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Lst>
  <p:sldSz cx="18288000" cy="10287000"/>
  <p:notesSz cx="6858000" cy="9144000"/>
  <p:embeddedFontLst>
    <p:embeddedFont>
      <p:font typeface="Glacial Indifference" panose="020B0604020202020204" charset="0"/>
      <p:regular r:id="rId39"/>
    </p:embeddedFont>
    <p:embeddedFont>
      <p:font typeface="Glacial Indifference Bold" panose="020B0604020202020204" charset="0"/>
      <p:regular r:id="rId40"/>
    </p:embeddedFont>
    <p:embeddedFont>
      <p:font typeface="Glacial Indifference Bold Italics" panose="020B0604020202020204" charset="0"/>
      <p:regular r:id="rId41"/>
    </p:embeddedFont>
    <p:embeddedFont>
      <p:font typeface="Glacial Indifference Italics" panose="020B0604020202020204" charset="0"/>
      <p:regular r:id="rId4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5620" autoAdjust="0"/>
    <p:restoredTop sz="94622" autoAdjust="0"/>
  </p:normalViewPr>
  <p:slideViewPr>
    <p:cSldViewPr>
      <p:cViewPr>
        <p:scale>
          <a:sx n="57" d="100"/>
          <a:sy n="57" d="100"/>
        </p:scale>
        <p:origin x="135" y="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8" d="100"/>
          <a:sy n="68" d="100"/>
        </p:scale>
        <p:origin x="2592" y="4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1.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4.fntdata"/><Relationship Id="rId47"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2.fntdata"/><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190147F3-91DD-441B-A8F5-E15174514886}"/>
    <pc:docChg chg="custSel modSld">
      <pc:chgData name="Cerys Davies" userId="61e71dc1-9594-4277-b52b-4420989f68ee" providerId="ADAL" clId="{190147F3-91DD-441B-A8F5-E15174514886}" dt="2025-10-12T14:05:16.154" v="33" actId="478"/>
      <pc:docMkLst>
        <pc:docMk/>
      </pc:docMkLst>
      <pc:sldChg chg="modNotes">
        <pc:chgData name="Cerys Davies" userId="61e71dc1-9594-4277-b52b-4420989f68ee" providerId="ADAL" clId="{190147F3-91DD-441B-A8F5-E15174514886}" dt="2025-10-12T14:02:42.990" v="1" actId="14100"/>
        <pc:sldMkLst>
          <pc:docMk/>
          <pc:sldMk cId="0" sldId="262"/>
        </pc:sldMkLst>
      </pc:sldChg>
      <pc:sldChg chg="modNotes">
        <pc:chgData name="Cerys Davies" userId="61e71dc1-9594-4277-b52b-4420989f68ee" providerId="ADAL" clId="{190147F3-91DD-441B-A8F5-E15174514886}" dt="2025-10-12T14:02:52.506" v="3" actId="14100"/>
        <pc:sldMkLst>
          <pc:docMk/>
          <pc:sldMk cId="0" sldId="263"/>
        </pc:sldMkLst>
      </pc:sldChg>
      <pc:sldChg chg="modNotes">
        <pc:chgData name="Cerys Davies" userId="61e71dc1-9594-4277-b52b-4420989f68ee" providerId="ADAL" clId="{190147F3-91DD-441B-A8F5-E15174514886}" dt="2025-10-12T14:03:01.756" v="5" actId="478"/>
        <pc:sldMkLst>
          <pc:docMk/>
          <pc:sldMk cId="0" sldId="264"/>
        </pc:sldMkLst>
      </pc:sldChg>
      <pc:sldChg chg="modNotes">
        <pc:chgData name="Cerys Davies" userId="61e71dc1-9594-4277-b52b-4420989f68ee" providerId="ADAL" clId="{190147F3-91DD-441B-A8F5-E15174514886}" dt="2025-10-12T14:03:10.518" v="7" actId="478"/>
        <pc:sldMkLst>
          <pc:docMk/>
          <pc:sldMk cId="0" sldId="265"/>
        </pc:sldMkLst>
      </pc:sldChg>
      <pc:sldChg chg="modNotes">
        <pc:chgData name="Cerys Davies" userId="61e71dc1-9594-4277-b52b-4420989f68ee" providerId="ADAL" clId="{190147F3-91DD-441B-A8F5-E15174514886}" dt="2025-10-12T14:03:18.969" v="9" actId="478"/>
        <pc:sldMkLst>
          <pc:docMk/>
          <pc:sldMk cId="0" sldId="266"/>
        </pc:sldMkLst>
      </pc:sldChg>
      <pc:sldChg chg="modNotes">
        <pc:chgData name="Cerys Davies" userId="61e71dc1-9594-4277-b52b-4420989f68ee" providerId="ADAL" clId="{190147F3-91DD-441B-A8F5-E15174514886}" dt="2025-10-12T14:03:25.459" v="11" actId="478"/>
        <pc:sldMkLst>
          <pc:docMk/>
          <pc:sldMk cId="0" sldId="267"/>
        </pc:sldMkLst>
      </pc:sldChg>
      <pc:sldChg chg="modNotes">
        <pc:chgData name="Cerys Davies" userId="61e71dc1-9594-4277-b52b-4420989f68ee" providerId="ADAL" clId="{190147F3-91DD-441B-A8F5-E15174514886}" dt="2025-10-12T14:03:33.006" v="13" actId="478"/>
        <pc:sldMkLst>
          <pc:docMk/>
          <pc:sldMk cId="0" sldId="268"/>
        </pc:sldMkLst>
      </pc:sldChg>
      <pc:sldChg chg="modNotes">
        <pc:chgData name="Cerys Davies" userId="61e71dc1-9594-4277-b52b-4420989f68ee" providerId="ADAL" clId="{190147F3-91DD-441B-A8F5-E15174514886}" dt="2025-10-12T14:03:44.535" v="15" actId="478"/>
        <pc:sldMkLst>
          <pc:docMk/>
          <pc:sldMk cId="0" sldId="271"/>
        </pc:sldMkLst>
      </pc:sldChg>
      <pc:sldChg chg="modNotes">
        <pc:chgData name="Cerys Davies" userId="61e71dc1-9594-4277-b52b-4420989f68ee" providerId="ADAL" clId="{190147F3-91DD-441B-A8F5-E15174514886}" dt="2025-10-12T14:03:58.018" v="17" actId="478"/>
        <pc:sldMkLst>
          <pc:docMk/>
          <pc:sldMk cId="0" sldId="272"/>
        </pc:sldMkLst>
      </pc:sldChg>
      <pc:sldChg chg="modNotes">
        <pc:chgData name="Cerys Davies" userId="61e71dc1-9594-4277-b52b-4420989f68ee" providerId="ADAL" clId="{190147F3-91DD-441B-A8F5-E15174514886}" dt="2025-10-12T14:04:05.545" v="19" actId="478"/>
        <pc:sldMkLst>
          <pc:docMk/>
          <pc:sldMk cId="0" sldId="273"/>
        </pc:sldMkLst>
      </pc:sldChg>
      <pc:sldChg chg="modNotes">
        <pc:chgData name="Cerys Davies" userId="61e71dc1-9594-4277-b52b-4420989f68ee" providerId="ADAL" clId="{190147F3-91DD-441B-A8F5-E15174514886}" dt="2025-10-12T14:04:18.225" v="21" actId="478"/>
        <pc:sldMkLst>
          <pc:docMk/>
          <pc:sldMk cId="0" sldId="277"/>
        </pc:sldMkLst>
      </pc:sldChg>
      <pc:sldChg chg="modNotes">
        <pc:chgData name="Cerys Davies" userId="61e71dc1-9594-4277-b52b-4420989f68ee" providerId="ADAL" clId="{190147F3-91DD-441B-A8F5-E15174514886}" dt="2025-10-12T14:04:31.219" v="23" actId="478"/>
        <pc:sldMkLst>
          <pc:docMk/>
          <pc:sldMk cId="0" sldId="281"/>
        </pc:sldMkLst>
      </pc:sldChg>
      <pc:sldChg chg="modNotes">
        <pc:chgData name="Cerys Davies" userId="61e71dc1-9594-4277-b52b-4420989f68ee" providerId="ADAL" clId="{190147F3-91DD-441B-A8F5-E15174514886}" dt="2025-10-12T14:04:42.080" v="25" actId="478"/>
        <pc:sldMkLst>
          <pc:docMk/>
          <pc:sldMk cId="0" sldId="283"/>
        </pc:sldMkLst>
      </pc:sldChg>
      <pc:sldChg chg="modNotes">
        <pc:chgData name="Cerys Davies" userId="61e71dc1-9594-4277-b52b-4420989f68ee" providerId="ADAL" clId="{190147F3-91DD-441B-A8F5-E15174514886}" dt="2025-10-12T14:04:50.807" v="27" actId="478"/>
        <pc:sldMkLst>
          <pc:docMk/>
          <pc:sldMk cId="0" sldId="285"/>
        </pc:sldMkLst>
      </pc:sldChg>
      <pc:sldChg chg="modNotes">
        <pc:chgData name="Cerys Davies" userId="61e71dc1-9594-4277-b52b-4420989f68ee" providerId="ADAL" clId="{190147F3-91DD-441B-A8F5-E15174514886}" dt="2025-10-12T14:04:59.409" v="29" actId="478"/>
        <pc:sldMkLst>
          <pc:docMk/>
          <pc:sldMk cId="0" sldId="287"/>
        </pc:sldMkLst>
      </pc:sldChg>
      <pc:sldChg chg="modNotes">
        <pc:chgData name="Cerys Davies" userId="61e71dc1-9594-4277-b52b-4420989f68ee" providerId="ADAL" clId="{190147F3-91DD-441B-A8F5-E15174514886}" dt="2025-10-12T14:05:08.429" v="31" actId="478"/>
        <pc:sldMkLst>
          <pc:docMk/>
          <pc:sldMk cId="0" sldId="288"/>
        </pc:sldMkLst>
      </pc:sldChg>
      <pc:sldChg chg="modNotes">
        <pc:chgData name="Cerys Davies" userId="61e71dc1-9594-4277-b52b-4420989f68ee" providerId="ADAL" clId="{190147F3-91DD-441B-A8F5-E15174514886}" dt="2025-10-12T14:05:16.154" v="33" actId="478"/>
        <pc:sldMkLst>
          <pc:docMk/>
          <pc:sldMk cId="0" sldId="28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838200" y="609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28650" y="3810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2</a:t>
            </a:fld>
            <a:endParaRPr lang="cs-CZ"/>
          </a:p>
        </p:txBody>
      </p:sp>
    </p:spTree>
    <p:extLst>
      <p:ext uri="{BB962C8B-B14F-4D97-AF65-F5344CB8AC3E}">
        <p14:creationId xmlns:p14="http://schemas.microsoft.com/office/powerpoint/2010/main" val="6652479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38200" y="3048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3</a:t>
            </a:fld>
            <a:endParaRPr lang="cs-CZ"/>
          </a:p>
        </p:txBody>
      </p:sp>
    </p:spTree>
    <p:extLst>
      <p:ext uri="{BB962C8B-B14F-4D97-AF65-F5344CB8AC3E}">
        <p14:creationId xmlns:p14="http://schemas.microsoft.com/office/powerpoint/2010/main" val="30374639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804863" y="6000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838200" y="609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5334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3429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6" name="Notes Placeholder 5">
            <a:extLst>
              <a:ext uri="{FF2B5EF4-FFF2-40B4-BE49-F238E27FC236}">
                <a16:creationId xmlns:a16="http://schemas.microsoft.com/office/drawing/2014/main" id="{BED1C279-B12A-2D6E-7305-F172DC50D77A}"/>
              </a:ext>
            </a:extLst>
          </p:cNvPr>
          <p:cNvSpPr>
            <a:spLocks noGrp="1"/>
          </p:cNvSpPr>
          <p:nvPr>
            <p:ph type="body" sz="quarter" idx="3"/>
          </p:nvPr>
        </p:nvSpPr>
        <p:spPr>
          <a:xfrm>
            <a:off x="914400" y="3251200"/>
            <a:ext cx="4876800" cy="3081338"/>
          </a:xfrm>
        </p:spPr>
        <p:txBody>
          <a:bodyPr/>
          <a:lstStyle/>
          <a:p>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49371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
        <p:nvSpPr>
          <p:cNvPr id="6" name="Notes Placeholder 5">
            <a:extLst>
              <a:ext uri="{FF2B5EF4-FFF2-40B4-BE49-F238E27FC236}">
                <a16:creationId xmlns:a16="http://schemas.microsoft.com/office/drawing/2014/main" id="{2ACD5240-C014-D7A3-419F-79C8AD0708F5}"/>
              </a:ext>
            </a:extLst>
          </p:cNvPr>
          <p:cNvSpPr>
            <a:spLocks noGrp="1"/>
          </p:cNvSpPr>
          <p:nvPr>
            <p:ph type="body" sz="quarter" idx="3"/>
          </p:nvPr>
        </p:nvSpPr>
        <p:spPr>
          <a:xfrm>
            <a:off x="914400" y="3251200"/>
            <a:ext cx="5029200" cy="3081338"/>
          </a:xfrm>
        </p:spPr>
        <p:txBody>
          <a:bodyPr/>
          <a:lstStyle/>
          <a:p>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133600" y="152400"/>
            <a:ext cx="1971675" cy="1109663"/>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600200" y="514350"/>
            <a:ext cx="3690938" cy="207645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3460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90600" y="18097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08050" y="179388"/>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6858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609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365125"/>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27100" y="3048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2286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357188"/>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5334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90600" y="3429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752600" y="300038"/>
            <a:ext cx="3648075" cy="205263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1714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90600" y="4572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5334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3429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147763" y="17145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14400" y="9144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762000"/>
            <a:ext cx="4562475" cy="2566988"/>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219200" y="165100"/>
            <a:ext cx="3767138" cy="2119313"/>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957263" y="498475"/>
            <a:ext cx="4562475" cy="2566988"/>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371600" y="228600"/>
            <a:ext cx="2979738" cy="1676400"/>
          </a:xfrm>
          <a:prstGeom prst="rect">
            <a:avLst/>
          </a:prstGeom>
          <a:noFill/>
          <a:ln w="12700">
            <a:solidFill>
              <a:prstClr val="black"/>
            </a:solidFill>
          </a:ln>
        </p:spPr>
        <p:txBody>
          <a:bodyPr vert="horz" lIns="91440" tIns="45720" rIns="91440" bIns="45720" rtlCol="0" anchor="ctr"/>
          <a:lstStyle/>
          <a:p>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447800" y="228600"/>
            <a:ext cx="3724275" cy="2095500"/>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1066800" y="1825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95400" y="3048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35</a:t>
            </a:fld>
            <a:endParaRPr lang="cs-CZ"/>
          </a:p>
        </p:txBody>
      </p:sp>
    </p:spTree>
    <p:extLst>
      <p:ext uri="{BB962C8B-B14F-4D97-AF65-F5344CB8AC3E}">
        <p14:creationId xmlns:p14="http://schemas.microsoft.com/office/powerpoint/2010/main" val="38842646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95400" y="762000"/>
            <a:ext cx="4562475" cy="2566988"/>
          </a:xfrm>
        </p:spPr>
      </p:sp>
      <p:sp>
        <p:nvSpPr>
          <p:cNvPr id="4" name="Slide Number Placeholder 3"/>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12234427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gov.uk/government/publications/national-planning-policy-framework--2"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www.planninginsight.co.uk/wp-content/uploads/2021/03/Class-Q-%E2%80%93-Agricultural-buildings-to-dwellinghouses-guidance-2021.pdf"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planningportal.co.uk/permission/common-projects/extensions/planning-permission"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historicengland.org.uk/listing/the-list/" TargetMode="External"/><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hyperlink" Target="https://forms.fensa.org.uk/fensa-certificate"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s://www.lawsociety.org.uk/topics/property/contaminated-land"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14777" b="-14777"/>
            </a:stretch>
          </a:blipFill>
        </p:spPr>
        <p:txBody>
          <a:bodyPr/>
          <a:lstStyle/>
          <a:p>
            <a:endParaRPr lang="en-GB"/>
          </a:p>
        </p:txBody>
      </p:sp>
      <p:sp>
        <p:nvSpPr>
          <p:cNvPr id="3" name="AutoShape 3"/>
          <p:cNvSpPr/>
          <p:nvPr/>
        </p:nvSpPr>
        <p:spPr>
          <a:xfrm rot="-6759992">
            <a:off x="541494" y="4932028"/>
            <a:ext cx="11361835" cy="410553"/>
          </a:xfrm>
          <a:prstGeom prst="rect">
            <a:avLst/>
          </a:prstGeom>
          <a:solidFill>
            <a:srgbClr val="B6CF61"/>
          </a:solidFill>
        </p:spPr>
        <p:txBody>
          <a:bodyPr/>
          <a:lstStyle/>
          <a:p>
            <a:endParaRPr lang="en-GB"/>
          </a:p>
        </p:txBody>
      </p:sp>
      <p:sp>
        <p:nvSpPr>
          <p:cNvPr id="4" name="AutoShape 4"/>
          <p:cNvSpPr/>
          <p:nvPr/>
        </p:nvSpPr>
        <p:spPr>
          <a:xfrm rot="-6759992">
            <a:off x="-4090136" y="2118027"/>
            <a:ext cx="12732713" cy="7678446"/>
          </a:xfrm>
          <a:prstGeom prst="rect">
            <a:avLst/>
          </a:prstGeom>
          <a:solidFill>
            <a:srgbClr val="292A5A"/>
          </a:solidFill>
        </p:spPr>
        <p:txBody>
          <a:bodyPr/>
          <a:lstStyle/>
          <a:p>
            <a:endParaRPr lang="en-GB"/>
          </a:p>
        </p:txBody>
      </p:sp>
      <p:sp>
        <p:nvSpPr>
          <p:cNvPr id="5" name="AutoShape 5"/>
          <p:cNvSpPr/>
          <p:nvPr/>
        </p:nvSpPr>
        <p:spPr>
          <a:xfrm>
            <a:off x="-2197656" y="8277037"/>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6" name="Freeform 6"/>
          <p:cNvSpPr/>
          <p:nvPr/>
        </p:nvSpPr>
        <p:spPr>
          <a:xfrm>
            <a:off x="237326" y="172901"/>
            <a:ext cx="3484344" cy="1232050"/>
          </a:xfrm>
          <a:custGeom>
            <a:avLst/>
            <a:gdLst/>
            <a:ahLst/>
            <a:cxnLst/>
            <a:rect l="l" t="t" r="r" b="b"/>
            <a:pathLst>
              <a:path w="3484344" h="1232050">
                <a:moveTo>
                  <a:pt x="0" y="0"/>
                </a:moveTo>
                <a:lnTo>
                  <a:pt x="3484344" y="0"/>
                </a:lnTo>
                <a:lnTo>
                  <a:pt x="3484344" y="1232050"/>
                </a:lnTo>
                <a:lnTo>
                  <a:pt x="0" y="1232050"/>
                </a:lnTo>
                <a:lnTo>
                  <a:pt x="0" y="0"/>
                </a:lnTo>
                <a:close/>
              </a:path>
            </a:pathLst>
          </a:custGeom>
          <a:blipFill>
            <a:blip r:embed="rId4"/>
            <a:stretch>
              <a:fillRect t="-90044" r="-755" b="-94900"/>
            </a:stretch>
          </a:blipFill>
        </p:spPr>
        <p:txBody>
          <a:bodyPr/>
          <a:lstStyle/>
          <a:p>
            <a:endParaRPr lang="en-GB"/>
          </a:p>
        </p:txBody>
      </p:sp>
      <p:sp>
        <p:nvSpPr>
          <p:cNvPr id="7" name="AutoShape 7"/>
          <p:cNvSpPr/>
          <p:nvPr/>
        </p:nvSpPr>
        <p:spPr>
          <a:xfrm>
            <a:off x="-3719859" y="4990428"/>
            <a:ext cx="9005773" cy="0"/>
          </a:xfrm>
          <a:prstGeom prst="line">
            <a:avLst/>
          </a:prstGeom>
          <a:ln w="19050" cap="rnd">
            <a:solidFill>
              <a:srgbClr val="FFFFFF"/>
            </a:solidFill>
            <a:prstDash val="solid"/>
            <a:headEnd type="none" w="sm" len="sm"/>
            <a:tailEnd type="none" w="sm" len="sm"/>
          </a:ln>
        </p:spPr>
        <p:txBody>
          <a:bodyPr/>
          <a:lstStyle/>
          <a:p>
            <a:endParaRPr lang="en-GB"/>
          </a:p>
        </p:txBody>
      </p:sp>
      <p:sp>
        <p:nvSpPr>
          <p:cNvPr id="8" name="TextBox 8"/>
          <p:cNvSpPr txBox="1"/>
          <p:nvPr/>
        </p:nvSpPr>
        <p:spPr>
          <a:xfrm>
            <a:off x="318140" y="6235501"/>
            <a:ext cx="7000870" cy="2041535"/>
          </a:xfrm>
          <a:prstGeom prst="rect">
            <a:avLst/>
          </a:prstGeom>
        </p:spPr>
        <p:txBody>
          <a:bodyPr lIns="0" tIns="0" rIns="0" bIns="0" rtlCol="0" anchor="t">
            <a:spAutoFit/>
          </a:bodyPr>
          <a:lstStyle/>
          <a:p>
            <a:pPr algn="l">
              <a:lnSpc>
                <a:spcPts val="5240"/>
              </a:lnSpc>
            </a:pPr>
            <a:r>
              <a:rPr lang="en-US" sz="5888" b="1">
                <a:solidFill>
                  <a:srgbClr val="FFFFFF"/>
                </a:solidFill>
                <a:latin typeface="Glacial Indifference Bold"/>
                <a:ea typeface="Glacial Indifference Bold"/>
                <a:cs typeface="Glacial Indifference Bold"/>
                <a:sym typeface="Glacial Indifference Bold"/>
              </a:rPr>
              <a:t>PLANNING AND BUILDING REGULATIONS</a:t>
            </a:r>
          </a:p>
        </p:txBody>
      </p:sp>
      <p:sp>
        <p:nvSpPr>
          <p:cNvPr id="9" name="TextBox 9"/>
          <p:cNvSpPr txBox="1"/>
          <p:nvPr/>
        </p:nvSpPr>
        <p:spPr>
          <a:xfrm>
            <a:off x="318140" y="5085678"/>
            <a:ext cx="6239699" cy="481863"/>
          </a:xfrm>
          <a:prstGeom prst="rect">
            <a:avLst/>
          </a:prstGeom>
        </p:spPr>
        <p:txBody>
          <a:bodyPr lIns="0" tIns="0" rIns="0" bIns="0" rtlCol="0" anchor="t">
            <a:spAutoFit/>
          </a:bodyPr>
          <a:lstStyle/>
          <a:p>
            <a:pPr algn="l">
              <a:lnSpc>
                <a:spcPts val="3510"/>
              </a:lnSpc>
            </a:pPr>
            <a:r>
              <a:rPr lang="en-US" sz="3774" b="1">
                <a:solidFill>
                  <a:srgbClr val="FFFFFF"/>
                </a:solidFill>
                <a:latin typeface="Glacial Indifference Bold"/>
                <a:ea typeface="Glacial Indifference Bold"/>
                <a:cs typeface="Glacial Indifference Bold"/>
                <a:sym typeface="Glacial Indifference Bold"/>
              </a:rPr>
              <a:t>CONVEYANCING</a:t>
            </a:r>
          </a:p>
        </p:txBody>
      </p:sp>
      <p:sp>
        <p:nvSpPr>
          <p:cNvPr id="11" name="TextBox 11"/>
          <p:cNvSpPr txBox="1"/>
          <p:nvPr/>
        </p:nvSpPr>
        <p:spPr>
          <a:xfrm>
            <a:off x="318140" y="5609335"/>
            <a:ext cx="5492434" cy="770947"/>
          </a:xfrm>
          <a:prstGeom prst="rect">
            <a:avLst/>
          </a:prstGeom>
        </p:spPr>
        <p:txBody>
          <a:bodyPr lIns="0" tIns="0" rIns="0" bIns="0" rtlCol="0" anchor="t">
            <a:spAutoFit/>
          </a:bodyPr>
          <a:lstStyle/>
          <a:p>
            <a:pPr algn="l">
              <a:lnSpc>
                <a:spcPts val="5582"/>
              </a:lnSpc>
            </a:pPr>
            <a:r>
              <a:rPr lang="en-US" sz="6272" b="1">
                <a:solidFill>
                  <a:srgbClr val="FED307"/>
                </a:solidFill>
                <a:latin typeface="Glacial Indifference Bold"/>
                <a:ea typeface="Glacial Indifference Bold"/>
                <a:cs typeface="Glacial Indifference Bold"/>
                <a:sym typeface="Glacial Indifference Bold"/>
              </a:rPr>
              <a:t>UNIT 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GB"/>
          </a:p>
        </p:txBody>
      </p:sp>
      <p:sp>
        <p:nvSpPr>
          <p:cNvPr id="3" name="Freeform 3"/>
          <p:cNvSpPr/>
          <p:nvPr/>
        </p:nvSpPr>
        <p:spPr>
          <a:xfrm rot="-1753206">
            <a:off x="-1113304" y="4354356"/>
            <a:ext cx="25783492" cy="9586163"/>
          </a:xfrm>
          <a:custGeom>
            <a:avLst/>
            <a:gdLst/>
            <a:ahLst/>
            <a:cxnLst/>
            <a:rect l="l" t="t" r="r" b="b"/>
            <a:pathLst>
              <a:path w="25783492" h="9586163">
                <a:moveTo>
                  <a:pt x="0" y="0"/>
                </a:moveTo>
                <a:lnTo>
                  <a:pt x="25783493" y="0"/>
                </a:lnTo>
                <a:lnTo>
                  <a:pt x="25783493" y="9586162"/>
                </a:lnTo>
                <a:lnTo>
                  <a:pt x="0" y="9586162"/>
                </a:lnTo>
                <a:lnTo>
                  <a:pt x="0" y="0"/>
                </a:lnTo>
                <a:close/>
              </a:path>
            </a:pathLst>
          </a:custGeom>
          <a:blipFill>
            <a:blip r:embed="rId4">
              <a:alphaModFix amt="5000"/>
            </a:blip>
            <a:stretch>
              <a:fillRect t="-39492" b="-39492"/>
            </a:stretch>
          </a:blipFill>
        </p:spPr>
        <p:txBody>
          <a:bodyPr/>
          <a:lstStyle/>
          <a:p>
            <a:endParaRPr lang="en-GB"/>
          </a:p>
        </p:txBody>
      </p:sp>
      <p:sp>
        <p:nvSpPr>
          <p:cNvPr id="4" name="Freeform 4"/>
          <p:cNvSpPr/>
          <p:nvPr/>
        </p:nvSpPr>
        <p:spPr>
          <a:xfrm flipH="1">
            <a:off x="6009980" y="-995510"/>
            <a:ext cx="12278020" cy="12278020"/>
          </a:xfrm>
          <a:custGeom>
            <a:avLst/>
            <a:gdLst/>
            <a:ahLst/>
            <a:cxnLst/>
            <a:rect l="l" t="t" r="r" b="b"/>
            <a:pathLst>
              <a:path w="12278020" h="12278020">
                <a:moveTo>
                  <a:pt x="12278020" y="0"/>
                </a:moveTo>
                <a:lnTo>
                  <a:pt x="0" y="0"/>
                </a:lnTo>
                <a:lnTo>
                  <a:pt x="0" y="12278020"/>
                </a:lnTo>
                <a:lnTo>
                  <a:pt x="12278020" y="12278020"/>
                </a:lnTo>
                <a:lnTo>
                  <a:pt x="12278020" y="0"/>
                </a:lnTo>
                <a:close/>
              </a:path>
            </a:pathLst>
          </a:custGeom>
          <a:blipFill>
            <a:blip r:embed="rId5">
              <a:alphaModFix amt="19999"/>
              <a:extLst>
                <a:ext uri="{96DAC541-7B7A-43D3-8B79-37D633B846F1}">
                  <asvg:svgBlip xmlns:asvg="http://schemas.microsoft.com/office/drawing/2016/SVG/main" r:embed="rId6"/>
                </a:ext>
              </a:extLst>
            </a:blip>
            <a:stretch>
              <a:fillRect/>
            </a:stretch>
          </a:blipFill>
        </p:spPr>
        <p:txBody>
          <a:bodyPr/>
          <a:lstStyle/>
          <a:p>
            <a:endParaRPr lang="en-GB"/>
          </a:p>
        </p:txBody>
      </p:sp>
      <p:sp>
        <p:nvSpPr>
          <p:cNvPr id="5" name="AutoShape 5"/>
          <p:cNvSpPr/>
          <p:nvPr/>
        </p:nvSpPr>
        <p:spPr>
          <a:xfrm>
            <a:off x="7913202" y="2826234"/>
            <a:ext cx="14608661" cy="4634533"/>
          </a:xfrm>
          <a:prstGeom prst="rect">
            <a:avLst/>
          </a:prstGeom>
          <a:solidFill>
            <a:srgbClr val="292A5A"/>
          </a:solidFill>
        </p:spPr>
        <p:txBody>
          <a:bodyPr/>
          <a:lstStyle/>
          <a:p>
            <a:endParaRPr lang="en-GB"/>
          </a:p>
        </p:txBody>
      </p:sp>
      <p:grpSp>
        <p:nvGrpSpPr>
          <p:cNvPr id="6" name="Group 6"/>
          <p:cNvGrpSpPr/>
          <p:nvPr/>
        </p:nvGrpSpPr>
        <p:grpSpPr>
          <a:xfrm>
            <a:off x="-191081" y="-135528"/>
            <a:ext cx="13958449" cy="1485076"/>
            <a:chOff x="0" y="0"/>
            <a:chExt cx="3676299" cy="391131"/>
          </a:xfrm>
        </p:grpSpPr>
        <p:sp>
          <p:nvSpPr>
            <p:cNvPr id="7" name="Freeform 7"/>
            <p:cNvSpPr/>
            <p:nvPr/>
          </p:nvSpPr>
          <p:spPr>
            <a:xfrm>
              <a:off x="0" y="0"/>
              <a:ext cx="3676299" cy="391131"/>
            </a:xfrm>
            <a:custGeom>
              <a:avLst/>
              <a:gdLst/>
              <a:ahLst/>
              <a:cxnLst/>
              <a:rect l="l" t="t" r="r" b="b"/>
              <a:pathLst>
                <a:path w="3676299" h="391131">
                  <a:moveTo>
                    <a:pt x="28287" y="0"/>
                  </a:moveTo>
                  <a:lnTo>
                    <a:pt x="3648013" y="0"/>
                  </a:lnTo>
                  <a:cubicBezTo>
                    <a:pt x="3655515" y="0"/>
                    <a:pt x="3662709" y="2980"/>
                    <a:pt x="3668014" y="8285"/>
                  </a:cubicBezTo>
                  <a:cubicBezTo>
                    <a:pt x="3673319" y="13590"/>
                    <a:pt x="3676299" y="20785"/>
                    <a:pt x="3676299" y="28287"/>
                  </a:cubicBezTo>
                  <a:lnTo>
                    <a:pt x="3676299" y="362844"/>
                  </a:lnTo>
                  <a:cubicBezTo>
                    <a:pt x="3676299" y="370347"/>
                    <a:pt x="3673319" y="377541"/>
                    <a:pt x="3668014" y="382846"/>
                  </a:cubicBezTo>
                  <a:cubicBezTo>
                    <a:pt x="3662709" y="388151"/>
                    <a:pt x="3655515" y="391131"/>
                    <a:pt x="3648013" y="391131"/>
                  </a:cubicBezTo>
                  <a:lnTo>
                    <a:pt x="28287" y="391131"/>
                  </a:lnTo>
                  <a:cubicBezTo>
                    <a:pt x="20785" y="391131"/>
                    <a:pt x="13590" y="388151"/>
                    <a:pt x="8285" y="382846"/>
                  </a:cubicBezTo>
                  <a:cubicBezTo>
                    <a:pt x="2980" y="377541"/>
                    <a:pt x="0" y="370347"/>
                    <a:pt x="0" y="362844"/>
                  </a:cubicBezTo>
                  <a:lnTo>
                    <a:pt x="0" y="28287"/>
                  </a:lnTo>
                  <a:cubicBezTo>
                    <a:pt x="0" y="20785"/>
                    <a:pt x="2980" y="13590"/>
                    <a:pt x="8285" y="8285"/>
                  </a:cubicBezTo>
                  <a:cubicBezTo>
                    <a:pt x="13590" y="2980"/>
                    <a:pt x="20785" y="0"/>
                    <a:pt x="28287" y="0"/>
                  </a:cubicBezTo>
                  <a:close/>
                </a:path>
              </a:pathLst>
            </a:custGeom>
            <a:solidFill>
              <a:srgbClr val="FED307">
                <a:alpha val="69804"/>
              </a:srgbClr>
            </a:solidFill>
          </p:spPr>
          <p:txBody>
            <a:bodyPr/>
            <a:lstStyle/>
            <a:p>
              <a:endParaRPr lang="en-GB"/>
            </a:p>
          </p:txBody>
        </p:sp>
        <p:sp>
          <p:nvSpPr>
            <p:cNvPr id="8" name="TextBox 8"/>
            <p:cNvSpPr txBox="1"/>
            <p:nvPr/>
          </p:nvSpPr>
          <p:spPr>
            <a:xfrm>
              <a:off x="0" y="-85725"/>
              <a:ext cx="3676299" cy="476856"/>
            </a:xfrm>
            <a:prstGeom prst="rect">
              <a:avLst/>
            </a:prstGeom>
          </p:spPr>
          <p:txBody>
            <a:bodyPr lIns="50800" tIns="50800" rIns="50800" bIns="50800" rtlCol="0" anchor="ctr"/>
            <a:lstStyle/>
            <a:p>
              <a:pPr algn="ctr">
                <a:lnSpc>
                  <a:spcPts val="3952"/>
                </a:lnSpc>
              </a:pPr>
              <a:endParaRPr/>
            </a:p>
          </p:txBody>
        </p:sp>
      </p:grpSp>
      <p:sp>
        <p:nvSpPr>
          <p:cNvPr id="9" name="TextBox 9"/>
          <p:cNvSpPr txBox="1"/>
          <p:nvPr/>
        </p:nvSpPr>
        <p:spPr>
          <a:xfrm>
            <a:off x="8271704" y="2995859"/>
            <a:ext cx="9681009" cy="4209860"/>
          </a:xfrm>
          <a:prstGeom prst="rect">
            <a:avLst/>
          </a:prstGeom>
        </p:spPr>
        <p:txBody>
          <a:bodyPr lIns="0" tIns="0" rIns="0" bIns="0" rtlCol="0" anchor="t">
            <a:spAutoFit/>
          </a:bodyPr>
          <a:lstStyle/>
          <a:p>
            <a:pPr algn="l">
              <a:lnSpc>
                <a:spcPts val="4799"/>
              </a:lnSpc>
            </a:pPr>
            <a:r>
              <a:rPr lang="en-US" sz="3999" b="1" spc="3">
                <a:solidFill>
                  <a:srgbClr val="FED307"/>
                </a:solidFill>
                <a:latin typeface="Glacial Indifference Bold"/>
                <a:ea typeface="Glacial Indifference Bold"/>
                <a:cs typeface="Glacial Indifference Bold"/>
                <a:sym typeface="Glacial Indifference Bold"/>
              </a:rPr>
              <a:t>Contents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Planning law </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Development</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Planning permission</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Conservation areas and listed buildings</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Building regulations </a:t>
            </a:r>
          </a:p>
          <a:p>
            <a:pPr marL="863599" lvl="1" indent="-431800" algn="l">
              <a:lnSpc>
                <a:spcPts val="4799"/>
              </a:lnSpc>
              <a:buFont typeface="Arial"/>
              <a:buChar char="•"/>
            </a:pPr>
            <a:r>
              <a:rPr lang="en-US" sz="3999" spc="3">
                <a:solidFill>
                  <a:srgbClr val="FFFFFF"/>
                </a:solidFill>
                <a:latin typeface="Glacial Indifference"/>
                <a:ea typeface="Glacial Indifference"/>
                <a:cs typeface="Glacial Indifference"/>
                <a:sym typeface="Glacial Indifference"/>
              </a:rPr>
              <a:t>Restrictions affecting development</a:t>
            </a:r>
          </a:p>
        </p:txBody>
      </p:sp>
      <p:sp>
        <p:nvSpPr>
          <p:cNvPr id="10" name="TextBox 10"/>
          <p:cNvSpPr txBox="1"/>
          <p:nvPr/>
        </p:nvSpPr>
        <p:spPr>
          <a:xfrm>
            <a:off x="66168" y="168861"/>
            <a:ext cx="13443950" cy="742948"/>
          </a:xfrm>
          <a:prstGeom prst="rect">
            <a:avLst/>
          </a:prstGeom>
        </p:spPr>
        <p:txBody>
          <a:bodyPr lIns="0" tIns="0" rIns="0" bIns="0" rtlCol="0" anchor="t">
            <a:spAutoFit/>
          </a:bodyPr>
          <a:lstStyle/>
          <a:p>
            <a:pPr algn="just">
              <a:lnSpc>
                <a:spcPts val="6000"/>
              </a:lnSpc>
            </a:pPr>
            <a:r>
              <a:rPr lang="en-US" sz="4000" b="1">
                <a:solidFill>
                  <a:srgbClr val="292A5A"/>
                </a:solidFill>
                <a:latin typeface="Glacial Indifference Bold"/>
                <a:ea typeface="Glacial Indifference Bold"/>
                <a:cs typeface="Glacial Indifference Bold"/>
                <a:sym typeface="Glacial Indifference Bold"/>
              </a:rPr>
              <a:t>UNIT 4: PLANNING AND BUILDING REGULATIONS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FED307"/>
          </a:solidFill>
        </p:spPr>
        <p:txBody>
          <a:bodyPr/>
          <a:lstStyle/>
          <a:p>
            <a:endParaRPr lang="en-GB"/>
          </a:p>
        </p:txBody>
      </p:sp>
      <p:sp>
        <p:nvSpPr>
          <p:cNvPr id="3" name="AutoShape 3"/>
          <p:cNvSpPr/>
          <p:nvPr/>
        </p:nvSpPr>
        <p:spPr>
          <a:xfrm>
            <a:off x="0" y="0"/>
            <a:ext cx="14417942" cy="771525"/>
          </a:xfrm>
          <a:prstGeom prst="rect">
            <a:avLst/>
          </a:prstGeom>
          <a:solidFill>
            <a:srgbClr val="E65485"/>
          </a:solidFill>
        </p:spPr>
        <p:txBody>
          <a:bodyPr/>
          <a:lstStyle/>
          <a:p>
            <a:endParaRPr lang="en-GB"/>
          </a:p>
        </p:txBody>
      </p:sp>
      <p:sp>
        <p:nvSpPr>
          <p:cNvPr id="4" name="TextBox 4"/>
          <p:cNvSpPr txBox="1"/>
          <p:nvPr/>
        </p:nvSpPr>
        <p:spPr>
          <a:xfrm>
            <a:off x="1028700" y="447675"/>
            <a:ext cx="15734201"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UNIT 4:</a:t>
            </a:r>
            <a:r>
              <a:rPr lang="en-US" sz="7500" b="1">
                <a:solidFill>
                  <a:srgbClr val="FFFFFF"/>
                </a:solidFill>
                <a:latin typeface="Glacial Indifference Bold"/>
                <a:ea typeface="Glacial Indifference Bold"/>
                <a:cs typeface="Glacial Indifference Bold"/>
                <a:sym typeface="Glacial Indifference Bold"/>
              </a:rPr>
              <a:t> LEARNING OUTCOMES</a:t>
            </a:r>
          </a:p>
        </p:txBody>
      </p:sp>
      <p:sp>
        <p:nvSpPr>
          <p:cNvPr id="5" name="TextBox 5"/>
          <p:cNvSpPr txBox="1"/>
          <p:nvPr/>
        </p:nvSpPr>
        <p:spPr>
          <a:xfrm>
            <a:off x="1028700" y="2203694"/>
            <a:ext cx="15734201" cy="3686109"/>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Outline the law relating to planning and building regulations and their relevance to conveyancing transactions</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Identify sources of information releveant to planning and building regulation approvals</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Identify risks for clients arising from breaches, and potential solutions</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Apply the law to factual scenarios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95835"/>
            <a:ext cx="10980053" cy="7162475"/>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Unit 5 explores pre-contract searches in more detail, but before considering these, consideration needs to be given as to planning</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Planning needs to be considered in context of local searches, which include a list of planning applications, approvals and building regulation approvals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These need to be cross-referenced with the property information form, and other reports on property, e.g. survey, marketing materials, descriptions etc.</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i.e. cross referencing may expose that building works have been undertaken without required approvals and sign off.</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this could be material to value and expose buyer to risk</a:t>
            </a:r>
          </a:p>
        </p:txBody>
      </p:sp>
      <p:sp>
        <p:nvSpPr>
          <p:cNvPr id="5" name="Freeform 5"/>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73937" r="-26944"/>
            </a:stretch>
          </a:blipFill>
        </p:spPr>
        <p:txBody>
          <a:bodyPr/>
          <a:lstStyle/>
          <a:p>
            <a:endParaRPr lang="en-GB"/>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INTRODUCTION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5835"/>
            <a:ext cx="17086756" cy="7578468"/>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Key legal framework:</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Town and Country Planning Act 1990 (TCPA 1990) (as amended)</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Planning Act 2008: sought to streamline and speed up system, especially for major infrastructure projects</a:t>
            </a:r>
          </a:p>
          <a:p>
            <a:pPr marL="1165860" lvl="2" indent="-388620"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Localism Act 2011: </a:t>
            </a:r>
            <a:r>
              <a:rPr lang="en-US" sz="2700" u="sng">
                <a:solidFill>
                  <a:srgbClr val="292A5A"/>
                </a:solidFill>
                <a:latin typeface="Glacial Indifference"/>
                <a:ea typeface="Glacial Indifference"/>
                <a:cs typeface="Glacial Indifference"/>
                <a:sym typeface="Glacial Indifference"/>
                <a:hlinkClick r:id="rId3" tooltip="https://www.gov.uk/government/publications/national-planning-policy-framework--2"/>
              </a:rPr>
              <a:t>National Planning Policy Framework</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streamline and replace previous guidance </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(1) Developers have a duty to consult with local communities before submitting plans for certain types of major development (specified in regulations).</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(2) Planning authorities are given power to refuse to determine retrospective planning applications where an enforcement notice has been served.</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(3) Planning authorities are given increased powers to take enforcement action where a planning breach has been deliberately concealed.</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(4) A system of neighbourhood planning has been introduced, involving communities in the planning process; and</a:t>
            </a:r>
          </a:p>
          <a:p>
            <a:pPr marL="1748790" lvl="3" indent="-437197"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(5) There are further changes to the planning regime for nationally significant infrastructure projects.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PLANNING: </a:t>
            </a:r>
            <a:r>
              <a:rPr lang="en-US" sz="7300" b="1" spc="7">
                <a:solidFill>
                  <a:srgbClr val="292A5A"/>
                </a:solidFill>
                <a:latin typeface="Glacial Indifference Bold"/>
                <a:ea typeface="Glacial Indifference Bold"/>
                <a:cs typeface="Glacial Indifference Bold"/>
                <a:sym typeface="Glacial Indifference Bold"/>
              </a:rPr>
              <a:t>OVERVIEW</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1895835"/>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Devolved matter</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Need to be aware of differences in law which applies in Wales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Law Commission has been consulting on proposals to simplify and consolidate planning law in Wales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Intent to consolidate 30 Acts and secondary legislation, will lead to new Planning Code</a:t>
            </a:r>
          </a:p>
          <a:p>
            <a:pPr marL="647698" lvl="1" indent="-323849" algn="l">
              <a:lnSpc>
                <a:spcPts val="479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Planning (Wales) 2015</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Not relevant to residential conveyancing: strategic use of land</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Obligation on Welsh Ministers to prepare a national land plan and to make provision for production of strategic development plans re housing supply and areas of economic growth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575265"/>
            <a:ext cx="6698163" cy="5825403"/>
          </a:xfrm>
          <a:custGeom>
            <a:avLst/>
            <a:gdLst/>
            <a:ahLst/>
            <a:cxnLst/>
            <a:rect l="l" t="t" r="r" b="b"/>
            <a:pathLst>
              <a:path w="6698163" h="5825403">
                <a:moveTo>
                  <a:pt x="0" y="0"/>
                </a:moveTo>
                <a:lnTo>
                  <a:pt x="6698163" y="0"/>
                </a:lnTo>
                <a:lnTo>
                  <a:pt x="6698163" y="5825403"/>
                </a:lnTo>
                <a:lnTo>
                  <a:pt x="0" y="5825403"/>
                </a:lnTo>
                <a:lnTo>
                  <a:pt x="0" y="0"/>
                </a:lnTo>
                <a:close/>
              </a:path>
            </a:pathLst>
          </a:custGeom>
          <a:blipFill>
            <a:blip r:embed="rId3"/>
            <a:stretch>
              <a:fillRect l="-19566" r="-1097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PLANNING: </a:t>
            </a:r>
            <a:r>
              <a:rPr lang="en-US" sz="7500" b="1" spc="7">
                <a:solidFill>
                  <a:srgbClr val="292A5A"/>
                </a:solidFill>
                <a:latin typeface="Glacial Indifference Bold"/>
                <a:ea typeface="Glacial Indifference Bold"/>
                <a:cs typeface="Glacial Indifference Bold"/>
                <a:sym typeface="Glacial Indifference Bold"/>
              </a:rPr>
              <a:t>WALES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899199"/>
            <a:ext cx="16699813" cy="7836980"/>
          </a:xfrm>
          <a:prstGeom prst="rect">
            <a:avLst/>
          </a:prstGeom>
        </p:spPr>
        <p:txBody>
          <a:bodyPr lIns="0" tIns="0" rIns="0" bIns="0" rtlCol="0" anchor="t">
            <a:spAutoFit/>
          </a:bodyPr>
          <a:lstStyle/>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Under Planning law, certain activities upon land can only be undertaken with permission</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prospective buyer will want to know whether their intended use of the land will be permitted.</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where buyer intends to continue the present use of the property without changes they will merely wish to know that the present use of the property, and any alterations which were made in the past, have been authorised.</a:t>
            </a:r>
          </a:p>
          <a:p>
            <a:pPr marL="1748790" lvl="3" indent="-437197"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i.e. LA will not take enforcement action to remedy a previous breach of planning control </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Attention needed where: </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where buyer is buying an empty plot of land in order to build on it</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where a buyer is buying an existing building but plans some alteration or change of use after completion, e.g. build extension or change residential house into commercial property</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where a buyer is buying a building which has recently been erected or altered.</a:t>
            </a:r>
          </a:p>
          <a:p>
            <a:pPr marL="582930" lvl="1" indent="-291465"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Necessary to identify which changes require permission. TCPA 1990, s55 defines development as being:  </a:t>
            </a:r>
          </a:p>
          <a:p>
            <a:pPr marL="1165860" lvl="2" indent="-388620" algn="l">
              <a:lnSpc>
                <a:spcPts val="4455"/>
              </a:lnSpc>
              <a:buFont typeface="Arial"/>
              <a:buChar char="⚬"/>
            </a:pPr>
            <a:r>
              <a:rPr lang="en-US" sz="2700">
                <a:solidFill>
                  <a:srgbClr val="292A5A"/>
                </a:solidFill>
                <a:latin typeface="Glacial Indifference"/>
                <a:ea typeface="Glacial Indifference"/>
                <a:cs typeface="Glacial Indifference"/>
                <a:sym typeface="Glacial Indifference"/>
              </a:rPr>
              <a:t>t</a:t>
            </a:r>
            <a:r>
              <a:rPr lang="en-US" sz="2700" i="1">
                <a:solidFill>
                  <a:srgbClr val="292A5A"/>
                </a:solidFill>
                <a:latin typeface="Glacial Indifference Italics"/>
                <a:ea typeface="Glacial Indifference Italics"/>
                <a:cs typeface="Glacial Indifference Italics"/>
                <a:sym typeface="Glacial Indifference Italics"/>
              </a:rPr>
              <a:t>he carrying out of building, engineering, mining or other </a:t>
            </a:r>
            <a:r>
              <a:rPr lang="en-US" sz="2700" b="1" i="1">
                <a:solidFill>
                  <a:srgbClr val="292A5A"/>
                </a:solidFill>
                <a:latin typeface="Glacial Indifference Bold Italics"/>
                <a:ea typeface="Glacial Indifference Bold Italics"/>
                <a:cs typeface="Glacial Indifference Bold Italics"/>
                <a:sym typeface="Glacial Indifference Bold Italics"/>
              </a:rPr>
              <a:t>operations</a:t>
            </a:r>
            <a:r>
              <a:rPr lang="en-US" sz="2700" i="1">
                <a:solidFill>
                  <a:srgbClr val="292A5A"/>
                </a:solidFill>
                <a:latin typeface="Glacial Indifference Italics"/>
                <a:ea typeface="Glacial Indifference Italics"/>
                <a:cs typeface="Glacial Indifference Italics"/>
                <a:sym typeface="Glacial Indifference Italics"/>
              </a:rPr>
              <a:t> in, on, over or under land, or the making of any </a:t>
            </a:r>
            <a:r>
              <a:rPr lang="en-US" sz="2700" b="1" i="1">
                <a:solidFill>
                  <a:srgbClr val="292A5A"/>
                </a:solidFill>
                <a:latin typeface="Glacial Indifference Bold Italics"/>
                <a:ea typeface="Glacial Indifference Bold Italics"/>
                <a:cs typeface="Glacial Indifference Bold Italics"/>
                <a:sym typeface="Glacial Indifference Bold Italics"/>
              </a:rPr>
              <a:t>material change</a:t>
            </a:r>
            <a:r>
              <a:rPr lang="en-US" sz="2700" i="1">
                <a:solidFill>
                  <a:srgbClr val="292A5A"/>
                </a:solidFill>
                <a:latin typeface="Glacial Indifference Italics"/>
                <a:ea typeface="Glacial Indifference Italics"/>
                <a:cs typeface="Glacial Indifference Italics"/>
                <a:sym typeface="Glacial Indifference Italics"/>
              </a:rPr>
              <a:t> in the use of any buildings or other land.</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“DEVELOPMENT’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2305050"/>
            <a:ext cx="8115300" cy="6936267"/>
          </a:xfrm>
          <a:prstGeom prst="rect">
            <a:avLst/>
          </a:prstGeom>
        </p:spPr>
        <p:txBody>
          <a:bodyPr lIns="0" tIns="0" rIns="0" bIns="0" rtlCol="0" anchor="t">
            <a:spAutoFit/>
          </a:bodyPr>
          <a:lstStyle/>
          <a:p>
            <a:pPr marL="604521" lvl="1" indent="-302261" algn="l">
              <a:lnSpc>
                <a:spcPts val="4620"/>
              </a:lnSpc>
              <a:buFont typeface="Arial"/>
              <a:buChar char="•"/>
            </a:pPr>
            <a:r>
              <a:rPr lang="en-US" sz="2800" b="1">
                <a:solidFill>
                  <a:srgbClr val="292A5A"/>
                </a:solidFill>
                <a:latin typeface="Glacial Indifference Bold"/>
                <a:ea typeface="Glacial Indifference Bold"/>
                <a:cs typeface="Glacial Indifference Bold"/>
                <a:sym typeface="Glacial Indifference Bold"/>
              </a:rPr>
              <a:t>Operations</a:t>
            </a:r>
            <a:r>
              <a:rPr lang="en-US" sz="2800">
                <a:solidFill>
                  <a:srgbClr val="292A5A"/>
                </a:solidFill>
                <a:latin typeface="Glacial Indifference"/>
                <a:ea typeface="Glacial Indifference"/>
                <a:cs typeface="Glacial Indifference"/>
                <a:sym typeface="Glacial Indifference"/>
              </a:rPr>
              <a:t>:</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Erection of new buildings </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Structural alternations</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Additions to buildings, </a:t>
            </a:r>
          </a:p>
          <a:p>
            <a:pPr marL="1209042" lvl="2" indent="-403014"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except those affecting interior only and not external appearance</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Increase space below ground</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Add mezzanine floor commercial</a:t>
            </a:r>
          </a:p>
          <a:p>
            <a:pPr marL="604521" lvl="1" indent="-302261"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Includes demolition: </a:t>
            </a:r>
          </a:p>
          <a:p>
            <a:pPr marL="1209042" lvl="2" indent="-403014" algn="l">
              <a:lnSpc>
                <a:spcPts val="4620"/>
              </a:lnSpc>
              <a:buFont typeface="Arial"/>
              <a:buChar char="⚬"/>
            </a:pPr>
            <a:r>
              <a:rPr lang="en-US" sz="2800">
                <a:solidFill>
                  <a:srgbClr val="292A5A"/>
                </a:solidFill>
                <a:latin typeface="Glacial Indifference"/>
                <a:ea typeface="Glacial Indifference"/>
                <a:cs typeface="Glacial Indifference"/>
                <a:sym typeface="Glacial Indifference"/>
              </a:rPr>
              <a:t>most permitted development, otherwise need permission, e.g. significant environment effect</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552450"/>
            <a:ext cx="16230600" cy="1390646"/>
          </a:xfrm>
          <a:prstGeom prst="rect">
            <a:avLst/>
          </a:prstGeom>
        </p:spPr>
        <p:txBody>
          <a:bodyPr lIns="0" tIns="0" rIns="0" bIns="0" rtlCol="0" anchor="t">
            <a:spAutoFit/>
          </a:bodyPr>
          <a:lstStyle/>
          <a:p>
            <a:pPr algn="just">
              <a:lnSpc>
                <a:spcPts val="12000"/>
              </a:lnSpc>
            </a:pPr>
            <a:r>
              <a:rPr lang="en-US" sz="6000" b="1" spc="6">
                <a:solidFill>
                  <a:srgbClr val="E65485"/>
                </a:solidFill>
                <a:latin typeface="Glacial Indifference Bold"/>
                <a:ea typeface="Glacial Indifference Bold"/>
                <a:cs typeface="Glacial Indifference Bold"/>
                <a:sym typeface="Glacial Indifference Bold"/>
              </a:rPr>
              <a:t>OPERATIONS AND </a:t>
            </a:r>
            <a:r>
              <a:rPr lang="en-US" sz="6000" b="1" spc="6">
                <a:solidFill>
                  <a:srgbClr val="292A5A"/>
                </a:solidFill>
                <a:latin typeface="Glacial Indifference Bold"/>
                <a:ea typeface="Glacial Indifference Bold"/>
                <a:cs typeface="Glacial Indifference Bold"/>
                <a:sym typeface="Glacial Indifference Bold"/>
              </a:rPr>
              <a:t>MATERIAL CHANGE OF USE</a:t>
            </a:r>
          </a:p>
        </p:txBody>
      </p:sp>
      <p:sp>
        <p:nvSpPr>
          <p:cNvPr id="6" name="TextBox 6"/>
          <p:cNvSpPr txBox="1"/>
          <p:nvPr/>
        </p:nvSpPr>
        <p:spPr>
          <a:xfrm>
            <a:off x="9383833" y="2314575"/>
            <a:ext cx="8099273" cy="7305674"/>
          </a:xfrm>
          <a:prstGeom prst="rect">
            <a:avLst/>
          </a:prstGeom>
        </p:spPr>
        <p:txBody>
          <a:bodyPr lIns="0" tIns="0" rIns="0" bIns="0" rtlCol="0" anchor="t">
            <a:spAutoFit/>
          </a:bodyPr>
          <a:lstStyle/>
          <a:p>
            <a:pPr marL="539753" lvl="1" indent="-269876" algn="l">
              <a:lnSpc>
                <a:spcPts val="4125"/>
              </a:lnSpc>
              <a:buFont typeface="Arial"/>
              <a:buChar char="•"/>
            </a:pPr>
            <a:r>
              <a:rPr lang="en-US" sz="2500" b="1">
                <a:solidFill>
                  <a:srgbClr val="292A5A"/>
                </a:solidFill>
                <a:latin typeface="Glacial Indifference Bold"/>
                <a:ea typeface="Glacial Indifference Bold"/>
                <a:cs typeface="Glacial Indifference Bold"/>
                <a:sym typeface="Glacial Indifference Bold"/>
              </a:rPr>
              <a:t>Material change of use</a:t>
            </a:r>
          </a:p>
          <a:p>
            <a:pPr marL="539753" lvl="1" indent="-269876"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“Material” is </a:t>
            </a:r>
            <a:r>
              <a:rPr lang="en-US" sz="2500" b="1">
                <a:solidFill>
                  <a:srgbClr val="292A5A"/>
                </a:solidFill>
                <a:latin typeface="Glacial Indifference Bold"/>
                <a:ea typeface="Glacial Indifference Bold"/>
                <a:cs typeface="Glacial Indifference Bold"/>
                <a:sym typeface="Glacial Indifference Bold"/>
              </a:rPr>
              <a:t>one of fact and degree</a:t>
            </a:r>
            <a:r>
              <a:rPr lang="en-US" sz="2500">
                <a:solidFill>
                  <a:srgbClr val="292A5A"/>
                </a:solidFill>
                <a:latin typeface="Glacial Indifference"/>
                <a:ea typeface="Glacial Indifference"/>
                <a:cs typeface="Glacial Indifference"/>
                <a:sym typeface="Glacial Indifference"/>
              </a:rPr>
              <a:t> in each case, but would seem to include only relatively major changes.</a:t>
            </a:r>
          </a:p>
          <a:p>
            <a:pPr marL="539753" lvl="1" indent="-269876"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Includes change of use of a single dwelling-house to two or more dwellings (e.g. flats).</a:t>
            </a:r>
          </a:p>
          <a:p>
            <a:pPr marL="539753" lvl="1" indent="-269876"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Use of building within the curtilage of a dwelling-house for any purpose incidental to the enjoyment of the house (e.g. a shed or greenhouse) is not development.</a:t>
            </a:r>
          </a:p>
          <a:p>
            <a:pPr marL="539753" lvl="1" indent="-269876" algn="l">
              <a:lnSpc>
                <a:spcPts val="4125"/>
              </a:lnSpc>
              <a:buFont typeface="Arial"/>
              <a:buChar char="•"/>
            </a:pPr>
            <a:r>
              <a:rPr lang="en-US" sz="2500" b="1">
                <a:solidFill>
                  <a:srgbClr val="292A5A"/>
                </a:solidFill>
                <a:latin typeface="Glacial Indifference Bold"/>
                <a:ea typeface="Glacial Indifference Bold"/>
                <a:cs typeface="Glacial Indifference Bold"/>
                <a:sym typeface="Glacial Indifference Bold"/>
              </a:rPr>
              <a:t>Town and Country Planning (Use Classes) Order 1987 </a:t>
            </a:r>
            <a:r>
              <a:rPr lang="en-US" sz="2500">
                <a:solidFill>
                  <a:srgbClr val="292A5A"/>
                </a:solidFill>
                <a:latin typeface="Glacial Indifference"/>
                <a:ea typeface="Glacial Indifference"/>
                <a:cs typeface="Glacial Indifference"/>
                <a:sym typeface="Glacial Indifference"/>
              </a:rPr>
              <a:t>(as amended) puts uses of land and buildings into various categories known as “Use Classes” which are detailed below. </a:t>
            </a:r>
          </a:p>
          <a:p>
            <a:pPr marL="1079505" lvl="2" indent="-359835"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“Change of use” can occur within the same Use Class or from one Use Class to another.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808162"/>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Access Schedules 1 and 2 of Town and Country Planning (Use Classes) Order 1987. Identify the broad classes (A-F)</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Then explain how C3 and C4 are defined. What is the difference between these provisions? </a:t>
            </a:r>
          </a:p>
          <a:p>
            <a:pPr algn="l">
              <a:lnSpc>
                <a:spcPts val="6105"/>
              </a:lnSpc>
            </a:pPr>
            <a:endParaRPr lang="en-US" sz="3700">
              <a:solidFill>
                <a:srgbClr val="292A5A"/>
              </a:solidFill>
              <a:latin typeface="Glacial Indifference"/>
              <a:ea typeface="Glacial Indifference"/>
              <a:cs typeface="Glacial Indifference"/>
              <a:sym typeface="Glacial Indifference"/>
            </a:endParaRP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1:</a:t>
            </a:r>
            <a:r>
              <a:rPr lang="en-US" sz="6500" b="1" spc="6">
                <a:solidFill>
                  <a:srgbClr val="292A5A"/>
                </a:solidFill>
                <a:latin typeface="Glacial Indifference Bold"/>
                <a:ea typeface="Glacial Indifference Bold"/>
                <a:cs typeface="Glacial Indifference Bold"/>
                <a:sym typeface="Glacial Indifference Bold"/>
              </a:rPr>
              <a:t> USE CLASSES </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1028700" y="1928239"/>
            <a:ext cx="10561137" cy="7758713"/>
          </a:xfrm>
          <a:prstGeom prst="rect">
            <a:avLst/>
          </a:prstGeom>
        </p:spPr>
        <p:txBody>
          <a:bodyPr lIns="0" tIns="0" rIns="0" bIns="0" rtlCol="0" anchor="t">
            <a:spAutoFit/>
          </a:bodyPr>
          <a:lstStyle/>
          <a:p>
            <a:pPr marL="626111" lvl="1" indent="-313055"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If plans involved development either building operations or change of use - need to seek planning permission. Either:</a:t>
            </a:r>
          </a:p>
          <a:p>
            <a:pPr marL="1252221" lvl="2" indent="-417407"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Deemed permission under </a:t>
            </a:r>
            <a:r>
              <a:rPr lang="en-US" sz="2900" b="1">
                <a:solidFill>
                  <a:srgbClr val="292A5A"/>
                </a:solidFill>
                <a:latin typeface="Glacial Indifference Bold"/>
                <a:ea typeface="Glacial Indifference Bold"/>
                <a:cs typeface="Glacial Indifference Bold"/>
                <a:sym typeface="Glacial Indifference Bold"/>
              </a:rPr>
              <a:t>General Permitted Development Order</a:t>
            </a:r>
          </a:p>
          <a:p>
            <a:pPr marL="1878332" lvl="3" indent="-469583" algn="l">
              <a:lnSpc>
                <a:spcPts val="4785"/>
              </a:lnSpc>
              <a:buFont typeface="Arial"/>
              <a:buChar char="￭"/>
            </a:pPr>
            <a:r>
              <a:rPr lang="en-US" sz="2900" b="1">
                <a:solidFill>
                  <a:srgbClr val="292A5A"/>
                </a:solidFill>
                <a:latin typeface="Glacial Indifference Bold"/>
                <a:ea typeface="Glacial Indifference Bold"/>
                <a:cs typeface="Glacial Indifference Bold"/>
                <a:sym typeface="Glacial Indifference Bold"/>
              </a:rPr>
              <a:t>ENGLAND: Town and Country Planning (General Permitted Development) (England) Order 2015 (TCP(GPD)O 2015</a:t>
            </a:r>
          </a:p>
          <a:p>
            <a:pPr marL="1878332" lvl="3" indent="-469583" algn="l">
              <a:lnSpc>
                <a:spcPts val="4785"/>
              </a:lnSpc>
              <a:buFont typeface="Arial"/>
              <a:buChar char="￭"/>
            </a:pPr>
            <a:r>
              <a:rPr lang="en-US" sz="2900" b="1">
                <a:solidFill>
                  <a:srgbClr val="292A5A"/>
                </a:solidFill>
                <a:latin typeface="Glacial Indifference Bold"/>
                <a:ea typeface="Glacial Indifference Bold"/>
                <a:cs typeface="Glacial Indifference Bold"/>
                <a:sym typeface="Glacial Indifference Bold"/>
              </a:rPr>
              <a:t>WALES: Town and Country Planning (General Permitted Development) Order 1995</a:t>
            </a:r>
          </a:p>
          <a:p>
            <a:pPr marL="1252221" lvl="2" indent="-417407"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Express</a:t>
            </a:r>
            <a:r>
              <a:rPr lang="en-US" sz="2900" b="1">
                <a:solidFill>
                  <a:srgbClr val="292A5A"/>
                </a:solidFill>
                <a:latin typeface="Glacial Indifference Bold"/>
                <a:ea typeface="Glacial Indifference Bold"/>
                <a:cs typeface="Glacial Indifference Bold"/>
                <a:sym typeface="Glacial Indifference Bold"/>
              </a:rPr>
              <a:t> Planning permission </a:t>
            </a:r>
            <a:r>
              <a:rPr lang="en-US" sz="2900">
                <a:solidFill>
                  <a:srgbClr val="292A5A"/>
                </a:solidFill>
                <a:latin typeface="Glacial Indifference"/>
                <a:ea typeface="Glacial Indifference"/>
                <a:cs typeface="Glacial Indifference"/>
                <a:sym typeface="Glacial Indifference"/>
              </a:rPr>
              <a:t>(approval) from LA</a:t>
            </a:r>
          </a:p>
          <a:p>
            <a:pPr marL="626111" lvl="1" indent="-313055" algn="l">
              <a:lnSpc>
                <a:spcPts val="4785"/>
              </a:lnSpc>
              <a:buFont typeface="Arial"/>
              <a:buChar char="•"/>
            </a:pPr>
            <a:r>
              <a:rPr lang="en-US" sz="2900">
                <a:solidFill>
                  <a:srgbClr val="292A5A"/>
                </a:solidFill>
                <a:latin typeface="Glacial Indifference"/>
                <a:ea typeface="Glacial Indifference"/>
                <a:cs typeface="Glacial Indifference"/>
                <a:sym typeface="Glacial Indifference"/>
              </a:rPr>
              <a:t>Since April 2021, possible permission might be given without the need for an express application, by means of a neighbourhood development order under Localism Act 2011</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OBTAINING</a:t>
            </a:r>
            <a:r>
              <a:rPr lang="en-US" sz="7500" b="1" spc="7">
                <a:solidFill>
                  <a:srgbClr val="292A5A"/>
                </a:solidFill>
                <a:latin typeface="Glacial Indifference Bold"/>
                <a:ea typeface="Glacial Indifference Bold"/>
                <a:cs typeface="Glacial Indifference Bold"/>
                <a:sym typeface="Glacial Indifference Bold"/>
              </a:rPr>
              <a:t> PLANNING PERMISSION</a:t>
            </a:r>
          </a:p>
        </p:txBody>
      </p:sp>
      <p:sp>
        <p:nvSpPr>
          <p:cNvPr id="6" name="TextBox 6"/>
          <p:cNvSpPr txBox="1"/>
          <p:nvPr/>
        </p:nvSpPr>
        <p:spPr>
          <a:xfrm>
            <a:off x="11589837" y="2314575"/>
            <a:ext cx="5893269" cy="6257924"/>
          </a:xfrm>
          <a:prstGeom prst="rect">
            <a:avLst/>
          </a:prstGeom>
        </p:spPr>
        <p:txBody>
          <a:bodyPr lIns="0" tIns="0" rIns="0" bIns="0" rtlCol="0" anchor="t">
            <a:spAutoFit/>
          </a:bodyPr>
          <a:lstStyle/>
          <a:p>
            <a:pPr marL="539753" lvl="1" indent="-269876"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Some examples of permitted development are:</a:t>
            </a:r>
          </a:p>
          <a:p>
            <a:pPr marL="1079505" lvl="2" indent="-359835"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certain development within the curtilage of a dwelling-house such as the erection of extensions and porches;</a:t>
            </a:r>
          </a:p>
          <a:p>
            <a:pPr marL="1079505" lvl="2" indent="-359835"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certain minor operations such as the erection of gates, walls and fences;</a:t>
            </a:r>
          </a:p>
          <a:p>
            <a:pPr marL="1079505" lvl="2" indent="-359835" algn="l">
              <a:lnSpc>
                <a:spcPts val="4125"/>
              </a:lnSpc>
              <a:buFont typeface="Arial"/>
              <a:buChar char="⚬"/>
            </a:pPr>
            <a:r>
              <a:rPr lang="en-US" sz="2500">
                <a:solidFill>
                  <a:srgbClr val="292A5A"/>
                </a:solidFill>
                <a:latin typeface="Glacial Indifference"/>
                <a:ea typeface="Glacial Indifference"/>
                <a:cs typeface="Glacial Indifference"/>
                <a:sym typeface="Glacial Indifference"/>
              </a:rPr>
              <a:t>certain changes of use between different Use Classes</a:t>
            </a:r>
          </a:p>
          <a:p>
            <a:pPr marL="539753" lvl="1" indent="-269876" algn="l">
              <a:lnSpc>
                <a:spcPts val="4125"/>
              </a:lnSpc>
              <a:buFont typeface="Arial"/>
              <a:buChar char="•"/>
            </a:pPr>
            <a:r>
              <a:rPr lang="en-US" sz="2500" u="sng">
                <a:solidFill>
                  <a:srgbClr val="292A5A"/>
                </a:solidFill>
                <a:latin typeface="Glacial Indifference"/>
                <a:ea typeface="Glacial Indifference"/>
                <a:cs typeface="Glacial Indifference"/>
                <a:sym typeface="Glacial Indifference"/>
                <a:hlinkClick r:id="rId3" tooltip="https://www.planninginsight.co.uk/wp-content/uploads/2021/03/Class-Q-%E2%80%93-Agricultural-buildings-to-dwellinghouses-guidance-2021.pdf"/>
              </a:rPr>
              <a:t>Guide to practice information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036623"/>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Gerald would like to build a single story extension to his terrace house in Swansea by 5m to the rear (into his garden).</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Look at the </a:t>
            </a:r>
            <a:r>
              <a:rPr lang="en-US" sz="3700" u="sng">
                <a:solidFill>
                  <a:srgbClr val="292A5A"/>
                </a:solidFill>
                <a:latin typeface="Glacial Indifference"/>
                <a:ea typeface="Glacial Indifference"/>
                <a:cs typeface="Glacial Indifference"/>
                <a:sym typeface="Glacial Indifference"/>
                <a:hlinkClick r:id="rId3" tooltip="https://www.planningportal.co.uk/permission/common-projects/extensions/planning-permission"/>
              </a:rPr>
              <a:t>planning portal webiste</a:t>
            </a:r>
            <a:r>
              <a:rPr lang="en-US" sz="3700">
                <a:solidFill>
                  <a:srgbClr val="292A5A"/>
                </a:solidFill>
                <a:latin typeface="Glacial Indifference"/>
                <a:ea typeface="Glacial Indifference"/>
                <a:cs typeface="Glacial Indifference"/>
                <a:sym typeface="Glacial Indifference"/>
              </a:rPr>
              <a:t> and identify whether this extension would be consider within permitted development. </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2:</a:t>
            </a:r>
            <a:r>
              <a:rPr lang="en-US" sz="6500" b="1" spc="6">
                <a:solidFill>
                  <a:srgbClr val="292A5A"/>
                </a:solidFill>
                <a:latin typeface="Glacial Indifference Bold"/>
                <a:ea typeface="Glacial Indifference Bold"/>
                <a:cs typeface="Glacial Indifference Bold"/>
                <a:sym typeface="Glacial Indifference Bold"/>
              </a:rPr>
              <a:t> PLANNING PERMISSION</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Permitted development has been modified in some areas, e.g. National Parks and World Heritage Sites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May be further restrictions which do not allow the permitted change of use, e.g. property within conservation area, or property is a listed building</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Some changes of use are also subject to prior approval, e.g. relating to parking, flooding and highways.</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LA does not have to adopt TCP(GPD)O 2015 throughout its district and can pass an Art 4 direction that TCP(GPD)O 2015 will be restricted in whole or in part in relation to its area.</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Article 4 Directions are a good example of the significance of the local search when considering planning issue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can be discovered by local search, e.g. entry in LLC1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1930888"/>
            <a:ext cx="6698163" cy="7805292"/>
          </a:xfrm>
          <a:custGeom>
            <a:avLst/>
            <a:gdLst/>
            <a:ahLst/>
            <a:cxnLst/>
            <a:rect l="l" t="t" r="r" b="b"/>
            <a:pathLst>
              <a:path w="6698163" h="7805292">
                <a:moveTo>
                  <a:pt x="0" y="0"/>
                </a:moveTo>
                <a:lnTo>
                  <a:pt x="6698163" y="0"/>
                </a:lnTo>
                <a:lnTo>
                  <a:pt x="6698163" y="7805292"/>
                </a:lnTo>
                <a:lnTo>
                  <a:pt x="0" y="7805292"/>
                </a:lnTo>
                <a:lnTo>
                  <a:pt x="0" y="0"/>
                </a:lnTo>
                <a:close/>
              </a:path>
            </a:pathLst>
          </a:custGeom>
          <a:blipFill>
            <a:blip r:embed="rId3"/>
            <a:stretch>
              <a:fillRect l="-40008" r="-15363"/>
            </a:stretch>
          </a:blipFill>
        </p:spPr>
        <p:txBody>
          <a:bodyPr/>
          <a:lstStyle/>
          <a:p>
            <a:endParaRPr lang="en-GB"/>
          </a:p>
        </p:txBody>
      </p:sp>
      <p:sp>
        <p:nvSpPr>
          <p:cNvPr id="6" name="TextBox 6"/>
          <p:cNvSpPr txBox="1"/>
          <p:nvPr/>
        </p:nvSpPr>
        <p:spPr>
          <a:xfrm>
            <a:off x="609784" y="373856"/>
            <a:ext cx="17678216" cy="1557032"/>
          </a:xfrm>
          <a:prstGeom prst="rect">
            <a:avLst/>
          </a:prstGeom>
        </p:spPr>
        <p:txBody>
          <a:bodyPr lIns="0" tIns="0" rIns="0" bIns="0" rtlCol="0" anchor="t">
            <a:spAutoFit/>
          </a:bodyPr>
          <a:lstStyle/>
          <a:p>
            <a:pPr algn="just">
              <a:lnSpc>
                <a:spcPts val="13600"/>
              </a:lnSpc>
            </a:pPr>
            <a:r>
              <a:rPr lang="en-US" sz="6800" b="1" spc="6">
                <a:solidFill>
                  <a:srgbClr val="E65485"/>
                </a:solidFill>
                <a:latin typeface="Glacial Indifference Bold"/>
                <a:ea typeface="Glacial Indifference Bold"/>
                <a:cs typeface="Glacial Indifference Bold"/>
                <a:sym typeface="Glacial Indifference Bold"/>
              </a:rPr>
              <a:t>LIMITATIONS ON </a:t>
            </a:r>
            <a:r>
              <a:rPr lang="en-US" sz="6800" b="1" spc="6">
                <a:solidFill>
                  <a:srgbClr val="292A5A"/>
                </a:solidFill>
                <a:latin typeface="Glacial Indifference Bold"/>
                <a:ea typeface="Glacial Indifference Bold"/>
                <a:cs typeface="Glacial Indifference Bold"/>
                <a:sym typeface="Glacial Indifference Bold"/>
              </a:rPr>
              <a:t>PERMITTED DEVELOPMENT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318858"/>
            <a:ext cx="10980053" cy="7520481"/>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Under LA 2011, planning permission can be granted without express order un NDO</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Principle = local communities should have the chance to be involved in the planning process</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Benefit: less confrontational, focused on wider objectives rather than individual proposals, local people know the area beset</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NDOs can grant full or outline planning permission, with or without conditions, for development that complies with the order.</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Some matters are excluded from neighbourhood planning, such as nationally significant infrastructure projects, mining-related development and waste development.</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If neither PD or NDO, express planning permission needed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a:off x="11589837" y="2701651"/>
            <a:ext cx="6758660" cy="5930346"/>
          </a:xfrm>
          <a:custGeom>
            <a:avLst/>
            <a:gdLst/>
            <a:ahLst/>
            <a:cxnLst/>
            <a:rect l="l" t="t" r="r" b="b"/>
            <a:pathLst>
              <a:path w="6758660" h="5930346">
                <a:moveTo>
                  <a:pt x="0" y="0"/>
                </a:moveTo>
                <a:lnTo>
                  <a:pt x="6758660" y="0"/>
                </a:lnTo>
                <a:lnTo>
                  <a:pt x="6758660" y="5930346"/>
                </a:lnTo>
                <a:lnTo>
                  <a:pt x="0" y="5930346"/>
                </a:lnTo>
                <a:lnTo>
                  <a:pt x="0" y="0"/>
                </a:lnTo>
                <a:close/>
              </a:path>
            </a:pathLst>
          </a:custGeom>
          <a:blipFill>
            <a:blip r:embed="rId3"/>
            <a:stretch>
              <a:fillRect l="-895" r="-19923"/>
            </a:stretch>
          </a:blipFill>
        </p:spPr>
        <p:txBody>
          <a:bodyPr/>
          <a:lstStyle/>
          <a:p>
            <a:endParaRPr lang="en-GB"/>
          </a:p>
        </p:txBody>
      </p:sp>
      <p:sp>
        <p:nvSpPr>
          <p:cNvPr id="6" name="TextBox 6"/>
          <p:cNvSpPr txBox="1"/>
          <p:nvPr/>
        </p:nvSpPr>
        <p:spPr>
          <a:xfrm>
            <a:off x="609784" y="326231"/>
            <a:ext cx="17678216" cy="1696112"/>
          </a:xfrm>
          <a:prstGeom prst="rect">
            <a:avLst/>
          </a:prstGeom>
        </p:spPr>
        <p:txBody>
          <a:bodyPr lIns="0" tIns="0" rIns="0" bIns="0" rtlCol="0" anchor="t">
            <a:spAutoFit/>
          </a:bodyPr>
          <a:lstStyle/>
          <a:p>
            <a:pPr algn="just">
              <a:lnSpc>
                <a:spcPts val="14800"/>
              </a:lnSpc>
            </a:pPr>
            <a:r>
              <a:rPr lang="en-US" sz="7400" b="1" spc="7">
                <a:solidFill>
                  <a:srgbClr val="E65485"/>
                </a:solidFill>
                <a:latin typeface="Glacial Indifference Bold"/>
                <a:ea typeface="Glacial Indifference Bold"/>
                <a:cs typeface="Glacial Indifference Bold"/>
                <a:sym typeface="Glacial Indifference Bold"/>
              </a:rPr>
              <a:t>NEIGHBOURHOOD </a:t>
            </a:r>
            <a:r>
              <a:rPr lang="en-US" sz="7400" b="1" spc="7">
                <a:solidFill>
                  <a:srgbClr val="292A5A"/>
                </a:solidFill>
                <a:latin typeface="Glacial Indifference Bold"/>
                <a:ea typeface="Glacial Indifference Bold"/>
                <a:cs typeface="Glacial Indifference Bold"/>
                <a:sym typeface="Glacial Indifference Bold"/>
              </a:rPr>
              <a:t>DEVELOPMENT ORDER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78831"/>
            <a:ext cx="10980053" cy="7837170"/>
          </a:xfrm>
          <a:prstGeom prst="rect">
            <a:avLst/>
          </a:prstGeom>
        </p:spPr>
        <p:txBody>
          <a:bodyPr lIns="0" tIns="0" rIns="0" bIns="0" rtlCol="0" anchor="t">
            <a:spAutoFit/>
          </a:bodyPr>
          <a:lstStyle/>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In many cases no deemed permission, so must apply to LA for express planning permission (approval). Either for:</a:t>
            </a:r>
          </a:p>
          <a:p>
            <a:pPr marL="1209039" lvl="2" indent="-403013"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Outline permission: see if idea is broadly acceptable </a:t>
            </a:r>
          </a:p>
          <a:p>
            <a:pPr marL="1209039" lvl="2" indent="-403013"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Detailed permission: full detailed proposal (costly to prepare)</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If unsure if proposed change amounts to development, can ask LA for </a:t>
            </a:r>
            <a:r>
              <a:rPr lang="en-US" sz="2799" b="1">
                <a:solidFill>
                  <a:srgbClr val="292A5A"/>
                </a:solidFill>
                <a:latin typeface="Glacial Indifference Bold"/>
                <a:ea typeface="Glacial Indifference Bold"/>
                <a:cs typeface="Glacial Indifference Bold"/>
                <a:sym typeface="Glacial Indifference Bold"/>
              </a:rPr>
              <a:t>determination, </a:t>
            </a:r>
            <a:r>
              <a:rPr lang="en-US" sz="2799">
                <a:solidFill>
                  <a:srgbClr val="292A5A"/>
                </a:solidFill>
                <a:latin typeface="Glacial Indifference"/>
                <a:ea typeface="Glacial Indifference"/>
                <a:cs typeface="Glacial Indifference"/>
                <a:sym typeface="Glacial Indifference"/>
              </a:rPr>
              <a:t>before applying for express permission</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Anyone interested in the land may apply for planning permission:</a:t>
            </a:r>
          </a:p>
          <a:p>
            <a:pPr marL="1209039" lvl="2" indent="-403013"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e.g. builder may apply for planning permission before committing to purchase. </a:t>
            </a:r>
          </a:p>
          <a:p>
            <a:pPr marL="1209039" lvl="2" indent="-403013"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Applicant must certify either that they are the owner or that they have given notice of the application to the owner.</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In deciding: LA must consider the </a:t>
            </a:r>
            <a:r>
              <a:rPr lang="en-US" sz="2799" b="1">
                <a:solidFill>
                  <a:srgbClr val="292A5A"/>
                </a:solidFill>
                <a:latin typeface="Glacial Indifference Bold"/>
                <a:ea typeface="Glacial Indifference Bold"/>
                <a:cs typeface="Glacial Indifference Bold"/>
                <a:sym typeface="Glacial Indifference Bold"/>
              </a:rPr>
              <a:t>local development plan </a:t>
            </a:r>
            <a:r>
              <a:rPr lang="en-US" sz="2799">
                <a:solidFill>
                  <a:srgbClr val="292A5A"/>
                </a:solidFill>
                <a:latin typeface="Glacial Indifference"/>
                <a:ea typeface="Glacial Indifference"/>
                <a:cs typeface="Glacial Indifference"/>
                <a:sym typeface="Glacial Indifference"/>
              </a:rPr>
              <a:t>for the area, and any other material considerations (e.g. NPPF policies)</a:t>
            </a:r>
          </a:p>
          <a:p>
            <a:pPr marL="604519" lvl="1" indent="-302260" algn="l">
              <a:lnSpc>
                <a:spcPts val="4199"/>
              </a:lnSpc>
              <a:buFont typeface="Arial"/>
              <a:buChar char="•"/>
            </a:pPr>
            <a:r>
              <a:rPr lang="en-US" sz="2799">
                <a:solidFill>
                  <a:srgbClr val="292A5A"/>
                </a:solidFill>
                <a:latin typeface="Glacial Indifference"/>
                <a:ea typeface="Glacial Indifference"/>
                <a:cs typeface="Glacial Indifference"/>
                <a:sym typeface="Glacial Indifference"/>
              </a:rPr>
              <a:t>LA must decide within 8 weeks (13 for major) (unless extension agreed). If no decision, can assume refusal, and appeal. </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EXPRESS </a:t>
            </a:r>
            <a:r>
              <a:rPr lang="en-US" sz="7500" b="1" spc="7">
                <a:solidFill>
                  <a:srgbClr val="292A5A"/>
                </a:solidFill>
                <a:latin typeface="Glacial Indifference Bold"/>
                <a:ea typeface="Glacial Indifference Bold"/>
                <a:cs typeface="Glacial Indifference Bold"/>
                <a:sym typeface="Glacial Indifference Bold"/>
              </a:rPr>
              <a:t>PLANNING PERMISSION</a:t>
            </a:r>
          </a:p>
        </p:txBody>
      </p:sp>
      <p:grpSp>
        <p:nvGrpSpPr>
          <p:cNvPr id="6" name="Group 6"/>
          <p:cNvGrpSpPr/>
          <p:nvPr/>
        </p:nvGrpSpPr>
        <p:grpSpPr>
          <a:xfrm>
            <a:off x="11589837" y="2716364"/>
            <a:ext cx="6698163" cy="6582421"/>
            <a:chOff x="0" y="0"/>
            <a:chExt cx="812800" cy="798755"/>
          </a:xfrm>
        </p:grpSpPr>
        <p:sp>
          <p:nvSpPr>
            <p:cNvPr id="7" name="Freeform 7"/>
            <p:cNvSpPr/>
            <p:nvPr/>
          </p:nvSpPr>
          <p:spPr>
            <a:xfrm>
              <a:off x="0" y="0"/>
              <a:ext cx="812800" cy="798755"/>
            </a:xfrm>
            <a:custGeom>
              <a:avLst/>
              <a:gdLst/>
              <a:ahLst/>
              <a:cxnLst/>
              <a:rect l="l" t="t" r="r" b="b"/>
              <a:pathLst>
                <a:path w="812800" h="798755">
                  <a:moveTo>
                    <a:pt x="127000" y="0"/>
                  </a:moveTo>
                  <a:lnTo>
                    <a:pt x="685800" y="0"/>
                  </a:lnTo>
                  <a:cubicBezTo>
                    <a:pt x="755940" y="0"/>
                    <a:pt x="812800" y="56860"/>
                    <a:pt x="812800" y="127000"/>
                  </a:cubicBezTo>
                  <a:lnTo>
                    <a:pt x="812800" y="671755"/>
                  </a:lnTo>
                  <a:cubicBezTo>
                    <a:pt x="812800" y="705438"/>
                    <a:pt x="799420" y="737741"/>
                    <a:pt x="775603" y="761558"/>
                  </a:cubicBezTo>
                  <a:cubicBezTo>
                    <a:pt x="751785" y="785375"/>
                    <a:pt x="719482" y="798755"/>
                    <a:pt x="685800" y="798755"/>
                  </a:cubicBezTo>
                  <a:lnTo>
                    <a:pt x="127000" y="798755"/>
                  </a:lnTo>
                  <a:cubicBezTo>
                    <a:pt x="56860" y="798755"/>
                    <a:pt x="0" y="741895"/>
                    <a:pt x="0" y="671755"/>
                  </a:cubicBezTo>
                  <a:lnTo>
                    <a:pt x="0" y="127000"/>
                  </a:lnTo>
                  <a:cubicBezTo>
                    <a:pt x="0" y="56860"/>
                    <a:pt x="56860" y="0"/>
                    <a:pt x="127000"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19075"/>
              <a:ext cx="812800" cy="1017830"/>
            </a:xfrm>
            <a:prstGeom prst="rect">
              <a:avLst/>
            </a:prstGeom>
          </p:spPr>
          <p:txBody>
            <a:bodyPr lIns="254000" tIns="254000" rIns="254000" bIns="254000" rtlCol="0" anchor="ctr"/>
            <a:lstStyle/>
            <a:p>
              <a:pPr algn="ctr">
                <a:lnSpc>
                  <a:spcPts val="5400"/>
                </a:lnSpc>
              </a:pPr>
              <a:r>
                <a:rPr lang="en-US" sz="2700" spc="2">
                  <a:solidFill>
                    <a:srgbClr val="292A5A"/>
                  </a:solidFill>
                  <a:latin typeface="Glacial Indifference"/>
                  <a:ea typeface="Glacial Indifference"/>
                  <a:cs typeface="Glacial Indifference"/>
                  <a:sym typeface="Glacial Indifference"/>
                </a:rPr>
                <a:t>Any successful application will be revealed in the LLC1 and CON 29 search results</a:t>
              </a:r>
            </a:p>
            <a:p>
              <a:pPr algn="ctr">
                <a:lnSpc>
                  <a:spcPts val="5400"/>
                </a:lnSpc>
              </a:pPr>
              <a:endParaRPr lang="en-US" sz="2700" spc="2">
                <a:solidFill>
                  <a:srgbClr val="292A5A"/>
                </a:solidFill>
                <a:latin typeface="Glacial Indifference"/>
                <a:ea typeface="Glacial Indifference"/>
                <a:cs typeface="Glacial Indifference"/>
                <a:sym typeface="Glacial Indifference"/>
              </a:endParaRPr>
            </a:p>
            <a:p>
              <a:pPr algn="ctr">
                <a:lnSpc>
                  <a:spcPts val="3779"/>
                </a:lnSpc>
              </a:pPr>
              <a:r>
                <a:rPr lang="en-US" sz="2700" spc="2">
                  <a:solidFill>
                    <a:srgbClr val="292A5A"/>
                  </a:solidFill>
                  <a:latin typeface="Glacial Indifference"/>
                  <a:ea typeface="Glacial Indifference"/>
                  <a:cs typeface="Glacial Indifference"/>
                  <a:sym typeface="Glacial Indifference"/>
                </a:rPr>
                <a:t>Generally planning permission </a:t>
              </a:r>
              <a:r>
                <a:rPr lang="en-US" sz="2700" b="1" spc="2">
                  <a:solidFill>
                    <a:srgbClr val="292A5A"/>
                  </a:solidFill>
                  <a:latin typeface="Glacial Indifference Bold"/>
                  <a:ea typeface="Glacial Indifference Bold"/>
                  <a:cs typeface="Glacial Indifference Bold"/>
                  <a:sym typeface="Glacial Indifference Bold"/>
                </a:rPr>
                <a:t>expires</a:t>
              </a:r>
              <a:r>
                <a:rPr lang="en-US" sz="2700" spc="2">
                  <a:solidFill>
                    <a:srgbClr val="292A5A"/>
                  </a:solidFill>
                  <a:latin typeface="Glacial Indifference"/>
                  <a:ea typeface="Glacial Indifference"/>
                  <a:cs typeface="Glacial Indifference"/>
                  <a:sym typeface="Glacial Indifference"/>
                </a:rPr>
                <a:t> after a certain period of time. Unless otherwise specified:</a:t>
              </a:r>
            </a:p>
            <a:p>
              <a:pPr algn="ctr">
                <a:lnSpc>
                  <a:spcPts val="5400"/>
                </a:lnSpc>
              </a:pPr>
              <a:r>
                <a:rPr lang="en-US" sz="2700" spc="2">
                  <a:solidFill>
                    <a:srgbClr val="292A5A"/>
                  </a:solidFill>
                  <a:latin typeface="Glacial Indifference"/>
                  <a:ea typeface="Glacial Indifference"/>
                  <a:cs typeface="Glacial Indifference"/>
                  <a:sym typeface="Glacial Indifference"/>
                </a:rPr>
                <a:t>3 Years in England</a:t>
              </a:r>
            </a:p>
            <a:p>
              <a:pPr algn="ctr">
                <a:lnSpc>
                  <a:spcPts val="5400"/>
                </a:lnSpc>
              </a:pPr>
              <a:r>
                <a:rPr lang="en-US" sz="2700" spc="2">
                  <a:solidFill>
                    <a:srgbClr val="292A5A"/>
                  </a:solidFill>
                  <a:latin typeface="Glacial Indifference"/>
                  <a:ea typeface="Glacial Indifference"/>
                  <a:cs typeface="Glacial Indifference"/>
                  <a:sym typeface="Glacial Indifference"/>
                </a:rPr>
                <a:t>5 Years in Wales </a:t>
              </a:r>
            </a:p>
            <a:p>
              <a:pPr algn="ctr">
                <a:lnSpc>
                  <a:spcPts val="5400"/>
                </a:lnSpc>
              </a:pPr>
              <a:r>
                <a:rPr lang="en-US" sz="2700" spc="2">
                  <a:solidFill>
                    <a:srgbClr val="292A5A"/>
                  </a:solidFill>
                  <a:latin typeface="Glacial Indifference"/>
                  <a:ea typeface="Glacial Indifference"/>
                  <a:cs typeface="Glacial Indifference"/>
                  <a:sym typeface="Glacial Indifference"/>
                </a:rPr>
                <a:t>Must commence the work in this time</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059781"/>
            <a:ext cx="16899361" cy="7269683"/>
          </a:xfrm>
          <a:prstGeom prst="rect">
            <a:avLst/>
          </a:prstGeom>
        </p:spPr>
        <p:txBody>
          <a:bodyPr lIns="0" tIns="0" rIns="0" bIns="0" rtlCol="0" anchor="t">
            <a:spAutoFit/>
          </a:bodyPr>
          <a:lstStyle/>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Outline permission is granted subject to certain “reserved matters”. These are specific details about the permission that can be confirmed later. Reserved matters can include:</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Appearance</a:t>
            </a:r>
            <a:r>
              <a:rPr lang="en-US" sz="2400">
                <a:solidFill>
                  <a:srgbClr val="292A5A"/>
                </a:solidFill>
                <a:latin typeface="Glacial Indifference"/>
                <a:ea typeface="Glacial Indifference"/>
                <a:cs typeface="Glacial Indifference"/>
                <a:sym typeface="Glacial Indifference"/>
              </a:rPr>
              <a:t> – aspects of a building or place which affect the way it looks, including the exterior of the development.</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Means of access</a:t>
            </a:r>
            <a:r>
              <a:rPr lang="en-US" sz="2400">
                <a:solidFill>
                  <a:srgbClr val="292A5A"/>
                </a:solidFill>
                <a:latin typeface="Glacial Indifference"/>
                <a:ea typeface="Glacial Indifference"/>
                <a:cs typeface="Glacial Indifference"/>
                <a:sym typeface="Glacial Indifference"/>
              </a:rPr>
              <a:t> – covers accessibility for all routes to and within the site, as well as the way they link up to other roads and pathways outside the site.</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Landscaping</a:t>
            </a:r>
            <a:r>
              <a:rPr lang="en-US" sz="2400">
                <a:solidFill>
                  <a:srgbClr val="292A5A"/>
                </a:solidFill>
                <a:latin typeface="Glacial Indifference"/>
                <a:ea typeface="Glacial Indifference"/>
                <a:cs typeface="Glacial Indifference"/>
                <a:sym typeface="Glacial Indifference"/>
              </a:rPr>
              <a:t> – the improvement or protection of the amenities of the site and the area and the surrounding area, this could include planting trees or hedges as a screen.</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Layout</a:t>
            </a:r>
            <a:r>
              <a:rPr lang="en-US" sz="2400">
                <a:solidFill>
                  <a:srgbClr val="292A5A"/>
                </a:solidFill>
                <a:latin typeface="Glacial Indifference"/>
                <a:ea typeface="Glacial Indifference"/>
                <a:cs typeface="Glacial Indifference"/>
                <a:sym typeface="Glacial Indifference"/>
              </a:rPr>
              <a:t> – includes buildings, routes and open spaces within the development and the way they are laid out in relation to buildings and spaces outside the development.</a:t>
            </a:r>
          </a:p>
          <a:p>
            <a:pPr marL="1036323" lvl="2" indent="-345441" algn="l">
              <a:lnSpc>
                <a:spcPts val="3840"/>
              </a:lnSpc>
              <a:buFont typeface="Arial"/>
              <a:buChar char="⚬"/>
            </a:pPr>
            <a:r>
              <a:rPr lang="en-US" sz="2400" b="1">
                <a:solidFill>
                  <a:srgbClr val="292A5A"/>
                </a:solidFill>
                <a:latin typeface="Glacial Indifference Bold"/>
                <a:ea typeface="Glacial Indifference Bold"/>
                <a:cs typeface="Glacial Indifference Bold"/>
                <a:sym typeface="Glacial Indifference Bold"/>
              </a:rPr>
              <a:t>Scale</a:t>
            </a:r>
            <a:r>
              <a:rPr lang="en-US" sz="2400">
                <a:solidFill>
                  <a:srgbClr val="292A5A"/>
                </a:solidFill>
                <a:latin typeface="Glacial Indifference"/>
                <a:ea typeface="Glacial Indifference"/>
                <a:cs typeface="Glacial Indifference"/>
                <a:sym typeface="Glacial Indifference"/>
              </a:rPr>
              <a:t> – includes information on the size of the development, including the height, width and length of each proposed building.</a:t>
            </a:r>
          </a:p>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Outline planning permission does not act as consent for development to begin.</a:t>
            </a:r>
          </a:p>
          <a:p>
            <a:pPr marL="518162" lvl="1" indent="-259081" algn="l">
              <a:lnSpc>
                <a:spcPts val="3840"/>
              </a:lnSpc>
              <a:buFont typeface="Arial"/>
              <a:buChar char="•"/>
            </a:pPr>
            <a:r>
              <a:rPr lang="en-US" sz="2400">
                <a:solidFill>
                  <a:srgbClr val="292A5A"/>
                </a:solidFill>
                <a:latin typeface="Glacial Indifference"/>
                <a:ea typeface="Glacial Indifference"/>
                <a:cs typeface="Glacial Indifference"/>
                <a:sym typeface="Glacial Indifference"/>
              </a:rPr>
              <a:t>After granting OP a “reserved matters” application must be made within three years of the consent (or less if specified). Details of the application must be consistent with the outline approval, including any conditions attached to the permission. Development must commence within two years from the latest reserved matters approval.</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RESERVED </a:t>
            </a:r>
            <a:r>
              <a:rPr lang="en-US" sz="7500" b="1" spc="7">
                <a:solidFill>
                  <a:srgbClr val="292A5A"/>
                </a:solidFill>
                <a:latin typeface="Glacial Indifference Bold"/>
                <a:ea typeface="Glacial Indifference Bold"/>
                <a:cs typeface="Glacial Indifference Bold"/>
                <a:sym typeface="Glacial Indifference Bold"/>
              </a:rPr>
              <a:t>MATTERS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210434"/>
            <a:ext cx="10706954" cy="7838886"/>
          </a:xfrm>
          <a:prstGeom prst="rect">
            <a:avLst/>
          </a:prstGeom>
        </p:spPr>
        <p:txBody>
          <a:bodyPr lIns="0" tIns="0" rIns="0" bIns="0" rtlCol="0" anchor="t">
            <a:spAutoFit/>
          </a:bodyPr>
          <a:lstStyle/>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Planning can be refused or granted with or without specific conditions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LA can grant</a:t>
            </a:r>
            <a:r>
              <a:rPr lang="en-US" sz="2999" b="1">
                <a:solidFill>
                  <a:srgbClr val="292A5A"/>
                </a:solidFill>
                <a:latin typeface="Glacial Indifference Bold"/>
                <a:ea typeface="Glacial Indifference Bold"/>
                <a:cs typeface="Glacial Indifference Bold"/>
                <a:sym typeface="Glacial Indifference Bold"/>
              </a:rPr>
              <a:t> ‘such conditions as they think fit’</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 power needs to be interpreted in light of material considerations (NPPF), Gov supporting guidance on the use of conditions, and relevant case law.</a:t>
            </a:r>
          </a:p>
          <a:p>
            <a:pPr marL="647698" lvl="1" indent="-323849" algn="l">
              <a:lnSpc>
                <a:spcPts val="4499"/>
              </a:lnSpc>
              <a:buFont typeface="Arial"/>
              <a:buChar char="•"/>
            </a:pPr>
            <a:r>
              <a:rPr lang="en-US" sz="2999" b="1">
                <a:solidFill>
                  <a:srgbClr val="292A5A"/>
                </a:solidFill>
                <a:latin typeface="Glacial Indifference Bold"/>
                <a:ea typeface="Glacial Indifference Bold"/>
                <a:cs typeface="Glacial Indifference Bold"/>
                <a:sym typeface="Glacial Indifference Bold"/>
              </a:rPr>
              <a:t>Para 56, NPPF: </a:t>
            </a:r>
            <a:r>
              <a:rPr lang="en-US" sz="2999">
                <a:solidFill>
                  <a:srgbClr val="292A5A"/>
                </a:solidFill>
                <a:latin typeface="Glacial Indifference"/>
                <a:ea typeface="Glacial Indifference"/>
                <a:cs typeface="Glacial Indifference"/>
                <a:sym typeface="Glacial Indifference"/>
              </a:rPr>
              <a:t>planning conditions should be kept to a minimum, and only used where:</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necessary;</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relevant to planning;</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relevant to the development to be permitted;</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enforceable;</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precise; and</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reasonable in all other respects.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PLANNING </a:t>
            </a:r>
            <a:r>
              <a:rPr lang="en-US" sz="7500" b="1" spc="7">
                <a:solidFill>
                  <a:srgbClr val="292A5A"/>
                </a:solidFill>
                <a:latin typeface="Glacial Indifference Bold"/>
                <a:ea typeface="Glacial Indifference Bold"/>
                <a:cs typeface="Glacial Indifference Bold"/>
                <a:sym typeface="Glacial Indifference Bold"/>
              </a:rPr>
              <a:t>CONDITIONS</a:t>
            </a:r>
          </a:p>
        </p:txBody>
      </p:sp>
      <p:grpSp>
        <p:nvGrpSpPr>
          <p:cNvPr id="6" name="Group 6"/>
          <p:cNvGrpSpPr/>
          <p:nvPr/>
        </p:nvGrpSpPr>
        <p:grpSpPr>
          <a:xfrm>
            <a:off x="11589837" y="7561806"/>
            <a:ext cx="6698163" cy="2328161"/>
            <a:chOff x="0" y="0"/>
            <a:chExt cx="8930884" cy="3104214"/>
          </a:xfrm>
        </p:grpSpPr>
        <p:grpSp>
          <p:nvGrpSpPr>
            <p:cNvPr id="7" name="Group 7"/>
            <p:cNvGrpSpPr/>
            <p:nvPr/>
          </p:nvGrpSpPr>
          <p:grpSpPr>
            <a:xfrm rot="-10800000">
              <a:off x="0" y="0"/>
              <a:ext cx="8930884" cy="2981985"/>
              <a:chOff x="0" y="0"/>
              <a:chExt cx="1764125" cy="589034"/>
            </a:xfrm>
          </p:grpSpPr>
          <p:sp>
            <p:nvSpPr>
              <p:cNvPr id="8" name="Freeform 8"/>
              <p:cNvSpPr/>
              <p:nvPr/>
            </p:nvSpPr>
            <p:spPr>
              <a:xfrm>
                <a:off x="0" y="0"/>
                <a:ext cx="1764125" cy="589034"/>
              </a:xfrm>
              <a:custGeom>
                <a:avLst/>
                <a:gdLst/>
                <a:ahLst/>
                <a:cxnLst/>
                <a:rect l="l" t="t" r="r" b="b"/>
                <a:pathLst>
                  <a:path w="1764125" h="589034">
                    <a:moveTo>
                      <a:pt x="1764125" y="0"/>
                    </a:moveTo>
                    <a:lnTo>
                      <a:pt x="1764125" y="474734"/>
                    </a:lnTo>
                    <a:lnTo>
                      <a:pt x="882063" y="589034"/>
                    </a:lnTo>
                    <a:lnTo>
                      <a:pt x="0" y="474734"/>
                    </a:lnTo>
                    <a:lnTo>
                      <a:pt x="0" y="0"/>
                    </a:lnTo>
                    <a:lnTo>
                      <a:pt x="1764125" y="0"/>
                    </a:lnTo>
                    <a:close/>
                  </a:path>
                </a:pathLst>
              </a:custGeom>
              <a:solidFill>
                <a:srgbClr val="00B3AF"/>
              </a:solidFill>
              <a:ln w="85725" cap="sq">
                <a:solidFill>
                  <a:srgbClr val="FED307"/>
                </a:solidFill>
                <a:prstDash val="solid"/>
                <a:miter/>
              </a:ln>
            </p:spPr>
            <p:txBody>
              <a:bodyPr/>
              <a:lstStyle/>
              <a:p>
                <a:endParaRPr lang="en-GB"/>
              </a:p>
            </p:txBody>
          </p:sp>
          <p:sp>
            <p:nvSpPr>
              <p:cNvPr id="9" name="TextBox 9"/>
              <p:cNvSpPr txBox="1"/>
              <p:nvPr/>
            </p:nvSpPr>
            <p:spPr>
              <a:xfrm>
                <a:off x="0" y="-209550"/>
                <a:ext cx="1764125" cy="684284"/>
              </a:xfrm>
              <a:prstGeom prst="rect">
                <a:avLst/>
              </a:prstGeom>
            </p:spPr>
            <p:txBody>
              <a:bodyPr lIns="50800" tIns="50800" rIns="50800" bIns="50800" rtlCol="0" anchor="ctr"/>
              <a:lstStyle/>
              <a:p>
                <a:pPr algn="ctr">
                  <a:lnSpc>
                    <a:spcPts val="5200"/>
                  </a:lnSpc>
                </a:pPr>
                <a:endParaRPr/>
              </a:p>
            </p:txBody>
          </p:sp>
        </p:grpSp>
        <p:grpSp>
          <p:nvGrpSpPr>
            <p:cNvPr id="10" name="Group 10"/>
            <p:cNvGrpSpPr/>
            <p:nvPr/>
          </p:nvGrpSpPr>
          <p:grpSpPr>
            <a:xfrm>
              <a:off x="361429" y="196649"/>
              <a:ext cx="8208026" cy="2907565"/>
              <a:chOff x="0" y="0"/>
              <a:chExt cx="1621339" cy="574334"/>
            </a:xfrm>
          </p:grpSpPr>
          <p:sp>
            <p:nvSpPr>
              <p:cNvPr id="11" name="Freeform 11"/>
              <p:cNvSpPr/>
              <p:nvPr/>
            </p:nvSpPr>
            <p:spPr>
              <a:xfrm>
                <a:off x="0" y="0"/>
                <a:ext cx="1621339" cy="574334"/>
              </a:xfrm>
              <a:custGeom>
                <a:avLst/>
                <a:gdLst/>
                <a:ahLst/>
                <a:cxnLst/>
                <a:rect l="l" t="t" r="r" b="b"/>
                <a:pathLst>
                  <a:path w="1621339" h="574334">
                    <a:moveTo>
                      <a:pt x="64139" y="0"/>
                    </a:moveTo>
                    <a:lnTo>
                      <a:pt x="1557200" y="0"/>
                    </a:lnTo>
                    <a:cubicBezTo>
                      <a:pt x="1574211" y="0"/>
                      <a:pt x="1590525" y="6757"/>
                      <a:pt x="1602553" y="18786"/>
                    </a:cubicBezTo>
                    <a:cubicBezTo>
                      <a:pt x="1614581" y="30814"/>
                      <a:pt x="1621339" y="47128"/>
                      <a:pt x="1621339" y="64139"/>
                    </a:cubicBezTo>
                    <a:lnTo>
                      <a:pt x="1621339" y="510195"/>
                    </a:lnTo>
                    <a:cubicBezTo>
                      <a:pt x="1621339" y="527206"/>
                      <a:pt x="1614581" y="543520"/>
                      <a:pt x="1602553" y="555548"/>
                    </a:cubicBezTo>
                    <a:cubicBezTo>
                      <a:pt x="1590525" y="567576"/>
                      <a:pt x="1574211" y="574334"/>
                      <a:pt x="1557200" y="574334"/>
                    </a:cubicBezTo>
                    <a:lnTo>
                      <a:pt x="64139" y="574334"/>
                    </a:lnTo>
                    <a:cubicBezTo>
                      <a:pt x="28716" y="574334"/>
                      <a:pt x="0" y="545618"/>
                      <a:pt x="0" y="510195"/>
                    </a:cubicBezTo>
                    <a:lnTo>
                      <a:pt x="0" y="64139"/>
                    </a:lnTo>
                    <a:cubicBezTo>
                      <a:pt x="0" y="47128"/>
                      <a:pt x="6757" y="30814"/>
                      <a:pt x="18786" y="18786"/>
                    </a:cubicBezTo>
                    <a:cubicBezTo>
                      <a:pt x="30814" y="6757"/>
                      <a:pt x="47128" y="0"/>
                      <a:pt x="64139" y="0"/>
                    </a:cubicBezTo>
                    <a:close/>
                  </a:path>
                </a:pathLst>
              </a:custGeom>
              <a:solidFill>
                <a:srgbClr val="000000">
                  <a:alpha val="0"/>
                </a:srgbClr>
              </a:solidFill>
            </p:spPr>
            <p:txBody>
              <a:bodyPr/>
              <a:lstStyle/>
              <a:p>
                <a:endParaRPr lang="en-GB"/>
              </a:p>
            </p:txBody>
          </p:sp>
          <p:sp>
            <p:nvSpPr>
              <p:cNvPr id="12" name="TextBox 12"/>
              <p:cNvSpPr txBox="1"/>
              <p:nvPr/>
            </p:nvSpPr>
            <p:spPr>
              <a:xfrm>
                <a:off x="0" y="-9525"/>
                <a:ext cx="1621339" cy="583859"/>
              </a:xfrm>
              <a:prstGeom prst="rect">
                <a:avLst/>
              </a:prstGeom>
            </p:spPr>
            <p:txBody>
              <a:bodyPr lIns="50800" tIns="50800" rIns="50800" bIns="50800" rtlCol="0" anchor="ctr"/>
              <a:lstStyle/>
              <a:p>
                <a:pPr algn="ctr">
                  <a:lnSpc>
                    <a:spcPts val="4147"/>
                  </a:lnSpc>
                </a:pPr>
                <a:r>
                  <a:rPr lang="en-US" sz="3399" b="1" spc="3">
                    <a:solidFill>
                      <a:srgbClr val="FFFFFF"/>
                    </a:solidFill>
                    <a:latin typeface="Glacial Indifference Bold"/>
                    <a:ea typeface="Glacial Indifference Bold"/>
                    <a:cs typeface="Glacial Indifference Bold"/>
                    <a:sym typeface="Glacial Indifference Bold"/>
                  </a:rPr>
                  <a:t>Key sources:</a:t>
                </a:r>
                <a:r>
                  <a:rPr lang="en-US" sz="3399" spc="3">
                    <a:solidFill>
                      <a:srgbClr val="FFFFFF"/>
                    </a:solidFill>
                    <a:latin typeface="Glacial Indifference"/>
                    <a:ea typeface="Glacial Indifference"/>
                    <a:cs typeface="Glacial Indifference"/>
                    <a:sym typeface="Glacial Indifference"/>
                  </a:rPr>
                  <a:t> Town and Country Planning Act 1990, ss70, 72, 73, 73A and Sch 5</a:t>
                </a:r>
              </a:p>
            </p:txBody>
          </p:sp>
        </p:grpSp>
      </p:grpSp>
      <p:grpSp>
        <p:nvGrpSpPr>
          <p:cNvPr id="13" name="Group 13"/>
          <p:cNvGrpSpPr/>
          <p:nvPr/>
        </p:nvGrpSpPr>
        <p:grpSpPr>
          <a:xfrm>
            <a:off x="11589837" y="2164556"/>
            <a:ext cx="6698163" cy="5074976"/>
            <a:chOff x="0" y="0"/>
            <a:chExt cx="812800" cy="615832"/>
          </a:xfrm>
        </p:grpSpPr>
        <p:sp>
          <p:nvSpPr>
            <p:cNvPr id="14" name="Freeform 14"/>
            <p:cNvSpPr/>
            <p:nvPr/>
          </p:nvSpPr>
          <p:spPr>
            <a:xfrm>
              <a:off x="0" y="0"/>
              <a:ext cx="812800" cy="615832"/>
            </a:xfrm>
            <a:custGeom>
              <a:avLst/>
              <a:gdLst/>
              <a:ahLst/>
              <a:cxnLst/>
              <a:rect l="l" t="t" r="r" b="b"/>
              <a:pathLst>
                <a:path w="812800" h="615832">
                  <a:moveTo>
                    <a:pt x="127000" y="0"/>
                  </a:moveTo>
                  <a:lnTo>
                    <a:pt x="685800" y="0"/>
                  </a:lnTo>
                  <a:cubicBezTo>
                    <a:pt x="755940" y="0"/>
                    <a:pt x="812800" y="56860"/>
                    <a:pt x="812800" y="127000"/>
                  </a:cubicBezTo>
                  <a:lnTo>
                    <a:pt x="812800" y="488832"/>
                  </a:lnTo>
                  <a:cubicBezTo>
                    <a:pt x="812800" y="522514"/>
                    <a:pt x="799420" y="554817"/>
                    <a:pt x="775603" y="578634"/>
                  </a:cubicBezTo>
                  <a:cubicBezTo>
                    <a:pt x="751785" y="602451"/>
                    <a:pt x="719482" y="615832"/>
                    <a:pt x="685800" y="615832"/>
                  </a:cubicBezTo>
                  <a:lnTo>
                    <a:pt x="127000" y="615832"/>
                  </a:lnTo>
                  <a:cubicBezTo>
                    <a:pt x="56860" y="615832"/>
                    <a:pt x="0" y="558972"/>
                    <a:pt x="0" y="488832"/>
                  </a:cubicBezTo>
                  <a:lnTo>
                    <a:pt x="0" y="127000"/>
                  </a:lnTo>
                  <a:cubicBezTo>
                    <a:pt x="0" y="56860"/>
                    <a:pt x="56860" y="0"/>
                    <a:pt x="127000" y="0"/>
                  </a:cubicBezTo>
                  <a:close/>
                </a:path>
              </a:pathLst>
            </a:custGeom>
            <a:solidFill>
              <a:srgbClr val="E0EEFF"/>
            </a:solidFill>
            <a:ln w="85725" cap="rnd">
              <a:solidFill>
                <a:srgbClr val="FED307"/>
              </a:solidFill>
              <a:prstDash val="solid"/>
              <a:round/>
            </a:ln>
          </p:spPr>
          <p:txBody>
            <a:bodyPr/>
            <a:lstStyle/>
            <a:p>
              <a:endParaRPr lang="en-GB"/>
            </a:p>
          </p:txBody>
        </p:sp>
        <p:sp>
          <p:nvSpPr>
            <p:cNvPr id="15" name="TextBox 15"/>
            <p:cNvSpPr txBox="1"/>
            <p:nvPr/>
          </p:nvSpPr>
          <p:spPr>
            <a:xfrm>
              <a:off x="0" y="-219075"/>
              <a:ext cx="812800" cy="834907"/>
            </a:xfrm>
            <a:prstGeom prst="rect">
              <a:avLst/>
            </a:prstGeom>
          </p:spPr>
          <p:txBody>
            <a:bodyPr lIns="254000" tIns="254000" rIns="254000" bIns="254000" rtlCol="0" anchor="ctr"/>
            <a:lstStyle/>
            <a:p>
              <a:pPr algn="ctr">
                <a:lnSpc>
                  <a:spcPts val="5400"/>
                </a:lnSpc>
              </a:pPr>
              <a:r>
                <a:rPr lang="en-US" sz="2700" spc="2">
                  <a:solidFill>
                    <a:srgbClr val="292A5A"/>
                  </a:solidFill>
                  <a:latin typeface="Glacial Indifference"/>
                  <a:ea typeface="Glacial Indifference"/>
                  <a:cs typeface="Glacial Indifference"/>
                  <a:sym typeface="Glacial Indifference"/>
                </a:rPr>
                <a:t>Prospective buyers should check enquiries from LA to determine if there have been any planning applications, and the outcome of them. </a:t>
              </a:r>
            </a:p>
            <a:p>
              <a:pPr algn="ctr">
                <a:lnSpc>
                  <a:spcPts val="5400"/>
                </a:lnSpc>
              </a:pPr>
              <a:endParaRPr lang="en-US" sz="2700" spc="2">
                <a:solidFill>
                  <a:srgbClr val="292A5A"/>
                </a:solidFill>
                <a:latin typeface="Glacial Indifference"/>
                <a:ea typeface="Glacial Indifference"/>
                <a:cs typeface="Glacial Indifference"/>
                <a:sym typeface="Glacial Indifference"/>
              </a:endParaRPr>
            </a:p>
            <a:p>
              <a:pPr algn="ctr">
                <a:lnSpc>
                  <a:spcPts val="3779"/>
                </a:lnSpc>
              </a:pPr>
              <a:r>
                <a:rPr lang="en-US" sz="2700" spc="2">
                  <a:solidFill>
                    <a:srgbClr val="292A5A"/>
                  </a:solidFill>
                  <a:latin typeface="Glacial Indifference"/>
                  <a:ea typeface="Glacial Indifference"/>
                  <a:cs typeface="Glacial Indifference"/>
                  <a:sym typeface="Glacial Indifference"/>
                </a:rPr>
                <a:t>Buyer should also see the decision and check any conditions have been followed</a:t>
              </a:r>
            </a:p>
          </p:txBody>
        </p:sp>
      </p:gr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6649516" cy="7520481"/>
          </a:xfrm>
          <a:prstGeom prst="rect">
            <a:avLst/>
          </a:prstGeom>
        </p:spPr>
        <p:txBody>
          <a:bodyPr lIns="0" tIns="0" rIns="0" bIns="0" rtlCol="0" anchor="t">
            <a:spAutoFit/>
          </a:bodyPr>
          <a:lstStyle/>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 buyer who identifies that there has been some development without planning will want to know if LA can take action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LA may issue enforcement notice where there has been a breach of planning control</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May also provide a stop notice </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In some cases, enforcement notice cannot be served where development carried out more than 4 years ago</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Some people try to manipulate this limit: </a:t>
            </a:r>
            <a:r>
              <a:rPr lang="en-US" sz="2899" b="1" i="1">
                <a:solidFill>
                  <a:srgbClr val="292A5A"/>
                </a:solidFill>
                <a:latin typeface="Glacial Indifference Bold Italics"/>
                <a:ea typeface="Glacial Indifference Bold Italics"/>
                <a:cs typeface="Glacial Indifference Bold Italics"/>
                <a:sym typeface="Glacial Indifference Bold Italics"/>
              </a:rPr>
              <a:t>Fidler v SS for Communities and Local Gov </a:t>
            </a:r>
            <a:r>
              <a:rPr lang="en-US" sz="2899" b="1">
                <a:solidFill>
                  <a:srgbClr val="292A5A"/>
                </a:solidFill>
                <a:latin typeface="Glacial Indifference Bold"/>
                <a:ea typeface="Glacial Indifference Bold"/>
                <a:cs typeface="Glacial Indifference Bold"/>
                <a:sym typeface="Glacial Indifference Bold"/>
              </a:rPr>
              <a:t>[2010] EWHC 143 (Admin) </a:t>
            </a:r>
          </a:p>
          <a:p>
            <a:pPr marL="1252218" lvl="2" indent="-417406" algn="l">
              <a:lnSpc>
                <a:spcPts val="4639"/>
              </a:lnSpc>
              <a:buFont typeface="Arial"/>
              <a:buChar char="⚬"/>
            </a:pPr>
            <a:r>
              <a:rPr lang="en-US" sz="2899" b="1">
                <a:solidFill>
                  <a:srgbClr val="292A5A"/>
                </a:solidFill>
                <a:latin typeface="Glacial Indifference Bold"/>
                <a:ea typeface="Glacial Indifference Bold"/>
                <a:cs typeface="Glacial Indifference Bold"/>
                <a:sym typeface="Glacial Indifference Bold"/>
              </a:rPr>
              <a:t>LA 2011: </a:t>
            </a:r>
            <a:r>
              <a:rPr lang="en-US" sz="2899">
                <a:solidFill>
                  <a:srgbClr val="292A5A"/>
                </a:solidFill>
                <a:latin typeface="Glacial Indifference"/>
                <a:ea typeface="Glacial Indifference"/>
                <a:cs typeface="Glacial Indifference"/>
                <a:sym typeface="Glacial Indifference"/>
              </a:rPr>
              <a:t>addresses deliberate concealment </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Also: courts take view where deliberate concealment, normal enforcement time limits do not engage until the breach has been discovered</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4 year rule applies to: unauthorised operations (e.g. building work) and unauthorised change of use to a single private dwelling-house. For other works - 10 years. </a:t>
            </a:r>
          </a:p>
        </p:txBody>
      </p:sp>
      <p:sp>
        <p:nvSpPr>
          <p:cNvPr id="3" name="TextBox 3"/>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ENFORCEMENT ACTION</a:t>
            </a:r>
          </a:p>
        </p:txBody>
      </p:sp>
      <p:sp>
        <p:nvSpPr>
          <p:cNvPr id="4" name="AutoShape 4"/>
          <p:cNvSpPr/>
          <p:nvPr/>
        </p:nvSpPr>
        <p:spPr>
          <a:xfrm>
            <a:off x="11589837" y="9736180"/>
            <a:ext cx="6698163" cy="550820"/>
          </a:xfrm>
          <a:prstGeom prst="rect">
            <a:avLst/>
          </a:prstGeom>
          <a:solidFill>
            <a:srgbClr val="E65485"/>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762523"/>
          </a:xfrm>
          <a:prstGeom prst="rect">
            <a:avLst/>
          </a:prstGeom>
        </p:spPr>
        <p:txBody>
          <a:bodyPr lIns="0" tIns="0" rIns="0" bIns="0" rtlCol="0" anchor="t">
            <a:spAutoFit/>
          </a:bodyPr>
          <a:lstStyle/>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The </a:t>
            </a:r>
            <a:r>
              <a:rPr lang="en-US" sz="2999" b="1">
                <a:solidFill>
                  <a:srgbClr val="292A5A"/>
                </a:solidFill>
                <a:latin typeface="Glacial Indifference Bold"/>
                <a:ea typeface="Glacial Indifference Bold"/>
                <a:cs typeface="Glacial Indifference Bold"/>
                <a:sym typeface="Glacial Indifference Bold"/>
              </a:rPr>
              <a:t>Planning and Compensation Act 1991</a:t>
            </a:r>
            <a:r>
              <a:rPr lang="en-US" sz="2999">
                <a:solidFill>
                  <a:srgbClr val="292A5A"/>
                </a:solidFill>
                <a:latin typeface="Glacial Indifference"/>
                <a:ea typeface="Glacial Indifference"/>
                <a:cs typeface="Glacial Indifference"/>
                <a:sym typeface="Glacial Indifference"/>
              </a:rPr>
              <a:t> also provided the LA with extended enforcement powers. Although the enforcement notice is the main method, other methods of enforcement include the planning contravention notice and the breach of condition notice.</a:t>
            </a:r>
          </a:p>
          <a:p>
            <a:pPr marL="647698" lvl="1" indent="-32384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Where there has been a breach the buyer’s conveyancer should:</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identify the non-compliance;</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assess the risk of enforcement action being taken;</a:t>
            </a:r>
          </a:p>
          <a:p>
            <a:pPr marL="1295397" lvl="2" indent="-431799"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advise on the solution.</a:t>
            </a:r>
          </a:p>
          <a:p>
            <a:pPr marL="1943095" lvl="3" indent="-485774"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Retrospective planning? </a:t>
            </a:r>
          </a:p>
          <a:p>
            <a:pPr marL="1943095" lvl="3" indent="-485774" algn="l">
              <a:lnSpc>
                <a:spcPts val="4799"/>
              </a:lnSpc>
              <a:buFont typeface="Arial"/>
              <a:buChar char="￭"/>
            </a:pPr>
            <a:r>
              <a:rPr lang="en-US" sz="2999">
                <a:solidFill>
                  <a:srgbClr val="292A5A"/>
                </a:solidFill>
                <a:latin typeface="Glacial Indifference"/>
                <a:ea typeface="Glacial Indifference"/>
                <a:cs typeface="Glacial Indifference"/>
                <a:sym typeface="Glacial Indifference"/>
              </a:rPr>
              <a:t>Lack of planning permission indemnity insurance policy?</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Freeform 5"/>
          <p:cNvSpPr/>
          <p:nvPr/>
        </p:nvSpPr>
        <p:spPr>
          <a:xfrm flipH="1">
            <a:off x="11672300" y="2040731"/>
            <a:ext cx="6615700" cy="7695448"/>
          </a:xfrm>
          <a:custGeom>
            <a:avLst/>
            <a:gdLst/>
            <a:ahLst/>
            <a:cxnLst/>
            <a:rect l="l" t="t" r="r" b="b"/>
            <a:pathLst>
              <a:path w="6615700" h="7695448">
                <a:moveTo>
                  <a:pt x="6615700" y="0"/>
                </a:moveTo>
                <a:lnTo>
                  <a:pt x="0" y="0"/>
                </a:lnTo>
                <a:lnTo>
                  <a:pt x="0" y="7695449"/>
                </a:lnTo>
                <a:lnTo>
                  <a:pt x="6615700" y="7695449"/>
                </a:lnTo>
                <a:lnTo>
                  <a:pt x="6615700" y="0"/>
                </a:lnTo>
                <a:close/>
              </a:path>
            </a:pathLst>
          </a:custGeom>
          <a:blipFill>
            <a:blip r:embed="rId3"/>
            <a:stretch>
              <a:fillRect l="-16076" r="-58842"/>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PLANNING AND </a:t>
            </a:r>
            <a:r>
              <a:rPr lang="en-US" sz="7500" b="1" spc="7">
                <a:solidFill>
                  <a:srgbClr val="292A5A"/>
                </a:solidFill>
                <a:latin typeface="Glacial Indifference Bold"/>
                <a:ea typeface="Glacial Indifference Bold"/>
                <a:cs typeface="Glacial Indifference Bold"/>
                <a:sym typeface="Glacial Indifference Bold"/>
              </a:rPr>
              <a:t>COMPLETION ACT 1991</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50256"/>
            <a:ext cx="9355501" cy="8121421"/>
          </a:xfrm>
          <a:prstGeom prst="rect">
            <a:avLst/>
          </a:prstGeom>
        </p:spPr>
        <p:txBody>
          <a:bodyPr lIns="0" tIns="0" rIns="0" bIns="0" rtlCol="0" anchor="t">
            <a:spAutoFit/>
          </a:bodyPr>
          <a:lstStyle/>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Property may be located in a conservation area - will be revealed by LA search, but should be indicated on TA6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Conservation areas exist to manage and protect the special architectural and historic interest of a place.</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Designation of CA imposes extra planning controls and considerations to protect the historic and architectural elements of the area. They are most likely to have an impact on work to the outside of a building or trees on a property</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LA can impose an Article 4 Direction which restricts work that can normally be done without planning permission. </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Controls tailored to each locality by LA and specific to the feature LA wants to protect.</a:t>
            </a:r>
          </a:p>
          <a:p>
            <a:pPr marL="582930" lvl="1" indent="-291465" algn="l">
              <a:lnSpc>
                <a:spcPts val="4320"/>
              </a:lnSpc>
              <a:buFont typeface="Arial"/>
              <a:buChar char="•"/>
            </a:pPr>
            <a:r>
              <a:rPr lang="en-US" sz="2700">
                <a:solidFill>
                  <a:srgbClr val="292A5A"/>
                </a:solidFill>
                <a:latin typeface="Glacial Indifference"/>
                <a:ea typeface="Glacial Indifference"/>
                <a:cs typeface="Glacial Indifference"/>
                <a:sym typeface="Glacial Indifference"/>
              </a:rPr>
              <a:t>If cutting down tree, must notify LA 6 weeks before intended work (different from TPO)</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64331"/>
            <a:ext cx="17678216" cy="1584945"/>
          </a:xfrm>
          <a:prstGeom prst="rect">
            <a:avLst/>
          </a:prstGeom>
        </p:spPr>
        <p:txBody>
          <a:bodyPr lIns="0" tIns="0" rIns="0" bIns="0" rtlCol="0" anchor="t">
            <a:spAutoFit/>
          </a:bodyPr>
          <a:lstStyle/>
          <a:p>
            <a:pPr algn="just">
              <a:lnSpc>
                <a:spcPts val="13800"/>
              </a:lnSpc>
            </a:pPr>
            <a:r>
              <a:rPr lang="en-US" sz="6900" b="1" spc="6">
                <a:solidFill>
                  <a:srgbClr val="E65485"/>
                </a:solidFill>
                <a:latin typeface="Glacial Indifference Bold"/>
                <a:ea typeface="Glacial Indifference Bold"/>
                <a:cs typeface="Glacial Indifference Bold"/>
                <a:sym typeface="Glacial Indifference Bold"/>
              </a:rPr>
              <a:t>CONSERVATION </a:t>
            </a:r>
            <a:r>
              <a:rPr lang="en-US" sz="6900" b="1" spc="6">
                <a:solidFill>
                  <a:srgbClr val="292A5A"/>
                </a:solidFill>
                <a:latin typeface="Glacial Indifference Bold"/>
                <a:ea typeface="Glacial Indifference Bold"/>
                <a:cs typeface="Glacial Indifference Bold"/>
                <a:sym typeface="Glacial Indifference Bold"/>
              </a:rPr>
              <a:t>AREA</a:t>
            </a:r>
          </a:p>
        </p:txBody>
      </p:sp>
      <p:grpSp>
        <p:nvGrpSpPr>
          <p:cNvPr id="6" name="Group 6"/>
          <p:cNvGrpSpPr/>
          <p:nvPr/>
        </p:nvGrpSpPr>
        <p:grpSpPr>
          <a:xfrm>
            <a:off x="9965286" y="801841"/>
            <a:ext cx="8318131" cy="8904022"/>
            <a:chOff x="0" y="0"/>
            <a:chExt cx="1009378" cy="1080474"/>
          </a:xfrm>
        </p:grpSpPr>
        <p:sp>
          <p:nvSpPr>
            <p:cNvPr id="7" name="Freeform 7"/>
            <p:cNvSpPr/>
            <p:nvPr/>
          </p:nvSpPr>
          <p:spPr>
            <a:xfrm>
              <a:off x="0" y="0"/>
              <a:ext cx="1009378" cy="1080474"/>
            </a:xfrm>
            <a:custGeom>
              <a:avLst/>
              <a:gdLst/>
              <a:ahLst/>
              <a:cxnLst/>
              <a:rect l="l" t="t" r="r" b="b"/>
              <a:pathLst>
                <a:path w="1009378" h="1080474">
                  <a:moveTo>
                    <a:pt x="61428" y="0"/>
                  </a:moveTo>
                  <a:lnTo>
                    <a:pt x="947950" y="0"/>
                  </a:lnTo>
                  <a:cubicBezTo>
                    <a:pt x="964242" y="0"/>
                    <a:pt x="979866" y="6472"/>
                    <a:pt x="991386" y="17992"/>
                  </a:cubicBezTo>
                  <a:cubicBezTo>
                    <a:pt x="1002906" y="29512"/>
                    <a:pt x="1009378" y="45136"/>
                    <a:pt x="1009378" y="61428"/>
                  </a:cubicBezTo>
                  <a:lnTo>
                    <a:pt x="1009378" y="1019046"/>
                  </a:lnTo>
                  <a:cubicBezTo>
                    <a:pt x="1009378" y="1035337"/>
                    <a:pt x="1002906" y="1050962"/>
                    <a:pt x="991386" y="1062482"/>
                  </a:cubicBezTo>
                  <a:cubicBezTo>
                    <a:pt x="979866" y="1074002"/>
                    <a:pt x="964242" y="1080474"/>
                    <a:pt x="947950" y="1080474"/>
                  </a:cubicBezTo>
                  <a:lnTo>
                    <a:pt x="61428" y="1080474"/>
                  </a:lnTo>
                  <a:cubicBezTo>
                    <a:pt x="45136" y="1080474"/>
                    <a:pt x="29512" y="1074002"/>
                    <a:pt x="17992" y="1062482"/>
                  </a:cubicBezTo>
                  <a:cubicBezTo>
                    <a:pt x="6472" y="1050962"/>
                    <a:pt x="0" y="1035337"/>
                    <a:pt x="0" y="1019046"/>
                  </a:cubicBezTo>
                  <a:lnTo>
                    <a:pt x="0" y="61428"/>
                  </a:lnTo>
                  <a:cubicBezTo>
                    <a:pt x="0" y="45136"/>
                    <a:pt x="6472" y="29512"/>
                    <a:pt x="17992" y="17992"/>
                  </a:cubicBezTo>
                  <a:cubicBezTo>
                    <a:pt x="29512" y="6472"/>
                    <a:pt x="45136" y="0"/>
                    <a:pt x="61428"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09550"/>
              <a:ext cx="1009378" cy="1290024"/>
            </a:xfrm>
            <a:prstGeom prst="rect">
              <a:avLst/>
            </a:prstGeom>
          </p:spPr>
          <p:txBody>
            <a:bodyPr lIns="254000" tIns="254000" rIns="254000" bIns="254000" rtlCol="0" anchor="ctr"/>
            <a:lstStyle/>
            <a:p>
              <a:pPr algn="ctr">
                <a:lnSpc>
                  <a:spcPts val="5200"/>
                </a:lnSpc>
              </a:pPr>
              <a:r>
                <a:rPr lang="en-US" sz="2600" spc="2">
                  <a:solidFill>
                    <a:srgbClr val="292A5A"/>
                  </a:solidFill>
                  <a:latin typeface="Glacial Indifference"/>
                  <a:ea typeface="Glacial Indifference"/>
                  <a:cs typeface="Glacial Indifference"/>
                  <a:sym typeface="Glacial Indifference"/>
                </a:rPr>
                <a:t>Differences for Permitted development rights in conservation areas. E.g.</a:t>
              </a:r>
            </a:p>
            <a:p>
              <a:pPr algn="ctr">
                <a:lnSpc>
                  <a:spcPts val="5200"/>
                </a:lnSpc>
              </a:pPr>
              <a:r>
                <a:rPr lang="en-US" sz="2600" spc="2">
                  <a:solidFill>
                    <a:srgbClr val="292A5A"/>
                  </a:solidFill>
                  <a:latin typeface="Glacial Indifference"/>
                  <a:ea typeface="Glacial Indifference"/>
                  <a:cs typeface="Glacial Indifference"/>
                  <a:sym typeface="Glacial Indifference"/>
                </a:rPr>
                <a:t>(1) Detailed residential changes like two-storey extensions, dormer windows and stone cladding.</a:t>
              </a:r>
            </a:p>
            <a:p>
              <a:pPr algn="ctr">
                <a:lnSpc>
                  <a:spcPts val="5200"/>
                </a:lnSpc>
              </a:pPr>
              <a:r>
                <a:rPr lang="en-US" sz="2600" spc="2">
                  <a:solidFill>
                    <a:srgbClr val="292A5A"/>
                  </a:solidFill>
                  <a:latin typeface="Glacial Indifference"/>
                  <a:ea typeface="Glacial Indifference"/>
                  <a:cs typeface="Glacial Indifference"/>
                  <a:sym typeface="Glacial Indifference"/>
                </a:rPr>
                <a:t>(2) Extensions to retail premises (smaller floorspace increases; appearance should match the existing; limitations to click and collect facilities).</a:t>
              </a:r>
            </a:p>
            <a:p>
              <a:pPr algn="ctr">
                <a:lnSpc>
                  <a:spcPts val="5200"/>
                </a:lnSpc>
              </a:pPr>
              <a:r>
                <a:rPr lang="en-US" sz="2600" spc="2">
                  <a:solidFill>
                    <a:srgbClr val="292A5A"/>
                  </a:solidFill>
                  <a:latin typeface="Glacial Indifference"/>
                  <a:ea typeface="Glacial Indifference"/>
                  <a:cs typeface="Glacial Indifference"/>
                  <a:sym typeface="Glacial Indifference"/>
                </a:rPr>
                <a:t>(3) Industrial and warehouse buildings (smaller floorspace increases).</a:t>
              </a:r>
            </a:p>
            <a:p>
              <a:pPr algn="ctr">
                <a:lnSpc>
                  <a:spcPts val="5200"/>
                </a:lnSpc>
              </a:pPr>
              <a:r>
                <a:rPr lang="en-US" sz="2600" spc="2">
                  <a:solidFill>
                    <a:srgbClr val="292A5A"/>
                  </a:solidFill>
                  <a:latin typeface="Glacial Indifference"/>
                  <a:ea typeface="Glacial Indifference"/>
                  <a:cs typeface="Glacial Indifference"/>
                  <a:sym typeface="Glacial Indifference"/>
                </a:rPr>
                <a:t>(4) Controls on materials for buildings on the site of a school, college, university or hospital.</a:t>
              </a:r>
            </a:p>
            <a:p>
              <a:pPr algn="ctr">
                <a:lnSpc>
                  <a:spcPts val="5200"/>
                </a:lnSpc>
              </a:pPr>
              <a:r>
                <a:rPr lang="en-US" sz="2600" spc="2">
                  <a:solidFill>
                    <a:srgbClr val="292A5A"/>
                  </a:solidFill>
                  <a:latin typeface="Glacial Indifference"/>
                  <a:ea typeface="Glacial Indifference"/>
                  <a:cs typeface="Glacial Indifference"/>
                  <a:sym typeface="Glacial Indifference"/>
                </a:rPr>
                <a:t>(5) Limitations on change of use such as retail or agricultural to dwelling house.</a:t>
              </a: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181859"/>
            <a:ext cx="10980053"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Order made by LA in England to protect specific trees, groups of trees or woodlands in interests of amenity. TPO prohibits:</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cutting down</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topping</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lopping</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uprooting</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wilful damage or destruction</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without LA’s written consent - which may be conditional</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Owners of protected trees must not carry out, or cause or permit the carrying out of, any of the prohibited activities without the written consent of the local authority.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LA can’t require maintenance work to be done to a tree just because it is protected. However, can encourage good tree management, especially when determining consent applications.</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TREE PRESERVATION</a:t>
            </a:r>
            <a:r>
              <a:rPr lang="en-US" sz="7500" b="1" spc="7">
                <a:solidFill>
                  <a:srgbClr val="000000"/>
                </a:solidFill>
                <a:latin typeface="Glacial Indifference Bold"/>
                <a:ea typeface="Glacial Indifference Bold"/>
                <a:cs typeface="Glacial Indifference Bold"/>
                <a:sym typeface="Glacial Indifference Bold"/>
              </a:rPr>
              <a:t> </a:t>
            </a:r>
            <a:r>
              <a:rPr lang="en-US" sz="7500" b="1" spc="7">
                <a:solidFill>
                  <a:srgbClr val="292A5A"/>
                </a:solidFill>
                <a:latin typeface="Glacial Indifference Bold"/>
                <a:ea typeface="Glacial Indifference Bold"/>
                <a:cs typeface="Glacial Indifference Bold"/>
                <a:sym typeface="Glacial Indifference Bold"/>
              </a:rPr>
              <a:t>ORDER (TPO)</a:t>
            </a:r>
          </a:p>
        </p:txBody>
      </p:sp>
      <p:grpSp>
        <p:nvGrpSpPr>
          <p:cNvPr id="6" name="Group 6"/>
          <p:cNvGrpSpPr/>
          <p:nvPr/>
        </p:nvGrpSpPr>
        <p:grpSpPr>
          <a:xfrm>
            <a:off x="11589837" y="2422261"/>
            <a:ext cx="6480191" cy="6932388"/>
            <a:chOff x="0" y="0"/>
            <a:chExt cx="786350" cy="841222"/>
          </a:xfrm>
        </p:grpSpPr>
        <p:sp>
          <p:nvSpPr>
            <p:cNvPr id="7" name="Freeform 7"/>
            <p:cNvSpPr/>
            <p:nvPr/>
          </p:nvSpPr>
          <p:spPr>
            <a:xfrm>
              <a:off x="0" y="0"/>
              <a:ext cx="786350" cy="841222"/>
            </a:xfrm>
            <a:custGeom>
              <a:avLst/>
              <a:gdLst/>
              <a:ahLst/>
              <a:cxnLst/>
              <a:rect l="l" t="t" r="r" b="b"/>
              <a:pathLst>
                <a:path w="786350" h="841222">
                  <a:moveTo>
                    <a:pt x="78851" y="0"/>
                  </a:moveTo>
                  <a:lnTo>
                    <a:pt x="707499" y="0"/>
                  </a:lnTo>
                  <a:cubicBezTo>
                    <a:pt x="751047" y="0"/>
                    <a:pt x="786350" y="35303"/>
                    <a:pt x="786350" y="78851"/>
                  </a:cubicBezTo>
                  <a:lnTo>
                    <a:pt x="786350" y="762372"/>
                  </a:lnTo>
                  <a:cubicBezTo>
                    <a:pt x="786350" y="805920"/>
                    <a:pt x="751047" y="841222"/>
                    <a:pt x="707499" y="841222"/>
                  </a:cubicBezTo>
                  <a:lnTo>
                    <a:pt x="78851" y="841222"/>
                  </a:lnTo>
                  <a:cubicBezTo>
                    <a:pt x="35303" y="841222"/>
                    <a:pt x="0" y="805920"/>
                    <a:pt x="0" y="762372"/>
                  </a:cubicBezTo>
                  <a:lnTo>
                    <a:pt x="0" y="78851"/>
                  </a:lnTo>
                  <a:cubicBezTo>
                    <a:pt x="0" y="35303"/>
                    <a:pt x="35303" y="0"/>
                    <a:pt x="78851"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09550"/>
              <a:ext cx="786350" cy="1050772"/>
            </a:xfrm>
            <a:prstGeom prst="rect">
              <a:avLst/>
            </a:prstGeom>
          </p:spPr>
          <p:txBody>
            <a:bodyPr lIns="254000" tIns="254000" rIns="254000" bIns="254000" rtlCol="0" anchor="ctr"/>
            <a:lstStyle/>
            <a:p>
              <a:pPr algn="ctr">
                <a:lnSpc>
                  <a:spcPts val="5200"/>
                </a:lnSpc>
              </a:pPr>
              <a:r>
                <a:rPr lang="en-US" sz="2600" spc="2">
                  <a:solidFill>
                    <a:srgbClr val="292A5A"/>
                  </a:solidFill>
                  <a:latin typeface="Glacial Indifference"/>
                  <a:ea typeface="Glacial Indifference"/>
                  <a:cs typeface="Glacial Indifference"/>
                  <a:sym typeface="Glacial Indifference"/>
                </a:rPr>
                <a:t>Buyers mat want to obtain arboricultural advice  from competent contractors and consultants, or the LA to understand their obligations. </a:t>
              </a:r>
            </a:p>
            <a:p>
              <a:pPr algn="ctr">
                <a:lnSpc>
                  <a:spcPts val="5200"/>
                </a:lnSpc>
              </a:pPr>
              <a:r>
                <a:rPr lang="en-US" sz="2600" spc="2">
                  <a:solidFill>
                    <a:srgbClr val="292A5A"/>
                  </a:solidFill>
                  <a:latin typeface="Glacial Indifference"/>
                  <a:ea typeface="Glacial Indifference"/>
                  <a:cs typeface="Glacial Indifference"/>
                  <a:sym typeface="Glacial Indifference"/>
                </a:rPr>
                <a:t>Trees must be regularly inspected and maintenance undetaken to make sure they remain safe and healthy. </a:t>
              </a:r>
            </a:p>
            <a:p>
              <a:pPr algn="ctr">
                <a:lnSpc>
                  <a:spcPts val="5200"/>
                </a:lnSpc>
              </a:pPr>
              <a:endParaRPr lang="en-US" sz="2600" spc="2">
                <a:solidFill>
                  <a:srgbClr val="292A5A"/>
                </a:solidFill>
                <a:latin typeface="Glacial Indifference"/>
                <a:ea typeface="Glacial Indifference"/>
                <a:cs typeface="Glacial Indifference"/>
                <a:sym typeface="Glacial Indifference"/>
              </a:endParaRPr>
            </a:p>
            <a:p>
              <a:pPr algn="ctr">
                <a:lnSpc>
                  <a:spcPts val="5200"/>
                </a:lnSpc>
              </a:pPr>
              <a:r>
                <a:rPr lang="en-US" sz="2600" spc="2">
                  <a:solidFill>
                    <a:srgbClr val="292A5A"/>
                  </a:solidFill>
                  <a:latin typeface="Glacial Indifference"/>
                  <a:ea typeface="Glacial Indifference"/>
                  <a:cs typeface="Glacial Indifference"/>
                  <a:sym typeface="Glacial Indifference"/>
                </a:rPr>
                <a:t>Local search will reveal if TPO applies, TA6 should indicate too </a:t>
              </a:r>
            </a:p>
          </p:txBody>
        </p:sp>
      </p:gr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96659"/>
            <a:ext cx="16649516"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Special architectural or historic interest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Relevant to conveyancing as enforcement provisions relating to contravention of the listing requirements are serious. Buyer needs to understand risks/obligations. </a:t>
            </a:r>
          </a:p>
          <a:p>
            <a:pPr marL="1209039" lvl="2" indent="-403013" algn="l">
              <a:lnSpc>
                <a:spcPts val="447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Grade I buildings</a:t>
            </a:r>
            <a:r>
              <a:rPr lang="en-US" sz="2799">
                <a:solidFill>
                  <a:srgbClr val="292A5A"/>
                </a:solidFill>
                <a:latin typeface="Glacial Indifference"/>
                <a:ea typeface="Glacial Indifference"/>
                <a:cs typeface="Glacial Indifference"/>
                <a:sym typeface="Glacial Indifference"/>
              </a:rPr>
              <a:t>: of </a:t>
            </a:r>
            <a:r>
              <a:rPr lang="en-US" sz="2799" b="1">
                <a:solidFill>
                  <a:srgbClr val="292A5A"/>
                </a:solidFill>
                <a:latin typeface="Glacial Indifference Bold"/>
                <a:ea typeface="Glacial Indifference Bold"/>
                <a:cs typeface="Glacial Indifference Bold"/>
                <a:sym typeface="Glacial Indifference Bold"/>
              </a:rPr>
              <a:t>exceptional interest</a:t>
            </a:r>
            <a:r>
              <a:rPr lang="en-US" sz="2799">
                <a:solidFill>
                  <a:srgbClr val="292A5A"/>
                </a:solidFill>
                <a:latin typeface="Glacial Indifference"/>
                <a:ea typeface="Glacial Indifference"/>
                <a:cs typeface="Glacial Indifference"/>
                <a:sym typeface="Glacial Indifference"/>
              </a:rPr>
              <a:t> (2.5% of LBs)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Grade II* buildings: particularly important buildings of </a:t>
            </a:r>
            <a:r>
              <a:rPr lang="en-US" sz="2799" b="1">
                <a:solidFill>
                  <a:srgbClr val="292A5A"/>
                </a:solidFill>
                <a:latin typeface="Glacial Indifference Bold"/>
                <a:ea typeface="Glacial Indifference Bold"/>
                <a:cs typeface="Glacial Indifference Bold"/>
                <a:sym typeface="Glacial Indifference Bold"/>
              </a:rPr>
              <a:t>more than special interest</a:t>
            </a:r>
            <a:r>
              <a:rPr lang="en-US" sz="2799">
                <a:solidFill>
                  <a:srgbClr val="292A5A"/>
                </a:solidFill>
                <a:latin typeface="Glacial Indifference"/>
                <a:ea typeface="Glacial Indifference"/>
                <a:cs typeface="Glacial Indifference"/>
                <a:sym typeface="Glacial Indifference"/>
              </a:rPr>
              <a:t> (5.8% of LBs).</a:t>
            </a:r>
          </a:p>
          <a:p>
            <a:pPr marL="1209039" lvl="2" indent="-403013" algn="l">
              <a:lnSpc>
                <a:spcPts val="4479"/>
              </a:lnSpc>
              <a:buFont typeface="Arial"/>
              <a:buChar char="⚬"/>
            </a:pPr>
            <a:r>
              <a:rPr lang="en-US" sz="2799" b="1">
                <a:solidFill>
                  <a:srgbClr val="292A5A"/>
                </a:solidFill>
                <a:latin typeface="Glacial Indifference Bold"/>
                <a:ea typeface="Glacial Indifference Bold"/>
                <a:cs typeface="Glacial Indifference Bold"/>
                <a:sym typeface="Glacial Indifference Bold"/>
              </a:rPr>
              <a:t>Grade II buildings </a:t>
            </a:r>
            <a:r>
              <a:rPr lang="en-US" sz="2799">
                <a:solidFill>
                  <a:srgbClr val="292A5A"/>
                </a:solidFill>
                <a:latin typeface="Glacial Indifference"/>
                <a:ea typeface="Glacial Indifference"/>
                <a:cs typeface="Glacial Indifference"/>
                <a:sym typeface="Glacial Indifference"/>
              </a:rPr>
              <a:t>are of </a:t>
            </a:r>
            <a:r>
              <a:rPr lang="en-US" sz="2799" b="1">
                <a:solidFill>
                  <a:srgbClr val="292A5A"/>
                </a:solidFill>
                <a:latin typeface="Glacial Indifference Bold"/>
                <a:ea typeface="Glacial Indifference Bold"/>
                <a:cs typeface="Glacial Indifference Bold"/>
                <a:sym typeface="Glacial Indifference Bold"/>
              </a:rPr>
              <a:t>special interest (</a:t>
            </a:r>
            <a:r>
              <a:rPr lang="en-US" sz="2799">
                <a:solidFill>
                  <a:srgbClr val="292A5A"/>
                </a:solidFill>
                <a:latin typeface="Glacial Indifference"/>
                <a:ea typeface="Glacial Indifference"/>
                <a:cs typeface="Glacial Indifference"/>
                <a:sym typeface="Glacial Indifference"/>
              </a:rPr>
              <a:t>91.7% of LBs)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Listing intended to identify and protect the nation’s architectural heritage: ensure buildings properly protected from neglect, inappropriate alteration, extension or demolition.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All of building is listed, including interior and any object or structure fixed to the building or sited within its curtilage older than July 1948.</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Though we tend to think about large expensive houses, farmhouses or townhouses, listed buildings can include diverse structures e.g. windmills, bridges, walls and even letterboxes.</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As with all other planning issues, whether a property is listed and any associated listed building consents will be revealed on the local search. Seller should indicate whether property is listed on TA6.</a:t>
            </a: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LISTED </a:t>
            </a:r>
            <a:r>
              <a:rPr lang="en-US" sz="7500" b="1" spc="7">
                <a:solidFill>
                  <a:srgbClr val="292A5A"/>
                </a:solidFill>
                <a:latin typeface="Glacial Indifference Bold"/>
                <a:ea typeface="Glacial Indifference Bold"/>
                <a:cs typeface="Glacial Indifference Bold"/>
                <a:sym typeface="Glacial Indifference Bold"/>
              </a:rPr>
              <a:t>BUILDINGS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808162"/>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Follow the link to the </a:t>
            </a:r>
            <a:r>
              <a:rPr lang="en-US" sz="3700" u="sng">
                <a:solidFill>
                  <a:srgbClr val="292A5A"/>
                </a:solidFill>
                <a:latin typeface="Glacial Indifference"/>
                <a:ea typeface="Glacial Indifference"/>
                <a:cs typeface="Glacial Indifference"/>
                <a:sym typeface="Glacial Indifference"/>
                <a:hlinkClick r:id="rId3" tooltip="https://historicengland.org.uk/listing/the-list/"/>
              </a:rPr>
              <a:t>Historic England website</a:t>
            </a:r>
            <a:r>
              <a:rPr lang="en-US" sz="3700">
                <a:solidFill>
                  <a:srgbClr val="292A5A"/>
                </a:solidFill>
                <a:latin typeface="Glacial Indifference"/>
                <a:ea typeface="Glacial Indifference"/>
                <a:cs typeface="Glacial Indifference"/>
                <a:sym typeface="Glacial Indifference"/>
              </a:rPr>
              <a:t>. Here you will find the search tool to enable you to establish whether a building is listed. You will see that you need to enter a keyword, postcode or the listing entry number. Search for MK42 7AB – what can you find out about the listing of The Manor?</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3:</a:t>
            </a:r>
            <a:r>
              <a:rPr lang="en-US" sz="6500" b="1" spc="6">
                <a:solidFill>
                  <a:srgbClr val="292A5A"/>
                </a:solidFill>
                <a:latin typeface="Glacial Indifference Bold"/>
                <a:ea typeface="Glacial Indifference Bold"/>
                <a:cs typeface="Glacial Indifference Bold"/>
                <a:sym typeface="Glacial Indifference Bold"/>
              </a:rPr>
              <a:t> LISTED BUILDINGS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2181859"/>
            <a:ext cx="10980053"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Listed building consent is needed for all works of demolition, alteration or extension to a listed building that affects its character as a building of special architectural or historic interest.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requirement applies to all types of work and all parts of those buildings covered by the listing protection. This includes buildings and other structures within the curtilage of the property.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 curtilage of a building is in general terms any area of land and the buildings that is around and associated with the principal building. Not all buildings have a curtilage and the facts of the case will need to be considered carefully.</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An application for listed building consent is made to and determined by LA. Where works have an impact on the external appearance of the building, planning permission may also be required and if so, should also be applied for at the same time.</a:t>
            </a:r>
          </a:p>
        </p:txBody>
      </p:sp>
      <p:sp>
        <p:nvSpPr>
          <p:cNvPr id="5" name="TextBox 5"/>
          <p:cNvSpPr txBox="1"/>
          <p:nvPr/>
        </p:nvSpPr>
        <p:spPr>
          <a:xfrm>
            <a:off x="609784" y="383381"/>
            <a:ext cx="10980053" cy="1520201"/>
          </a:xfrm>
          <a:prstGeom prst="rect">
            <a:avLst/>
          </a:prstGeom>
        </p:spPr>
        <p:txBody>
          <a:bodyPr lIns="0" tIns="0" rIns="0" bIns="0" rtlCol="0" anchor="t">
            <a:spAutoFit/>
          </a:bodyPr>
          <a:lstStyle/>
          <a:p>
            <a:pPr algn="just">
              <a:lnSpc>
                <a:spcPts val="13200"/>
              </a:lnSpc>
            </a:pPr>
            <a:r>
              <a:rPr lang="en-US" sz="6600" b="1" spc="6">
                <a:solidFill>
                  <a:srgbClr val="E65485"/>
                </a:solidFill>
                <a:latin typeface="Glacial Indifference Bold"/>
                <a:ea typeface="Glacial Indifference Bold"/>
                <a:cs typeface="Glacial Indifference Bold"/>
                <a:sym typeface="Glacial Indifference Bold"/>
              </a:rPr>
              <a:t>OWNING </a:t>
            </a:r>
            <a:r>
              <a:rPr lang="en-US" sz="6600" b="1" spc="6">
                <a:solidFill>
                  <a:srgbClr val="292A5A"/>
                </a:solidFill>
                <a:latin typeface="Glacial Indifference Bold"/>
                <a:ea typeface="Glacial Indifference Bold"/>
                <a:cs typeface="Glacial Indifference Bold"/>
                <a:sym typeface="Glacial Indifference Bold"/>
              </a:rPr>
              <a:t>LISTED</a:t>
            </a:r>
            <a:r>
              <a:rPr lang="en-US" sz="6600" b="1" spc="6">
                <a:solidFill>
                  <a:srgbClr val="E65485"/>
                </a:solidFill>
                <a:latin typeface="Glacial Indifference Bold"/>
                <a:ea typeface="Glacial Indifference Bold"/>
                <a:cs typeface="Glacial Indifference Bold"/>
                <a:sym typeface="Glacial Indifference Bold"/>
              </a:rPr>
              <a:t> </a:t>
            </a:r>
            <a:r>
              <a:rPr lang="en-US" sz="6600" b="1" spc="6">
                <a:solidFill>
                  <a:srgbClr val="292A5A"/>
                </a:solidFill>
                <a:latin typeface="Glacial Indifference Bold"/>
                <a:ea typeface="Glacial Indifference Bold"/>
                <a:cs typeface="Glacial Indifference Bold"/>
                <a:sym typeface="Glacial Indifference Bold"/>
              </a:rPr>
              <a:t>BUILDINGS</a:t>
            </a:r>
          </a:p>
        </p:txBody>
      </p:sp>
      <p:grpSp>
        <p:nvGrpSpPr>
          <p:cNvPr id="6" name="Group 6"/>
          <p:cNvGrpSpPr/>
          <p:nvPr/>
        </p:nvGrpSpPr>
        <p:grpSpPr>
          <a:xfrm>
            <a:off x="11796144" y="174946"/>
            <a:ext cx="6491856" cy="9561234"/>
            <a:chOff x="0" y="0"/>
            <a:chExt cx="787765" cy="1160224"/>
          </a:xfrm>
        </p:grpSpPr>
        <p:sp>
          <p:nvSpPr>
            <p:cNvPr id="7" name="Freeform 7"/>
            <p:cNvSpPr/>
            <p:nvPr/>
          </p:nvSpPr>
          <p:spPr>
            <a:xfrm>
              <a:off x="0" y="0"/>
              <a:ext cx="787765" cy="1160224"/>
            </a:xfrm>
            <a:custGeom>
              <a:avLst/>
              <a:gdLst/>
              <a:ahLst/>
              <a:cxnLst/>
              <a:rect l="l" t="t" r="r" b="b"/>
              <a:pathLst>
                <a:path w="787765" h="1160224">
                  <a:moveTo>
                    <a:pt x="78709" y="0"/>
                  </a:moveTo>
                  <a:lnTo>
                    <a:pt x="709056" y="0"/>
                  </a:lnTo>
                  <a:cubicBezTo>
                    <a:pt x="752526" y="0"/>
                    <a:pt x="787765" y="35239"/>
                    <a:pt x="787765" y="78709"/>
                  </a:cubicBezTo>
                  <a:lnTo>
                    <a:pt x="787765" y="1081515"/>
                  </a:lnTo>
                  <a:cubicBezTo>
                    <a:pt x="787765" y="1102390"/>
                    <a:pt x="779473" y="1122410"/>
                    <a:pt x="764712" y="1137171"/>
                  </a:cubicBezTo>
                  <a:cubicBezTo>
                    <a:pt x="749951" y="1151932"/>
                    <a:pt x="729931" y="1160224"/>
                    <a:pt x="709056" y="1160224"/>
                  </a:cubicBezTo>
                  <a:lnTo>
                    <a:pt x="78709" y="1160224"/>
                  </a:lnTo>
                  <a:cubicBezTo>
                    <a:pt x="35239" y="1160224"/>
                    <a:pt x="0" y="1124985"/>
                    <a:pt x="0" y="1081515"/>
                  </a:cubicBezTo>
                  <a:lnTo>
                    <a:pt x="0" y="78709"/>
                  </a:lnTo>
                  <a:cubicBezTo>
                    <a:pt x="0" y="35239"/>
                    <a:pt x="35239" y="0"/>
                    <a:pt x="78709"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09550"/>
              <a:ext cx="787765" cy="1369774"/>
            </a:xfrm>
            <a:prstGeom prst="rect">
              <a:avLst/>
            </a:prstGeom>
          </p:spPr>
          <p:txBody>
            <a:bodyPr lIns="254000" tIns="254000" rIns="254000" bIns="254000" rtlCol="0" anchor="ctr"/>
            <a:lstStyle/>
            <a:p>
              <a:pPr algn="ctr">
                <a:lnSpc>
                  <a:spcPts val="5200"/>
                </a:lnSpc>
              </a:pPr>
              <a:r>
                <a:rPr lang="en-US" sz="2600" spc="2">
                  <a:solidFill>
                    <a:srgbClr val="292A5A"/>
                  </a:solidFill>
                  <a:latin typeface="Glacial Indifference"/>
                  <a:ea typeface="Glacial Indifference"/>
                  <a:cs typeface="Glacial Indifference"/>
                  <a:sym typeface="Glacial Indifference"/>
                </a:rPr>
                <a:t>Planning permissions and the corresponding listed building consents will be revealed by the local search. You can see how essential the local search is to all issues relating to planning.</a:t>
              </a:r>
            </a:p>
            <a:p>
              <a:pPr algn="ctr">
                <a:lnSpc>
                  <a:spcPts val="5200"/>
                </a:lnSpc>
              </a:pPr>
              <a:endParaRPr lang="en-US" sz="2600" spc="2">
                <a:solidFill>
                  <a:srgbClr val="292A5A"/>
                </a:solidFill>
                <a:latin typeface="Glacial Indifference"/>
                <a:ea typeface="Glacial Indifference"/>
                <a:cs typeface="Glacial Indifference"/>
                <a:sym typeface="Glacial Indifference"/>
              </a:endParaRPr>
            </a:p>
            <a:p>
              <a:pPr algn="ctr">
                <a:lnSpc>
                  <a:spcPts val="5200"/>
                </a:lnSpc>
              </a:pPr>
              <a:r>
                <a:rPr lang="en-US" sz="2600" spc="2">
                  <a:solidFill>
                    <a:srgbClr val="292A5A"/>
                  </a:solidFill>
                  <a:latin typeface="Glacial Indifference"/>
                  <a:ea typeface="Glacial Indifference"/>
                  <a:cs typeface="Glacial Indifference"/>
                  <a:sym typeface="Glacial Indifference"/>
                </a:rPr>
                <a:t>The local search will also reveal whether the local authority has taken or is taking any enforcement action for breach of planning control. It is essential that the conveyancer acting for a buyer is satisfied that any enforcement action is concluded prior to committing the buyer to exchange of contracts.</a:t>
              </a:r>
            </a:p>
          </p:txBody>
        </p:sp>
      </p:gr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2164556"/>
            <a:ext cx="6698163" cy="7571623"/>
          </a:xfrm>
          <a:custGeom>
            <a:avLst/>
            <a:gdLst/>
            <a:ahLst/>
            <a:cxnLst/>
            <a:rect l="l" t="t" r="r" b="b"/>
            <a:pathLst>
              <a:path w="6698163" h="7571623">
                <a:moveTo>
                  <a:pt x="0" y="0"/>
                </a:moveTo>
                <a:lnTo>
                  <a:pt x="6698163" y="0"/>
                </a:lnTo>
                <a:lnTo>
                  <a:pt x="6698163" y="7571624"/>
                </a:lnTo>
                <a:lnTo>
                  <a:pt x="0" y="7571624"/>
                </a:lnTo>
                <a:lnTo>
                  <a:pt x="0" y="0"/>
                </a:lnTo>
                <a:close/>
              </a:path>
            </a:pathLst>
          </a:custGeom>
          <a:blipFill>
            <a:blip r:embed="rId3"/>
            <a:stretch>
              <a:fillRect l="-10316" r="-91091"/>
            </a:stretch>
          </a:blip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BUILDING </a:t>
            </a:r>
            <a:r>
              <a:rPr lang="en-US" sz="7500" b="1" spc="7">
                <a:solidFill>
                  <a:srgbClr val="292A5A"/>
                </a:solidFill>
                <a:latin typeface="Glacial Indifference Bold"/>
                <a:ea typeface="Glacial Indifference Bold"/>
                <a:cs typeface="Glacial Indifference Bold"/>
                <a:sym typeface="Glacial Indifference Bold"/>
              </a:rPr>
              <a:t>REGULATIONS (1)</a:t>
            </a:r>
          </a:p>
        </p:txBody>
      </p:sp>
      <p:sp>
        <p:nvSpPr>
          <p:cNvPr id="6" name="TextBox 6"/>
          <p:cNvSpPr txBox="1"/>
          <p:nvPr/>
        </p:nvSpPr>
        <p:spPr>
          <a:xfrm>
            <a:off x="609784" y="2050256"/>
            <a:ext cx="10980053" cy="7427635"/>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Building regs and planning are often considered together but two separate issues to be checked: planning permission + building regs</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Developer needs more than just planning permission</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works carried out must comply with </a:t>
            </a:r>
            <a:r>
              <a:rPr lang="en-US" sz="2899" b="1">
                <a:solidFill>
                  <a:srgbClr val="292A5A"/>
                </a:solidFill>
                <a:latin typeface="Glacial Indifference Bold"/>
                <a:ea typeface="Glacial Indifference Bold"/>
                <a:cs typeface="Glacial Indifference Bold"/>
                <a:sym typeface="Glacial Indifference Bold"/>
              </a:rPr>
              <a:t>Building Regulations</a:t>
            </a:r>
            <a:r>
              <a:rPr lang="en-US" sz="2899">
                <a:solidFill>
                  <a:srgbClr val="292A5A"/>
                </a:solidFill>
                <a:latin typeface="Glacial Indifference"/>
                <a:ea typeface="Glacial Indifference"/>
                <a:cs typeface="Glacial Indifference"/>
                <a:sym typeface="Glacial Indifference"/>
              </a:rPr>
              <a:t> in force at time</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issued by suitably qualified companies or individuals to carry out building control work in England and Wales under the ‘Approved Inspector’ scheme.</a:t>
            </a:r>
          </a:p>
          <a:p>
            <a:pPr marL="626109" lvl="1" indent="-313054"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BR 2010 cover wide range of works:</a:t>
            </a:r>
          </a:p>
          <a:p>
            <a:pPr marL="1252218" lvl="2" indent="-417406" algn="l">
              <a:lnSpc>
                <a:spcPts val="4639"/>
              </a:lnSpc>
              <a:buFont typeface="Arial"/>
              <a:buChar char="⚬"/>
            </a:pPr>
            <a:r>
              <a:rPr lang="en-US" sz="2899">
                <a:solidFill>
                  <a:srgbClr val="292A5A"/>
                </a:solidFill>
                <a:latin typeface="Glacial Indifference"/>
                <a:ea typeface="Glacial Indifference"/>
                <a:cs typeface="Glacial Indifference"/>
                <a:sym typeface="Glacial Indifference"/>
              </a:rPr>
              <a:t>construction and extension of buildings, together with many alteration projects such as installing a bathroom where this will involve plumbing work, changing electrics near a bath or shower, replacing windows or replacing a central heating.</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BUILDING </a:t>
            </a:r>
            <a:r>
              <a:rPr lang="en-US" sz="7500" b="1" spc="7">
                <a:solidFill>
                  <a:srgbClr val="292A5A"/>
                </a:solidFill>
                <a:latin typeface="Glacial Indifference Bold"/>
                <a:ea typeface="Glacial Indifference Bold"/>
                <a:cs typeface="Glacial Indifference Bold"/>
                <a:sym typeface="Glacial Indifference Bold"/>
              </a:rPr>
              <a:t>REGULATIONS (2)</a:t>
            </a:r>
          </a:p>
        </p:txBody>
      </p:sp>
      <p:sp>
        <p:nvSpPr>
          <p:cNvPr id="5" name="TextBox 5"/>
          <p:cNvSpPr txBox="1"/>
          <p:nvPr/>
        </p:nvSpPr>
        <p:spPr>
          <a:xfrm>
            <a:off x="609784" y="2050256"/>
            <a:ext cx="11385854" cy="7839521"/>
          </a:xfrm>
          <a:prstGeom prst="rect">
            <a:avLst/>
          </a:prstGeom>
        </p:spPr>
        <p:txBody>
          <a:bodyPr lIns="0" tIns="0" rIns="0" bIns="0" rtlCol="0" anchor="t">
            <a:spAutoFit/>
          </a:bodyPr>
          <a:lstStyle/>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Application for BR approval should be made </a:t>
            </a:r>
            <a:r>
              <a:rPr lang="en-US" sz="2799" b="1">
                <a:solidFill>
                  <a:srgbClr val="292A5A"/>
                </a:solidFill>
                <a:latin typeface="Glacial Indifference Bold"/>
                <a:ea typeface="Glacial Indifference Bold"/>
                <a:cs typeface="Glacial Indifference Bold"/>
                <a:sym typeface="Glacial Indifference Bold"/>
              </a:rPr>
              <a:t>before</a:t>
            </a:r>
            <a:r>
              <a:rPr lang="en-US" sz="2799">
                <a:solidFill>
                  <a:srgbClr val="292A5A"/>
                </a:solidFill>
                <a:latin typeface="Glacial Indifference"/>
                <a:ea typeface="Glacial Indifference"/>
                <a:cs typeface="Glacial Indifference"/>
                <a:sym typeface="Glacial Indifference"/>
              </a:rPr>
              <a:t> work undertaken.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A building inspector will oversee the work as it progresses and, once it is finished, </a:t>
            </a:r>
            <a:r>
              <a:rPr lang="en-US" sz="2799" b="1">
                <a:solidFill>
                  <a:srgbClr val="292A5A"/>
                </a:solidFill>
                <a:latin typeface="Glacial Indifference Bold"/>
                <a:ea typeface="Glacial Indifference Bold"/>
                <a:cs typeface="Glacial Indifference Bold"/>
                <a:sym typeface="Glacial Indifference Bold"/>
              </a:rPr>
              <a:t>issue a certificate of compliance </a:t>
            </a:r>
            <a:r>
              <a:rPr lang="en-US" sz="2799">
                <a:solidFill>
                  <a:srgbClr val="292A5A"/>
                </a:solidFill>
                <a:latin typeface="Glacial Indifference"/>
                <a:ea typeface="Glacial Indifference"/>
                <a:cs typeface="Glacial Indifference"/>
                <a:sym typeface="Glacial Indifference"/>
              </a:rPr>
              <a:t>to confirm that the requirements of the building regulations have been met.</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Occasionally, work can be self-certified by a competent tradesperson </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There is a register of competent persons which can be checked by those wishing to undertake works and a separate register for electricians has been set up. The competent person will give the home-owner a certificate which can be used as evidence of compliance with the Building Regulations.</a:t>
            </a:r>
          </a:p>
          <a:p>
            <a:pPr marL="604519" lvl="1" indent="-302260"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Work carried out under the self-certification scheme should be notified to LA by the contractor. The fact that work has been carried out under the scheme </a:t>
            </a:r>
            <a:r>
              <a:rPr lang="en-US" sz="2799" b="1">
                <a:solidFill>
                  <a:srgbClr val="292A5A"/>
                </a:solidFill>
                <a:latin typeface="Glacial Indifference Bold"/>
                <a:ea typeface="Glacial Indifference Bold"/>
                <a:cs typeface="Glacial Indifference Bold"/>
                <a:sym typeface="Glacial Indifference Bold"/>
              </a:rPr>
              <a:t>will</a:t>
            </a:r>
            <a:r>
              <a:rPr lang="en-US" sz="2799">
                <a:solidFill>
                  <a:srgbClr val="292A5A"/>
                </a:solidFill>
                <a:latin typeface="Glacial Indifference"/>
                <a:ea typeface="Glacial Indifference"/>
                <a:cs typeface="Glacial Indifference"/>
                <a:sym typeface="Glacial Indifference"/>
              </a:rPr>
              <a:t> appear on the local search result. </a:t>
            </a:r>
          </a:p>
          <a:p>
            <a:pPr marL="1209039" lvl="2" indent="-403013" algn="l">
              <a:lnSpc>
                <a:spcPts val="4479"/>
              </a:lnSpc>
              <a:buFont typeface="Arial"/>
              <a:buChar char="⚬"/>
            </a:pPr>
            <a:r>
              <a:rPr lang="en-US" sz="2799">
                <a:solidFill>
                  <a:srgbClr val="292A5A"/>
                </a:solidFill>
                <a:latin typeface="Glacial Indifference"/>
                <a:ea typeface="Glacial Indifference"/>
                <a:cs typeface="Glacial Indifference"/>
                <a:sym typeface="Glacial Indifference"/>
              </a:rPr>
              <a:t>BUT, LA does not retain or issue copies of the certificates.</a:t>
            </a:r>
          </a:p>
        </p:txBody>
      </p:sp>
      <p:grpSp>
        <p:nvGrpSpPr>
          <p:cNvPr id="6" name="Group 6"/>
          <p:cNvGrpSpPr/>
          <p:nvPr/>
        </p:nvGrpSpPr>
        <p:grpSpPr>
          <a:xfrm>
            <a:off x="11796144" y="3079473"/>
            <a:ext cx="6491856" cy="5617965"/>
            <a:chOff x="0" y="0"/>
            <a:chExt cx="787765" cy="681722"/>
          </a:xfrm>
        </p:grpSpPr>
        <p:sp>
          <p:nvSpPr>
            <p:cNvPr id="7" name="Freeform 7"/>
            <p:cNvSpPr/>
            <p:nvPr/>
          </p:nvSpPr>
          <p:spPr>
            <a:xfrm>
              <a:off x="0" y="0"/>
              <a:ext cx="787765" cy="681722"/>
            </a:xfrm>
            <a:custGeom>
              <a:avLst/>
              <a:gdLst/>
              <a:ahLst/>
              <a:cxnLst/>
              <a:rect l="l" t="t" r="r" b="b"/>
              <a:pathLst>
                <a:path w="787765" h="681722">
                  <a:moveTo>
                    <a:pt x="78709" y="0"/>
                  </a:moveTo>
                  <a:lnTo>
                    <a:pt x="709056" y="0"/>
                  </a:lnTo>
                  <a:cubicBezTo>
                    <a:pt x="752526" y="0"/>
                    <a:pt x="787765" y="35239"/>
                    <a:pt x="787765" y="78709"/>
                  </a:cubicBezTo>
                  <a:lnTo>
                    <a:pt x="787765" y="603013"/>
                  </a:lnTo>
                  <a:cubicBezTo>
                    <a:pt x="787765" y="646482"/>
                    <a:pt x="752526" y="681722"/>
                    <a:pt x="709056" y="681722"/>
                  </a:cubicBezTo>
                  <a:lnTo>
                    <a:pt x="78709" y="681722"/>
                  </a:lnTo>
                  <a:cubicBezTo>
                    <a:pt x="35239" y="681722"/>
                    <a:pt x="0" y="646482"/>
                    <a:pt x="0" y="603013"/>
                  </a:cubicBezTo>
                  <a:lnTo>
                    <a:pt x="0" y="78709"/>
                  </a:lnTo>
                  <a:cubicBezTo>
                    <a:pt x="0" y="35239"/>
                    <a:pt x="35239" y="0"/>
                    <a:pt x="78709" y="0"/>
                  </a:cubicBezTo>
                  <a:close/>
                </a:path>
              </a:pathLst>
            </a:custGeom>
            <a:solidFill>
              <a:srgbClr val="E0EEFF"/>
            </a:solidFill>
            <a:ln w="85725" cap="rnd">
              <a:solidFill>
                <a:srgbClr val="FED307"/>
              </a:solidFill>
              <a:prstDash val="solid"/>
              <a:round/>
            </a:ln>
          </p:spPr>
          <p:txBody>
            <a:bodyPr/>
            <a:lstStyle/>
            <a:p>
              <a:endParaRPr lang="en-GB"/>
            </a:p>
          </p:txBody>
        </p:sp>
        <p:sp>
          <p:nvSpPr>
            <p:cNvPr id="8" name="TextBox 8"/>
            <p:cNvSpPr txBox="1"/>
            <p:nvPr/>
          </p:nvSpPr>
          <p:spPr>
            <a:xfrm>
              <a:off x="0" y="-209550"/>
              <a:ext cx="787765" cy="891272"/>
            </a:xfrm>
            <a:prstGeom prst="rect">
              <a:avLst/>
            </a:prstGeom>
          </p:spPr>
          <p:txBody>
            <a:bodyPr lIns="254000" tIns="254000" rIns="254000" bIns="254000" rtlCol="0" anchor="ctr"/>
            <a:lstStyle/>
            <a:p>
              <a:pPr algn="ctr">
                <a:lnSpc>
                  <a:spcPts val="5200"/>
                </a:lnSpc>
              </a:pPr>
              <a:r>
                <a:rPr lang="en-US" sz="2600" spc="2">
                  <a:solidFill>
                    <a:srgbClr val="292A5A"/>
                  </a:solidFill>
                  <a:latin typeface="Glacial Indifference"/>
                  <a:ea typeface="Glacial Indifference"/>
                  <a:cs typeface="Glacial Indifference"/>
                  <a:sym typeface="Glacial Indifference"/>
                </a:rPr>
                <a:t>Common work: new windows and doors - should be FENSA approved. Issue certificate</a:t>
              </a:r>
            </a:p>
            <a:p>
              <a:pPr algn="ctr">
                <a:lnSpc>
                  <a:spcPts val="5200"/>
                </a:lnSpc>
              </a:pPr>
              <a:endParaRPr lang="en-US" sz="2600" spc="2">
                <a:solidFill>
                  <a:srgbClr val="292A5A"/>
                </a:solidFill>
                <a:latin typeface="Glacial Indifference"/>
                <a:ea typeface="Glacial Indifference"/>
                <a:cs typeface="Glacial Indifference"/>
                <a:sym typeface="Glacial Indifference"/>
              </a:endParaRPr>
            </a:p>
            <a:p>
              <a:pPr algn="ctr">
                <a:lnSpc>
                  <a:spcPts val="5200"/>
                </a:lnSpc>
              </a:pPr>
              <a:r>
                <a:rPr lang="en-US" sz="2600" spc="2">
                  <a:solidFill>
                    <a:srgbClr val="292A5A"/>
                  </a:solidFill>
                  <a:latin typeface="Glacial Indifference"/>
                  <a:ea typeface="Glacial Indifference"/>
                  <a:cs typeface="Glacial Indifference"/>
                  <a:sym typeface="Glacial Indifference"/>
                </a:rPr>
                <a:t>Copies of certificates not always needed if mentioned in results of enquiries, or on relevant website, e.g. </a:t>
              </a:r>
              <a:r>
                <a:rPr lang="en-US" sz="2600" u="sng" spc="2">
                  <a:solidFill>
                    <a:srgbClr val="292A5A"/>
                  </a:solidFill>
                  <a:latin typeface="Glacial Indifference"/>
                  <a:ea typeface="Glacial Indifference"/>
                  <a:cs typeface="Glacial Indifference"/>
                  <a:sym typeface="Glacial Indifference"/>
                  <a:hlinkClick r:id="rId3" tooltip="https://forms.fensa.org.uk/fensa-certificate"/>
                </a:rPr>
                <a:t>FENSA</a:t>
              </a:r>
              <a:r>
                <a:rPr lang="en-US" sz="2600" spc="2">
                  <a:solidFill>
                    <a:srgbClr val="292A5A"/>
                  </a:solidFill>
                  <a:latin typeface="Glacial Indifference"/>
                  <a:ea typeface="Glacial Indifference"/>
                  <a:cs typeface="Glacial Indifference"/>
                  <a:sym typeface="Glacial Indifference"/>
                </a:rPr>
                <a:t> (per Protocol, para 13)</a:t>
              </a:r>
            </a:p>
          </p:txBody>
        </p:sp>
      </p:gr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101215"/>
            <a:ext cx="10321131" cy="6877199"/>
          </a:xfrm>
          <a:prstGeom prst="rect">
            <a:avLst/>
          </a:prstGeom>
        </p:spPr>
        <p:txBody>
          <a:bodyPr lIns="0" tIns="0" rIns="0" bIns="0" rtlCol="0" anchor="t">
            <a:spAutoFit/>
          </a:bodyPr>
          <a:lstStyle/>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BR 2010 supplemented by technical guidance: </a:t>
            </a:r>
            <a:r>
              <a:rPr lang="en-US" sz="3000" b="1">
                <a:solidFill>
                  <a:srgbClr val="292A5A"/>
                </a:solidFill>
                <a:latin typeface="Glacial Indifference Bold"/>
                <a:ea typeface="Glacial Indifference Bold"/>
                <a:cs typeface="Glacial Indifference Bold"/>
                <a:sym typeface="Glacial Indifference Bold"/>
              </a:rPr>
              <a:t>Approved Documents - </a:t>
            </a:r>
            <a:r>
              <a:rPr lang="en-US" sz="3000">
                <a:solidFill>
                  <a:srgbClr val="292A5A"/>
                </a:solidFill>
                <a:latin typeface="Glacial Indifference"/>
                <a:ea typeface="Glacial Indifference"/>
                <a:cs typeface="Glacial Indifference"/>
                <a:sym typeface="Glacial Indifference"/>
              </a:rPr>
              <a:t>explain how BR requirements satisfied</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Buyer of recently erected/altered property should not only check whether the requisite planning permission has been obtained and conditions complied with, but also ensure that Building Regulations approval has been obtained. </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Important to remember that BR approval may be required even though the works do not amount to development for the purposes of planning permission.</a:t>
            </a:r>
          </a:p>
          <a:p>
            <a:pPr marL="647700" lvl="1" indent="-323850" algn="l">
              <a:lnSpc>
                <a:spcPts val="4950"/>
              </a:lnSpc>
              <a:buFont typeface="Arial"/>
              <a:buChar char="•"/>
            </a:pPr>
            <a:r>
              <a:rPr lang="en-US" sz="3000" b="1">
                <a:solidFill>
                  <a:srgbClr val="292A5A"/>
                </a:solidFill>
                <a:latin typeface="Glacial Indifference Bold"/>
                <a:ea typeface="Glacial Indifference Bold"/>
                <a:cs typeface="Glacial Indifference Bold"/>
                <a:sym typeface="Glacial Indifference Bold"/>
              </a:rPr>
              <a:t>Cottingham v Attey Bower &amp; Jones [2000] Lloyd's Rep. PN 591</a:t>
            </a:r>
          </a:p>
        </p:txBody>
      </p:sp>
      <p:sp>
        <p:nvSpPr>
          <p:cNvPr id="5" name="TextBox 5"/>
          <p:cNvSpPr txBox="1"/>
          <p:nvPr/>
        </p:nvSpPr>
        <p:spPr>
          <a:xfrm>
            <a:off x="1287437" y="447675"/>
            <a:ext cx="1636423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BUILDING</a:t>
            </a:r>
            <a:r>
              <a:rPr lang="en-US" sz="7500" b="1" spc="7">
                <a:solidFill>
                  <a:srgbClr val="292A5A"/>
                </a:solidFill>
                <a:latin typeface="Glacial Indifference Bold"/>
                <a:ea typeface="Glacial Indifference Bold"/>
                <a:cs typeface="Glacial Indifference Bold"/>
                <a:sym typeface="Glacial Indifference Bold"/>
              </a:rPr>
              <a:t> REGULATIONS (3)</a:t>
            </a:r>
          </a:p>
        </p:txBody>
      </p:sp>
      <p:sp>
        <p:nvSpPr>
          <p:cNvPr id="6" name="Freeform 6"/>
          <p:cNvSpPr/>
          <p:nvPr/>
        </p:nvSpPr>
        <p:spPr>
          <a:xfrm>
            <a:off x="11589837" y="2164556"/>
            <a:ext cx="6698163" cy="7571623"/>
          </a:xfrm>
          <a:custGeom>
            <a:avLst/>
            <a:gdLst/>
            <a:ahLst/>
            <a:cxnLst/>
            <a:rect l="l" t="t" r="r" b="b"/>
            <a:pathLst>
              <a:path w="6698163" h="7571623">
                <a:moveTo>
                  <a:pt x="0" y="0"/>
                </a:moveTo>
                <a:lnTo>
                  <a:pt x="6698163" y="0"/>
                </a:lnTo>
                <a:lnTo>
                  <a:pt x="6698163" y="7571624"/>
                </a:lnTo>
                <a:lnTo>
                  <a:pt x="0" y="7571624"/>
                </a:lnTo>
                <a:lnTo>
                  <a:pt x="0" y="0"/>
                </a:lnTo>
                <a:close/>
              </a:path>
            </a:pathLst>
          </a:custGeom>
          <a:blipFill>
            <a:blip r:embed="rId3"/>
            <a:stretch>
              <a:fillRect l="-101408"/>
            </a:stretch>
          </a:blipFill>
        </p:spPr>
        <p:txBody>
          <a:bodyPr/>
          <a:lstStyle/>
          <a:p>
            <a:endParaRPr lang="en-GB"/>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1028700" y="2038350"/>
            <a:ext cx="10561137" cy="7505862"/>
          </a:xfrm>
          <a:prstGeom prst="rect">
            <a:avLst/>
          </a:prstGeom>
        </p:spPr>
        <p:txBody>
          <a:bodyPr lIns="0" tIns="0" rIns="0" bIns="0" rtlCol="0" anchor="t">
            <a:spAutoFit/>
          </a:bodyPr>
          <a:lstStyle/>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BR enforced by LA but separate from planning control</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Once planning permission granted or deemed, building inspectors must still check the development was still undertaken under current BR before issuing certificate </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LA generally must take action for BR breach within 12 months, but exceptionally may take out an injunction later</a:t>
            </a:r>
          </a:p>
          <a:p>
            <a:pPr marL="647700" lvl="1" indent="-323850" algn="l">
              <a:lnSpc>
                <a:spcPts val="4950"/>
              </a:lnSpc>
              <a:buFont typeface="Arial"/>
              <a:buChar char="•"/>
            </a:pPr>
            <a:r>
              <a:rPr lang="en-US" sz="3000">
                <a:solidFill>
                  <a:srgbClr val="292A5A"/>
                </a:solidFill>
                <a:latin typeface="Glacial Indifference"/>
                <a:ea typeface="Glacial Indifference"/>
                <a:cs typeface="Glacial Indifference"/>
                <a:sym typeface="Glacial Indifference"/>
              </a:rPr>
              <a:t>Possible to obtain a Regularisation Certificate from LA under BR, or alternatively obtain indemnity insurance to cover any possible enforcement proceedings outside the 12-month period. This insurance may be combined with insurance for lack of planning permission (e.g. lack of Planning and Building Regulations consent indemnity policy).</a:t>
            </a:r>
          </a:p>
        </p:txBody>
      </p:sp>
      <p:sp>
        <p:nvSpPr>
          <p:cNvPr id="5" name="Freeform 5"/>
          <p:cNvSpPr/>
          <p:nvPr/>
        </p:nvSpPr>
        <p:spPr>
          <a:xfrm flipH="1">
            <a:off x="11589837" y="2171700"/>
            <a:ext cx="6698163" cy="7564480"/>
          </a:xfrm>
          <a:custGeom>
            <a:avLst/>
            <a:gdLst/>
            <a:ahLst/>
            <a:cxnLst/>
            <a:rect l="l" t="t" r="r" b="b"/>
            <a:pathLst>
              <a:path w="6698163" h="7564480">
                <a:moveTo>
                  <a:pt x="6698163" y="0"/>
                </a:moveTo>
                <a:lnTo>
                  <a:pt x="0" y="0"/>
                </a:lnTo>
                <a:lnTo>
                  <a:pt x="0" y="7564480"/>
                </a:lnTo>
                <a:lnTo>
                  <a:pt x="6698163" y="7564480"/>
                </a:lnTo>
                <a:lnTo>
                  <a:pt x="6698163" y="0"/>
                </a:lnTo>
                <a:close/>
              </a:path>
            </a:pathLst>
          </a:custGeom>
          <a:blipFill>
            <a:blip r:embed="rId3"/>
            <a:stretch>
              <a:fillRect l="-16664" t="-2676" r="-57378"/>
            </a:stretch>
          </a:blipFill>
        </p:spPr>
        <p:txBody>
          <a:bodyPr/>
          <a:lstStyle/>
          <a:p>
            <a:endParaRPr lang="en-GB"/>
          </a:p>
        </p:txBody>
      </p:sp>
      <p:sp>
        <p:nvSpPr>
          <p:cNvPr id="6" name="TextBox 6"/>
          <p:cNvSpPr txBox="1"/>
          <p:nvPr/>
        </p:nvSpPr>
        <p:spPr>
          <a:xfrm>
            <a:off x="1287437" y="447675"/>
            <a:ext cx="16364230"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ENFORCEMENT </a:t>
            </a:r>
            <a:r>
              <a:rPr lang="en-US" sz="7500" b="1" spc="7">
                <a:solidFill>
                  <a:srgbClr val="292A5A"/>
                </a:solidFill>
                <a:latin typeface="Glacial Indifference Bold"/>
                <a:ea typeface="Glacial Indifference Bold"/>
                <a:cs typeface="Glacial Indifference Bold"/>
                <a:sym typeface="Glacial Indifference Bold"/>
              </a:rPr>
              <a:t>OF BUILDING REGS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3036623"/>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From your client case folder, review the TA6 form completed, and note which questions may provide information on planning or building regulations</a:t>
            </a:r>
          </a:p>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What answers have been supplied?</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4:</a:t>
            </a:r>
            <a:r>
              <a:rPr lang="en-US" sz="6500" b="1" spc="6">
                <a:solidFill>
                  <a:srgbClr val="292A5A"/>
                </a:solidFill>
                <a:latin typeface="Glacial Indifference Bold"/>
                <a:ea typeface="Glacial Indifference Bold"/>
                <a:cs typeface="Glacial Indifference Bold"/>
                <a:sym typeface="Glacial Indifference Bold"/>
              </a:rPr>
              <a:t> BUILDING REGULATIONS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TextBox 2"/>
          <p:cNvSpPr txBox="1"/>
          <p:nvPr/>
        </p:nvSpPr>
        <p:spPr>
          <a:xfrm>
            <a:off x="609784" y="2021681"/>
            <a:ext cx="10980053" cy="4627245"/>
          </a:xfrm>
          <a:prstGeom prst="rect">
            <a:avLst/>
          </a:prstGeom>
        </p:spPr>
        <p:txBody>
          <a:bodyPr lIns="0" tIns="0" rIns="0" bIns="0" rtlCol="0" anchor="t">
            <a:spAutoFit/>
          </a:bodyPr>
          <a:lstStyle/>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Planning considerations described in this unit so far are all </a:t>
            </a:r>
            <a:r>
              <a:rPr lang="en-US" sz="3199" b="1">
                <a:solidFill>
                  <a:srgbClr val="292A5A"/>
                </a:solidFill>
                <a:latin typeface="Glacial Indifference Bold"/>
                <a:ea typeface="Glacial Indifference Bold"/>
                <a:cs typeface="Glacial Indifference Bold"/>
                <a:sym typeface="Glacial Indifference Bold"/>
              </a:rPr>
              <a:t>public restrictions</a:t>
            </a:r>
          </a:p>
          <a:p>
            <a:pPr marL="690877" lvl="1" indent="-345439"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May also be </a:t>
            </a:r>
            <a:r>
              <a:rPr lang="en-US" sz="3199" b="1">
                <a:solidFill>
                  <a:srgbClr val="292A5A"/>
                </a:solidFill>
                <a:latin typeface="Glacial Indifference Bold"/>
                <a:ea typeface="Glacial Indifference Bold"/>
                <a:cs typeface="Glacial Indifference Bold"/>
                <a:sym typeface="Glacial Indifference Bold"/>
              </a:rPr>
              <a:t>private</a:t>
            </a:r>
            <a:r>
              <a:rPr lang="en-US" sz="3199">
                <a:solidFill>
                  <a:srgbClr val="292A5A"/>
                </a:solidFill>
                <a:latin typeface="Glacial Indifference"/>
                <a:ea typeface="Glacial Indifference"/>
                <a:cs typeface="Glacial Indifference"/>
                <a:sym typeface="Glacial Indifference"/>
              </a:rPr>
              <a:t> restrictions:</a:t>
            </a:r>
          </a:p>
          <a:p>
            <a:pPr marL="1381755" lvl="2" indent="-460585"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rights asserted by neighbouring landowners (restrictive covenants or easements)</a:t>
            </a:r>
          </a:p>
          <a:p>
            <a:pPr marL="1381755" lvl="2" indent="-460585" algn="l">
              <a:lnSpc>
                <a:spcPts val="5279"/>
              </a:lnSpc>
              <a:buFont typeface="Arial"/>
              <a:buChar char="⚬"/>
            </a:pPr>
            <a:r>
              <a:rPr lang="en-US" sz="3199">
                <a:solidFill>
                  <a:srgbClr val="292A5A"/>
                </a:solidFill>
                <a:latin typeface="Glacial Indifference"/>
                <a:ea typeface="Glacial Indifference"/>
                <a:cs typeface="Glacial Indifference"/>
                <a:sym typeface="Glacial Indifference"/>
              </a:rPr>
              <a:t>the enforceability of covenants and easements was discussed in Land Law </a:t>
            </a:r>
          </a:p>
        </p:txBody>
      </p:sp>
      <p:sp>
        <p:nvSpPr>
          <p:cNvPr id="3" name="AutoShape 3"/>
          <p:cNvSpPr/>
          <p:nvPr/>
        </p:nvSpPr>
        <p:spPr>
          <a:xfrm>
            <a:off x="11589837" y="9736180"/>
            <a:ext cx="6698163" cy="550820"/>
          </a:xfrm>
          <a:prstGeom prst="rect">
            <a:avLst/>
          </a:prstGeom>
          <a:solidFill>
            <a:srgbClr val="E65485"/>
          </a:solidFill>
        </p:spPr>
        <p:txBody>
          <a:bodyPr/>
          <a:lstStyle/>
          <a:p>
            <a:endParaRPr lang="en-GB"/>
          </a:p>
        </p:txBody>
      </p:sp>
      <p:sp>
        <p:nvSpPr>
          <p:cNvPr id="4" name="AutoShape 4"/>
          <p:cNvSpPr/>
          <p:nvPr/>
        </p:nvSpPr>
        <p:spPr>
          <a:xfrm>
            <a:off x="0" y="0"/>
            <a:ext cx="14417942" cy="771525"/>
          </a:xfrm>
          <a:prstGeom prst="rect">
            <a:avLst/>
          </a:prstGeom>
          <a:solidFill>
            <a:srgbClr val="292A5A"/>
          </a:solidFill>
        </p:spPr>
        <p:txBody>
          <a:bodyPr/>
          <a:lstStyle/>
          <a:p>
            <a:endParaRPr lang="en-GB"/>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PRIVATE </a:t>
            </a:r>
            <a:r>
              <a:rPr lang="en-US" sz="7500" b="1" spc="7">
                <a:solidFill>
                  <a:srgbClr val="292A5A"/>
                </a:solidFill>
                <a:latin typeface="Glacial Indifference Bold"/>
                <a:ea typeface="Glacial Indifference Bold"/>
                <a:cs typeface="Glacial Indifference Bold"/>
                <a:sym typeface="Glacial Indifference Bold"/>
              </a:rPr>
              <a:t>RESTRICTIONS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106659" r="-61015"/>
            </a:stretch>
          </a:blipFill>
        </p:spPr>
        <p:txBody>
          <a:bodyPr/>
          <a:lstStyle/>
          <a:p>
            <a:endParaRPr lang="en-GB"/>
          </a:p>
        </p:txBody>
      </p:sp>
      <p:sp>
        <p:nvSpPr>
          <p:cNvPr id="5" name="TextBox 5"/>
          <p:cNvSpPr txBox="1"/>
          <p:nvPr/>
        </p:nvSpPr>
        <p:spPr>
          <a:xfrm>
            <a:off x="609784" y="1799352"/>
            <a:ext cx="10980053" cy="8212238"/>
          </a:xfrm>
          <a:prstGeom prst="rect">
            <a:avLst/>
          </a:prstGeom>
        </p:spPr>
        <p:txBody>
          <a:bodyPr lIns="0" tIns="0" rIns="0" bIns="0" rtlCol="0" anchor="t">
            <a:spAutoFit/>
          </a:bodyPr>
          <a:lstStyle/>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EPA 1990, as amended by the Environment Act 1995 (EA 1995), makes provision regarding contaminated land.</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Intended that all land suspected of contamination be registered, but EA 1995 more restricted: aimed at identifying and remedying land known to be contaminated and likely to cause significant harm</a:t>
            </a:r>
          </a:p>
          <a:p>
            <a:pPr marL="582930" lvl="1" indent="-291465"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Since April 2000, local authorities have been under a duty to identify contaminated land.</a:t>
            </a:r>
          </a:p>
          <a:p>
            <a:pPr marL="1165860" lvl="2" indent="-388620"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LA will begin negotiations with responsible person for remediation. Could be original polluter, or someone who allowed pollution, or owner.</a:t>
            </a:r>
          </a:p>
          <a:p>
            <a:pPr marL="1165860" lvl="2" indent="-388620" algn="l">
              <a:lnSpc>
                <a:spcPts val="4050"/>
              </a:lnSpc>
              <a:buFont typeface="Arial"/>
              <a:buChar char="⚬"/>
            </a:pPr>
            <a:r>
              <a:rPr lang="en-US" sz="2700">
                <a:solidFill>
                  <a:srgbClr val="292A5A"/>
                </a:solidFill>
                <a:latin typeface="Glacial Indifference"/>
                <a:ea typeface="Glacial Indifference"/>
                <a:cs typeface="Glacial Indifference"/>
                <a:sym typeface="Glacial Indifference"/>
              </a:rPr>
              <a:t>Buyer could therefore be at risk to rectify. </a:t>
            </a:r>
          </a:p>
          <a:p>
            <a:pPr marL="582930" lvl="1" indent="-291465" algn="l">
              <a:lnSpc>
                <a:spcPts val="4050"/>
              </a:lnSpc>
              <a:buFont typeface="Arial"/>
              <a:buChar char="•"/>
            </a:pPr>
            <a:r>
              <a:rPr lang="en-US" sz="2700" b="1" i="1">
                <a:solidFill>
                  <a:srgbClr val="292A5A"/>
                </a:solidFill>
                <a:latin typeface="Glacial Indifference Bold Italics"/>
                <a:ea typeface="Glacial Indifference Bold Italics"/>
                <a:cs typeface="Glacial Indifference Bold Italics"/>
                <a:sym typeface="Glacial Indifference Bold Italics"/>
              </a:rPr>
              <a:t>Circular Facilities (London) Ltd v Sevenoaks District Council </a:t>
            </a:r>
            <a:r>
              <a:rPr lang="en-US" sz="2700" b="1">
                <a:solidFill>
                  <a:srgbClr val="292A5A"/>
                </a:solidFill>
                <a:latin typeface="Glacial Indifference Bold"/>
                <a:ea typeface="Glacial Indifference Bold"/>
                <a:cs typeface="Glacial Indifference Bold"/>
                <a:sym typeface="Glacial Indifference Bold"/>
              </a:rPr>
              <a:t>[2005]</a:t>
            </a:r>
            <a:r>
              <a:rPr lang="en-US" sz="2700">
                <a:solidFill>
                  <a:srgbClr val="292A5A"/>
                </a:solidFill>
                <a:latin typeface="Glacial Indifference"/>
                <a:ea typeface="Glacial Indifference"/>
                <a:cs typeface="Glacial Indifference"/>
                <a:sym typeface="Glacial Indifference"/>
              </a:rPr>
              <a:t> - EPA potentially makes later owner of site liable for land contamination even though it had not itself deposited the material on the land. Doesn’t matter if contamination is natural or artificial (rotting vegetables in the case)</a:t>
            </a:r>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CONTAMINATED </a:t>
            </a:r>
            <a:r>
              <a:rPr lang="en-US" sz="7500" b="1" spc="7">
                <a:solidFill>
                  <a:srgbClr val="292A5A"/>
                </a:solidFill>
                <a:latin typeface="Glacial Indifference Bold"/>
                <a:ea typeface="Glacial Indifference Bold"/>
                <a:cs typeface="Glacial Indifference Bold"/>
                <a:sym typeface="Glacial Indifference Bold"/>
              </a:rPr>
              <a:t>LAND (1)</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Freeform 4"/>
          <p:cNvSpPr/>
          <p:nvPr/>
        </p:nvSpPr>
        <p:spPr>
          <a:xfrm>
            <a:off x="11589837" y="771525"/>
            <a:ext cx="6698163" cy="8964655"/>
          </a:xfrm>
          <a:custGeom>
            <a:avLst/>
            <a:gdLst/>
            <a:ahLst/>
            <a:cxnLst/>
            <a:rect l="l" t="t" r="r" b="b"/>
            <a:pathLst>
              <a:path w="6698163" h="8964655">
                <a:moveTo>
                  <a:pt x="0" y="0"/>
                </a:moveTo>
                <a:lnTo>
                  <a:pt x="6698163" y="0"/>
                </a:lnTo>
                <a:lnTo>
                  <a:pt x="6698163" y="8964655"/>
                </a:lnTo>
                <a:lnTo>
                  <a:pt x="0" y="8964655"/>
                </a:lnTo>
                <a:lnTo>
                  <a:pt x="0" y="0"/>
                </a:lnTo>
                <a:close/>
              </a:path>
            </a:pathLst>
          </a:custGeom>
          <a:blipFill>
            <a:blip r:embed="rId3"/>
            <a:stretch>
              <a:fillRect l="-118170" r="-20825"/>
            </a:stretch>
          </a:blipFill>
        </p:spPr>
        <p:txBody>
          <a:bodyPr/>
          <a:lstStyle/>
          <a:p>
            <a:endParaRPr lang="en-GB"/>
          </a:p>
        </p:txBody>
      </p:sp>
      <p:sp>
        <p:nvSpPr>
          <p:cNvPr id="5" name="TextBox 5"/>
          <p:cNvSpPr txBox="1"/>
          <p:nvPr/>
        </p:nvSpPr>
        <p:spPr>
          <a:xfrm>
            <a:off x="609784" y="1886153"/>
            <a:ext cx="10980053" cy="8400847"/>
          </a:xfrm>
          <a:prstGeom prst="rect">
            <a:avLst/>
          </a:prstGeom>
        </p:spPr>
        <p:txBody>
          <a:bodyPr lIns="0" tIns="0" rIns="0" bIns="0" rtlCol="0" anchor="t">
            <a:spAutoFit/>
          </a:bodyPr>
          <a:lstStyle/>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If agreement reached, remediation statement drawn up, but otherwise LA will issue a remediation notice. These are maintained on public register. </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Prospective buyer should check register by raising LA enquiries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The fact the local search does not reveal contamination does not confirm that the land concerned is not contaminated</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Land contamination risk may be identified from past uses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Commercial search facilities exist to investigate past uses. More detailed investigations can be carried out by specialist surveyours </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Insurance may be considered, and now provided for new homes under NHBC for 10 years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Law Society </a:t>
            </a:r>
            <a:r>
              <a:rPr lang="en-US" sz="2999" u="sng">
                <a:solidFill>
                  <a:srgbClr val="292A5A"/>
                </a:solidFill>
                <a:latin typeface="Glacial Indifference"/>
                <a:ea typeface="Glacial Indifference"/>
                <a:cs typeface="Glacial Indifference"/>
                <a:sym typeface="Glacial Indifference"/>
                <a:hlinkClick r:id="rId4" tooltip="https://www.lawsociety.org.uk/topics/property/contaminated-land"/>
              </a:rPr>
              <a:t>guidance</a:t>
            </a:r>
            <a:r>
              <a:rPr lang="en-US" sz="2999">
                <a:solidFill>
                  <a:srgbClr val="292A5A"/>
                </a:solidFill>
                <a:latin typeface="Glacial Indifference"/>
                <a:ea typeface="Glacial Indifference"/>
                <a:cs typeface="Glacial Indifference"/>
                <a:sym typeface="Glacial Indifference"/>
              </a:rPr>
              <a:t>: Emphasis on considering whether contaminated land is an issue in conveyancing and undertaking necessary searches/enquiries</a:t>
            </a:r>
          </a:p>
        </p:txBody>
      </p:sp>
      <p:sp>
        <p:nvSpPr>
          <p:cNvPr id="6" name="TextBox 6"/>
          <p:cNvSpPr txBox="1"/>
          <p:nvPr/>
        </p:nvSpPr>
        <p:spPr>
          <a:xfrm>
            <a:off x="609784" y="335756"/>
            <a:ext cx="17678216" cy="1668131"/>
          </a:xfrm>
          <a:prstGeom prst="rect">
            <a:avLst/>
          </a:prstGeom>
        </p:spPr>
        <p:txBody>
          <a:bodyPr lIns="0" tIns="0" rIns="0" bIns="0" rtlCol="0" anchor="t">
            <a:spAutoFit/>
          </a:bodyPr>
          <a:lstStyle/>
          <a:p>
            <a:pPr algn="just">
              <a:lnSpc>
                <a:spcPts val="14600"/>
              </a:lnSpc>
            </a:pPr>
            <a:r>
              <a:rPr lang="en-US" sz="7300" b="1" spc="7">
                <a:solidFill>
                  <a:srgbClr val="E65485"/>
                </a:solidFill>
                <a:latin typeface="Glacial Indifference Bold"/>
                <a:ea typeface="Glacial Indifference Bold"/>
                <a:cs typeface="Glacial Indifference Bold"/>
                <a:sym typeface="Glacial Indifference Bold"/>
              </a:rPr>
              <a:t>CONTAMINATED </a:t>
            </a:r>
            <a:r>
              <a:rPr lang="en-US" sz="7300" b="1" spc="7">
                <a:solidFill>
                  <a:srgbClr val="292A5A"/>
                </a:solidFill>
                <a:latin typeface="Glacial Indifference Bold"/>
                <a:ea typeface="Glacial Indifference Bold"/>
                <a:cs typeface="Glacial Indifference Bold"/>
                <a:sym typeface="Glacial Indifference Bold"/>
              </a:rPr>
              <a:t>LAND (2)</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86153"/>
            <a:ext cx="10980053" cy="7838886"/>
          </a:xfrm>
          <a:prstGeom prst="rect">
            <a:avLst/>
          </a:prstGeom>
        </p:spPr>
        <p:txBody>
          <a:bodyPr lIns="0" tIns="0" rIns="0" bIns="0" rtlCol="0" anchor="t">
            <a:spAutoFit/>
          </a:bodyPr>
          <a:lstStyle/>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When new building work is to be carried out, it may be appropriate to consider the provisions of the Party Wall etc. Act 1996 (as amended). </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Act relates to the construction of new walls and construction works within the property boundaries which may affect the stability of adjacent property and give cause for disputes between neighbours regarding maintenance of boundary walls.</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S1: New Boundary Walls</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If both neighbors agree, the wall is built on the boundary at shared expense.</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If no agreement, the wall must be built within the land of the paying owner.</a:t>
            </a:r>
          </a:p>
          <a:p>
            <a:pPr algn="l">
              <a:lnSpc>
                <a:spcPts val="4499"/>
              </a:lnSpc>
            </a:pPr>
            <a:endParaRPr lang="en-US" sz="2999">
              <a:solidFill>
                <a:srgbClr val="292A5A"/>
              </a:solidFill>
              <a:latin typeface="Glacial Indifference"/>
              <a:ea typeface="Glacial Indifference"/>
              <a:cs typeface="Glacial Indifference"/>
              <a:sym typeface="Glacial Indifference"/>
            </a:endParaRPr>
          </a:p>
        </p:txBody>
      </p:sp>
      <p:sp>
        <p:nvSpPr>
          <p:cNvPr id="5" name="Freeform 5"/>
          <p:cNvSpPr/>
          <p:nvPr/>
        </p:nvSpPr>
        <p:spPr>
          <a:xfrm>
            <a:off x="11589837" y="771525"/>
            <a:ext cx="6698163" cy="8953514"/>
          </a:xfrm>
          <a:custGeom>
            <a:avLst/>
            <a:gdLst/>
            <a:ahLst/>
            <a:cxnLst/>
            <a:rect l="l" t="t" r="r" b="b"/>
            <a:pathLst>
              <a:path w="6698163" h="8953514">
                <a:moveTo>
                  <a:pt x="0" y="0"/>
                </a:moveTo>
                <a:lnTo>
                  <a:pt x="6698163" y="0"/>
                </a:lnTo>
                <a:lnTo>
                  <a:pt x="6698163" y="8953514"/>
                </a:lnTo>
                <a:lnTo>
                  <a:pt x="0" y="8953514"/>
                </a:lnTo>
                <a:lnTo>
                  <a:pt x="0" y="0"/>
                </a:lnTo>
                <a:close/>
              </a:path>
            </a:pathLst>
          </a:custGeom>
          <a:blipFill>
            <a:blip r:embed="rId3"/>
            <a:stretch>
              <a:fillRect l="-53062" r="-47570"/>
            </a:stretch>
          </a:blipFill>
        </p:spPr>
        <p:txBody>
          <a:bodyPr/>
          <a:lstStyle/>
          <a:p>
            <a:endParaRPr lang="en-GB"/>
          </a:p>
        </p:txBody>
      </p:sp>
      <p:sp>
        <p:nvSpPr>
          <p:cNvPr id="6" name="TextBox 6"/>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PARTY </a:t>
            </a:r>
            <a:r>
              <a:rPr lang="en-US" sz="7500" b="1" spc="7">
                <a:solidFill>
                  <a:srgbClr val="292A5A"/>
                </a:solidFill>
                <a:latin typeface="Glacial Indifference Bold"/>
                <a:ea typeface="Glacial Indifference Bold"/>
                <a:cs typeface="Glacial Indifference Bold"/>
                <a:sym typeface="Glacial Indifference Bold"/>
              </a:rPr>
              <a:t>WALLS (1)</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FFF6E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6698163" cy="550820"/>
          </a:xfrm>
          <a:prstGeom prst="rect">
            <a:avLst/>
          </a:prstGeom>
          <a:solidFill>
            <a:srgbClr val="E65485"/>
          </a:solidFill>
        </p:spPr>
        <p:txBody>
          <a:bodyPr/>
          <a:lstStyle/>
          <a:p>
            <a:endParaRPr lang="en-GB"/>
          </a:p>
        </p:txBody>
      </p:sp>
      <p:sp>
        <p:nvSpPr>
          <p:cNvPr id="3" name="AutoShape 3"/>
          <p:cNvSpPr/>
          <p:nvPr/>
        </p:nvSpPr>
        <p:spPr>
          <a:xfrm>
            <a:off x="0" y="0"/>
            <a:ext cx="14417942" cy="771525"/>
          </a:xfrm>
          <a:prstGeom prst="rect">
            <a:avLst/>
          </a:prstGeom>
          <a:solidFill>
            <a:srgbClr val="292A5A"/>
          </a:solidFill>
        </p:spPr>
        <p:txBody>
          <a:bodyPr/>
          <a:lstStyle/>
          <a:p>
            <a:endParaRPr lang="en-GB"/>
          </a:p>
        </p:txBody>
      </p:sp>
      <p:sp>
        <p:nvSpPr>
          <p:cNvPr id="4" name="TextBox 4"/>
          <p:cNvSpPr txBox="1"/>
          <p:nvPr/>
        </p:nvSpPr>
        <p:spPr>
          <a:xfrm>
            <a:off x="609784" y="1886153"/>
            <a:ext cx="16649516" cy="8400847"/>
          </a:xfrm>
          <a:prstGeom prst="rect">
            <a:avLst/>
          </a:prstGeom>
        </p:spPr>
        <p:txBody>
          <a:bodyPr lIns="0" tIns="0" rIns="0" bIns="0" rtlCol="0" anchor="t">
            <a:spAutoFit/>
          </a:bodyPr>
          <a:lstStyle/>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S2: Rights for Owners with Boundary Walls</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Covers both boundary walls and walls of buildings on a boundary.</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Owner planning repairs must serve a party structure notice (S3).</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Neighbour can respond with a counter-notice (S4) to impose restrictions.</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Aims to protect the neighbor from potential damage</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S6: Works Affecting Stability</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Applies to works like deep excavations or new constructions.</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Owner must serve notice to the neighbor before starting work.</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If necessary, the owner must cover costs for structural improvements to protect the neighbouring property.</a:t>
            </a:r>
          </a:p>
          <a:p>
            <a:pPr marL="647698" lvl="1" indent="-32384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S8: Right of Entry &amp; Dispute Resolution</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Allows entry onto neighboring land for necessary works (with notice, except in emergencies).</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Owner must compensate for any loss or damage caused.</a:t>
            </a:r>
          </a:p>
          <a:p>
            <a:pPr marL="1295397" lvl="2" indent="-431799" algn="l">
              <a:lnSpc>
                <a:spcPts val="4499"/>
              </a:lnSpc>
              <a:buFont typeface="Arial"/>
              <a:buChar char="⚬"/>
            </a:pPr>
            <a:r>
              <a:rPr lang="en-US" sz="2999">
                <a:solidFill>
                  <a:srgbClr val="292A5A"/>
                </a:solidFill>
                <a:latin typeface="Glacial Indifference"/>
                <a:ea typeface="Glacial Indifference"/>
                <a:cs typeface="Glacial Indifference"/>
                <a:sym typeface="Glacial Indifference"/>
              </a:rPr>
              <a:t>Disputes are resolved under a set procedure (S10).</a:t>
            </a:r>
          </a:p>
          <a:p>
            <a:pPr algn="l">
              <a:lnSpc>
                <a:spcPts val="4499"/>
              </a:lnSpc>
            </a:pPr>
            <a:endParaRPr lang="en-US" sz="2999">
              <a:solidFill>
                <a:srgbClr val="292A5A"/>
              </a:solidFill>
              <a:latin typeface="Glacial Indifference"/>
              <a:ea typeface="Glacial Indifference"/>
              <a:cs typeface="Glacial Indifference"/>
              <a:sym typeface="Glacial Indifference"/>
            </a:endParaRPr>
          </a:p>
        </p:txBody>
      </p:sp>
      <p:sp>
        <p:nvSpPr>
          <p:cNvPr id="5" name="TextBox 5"/>
          <p:cNvSpPr txBox="1"/>
          <p:nvPr/>
        </p:nvSpPr>
        <p:spPr>
          <a:xfrm>
            <a:off x="609784" y="316706"/>
            <a:ext cx="17678216" cy="1724025"/>
          </a:xfrm>
          <a:prstGeom prst="rect">
            <a:avLst/>
          </a:prstGeom>
        </p:spPr>
        <p:txBody>
          <a:bodyPr lIns="0" tIns="0" rIns="0" bIns="0" rtlCol="0" anchor="t">
            <a:spAutoFit/>
          </a:bodyPr>
          <a:lstStyle/>
          <a:p>
            <a:pPr algn="just">
              <a:lnSpc>
                <a:spcPts val="15000"/>
              </a:lnSpc>
            </a:pPr>
            <a:r>
              <a:rPr lang="en-US" sz="7500" b="1" spc="7">
                <a:solidFill>
                  <a:srgbClr val="E65485"/>
                </a:solidFill>
                <a:latin typeface="Glacial Indifference Bold"/>
                <a:ea typeface="Glacial Indifference Bold"/>
                <a:cs typeface="Glacial Indifference Bold"/>
                <a:sym typeface="Glacial Indifference Bold"/>
              </a:rPr>
              <a:t>PARTY </a:t>
            </a:r>
            <a:r>
              <a:rPr lang="en-US" sz="7500" b="1" spc="7">
                <a:solidFill>
                  <a:srgbClr val="292A5A"/>
                </a:solidFill>
                <a:latin typeface="Glacial Indifference Bold"/>
                <a:ea typeface="Glacial Indifference Bold"/>
                <a:cs typeface="Glacial Indifference Bold"/>
                <a:sym typeface="Glacial Indifference Bold"/>
              </a:rPr>
              <a:t>WALLS (2)</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E0EEFF"/>
        </a:solidFill>
        <a:effectLst/>
      </p:bgPr>
    </p:bg>
    <p:spTree>
      <p:nvGrpSpPr>
        <p:cNvPr id="1" name=""/>
        <p:cNvGrpSpPr/>
        <p:nvPr/>
      </p:nvGrpSpPr>
      <p:grpSpPr>
        <a:xfrm>
          <a:off x="0" y="0"/>
          <a:ext cx="0" cy="0"/>
          <a:chOff x="0" y="0"/>
          <a:chExt cx="0" cy="0"/>
        </a:xfrm>
      </p:grpSpPr>
      <p:sp>
        <p:nvSpPr>
          <p:cNvPr id="2" name="TextBox 2"/>
          <p:cNvSpPr txBox="1"/>
          <p:nvPr/>
        </p:nvSpPr>
        <p:spPr>
          <a:xfrm>
            <a:off x="1028700" y="1983429"/>
            <a:ext cx="13910219" cy="1493546"/>
          </a:xfrm>
          <a:prstGeom prst="rect">
            <a:avLst/>
          </a:prstGeom>
        </p:spPr>
        <p:txBody>
          <a:bodyPr lIns="0" tIns="0" rIns="0" bIns="0" rtlCol="0" anchor="t">
            <a:spAutoFit/>
          </a:bodyPr>
          <a:lstStyle/>
          <a:p>
            <a:pPr marL="798833" lvl="1" indent="-399416" algn="l">
              <a:lnSpc>
                <a:spcPts val="6105"/>
              </a:lnSpc>
              <a:buFont typeface="Arial"/>
              <a:buChar char="•"/>
            </a:pPr>
            <a:r>
              <a:rPr lang="en-US" sz="3700">
                <a:solidFill>
                  <a:srgbClr val="292A5A"/>
                </a:solidFill>
                <a:latin typeface="Glacial Indifference"/>
                <a:ea typeface="Glacial Indifference"/>
                <a:cs typeface="Glacial Indifference"/>
                <a:sym typeface="Glacial Indifference"/>
              </a:rPr>
              <a:t>Review your client’s case folder and identify potential issues arising in relation to planning and building regulation approvals</a:t>
            </a:r>
          </a:p>
        </p:txBody>
      </p:sp>
      <p:sp>
        <p:nvSpPr>
          <p:cNvPr id="3" name="TextBox 3"/>
          <p:cNvSpPr txBox="1"/>
          <p:nvPr/>
        </p:nvSpPr>
        <p:spPr>
          <a:xfrm>
            <a:off x="1028700" y="523875"/>
            <a:ext cx="16230600" cy="1492220"/>
          </a:xfrm>
          <a:prstGeom prst="rect">
            <a:avLst/>
          </a:prstGeom>
        </p:spPr>
        <p:txBody>
          <a:bodyPr lIns="0" tIns="0" rIns="0" bIns="0" rtlCol="0" anchor="t">
            <a:spAutoFit/>
          </a:bodyPr>
          <a:lstStyle/>
          <a:p>
            <a:pPr algn="just">
              <a:lnSpc>
                <a:spcPts val="13000"/>
              </a:lnSpc>
            </a:pPr>
            <a:r>
              <a:rPr lang="en-US" sz="6500" b="1" spc="6">
                <a:solidFill>
                  <a:srgbClr val="E65485"/>
                </a:solidFill>
                <a:latin typeface="Glacial Indifference Bold"/>
                <a:ea typeface="Glacial Indifference Bold"/>
                <a:cs typeface="Glacial Indifference Bold"/>
                <a:sym typeface="Glacial Indifference Bold"/>
              </a:rPr>
              <a:t>ACTIVITY 5:</a:t>
            </a:r>
            <a:r>
              <a:rPr lang="en-US" sz="6500" b="1" spc="6">
                <a:solidFill>
                  <a:srgbClr val="292A5A"/>
                </a:solidFill>
                <a:latin typeface="Glacial Indifference Bold"/>
                <a:ea typeface="Glacial Indifference Bold"/>
                <a:cs typeface="Glacial Indifference Bold"/>
                <a:sym typeface="Glacial Indifference Bold"/>
              </a:rPr>
              <a:t> BUILDING REGULATIONS</a:t>
            </a:r>
          </a:p>
        </p:txBody>
      </p:sp>
      <p:sp>
        <p:nvSpPr>
          <p:cNvPr id="4" name="AutoShape 4"/>
          <p:cNvSpPr/>
          <p:nvPr/>
        </p:nvSpPr>
        <p:spPr>
          <a:xfrm>
            <a:off x="11589837" y="9736180"/>
            <a:ext cx="6698163" cy="550820"/>
          </a:xfrm>
          <a:prstGeom prst="rect">
            <a:avLst/>
          </a:prstGeom>
          <a:solidFill>
            <a:srgbClr val="FED307"/>
          </a:solidFill>
        </p:spPr>
        <p:txBody>
          <a:bodyPr/>
          <a:lstStyle/>
          <a:p>
            <a:endParaRPr lang="en-GB"/>
          </a:p>
        </p:txBody>
      </p:sp>
      <p:sp>
        <p:nvSpPr>
          <p:cNvPr id="5" name="AutoShape 5"/>
          <p:cNvSpPr/>
          <p:nvPr/>
        </p:nvSpPr>
        <p:spPr>
          <a:xfrm>
            <a:off x="0" y="0"/>
            <a:ext cx="14417942" cy="771525"/>
          </a:xfrm>
          <a:prstGeom prst="rect">
            <a:avLst/>
          </a:prstGeom>
          <a:solidFill>
            <a:srgbClr val="292A5A"/>
          </a:solidFill>
        </p:spPr>
        <p:txBody>
          <a:bodyPr/>
          <a:lstStyle/>
          <a:p>
            <a:endParaRPr lang="en-GB"/>
          </a:p>
        </p:txBody>
      </p:sp>
      <p:sp>
        <p:nvSpPr>
          <p:cNvPr id="6" name="TextBox 6"/>
          <p:cNvSpPr txBox="1"/>
          <p:nvPr/>
        </p:nvSpPr>
        <p:spPr>
          <a:xfrm>
            <a:off x="1575044" y="7447002"/>
            <a:ext cx="16712956" cy="2289191"/>
          </a:xfrm>
          <a:prstGeom prst="rect">
            <a:avLst/>
          </a:prstGeom>
        </p:spPr>
        <p:txBody>
          <a:bodyPr lIns="0" tIns="0" rIns="0" bIns="0" rtlCol="0" anchor="t">
            <a:spAutoFit/>
          </a:bodyPr>
          <a:lstStyle/>
          <a:p>
            <a:pPr algn="r">
              <a:lnSpc>
                <a:spcPts val="19999"/>
              </a:lnSpc>
            </a:pPr>
            <a:r>
              <a:rPr lang="en-US" sz="9999" b="1">
                <a:solidFill>
                  <a:srgbClr val="E65485"/>
                </a:solidFill>
                <a:latin typeface="Glacial Indifference Bold"/>
                <a:ea typeface="Glacial Indifference Bold"/>
                <a:cs typeface="Glacial Indifference Bold"/>
                <a:sym typeface="Glacial Indifference Bold"/>
              </a:rPr>
              <a:t>HOMEWORK</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4025"/>
          </a:xfrm>
          <a:prstGeom prst="rect">
            <a:avLst/>
          </a:prstGeom>
        </p:spPr>
        <p:txBody>
          <a:bodyPr lIns="0" tIns="0" rIns="0" bIns="0" rtlCol="0" anchor="t">
            <a:spAutoFit/>
          </a:bodyPr>
          <a:lstStyle/>
          <a:p>
            <a:pPr algn="just">
              <a:lnSpc>
                <a:spcPts val="15000"/>
              </a:lnSpc>
            </a:pPr>
            <a:r>
              <a:rPr lang="en-US" sz="7500" b="1">
                <a:solidFill>
                  <a:srgbClr val="FED307"/>
                </a:solidFill>
                <a:latin typeface="Glacial Indifference Bold"/>
                <a:ea typeface="Glacial Indifference Bold"/>
                <a:cs typeface="Glacial Indifference Bold"/>
                <a:sym typeface="Glacial Indifference Bold"/>
              </a:rPr>
              <a:t> UNIT 4: </a:t>
            </a:r>
            <a:r>
              <a:rPr lang="en-US" sz="7500" b="1">
                <a:solidFill>
                  <a:srgbClr val="FFFFFF"/>
                </a:solidFill>
                <a:latin typeface="Glacial Indifference Bold"/>
                <a:ea typeface="Glacial Indifference Bold"/>
                <a:cs typeface="Glacial Indifference Bold"/>
                <a:sym typeface="Glacial Indifference Bold"/>
              </a:rPr>
              <a:t>LEARNING OUTCOMES</a:t>
            </a:r>
          </a:p>
        </p:txBody>
      </p:sp>
      <p:sp>
        <p:nvSpPr>
          <p:cNvPr id="5" name="TextBox 5"/>
          <p:cNvSpPr txBox="1"/>
          <p:nvPr/>
        </p:nvSpPr>
        <p:spPr>
          <a:xfrm>
            <a:off x="1028700" y="2232269"/>
            <a:ext cx="15734201" cy="3221923"/>
          </a:xfrm>
          <a:prstGeom prst="rect">
            <a:avLst/>
          </a:prstGeom>
        </p:spPr>
        <p:txBody>
          <a:bodyPr lIns="0" tIns="0" rIns="0" bIns="0" rtlCol="0" anchor="t">
            <a:spAutoFit/>
          </a:bodyPr>
          <a:lstStyle/>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Outline the law relating to planning and building regulations and their relevance to conveyancing transactions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Identify sources of information releveant to planning and building regulation approvals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Identify risks for clients arising from breaches, and potential solutions</a:t>
            </a:r>
          </a:p>
          <a:p>
            <a:pPr marL="561339" lvl="1" indent="-280669" algn="l">
              <a:lnSpc>
                <a:spcPts val="5199"/>
              </a:lnSpc>
              <a:buFont typeface="Arial"/>
              <a:buChar char="•"/>
            </a:pPr>
            <a:r>
              <a:rPr lang="en-US" sz="2599" spc="51">
                <a:solidFill>
                  <a:srgbClr val="FFFFFF"/>
                </a:solidFill>
                <a:latin typeface="Glacial Indifference"/>
                <a:ea typeface="Glacial Indifference"/>
                <a:cs typeface="Glacial Indifference"/>
                <a:sym typeface="Glacial Indifference"/>
              </a:rPr>
              <a:t>Apply the law to factual scenarios</a:t>
            </a:r>
          </a:p>
        </p:txBody>
      </p:sp>
      <p:sp>
        <p:nvSpPr>
          <p:cNvPr id="6" name="TextBox 6"/>
          <p:cNvSpPr txBox="1"/>
          <p:nvPr/>
        </p:nvSpPr>
        <p:spPr>
          <a:xfrm>
            <a:off x="11589837" y="7447002"/>
            <a:ext cx="6698163" cy="2289178"/>
          </a:xfrm>
          <a:prstGeom prst="rect">
            <a:avLst/>
          </a:prstGeom>
        </p:spPr>
        <p:txBody>
          <a:bodyPr lIns="0" tIns="0" rIns="0" bIns="0" rtlCol="0" anchor="t">
            <a:spAutoFit/>
          </a:bodyPr>
          <a:lstStyle/>
          <a:p>
            <a:pPr algn="r">
              <a:lnSpc>
                <a:spcPts val="19999"/>
              </a:lnSpc>
            </a:pPr>
            <a:r>
              <a:rPr lang="en-US" sz="9999" b="1">
                <a:solidFill>
                  <a:srgbClr val="FED307"/>
                </a:solidFill>
                <a:latin typeface="Glacial Indifference Bold"/>
                <a:ea typeface="Glacial Indifference Bold"/>
                <a:cs typeface="Glacial Indifference Bold"/>
                <a:sym typeface="Glacial Indifference Bold"/>
              </a:rPr>
              <a:t>RECAP</a:t>
            </a:r>
          </a:p>
        </p:txBody>
      </p:sp>
      <p:grpSp>
        <p:nvGrpSpPr>
          <p:cNvPr id="7" name="Group 7"/>
          <p:cNvGrpSpPr/>
          <p:nvPr/>
        </p:nvGrpSpPr>
        <p:grpSpPr>
          <a:xfrm>
            <a:off x="1381240" y="6346353"/>
            <a:ext cx="12555653" cy="3198775"/>
            <a:chOff x="0" y="0"/>
            <a:chExt cx="3306839" cy="842476"/>
          </a:xfrm>
        </p:grpSpPr>
        <p:sp>
          <p:nvSpPr>
            <p:cNvPr id="8" name="Freeform 8"/>
            <p:cNvSpPr/>
            <p:nvPr/>
          </p:nvSpPr>
          <p:spPr>
            <a:xfrm>
              <a:off x="0" y="0"/>
              <a:ext cx="3306839" cy="842476"/>
            </a:xfrm>
            <a:custGeom>
              <a:avLst/>
              <a:gdLst/>
              <a:ahLst/>
              <a:cxnLst/>
              <a:rect l="l" t="t" r="r" b="b"/>
              <a:pathLst>
                <a:path w="3306839" h="842476">
                  <a:moveTo>
                    <a:pt x="17265" y="0"/>
                  </a:moveTo>
                  <a:lnTo>
                    <a:pt x="3289574" y="0"/>
                  </a:lnTo>
                  <a:cubicBezTo>
                    <a:pt x="3299109" y="0"/>
                    <a:pt x="3306839" y="7730"/>
                    <a:pt x="3306839" y="17265"/>
                  </a:cubicBezTo>
                  <a:lnTo>
                    <a:pt x="3306839" y="825211"/>
                  </a:lnTo>
                  <a:cubicBezTo>
                    <a:pt x="3306839" y="834746"/>
                    <a:pt x="3299109" y="842476"/>
                    <a:pt x="3289574" y="842476"/>
                  </a:cubicBezTo>
                  <a:lnTo>
                    <a:pt x="17265" y="842476"/>
                  </a:lnTo>
                  <a:cubicBezTo>
                    <a:pt x="7730" y="842476"/>
                    <a:pt x="0" y="834746"/>
                    <a:pt x="0" y="825211"/>
                  </a:cubicBezTo>
                  <a:lnTo>
                    <a:pt x="0" y="17265"/>
                  </a:lnTo>
                  <a:cubicBezTo>
                    <a:pt x="0" y="7730"/>
                    <a:pt x="7730" y="0"/>
                    <a:pt x="17265" y="0"/>
                  </a:cubicBezTo>
                  <a:close/>
                </a:path>
              </a:pathLst>
            </a:custGeom>
            <a:solidFill>
              <a:srgbClr val="00B3AF"/>
            </a:solidFill>
            <a:ln w="142875" cap="rnd">
              <a:solidFill>
                <a:srgbClr val="FED307"/>
              </a:solidFill>
              <a:prstDash val="solid"/>
              <a:round/>
            </a:ln>
          </p:spPr>
          <p:txBody>
            <a:bodyPr/>
            <a:lstStyle/>
            <a:p>
              <a:endParaRPr lang="en-GB"/>
            </a:p>
          </p:txBody>
        </p:sp>
        <p:sp>
          <p:nvSpPr>
            <p:cNvPr id="9" name="TextBox 9"/>
            <p:cNvSpPr txBox="1"/>
            <p:nvPr/>
          </p:nvSpPr>
          <p:spPr>
            <a:xfrm>
              <a:off x="0" y="-95250"/>
              <a:ext cx="3306839" cy="937726"/>
            </a:xfrm>
            <a:prstGeom prst="rect">
              <a:avLst/>
            </a:prstGeom>
          </p:spPr>
          <p:txBody>
            <a:bodyPr lIns="50800" tIns="50800" rIns="50800" bIns="50800" rtlCol="0" anchor="ctr"/>
            <a:lstStyle/>
            <a:p>
              <a:pPr algn="ctr">
                <a:lnSpc>
                  <a:spcPts val="4649"/>
                </a:lnSpc>
              </a:pPr>
              <a:r>
                <a:rPr lang="en-US" sz="3099" b="1" spc="3">
                  <a:solidFill>
                    <a:srgbClr val="FFFFFF"/>
                  </a:solidFill>
                  <a:latin typeface="Glacial Indifference Bold"/>
                  <a:ea typeface="Glacial Indifference Bold"/>
                  <a:cs typeface="Glacial Indifference Bold"/>
                  <a:sym typeface="Glacial Indifference Bold"/>
                </a:rPr>
                <a:t>How confident are you that you can demonstrate these Learning Outcomes in your assessments? </a:t>
              </a:r>
            </a:p>
            <a:p>
              <a:pPr algn="ctr">
                <a:lnSpc>
                  <a:spcPts val="3899"/>
                </a:lnSpc>
              </a:pPr>
              <a:r>
                <a:rPr lang="en-US" sz="2599" spc="2">
                  <a:solidFill>
                    <a:srgbClr val="FFFFFF"/>
                  </a:solidFill>
                  <a:latin typeface="Glacial Indifference"/>
                  <a:ea typeface="Glacial Indifference"/>
                  <a:cs typeface="Glacial Indifference"/>
                  <a:sym typeface="Glacial Indifference"/>
                </a:rPr>
                <a:t>Probably not fully after today alone. As you plan your independent study for this week, focus on these learning outcomes. Plan your reading and notes against these and work on building your confidence in achieving them before we start the next unit.</a:t>
              </a:r>
            </a:p>
          </p:txBody>
        </p:sp>
      </p:gr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292A5A"/>
        </a:solidFill>
        <a:effectLst/>
      </p:bgPr>
    </p:bg>
    <p:spTree>
      <p:nvGrpSpPr>
        <p:cNvPr id="1" name=""/>
        <p:cNvGrpSpPr/>
        <p:nvPr/>
      </p:nvGrpSpPr>
      <p:grpSpPr>
        <a:xfrm>
          <a:off x="0" y="0"/>
          <a:ext cx="0" cy="0"/>
          <a:chOff x="0" y="0"/>
          <a:chExt cx="0" cy="0"/>
        </a:xfrm>
      </p:grpSpPr>
      <p:sp>
        <p:nvSpPr>
          <p:cNvPr id="2" name="AutoShape 2"/>
          <p:cNvSpPr/>
          <p:nvPr/>
        </p:nvSpPr>
        <p:spPr>
          <a:xfrm>
            <a:off x="11589837" y="9736180"/>
            <a:ext cx="16230600" cy="1351653"/>
          </a:xfrm>
          <a:prstGeom prst="rect">
            <a:avLst/>
          </a:prstGeom>
          <a:solidFill>
            <a:srgbClr val="FED307"/>
          </a:solidFill>
        </p:spPr>
        <p:txBody>
          <a:bodyPr/>
          <a:lstStyle/>
          <a:p>
            <a:endParaRPr lang="en-GB"/>
          </a:p>
        </p:txBody>
      </p:sp>
      <p:sp>
        <p:nvSpPr>
          <p:cNvPr id="3" name="AutoShape 3"/>
          <p:cNvSpPr/>
          <p:nvPr/>
        </p:nvSpPr>
        <p:spPr>
          <a:xfrm>
            <a:off x="-1812658" y="-580128"/>
            <a:ext cx="16230600" cy="1351653"/>
          </a:xfrm>
          <a:prstGeom prst="rect">
            <a:avLst/>
          </a:prstGeom>
          <a:solidFill>
            <a:srgbClr val="E65485"/>
          </a:solidFill>
        </p:spPr>
        <p:txBody>
          <a:bodyPr/>
          <a:lstStyle/>
          <a:p>
            <a:endParaRPr lang="en-GB"/>
          </a:p>
        </p:txBody>
      </p:sp>
      <p:sp>
        <p:nvSpPr>
          <p:cNvPr id="4" name="TextBox 4"/>
          <p:cNvSpPr txBox="1"/>
          <p:nvPr/>
        </p:nvSpPr>
        <p:spPr>
          <a:xfrm>
            <a:off x="1028700" y="447675"/>
            <a:ext cx="16230600" cy="1729449"/>
          </a:xfrm>
          <a:prstGeom prst="rect">
            <a:avLst/>
          </a:prstGeom>
        </p:spPr>
        <p:txBody>
          <a:bodyPr lIns="0" tIns="0" rIns="0" bIns="0" rtlCol="0" anchor="t">
            <a:spAutoFit/>
          </a:bodyPr>
          <a:lstStyle/>
          <a:p>
            <a:pPr algn="just">
              <a:lnSpc>
                <a:spcPts val="15081"/>
              </a:lnSpc>
            </a:pPr>
            <a:r>
              <a:rPr lang="en-US" sz="7540" b="1">
                <a:solidFill>
                  <a:srgbClr val="FED307"/>
                </a:solidFill>
                <a:latin typeface="Glacial Indifference Bold"/>
                <a:ea typeface="Glacial Indifference Bold"/>
                <a:cs typeface="Glacial Indifference Bold"/>
                <a:sym typeface="Glacial Indifference Bold"/>
              </a:rPr>
              <a:t>UNIT 4: </a:t>
            </a:r>
            <a:r>
              <a:rPr lang="en-US" sz="7540" b="1">
                <a:solidFill>
                  <a:srgbClr val="FFFFFF"/>
                </a:solidFill>
                <a:latin typeface="Glacial Indifference Bold"/>
                <a:ea typeface="Glacial Indifference Bold"/>
                <a:cs typeface="Glacial Indifference Bold"/>
                <a:sym typeface="Glacial Indifference Bold"/>
              </a:rPr>
              <a:t>READING</a:t>
            </a:r>
          </a:p>
        </p:txBody>
      </p:sp>
      <p:sp>
        <p:nvSpPr>
          <p:cNvPr id="5" name="TextBox 5"/>
          <p:cNvSpPr txBox="1"/>
          <p:nvPr/>
        </p:nvSpPr>
        <p:spPr>
          <a:xfrm>
            <a:off x="1028700" y="2203694"/>
            <a:ext cx="15734201" cy="3686109"/>
          </a:xfrm>
          <a:prstGeom prst="rect">
            <a:avLst/>
          </a:prstGeom>
        </p:spPr>
        <p:txBody>
          <a:bodyPr lIns="0" tIns="0" rIns="0" bIns="0" rtlCol="0" anchor="t">
            <a:spAutoFit/>
          </a:bodyPr>
          <a:lstStyle/>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You should draw on the following materials to deepen your understanding of the topics discussed in this unit. </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Harris </a:t>
            </a:r>
            <a:r>
              <a:rPr lang="en-US" sz="2999" i="1" spc="59">
                <a:solidFill>
                  <a:srgbClr val="FFFFFF"/>
                </a:solidFill>
                <a:latin typeface="Glacial Indifference Italics"/>
                <a:ea typeface="Glacial Indifference Italics"/>
                <a:cs typeface="Glacial Indifference Italics"/>
                <a:sym typeface="Glacial Indifference Italics"/>
              </a:rPr>
              <a:t>et al.</a:t>
            </a:r>
            <a:r>
              <a:rPr lang="en-US" sz="2999" spc="59">
                <a:solidFill>
                  <a:srgbClr val="FFFFFF"/>
                </a:solidFill>
                <a:latin typeface="Glacial Indifference"/>
                <a:ea typeface="Glacial Indifference"/>
                <a:cs typeface="Glacial Indifference"/>
                <a:sym typeface="Glacial Indifference"/>
              </a:rPr>
              <a:t> (2024) chapters 7 and 17</a:t>
            </a:r>
          </a:p>
          <a:p>
            <a:pPr marL="647697" lvl="1" indent="-323848" algn="l">
              <a:lnSpc>
                <a:spcPts val="5999"/>
              </a:lnSpc>
              <a:buFont typeface="Arial"/>
              <a:buChar char="•"/>
            </a:pPr>
            <a:r>
              <a:rPr lang="en-US" sz="2999" spc="59">
                <a:solidFill>
                  <a:srgbClr val="FFFFFF"/>
                </a:solidFill>
                <a:latin typeface="Glacial Indifference"/>
                <a:ea typeface="Glacial Indifference"/>
                <a:cs typeface="Glacial Indifference"/>
                <a:sym typeface="Glacial Indifference"/>
              </a:rPr>
              <a:t>Law Society (2020) ‘Contaminated Land’. Available at: https://www.lawsociety.org.uk/topics/property/contaminated-land</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TotalTime>
  <Words>4480</Words>
  <Application>Microsoft Office PowerPoint</Application>
  <PresentationFormat>Custom</PresentationFormat>
  <Paragraphs>355</Paragraphs>
  <Slides>36</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Glacial Indifference Bold Italics</vt:lpstr>
      <vt:lpstr>Glacial Indifference Bold</vt:lpstr>
      <vt:lpstr>Glacial Indifference</vt:lpstr>
      <vt:lpstr>Glacial Indifference Italics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Conveyancing 4 - Planning and Building Regulations</dc:title>
  <dc:creator>Cerys Davies</dc:creator>
  <cp:lastModifiedBy>Cerys Davies</cp:lastModifiedBy>
  <cp:revision>3</cp:revision>
  <dcterms:created xsi:type="dcterms:W3CDTF">2006-08-16T00:00:00Z</dcterms:created>
  <dcterms:modified xsi:type="dcterms:W3CDTF">2025-10-12T14:05:19Z</dcterms:modified>
  <dc:identifier>DAGfREM-GK0</dc:identifier>
</cp:coreProperties>
</file>