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4"/>
  </p:notesMasterIdLst>
  <p:sldIdLst>
    <p:sldId id="256" r:id="rId2"/>
    <p:sldId id="258" r:id="rId3"/>
    <p:sldId id="259" r:id="rId4"/>
    <p:sldId id="257" r:id="rId5"/>
    <p:sldId id="260" r:id="rId6"/>
    <p:sldId id="261" r:id="rId7"/>
    <p:sldId id="262" r:id="rId8"/>
    <p:sldId id="263" r:id="rId9"/>
    <p:sldId id="265" r:id="rId10"/>
    <p:sldId id="267" r:id="rId11"/>
    <p:sldId id="268"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F0CD1-6EE5-4647-AA9F-476CD21B2A2F}" v="14" dt="2024-03-07T10:13:41.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30484" autoAdjust="0"/>
  </p:normalViewPr>
  <p:slideViewPr>
    <p:cSldViewPr snapToGrid="0">
      <p:cViewPr varScale="1">
        <p:scale>
          <a:sx n="19" d="100"/>
          <a:sy n="19" d="100"/>
        </p:scale>
        <p:origin x="2484" y="2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ri Morris" userId="fa9ee32c56fc8794" providerId="LiveId" clId="{5B8F0CD1-6EE5-4647-AA9F-476CD21B2A2F}"/>
    <pc:docChg chg="undo custSel addSld delSld modSld sldOrd">
      <pc:chgData name="Terri Morris" userId="fa9ee32c56fc8794" providerId="LiveId" clId="{5B8F0CD1-6EE5-4647-AA9F-476CD21B2A2F}" dt="2024-03-07T10:15:01.468" v="478"/>
      <pc:docMkLst>
        <pc:docMk/>
      </pc:docMkLst>
      <pc:sldChg chg="modNotesTx">
        <pc:chgData name="Terri Morris" userId="fa9ee32c56fc8794" providerId="LiveId" clId="{5B8F0CD1-6EE5-4647-AA9F-476CD21B2A2F}" dt="2024-03-07T10:07:17.953" v="434"/>
        <pc:sldMkLst>
          <pc:docMk/>
          <pc:sldMk cId="4002422791" sldId="257"/>
        </pc:sldMkLst>
      </pc:sldChg>
      <pc:sldChg chg="addSp delSp modSp mod modNotesTx">
        <pc:chgData name="Terri Morris" userId="fa9ee32c56fc8794" providerId="LiveId" clId="{5B8F0CD1-6EE5-4647-AA9F-476CD21B2A2F}" dt="2024-03-07T10:04:48.267" v="422"/>
        <pc:sldMkLst>
          <pc:docMk/>
          <pc:sldMk cId="556967308" sldId="258"/>
        </pc:sldMkLst>
        <pc:spChg chg="add del mod">
          <ac:chgData name="Terri Morris" userId="fa9ee32c56fc8794" providerId="LiveId" clId="{5B8F0CD1-6EE5-4647-AA9F-476CD21B2A2F}" dt="2024-03-07T10:02:23.049" v="410" actId="478"/>
          <ac:spMkLst>
            <pc:docMk/>
            <pc:sldMk cId="556967308" sldId="258"/>
            <ac:spMk id="3" creationId="{5F0FF197-D379-E49F-D61F-49669AE05500}"/>
          </ac:spMkLst>
        </pc:spChg>
      </pc:sldChg>
      <pc:sldChg chg="modSp mod modNotesTx">
        <pc:chgData name="Terri Morris" userId="fa9ee32c56fc8794" providerId="LiveId" clId="{5B8F0CD1-6EE5-4647-AA9F-476CD21B2A2F}" dt="2024-03-07T10:05:33.748" v="425"/>
        <pc:sldMkLst>
          <pc:docMk/>
          <pc:sldMk cId="2139009111" sldId="259"/>
        </pc:sldMkLst>
        <pc:spChg chg="mod">
          <ac:chgData name="Terri Morris" userId="fa9ee32c56fc8794" providerId="LiveId" clId="{5B8F0CD1-6EE5-4647-AA9F-476CD21B2A2F}" dt="2024-03-07T09:45:13.507" v="266" actId="20577"/>
          <ac:spMkLst>
            <pc:docMk/>
            <pc:sldMk cId="2139009111" sldId="259"/>
            <ac:spMk id="20" creationId="{19B7791E-91C8-6B88-D70E-3F4E04F0F3FE}"/>
          </ac:spMkLst>
        </pc:spChg>
      </pc:sldChg>
      <pc:sldChg chg="modNotesTx">
        <pc:chgData name="Terri Morris" userId="fa9ee32c56fc8794" providerId="LiveId" clId="{5B8F0CD1-6EE5-4647-AA9F-476CD21B2A2F}" dt="2024-03-07T10:12:58.188" v="474" actId="20577"/>
        <pc:sldMkLst>
          <pc:docMk/>
          <pc:sldMk cId="4023654019" sldId="260"/>
        </pc:sldMkLst>
      </pc:sldChg>
      <pc:sldChg chg="modNotesTx">
        <pc:chgData name="Terri Morris" userId="fa9ee32c56fc8794" providerId="LiveId" clId="{5B8F0CD1-6EE5-4647-AA9F-476CD21B2A2F}" dt="2024-03-07T10:13:24.200" v="475"/>
        <pc:sldMkLst>
          <pc:docMk/>
          <pc:sldMk cId="1636642332" sldId="261"/>
        </pc:sldMkLst>
      </pc:sldChg>
      <pc:sldChg chg="modNotesTx">
        <pc:chgData name="Terri Morris" userId="fa9ee32c56fc8794" providerId="LiveId" clId="{5B8F0CD1-6EE5-4647-AA9F-476CD21B2A2F}" dt="2024-03-07T10:14:20.802" v="477"/>
        <pc:sldMkLst>
          <pc:docMk/>
          <pc:sldMk cId="1792298236" sldId="262"/>
        </pc:sldMkLst>
      </pc:sldChg>
      <pc:sldChg chg="modNotesTx">
        <pc:chgData name="Terri Morris" userId="fa9ee32c56fc8794" providerId="LiveId" clId="{5B8F0CD1-6EE5-4647-AA9F-476CD21B2A2F}" dt="2024-03-07T10:15:01.468" v="478"/>
        <pc:sldMkLst>
          <pc:docMk/>
          <pc:sldMk cId="2011971271" sldId="263"/>
        </pc:sldMkLst>
      </pc:sldChg>
      <pc:sldChg chg="addSp modSp mod ord">
        <pc:chgData name="Terri Morris" userId="fa9ee32c56fc8794" providerId="LiveId" clId="{5B8F0CD1-6EE5-4647-AA9F-476CD21B2A2F}" dt="2024-03-07T09:56:37.678" v="385"/>
        <pc:sldMkLst>
          <pc:docMk/>
          <pc:sldMk cId="612074430" sldId="264"/>
        </pc:sldMkLst>
        <pc:spChg chg="add mod">
          <ac:chgData name="Terri Morris" userId="fa9ee32c56fc8794" providerId="LiveId" clId="{5B8F0CD1-6EE5-4647-AA9F-476CD21B2A2F}" dt="2024-03-07T09:46:45.907" v="270" actId="1076"/>
          <ac:spMkLst>
            <pc:docMk/>
            <pc:sldMk cId="612074430" sldId="264"/>
            <ac:spMk id="3" creationId="{BA074226-F234-D4C1-C1C4-3760873F8EE6}"/>
          </ac:spMkLst>
        </pc:spChg>
      </pc:sldChg>
      <pc:sldChg chg="addSp delSp modSp new mod">
        <pc:chgData name="Terri Morris" userId="fa9ee32c56fc8794" providerId="LiveId" clId="{5B8F0CD1-6EE5-4647-AA9F-476CD21B2A2F}" dt="2024-03-07T09:56:25.672" v="383" actId="1076"/>
        <pc:sldMkLst>
          <pc:docMk/>
          <pc:sldMk cId="2939485703" sldId="265"/>
        </pc:sldMkLst>
        <pc:spChg chg="mod">
          <ac:chgData name="Terri Morris" userId="fa9ee32c56fc8794" providerId="LiveId" clId="{5B8F0CD1-6EE5-4647-AA9F-476CD21B2A2F}" dt="2024-03-07T09:49:42.513" v="293" actId="122"/>
          <ac:spMkLst>
            <pc:docMk/>
            <pc:sldMk cId="2939485703" sldId="265"/>
            <ac:spMk id="2" creationId="{066BBBEC-B9F9-B191-7D0D-F2897DDCA60C}"/>
          </ac:spMkLst>
        </pc:spChg>
        <pc:spChg chg="del">
          <ac:chgData name="Terri Morris" userId="fa9ee32c56fc8794" providerId="LiveId" clId="{5B8F0CD1-6EE5-4647-AA9F-476CD21B2A2F}" dt="2024-03-07T09:47:55.085" v="272" actId="931"/>
          <ac:spMkLst>
            <pc:docMk/>
            <pc:sldMk cId="2939485703" sldId="265"/>
            <ac:spMk id="3" creationId="{01251A18-8C05-4F36-FF90-44D8B9C8B1C1}"/>
          </ac:spMkLst>
        </pc:spChg>
        <pc:spChg chg="add mod">
          <ac:chgData name="Terri Morris" userId="fa9ee32c56fc8794" providerId="LiveId" clId="{5B8F0CD1-6EE5-4647-AA9F-476CD21B2A2F}" dt="2024-03-07T09:56:25.672" v="383" actId="1076"/>
          <ac:spMkLst>
            <pc:docMk/>
            <pc:sldMk cId="2939485703" sldId="265"/>
            <ac:spMk id="7" creationId="{8B02DBEC-473C-807A-5C19-9219D21D7982}"/>
          </ac:spMkLst>
        </pc:spChg>
        <pc:picChg chg="add mod">
          <ac:chgData name="Terri Morris" userId="fa9ee32c56fc8794" providerId="LiveId" clId="{5B8F0CD1-6EE5-4647-AA9F-476CD21B2A2F}" dt="2024-03-07T09:49:45.852" v="294" actId="1076"/>
          <ac:picMkLst>
            <pc:docMk/>
            <pc:sldMk cId="2939485703" sldId="265"/>
            <ac:picMk id="5" creationId="{24EC9881-D5AF-F16B-8266-CED245306998}"/>
          </ac:picMkLst>
        </pc:picChg>
      </pc:sldChg>
      <pc:sldChg chg="addSp delSp modSp new del mod">
        <pc:chgData name="Terri Morris" userId="fa9ee32c56fc8794" providerId="LiveId" clId="{5B8F0CD1-6EE5-4647-AA9F-476CD21B2A2F}" dt="2024-03-07T09:52:16.798" v="335" actId="2696"/>
        <pc:sldMkLst>
          <pc:docMk/>
          <pc:sldMk cId="3482822331" sldId="266"/>
        </pc:sldMkLst>
        <pc:spChg chg="mod">
          <ac:chgData name="Terri Morris" userId="fa9ee32c56fc8794" providerId="LiveId" clId="{5B8F0CD1-6EE5-4647-AA9F-476CD21B2A2F}" dt="2024-03-07T09:50:38.646" v="317" actId="20577"/>
          <ac:spMkLst>
            <pc:docMk/>
            <pc:sldMk cId="3482822331" sldId="266"/>
            <ac:spMk id="2" creationId="{E6CBB57A-C761-C85D-40CF-6A27A6FA798C}"/>
          </ac:spMkLst>
        </pc:spChg>
        <pc:spChg chg="del">
          <ac:chgData name="Terri Morris" userId="fa9ee32c56fc8794" providerId="LiveId" clId="{5B8F0CD1-6EE5-4647-AA9F-476CD21B2A2F}" dt="2024-03-07T09:50:22.398" v="296" actId="931"/>
          <ac:spMkLst>
            <pc:docMk/>
            <pc:sldMk cId="3482822331" sldId="266"/>
            <ac:spMk id="3" creationId="{ECFC151D-BB35-CB9E-8D51-F12620ACA036}"/>
          </ac:spMkLst>
        </pc:spChg>
        <pc:spChg chg="add del mod">
          <ac:chgData name="Terri Morris" userId="fa9ee32c56fc8794" providerId="LiveId" clId="{5B8F0CD1-6EE5-4647-AA9F-476CD21B2A2F}" dt="2024-03-07T09:52:12.247" v="334" actId="478"/>
          <ac:spMkLst>
            <pc:docMk/>
            <pc:sldMk cId="3482822331" sldId="266"/>
            <ac:spMk id="9" creationId="{21D51263-6C67-065E-951F-30E7A3BA5178}"/>
          </ac:spMkLst>
        </pc:spChg>
        <pc:picChg chg="add del mod">
          <ac:chgData name="Terri Morris" userId="fa9ee32c56fc8794" providerId="LiveId" clId="{5B8F0CD1-6EE5-4647-AA9F-476CD21B2A2F}" dt="2024-03-07T09:52:05.223" v="332" actId="478"/>
          <ac:picMkLst>
            <pc:docMk/>
            <pc:sldMk cId="3482822331" sldId="266"/>
            <ac:picMk id="5" creationId="{8FDBD4FB-D589-0262-2BB6-CB32A5FDC8B0}"/>
          </ac:picMkLst>
        </pc:picChg>
        <pc:picChg chg="add mod">
          <ac:chgData name="Terri Morris" userId="fa9ee32c56fc8794" providerId="LiveId" clId="{5B8F0CD1-6EE5-4647-AA9F-476CD21B2A2F}" dt="2024-03-07T09:51:06.918" v="326" actId="1076"/>
          <ac:picMkLst>
            <pc:docMk/>
            <pc:sldMk cId="3482822331" sldId="266"/>
            <ac:picMk id="7" creationId="{5BE73CB9-3A51-FD11-E905-530D0DFAB6C7}"/>
          </ac:picMkLst>
        </pc:picChg>
      </pc:sldChg>
      <pc:sldChg chg="addSp delSp modSp new mod">
        <pc:chgData name="Terri Morris" userId="fa9ee32c56fc8794" providerId="LiveId" clId="{5B8F0CD1-6EE5-4647-AA9F-476CD21B2A2F}" dt="2024-03-07T09:56:16.936" v="381" actId="1076"/>
        <pc:sldMkLst>
          <pc:docMk/>
          <pc:sldMk cId="1545940204" sldId="267"/>
        </pc:sldMkLst>
        <pc:spChg chg="mod">
          <ac:chgData name="Terri Morris" userId="fa9ee32c56fc8794" providerId="LiveId" clId="{5B8F0CD1-6EE5-4647-AA9F-476CD21B2A2F}" dt="2024-03-07T09:52:34.893" v="349" actId="122"/>
          <ac:spMkLst>
            <pc:docMk/>
            <pc:sldMk cId="1545940204" sldId="267"/>
            <ac:spMk id="2" creationId="{45528C60-697C-42CC-9DA4-9EE724A3C0D6}"/>
          </ac:spMkLst>
        </pc:spChg>
        <pc:spChg chg="del">
          <ac:chgData name="Terri Morris" userId="fa9ee32c56fc8794" providerId="LiveId" clId="{5B8F0CD1-6EE5-4647-AA9F-476CD21B2A2F}" dt="2024-03-07T09:51:40.343" v="329" actId="931"/>
          <ac:spMkLst>
            <pc:docMk/>
            <pc:sldMk cId="1545940204" sldId="267"/>
            <ac:spMk id="3" creationId="{5FE0AA38-3281-AE42-973C-5A0005437649}"/>
          </ac:spMkLst>
        </pc:spChg>
        <pc:spChg chg="add mod">
          <ac:chgData name="Terri Morris" userId="fa9ee32c56fc8794" providerId="LiveId" clId="{5B8F0CD1-6EE5-4647-AA9F-476CD21B2A2F}" dt="2024-03-07T09:56:16.936" v="381" actId="1076"/>
          <ac:spMkLst>
            <pc:docMk/>
            <pc:sldMk cId="1545940204" sldId="267"/>
            <ac:spMk id="7" creationId="{CF870065-C958-B7FB-101C-8912867DEC65}"/>
          </ac:spMkLst>
        </pc:spChg>
        <pc:picChg chg="add mod">
          <ac:chgData name="Terri Morris" userId="fa9ee32c56fc8794" providerId="LiveId" clId="{5B8F0CD1-6EE5-4647-AA9F-476CD21B2A2F}" dt="2024-03-07T09:53:02.696" v="356" actId="1076"/>
          <ac:picMkLst>
            <pc:docMk/>
            <pc:sldMk cId="1545940204" sldId="267"/>
            <ac:picMk id="5" creationId="{5EFA08D1-790D-28AA-FA9A-ED30EF989E37}"/>
          </ac:picMkLst>
        </pc:picChg>
      </pc:sldChg>
      <pc:sldChg chg="addSp delSp modSp new mod">
        <pc:chgData name="Terri Morris" userId="fa9ee32c56fc8794" providerId="LiveId" clId="{5B8F0CD1-6EE5-4647-AA9F-476CD21B2A2F}" dt="2024-03-07T09:56:07.947" v="379" actId="1076"/>
        <pc:sldMkLst>
          <pc:docMk/>
          <pc:sldMk cId="2169896121" sldId="268"/>
        </pc:sldMkLst>
        <pc:spChg chg="mod">
          <ac:chgData name="Terri Morris" userId="fa9ee32c56fc8794" providerId="LiveId" clId="{5B8F0CD1-6EE5-4647-AA9F-476CD21B2A2F}" dt="2024-03-07T09:53:30.998" v="367" actId="122"/>
          <ac:spMkLst>
            <pc:docMk/>
            <pc:sldMk cId="2169896121" sldId="268"/>
            <ac:spMk id="2" creationId="{64CCB694-BD17-5D2D-26A6-6BD1327BF112}"/>
          </ac:spMkLst>
        </pc:spChg>
        <pc:spChg chg="del">
          <ac:chgData name="Terri Morris" userId="fa9ee32c56fc8794" providerId="LiveId" clId="{5B8F0CD1-6EE5-4647-AA9F-476CD21B2A2F}" dt="2024-03-07T09:53:39.308" v="368" actId="931"/>
          <ac:spMkLst>
            <pc:docMk/>
            <pc:sldMk cId="2169896121" sldId="268"/>
            <ac:spMk id="3" creationId="{8A18AA74-89CF-4ABE-BA10-1A7703178996}"/>
          </ac:spMkLst>
        </pc:spChg>
        <pc:spChg chg="add mod">
          <ac:chgData name="Terri Morris" userId="fa9ee32c56fc8794" providerId="LiveId" clId="{5B8F0CD1-6EE5-4647-AA9F-476CD21B2A2F}" dt="2024-03-07T09:56:07.947" v="379" actId="1076"/>
          <ac:spMkLst>
            <pc:docMk/>
            <pc:sldMk cId="2169896121" sldId="268"/>
            <ac:spMk id="7" creationId="{BFBAB632-537F-99CB-AE2D-64F40F9A27D2}"/>
          </ac:spMkLst>
        </pc:spChg>
        <pc:picChg chg="add mod modCrop">
          <ac:chgData name="Terri Morris" userId="fa9ee32c56fc8794" providerId="LiveId" clId="{5B8F0CD1-6EE5-4647-AA9F-476CD21B2A2F}" dt="2024-03-07T09:54:02.680" v="377" actId="1076"/>
          <ac:picMkLst>
            <pc:docMk/>
            <pc:sldMk cId="2169896121" sldId="268"/>
            <ac:picMk id="5" creationId="{EC2B3682-F170-B156-8C7C-22D3D1AF2E6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9C6DFC-C195-451F-8B32-C5EAF4C7DFC0}" type="doc">
      <dgm:prSet loTypeId="urn:microsoft.com/office/officeart/2018/2/layout/IconVerticalSolidList" loCatId="icon" qsTypeId="urn:microsoft.com/office/officeart/2005/8/quickstyle/simple1" qsCatId="simple" csTypeId="urn:microsoft.com/office/officeart/2005/8/colors/accent0_1" csCatId="mainScheme" phldr="1"/>
      <dgm:spPr/>
      <dgm:t>
        <a:bodyPr/>
        <a:lstStyle/>
        <a:p>
          <a:endParaRPr lang="en-US"/>
        </a:p>
      </dgm:t>
    </dgm:pt>
    <dgm:pt modelId="{6CFCBD29-EFDC-423D-8957-94847D565821}">
      <dgm:prSet/>
      <dgm:spPr/>
      <dgm:t>
        <a:bodyPr/>
        <a:lstStyle/>
        <a:p>
          <a:pPr>
            <a:lnSpc>
              <a:spcPct val="100000"/>
            </a:lnSpc>
          </a:pPr>
          <a:r>
            <a:rPr lang="en-GB" b="0" i="0"/>
            <a:t>The aim of these coaching sessions is skill acquisition </a:t>
          </a:r>
          <a:r>
            <a:rPr lang="en-US" b="0" i="0"/>
            <a:t>​</a:t>
          </a:r>
          <a:endParaRPr lang="en-US"/>
        </a:p>
      </dgm:t>
    </dgm:pt>
    <dgm:pt modelId="{3601A955-AEB6-481C-9F7E-F262BC88E6C4}" type="parTrans" cxnId="{861B764C-CF36-4E26-9F00-9DC25C16F08F}">
      <dgm:prSet/>
      <dgm:spPr/>
      <dgm:t>
        <a:bodyPr/>
        <a:lstStyle/>
        <a:p>
          <a:endParaRPr lang="en-US"/>
        </a:p>
      </dgm:t>
    </dgm:pt>
    <dgm:pt modelId="{65090FBC-66D3-47B2-A102-CD68F5307AC0}" type="sibTrans" cxnId="{861B764C-CF36-4E26-9F00-9DC25C16F08F}">
      <dgm:prSet/>
      <dgm:spPr/>
      <dgm:t>
        <a:bodyPr/>
        <a:lstStyle/>
        <a:p>
          <a:endParaRPr lang="en-US"/>
        </a:p>
      </dgm:t>
    </dgm:pt>
    <dgm:pt modelId="{86A3DBD2-D513-43FD-9176-93C7C30656A0}">
      <dgm:prSet/>
      <dgm:spPr/>
      <dgm:t>
        <a:bodyPr/>
        <a:lstStyle/>
        <a:p>
          <a:pPr>
            <a:lnSpc>
              <a:spcPct val="100000"/>
            </a:lnSpc>
          </a:pPr>
          <a:r>
            <a:rPr lang="en-GB" b="0" i="0"/>
            <a:t>Traversing on a bouldering wall </a:t>
          </a:r>
          <a:r>
            <a:rPr lang="en-US" b="0" i="0"/>
            <a:t>​</a:t>
          </a:r>
          <a:endParaRPr lang="en-US"/>
        </a:p>
      </dgm:t>
    </dgm:pt>
    <dgm:pt modelId="{0A4D05A9-4654-49E8-A533-8B1E250B758E}" type="parTrans" cxnId="{685F8697-96B3-4338-BDC6-6B2441222F92}">
      <dgm:prSet/>
      <dgm:spPr/>
      <dgm:t>
        <a:bodyPr/>
        <a:lstStyle/>
        <a:p>
          <a:endParaRPr lang="en-US"/>
        </a:p>
      </dgm:t>
    </dgm:pt>
    <dgm:pt modelId="{C3DF9746-C6DF-4C0C-9300-EF96BDB923BE}" type="sibTrans" cxnId="{685F8697-96B3-4338-BDC6-6B2441222F92}">
      <dgm:prSet/>
      <dgm:spPr/>
      <dgm:t>
        <a:bodyPr/>
        <a:lstStyle/>
        <a:p>
          <a:endParaRPr lang="en-US"/>
        </a:p>
      </dgm:t>
    </dgm:pt>
    <dgm:pt modelId="{94414415-C3B9-4F38-A9F7-1A3BCE3E8C73}">
      <dgm:prSet/>
      <dgm:spPr/>
      <dgm:t>
        <a:bodyPr/>
        <a:lstStyle/>
        <a:p>
          <a:pPr>
            <a:lnSpc>
              <a:spcPct val="100000"/>
            </a:lnSpc>
          </a:pPr>
          <a:r>
            <a:rPr lang="en-GB" b="0" i="0"/>
            <a:t>The practical coaching sessions are built on theory </a:t>
          </a:r>
          <a:r>
            <a:rPr lang="en-US" b="0" i="0"/>
            <a:t>​</a:t>
          </a:r>
          <a:endParaRPr lang="en-US"/>
        </a:p>
      </dgm:t>
    </dgm:pt>
    <dgm:pt modelId="{119CECBC-5D98-4D11-B154-D0733FFB6592}" type="parTrans" cxnId="{124B109D-3426-48C2-A643-3533D4C320A5}">
      <dgm:prSet/>
      <dgm:spPr/>
      <dgm:t>
        <a:bodyPr/>
        <a:lstStyle/>
        <a:p>
          <a:endParaRPr lang="en-US"/>
        </a:p>
      </dgm:t>
    </dgm:pt>
    <dgm:pt modelId="{4D51D50A-2575-4A2C-9368-1A1229980C5D}" type="sibTrans" cxnId="{124B109D-3426-48C2-A643-3533D4C320A5}">
      <dgm:prSet/>
      <dgm:spPr/>
      <dgm:t>
        <a:bodyPr/>
        <a:lstStyle/>
        <a:p>
          <a:endParaRPr lang="en-US"/>
        </a:p>
      </dgm:t>
    </dgm:pt>
    <dgm:pt modelId="{249DDE2F-4FF2-456B-AC1A-201EED19552E}">
      <dgm:prSet/>
      <dgm:spPr/>
      <dgm:t>
        <a:bodyPr/>
        <a:lstStyle/>
        <a:p>
          <a:pPr>
            <a:lnSpc>
              <a:spcPct val="100000"/>
            </a:lnSpc>
          </a:pPr>
          <a:r>
            <a:rPr lang="en-GB" b="0" i="0"/>
            <a:t>The skills needed for the traverse will be coached over 3 sessions to ensure that correct technique is applied </a:t>
          </a:r>
          <a:r>
            <a:rPr lang="en-US" b="0" i="0"/>
            <a:t>​</a:t>
          </a:r>
          <a:endParaRPr lang="en-US"/>
        </a:p>
      </dgm:t>
    </dgm:pt>
    <dgm:pt modelId="{DC6F7A24-A13E-4309-A6BB-C851AC1D63CA}" type="parTrans" cxnId="{3477012C-C6A2-4480-8C16-3A3D1F2A380F}">
      <dgm:prSet/>
      <dgm:spPr/>
      <dgm:t>
        <a:bodyPr/>
        <a:lstStyle/>
        <a:p>
          <a:endParaRPr lang="en-US"/>
        </a:p>
      </dgm:t>
    </dgm:pt>
    <dgm:pt modelId="{92A87D87-706B-451D-9577-D79B69EC011B}" type="sibTrans" cxnId="{3477012C-C6A2-4480-8C16-3A3D1F2A380F}">
      <dgm:prSet/>
      <dgm:spPr/>
      <dgm:t>
        <a:bodyPr/>
        <a:lstStyle/>
        <a:p>
          <a:endParaRPr lang="en-US"/>
        </a:p>
      </dgm:t>
    </dgm:pt>
    <dgm:pt modelId="{3361CC2F-F991-4293-B267-62BCBB935AA4}">
      <dgm:prSet/>
      <dgm:spPr/>
      <dgm:t>
        <a:bodyPr/>
        <a:lstStyle/>
        <a:p>
          <a:pPr>
            <a:lnSpc>
              <a:spcPct val="100000"/>
            </a:lnSpc>
          </a:pPr>
          <a:r>
            <a:rPr lang="en-GB" b="0" i="0"/>
            <a:t>The skills needed to be acquired will form the building blocks of bouldering</a:t>
          </a:r>
          <a:r>
            <a:rPr lang="en-US" b="0" i="0"/>
            <a:t>​ are found in the </a:t>
          </a:r>
          <a:r>
            <a:rPr lang="en-GB"/>
            <a:t>FUNdamentals of Climbing 1: MOVEMENT (Howett and Schirrmacher, 2013).</a:t>
          </a:r>
          <a:endParaRPr lang="en-US"/>
        </a:p>
      </dgm:t>
    </dgm:pt>
    <dgm:pt modelId="{07EDA216-4C72-4F14-BBD2-4AAE26BA9421}" type="parTrans" cxnId="{86C43869-1108-4248-ADE8-F5B7D9549719}">
      <dgm:prSet/>
      <dgm:spPr/>
      <dgm:t>
        <a:bodyPr/>
        <a:lstStyle/>
        <a:p>
          <a:endParaRPr lang="en-US"/>
        </a:p>
      </dgm:t>
    </dgm:pt>
    <dgm:pt modelId="{60CADC13-A585-4C17-8A57-60C458D74C44}" type="sibTrans" cxnId="{86C43869-1108-4248-ADE8-F5B7D9549719}">
      <dgm:prSet/>
      <dgm:spPr/>
      <dgm:t>
        <a:bodyPr/>
        <a:lstStyle/>
        <a:p>
          <a:endParaRPr lang="en-US"/>
        </a:p>
      </dgm:t>
    </dgm:pt>
    <dgm:pt modelId="{17A895C7-A2C9-494F-8A03-C759FC4BF0BE}" type="pres">
      <dgm:prSet presAssocID="{009C6DFC-C195-451F-8B32-C5EAF4C7DFC0}" presName="root" presStyleCnt="0">
        <dgm:presLayoutVars>
          <dgm:dir/>
          <dgm:resizeHandles val="exact"/>
        </dgm:presLayoutVars>
      </dgm:prSet>
      <dgm:spPr/>
    </dgm:pt>
    <dgm:pt modelId="{66B9C8D1-DC74-47ED-9E9A-C6E598E92954}" type="pres">
      <dgm:prSet presAssocID="{6CFCBD29-EFDC-423D-8957-94847D565821}" presName="compNode" presStyleCnt="0"/>
      <dgm:spPr/>
    </dgm:pt>
    <dgm:pt modelId="{A9C2D00D-8C48-40EC-810D-D714B465AC39}" type="pres">
      <dgm:prSet presAssocID="{6CFCBD29-EFDC-423D-8957-94847D565821}" presName="bgRect" presStyleLbl="bgShp" presStyleIdx="0" presStyleCnt="5"/>
      <dgm:spPr/>
    </dgm:pt>
    <dgm:pt modelId="{9D4177CA-BD05-40F0-9183-893E3B753E6A}" type="pres">
      <dgm:prSet presAssocID="{6CFCBD29-EFDC-423D-8957-94847D56582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5D3CD0A6-9AF0-4E26-AA4A-D45E43434FDB}" type="pres">
      <dgm:prSet presAssocID="{6CFCBD29-EFDC-423D-8957-94847D565821}" presName="spaceRect" presStyleCnt="0"/>
      <dgm:spPr/>
    </dgm:pt>
    <dgm:pt modelId="{F0F9B65E-3CCC-41BB-B5E1-28057EA80FF3}" type="pres">
      <dgm:prSet presAssocID="{6CFCBD29-EFDC-423D-8957-94847D565821}" presName="parTx" presStyleLbl="revTx" presStyleIdx="0" presStyleCnt="5">
        <dgm:presLayoutVars>
          <dgm:chMax val="0"/>
          <dgm:chPref val="0"/>
        </dgm:presLayoutVars>
      </dgm:prSet>
      <dgm:spPr/>
    </dgm:pt>
    <dgm:pt modelId="{11B6E5B4-2513-4092-B8E8-9FE22C793047}" type="pres">
      <dgm:prSet presAssocID="{65090FBC-66D3-47B2-A102-CD68F5307AC0}" presName="sibTrans" presStyleCnt="0"/>
      <dgm:spPr/>
    </dgm:pt>
    <dgm:pt modelId="{7B226428-EC9B-4638-A7C7-2ADBB51A2402}" type="pres">
      <dgm:prSet presAssocID="{86A3DBD2-D513-43FD-9176-93C7C30656A0}" presName="compNode" presStyleCnt="0"/>
      <dgm:spPr/>
    </dgm:pt>
    <dgm:pt modelId="{7AE94931-09CE-4788-BED5-6C6DD258A339}" type="pres">
      <dgm:prSet presAssocID="{86A3DBD2-D513-43FD-9176-93C7C30656A0}" presName="bgRect" presStyleLbl="bgShp" presStyleIdx="1" presStyleCnt="5"/>
      <dgm:spPr/>
    </dgm:pt>
    <dgm:pt modelId="{94D9746B-D344-4377-A469-5CF57155F750}" type="pres">
      <dgm:prSet presAssocID="{86A3DBD2-D513-43FD-9176-93C7C30656A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67A9F81D-7D17-4C06-881D-C629C2426EC8}" type="pres">
      <dgm:prSet presAssocID="{86A3DBD2-D513-43FD-9176-93C7C30656A0}" presName="spaceRect" presStyleCnt="0"/>
      <dgm:spPr/>
    </dgm:pt>
    <dgm:pt modelId="{57600CED-2F3D-4CE0-A70B-D875BDD6BF44}" type="pres">
      <dgm:prSet presAssocID="{86A3DBD2-D513-43FD-9176-93C7C30656A0}" presName="parTx" presStyleLbl="revTx" presStyleIdx="1" presStyleCnt="5">
        <dgm:presLayoutVars>
          <dgm:chMax val="0"/>
          <dgm:chPref val="0"/>
        </dgm:presLayoutVars>
      </dgm:prSet>
      <dgm:spPr/>
    </dgm:pt>
    <dgm:pt modelId="{BD940FB6-50AD-4B5C-A8BE-E84B530715A7}" type="pres">
      <dgm:prSet presAssocID="{C3DF9746-C6DF-4C0C-9300-EF96BDB923BE}" presName="sibTrans" presStyleCnt="0"/>
      <dgm:spPr/>
    </dgm:pt>
    <dgm:pt modelId="{26F88749-F4EF-4793-8AD4-4D4EF0E20D3F}" type="pres">
      <dgm:prSet presAssocID="{94414415-C3B9-4F38-A9F7-1A3BCE3E8C73}" presName="compNode" presStyleCnt="0"/>
      <dgm:spPr/>
    </dgm:pt>
    <dgm:pt modelId="{1C6BED3E-95F8-4DC2-875C-77DF180848DF}" type="pres">
      <dgm:prSet presAssocID="{94414415-C3B9-4F38-A9F7-1A3BCE3E8C73}" presName="bgRect" presStyleLbl="bgShp" presStyleIdx="2" presStyleCnt="5"/>
      <dgm:spPr/>
    </dgm:pt>
    <dgm:pt modelId="{5E5A1D47-6C2B-4EC2-A37D-2D96E5192397}" type="pres">
      <dgm:prSet presAssocID="{94414415-C3B9-4F38-A9F7-1A3BCE3E8C7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AAA3E5CB-EF9A-43C3-ADF3-0221E6AFE9EE}" type="pres">
      <dgm:prSet presAssocID="{94414415-C3B9-4F38-A9F7-1A3BCE3E8C73}" presName="spaceRect" presStyleCnt="0"/>
      <dgm:spPr/>
    </dgm:pt>
    <dgm:pt modelId="{5E1665F3-11AB-49A1-B52C-1DC6E6509613}" type="pres">
      <dgm:prSet presAssocID="{94414415-C3B9-4F38-A9F7-1A3BCE3E8C73}" presName="parTx" presStyleLbl="revTx" presStyleIdx="2" presStyleCnt="5">
        <dgm:presLayoutVars>
          <dgm:chMax val="0"/>
          <dgm:chPref val="0"/>
        </dgm:presLayoutVars>
      </dgm:prSet>
      <dgm:spPr/>
    </dgm:pt>
    <dgm:pt modelId="{A0C3D1B0-E082-482F-ACC5-3E5E89B8A349}" type="pres">
      <dgm:prSet presAssocID="{4D51D50A-2575-4A2C-9368-1A1229980C5D}" presName="sibTrans" presStyleCnt="0"/>
      <dgm:spPr/>
    </dgm:pt>
    <dgm:pt modelId="{F185FC05-62B2-4000-96C3-FED2FFBECBDB}" type="pres">
      <dgm:prSet presAssocID="{249DDE2F-4FF2-456B-AC1A-201EED19552E}" presName="compNode" presStyleCnt="0"/>
      <dgm:spPr/>
    </dgm:pt>
    <dgm:pt modelId="{B8BEE282-BA7A-4578-A77D-124D966F7740}" type="pres">
      <dgm:prSet presAssocID="{249DDE2F-4FF2-456B-AC1A-201EED19552E}" presName="bgRect" presStyleLbl="bgShp" presStyleIdx="3" presStyleCnt="5"/>
      <dgm:spPr/>
    </dgm:pt>
    <dgm:pt modelId="{9F605F4F-9BA3-4E7B-AB21-256A42E15B67}" type="pres">
      <dgm:prSet presAssocID="{249DDE2F-4FF2-456B-AC1A-201EED19552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24703DC6-6D8A-4EB9-AF71-7011F24667F1}" type="pres">
      <dgm:prSet presAssocID="{249DDE2F-4FF2-456B-AC1A-201EED19552E}" presName="spaceRect" presStyleCnt="0"/>
      <dgm:spPr/>
    </dgm:pt>
    <dgm:pt modelId="{D060E48C-6DDF-48E5-9573-E4CE35AF25F7}" type="pres">
      <dgm:prSet presAssocID="{249DDE2F-4FF2-456B-AC1A-201EED19552E}" presName="parTx" presStyleLbl="revTx" presStyleIdx="3" presStyleCnt="5">
        <dgm:presLayoutVars>
          <dgm:chMax val="0"/>
          <dgm:chPref val="0"/>
        </dgm:presLayoutVars>
      </dgm:prSet>
      <dgm:spPr/>
    </dgm:pt>
    <dgm:pt modelId="{49A330BE-27AD-4781-AA0F-EFB05BBEF9EB}" type="pres">
      <dgm:prSet presAssocID="{92A87D87-706B-451D-9577-D79B69EC011B}" presName="sibTrans" presStyleCnt="0"/>
      <dgm:spPr/>
    </dgm:pt>
    <dgm:pt modelId="{E91B9078-2ED4-4472-97ED-51AF06144033}" type="pres">
      <dgm:prSet presAssocID="{3361CC2F-F991-4293-B267-62BCBB935AA4}" presName="compNode" presStyleCnt="0"/>
      <dgm:spPr/>
    </dgm:pt>
    <dgm:pt modelId="{3A0E9EE1-13EE-4810-B4C9-521B937CC284}" type="pres">
      <dgm:prSet presAssocID="{3361CC2F-F991-4293-B267-62BCBB935AA4}" presName="bgRect" presStyleLbl="bgShp" presStyleIdx="4" presStyleCnt="5"/>
      <dgm:spPr/>
    </dgm:pt>
    <dgm:pt modelId="{1D39DB7C-10D4-46F1-9152-0B68B85084F1}" type="pres">
      <dgm:prSet presAssocID="{3361CC2F-F991-4293-B267-62BCBB935A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imbing"/>
        </a:ext>
      </dgm:extLst>
    </dgm:pt>
    <dgm:pt modelId="{EC7669A5-6635-4BF4-9946-64CF6FFEA3A2}" type="pres">
      <dgm:prSet presAssocID="{3361CC2F-F991-4293-B267-62BCBB935AA4}" presName="spaceRect" presStyleCnt="0"/>
      <dgm:spPr/>
    </dgm:pt>
    <dgm:pt modelId="{3436C5DE-FD4F-42D8-9987-A1D8F03E0704}" type="pres">
      <dgm:prSet presAssocID="{3361CC2F-F991-4293-B267-62BCBB935AA4}" presName="parTx" presStyleLbl="revTx" presStyleIdx="4" presStyleCnt="5">
        <dgm:presLayoutVars>
          <dgm:chMax val="0"/>
          <dgm:chPref val="0"/>
        </dgm:presLayoutVars>
      </dgm:prSet>
      <dgm:spPr/>
    </dgm:pt>
  </dgm:ptLst>
  <dgm:cxnLst>
    <dgm:cxn modelId="{F8D55328-3777-4A10-9147-B5086171E65D}" type="presOf" srcId="{94414415-C3B9-4F38-A9F7-1A3BCE3E8C73}" destId="{5E1665F3-11AB-49A1-B52C-1DC6E6509613}" srcOrd="0" destOrd="0" presId="urn:microsoft.com/office/officeart/2018/2/layout/IconVerticalSolidList"/>
    <dgm:cxn modelId="{3477012C-C6A2-4480-8C16-3A3D1F2A380F}" srcId="{009C6DFC-C195-451F-8B32-C5EAF4C7DFC0}" destId="{249DDE2F-4FF2-456B-AC1A-201EED19552E}" srcOrd="3" destOrd="0" parTransId="{DC6F7A24-A13E-4309-A6BB-C851AC1D63CA}" sibTransId="{92A87D87-706B-451D-9577-D79B69EC011B}"/>
    <dgm:cxn modelId="{86C43869-1108-4248-ADE8-F5B7D9549719}" srcId="{009C6DFC-C195-451F-8B32-C5EAF4C7DFC0}" destId="{3361CC2F-F991-4293-B267-62BCBB935AA4}" srcOrd="4" destOrd="0" parTransId="{07EDA216-4C72-4F14-BBD2-4AAE26BA9421}" sibTransId="{60CADC13-A585-4C17-8A57-60C458D74C44}"/>
    <dgm:cxn modelId="{861B764C-CF36-4E26-9F00-9DC25C16F08F}" srcId="{009C6DFC-C195-451F-8B32-C5EAF4C7DFC0}" destId="{6CFCBD29-EFDC-423D-8957-94847D565821}" srcOrd="0" destOrd="0" parTransId="{3601A955-AEB6-481C-9F7E-F262BC88E6C4}" sibTransId="{65090FBC-66D3-47B2-A102-CD68F5307AC0}"/>
    <dgm:cxn modelId="{E741DA57-D3E3-471A-88B3-F6FF0BECE2AE}" type="presOf" srcId="{6CFCBD29-EFDC-423D-8957-94847D565821}" destId="{F0F9B65E-3CCC-41BB-B5E1-28057EA80FF3}" srcOrd="0" destOrd="0" presId="urn:microsoft.com/office/officeart/2018/2/layout/IconVerticalSolidList"/>
    <dgm:cxn modelId="{685F8697-96B3-4338-BDC6-6B2441222F92}" srcId="{009C6DFC-C195-451F-8B32-C5EAF4C7DFC0}" destId="{86A3DBD2-D513-43FD-9176-93C7C30656A0}" srcOrd="1" destOrd="0" parTransId="{0A4D05A9-4654-49E8-A533-8B1E250B758E}" sibTransId="{C3DF9746-C6DF-4C0C-9300-EF96BDB923BE}"/>
    <dgm:cxn modelId="{124B109D-3426-48C2-A643-3533D4C320A5}" srcId="{009C6DFC-C195-451F-8B32-C5EAF4C7DFC0}" destId="{94414415-C3B9-4F38-A9F7-1A3BCE3E8C73}" srcOrd="2" destOrd="0" parTransId="{119CECBC-5D98-4D11-B154-D0733FFB6592}" sibTransId="{4D51D50A-2575-4A2C-9368-1A1229980C5D}"/>
    <dgm:cxn modelId="{69A8F9C6-4D2D-4998-81A5-45C07C05131A}" type="presOf" srcId="{3361CC2F-F991-4293-B267-62BCBB935AA4}" destId="{3436C5DE-FD4F-42D8-9987-A1D8F03E0704}" srcOrd="0" destOrd="0" presId="urn:microsoft.com/office/officeart/2018/2/layout/IconVerticalSolidList"/>
    <dgm:cxn modelId="{539CB4D4-1BE0-4C12-8426-CC083CC9DF06}" type="presOf" srcId="{86A3DBD2-D513-43FD-9176-93C7C30656A0}" destId="{57600CED-2F3D-4CE0-A70B-D875BDD6BF44}" srcOrd="0" destOrd="0" presId="urn:microsoft.com/office/officeart/2018/2/layout/IconVerticalSolidList"/>
    <dgm:cxn modelId="{2CCBEDD5-71C4-4EC3-8122-57E94A3D8DCB}" type="presOf" srcId="{009C6DFC-C195-451F-8B32-C5EAF4C7DFC0}" destId="{17A895C7-A2C9-494F-8A03-C759FC4BF0BE}" srcOrd="0" destOrd="0" presId="urn:microsoft.com/office/officeart/2018/2/layout/IconVerticalSolidList"/>
    <dgm:cxn modelId="{105EEAE5-EE3D-4E7D-B0CC-368C8443E21A}" type="presOf" srcId="{249DDE2F-4FF2-456B-AC1A-201EED19552E}" destId="{D060E48C-6DDF-48E5-9573-E4CE35AF25F7}" srcOrd="0" destOrd="0" presId="urn:microsoft.com/office/officeart/2018/2/layout/IconVerticalSolidList"/>
    <dgm:cxn modelId="{4267B113-6969-4275-A9DD-1BF7183C664F}" type="presParOf" srcId="{17A895C7-A2C9-494F-8A03-C759FC4BF0BE}" destId="{66B9C8D1-DC74-47ED-9E9A-C6E598E92954}" srcOrd="0" destOrd="0" presId="urn:microsoft.com/office/officeart/2018/2/layout/IconVerticalSolidList"/>
    <dgm:cxn modelId="{04CF5109-A86E-4109-82AA-DFCB01BF7D8E}" type="presParOf" srcId="{66B9C8D1-DC74-47ED-9E9A-C6E598E92954}" destId="{A9C2D00D-8C48-40EC-810D-D714B465AC39}" srcOrd="0" destOrd="0" presId="urn:microsoft.com/office/officeart/2018/2/layout/IconVerticalSolidList"/>
    <dgm:cxn modelId="{84F4B606-B768-4A87-A73E-EC06B01168A3}" type="presParOf" srcId="{66B9C8D1-DC74-47ED-9E9A-C6E598E92954}" destId="{9D4177CA-BD05-40F0-9183-893E3B753E6A}" srcOrd="1" destOrd="0" presId="urn:microsoft.com/office/officeart/2018/2/layout/IconVerticalSolidList"/>
    <dgm:cxn modelId="{41C19A4B-7479-46D1-B950-F41FEE031CC7}" type="presParOf" srcId="{66B9C8D1-DC74-47ED-9E9A-C6E598E92954}" destId="{5D3CD0A6-9AF0-4E26-AA4A-D45E43434FDB}" srcOrd="2" destOrd="0" presId="urn:microsoft.com/office/officeart/2018/2/layout/IconVerticalSolidList"/>
    <dgm:cxn modelId="{EA13177E-314A-4430-8465-7A1EDFD9A415}" type="presParOf" srcId="{66B9C8D1-DC74-47ED-9E9A-C6E598E92954}" destId="{F0F9B65E-3CCC-41BB-B5E1-28057EA80FF3}" srcOrd="3" destOrd="0" presId="urn:microsoft.com/office/officeart/2018/2/layout/IconVerticalSolidList"/>
    <dgm:cxn modelId="{E915CD98-588F-4BB5-9C7C-8DF73AEEB4AB}" type="presParOf" srcId="{17A895C7-A2C9-494F-8A03-C759FC4BF0BE}" destId="{11B6E5B4-2513-4092-B8E8-9FE22C793047}" srcOrd="1" destOrd="0" presId="urn:microsoft.com/office/officeart/2018/2/layout/IconVerticalSolidList"/>
    <dgm:cxn modelId="{DDB9573C-C32E-40A9-B9D9-F57F697C87AB}" type="presParOf" srcId="{17A895C7-A2C9-494F-8A03-C759FC4BF0BE}" destId="{7B226428-EC9B-4638-A7C7-2ADBB51A2402}" srcOrd="2" destOrd="0" presId="urn:microsoft.com/office/officeart/2018/2/layout/IconVerticalSolidList"/>
    <dgm:cxn modelId="{F93CD52F-F72F-4530-A969-60286B8A05FA}" type="presParOf" srcId="{7B226428-EC9B-4638-A7C7-2ADBB51A2402}" destId="{7AE94931-09CE-4788-BED5-6C6DD258A339}" srcOrd="0" destOrd="0" presId="urn:microsoft.com/office/officeart/2018/2/layout/IconVerticalSolidList"/>
    <dgm:cxn modelId="{F780AABD-CF9D-4F2B-A6FA-5450C3F03DA5}" type="presParOf" srcId="{7B226428-EC9B-4638-A7C7-2ADBB51A2402}" destId="{94D9746B-D344-4377-A469-5CF57155F750}" srcOrd="1" destOrd="0" presId="urn:microsoft.com/office/officeart/2018/2/layout/IconVerticalSolidList"/>
    <dgm:cxn modelId="{4C0AFD19-D44C-497E-804E-D884BDB243A6}" type="presParOf" srcId="{7B226428-EC9B-4638-A7C7-2ADBB51A2402}" destId="{67A9F81D-7D17-4C06-881D-C629C2426EC8}" srcOrd="2" destOrd="0" presId="urn:microsoft.com/office/officeart/2018/2/layout/IconVerticalSolidList"/>
    <dgm:cxn modelId="{C416EA48-071B-4B24-BDD1-30D1503F1CA4}" type="presParOf" srcId="{7B226428-EC9B-4638-A7C7-2ADBB51A2402}" destId="{57600CED-2F3D-4CE0-A70B-D875BDD6BF44}" srcOrd="3" destOrd="0" presId="urn:microsoft.com/office/officeart/2018/2/layout/IconVerticalSolidList"/>
    <dgm:cxn modelId="{02200403-157E-41CE-8E06-A4ABBC6AB780}" type="presParOf" srcId="{17A895C7-A2C9-494F-8A03-C759FC4BF0BE}" destId="{BD940FB6-50AD-4B5C-A8BE-E84B530715A7}" srcOrd="3" destOrd="0" presId="urn:microsoft.com/office/officeart/2018/2/layout/IconVerticalSolidList"/>
    <dgm:cxn modelId="{C4D8A39E-8D5C-45BF-901A-BAE0D16FF117}" type="presParOf" srcId="{17A895C7-A2C9-494F-8A03-C759FC4BF0BE}" destId="{26F88749-F4EF-4793-8AD4-4D4EF0E20D3F}" srcOrd="4" destOrd="0" presId="urn:microsoft.com/office/officeart/2018/2/layout/IconVerticalSolidList"/>
    <dgm:cxn modelId="{89AFBE12-7BFA-41A3-903F-12F1D9BC1955}" type="presParOf" srcId="{26F88749-F4EF-4793-8AD4-4D4EF0E20D3F}" destId="{1C6BED3E-95F8-4DC2-875C-77DF180848DF}" srcOrd="0" destOrd="0" presId="urn:microsoft.com/office/officeart/2018/2/layout/IconVerticalSolidList"/>
    <dgm:cxn modelId="{2A4B5DA3-AEAA-479C-A888-87239A62BB7D}" type="presParOf" srcId="{26F88749-F4EF-4793-8AD4-4D4EF0E20D3F}" destId="{5E5A1D47-6C2B-4EC2-A37D-2D96E5192397}" srcOrd="1" destOrd="0" presId="urn:microsoft.com/office/officeart/2018/2/layout/IconVerticalSolidList"/>
    <dgm:cxn modelId="{857EAD40-00DE-409C-9A94-751F74344F84}" type="presParOf" srcId="{26F88749-F4EF-4793-8AD4-4D4EF0E20D3F}" destId="{AAA3E5CB-EF9A-43C3-ADF3-0221E6AFE9EE}" srcOrd="2" destOrd="0" presId="urn:microsoft.com/office/officeart/2018/2/layout/IconVerticalSolidList"/>
    <dgm:cxn modelId="{AA335DBE-93E1-4ED0-8DF9-44EF1A0DA651}" type="presParOf" srcId="{26F88749-F4EF-4793-8AD4-4D4EF0E20D3F}" destId="{5E1665F3-11AB-49A1-B52C-1DC6E6509613}" srcOrd="3" destOrd="0" presId="urn:microsoft.com/office/officeart/2018/2/layout/IconVerticalSolidList"/>
    <dgm:cxn modelId="{FEF5E47F-2479-495C-B424-0979006DE408}" type="presParOf" srcId="{17A895C7-A2C9-494F-8A03-C759FC4BF0BE}" destId="{A0C3D1B0-E082-482F-ACC5-3E5E89B8A349}" srcOrd="5" destOrd="0" presId="urn:microsoft.com/office/officeart/2018/2/layout/IconVerticalSolidList"/>
    <dgm:cxn modelId="{A6650B93-0147-4BF6-B34E-07755D7C1639}" type="presParOf" srcId="{17A895C7-A2C9-494F-8A03-C759FC4BF0BE}" destId="{F185FC05-62B2-4000-96C3-FED2FFBECBDB}" srcOrd="6" destOrd="0" presId="urn:microsoft.com/office/officeart/2018/2/layout/IconVerticalSolidList"/>
    <dgm:cxn modelId="{B9B6EAAE-BFFD-45D6-97FE-AF12423B0BB5}" type="presParOf" srcId="{F185FC05-62B2-4000-96C3-FED2FFBECBDB}" destId="{B8BEE282-BA7A-4578-A77D-124D966F7740}" srcOrd="0" destOrd="0" presId="urn:microsoft.com/office/officeart/2018/2/layout/IconVerticalSolidList"/>
    <dgm:cxn modelId="{18AFF407-B045-4B43-8BD2-A43418088A7A}" type="presParOf" srcId="{F185FC05-62B2-4000-96C3-FED2FFBECBDB}" destId="{9F605F4F-9BA3-4E7B-AB21-256A42E15B67}" srcOrd="1" destOrd="0" presId="urn:microsoft.com/office/officeart/2018/2/layout/IconVerticalSolidList"/>
    <dgm:cxn modelId="{52E9F428-AA2D-4046-803C-A4A670859EF5}" type="presParOf" srcId="{F185FC05-62B2-4000-96C3-FED2FFBECBDB}" destId="{24703DC6-6D8A-4EB9-AF71-7011F24667F1}" srcOrd="2" destOrd="0" presId="urn:microsoft.com/office/officeart/2018/2/layout/IconVerticalSolidList"/>
    <dgm:cxn modelId="{3B0E7779-02D0-4893-9A46-6EE063052F69}" type="presParOf" srcId="{F185FC05-62B2-4000-96C3-FED2FFBECBDB}" destId="{D060E48C-6DDF-48E5-9573-E4CE35AF25F7}" srcOrd="3" destOrd="0" presId="urn:microsoft.com/office/officeart/2018/2/layout/IconVerticalSolidList"/>
    <dgm:cxn modelId="{E99C8AEB-BEB4-45B5-8194-891B30674D36}" type="presParOf" srcId="{17A895C7-A2C9-494F-8A03-C759FC4BF0BE}" destId="{49A330BE-27AD-4781-AA0F-EFB05BBEF9EB}" srcOrd="7" destOrd="0" presId="urn:microsoft.com/office/officeart/2018/2/layout/IconVerticalSolidList"/>
    <dgm:cxn modelId="{265DCCDC-4252-4721-87A8-7B978D178D3A}" type="presParOf" srcId="{17A895C7-A2C9-494F-8A03-C759FC4BF0BE}" destId="{E91B9078-2ED4-4472-97ED-51AF06144033}" srcOrd="8" destOrd="0" presId="urn:microsoft.com/office/officeart/2018/2/layout/IconVerticalSolidList"/>
    <dgm:cxn modelId="{C092EACE-45FE-4E77-B2E1-11066DBD26E0}" type="presParOf" srcId="{E91B9078-2ED4-4472-97ED-51AF06144033}" destId="{3A0E9EE1-13EE-4810-B4C9-521B937CC284}" srcOrd="0" destOrd="0" presId="urn:microsoft.com/office/officeart/2018/2/layout/IconVerticalSolidList"/>
    <dgm:cxn modelId="{2831DB21-5D5B-4D24-99C5-D2CAA62514BE}" type="presParOf" srcId="{E91B9078-2ED4-4472-97ED-51AF06144033}" destId="{1D39DB7C-10D4-46F1-9152-0B68B85084F1}" srcOrd="1" destOrd="0" presId="urn:microsoft.com/office/officeart/2018/2/layout/IconVerticalSolidList"/>
    <dgm:cxn modelId="{36B68835-403B-44F9-9E4E-0E94E6CA6ACC}" type="presParOf" srcId="{E91B9078-2ED4-4472-97ED-51AF06144033}" destId="{EC7669A5-6635-4BF4-9946-64CF6FFEA3A2}" srcOrd="2" destOrd="0" presId="urn:microsoft.com/office/officeart/2018/2/layout/IconVerticalSolidList"/>
    <dgm:cxn modelId="{91FA4929-2EF1-4700-A41A-7F1FC55BEB8C}" type="presParOf" srcId="{E91B9078-2ED4-4472-97ED-51AF06144033}" destId="{3436C5DE-FD4F-42D8-9987-A1D8F03E07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AFFF2-38A5-412A-B69A-4641EDFDD1B8}" type="doc">
      <dgm:prSet loTypeId="urn:microsoft.com/office/officeart/2008/layout/HalfCircleOrganizationChart" loCatId="hierarchy" qsTypeId="urn:microsoft.com/office/officeart/2005/8/quickstyle/simple1" qsCatId="simple" csTypeId="urn:microsoft.com/office/officeart/2005/8/colors/accent0_1" csCatId="mainScheme"/>
      <dgm:spPr/>
      <dgm:t>
        <a:bodyPr/>
        <a:lstStyle/>
        <a:p>
          <a:endParaRPr lang="en-US"/>
        </a:p>
      </dgm:t>
    </dgm:pt>
    <dgm:pt modelId="{4A244B1A-7544-44CF-97DD-E64D3D253C9A}">
      <dgm:prSet/>
      <dgm:spPr/>
      <dgm:t>
        <a:bodyPr/>
        <a:lstStyle/>
        <a:p>
          <a:r>
            <a:rPr lang="en-GB" dirty="0"/>
            <a:t>Warm up / cool down – Command </a:t>
          </a:r>
          <a:endParaRPr lang="en-US" dirty="0"/>
        </a:p>
      </dgm:t>
    </dgm:pt>
    <dgm:pt modelId="{D4EC0D3C-C0CB-4B6E-AA09-A599AEE318BC}" type="parTrans" cxnId="{534DEF9E-040A-4F26-A42C-85928020EDA7}">
      <dgm:prSet/>
      <dgm:spPr/>
      <dgm:t>
        <a:bodyPr/>
        <a:lstStyle/>
        <a:p>
          <a:endParaRPr lang="en-US"/>
        </a:p>
      </dgm:t>
    </dgm:pt>
    <dgm:pt modelId="{22BBDE6D-D85D-4C1C-9C2D-BCE0163604FB}" type="sibTrans" cxnId="{534DEF9E-040A-4F26-A42C-85928020EDA7}">
      <dgm:prSet/>
      <dgm:spPr/>
      <dgm:t>
        <a:bodyPr/>
        <a:lstStyle/>
        <a:p>
          <a:endParaRPr lang="en-US"/>
        </a:p>
      </dgm:t>
    </dgm:pt>
    <dgm:pt modelId="{21EBB2AF-C287-4BBB-A6B2-EEFC0BBB830D}">
      <dgm:prSet/>
      <dgm:spPr/>
      <dgm:t>
        <a:bodyPr/>
        <a:lstStyle/>
        <a:p>
          <a:r>
            <a:rPr lang="en-GB" dirty="0"/>
            <a:t>Main exercise – Reciprocal </a:t>
          </a:r>
          <a:endParaRPr lang="en-US" dirty="0"/>
        </a:p>
      </dgm:t>
    </dgm:pt>
    <dgm:pt modelId="{6F743425-35AA-479F-829B-EE247BE0E616}" type="parTrans" cxnId="{E4969B72-4786-44AB-94B9-7F7FED9F37DD}">
      <dgm:prSet/>
      <dgm:spPr/>
      <dgm:t>
        <a:bodyPr/>
        <a:lstStyle/>
        <a:p>
          <a:endParaRPr lang="en-US"/>
        </a:p>
      </dgm:t>
    </dgm:pt>
    <dgm:pt modelId="{A619027B-83FC-4C42-88B9-582B87B291EE}" type="sibTrans" cxnId="{E4969B72-4786-44AB-94B9-7F7FED9F37DD}">
      <dgm:prSet/>
      <dgm:spPr/>
      <dgm:t>
        <a:bodyPr/>
        <a:lstStyle/>
        <a:p>
          <a:endParaRPr lang="en-US"/>
        </a:p>
      </dgm:t>
    </dgm:pt>
    <dgm:pt modelId="{AABC713C-F197-4EAF-9750-A14B6EBB0B4D}" type="pres">
      <dgm:prSet presAssocID="{A57AFFF2-38A5-412A-B69A-4641EDFDD1B8}" presName="Name0" presStyleCnt="0">
        <dgm:presLayoutVars>
          <dgm:orgChart val="1"/>
          <dgm:chPref val="1"/>
          <dgm:dir/>
          <dgm:animOne val="branch"/>
          <dgm:animLvl val="lvl"/>
          <dgm:resizeHandles/>
        </dgm:presLayoutVars>
      </dgm:prSet>
      <dgm:spPr/>
    </dgm:pt>
    <dgm:pt modelId="{0A942F13-DC55-4BE7-AC90-2D20DAD4CF21}" type="pres">
      <dgm:prSet presAssocID="{4A244B1A-7544-44CF-97DD-E64D3D253C9A}" presName="hierRoot1" presStyleCnt="0">
        <dgm:presLayoutVars>
          <dgm:hierBranch val="init"/>
        </dgm:presLayoutVars>
      </dgm:prSet>
      <dgm:spPr/>
    </dgm:pt>
    <dgm:pt modelId="{AA073002-9CBC-4583-A9FF-B7075BF61DE4}" type="pres">
      <dgm:prSet presAssocID="{4A244B1A-7544-44CF-97DD-E64D3D253C9A}" presName="rootComposite1" presStyleCnt="0"/>
      <dgm:spPr/>
    </dgm:pt>
    <dgm:pt modelId="{3B13D8B7-FB02-4B84-8E0F-AC0777434F4B}" type="pres">
      <dgm:prSet presAssocID="{4A244B1A-7544-44CF-97DD-E64D3D253C9A}" presName="rootText1" presStyleLbl="alignAcc1" presStyleIdx="0" presStyleCnt="0">
        <dgm:presLayoutVars>
          <dgm:chPref val="3"/>
        </dgm:presLayoutVars>
      </dgm:prSet>
      <dgm:spPr/>
    </dgm:pt>
    <dgm:pt modelId="{8ACF3BDB-62B5-4ED7-BD2D-50B2D5239108}" type="pres">
      <dgm:prSet presAssocID="{4A244B1A-7544-44CF-97DD-E64D3D253C9A}" presName="topArc1" presStyleLbl="parChTrans1D1" presStyleIdx="0" presStyleCnt="4"/>
      <dgm:spPr/>
    </dgm:pt>
    <dgm:pt modelId="{2FA0B4FC-53A7-4C6B-8014-0AFB9D6EA365}" type="pres">
      <dgm:prSet presAssocID="{4A244B1A-7544-44CF-97DD-E64D3D253C9A}" presName="bottomArc1" presStyleLbl="parChTrans1D1" presStyleIdx="1" presStyleCnt="4"/>
      <dgm:spPr/>
    </dgm:pt>
    <dgm:pt modelId="{A896F28E-EF57-40B2-92D7-AA013FC5E070}" type="pres">
      <dgm:prSet presAssocID="{4A244B1A-7544-44CF-97DD-E64D3D253C9A}" presName="topConnNode1" presStyleLbl="node1" presStyleIdx="0" presStyleCnt="0"/>
      <dgm:spPr/>
    </dgm:pt>
    <dgm:pt modelId="{CFB59C64-E3C8-4090-8182-8D5235E30FE0}" type="pres">
      <dgm:prSet presAssocID="{4A244B1A-7544-44CF-97DD-E64D3D253C9A}" presName="hierChild2" presStyleCnt="0"/>
      <dgm:spPr/>
    </dgm:pt>
    <dgm:pt modelId="{E0DAF57D-A1BE-4A2F-883F-ADDE83F1F78A}" type="pres">
      <dgm:prSet presAssocID="{4A244B1A-7544-44CF-97DD-E64D3D253C9A}" presName="hierChild3" presStyleCnt="0"/>
      <dgm:spPr/>
    </dgm:pt>
    <dgm:pt modelId="{0C35B61C-84DF-4FAA-AC3F-FC0B2CE8964A}" type="pres">
      <dgm:prSet presAssocID="{21EBB2AF-C287-4BBB-A6B2-EEFC0BBB830D}" presName="hierRoot1" presStyleCnt="0">
        <dgm:presLayoutVars>
          <dgm:hierBranch val="init"/>
        </dgm:presLayoutVars>
      </dgm:prSet>
      <dgm:spPr/>
    </dgm:pt>
    <dgm:pt modelId="{6EFD0898-F9FB-4BCB-9077-3A8D5777B8B0}" type="pres">
      <dgm:prSet presAssocID="{21EBB2AF-C287-4BBB-A6B2-EEFC0BBB830D}" presName="rootComposite1" presStyleCnt="0"/>
      <dgm:spPr/>
    </dgm:pt>
    <dgm:pt modelId="{4529ED4F-7DBA-4CAD-A719-4BE43DBF5B86}" type="pres">
      <dgm:prSet presAssocID="{21EBB2AF-C287-4BBB-A6B2-EEFC0BBB830D}" presName="rootText1" presStyleLbl="alignAcc1" presStyleIdx="0" presStyleCnt="0">
        <dgm:presLayoutVars>
          <dgm:chPref val="3"/>
        </dgm:presLayoutVars>
      </dgm:prSet>
      <dgm:spPr/>
    </dgm:pt>
    <dgm:pt modelId="{37EEDD27-7FFD-4F86-B2B6-806E81B625BA}" type="pres">
      <dgm:prSet presAssocID="{21EBB2AF-C287-4BBB-A6B2-EEFC0BBB830D}" presName="topArc1" presStyleLbl="parChTrans1D1" presStyleIdx="2" presStyleCnt="4"/>
      <dgm:spPr/>
    </dgm:pt>
    <dgm:pt modelId="{F78DDF37-3A0A-4B71-959D-D310D43CD4F2}" type="pres">
      <dgm:prSet presAssocID="{21EBB2AF-C287-4BBB-A6B2-EEFC0BBB830D}" presName="bottomArc1" presStyleLbl="parChTrans1D1" presStyleIdx="3" presStyleCnt="4"/>
      <dgm:spPr/>
    </dgm:pt>
    <dgm:pt modelId="{8998A023-D52D-43E9-BB7F-8CCFF88B8A33}" type="pres">
      <dgm:prSet presAssocID="{21EBB2AF-C287-4BBB-A6B2-EEFC0BBB830D}" presName="topConnNode1" presStyleLbl="node1" presStyleIdx="0" presStyleCnt="0"/>
      <dgm:spPr/>
    </dgm:pt>
    <dgm:pt modelId="{17998203-1F1B-4D0F-8561-8B8B1681A476}" type="pres">
      <dgm:prSet presAssocID="{21EBB2AF-C287-4BBB-A6B2-EEFC0BBB830D}" presName="hierChild2" presStyleCnt="0"/>
      <dgm:spPr/>
    </dgm:pt>
    <dgm:pt modelId="{74180BFD-1A77-4274-9762-AE820F57514E}" type="pres">
      <dgm:prSet presAssocID="{21EBB2AF-C287-4BBB-A6B2-EEFC0BBB830D}" presName="hierChild3" presStyleCnt="0"/>
      <dgm:spPr/>
    </dgm:pt>
  </dgm:ptLst>
  <dgm:cxnLst>
    <dgm:cxn modelId="{A3E48921-FA30-48CB-8084-5FA855B90E76}" type="presOf" srcId="{A57AFFF2-38A5-412A-B69A-4641EDFDD1B8}" destId="{AABC713C-F197-4EAF-9750-A14B6EBB0B4D}" srcOrd="0" destOrd="0" presId="urn:microsoft.com/office/officeart/2008/layout/HalfCircleOrganizationChart"/>
    <dgm:cxn modelId="{9EC4EE31-332A-4472-A9E9-1FA75BBDB3AC}" type="presOf" srcId="{4A244B1A-7544-44CF-97DD-E64D3D253C9A}" destId="{3B13D8B7-FB02-4B84-8E0F-AC0777434F4B}" srcOrd="0" destOrd="0" presId="urn:microsoft.com/office/officeart/2008/layout/HalfCircleOrganizationChart"/>
    <dgm:cxn modelId="{E4969B72-4786-44AB-94B9-7F7FED9F37DD}" srcId="{A57AFFF2-38A5-412A-B69A-4641EDFDD1B8}" destId="{21EBB2AF-C287-4BBB-A6B2-EEFC0BBB830D}" srcOrd="1" destOrd="0" parTransId="{6F743425-35AA-479F-829B-EE247BE0E616}" sibTransId="{A619027B-83FC-4C42-88B9-582B87B291EE}"/>
    <dgm:cxn modelId="{534DEF9E-040A-4F26-A42C-85928020EDA7}" srcId="{A57AFFF2-38A5-412A-B69A-4641EDFDD1B8}" destId="{4A244B1A-7544-44CF-97DD-E64D3D253C9A}" srcOrd="0" destOrd="0" parTransId="{D4EC0D3C-C0CB-4B6E-AA09-A599AEE318BC}" sibTransId="{22BBDE6D-D85D-4C1C-9C2D-BCE0163604FB}"/>
    <dgm:cxn modelId="{50EC0DCB-A0D9-4E71-95D6-BDC3D703BE46}" type="presOf" srcId="{21EBB2AF-C287-4BBB-A6B2-EEFC0BBB830D}" destId="{8998A023-D52D-43E9-BB7F-8CCFF88B8A33}" srcOrd="1" destOrd="0" presId="urn:microsoft.com/office/officeart/2008/layout/HalfCircleOrganizationChart"/>
    <dgm:cxn modelId="{C3D169D3-D89E-4D25-8064-38DB211A0817}" type="presOf" srcId="{4A244B1A-7544-44CF-97DD-E64D3D253C9A}" destId="{A896F28E-EF57-40B2-92D7-AA013FC5E070}" srcOrd="1" destOrd="0" presId="urn:microsoft.com/office/officeart/2008/layout/HalfCircleOrganizationChart"/>
    <dgm:cxn modelId="{13164EEC-A590-405E-BC53-D4FEADD4D96A}" type="presOf" srcId="{21EBB2AF-C287-4BBB-A6B2-EEFC0BBB830D}" destId="{4529ED4F-7DBA-4CAD-A719-4BE43DBF5B86}" srcOrd="0" destOrd="0" presId="urn:microsoft.com/office/officeart/2008/layout/HalfCircleOrganizationChart"/>
    <dgm:cxn modelId="{3F34708B-7982-4209-9634-9E6BC6BD1E86}" type="presParOf" srcId="{AABC713C-F197-4EAF-9750-A14B6EBB0B4D}" destId="{0A942F13-DC55-4BE7-AC90-2D20DAD4CF21}" srcOrd="0" destOrd="0" presId="urn:microsoft.com/office/officeart/2008/layout/HalfCircleOrganizationChart"/>
    <dgm:cxn modelId="{A19C4B1B-AB71-42E6-A974-A05E88C65F2A}" type="presParOf" srcId="{0A942F13-DC55-4BE7-AC90-2D20DAD4CF21}" destId="{AA073002-9CBC-4583-A9FF-B7075BF61DE4}" srcOrd="0" destOrd="0" presId="urn:microsoft.com/office/officeart/2008/layout/HalfCircleOrganizationChart"/>
    <dgm:cxn modelId="{B0D1C45E-AD5F-45FF-B4B0-135BA6158EEF}" type="presParOf" srcId="{AA073002-9CBC-4583-A9FF-B7075BF61DE4}" destId="{3B13D8B7-FB02-4B84-8E0F-AC0777434F4B}" srcOrd="0" destOrd="0" presId="urn:microsoft.com/office/officeart/2008/layout/HalfCircleOrganizationChart"/>
    <dgm:cxn modelId="{3ADC01B7-107E-45B4-8958-F210F254703F}" type="presParOf" srcId="{AA073002-9CBC-4583-A9FF-B7075BF61DE4}" destId="{8ACF3BDB-62B5-4ED7-BD2D-50B2D5239108}" srcOrd="1" destOrd="0" presId="urn:microsoft.com/office/officeart/2008/layout/HalfCircleOrganizationChart"/>
    <dgm:cxn modelId="{0959F1A8-934C-43D3-B593-0F2E7312EA50}" type="presParOf" srcId="{AA073002-9CBC-4583-A9FF-B7075BF61DE4}" destId="{2FA0B4FC-53A7-4C6B-8014-0AFB9D6EA365}" srcOrd="2" destOrd="0" presId="urn:microsoft.com/office/officeart/2008/layout/HalfCircleOrganizationChart"/>
    <dgm:cxn modelId="{271AA3AF-CA4F-461B-9699-D318B0D4C623}" type="presParOf" srcId="{AA073002-9CBC-4583-A9FF-B7075BF61DE4}" destId="{A896F28E-EF57-40B2-92D7-AA013FC5E070}" srcOrd="3" destOrd="0" presId="urn:microsoft.com/office/officeart/2008/layout/HalfCircleOrganizationChart"/>
    <dgm:cxn modelId="{03B8906F-EAC6-433A-B382-CDD1FA43950B}" type="presParOf" srcId="{0A942F13-DC55-4BE7-AC90-2D20DAD4CF21}" destId="{CFB59C64-E3C8-4090-8182-8D5235E30FE0}" srcOrd="1" destOrd="0" presId="urn:microsoft.com/office/officeart/2008/layout/HalfCircleOrganizationChart"/>
    <dgm:cxn modelId="{CEBB758C-9E52-46E3-B6AB-E3C2B0A10F72}" type="presParOf" srcId="{0A942F13-DC55-4BE7-AC90-2D20DAD4CF21}" destId="{E0DAF57D-A1BE-4A2F-883F-ADDE83F1F78A}" srcOrd="2" destOrd="0" presId="urn:microsoft.com/office/officeart/2008/layout/HalfCircleOrganizationChart"/>
    <dgm:cxn modelId="{6BA2A547-E4D1-49AB-8976-4BC08B74EA8F}" type="presParOf" srcId="{AABC713C-F197-4EAF-9750-A14B6EBB0B4D}" destId="{0C35B61C-84DF-4FAA-AC3F-FC0B2CE8964A}" srcOrd="1" destOrd="0" presId="urn:microsoft.com/office/officeart/2008/layout/HalfCircleOrganizationChart"/>
    <dgm:cxn modelId="{12DC03B2-C61B-4CBC-BEAD-F1E68FB56DAF}" type="presParOf" srcId="{0C35B61C-84DF-4FAA-AC3F-FC0B2CE8964A}" destId="{6EFD0898-F9FB-4BCB-9077-3A8D5777B8B0}" srcOrd="0" destOrd="0" presId="urn:microsoft.com/office/officeart/2008/layout/HalfCircleOrganizationChart"/>
    <dgm:cxn modelId="{110B74ED-0B74-4C1B-A0F2-867C864D61B7}" type="presParOf" srcId="{6EFD0898-F9FB-4BCB-9077-3A8D5777B8B0}" destId="{4529ED4F-7DBA-4CAD-A719-4BE43DBF5B86}" srcOrd="0" destOrd="0" presId="urn:microsoft.com/office/officeart/2008/layout/HalfCircleOrganizationChart"/>
    <dgm:cxn modelId="{946A2E46-D7C8-490F-807E-8548F2C65733}" type="presParOf" srcId="{6EFD0898-F9FB-4BCB-9077-3A8D5777B8B0}" destId="{37EEDD27-7FFD-4F86-B2B6-806E81B625BA}" srcOrd="1" destOrd="0" presId="urn:microsoft.com/office/officeart/2008/layout/HalfCircleOrganizationChart"/>
    <dgm:cxn modelId="{EB804BF2-E21E-48B3-B5C4-6A1354B81E0A}" type="presParOf" srcId="{6EFD0898-F9FB-4BCB-9077-3A8D5777B8B0}" destId="{F78DDF37-3A0A-4B71-959D-D310D43CD4F2}" srcOrd="2" destOrd="0" presId="urn:microsoft.com/office/officeart/2008/layout/HalfCircleOrganizationChart"/>
    <dgm:cxn modelId="{FDCC19FE-2417-47E7-8AA7-C49D48B7F9D2}" type="presParOf" srcId="{6EFD0898-F9FB-4BCB-9077-3A8D5777B8B0}" destId="{8998A023-D52D-43E9-BB7F-8CCFF88B8A33}" srcOrd="3" destOrd="0" presId="urn:microsoft.com/office/officeart/2008/layout/HalfCircleOrganizationChart"/>
    <dgm:cxn modelId="{D3555445-A624-43D2-A56B-7A956B27ED5D}" type="presParOf" srcId="{0C35B61C-84DF-4FAA-AC3F-FC0B2CE8964A}" destId="{17998203-1F1B-4D0F-8561-8B8B1681A476}" srcOrd="1" destOrd="0" presId="urn:microsoft.com/office/officeart/2008/layout/HalfCircleOrganizationChart"/>
    <dgm:cxn modelId="{AC385692-8341-451B-B0E1-9FCF7DC4E733}" type="presParOf" srcId="{0C35B61C-84DF-4FAA-AC3F-FC0B2CE8964A}" destId="{74180BFD-1A77-4274-9762-AE820F57514E}"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2D00D-8C48-40EC-810D-D714B465AC39}">
      <dsp:nvSpPr>
        <dsp:cNvPr id="0" name=""/>
        <dsp:cNvSpPr/>
      </dsp:nvSpPr>
      <dsp:spPr>
        <a:xfrm>
          <a:off x="0" y="2917"/>
          <a:ext cx="10820400" cy="621327"/>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177CA-BD05-40F0-9183-893E3B753E6A}">
      <dsp:nvSpPr>
        <dsp:cNvPr id="0" name=""/>
        <dsp:cNvSpPr/>
      </dsp:nvSpPr>
      <dsp:spPr>
        <a:xfrm>
          <a:off x="187951" y="142715"/>
          <a:ext cx="341730" cy="341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F9B65E-3CCC-41BB-B5E1-28057EA80FF3}">
      <dsp:nvSpPr>
        <dsp:cNvPr id="0" name=""/>
        <dsp:cNvSpPr/>
      </dsp:nvSpPr>
      <dsp:spPr>
        <a:xfrm>
          <a:off x="717633" y="2917"/>
          <a:ext cx="10102766" cy="621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757" tIns="65757" rIns="65757" bIns="65757" numCol="1" spcCol="1270" anchor="ctr" anchorCtr="0">
          <a:noAutofit/>
        </a:bodyPr>
        <a:lstStyle/>
        <a:p>
          <a:pPr marL="0" lvl="0" indent="0" algn="l" defTabSz="666750">
            <a:lnSpc>
              <a:spcPct val="100000"/>
            </a:lnSpc>
            <a:spcBef>
              <a:spcPct val="0"/>
            </a:spcBef>
            <a:spcAft>
              <a:spcPct val="35000"/>
            </a:spcAft>
            <a:buNone/>
          </a:pPr>
          <a:r>
            <a:rPr lang="en-GB" sz="1500" b="0" i="0" kern="1200"/>
            <a:t>The aim of these coaching sessions is skill acquisition </a:t>
          </a:r>
          <a:r>
            <a:rPr lang="en-US" sz="1500" b="0" i="0" kern="1200"/>
            <a:t>​</a:t>
          </a:r>
          <a:endParaRPr lang="en-US" sz="1500" kern="1200"/>
        </a:p>
      </dsp:txBody>
      <dsp:txXfrm>
        <a:off x="717633" y="2917"/>
        <a:ext cx="10102766" cy="621327"/>
      </dsp:txXfrm>
    </dsp:sp>
    <dsp:sp modelId="{7AE94931-09CE-4788-BED5-6C6DD258A339}">
      <dsp:nvSpPr>
        <dsp:cNvPr id="0" name=""/>
        <dsp:cNvSpPr/>
      </dsp:nvSpPr>
      <dsp:spPr>
        <a:xfrm>
          <a:off x="0" y="779576"/>
          <a:ext cx="10820400" cy="621327"/>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9746B-D344-4377-A469-5CF57155F750}">
      <dsp:nvSpPr>
        <dsp:cNvPr id="0" name=""/>
        <dsp:cNvSpPr/>
      </dsp:nvSpPr>
      <dsp:spPr>
        <a:xfrm>
          <a:off x="187951" y="919375"/>
          <a:ext cx="341730" cy="341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00CED-2F3D-4CE0-A70B-D875BDD6BF44}">
      <dsp:nvSpPr>
        <dsp:cNvPr id="0" name=""/>
        <dsp:cNvSpPr/>
      </dsp:nvSpPr>
      <dsp:spPr>
        <a:xfrm>
          <a:off x="717633" y="779576"/>
          <a:ext cx="10102766" cy="621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757" tIns="65757" rIns="65757" bIns="65757" numCol="1" spcCol="1270" anchor="ctr" anchorCtr="0">
          <a:noAutofit/>
        </a:bodyPr>
        <a:lstStyle/>
        <a:p>
          <a:pPr marL="0" lvl="0" indent="0" algn="l" defTabSz="666750">
            <a:lnSpc>
              <a:spcPct val="100000"/>
            </a:lnSpc>
            <a:spcBef>
              <a:spcPct val="0"/>
            </a:spcBef>
            <a:spcAft>
              <a:spcPct val="35000"/>
            </a:spcAft>
            <a:buNone/>
          </a:pPr>
          <a:r>
            <a:rPr lang="en-GB" sz="1500" b="0" i="0" kern="1200"/>
            <a:t>Traversing on a bouldering wall </a:t>
          </a:r>
          <a:r>
            <a:rPr lang="en-US" sz="1500" b="0" i="0" kern="1200"/>
            <a:t>​</a:t>
          </a:r>
          <a:endParaRPr lang="en-US" sz="1500" kern="1200"/>
        </a:p>
      </dsp:txBody>
      <dsp:txXfrm>
        <a:off x="717633" y="779576"/>
        <a:ext cx="10102766" cy="621327"/>
      </dsp:txXfrm>
    </dsp:sp>
    <dsp:sp modelId="{1C6BED3E-95F8-4DC2-875C-77DF180848DF}">
      <dsp:nvSpPr>
        <dsp:cNvPr id="0" name=""/>
        <dsp:cNvSpPr/>
      </dsp:nvSpPr>
      <dsp:spPr>
        <a:xfrm>
          <a:off x="0" y="1556235"/>
          <a:ext cx="10820400" cy="621327"/>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5A1D47-6C2B-4EC2-A37D-2D96E5192397}">
      <dsp:nvSpPr>
        <dsp:cNvPr id="0" name=""/>
        <dsp:cNvSpPr/>
      </dsp:nvSpPr>
      <dsp:spPr>
        <a:xfrm>
          <a:off x="187951" y="1696034"/>
          <a:ext cx="341730" cy="3417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665F3-11AB-49A1-B52C-1DC6E6509613}">
      <dsp:nvSpPr>
        <dsp:cNvPr id="0" name=""/>
        <dsp:cNvSpPr/>
      </dsp:nvSpPr>
      <dsp:spPr>
        <a:xfrm>
          <a:off x="717633" y="1556235"/>
          <a:ext cx="10102766" cy="621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757" tIns="65757" rIns="65757" bIns="65757" numCol="1" spcCol="1270" anchor="ctr" anchorCtr="0">
          <a:noAutofit/>
        </a:bodyPr>
        <a:lstStyle/>
        <a:p>
          <a:pPr marL="0" lvl="0" indent="0" algn="l" defTabSz="666750">
            <a:lnSpc>
              <a:spcPct val="100000"/>
            </a:lnSpc>
            <a:spcBef>
              <a:spcPct val="0"/>
            </a:spcBef>
            <a:spcAft>
              <a:spcPct val="35000"/>
            </a:spcAft>
            <a:buNone/>
          </a:pPr>
          <a:r>
            <a:rPr lang="en-GB" sz="1500" b="0" i="0" kern="1200"/>
            <a:t>The practical coaching sessions are built on theory </a:t>
          </a:r>
          <a:r>
            <a:rPr lang="en-US" sz="1500" b="0" i="0" kern="1200"/>
            <a:t>​</a:t>
          </a:r>
          <a:endParaRPr lang="en-US" sz="1500" kern="1200"/>
        </a:p>
      </dsp:txBody>
      <dsp:txXfrm>
        <a:off x="717633" y="1556235"/>
        <a:ext cx="10102766" cy="621327"/>
      </dsp:txXfrm>
    </dsp:sp>
    <dsp:sp modelId="{B8BEE282-BA7A-4578-A77D-124D966F7740}">
      <dsp:nvSpPr>
        <dsp:cNvPr id="0" name=""/>
        <dsp:cNvSpPr/>
      </dsp:nvSpPr>
      <dsp:spPr>
        <a:xfrm>
          <a:off x="0" y="2332895"/>
          <a:ext cx="10820400" cy="621327"/>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05F4F-9BA3-4E7B-AB21-256A42E15B67}">
      <dsp:nvSpPr>
        <dsp:cNvPr id="0" name=""/>
        <dsp:cNvSpPr/>
      </dsp:nvSpPr>
      <dsp:spPr>
        <a:xfrm>
          <a:off x="187951" y="2472693"/>
          <a:ext cx="341730" cy="3417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60E48C-6DDF-48E5-9573-E4CE35AF25F7}">
      <dsp:nvSpPr>
        <dsp:cNvPr id="0" name=""/>
        <dsp:cNvSpPr/>
      </dsp:nvSpPr>
      <dsp:spPr>
        <a:xfrm>
          <a:off x="717633" y="2332895"/>
          <a:ext cx="10102766" cy="621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757" tIns="65757" rIns="65757" bIns="65757" numCol="1" spcCol="1270" anchor="ctr" anchorCtr="0">
          <a:noAutofit/>
        </a:bodyPr>
        <a:lstStyle/>
        <a:p>
          <a:pPr marL="0" lvl="0" indent="0" algn="l" defTabSz="666750">
            <a:lnSpc>
              <a:spcPct val="100000"/>
            </a:lnSpc>
            <a:spcBef>
              <a:spcPct val="0"/>
            </a:spcBef>
            <a:spcAft>
              <a:spcPct val="35000"/>
            </a:spcAft>
            <a:buNone/>
          </a:pPr>
          <a:r>
            <a:rPr lang="en-GB" sz="1500" b="0" i="0" kern="1200"/>
            <a:t>The skills needed for the traverse will be coached over 3 sessions to ensure that correct technique is applied </a:t>
          </a:r>
          <a:r>
            <a:rPr lang="en-US" sz="1500" b="0" i="0" kern="1200"/>
            <a:t>​</a:t>
          </a:r>
          <a:endParaRPr lang="en-US" sz="1500" kern="1200"/>
        </a:p>
      </dsp:txBody>
      <dsp:txXfrm>
        <a:off x="717633" y="2332895"/>
        <a:ext cx="10102766" cy="621327"/>
      </dsp:txXfrm>
    </dsp:sp>
    <dsp:sp modelId="{3A0E9EE1-13EE-4810-B4C9-521B937CC284}">
      <dsp:nvSpPr>
        <dsp:cNvPr id="0" name=""/>
        <dsp:cNvSpPr/>
      </dsp:nvSpPr>
      <dsp:spPr>
        <a:xfrm>
          <a:off x="0" y="3109554"/>
          <a:ext cx="10820400" cy="621327"/>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9DB7C-10D4-46F1-9152-0B68B85084F1}">
      <dsp:nvSpPr>
        <dsp:cNvPr id="0" name=""/>
        <dsp:cNvSpPr/>
      </dsp:nvSpPr>
      <dsp:spPr>
        <a:xfrm>
          <a:off x="187951" y="3249353"/>
          <a:ext cx="341730" cy="3417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36C5DE-FD4F-42D8-9987-A1D8F03E0704}">
      <dsp:nvSpPr>
        <dsp:cNvPr id="0" name=""/>
        <dsp:cNvSpPr/>
      </dsp:nvSpPr>
      <dsp:spPr>
        <a:xfrm>
          <a:off x="717633" y="3109554"/>
          <a:ext cx="10102766" cy="621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757" tIns="65757" rIns="65757" bIns="65757" numCol="1" spcCol="1270" anchor="ctr" anchorCtr="0">
          <a:noAutofit/>
        </a:bodyPr>
        <a:lstStyle/>
        <a:p>
          <a:pPr marL="0" lvl="0" indent="0" algn="l" defTabSz="666750">
            <a:lnSpc>
              <a:spcPct val="100000"/>
            </a:lnSpc>
            <a:spcBef>
              <a:spcPct val="0"/>
            </a:spcBef>
            <a:spcAft>
              <a:spcPct val="35000"/>
            </a:spcAft>
            <a:buNone/>
          </a:pPr>
          <a:r>
            <a:rPr lang="en-GB" sz="1500" b="0" i="0" kern="1200"/>
            <a:t>The skills needed to be acquired will form the building blocks of bouldering</a:t>
          </a:r>
          <a:r>
            <a:rPr lang="en-US" sz="1500" b="0" i="0" kern="1200"/>
            <a:t>​ are found in the </a:t>
          </a:r>
          <a:r>
            <a:rPr lang="en-GB" sz="1500" kern="1200"/>
            <a:t>FUNdamentals of Climbing 1: MOVEMENT (Howett and Schirrmacher, 2013).</a:t>
          </a:r>
          <a:endParaRPr lang="en-US" sz="1500" kern="1200"/>
        </a:p>
      </dsp:txBody>
      <dsp:txXfrm>
        <a:off x="717633" y="3109554"/>
        <a:ext cx="10102766" cy="6213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F3BDB-62B5-4ED7-BD2D-50B2D5239108}">
      <dsp:nvSpPr>
        <dsp:cNvPr id="0" name=""/>
        <dsp:cNvSpPr/>
      </dsp:nvSpPr>
      <dsp:spPr>
        <a:xfrm>
          <a:off x="1226045" y="643462"/>
          <a:ext cx="2446873" cy="2446873"/>
        </a:xfrm>
        <a:prstGeom prst="arc">
          <a:avLst>
            <a:gd name="adj1" fmla="val 13200000"/>
            <a:gd name="adj2" fmla="val 19200000"/>
          </a:avLst>
        </a:pr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FA0B4FC-53A7-4C6B-8014-0AFB9D6EA365}">
      <dsp:nvSpPr>
        <dsp:cNvPr id="0" name=""/>
        <dsp:cNvSpPr/>
      </dsp:nvSpPr>
      <dsp:spPr>
        <a:xfrm>
          <a:off x="1226045" y="643462"/>
          <a:ext cx="2446873" cy="2446873"/>
        </a:xfrm>
        <a:prstGeom prst="arc">
          <a:avLst>
            <a:gd name="adj1" fmla="val 2400000"/>
            <a:gd name="adj2" fmla="val 8400000"/>
          </a:avLst>
        </a:pr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13D8B7-FB02-4B84-8E0F-AC0777434F4B}">
      <dsp:nvSpPr>
        <dsp:cNvPr id="0" name=""/>
        <dsp:cNvSpPr/>
      </dsp:nvSpPr>
      <dsp:spPr>
        <a:xfrm>
          <a:off x="2608" y="1083899"/>
          <a:ext cx="4893747" cy="1565999"/>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dirty="0"/>
            <a:t>Warm up / cool down – Command </a:t>
          </a:r>
          <a:endParaRPr lang="en-US" sz="4800" kern="1200" dirty="0"/>
        </a:p>
      </dsp:txBody>
      <dsp:txXfrm>
        <a:off x="2608" y="1083899"/>
        <a:ext cx="4893747" cy="1565999"/>
      </dsp:txXfrm>
    </dsp:sp>
    <dsp:sp modelId="{37EEDD27-7FFD-4F86-B2B6-806E81B625BA}">
      <dsp:nvSpPr>
        <dsp:cNvPr id="0" name=""/>
        <dsp:cNvSpPr/>
      </dsp:nvSpPr>
      <dsp:spPr>
        <a:xfrm>
          <a:off x="7147480" y="643462"/>
          <a:ext cx="2446873" cy="2446873"/>
        </a:xfrm>
        <a:prstGeom prst="arc">
          <a:avLst>
            <a:gd name="adj1" fmla="val 13200000"/>
            <a:gd name="adj2" fmla="val 19200000"/>
          </a:avLst>
        </a:pr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8DDF37-3A0A-4B71-959D-D310D43CD4F2}">
      <dsp:nvSpPr>
        <dsp:cNvPr id="0" name=""/>
        <dsp:cNvSpPr/>
      </dsp:nvSpPr>
      <dsp:spPr>
        <a:xfrm>
          <a:off x="7147480" y="643462"/>
          <a:ext cx="2446873" cy="2446873"/>
        </a:xfrm>
        <a:prstGeom prst="arc">
          <a:avLst>
            <a:gd name="adj1" fmla="val 2400000"/>
            <a:gd name="adj2" fmla="val 8400000"/>
          </a:avLst>
        </a:pr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29ED4F-7DBA-4CAD-A719-4BE43DBF5B86}">
      <dsp:nvSpPr>
        <dsp:cNvPr id="0" name=""/>
        <dsp:cNvSpPr/>
      </dsp:nvSpPr>
      <dsp:spPr>
        <a:xfrm>
          <a:off x="5924043" y="1083899"/>
          <a:ext cx="4893747" cy="1565999"/>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dirty="0"/>
            <a:t>Main exercise – Reciprocal </a:t>
          </a:r>
          <a:endParaRPr lang="en-US" sz="4800" kern="1200" dirty="0"/>
        </a:p>
      </dsp:txBody>
      <dsp:txXfrm>
        <a:off x="5924043" y="1083899"/>
        <a:ext cx="4893747" cy="15659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BC05D6-62A1-41E7-9E25-41362919C95B}" type="datetimeFigureOut">
              <a:rPr lang="en-GB" smtClean="0"/>
              <a:t>07/03/2024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1939E-0187-4DAB-94B9-AD1D065C4773}" type="slidenum">
              <a:rPr lang="en-GB" smtClean="0"/>
              <a:t>‹#›</a:t>
            </a:fld>
            <a:endParaRPr lang="en-GB"/>
          </a:p>
        </p:txBody>
      </p:sp>
    </p:spTree>
    <p:extLst>
      <p:ext uri="{BB962C8B-B14F-4D97-AF65-F5344CB8AC3E}">
        <p14:creationId xmlns:p14="http://schemas.microsoft.com/office/powerpoint/2010/main" val="1763165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What am I coaching and why </a:t>
            </a:r>
            <a:r>
              <a:rPr lang="en-GB" dirty="0"/>
              <a:t>- Key Principles of movement that I will be coaching in my sessions are Foot placements handhold placements, Centre of Gravity and Weight Transfer Body Movement. These are the development of Foundational Movement Skills. By Understanding foundational movement skills, I aim to guide climbers in refining their technique, enhancing their balance, and maximizing efficiency during their climbs, ultimately leading to improved performance and enjoyment in the sport. (Howett and </a:t>
            </a:r>
            <a:r>
              <a:rPr lang="en-GB" dirty="0" err="1"/>
              <a:t>Schirrmacher</a:t>
            </a:r>
            <a:r>
              <a:rPr lang="en-GB" dirty="0"/>
              <a:t>, 2013)</a:t>
            </a:r>
          </a:p>
          <a:p>
            <a:endParaRPr lang="en-GB" dirty="0"/>
          </a:p>
          <a:p>
            <a:r>
              <a:rPr lang="en-GB" dirty="0"/>
              <a:t>Skill acquisition  - All sports require a set of motor skills which are learnt through the early development of children. Skill acquisition involves procedural learning, where athletes develop automaticity in executing motor skills through repeated practice. As climbers repeat movements, they become more proficient and require less conscious effort to perform them. During the three sessions I will be developing the climbers procedural learning where they are challenged with the same wall. Each session I will be introducing a new skill which they can develop on the wall in which they will need to use to be able to complete the games that will be introduced at the end of the session. (</a:t>
            </a:r>
            <a:r>
              <a:rPr lang="en-GB" dirty="0" err="1"/>
              <a:t>Medernach</a:t>
            </a:r>
            <a:r>
              <a:rPr lang="en-GB" dirty="0"/>
              <a:t> &amp; </a:t>
            </a:r>
            <a:r>
              <a:rPr lang="en-GB" dirty="0" err="1"/>
              <a:t>Memmert</a:t>
            </a:r>
            <a:r>
              <a:rPr lang="en-GB" dirty="0"/>
              <a:t>, 2021)</a:t>
            </a:r>
          </a:p>
        </p:txBody>
      </p:sp>
      <p:sp>
        <p:nvSpPr>
          <p:cNvPr id="4" name="Slide Number Placeholder 3"/>
          <p:cNvSpPr>
            <a:spLocks noGrp="1"/>
          </p:cNvSpPr>
          <p:nvPr>
            <p:ph type="sldNum" sz="quarter" idx="5"/>
          </p:nvPr>
        </p:nvSpPr>
        <p:spPr/>
        <p:txBody>
          <a:bodyPr/>
          <a:lstStyle/>
          <a:p>
            <a:fld id="{9701939E-0187-4DAB-94B9-AD1D065C4773}" type="slidenum">
              <a:rPr lang="en-GB" smtClean="0"/>
              <a:t>2</a:t>
            </a:fld>
            <a:endParaRPr lang="en-GB"/>
          </a:p>
        </p:txBody>
      </p:sp>
    </p:spTree>
    <p:extLst>
      <p:ext uri="{BB962C8B-B14F-4D97-AF65-F5344CB8AC3E}">
        <p14:creationId xmlns:p14="http://schemas.microsoft.com/office/powerpoint/2010/main" val="2242885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Process goals </a:t>
            </a:r>
            <a:r>
              <a:rPr lang="en-GB" dirty="0"/>
              <a:t>- Focus on maintaining proper foot placement techniques, such as edging and smearing, throughout the traverse bouldering session.​</a:t>
            </a:r>
          </a:p>
          <a:p>
            <a:endParaRPr lang="en-GB" dirty="0"/>
          </a:p>
          <a:p>
            <a:r>
              <a:rPr lang="en-GB" dirty="0"/>
              <a:t>Emphasize precise hand placement techniques, including matching and crimping, to optimize grip and control during climbs.​</a:t>
            </a:r>
          </a:p>
          <a:p>
            <a:endParaRPr lang="en-GB" dirty="0"/>
          </a:p>
          <a:p>
            <a:r>
              <a:rPr lang="en-GB" dirty="0"/>
              <a:t>Implement strategies to improve participants' balance and centre of gravity awareness, such as engaging the core and adjusting body positioning while climbing.​(</a:t>
            </a:r>
            <a:r>
              <a:rPr lang="en-GB" dirty="0" err="1"/>
              <a:t>Nahrgang</a:t>
            </a:r>
            <a:r>
              <a:rPr lang="en-GB" dirty="0"/>
              <a:t>, 2013)</a:t>
            </a:r>
          </a:p>
          <a:p>
            <a:endParaRPr lang="en-GB" dirty="0"/>
          </a:p>
          <a:p>
            <a:endParaRPr lang="en-GB" dirty="0"/>
          </a:p>
          <a:p>
            <a:r>
              <a:rPr lang="en-GB" b="1" u="sng" dirty="0"/>
              <a:t>Performance goals </a:t>
            </a:r>
            <a:r>
              <a:rPr lang="en-GB" dirty="0"/>
              <a:t>- Aim for each participant to successfully execute specific foot placement techniques on designated routes, achieving a predetermined level of proficiency by the end of the foot placement session.​</a:t>
            </a:r>
          </a:p>
          <a:p>
            <a:endParaRPr lang="en-GB" dirty="0"/>
          </a:p>
          <a:p>
            <a:r>
              <a:rPr lang="en-GB" dirty="0"/>
              <a:t>Set targets for participants to complete challenging hand placement sequences with minimal slips or falls, demonstrating improved grip strength and technique during the hand placement session.​</a:t>
            </a:r>
          </a:p>
          <a:p>
            <a:endParaRPr lang="en-GB" dirty="0"/>
          </a:p>
          <a:p>
            <a:r>
              <a:rPr lang="en-GB" dirty="0"/>
              <a:t>Establish performance goals for participants to complete a traverse route of a certain length or difficulty efficiently.​(</a:t>
            </a:r>
            <a:r>
              <a:rPr lang="en-GB" dirty="0" err="1"/>
              <a:t>Nahrgang</a:t>
            </a:r>
            <a:r>
              <a:rPr lang="en-GB" dirty="0"/>
              <a:t>, 2013)</a:t>
            </a:r>
          </a:p>
          <a:p>
            <a:endParaRPr lang="en-GB" dirty="0"/>
          </a:p>
          <a:p>
            <a:endParaRPr lang="en-GB" dirty="0"/>
          </a:p>
          <a:p>
            <a:r>
              <a:rPr lang="en-GB" b="1" u="sng" dirty="0"/>
              <a:t>Outcome goals </a:t>
            </a:r>
            <a:r>
              <a:rPr lang="en-GB" dirty="0"/>
              <a:t>- Strive for the group to collectively achieve a higher success rate on traverse routes compared to previous sessions, indicating overall improvement in climbing proficiency.​</a:t>
            </a:r>
          </a:p>
          <a:p>
            <a:endParaRPr lang="en-GB" dirty="0"/>
          </a:p>
          <a:p>
            <a:r>
              <a:rPr lang="en-GB" dirty="0"/>
              <a:t>Aim for individual participants to reach a higher number of completed climbs or traverse sections, reflecting personal progress and achievement in climbing ability.​</a:t>
            </a:r>
          </a:p>
          <a:p>
            <a:endParaRPr lang="en-GB" dirty="0"/>
          </a:p>
          <a:p>
            <a:r>
              <a:rPr lang="en-GB" dirty="0"/>
              <a:t>Set a goal for the group to collectively master a particularly challenging traverse route or section, demonstrating mastery of climbing skills and techniques.​(</a:t>
            </a:r>
            <a:r>
              <a:rPr lang="en-GB" dirty="0" err="1"/>
              <a:t>Nahrgang</a:t>
            </a:r>
            <a:r>
              <a:rPr lang="en-GB" dirty="0"/>
              <a:t>, 2013)</a:t>
            </a:r>
          </a:p>
        </p:txBody>
      </p:sp>
      <p:sp>
        <p:nvSpPr>
          <p:cNvPr id="4" name="Slide Number Placeholder 3"/>
          <p:cNvSpPr>
            <a:spLocks noGrp="1"/>
          </p:cNvSpPr>
          <p:nvPr>
            <p:ph type="sldNum" sz="quarter" idx="5"/>
          </p:nvPr>
        </p:nvSpPr>
        <p:spPr/>
        <p:txBody>
          <a:bodyPr/>
          <a:lstStyle/>
          <a:p>
            <a:fld id="{9701939E-0187-4DAB-94B9-AD1D065C4773}" type="slidenum">
              <a:rPr lang="en-GB" smtClean="0"/>
              <a:t>3</a:t>
            </a:fld>
            <a:endParaRPr lang="en-GB"/>
          </a:p>
        </p:txBody>
      </p:sp>
    </p:spTree>
    <p:extLst>
      <p:ext uri="{BB962C8B-B14F-4D97-AF65-F5344CB8AC3E}">
        <p14:creationId xmlns:p14="http://schemas.microsoft.com/office/powerpoint/2010/main" val="518940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Warm up </a:t>
            </a:r>
            <a:r>
              <a:rPr lang="en-GB" dirty="0"/>
              <a:t>- RAMP - RAMP stands for Raise, Activate, Mobilize, and Potentiate, offering a structured approach to warming up by progressively preparing the body for physical activity through increasing heart rate, activating muscles, improving joint mobility, and priming the nervous system ensuring that the climbers are better equipped to tackle the movements they will face in the main body of my structured coaching plan.​ (Jeffery, 2017)</a:t>
            </a:r>
          </a:p>
          <a:p>
            <a:endParaRPr lang="en-GB" dirty="0"/>
          </a:p>
          <a:p>
            <a:endParaRPr lang="en-GB" dirty="0"/>
          </a:p>
          <a:p>
            <a:r>
              <a:rPr lang="en-GB" b="1" u="sng" dirty="0"/>
              <a:t>Main exercise different foot hold names </a:t>
            </a:r>
          </a:p>
          <a:p>
            <a:endParaRPr lang="en-GB" b="1" u="sng" dirty="0"/>
          </a:p>
          <a:p>
            <a:r>
              <a:rPr lang="en-GB" dirty="0"/>
              <a:t>Pivoting: Face-on to the wall, allow space between the toe and wall; twist the knee and heel sideways. Get used to it on different sized holds. ​</a:t>
            </a:r>
          </a:p>
          <a:p>
            <a:endParaRPr lang="en-GB" dirty="0"/>
          </a:p>
          <a:p>
            <a:r>
              <a:rPr lang="en-GB" dirty="0"/>
              <a:t>Hop: Involves a ‘bounce’ as feet are swapped ​</a:t>
            </a:r>
          </a:p>
          <a:p>
            <a:endParaRPr lang="en-GB" dirty="0"/>
          </a:p>
          <a:p>
            <a:r>
              <a:rPr lang="en-GB" dirty="0"/>
              <a:t>Tablecloth: Just like a magician pulling a tablecloth from under a set table, one foot is placed on top of the other, and the bottom foot slides out from underneath​</a:t>
            </a:r>
          </a:p>
          <a:p>
            <a:endParaRPr lang="en-GB" dirty="0"/>
          </a:p>
          <a:p>
            <a:r>
              <a:rPr lang="en-GB" dirty="0"/>
              <a:t>Smear: One-foot smears above the foot hold, and then both smear. This makes the foot hold ‘free’ for a foot to be placed on it ​</a:t>
            </a:r>
          </a:p>
          <a:p>
            <a:endParaRPr lang="en-GB" dirty="0"/>
          </a:p>
          <a:p>
            <a:r>
              <a:rPr lang="en-GB" dirty="0"/>
              <a:t>Ankle twist: The foot twists from side on to front on exposing part of the hold to be used by the other foot​</a:t>
            </a:r>
          </a:p>
          <a:p>
            <a:endParaRPr lang="en-GB" dirty="0"/>
          </a:p>
          <a:p>
            <a:r>
              <a:rPr lang="en-GB" dirty="0"/>
              <a:t>Roll: The foot on the hold rolls up as the other one rolls down ​</a:t>
            </a:r>
          </a:p>
          <a:p>
            <a:endParaRPr lang="en-GB" dirty="0"/>
          </a:p>
          <a:p>
            <a:r>
              <a:rPr lang="en-GB" dirty="0"/>
              <a:t>Match: Often involves a step through as both feet temporarily share one foothold ​ (Howett and </a:t>
            </a:r>
            <a:r>
              <a:rPr lang="en-GB" dirty="0" err="1"/>
              <a:t>Schirrmacher</a:t>
            </a:r>
            <a:r>
              <a:rPr lang="en-GB" dirty="0"/>
              <a:t>, 2013)</a:t>
            </a:r>
          </a:p>
          <a:p>
            <a:endParaRPr lang="en-GB" dirty="0"/>
          </a:p>
          <a:p>
            <a:endParaRPr lang="en-GB" dirty="0"/>
          </a:p>
          <a:p>
            <a:endParaRPr lang="en-GB" dirty="0"/>
          </a:p>
          <a:p>
            <a:r>
              <a:rPr lang="en-GB" b="1" u="sng" dirty="0"/>
              <a:t>Game finisher  - The Cork Traverse  </a:t>
            </a:r>
            <a:endParaRPr lang="en-GB" dirty="0"/>
          </a:p>
          <a:p>
            <a:endParaRPr lang="en-GB" dirty="0"/>
          </a:p>
          <a:p>
            <a:r>
              <a:rPr lang="en-GB" dirty="0"/>
              <a:t>Place corks on big holds and traverse on the holds without the corks falling off. This emphasises the need to continue to have full accurate control even when moving OFF the hold​</a:t>
            </a:r>
          </a:p>
          <a:p>
            <a:endParaRPr lang="en-GB" dirty="0"/>
          </a:p>
          <a:p>
            <a:r>
              <a:rPr lang="en-GB" dirty="0"/>
              <a:t>Players are challenged to apply their climbing techniques in a dynamic and realistic scenario, where they must navigate the wall while ensuring the corks remain in place. This encourages players to focus on their balance, footwork, and body positioning, as well as their ability to control their movements precisely. As players progress and become more proficient, the game can be adjusted to increase difficulty or incorporate additional challenges, such as smaller holds or faster traversal speeds. This ensures that the activity continues to challenge players' tactical awareness and decision-making skills while reinforcing technique development within the context of climbing game play (Howett and </a:t>
            </a:r>
            <a:r>
              <a:rPr lang="en-GB" dirty="0" err="1"/>
              <a:t>Schirrmacher</a:t>
            </a:r>
            <a:r>
              <a:rPr lang="en-GB" dirty="0"/>
              <a:t>, 2013).​</a:t>
            </a:r>
          </a:p>
          <a:p>
            <a:endParaRPr lang="en-GB" dirty="0"/>
          </a:p>
          <a:p>
            <a:r>
              <a:rPr lang="en-GB" b="1" u="sng" dirty="0"/>
              <a:t>Donald Schön’s theory reflection of practice</a:t>
            </a:r>
            <a:r>
              <a:rPr lang="en-GB" dirty="0"/>
              <a:t>​ - Encourage athletes to engage in reflection during their climbing sessions, particularly while actively climbing on the wall. Prompt them to assess their technique, decision-making, and performance in real-time. For example, if a climber struggles with a particular move or route, encourage them to reflect on their body positioning, hand and foot placements, and overall approach to the climb. This reflection in practice allows climbers to make immediate adjustments and improve their climbing efficiency and effectiveness(</a:t>
            </a:r>
            <a:r>
              <a:rPr lang="en-GB" dirty="0" err="1"/>
              <a:t>Yanow</a:t>
            </a:r>
            <a:r>
              <a:rPr lang="en-GB" dirty="0"/>
              <a:t>, 2009).</a:t>
            </a:r>
          </a:p>
          <a:p>
            <a:endParaRPr lang="en-GB" dirty="0"/>
          </a:p>
          <a:p>
            <a:endParaRPr lang="en-GB" dirty="0"/>
          </a:p>
          <a:p>
            <a:r>
              <a:rPr lang="en-GB" b="1" u="sng" dirty="0"/>
              <a:t>Cool down </a:t>
            </a:r>
            <a:r>
              <a:rPr lang="en-GB" dirty="0"/>
              <a:t>- Static stretching during cool-down activities is beneficial because it helps increase flexibility and range of motion. This is particularly effective when muscles and connective tissues are warm, as it enhances their plasticity, allowing for greater stretching gains. By targeting major muscle groups and core stabilizers, static stretching aids in maintaining overall muscle health and function. This can contribute to injury prevention, improved athletic performance, and enhanced recovery post-exercise.​(Howett and </a:t>
            </a:r>
            <a:r>
              <a:rPr lang="en-GB" dirty="0" err="1"/>
              <a:t>Schirrmacher</a:t>
            </a:r>
            <a:r>
              <a:rPr lang="en-GB" dirty="0"/>
              <a:t>, 2013).​</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701939E-0187-4DAB-94B9-AD1D065C4773}" type="slidenum">
              <a:rPr lang="en-GB" smtClean="0"/>
              <a:t>4</a:t>
            </a:fld>
            <a:endParaRPr lang="en-GB"/>
          </a:p>
        </p:txBody>
      </p:sp>
    </p:spTree>
    <p:extLst>
      <p:ext uri="{BB962C8B-B14F-4D97-AF65-F5344CB8AC3E}">
        <p14:creationId xmlns:p14="http://schemas.microsoft.com/office/powerpoint/2010/main" val="3618087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Command</a:t>
            </a:r>
            <a:r>
              <a:rPr lang="en-GB" dirty="0"/>
              <a:t> - the leader directs all decisions and actions, creating an environment where students respond promptly to the leader's guidance. This approach is characterized by a clear leader-directed structure and immediate student responses to the leader's cues or models. It is particularly effective in situations where safety is crucial or time is limited, and where rapid skill replication is necessary. For instance, in a synchronized warm-up led by the leader, students follow the leader's instructions closely to ensure coordination and efficiency.​ Using a leader-directed style in warm-ups and cool-downs ensures prompt, coordinated responses from students, enhancing efficiency, safety, and effectiveness in preparing for and recovering from physical activity sessions (</a:t>
            </a:r>
            <a:r>
              <a:rPr lang="en-GB" dirty="0" err="1"/>
              <a:t>ashworth</a:t>
            </a:r>
            <a:r>
              <a:rPr lang="en-GB" dirty="0"/>
              <a:t> and mosston,1986)</a:t>
            </a:r>
          </a:p>
          <a:p>
            <a:endParaRPr lang="en-GB" dirty="0"/>
          </a:p>
          <a:p>
            <a:r>
              <a:rPr lang="en-GB" b="1" u="sng" dirty="0"/>
              <a:t>Albert Bandura's theory of social learning and self-efficacy </a:t>
            </a:r>
            <a:r>
              <a:rPr lang="en-GB" dirty="0"/>
              <a:t>In the context of climbing coaching and observational learning can be effectively utilized by demonstrating proper climbing techniques and movements to participants. By coach performing the actions, participants can learn and imitate these behaviours to improve their own climbing skills. (</a:t>
            </a:r>
            <a:r>
              <a:rPr lang="en-GB" dirty="0" err="1"/>
              <a:t>Mcleod</a:t>
            </a:r>
            <a:r>
              <a:rPr lang="en-GB" dirty="0"/>
              <a:t>, 2011)</a:t>
            </a:r>
          </a:p>
          <a:p>
            <a:endParaRPr lang="en-GB" dirty="0"/>
          </a:p>
          <a:p>
            <a:r>
              <a:rPr lang="en-GB" b="1" u="sng" dirty="0"/>
              <a:t>Reciprocal</a:t>
            </a:r>
            <a:r>
              <a:rPr lang="en-GB" dirty="0"/>
              <a:t> -  students are organized into pairs to engage in reciprocal observation and feedback. The process involves one student actively performing a task while the other observes and provides constructive feedback based on predefined criteria or guidelines, often provided by the teacher in the form of skill cards or performance rubrics.  I am approaching this method in my planned sessions by creating a card  explaining the names of the types of movements I want them to complete. I will be giving an example alongside an explanation of the types of movements. The pairs will work with each other, 1 person on the wall at a time, the other person spotting, the group will go through each movement together while coaching each other. ​(</a:t>
            </a:r>
            <a:r>
              <a:rPr lang="en-GB" dirty="0" err="1"/>
              <a:t>ashworth</a:t>
            </a:r>
            <a:r>
              <a:rPr lang="en-GB" dirty="0"/>
              <a:t> and mosston,1986)</a:t>
            </a:r>
          </a:p>
          <a:p>
            <a:endParaRPr lang="en-GB" dirty="0"/>
          </a:p>
          <a:p>
            <a:endParaRPr lang="en-GB" dirty="0"/>
          </a:p>
          <a:p>
            <a:r>
              <a:rPr lang="en-GB" b="1" u="sng" dirty="0"/>
              <a:t>Donald Schön’s theory reflection of practice - ​</a:t>
            </a:r>
            <a:r>
              <a:rPr lang="en-GB" dirty="0"/>
              <a:t>Integration of Feedback: Facilitate a feedback loop between coaches and athletes to reinforce reflection in practice and on practice. Provide constructive feedback and guidance during climbing sessions to help athletes identify strengths and areas for improvement in real-time. Additionally, encourage athletes to seek feedback from peers and teammates to gain different perspectives and insights into their climbing performance.​(</a:t>
            </a:r>
            <a:r>
              <a:rPr lang="en-GB" dirty="0" err="1"/>
              <a:t>Yanow</a:t>
            </a:r>
            <a:r>
              <a:rPr lang="en-GB" dirty="0"/>
              <a:t>, 2009)</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701939E-0187-4DAB-94B9-AD1D065C4773}" type="slidenum">
              <a:rPr lang="en-GB" smtClean="0"/>
              <a:t>5</a:t>
            </a:fld>
            <a:endParaRPr lang="en-GB"/>
          </a:p>
        </p:txBody>
      </p:sp>
    </p:spTree>
    <p:extLst>
      <p:ext uri="{BB962C8B-B14F-4D97-AF65-F5344CB8AC3E}">
        <p14:creationId xmlns:p14="http://schemas.microsoft.com/office/powerpoint/2010/main" val="4129786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TGfU</a:t>
            </a:r>
            <a:r>
              <a:rPr lang="en-GB" dirty="0"/>
              <a:t> model emphasizes learning game tactics and strategies alongside technique development, using modified games suited to the learners' developmental level. Techniques are introduced only, when necessary, within the context of game play. As players progress, the game form is adjusted to continue challenging them in terms of tactical awareness and decision-making. Thorpe and Bunker suggest using simplified, modified versions of games as generic lead-ups to specific sports. </a:t>
            </a:r>
          </a:p>
          <a:p>
            <a:endParaRPr lang="en-GB" dirty="0"/>
          </a:p>
          <a:p>
            <a:r>
              <a:rPr lang="en-GB" dirty="0"/>
              <a:t>At the end of each of the main activity's I have created a short game where the climbers can utilise the skills that that have learned in the session or further gain skill in the game. Not only is this creating a fun and encouraging environment,  but The climbers will also feel purpose in the use of the skills that they have learnt (Bunker &amp; Thorpe, 1982) ​</a:t>
            </a:r>
          </a:p>
          <a:p>
            <a:endParaRPr lang="en-GB" dirty="0"/>
          </a:p>
        </p:txBody>
      </p:sp>
      <p:sp>
        <p:nvSpPr>
          <p:cNvPr id="4" name="Slide Number Placeholder 3"/>
          <p:cNvSpPr>
            <a:spLocks noGrp="1"/>
          </p:cNvSpPr>
          <p:nvPr>
            <p:ph type="sldNum" sz="quarter" idx="5"/>
          </p:nvPr>
        </p:nvSpPr>
        <p:spPr/>
        <p:txBody>
          <a:bodyPr/>
          <a:lstStyle/>
          <a:p>
            <a:fld id="{9701939E-0187-4DAB-94B9-AD1D065C4773}" type="slidenum">
              <a:rPr lang="en-GB" smtClean="0"/>
              <a:t>6</a:t>
            </a:fld>
            <a:endParaRPr lang="en-GB"/>
          </a:p>
        </p:txBody>
      </p:sp>
    </p:spTree>
    <p:extLst>
      <p:ext uri="{BB962C8B-B14F-4D97-AF65-F5344CB8AC3E}">
        <p14:creationId xmlns:p14="http://schemas.microsoft.com/office/powerpoint/2010/main" val="2802494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Main exercise </a:t>
            </a:r>
            <a:r>
              <a:rPr lang="en-GB" dirty="0"/>
              <a:t>- Handhold Swap: Designate certain handholds as "swap" holds. Climbers must swap their hands on these holds as they traverse the wall, ensuring both hands touch each swap hold before moving on. This game encourages balance and coordination while adding a strategic element to hand placement.​(Howett and </a:t>
            </a:r>
            <a:r>
              <a:rPr lang="en-GB" dirty="0" err="1"/>
              <a:t>Schirrmacher</a:t>
            </a:r>
            <a:r>
              <a:rPr lang="en-GB" dirty="0"/>
              <a:t>, 2013)</a:t>
            </a:r>
          </a:p>
          <a:p>
            <a:endParaRPr lang="en-GB" dirty="0"/>
          </a:p>
          <a:p>
            <a:endParaRPr lang="en-GB" dirty="0"/>
          </a:p>
          <a:p>
            <a:r>
              <a:rPr lang="en-GB" dirty="0"/>
              <a:t>Climbers are required to swap their hands on designated holds while traversing the wall. This challenges climbers to develop precise hand placement and coordination skills, as they must accurately reach and switch hands on each swap hold. By focusing on specific climbing techniques within the context of the game, climbers can enhance their overall climbing proficiency. The strategic element of handhold swapping adds a tactical dimension to the climbing experience. ​</a:t>
            </a:r>
          </a:p>
          <a:p>
            <a:endParaRPr lang="en-GB" dirty="0"/>
          </a:p>
          <a:p>
            <a:r>
              <a:rPr lang="en-GB" dirty="0"/>
              <a:t>Climbers must strategize their hand placements to efficiently navigate the wall while ensuring both hands touch each swap hold. This encourages climbers to plan their movements, anticipate challenges, and make quick decisions during the climb. By incorporating game tactics into the climbing activity, climbers can improve their tactical awareness and decision-making abilities in a dynamic and engaging manner (Howett and </a:t>
            </a:r>
            <a:r>
              <a:rPr lang="en-GB" dirty="0" err="1"/>
              <a:t>Schirrmacher</a:t>
            </a:r>
            <a:r>
              <a:rPr lang="en-GB" dirty="0"/>
              <a:t>, 2013).​</a:t>
            </a:r>
          </a:p>
          <a:p>
            <a:endParaRPr lang="en-GB" dirty="0"/>
          </a:p>
          <a:p>
            <a:r>
              <a:rPr lang="en-GB" b="1" u="sng" dirty="0"/>
              <a:t>Skill acquisition </a:t>
            </a:r>
            <a:r>
              <a:rPr lang="en-GB" dirty="0"/>
              <a:t>- Generating Problem-Solving Tactics: Based on their anticipation and perception of the task, athletes generate potential problem-solving tactics. This could involve visualizing different sequences, considering different strategies for approaching challenging sections, and identifying potential resting points. </a:t>
            </a:r>
          </a:p>
          <a:p>
            <a:endParaRPr lang="en-GB" dirty="0"/>
          </a:p>
          <a:p>
            <a:r>
              <a:rPr lang="en-GB" b="1" u="sng" dirty="0"/>
              <a:t>Constraints </a:t>
            </a:r>
            <a:r>
              <a:rPr lang="en-GB" dirty="0"/>
              <a:t>- everyone's solution to a task problem will be unique. so, teaching techniques designed to promote ideal optimal movement solutions, such as modelling perfect skills, might be redundant. This is why I am letting the group use the skills that they have been taught to create their own route. (</a:t>
            </a:r>
            <a:r>
              <a:rPr lang="en-GB" dirty="0" err="1"/>
              <a:t>Brymer</a:t>
            </a:r>
            <a:r>
              <a:rPr lang="en-GB" dirty="0"/>
              <a:t> &amp; Renshaw, 2010)</a:t>
            </a:r>
          </a:p>
          <a:p>
            <a:endParaRPr lang="en-GB" dirty="0"/>
          </a:p>
          <a:p>
            <a:r>
              <a:rPr lang="en-GB" dirty="0"/>
              <a:t>The climbers evaluate their generated problem-solving tactics and choose the most appropriate solution. This is the tactic that best fits the task and aligns with their physical capabilities and motor skills. It's about finding the most efficient and effective way to climb the route.​</a:t>
            </a:r>
          </a:p>
          <a:p>
            <a:r>
              <a:rPr lang="en-GB" dirty="0"/>
              <a:t>By helping the climbers identify the best solution for the climb based on their motor skills. I am applying skill acquisition ​</a:t>
            </a:r>
          </a:p>
        </p:txBody>
      </p:sp>
      <p:sp>
        <p:nvSpPr>
          <p:cNvPr id="4" name="Slide Number Placeholder 3"/>
          <p:cNvSpPr>
            <a:spLocks noGrp="1"/>
          </p:cNvSpPr>
          <p:nvPr>
            <p:ph type="sldNum" sz="quarter" idx="5"/>
          </p:nvPr>
        </p:nvSpPr>
        <p:spPr/>
        <p:txBody>
          <a:bodyPr/>
          <a:lstStyle/>
          <a:p>
            <a:fld id="{9701939E-0187-4DAB-94B9-AD1D065C4773}" type="slidenum">
              <a:rPr lang="en-GB" smtClean="0"/>
              <a:t>7</a:t>
            </a:fld>
            <a:endParaRPr lang="en-GB"/>
          </a:p>
        </p:txBody>
      </p:sp>
    </p:spTree>
    <p:extLst>
      <p:ext uri="{BB962C8B-B14F-4D97-AF65-F5344CB8AC3E}">
        <p14:creationId xmlns:p14="http://schemas.microsoft.com/office/powerpoint/2010/main" val="3646766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Main exercise </a:t>
            </a:r>
            <a:r>
              <a:rPr lang="en-GB" dirty="0"/>
              <a:t>- Handhold Limit: Limit the number of handholds climbers can use during the traverse. For example, allow climbers to use only five handholds per side. This game encourages climbers to strategize and prioritize handholds, focusing on efficiency and technique.​</a:t>
            </a:r>
          </a:p>
          <a:p>
            <a:endParaRPr lang="en-GB" dirty="0"/>
          </a:p>
          <a:p>
            <a:r>
              <a:rPr lang="en-GB" dirty="0"/>
              <a:t>By limiting the number of handholds climbers can use during the traverse, the game challenges climbers to optimize their hand placements and movement efficiency. ​</a:t>
            </a:r>
          </a:p>
          <a:p>
            <a:endParaRPr lang="en-GB" dirty="0"/>
          </a:p>
          <a:p>
            <a:r>
              <a:rPr lang="en-GB" dirty="0"/>
              <a:t>Climbers must carefully select and utilize handholds that offer the best grip and support, encouraging them to develop precise hand placement and technique. This focus on technique development within the context of the game enhances climbers' overall climbing proficiency and skill acquisition. The strategic element of handhold limitation adds a tactical dimension to the climbing experience.​</a:t>
            </a:r>
          </a:p>
          <a:p>
            <a:endParaRPr lang="en-GB" dirty="0"/>
          </a:p>
          <a:p>
            <a:r>
              <a:rPr lang="en-GB" dirty="0"/>
              <a:t>Climbers must strategize and prioritize their handholds, considering factors such as hold type, distance between holds, and climbing route. By planning their hand placements strategically, climbers can maximize their efficiency and progress on the wall while conserving energy. This encourages climbers to develop critical thinking skills, spatial awareness, and decision-making abilities during the climb (Howett and </a:t>
            </a:r>
            <a:r>
              <a:rPr lang="en-GB" dirty="0" err="1"/>
              <a:t>Schirrmacher</a:t>
            </a:r>
            <a:r>
              <a:rPr lang="en-GB" dirty="0"/>
              <a:t>, 2013).​</a:t>
            </a:r>
          </a:p>
          <a:p>
            <a:endParaRPr lang="en-GB" dirty="0"/>
          </a:p>
          <a:p>
            <a:r>
              <a:rPr lang="en-GB" b="1" u="sng" dirty="0"/>
              <a:t>Carl Rogers Theory </a:t>
            </a:r>
            <a:r>
              <a:rPr lang="en-GB" dirty="0"/>
              <a:t>- Supportive Therapeutic Relationship: Build a strong coach-athlete relationship based on trust, respect, and mutual understanding. Be approachable and accessible to athletes, offering guidance and encouragement as they navigate their climbing journey.​ (</a:t>
            </a:r>
            <a:r>
              <a:rPr lang="en-GB" dirty="0" err="1"/>
              <a:t>Pescitelli</a:t>
            </a:r>
            <a:r>
              <a:rPr lang="en-GB" dirty="0"/>
              <a:t>, 1996)</a:t>
            </a:r>
          </a:p>
        </p:txBody>
      </p:sp>
      <p:sp>
        <p:nvSpPr>
          <p:cNvPr id="4" name="Slide Number Placeholder 3"/>
          <p:cNvSpPr>
            <a:spLocks noGrp="1"/>
          </p:cNvSpPr>
          <p:nvPr>
            <p:ph type="sldNum" sz="quarter" idx="5"/>
          </p:nvPr>
        </p:nvSpPr>
        <p:spPr/>
        <p:txBody>
          <a:bodyPr/>
          <a:lstStyle/>
          <a:p>
            <a:fld id="{9701939E-0187-4DAB-94B9-AD1D065C4773}" type="slidenum">
              <a:rPr lang="en-GB" smtClean="0"/>
              <a:t>8</a:t>
            </a:fld>
            <a:endParaRPr lang="en-GB"/>
          </a:p>
        </p:txBody>
      </p:sp>
    </p:spTree>
    <p:extLst>
      <p:ext uri="{BB962C8B-B14F-4D97-AF65-F5344CB8AC3E}">
        <p14:creationId xmlns:p14="http://schemas.microsoft.com/office/powerpoint/2010/main" val="2899872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766F1-EB01-FE26-F887-C966E08EFE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CBF327-C0FD-C973-ADF1-4B1E904438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A97CFC-4B5C-E70B-C401-D0487B321645}"/>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5" name="Footer Placeholder 4">
            <a:extLst>
              <a:ext uri="{FF2B5EF4-FFF2-40B4-BE49-F238E27FC236}">
                <a16:creationId xmlns:a16="http://schemas.microsoft.com/office/drawing/2014/main" id="{8FE536BB-6DE0-D6F1-8807-5B5A29AC86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BC3F4-5F6F-15CD-214B-DC5947002BDC}"/>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1018831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8140B-BA46-8E3D-7CC2-CF7D357F15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EAAE1A-4DBE-316C-316D-397324B88C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3F5F6F-89DC-175B-4E62-2D8C3E89EF3B}"/>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5" name="Footer Placeholder 4">
            <a:extLst>
              <a:ext uri="{FF2B5EF4-FFF2-40B4-BE49-F238E27FC236}">
                <a16:creationId xmlns:a16="http://schemas.microsoft.com/office/drawing/2014/main" id="{BFBBE3CD-3709-24F2-C2CB-8C2E5110C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3B461-0C74-824E-71B6-E4862028252A}"/>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1020083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51766-A8FC-6D11-B791-07F6B710AB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A7F56D-10B7-B569-94EC-C92E8B61FD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A21A48-3FE2-DB30-5C34-88C797DE3F29}"/>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5" name="Footer Placeholder 4">
            <a:extLst>
              <a:ext uri="{FF2B5EF4-FFF2-40B4-BE49-F238E27FC236}">
                <a16:creationId xmlns:a16="http://schemas.microsoft.com/office/drawing/2014/main" id="{DEF03319-2D22-2512-7733-AC9EA96824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60D54-EB4F-6054-3F41-A4F9D39EB4B0}"/>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555123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5BA71-AD57-8015-1EC1-8F1977E2A2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B919B6-1E54-62FF-701E-0D7C461F25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81CCF4-1EAC-B674-DD98-AC31B4FDA4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D07BD9-68D0-4EC1-A7E5-D51193AED128}"/>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6" name="Footer Placeholder 5">
            <a:extLst>
              <a:ext uri="{FF2B5EF4-FFF2-40B4-BE49-F238E27FC236}">
                <a16:creationId xmlns:a16="http://schemas.microsoft.com/office/drawing/2014/main" id="{410074B3-1BB7-2A07-E1CB-22DA6D2432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40F177-8A3F-A059-5EC2-74FEC89B513F}"/>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428825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6D6A6-C117-FF58-290E-22AEC5B2A3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651222-1A8C-AB38-15D6-765E77442F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11E25-8252-6737-908C-4A2A911E51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AA9033-30AF-410C-6D78-AF94A30FA1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AF4D1F-A829-A22D-3EA8-7B235843DA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D93E6E-D89A-938D-31CA-64EA37236326}"/>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8" name="Footer Placeholder 7">
            <a:extLst>
              <a:ext uri="{FF2B5EF4-FFF2-40B4-BE49-F238E27FC236}">
                <a16:creationId xmlns:a16="http://schemas.microsoft.com/office/drawing/2014/main" id="{BDE7FA55-7277-4ABD-0E0C-E550431E86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A20F7E-EE8E-898C-4331-B327F0D572A7}"/>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3248250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5AC54-617C-7222-9CD8-E25DF17896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971AB7-F991-2178-369B-9016BAD933BA}"/>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4" name="Footer Placeholder 3">
            <a:extLst>
              <a:ext uri="{FF2B5EF4-FFF2-40B4-BE49-F238E27FC236}">
                <a16:creationId xmlns:a16="http://schemas.microsoft.com/office/drawing/2014/main" id="{012AC236-9071-7CC6-5C7E-4E451F6CE3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E70128-0A85-BDF6-C261-2D239F0109B8}"/>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3944349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1E34D8-D3AF-4288-924B-B25E7EC47F32}"/>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3" name="Footer Placeholder 2">
            <a:extLst>
              <a:ext uri="{FF2B5EF4-FFF2-40B4-BE49-F238E27FC236}">
                <a16:creationId xmlns:a16="http://schemas.microsoft.com/office/drawing/2014/main" id="{268B6499-BFFC-9311-A894-F453820CEE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CD7149-9332-E13D-D4A9-9E00C9CEAF7D}"/>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1657852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24655-0080-FAC9-7786-6F1E139BAE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C8574F-60DC-C6C1-0592-1BC44E3400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BC8932-FFDB-C529-89F9-7FEB83CC89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A5E9B-207E-CA7E-E334-F72929B7BF98}"/>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6" name="Footer Placeholder 5">
            <a:extLst>
              <a:ext uri="{FF2B5EF4-FFF2-40B4-BE49-F238E27FC236}">
                <a16:creationId xmlns:a16="http://schemas.microsoft.com/office/drawing/2014/main" id="{1E8ADB0A-DAA9-2B1D-9C26-37E2D59EFE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F53EC-719F-9D1F-0D29-F6C5BC65D6E5}"/>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3050883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88D5-59F0-EA6B-BAFC-535671F6F4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8BF6D2-6614-E130-CC7B-FE9D58ECEC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28B805-D9C6-4F6B-7044-227344CBF7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A6971-AF86-214B-F1F8-D974CDFE34B9}"/>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6" name="Footer Placeholder 5">
            <a:extLst>
              <a:ext uri="{FF2B5EF4-FFF2-40B4-BE49-F238E27FC236}">
                <a16:creationId xmlns:a16="http://schemas.microsoft.com/office/drawing/2014/main" id="{F303EA34-894F-B096-E419-31D421F23A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6F4AF7-7435-EECC-4056-BCB00728424B}"/>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2323980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93A93-F318-FEBB-8AA5-E8AD59822C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6DFCC2-CFB6-C8A7-E8C5-AC89D6433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60871C-AE40-87E8-B65A-8DE5156924F6}"/>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5" name="Footer Placeholder 4">
            <a:extLst>
              <a:ext uri="{FF2B5EF4-FFF2-40B4-BE49-F238E27FC236}">
                <a16:creationId xmlns:a16="http://schemas.microsoft.com/office/drawing/2014/main" id="{8F0463C8-9D20-F3D6-6788-9DD5A7305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A42D4-C5FD-3F83-5512-A58493C0A007}"/>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2610523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97BAF4-B9D1-99BA-E422-BA8B68F5FC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DEFB5E-E095-9D93-998F-6C8FE4366E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2ED75B-847E-4255-8B60-D6F59F092C10}"/>
              </a:ext>
            </a:extLst>
          </p:cNvPr>
          <p:cNvSpPr>
            <a:spLocks noGrp="1"/>
          </p:cNvSpPr>
          <p:nvPr>
            <p:ph type="dt" sz="half" idx="10"/>
          </p:nvPr>
        </p:nvSpPr>
        <p:spPr/>
        <p:txBody>
          <a:bodyPr/>
          <a:lstStyle/>
          <a:p>
            <a:fld id="{FCBB2167-9771-4CA6-B1F9-5056BB12C576}" type="datetimeFigureOut">
              <a:rPr lang="en-GB" smtClean="0"/>
              <a:t>07/03/2024</a:t>
            </a:fld>
            <a:endParaRPr lang="en-GB"/>
          </a:p>
        </p:txBody>
      </p:sp>
      <p:sp>
        <p:nvSpPr>
          <p:cNvPr id="5" name="Footer Placeholder 4">
            <a:extLst>
              <a:ext uri="{FF2B5EF4-FFF2-40B4-BE49-F238E27FC236}">
                <a16:creationId xmlns:a16="http://schemas.microsoft.com/office/drawing/2014/main" id="{20DE5F4E-E2E9-1DC3-DF8E-B079F7FB9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62F239-9F93-FC34-E342-109ECDCE7F53}"/>
              </a:ext>
            </a:extLst>
          </p:cNvPr>
          <p:cNvSpPr>
            <a:spLocks noGrp="1"/>
          </p:cNvSpPr>
          <p:nvPr>
            <p:ph type="sldNum" sz="quarter" idx="12"/>
          </p:nvPr>
        </p:nvSpPr>
        <p:spPr/>
        <p:txBody>
          <a:bodyPr/>
          <a:lstStyle/>
          <a:p>
            <a:fld id="{249510E9-F34E-401A-AF01-C8B629D40673}" type="slidenum">
              <a:rPr lang="en-GB" smtClean="0"/>
              <a:t>‹#›</a:t>
            </a:fld>
            <a:endParaRPr lang="en-GB"/>
          </a:p>
        </p:txBody>
      </p:sp>
    </p:spTree>
    <p:extLst>
      <p:ext uri="{BB962C8B-B14F-4D97-AF65-F5344CB8AC3E}">
        <p14:creationId xmlns:p14="http://schemas.microsoft.com/office/powerpoint/2010/main" val="4085511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319B16-70A6-BF6C-ABA2-9683772966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7BE963-7836-BB2D-A46F-BB0B5254A3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483D8A-32FE-E6EF-D80E-BD680898DA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BB2167-9771-4CA6-B1F9-5056BB12C576}" type="datetimeFigureOut">
              <a:rPr lang="en-GB" smtClean="0"/>
              <a:t>07/03/2024</a:t>
            </a:fld>
            <a:endParaRPr lang="en-GB"/>
          </a:p>
        </p:txBody>
      </p:sp>
      <p:sp>
        <p:nvSpPr>
          <p:cNvPr id="5" name="Footer Placeholder 4">
            <a:extLst>
              <a:ext uri="{FF2B5EF4-FFF2-40B4-BE49-F238E27FC236}">
                <a16:creationId xmlns:a16="http://schemas.microsoft.com/office/drawing/2014/main" id="{3C8D0267-F6BD-7231-A47B-431FC6C527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AFA071E-2E07-5962-6BEE-2387BD764C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9510E9-F34E-401A-AF01-C8B629D40673}" type="slidenum">
              <a:rPr lang="en-GB" smtClean="0"/>
              <a:t>‹#›</a:t>
            </a:fld>
            <a:endParaRPr lang="en-GB"/>
          </a:p>
        </p:txBody>
      </p:sp>
    </p:spTree>
    <p:extLst>
      <p:ext uri="{BB962C8B-B14F-4D97-AF65-F5344CB8AC3E}">
        <p14:creationId xmlns:p14="http://schemas.microsoft.com/office/powerpoint/2010/main" val="2810834136"/>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31460D47-75CD-497D-BC88-FA41997D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11" name="Rectangle 10">
              <a:extLst>
                <a:ext uri="{FF2B5EF4-FFF2-40B4-BE49-F238E27FC236}">
                  <a16:creationId xmlns:a16="http://schemas.microsoft.com/office/drawing/2014/main" id="{09009592-A5E6-4C28-98E1-2066732D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0D59619-E7E2-49E5-B842-23F79868B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E6A0E474-BC1B-4020-8F1C-5DB17CF64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 name="Rectangle 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5ADB75F-8E01-F79D-103F-2D890C7A248A}"/>
              </a:ext>
            </a:extLst>
          </p:cNvPr>
          <p:cNvSpPr>
            <a:spLocks noGrp="1"/>
          </p:cNvSpPr>
          <p:nvPr>
            <p:ph type="ctrTitle"/>
          </p:nvPr>
        </p:nvSpPr>
        <p:spPr>
          <a:xfrm>
            <a:off x="1142999" y="1676401"/>
            <a:ext cx="6781800" cy="1752600"/>
          </a:xfrm>
        </p:spPr>
        <p:txBody>
          <a:bodyPr anchor="t">
            <a:normAutofit/>
          </a:bodyPr>
          <a:lstStyle/>
          <a:p>
            <a:pPr algn="l"/>
            <a:r>
              <a:rPr lang="en-GB"/>
              <a:t>Coaching Pedagogy​</a:t>
            </a:r>
          </a:p>
        </p:txBody>
      </p:sp>
      <p:sp>
        <p:nvSpPr>
          <p:cNvPr id="3" name="Subtitle 2">
            <a:extLst>
              <a:ext uri="{FF2B5EF4-FFF2-40B4-BE49-F238E27FC236}">
                <a16:creationId xmlns:a16="http://schemas.microsoft.com/office/drawing/2014/main" id="{06C8F2B5-8381-FB06-EB53-BF3A3CBC0D62}"/>
              </a:ext>
            </a:extLst>
          </p:cNvPr>
          <p:cNvSpPr>
            <a:spLocks noGrp="1"/>
          </p:cNvSpPr>
          <p:nvPr>
            <p:ph type="subTitle" idx="1"/>
          </p:nvPr>
        </p:nvSpPr>
        <p:spPr>
          <a:xfrm>
            <a:off x="1142999" y="3429000"/>
            <a:ext cx="6781800" cy="1752600"/>
          </a:xfrm>
        </p:spPr>
        <p:txBody>
          <a:bodyPr>
            <a:normAutofit/>
          </a:bodyPr>
          <a:lstStyle/>
          <a:p>
            <a:pPr algn="l"/>
            <a:r>
              <a:rPr lang="en-GB" sz="3200">
                <a:solidFill>
                  <a:schemeClr val="tx1">
                    <a:alpha val="55000"/>
                  </a:schemeClr>
                </a:solidFill>
              </a:rPr>
              <a:t>Terri Morris</a:t>
            </a:r>
          </a:p>
        </p:txBody>
      </p:sp>
    </p:spTree>
    <p:extLst>
      <p:ext uri="{BB962C8B-B14F-4D97-AF65-F5344CB8AC3E}">
        <p14:creationId xmlns:p14="http://schemas.microsoft.com/office/powerpoint/2010/main" val="410019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9" name="Group 28">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30" name="Rectangle 29">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3" name="Freeform: Shape 32">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5" name="Rectangle 3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D160E51-3D14-5522-9A85-DFB1E4C95E91}"/>
              </a:ext>
            </a:extLst>
          </p:cNvPr>
          <p:cNvSpPr>
            <a:spLocks noGrp="1"/>
          </p:cNvSpPr>
          <p:nvPr>
            <p:ph type="title"/>
          </p:nvPr>
        </p:nvSpPr>
        <p:spPr>
          <a:xfrm>
            <a:off x="1143000" y="990599"/>
            <a:ext cx="9906000" cy="685800"/>
          </a:xfrm>
        </p:spPr>
        <p:txBody>
          <a:bodyPr anchor="t">
            <a:normAutofit/>
          </a:bodyPr>
          <a:lstStyle/>
          <a:p>
            <a:r>
              <a:rPr lang="en-GB" sz="4000"/>
              <a:t>Introduction</a:t>
            </a:r>
          </a:p>
        </p:txBody>
      </p:sp>
      <p:graphicFrame>
        <p:nvGraphicFramePr>
          <p:cNvPr id="22" name="Content Placeholder 2">
            <a:extLst>
              <a:ext uri="{FF2B5EF4-FFF2-40B4-BE49-F238E27FC236}">
                <a16:creationId xmlns:a16="http://schemas.microsoft.com/office/drawing/2014/main" id="{3469BD50-B1A8-5AAA-B7CF-E33F0790EAD7}"/>
              </a:ext>
            </a:extLst>
          </p:cNvPr>
          <p:cNvGraphicFramePr>
            <a:graphicFrameLocks noGrp="1"/>
          </p:cNvGraphicFramePr>
          <p:nvPr>
            <p:ph idx="1"/>
            <p:extLst>
              <p:ext uri="{D42A27DB-BD31-4B8C-83A1-F6EECF244321}">
                <p14:modId xmlns:p14="http://schemas.microsoft.com/office/powerpoint/2010/main" val="3123691288"/>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6967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7" name="Group 26">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8" name="Rectangle 27">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1" name="Freeform: Shape 30">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3" name="Rectangle 3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2738E34-782A-DD7B-5CE2-B6B69953CDF2}"/>
              </a:ext>
            </a:extLst>
          </p:cNvPr>
          <p:cNvSpPr>
            <a:spLocks noGrp="1"/>
          </p:cNvSpPr>
          <p:nvPr>
            <p:ph type="title"/>
          </p:nvPr>
        </p:nvSpPr>
        <p:spPr>
          <a:xfrm>
            <a:off x="1143000" y="1676400"/>
            <a:ext cx="3810000" cy="3505200"/>
          </a:xfrm>
        </p:spPr>
        <p:txBody>
          <a:bodyPr anchor="t">
            <a:normAutofit/>
          </a:bodyPr>
          <a:lstStyle/>
          <a:p>
            <a:r>
              <a:rPr lang="en-GB" sz="4000"/>
              <a:t>Goal setting</a:t>
            </a:r>
          </a:p>
        </p:txBody>
      </p:sp>
      <p:sp>
        <p:nvSpPr>
          <p:cNvPr id="20" name="Content Placeholder 2">
            <a:extLst>
              <a:ext uri="{FF2B5EF4-FFF2-40B4-BE49-F238E27FC236}">
                <a16:creationId xmlns:a16="http://schemas.microsoft.com/office/drawing/2014/main" id="{19B7791E-91C8-6B88-D70E-3F4E04F0F3FE}"/>
              </a:ext>
            </a:extLst>
          </p:cNvPr>
          <p:cNvSpPr>
            <a:spLocks noGrp="1"/>
          </p:cNvSpPr>
          <p:nvPr>
            <p:ph idx="1"/>
          </p:nvPr>
        </p:nvSpPr>
        <p:spPr>
          <a:xfrm>
            <a:off x="5181604" y="1676400"/>
            <a:ext cx="5638796" cy="3505200"/>
          </a:xfrm>
        </p:spPr>
        <p:txBody>
          <a:bodyPr>
            <a:normAutofit/>
          </a:bodyPr>
          <a:lstStyle/>
          <a:p>
            <a:pPr rtl="0" fontAlgn="base">
              <a:buFont typeface="Arial" panose="020B0604020202020204" pitchFamily="34" charset="0"/>
              <a:buChar char="•"/>
            </a:pPr>
            <a:r>
              <a:rPr lang="en-GB" sz="1700" b="0" i="0" u="none" strike="noStrike" dirty="0">
                <a:solidFill>
                  <a:schemeClr val="tx1">
                    <a:alpha val="55000"/>
                  </a:schemeClr>
                </a:solidFill>
                <a:effectLst/>
                <a:latin typeface="Calibri" panose="020F0502020204030204" pitchFamily="34" charset="0"/>
              </a:rPr>
              <a:t>Process goals </a:t>
            </a:r>
            <a:r>
              <a:rPr lang="en-US" sz="1700" b="0" i="0" dirty="0">
                <a:solidFill>
                  <a:schemeClr val="tx1">
                    <a:alpha val="55000"/>
                  </a:schemeClr>
                </a:solidFill>
                <a:effectLst/>
                <a:latin typeface="Calibri" panose="020F0502020204030204" pitchFamily="34" charset="0"/>
              </a:rPr>
              <a:t>​- </a:t>
            </a:r>
            <a:r>
              <a:rPr lang="en-GB" sz="1700" b="0" i="0" dirty="0">
                <a:solidFill>
                  <a:schemeClr val="tx1">
                    <a:alpha val="55000"/>
                  </a:schemeClr>
                </a:solidFill>
                <a:effectLst/>
                <a:latin typeface="Calibri" panose="020F0502020204030204" pitchFamily="34" charset="0"/>
              </a:rPr>
              <a:t>methods and techniques to achieve skill mastery during the coaching sessions.​</a:t>
            </a:r>
            <a:endParaRPr lang="en-US" sz="1700" b="0" i="0" dirty="0">
              <a:solidFill>
                <a:schemeClr val="tx1">
                  <a:alpha val="55000"/>
                </a:schemeClr>
              </a:solidFill>
              <a:effectLst/>
              <a:latin typeface="Arial" panose="020B0604020202020204" pitchFamily="34" charset="0"/>
            </a:endParaRPr>
          </a:p>
          <a:p>
            <a:pPr rtl="0" fontAlgn="base">
              <a:buFont typeface="Arial" panose="020B0604020202020204" pitchFamily="34" charset="0"/>
              <a:buChar char="•"/>
            </a:pPr>
            <a:r>
              <a:rPr lang="en-GB" sz="1700" b="0" i="0" u="none" strike="noStrike" dirty="0">
                <a:solidFill>
                  <a:schemeClr val="tx1">
                    <a:alpha val="55000"/>
                  </a:schemeClr>
                </a:solidFill>
                <a:effectLst/>
                <a:latin typeface="Calibri" panose="020F0502020204030204" pitchFamily="34" charset="0"/>
              </a:rPr>
              <a:t>Performance goals</a:t>
            </a:r>
            <a:r>
              <a:rPr lang="en-US" sz="1700" b="0" i="0" dirty="0">
                <a:solidFill>
                  <a:schemeClr val="tx1">
                    <a:alpha val="55000"/>
                  </a:schemeClr>
                </a:solidFill>
                <a:effectLst/>
                <a:latin typeface="Calibri" panose="020F0502020204030204" pitchFamily="34" charset="0"/>
              </a:rPr>
              <a:t>​ - </a:t>
            </a:r>
            <a:r>
              <a:rPr lang="en-GB" sz="1700" b="0" i="0" dirty="0">
                <a:solidFill>
                  <a:schemeClr val="tx1">
                    <a:alpha val="55000"/>
                  </a:schemeClr>
                </a:solidFill>
                <a:effectLst/>
                <a:latin typeface="Calibri" panose="020F0502020204030204" pitchFamily="34" charset="0"/>
              </a:rPr>
              <a:t>standard of performance, such as personal bests or completing designated challenges.​</a:t>
            </a:r>
            <a:endParaRPr lang="en-US" sz="1700" b="0" i="0" dirty="0">
              <a:solidFill>
                <a:schemeClr val="tx1">
                  <a:alpha val="55000"/>
                </a:schemeClr>
              </a:solidFill>
              <a:effectLst/>
              <a:latin typeface="Arial" panose="020B0604020202020204" pitchFamily="34" charset="0"/>
            </a:endParaRPr>
          </a:p>
          <a:p>
            <a:pPr rtl="0" fontAlgn="base">
              <a:buFont typeface="Arial" panose="020B0604020202020204" pitchFamily="34" charset="0"/>
              <a:buChar char="•"/>
            </a:pPr>
            <a:r>
              <a:rPr lang="en-GB" sz="1700" b="0" i="0" u="none" strike="noStrike" dirty="0">
                <a:solidFill>
                  <a:schemeClr val="tx1">
                    <a:alpha val="55000"/>
                  </a:schemeClr>
                </a:solidFill>
                <a:effectLst/>
                <a:latin typeface="Calibri" panose="020F0502020204030204" pitchFamily="34" charset="0"/>
              </a:rPr>
              <a:t>Outcome goals </a:t>
            </a:r>
            <a:r>
              <a:rPr lang="en-US" sz="1700" b="0" i="0" dirty="0">
                <a:solidFill>
                  <a:schemeClr val="tx1">
                    <a:alpha val="55000"/>
                  </a:schemeClr>
                </a:solidFill>
                <a:effectLst/>
                <a:latin typeface="Calibri" panose="020F0502020204030204" pitchFamily="34" charset="0"/>
              </a:rPr>
              <a:t>​- </a:t>
            </a:r>
            <a:r>
              <a:rPr lang="en-GB" sz="1700" b="0" i="0" dirty="0">
                <a:solidFill>
                  <a:schemeClr val="tx1">
                    <a:alpha val="55000"/>
                  </a:schemeClr>
                </a:solidFill>
                <a:effectLst/>
                <a:latin typeface="Calibri" panose="020F0502020204030204" pitchFamily="34" charset="0"/>
              </a:rPr>
              <a:t>desired result of the coaching sessions ​</a:t>
            </a:r>
            <a:endParaRPr lang="en-US" sz="1700" b="0" i="0" dirty="0">
              <a:solidFill>
                <a:schemeClr val="tx1">
                  <a:alpha val="55000"/>
                </a:schemeClr>
              </a:solidFill>
              <a:effectLst/>
              <a:latin typeface="Calibri" panose="020F0502020204030204" pitchFamily="34" charset="0"/>
            </a:endParaRPr>
          </a:p>
          <a:p>
            <a:pPr rtl="0" fontAlgn="base">
              <a:buFont typeface="Arial" panose="020B0604020202020204" pitchFamily="34" charset="0"/>
              <a:buChar char="•"/>
            </a:pPr>
            <a:endParaRPr lang="en-GB" sz="1700" b="0" i="0" dirty="0">
              <a:solidFill>
                <a:schemeClr val="tx1">
                  <a:alpha val="55000"/>
                </a:schemeClr>
              </a:solidFill>
              <a:effectLst/>
              <a:latin typeface="Arial" panose="020B0604020202020204" pitchFamily="34" charset="0"/>
            </a:endParaRPr>
          </a:p>
          <a:p>
            <a:pPr rtl="0" fontAlgn="base">
              <a:buFont typeface="Arial" panose="020B0604020202020204" pitchFamily="34" charset="0"/>
              <a:buChar char="•"/>
            </a:pPr>
            <a:r>
              <a:rPr lang="en-GB" sz="1700" b="0" i="0" u="none" strike="noStrike" dirty="0">
                <a:solidFill>
                  <a:schemeClr val="tx1">
                    <a:alpha val="55000"/>
                  </a:schemeClr>
                </a:solidFill>
                <a:effectLst/>
                <a:latin typeface="Calibri" panose="020F0502020204030204" pitchFamily="34" charset="0"/>
              </a:rPr>
              <a:t>These will be considered in terms of :</a:t>
            </a:r>
            <a:r>
              <a:rPr lang="en-US" sz="1700" b="0" i="0" dirty="0">
                <a:solidFill>
                  <a:schemeClr val="tx1">
                    <a:alpha val="55000"/>
                  </a:schemeClr>
                </a:solidFill>
                <a:effectLst/>
                <a:latin typeface="Calibri" panose="020F0502020204030204" pitchFamily="34" charset="0"/>
              </a:rPr>
              <a:t>​</a:t>
            </a:r>
            <a:endParaRPr lang="en-US" sz="1700" b="0" i="0" dirty="0">
              <a:solidFill>
                <a:schemeClr val="tx1">
                  <a:alpha val="55000"/>
                </a:schemeClr>
              </a:solidFill>
              <a:effectLst/>
              <a:latin typeface="Arial" panose="020B0604020202020204" pitchFamily="34" charset="0"/>
            </a:endParaRPr>
          </a:p>
          <a:p>
            <a:pPr rtl="0" fontAlgn="base">
              <a:buFont typeface="Arial" panose="020B0604020202020204" pitchFamily="34" charset="0"/>
              <a:buChar char="•"/>
            </a:pPr>
            <a:r>
              <a:rPr lang="en-GB" sz="1700" b="0" i="0" u="none" strike="noStrike" dirty="0">
                <a:solidFill>
                  <a:schemeClr val="tx1">
                    <a:alpha val="55000"/>
                  </a:schemeClr>
                </a:solidFill>
                <a:effectLst/>
                <a:latin typeface="Calibri" panose="020F0502020204030204" pitchFamily="34" charset="0"/>
              </a:rPr>
              <a:t>Bandura </a:t>
            </a:r>
            <a:r>
              <a:rPr lang="en-GB" sz="1700" dirty="0">
                <a:solidFill>
                  <a:schemeClr val="tx1">
                    <a:alpha val="55000"/>
                  </a:schemeClr>
                </a:solidFill>
                <a:latin typeface="Calibri" panose="020F0502020204030204" pitchFamily="34" charset="0"/>
              </a:rPr>
              <a:t>(</a:t>
            </a:r>
            <a:r>
              <a:rPr lang="en-GB" sz="1700" b="0" i="0" u="none" strike="noStrike" dirty="0">
                <a:solidFill>
                  <a:schemeClr val="tx1">
                    <a:alpha val="55000"/>
                  </a:schemeClr>
                </a:solidFill>
                <a:effectLst/>
                <a:latin typeface="Calibri" panose="020F0502020204030204" pitchFamily="34" charset="0"/>
              </a:rPr>
              <a:t>1977)</a:t>
            </a:r>
            <a:endParaRPr lang="en-US" sz="1700" b="0" i="0" dirty="0">
              <a:solidFill>
                <a:schemeClr val="tx1">
                  <a:alpha val="55000"/>
                </a:schemeClr>
              </a:solidFill>
              <a:effectLst/>
              <a:latin typeface="Arial" panose="020B0604020202020204" pitchFamily="34" charset="0"/>
            </a:endParaRPr>
          </a:p>
          <a:p>
            <a:pPr rtl="0" fontAlgn="base">
              <a:buFont typeface="Arial" panose="020B0604020202020204" pitchFamily="34" charset="0"/>
              <a:buChar char="•"/>
            </a:pPr>
            <a:r>
              <a:rPr lang="en-GB" sz="1700" b="0" i="0" u="none" strike="noStrike" dirty="0">
                <a:solidFill>
                  <a:schemeClr val="tx1">
                    <a:alpha val="55000"/>
                  </a:schemeClr>
                </a:solidFill>
                <a:effectLst/>
                <a:latin typeface="Calibri" panose="020F0502020204030204" pitchFamily="34" charset="0"/>
              </a:rPr>
              <a:t>Rogers (1951)</a:t>
            </a:r>
            <a:endParaRPr lang="en-US" sz="1700" b="0" i="0" dirty="0">
              <a:solidFill>
                <a:schemeClr val="tx1">
                  <a:alpha val="55000"/>
                </a:schemeClr>
              </a:solidFill>
              <a:effectLst/>
              <a:latin typeface="Arial" panose="020B0604020202020204" pitchFamily="34" charset="0"/>
            </a:endParaRPr>
          </a:p>
          <a:p>
            <a:pPr rtl="0" fontAlgn="base">
              <a:buFont typeface="Arial" panose="020B0604020202020204" pitchFamily="34" charset="0"/>
              <a:buChar char="•"/>
            </a:pPr>
            <a:r>
              <a:rPr lang="en-GB" sz="1700" b="0" i="0" u="none" strike="noStrike" dirty="0">
                <a:solidFill>
                  <a:schemeClr val="tx1">
                    <a:alpha val="55000"/>
                  </a:schemeClr>
                </a:solidFill>
                <a:effectLst/>
                <a:latin typeface="Calibri" panose="020F0502020204030204" pitchFamily="34" charset="0"/>
              </a:rPr>
              <a:t>Maslow (1943)</a:t>
            </a:r>
            <a:endParaRPr lang="en-US" sz="1700" b="0" i="0" dirty="0">
              <a:solidFill>
                <a:schemeClr val="tx1">
                  <a:alpha val="55000"/>
                </a:schemeClr>
              </a:solidFill>
              <a:effectLst/>
              <a:latin typeface="Arial" panose="020B0604020202020204" pitchFamily="34" charset="0"/>
            </a:endParaRPr>
          </a:p>
          <a:p>
            <a:pPr marL="0" indent="0">
              <a:buNone/>
            </a:pPr>
            <a:endParaRPr lang="en-GB" sz="1700" dirty="0">
              <a:solidFill>
                <a:schemeClr val="tx1">
                  <a:alpha val="55000"/>
                </a:schemeClr>
              </a:solidFill>
            </a:endParaRPr>
          </a:p>
        </p:txBody>
      </p:sp>
    </p:spTree>
    <p:extLst>
      <p:ext uri="{BB962C8B-B14F-4D97-AF65-F5344CB8AC3E}">
        <p14:creationId xmlns:p14="http://schemas.microsoft.com/office/powerpoint/2010/main" val="2139009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43D5767-CBB8-5DDD-BDCC-4A712C14B117}"/>
              </a:ext>
            </a:extLst>
          </p:cNvPr>
          <p:cNvGraphicFramePr>
            <a:graphicFrameLocks noGrp="1"/>
          </p:cNvGraphicFramePr>
          <p:nvPr>
            <p:extLst>
              <p:ext uri="{D42A27DB-BD31-4B8C-83A1-F6EECF244321}">
                <p14:modId xmlns:p14="http://schemas.microsoft.com/office/powerpoint/2010/main" val="3799441284"/>
              </p:ext>
            </p:extLst>
          </p:nvPr>
        </p:nvGraphicFramePr>
        <p:xfrm>
          <a:off x="81279" y="309498"/>
          <a:ext cx="12029442" cy="6239004"/>
        </p:xfrm>
        <a:graphic>
          <a:graphicData uri="http://schemas.openxmlformats.org/drawingml/2006/table">
            <a:tbl>
              <a:tblPr/>
              <a:tblGrid>
                <a:gridCol w="943639">
                  <a:extLst>
                    <a:ext uri="{9D8B030D-6E8A-4147-A177-3AD203B41FA5}">
                      <a16:colId xmlns:a16="http://schemas.microsoft.com/office/drawing/2014/main" val="2319067733"/>
                    </a:ext>
                  </a:extLst>
                </a:gridCol>
                <a:gridCol w="739231">
                  <a:extLst>
                    <a:ext uri="{9D8B030D-6E8A-4147-A177-3AD203B41FA5}">
                      <a16:colId xmlns:a16="http://schemas.microsoft.com/office/drawing/2014/main" val="3865508752"/>
                    </a:ext>
                  </a:extLst>
                </a:gridCol>
                <a:gridCol w="2022085">
                  <a:extLst>
                    <a:ext uri="{9D8B030D-6E8A-4147-A177-3AD203B41FA5}">
                      <a16:colId xmlns:a16="http://schemas.microsoft.com/office/drawing/2014/main" val="886457637"/>
                    </a:ext>
                  </a:extLst>
                </a:gridCol>
                <a:gridCol w="739231">
                  <a:extLst>
                    <a:ext uri="{9D8B030D-6E8A-4147-A177-3AD203B41FA5}">
                      <a16:colId xmlns:a16="http://schemas.microsoft.com/office/drawing/2014/main" val="811207158"/>
                    </a:ext>
                  </a:extLst>
                </a:gridCol>
                <a:gridCol w="739231">
                  <a:extLst>
                    <a:ext uri="{9D8B030D-6E8A-4147-A177-3AD203B41FA5}">
                      <a16:colId xmlns:a16="http://schemas.microsoft.com/office/drawing/2014/main" val="3818000787"/>
                    </a:ext>
                  </a:extLst>
                </a:gridCol>
                <a:gridCol w="739231">
                  <a:extLst>
                    <a:ext uri="{9D8B030D-6E8A-4147-A177-3AD203B41FA5}">
                      <a16:colId xmlns:a16="http://schemas.microsoft.com/office/drawing/2014/main" val="2366102464"/>
                    </a:ext>
                  </a:extLst>
                </a:gridCol>
                <a:gridCol w="739231">
                  <a:extLst>
                    <a:ext uri="{9D8B030D-6E8A-4147-A177-3AD203B41FA5}">
                      <a16:colId xmlns:a16="http://schemas.microsoft.com/office/drawing/2014/main" val="3742583245"/>
                    </a:ext>
                  </a:extLst>
                </a:gridCol>
                <a:gridCol w="739231">
                  <a:extLst>
                    <a:ext uri="{9D8B030D-6E8A-4147-A177-3AD203B41FA5}">
                      <a16:colId xmlns:a16="http://schemas.microsoft.com/office/drawing/2014/main" val="2774588746"/>
                    </a:ext>
                  </a:extLst>
                </a:gridCol>
                <a:gridCol w="2651183">
                  <a:extLst>
                    <a:ext uri="{9D8B030D-6E8A-4147-A177-3AD203B41FA5}">
                      <a16:colId xmlns:a16="http://schemas.microsoft.com/office/drawing/2014/main" val="1932994655"/>
                    </a:ext>
                  </a:extLst>
                </a:gridCol>
                <a:gridCol w="1977149">
                  <a:extLst>
                    <a:ext uri="{9D8B030D-6E8A-4147-A177-3AD203B41FA5}">
                      <a16:colId xmlns:a16="http://schemas.microsoft.com/office/drawing/2014/main" val="3534207510"/>
                    </a:ext>
                  </a:extLst>
                </a:gridCol>
              </a:tblGrid>
              <a:tr h="245773">
                <a:tc gridSpan="10">
                  <a:txBody>
                    <a:bodyPr/>
                    <a:lstStyle/>
                    <a:p>
                      <a:pPr fontAlgn="t"/>
                      <a:endParaRPr lang="en-GB" sz="800">
                        <a:effectLst/>
                      </a:endParaRPr>
                    </a:p>
                    <a:p>
                      <a:pPr algn="ctr" rtl="0" fontAlgn="base"/>
                      <a:r>
                        <a:rPr lang="en-GB" sz="800" b="1" i="0">
                          <a:solidFill>
                            <a:srgbClr val="000080"/>
                          </a:solidFill>
                          <a:effectLst/>
                          <a:latin typeface="Times New Roman" panose="02020603050405020304" pitchFamily="18" charset="0"/>
                        </a:rPr>
                        <a:t>Coaching session Plan </a:t>
                      </a:r>
                      <a:endParaRPr lang="en-GB" sz="800" b="1"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8103885"/>
                  </a:ext>
                </a:extLst>
              </a:tr>
              <a:tr h="482666">
                <a:tc gridSpan="2">
                  <a:txBody>
                    <a:bodyPr/>
                    <a:lstStyle/>
                    <a:p>
                      <a:pPr fontAlgn="t"/>
                      <a:endParaRPr lang="en-GB" sz="800">
                        <a:effectLst/>
                      </a:endParaRPr>
                    </a:p>
                    <a:p>
                      <a:pPr algn="l" rtl="0" fontAlgn="base"/>
                      <a:r>
                        <a:rPr lang="en-GB" sz="800" b="1" i="0">
                          <a:effectLst/>
                          <a:latin typeface="Times New Roman" panose="02020603050405020304" pitchFamily="18" charset="0"/>
                        </a:rPr>
                        <a:t>session: 1 of 3                               </a:t>
                      </a:r>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a:effectLst/>
                      </a:endParaRPr>
                    </a:p>
                    <a:p>
                      <a:pPr algn="l" rtl="0" fontAlgn="base"/>
                      <a:r>
                        <a:rPr lang="en-GB" sz="800" b="1" i="0">
                          <a:effectLst/>
                          <a:latin typeface="Times New Roman" panose="02020603050405020304" pitchFamily="18" charset="0"/>
                        </a:rPr>
                        <a:t>Date:                                </a:t>
                      </a:r>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fontAlgn="t"/>
                      <a:endParaRPr lang="en-GB" sz="800">
                        <a:effectLst/>
                      </a:endParaRPr>
                    </a:p>
                    <a:p>
                      <a:pPr algn="l" rtl="0" fontAlgn="base"/>
                      <a:r>
                        <a:rPr lang="en-GB" sz="800" b="1" i="0">
                          <a:effectLst/>
                          <a:latin typeface="Times New Roman" panose="02020603050405020304" pitchFamily="18" charset="0"/>
                        </a:rPr>
                        <a:t>Number of participants: suitable up to 20</a:t>
                      </a:r>
                      <a:endParaRPr lang="en-GB" sz="800" b="0" i="0">
                        <a:effectLst/>
                      </a:endParaRPr>
                    </a:p>
                    <a:p>
                      <a:pPr algn="l" rtl="0" fontAlgn="base"/>
                      <a:r>
                        <a:rPr lang="en-GB" sz="800" b="1" i="0">
                          <a:effectLst/>
                          <a:latin typeface="Times New Roman" panose="02020603050405020304" pitchFamily="18" charset="0"/>
                        </a:rPr>
                        <a:t>Ability level: beginner</a:t>
                      </a:r>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a:effectLst/>
                      </a:endParaRPr>
                    </a:p>
                    <a:p>
                      <a:pPr algn="l" rtl="0" fontAlgn="base"/>
                      <a:r>
                        <a:rPr lang="en-GB" sz="800" b="1" i="0">
                          <a:effectLst/>
                          <a:latin typeface="Times New Roman" panose="02020603050405020304" pitchFamily="18" charset="0"/>
                        </a:rPr>
                        <a:t>Duration (mins):</a:t>
                      </a:r>
                      <a:r>
                        <a:rPr lang="en-GB" sz="800" b="0" i="0">
                          <a:effectLst/>
                          <a:latin typeface="Times New Roman" panose="02020603050405020304" pitchFamily="18" charset="0"/>
                        </a:rPr>
                        <a:t> 20 minutes               </a:t>
                      </a:r>
                      <a:endParaRPr lang="en-GB" sz="800" b="0" i="0">
                        <a:effectLst/>
                      </a:endParaRPr>
                    </a:p>
                    <a:p>
                      <a:pPr algn="l" rtl="0" fontAlgn="base"/>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3">
                  <a:txBody>
                    <a:bodyPr/>
                    <a:lstStyle/>
                    <a:p>
                      <a:pPr fontAlgn="t"/>
                      <a:endParaRPr lang="en-GB" sz="800">
                        <a:effectLst/>
                      </a:endParaRPr>
                    </a:p>
                    <a:p>
                      <a:pPr algn="l" rtl="0" fontAlgn="base"/>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5141235"/>
                  </a:ext>
                </a:extLst>
              </a:tr>
              <a:tr h="581293">
                <a:tc gridSpan="5">
                  <a:txBody>
                    <a:bodyPr/>
                    <a:lstStyle/>
                    <a:p>
                      <a:pPr fontAlgn="t"/>
                      <a:endParaRPr lang="en-GB" sz="800">
                        <a:effectLst/>
                      </a:endParaRPr>
                    </a:p>
                    <a:p>
                      <a:pPr algn="just" rtl="0" fontAlgn="base"/>
                      <a:r>
                        <a:rPr lang="en-GB" sz="800" b="1" i="0">
                          <a:effectLst/>
                          <a:latin typeface="Times New Roman" panose="02020603050405020304" pitchFamily="18" charset="0"/>
                        </a:rPr>
                        <a:t>Resources: </a:t>
                      </a:r>
                      <a:r>
                        <a:rPr lang="en-GB" sz="800" b="0" i="0">
                          <a:effectLst/>
                          <a:latin typeface="Times New Roman" panose="02020603050405020304" pitchFamily="18" charset="0"/>
                        </a:rPr>
                        <a:t>the three sessions in this programme will be carried out in the university sports centre. The sessions will require the use of the climbing wall.</a:t>
                      </a:r>
                      <a:r>
                        <a:rPr lang="en-GB" sz="800" b="1" i="0">
                          <a:effectLst/>
                          <a:latin typeface="Times New Roman" panose="02020603050405020304" pitchFamily="18" charset="0"/>
                        </a:rPr>
                        <a:t> </a:t>
                      </a:r>
                      <a:r>
                        <a:rPr lang="en-GB" sz="800" b="0" i="0">
                          <a:effectLst/>
                          <a:latin typeface="Times New Roman" panose="02020603050405020304" pitchFamily="18" charset="0"/>
                        </a:rPr>
                        <a:t> </a:t>
                      </a:r>
                      <a:endParaRPr lang="en-GB" sz="800" b="0" i="0">
                        <a:effectLst/>
                      </a:endParaRPr>
                    </a:p>
                    <a:p>
                      <a:pPr algn="just" rtl="0" fontAlgn="base"/>
                      <a:r>
                        <a:rPr lang="en-GB" sz="800" b="0" i="0">
                          <a:effectLst/>
                          <a:latin typeface="Times New Roman" panose="02020603050405020304" pitchFamily="18" charset="0"/>
                        </a:rPr>
                        <a:t>Participants will be required to wear trainers. </a:t>
                      </a:r>
                      <a:endParaRPr lang="en-GB" sz="800" b="0" i="0">
                        <a:effectLst/>
                      </a:endParaRPr>
                    </a:p>
                    <a:p>
                      <a:pPr algn="just" rtl="0" fontAlgn="base"/>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fontAlgn="t"/>
                      <a:endParaRPr lang="en-GB" sz="800">
                        <a:effectLst/>
                      </a:endParaRPr>
                    </a:p>
                    <a:p>
                      <a:pPr algn="l" rtl="0" fontAlgn="base"/>
                      <a:r>
                        <a:rPr lang="en-GB" sz="800" b="1" i="0">
                          <a:effectLst/>
                          <a:latin typeface="Times New Roman" panose="02020603050405020304" pitchFamily="18" charset="0"/>
                        </a:rPr>
                        <a:t>Health and Safety Issues: </a:t>
                      </a:r>
                      <a:r>
                        <a:rPr lang="en-GB" sz="800" b="0" i="0">
                          <a:effectLst/>
                          <a:latin typeface="Times New Roman" panose="02020603050405020304" pitchFamily="18" charset="0"/>
                        </a:rPr>
                        <a:t>The equipment will be used correctly and in accordance with the correct techniques. The participants should use the correct techniques as shown and be aware of other gym users. The session will follow the risk assessment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183040"/>
                  </a:ext>
                </a:extLst>
              </a:tr>
              <a:tr h="245773">
                <a:tc gridSpan="10">
                  <a:txBody>
                    <a:bodyPr/>
                    <a:lstStyle/>
                    <a:p>
                      <a:pPr fontAlgn="t"/>
                      <a:endParaRPr lang="en-GB" sz="800">
                        <a:effectLst/>
                      </a:endParaRPr>
                    </a:p>
                    <a:p>
                      <a:pPr algn="l" rtl="0" fontAlgn="base"/>
                      <a:r>
                        <a:rPr lang="en-GB" sz="800" b="1" i="0">
                          <a:effectLst/>
                          <a:latin typeface="Times New Roman" panose="02020603050405020304" pitchFamily="18" charset="0"/>
                        </a:rPr>
                        <a:t>Aims of the coaching programme: </a:t>
                      </a:r>
                      <a:r>
                        <a:rPr lang="en-GB" sz="800" b="0" i="0">
                          <a:effectLst/>
                          <a:latin typeface="Times New Roman" panose="02020603050405020304" pitchFamily="18" charset="0"/>
                        </a:rPr>
                        <a:t>the aim of the first session is to understand different placements techniques and have a better use of footholds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18478301"/>
                  </a:ext>
                </a:extLst>
              </a:tr>
              <a:tr h="581293">
                <a:tc gridSpan="6">
                  <a:txBody>
                    <a:bodyPr/>
                    <a:lstStyle/>
                    <a:p>
                      <a:pPr fontAlgn="t"/>
                      <a:endParaRPr lang="en-GB" sz="800">
                        <a:effectLst/>
                      </a:endParaRPr>
                    </a:p>
                    <a:p>
                      <a:pPr algn="l" rtl="0" fontAlgn="base"/>
                      <a:r>
                        <a:rPr lang="en-GB" sz="800" b="1" i="0">
                          <a:effectLst/>
                          <a:latin typeface="Times New Roman" panose="02020603050405020304" pitchFamily="18" charset="0"/>
                        </a:rPr>
                        <a:t>Justification for the use of this programme:</a:t>
                      </a:r>
                      <a:r>
                        <a:rPr lang="en-GB" sz="800" b="0" i="0">
                          <a:effectLst/>
                          <a:latin typeface="Times New Roman" panose="02020603050405020304" pitchFamily="18" charset="0"/>
                        </a:rPr>
                        <a:t> </a:t>
                      </a:r>
                    </a:p>
                    <a:p>
                      <a:pPr algn="l" rtl="0" fontAlgn="base"/>
                      <a:r>
                        <a:rPr lang="en-GB" sz="800" b="0" i="0">
                          <a:effectLst/>
                        </a:rPr>
                        <a:t> Enhance participants' ability to accurately and effectively place their feet on the traverse bouldering wall, improving their overall climbing technique and efficiency.​</a:t>
                      </a:r>
                    </a:p>
                    <a:p>
                      <a:pPr algn="just" rtl="0" fontAlgn="base"/>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fontAlgn="t"/>
                      <a:endParaRPr lang="en-GB" sz="800">
                        <a:effectLst/>
                      </a:endParaRPr>
                    </a:p>
                    <a:p>
                      <a:pPr algn="l" rtl="0" fontAlgn="base"/>
                      <a:r>
                        <a:rPr lang="en-GB" sz="800" b="1" i="0">
                          <a:effectLst/>
                          <a:latin typeface="Times New Roman" panose="02020603050405020304" pitchFamily="18" charset="0"/>
                        </a:rPr>
                        <a:t>Goal: to achieve the overall goal of enhancing participants' foot placement abilities on the traverse bouldering wall, the session will focus on </a:t>
                      </a:r>
                      <a:r>
                        <a:rPr lang="en-GB" sz="800" b="0" i="0">
                          <a:effectLst/>
                          <a:latin typeface="Times New Roman" panose="02020603050405020304" pitchFamily="18" charset="0"/>
                        </a:rPr>
                        <a:t>teaching proper foot positioning techniques, providing guided practice opportunities, and offering feedback to ensure accuracy and effectiveness in climbing movements.​</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73792922"/>
                  </a:ext>
                </a:extLst>
              </a:tr>
              <a:tr h="245773">
                <a:tc gridSpan="10">
                  <a:txBody>
                    <a:bodyPr/>
                    <a:lstStyle/>
                    <a:p>
                      <a:pPr fontAlgn="t"/>
                      <a:endParaRPr lang="en-GB" sz="800">
                        <a:effectLst/>
                      </a:endParaRPr>
                    </a:p>
                    <a:p>
                      <a:pPr algn="ctr" rtl="0" fontAlgn="base"/>
                      <a:r>
                        <a:rPr lang="en-GB" sz="800" b="1" i="0">
                          <a:effectLst/>
                          <a:latin typeface="Times New Roman" panose="02020603050405020304" pitchFamily="18" charset="0"/>
                        </a:rPr>
                        <a:t>Session Structure</a:t>
                      </a:r>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97270483"/>
                  </a:ext>
                </a:extLst>
              </a:tr>
              <a:tr h="267063">
                <a:tc>
                  <a:txBody>
                    <a:bodyPr/>
                    <a:lstStyle/>
                    <a:p>
                      <a:pPr fontAlgn="t"/>
                      <a:endParaRPr lang="en-GB" sz="800">
                        <a:effectLst/>
                      </a:endParaRPr>
                    </a:p>
                    <a:p>
                      <a:pPr algn="l" rtl="0" fontAlgn="base"/>
                      <a:r>
                        <a:rPr lang="en-GB" sz="800" b="1" i="0">
                          <a:effectLst/>
                          <a:latin typeface="Times New Roman" panose="02020603050405020304" pitchFamily="18" charset="0"/>
                        </a:rPr>
                        <a:t>Time          </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fontAlgn="t"/>
                      <a:endParaRPr lang="en-GB" sz="800">
                        <a:effectLst/>
                      </a:endParaRPr>
                    </a:p>
                    <a:p>
                      <a:pPr algn="l" rtl="0" fontAlgn="base"/>
                      <a:r>
                        <a:rPr lang="en-GB" sz="800" b="1" i="0">
                          <a:effectLst/>
                          <a:latin typeface="Times New Roman" panose="02020603050405020304" pitchFamily="18" charset="0"/>
                        </a:rPr>
                        <a:t>Activity Sequence</a:t>
                      </a:r>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fontAlgn="t"/>
                      <a:endParaRPr lang="en-GB" sz="800">
                        <a:effectLst/>
                      </a:endParaRPr>
                    </a:p>
                    <a:p>
                      <a:pPr algn="ctr" rtl="0" fontAlgn="base"/>
                      <a:r>
                        <a:rPr lang="en-GB" sz="800" b="1" i="0">
                          <a:solidFill>
                            <a:schemeClr val="tx1"/>
                          </a:solidFill>
                          <a:effectLst/>
                          <a:latin typeface="Times New Roman" panose="02020603050405020304" pitchFamily="18" charset="0"/>
                        </a:rPr>
                        <a:t>Organisation</a:t>
                      </a:r>
                      <a:r>
                        <a:rPr lang="en-GB" sz="800" b="0" i="0">
                          <a:solidFill>
                            <a:schemeClr val="tx1"/>
                          </a:solidFill>
                          <a:effectLst/>
                          <a:latin typeface="Times New Roman" panose="02020603050405020304" pitchFamily="18" charset="0"/>
                        </a:rPr>
                        <a:t> </a:t>
                      </a:r>
                      <a:endParaRPr lang="en-GB" sz="800" b="0" i="0" dirty="0">
                        <a:solidFill>
                          <a:schemeClr val="tx1"/>
                        </a:solidFill>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a:effectLst/>
                      </a:endParaRPr>
                    </a:p>
                    <a:p>
                      <a:pPr algn="ctr" rtl="0" fontAlgn="base"/>
                      <a:r>
                        <a:rPr lang="en-GB" sz="800" b="1" i="0">
                          <a:effectLst/>
                          <a:latin typeface="Times New Roman" panose="02020603050405020304" pitchFamily="18" charset="0"/>
                        </a:rPr>
                        <a:t>Coaching methods </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a:effectLst/>
                      </a:endParaRPr>
                    </a:p>
                    <a:p>
                      <a:pPr algn="ctr" rtl="0" fontAlgn="base"/>
                      <a:r>
                        <a:rPr lang="en-GB" sz="800" b="1" i="0">
                          <a:effectLst/>
                          <a:latin typeface="Times New Roman" panose="02020603050405020304" pitchFamily="18" charset="0"/>
                        </a:rPr>
                        <a:t>Points to Remember</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t"/>
                      <a:endParaRPr lang="en-GB" sz="800">
                        <a:effectLst/>
                      </a:endParaRPr>
                    </a:p>
                    <a:p>
                      <a:pPr algn="ctr" rtl="0" fontAlgn="base"/>
                      <a:r>
                        <a:rPr lang="en-GB" sz="800" b="1" i="0">
                          <a:effectLst/>
                          <a:latin typeface="Times New Roman" panose="02020603050405020304" pitchFamily="18" charset="0"/>
                        </a:rPr>
                        <a:t>progression Focus</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10644567"/>
                  </a:ext>
                </a:extLst>
              </a:tr>
              <a:tr h="1252334">
                <a:tc>
                  <a:txBody>
                    <a:bodyPr/>
                    <a:lstStyle/>
                    <a:p>
                      <a:pPr fontAlgn="t"/>
                      <a:endParaRPr lang="en-GB" sz="800">
                        <a:effectLst/>
                      </a:endParaRPr>
                    </a:p>
                    <a:p>
                      <a:pPr algn="l" rtl="0" fontAlgn="base"/>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 </a:t>
                      </a:r>
                      <a:endParaRPr lang="en-GB" sz="800" b="0" i="0">
                        <a:effectLst/>
                      </a:endParaRPr>
                    </a:p>
                    <a:p>
                      <a:pPr algn="l" rtl="0" fontAlgn="base"/>
                      <a:r>
                        <a:rPr lang="en-GB" sz="800" b="1" i="0">
                          <a:effectLst/>
                          <a:latin typeface="Times New Roman" panose="02020603050405020304" pitchFamily="18" charset="0"/>
                        </a:rPr>
                        <a:t>5</a:t>
                      </a:r>
                      <a:endParaRPr lang="en-GB" sz="800" b="0" i="0">
                        <a:effectLst/>
                      </a:endParaRPr>
                    </a:p>
                    <a:p>
                      <a:pPr algn="l" rtl="0" fontAlgn="base"/>
                      <a:r>
                        <a:rPr lang="en-GB" sz="800" b="1" i="0">
                          <a:effectLst/>
                          <a:latin typeface="Times New Roman" panose="02020603050405020304" pitchFamily="18" charset="0"/>
                        </a:rPr>
                        <a:t>minutes </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a:effectLst/>
                          <a:latin typeface="Times New Roman" panose="02020603050405020304" pitchFamily="18" charset="0"/>
                        </a:rPr>
                        <a:t>Warm-Up/Introduction </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-The participant will be introduced to bouldering with a health  </a:t>
                      </a:r>
                      <a:endParaRPr lang="en-GB" sz="800" b="0" i="0">
                        <a:effectLst/>
                      </a:endParaRPr>
                    </a:p>
                    <a:p>
                      <a:pPr algn="l" rtl="0" fontAlgn="base"/>
                      <a:r>
                        <a:rPr lang="en-GB" sz="800" b="0" i="0">
                          <a:effectLst/>
                          <a:latin typeface="Times New Roman" panose="02020603050405020304" pitchFamily="18" charset="0"/>
                        </a:rPr>
                        <a:t>and safety briefing together with the expectations over the three sessions.  </a:t>
                      </a:r>
                    </a:p>
                    <a:p>
                      <a:pPr algn="l" rtl="0" fontAlgn="base"/>
                      <a:endParaRPr lang="en-GB" sz="800" b="0" i="0">
                        <a:effectLst/>
                      </a:endParaRPr>
                    </a:p>
                    <a:p>
                      <a:pPr algn="l" rtl="0" fontAlgn="base"/>
                      <a:r>
                        <a:rPr lang="en-GB" sz="800" b="0" i="0">
                          <a:effectLst/>
                          <a:latin typeface="Times New Roman" panose="02020603050405020304" pitchFamily="18" charset="0"/>
                        </a:rPr>
                        <a:t>While light jogging in a circle: 30 seconds each</a:t>
                      </a:r>
                    </a:p>
                    <a:p>
                      <a:pPr algn="l" rtl="0" fontAlgn="base"/>
                      <a:r>
                        <a:rPr lang="en-GB" sz="800" b="0" i="0">
                          <a:effectLst/>
                          <a:latin typeface="Times New Roman" panose="02020603050405020304" pitchFamily="18" charset="0"/>
                        </a:rPr>
                        <a:t>Side gallops</a:t>
                      </a:r>
                    </a:p>
                    <a:p>
                      <a:pPr algn="l" rtl="0" fontAlgn="base"/>
                      <a:r>
                        <a:rPr lang="en-GB" sz="800" b="0" i="0">
                          <a:effectLst/>
                          <a:latin typeface="Times New Roman" panose="02020603050405020304" pitchFamily="18" charset="0"/>
                        </a:rPr>
                        <a:t>high knees jogging </a:t>
                      </a:r>
                    </a:p>
                    <a:p>
                      <a:pPr algn="l" rtl="0" fontAlgn="base"/>
                      <a:r>
                        <a:rPr lang="en-GB" sz="800" b="0" i="0">
                          <a:effectLst/>
                          <a:latin typeface="Times New Roman" panose="02020603050405020304" pitchFamily="18" charset="0"/>
                        </a:rPr>
                        <a:t>heel flicks jogging. </a:t>
                      </a:r>
                    </a:p>
                    <a:p>
                      <a:pPr algn="l" rtl="0" fontAlgn="base"/>
                      <a:r>
                        <a:rPr lang="en-GB" sz="800" b="0" i="0">
                          <a:effectLst/>
                          <a:latin typeface="Times New Roman" panose="02020603050405020304" pitchFamily="18" charset="0"/>
                        </a:rPr>
                        <a:t>lunges</a:t>
                      </a:r>
                    </a:p>
                    <a:p>
                      <a:pPr algn="l" rtl="0" fontAlgn="base"/>
                      <a:r>
                        <a:rPr lang="en-GB" sz="800" b="0" i="0">
                          <a:effectLst/>
                          <a:latin typeface="Times New Roman" panose="02020603050405020304" pitchFamily="18" charset="0"/>
                        </a:rPr>
                        <a:t>Small arm circles </a:t>
                      </a:r>
                    </a:p>
                    <a:p>
                      <a:pPr algn="l" rtl="0" fontAlgn="base"/>
                      <a:r>
                        <a:rPr lang="en-GB" sz="800" b="0" i="0">
                          <a:effectLst/>
                          <a:latin typeface="Times New Roman" panose="02020603050405020304" pitchFamily="18" charset="0"/>
                        </a:rPr>
                        <a:t>Wide arm circles </a:t>
                      </a:r>
                      <a:endParaRPr lang="en-GB" sz="800" b="0" i="0" dirty="0">
                        <a:effectLst/>
                        <a:latin typeface="Times New Roman" panose="02020603050405020304" pitchFamily="18" charset="0"/>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fontAlgn="t"/>
                      <a:r>
                        <a:rPr lang="en-GB" sz="800">
                          <a:effectLst/>
                        </a:rPr>
                        <a:t>RAMP warm up</a:t>
                      </a:r>
                      <a:endParaRPr lang="en-GB" sz="80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l" rtl="0" fontAlgn="base"/>
                      <a:r>
                        <a:rPr lang="en-GB" sz="800" b="0" i="0">
                          <a:effectLst/>
                          <a:latin typeface="Times New Roman" panose="02020603050405020304" pitchFamily="18" charset="0"/>
                        </a:rPr>
                        <a:t>Command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rtl="0" fontAlgn="base"/>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r>
                        <a:rPr lang="en-GB" sz="800" b="0" i="0">
                          <a:effectLst/>
                          <a:latin typeface="Times New Roman" panose="02020603050405020304" pitchFamily="18" charset="0"/>
                        </a:rPr>
                        <a:t>Effectively demonstrate use and understanding of a comprehensive warm up of arms and legs to prevent a flash pump, stimulates the neuromuscular system to avoid injury.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32726393"/>
                  </a:ext>
                </a:extLst>
              </a:tr>
              <a:tr h="916814">
                <a:tc>
                  <a:txBody>
                    <a:bodyPr/>
                    <a:lstStyle/>
                    <a:p>
                      <a:pPr fontAlgn="t"/>
                      <a:endParaRPr lang="en-GB" sz="800">
                        <a:effectLst/>
                      </a:endParaRPr>
                    </a:p>
                    <a:p>
                      <a:pPr algn="l" rtl="0" fontAlgn="base"/>
                      <a:r>
                        <a:rPr lang="en-GB" sz="800" b="0" i="0">
                          <a:effectLst/>
                          <a:latin typeface="Times New Roman" panose="02020603050405020304" pitchFamily="18" charset="0"/>
                        </a:rPr>
                        <a:t> </a:t>
                      </a:r>
                      <a:endParaRPr lang="en-GB" sz="800" b="0" i="0">
                        <a:effectLst/>
                      </a:endParaRPr>
                    </a:p>
                    <a:p>
                      <a:pPr algn="l" rtl="0" fontAlgn="base"/>
                      <a:r>
                        <a:rPr lang="en-GB" sz="800" b="1" i="0">
                          <a:effectLst/>
                          <a:latin typeface="Times New Roman" panose="02020603050405020304" pitchFamily="18" charset="0"/>
                        </a:rPr>
                        <a:t>        </a:t>
                      </a:r>
                      <a:r>
                        <a:rPr lang="en-GB" sz="800" b="0" i="0">
                          <a:effectLst/>
                          <a:latin typeface="Times New Roman" panose="02020603050405020304" pitchFamily="18" charset="0"/>
                        </a:rPr>
                        <a:t> </a:t>
                      </a:r>
                      <a:endParaRPr lang="en-GB" sz="800" b="0" i="0">
                        <a:effectLst/>
                      </a:endParaRPr>
                    </a:p>
                    <a:p>
                      <a:pPr algn="l" rtl="0" fontAlgn="base"/>
                      <a:r>
                        <a:rPr lang="en-GB" sz="800" b="1" i="0">
                          <a:effectLst/>
                          <a:latin typeface="Times New Roman" panose="02020603050405020304" pitchFamily="18" charset="0"/>
                        </a:rPr>
                        <a:t>10</a:t>
                      </a:r>
                      <a:endParaRPr lang="en-GB" sz="800" b="0" i="0">
                        <a:effectLst/>
                      </a:endParaRPr>
                    </a:p>
                    <a:p>
                      <a:pPr algn="l" rtl="0" fontAlgn="base"/>
                      <a:r>
                        <a:rPr lang="en-GB" sz="800" b="1" i="0">
                          <a:effectLst/>
                          <a:latin typeface="Times New Roman" panose="02020603050405020304" pitchFamily="18" charset="0"/>
                        </a:rPr>
                        <a:t>minutes  </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a:effectLst/>
                          <a:latin typeface="Times New Roman" panose="02020603050405020304" pitchFamily="18" charset="0"/>
                        </a:rPr>
                        <a:t>Main session</a:t>
                      </a:r>
                    </a:p>
                    <a:p>
                      <a:pPr algn="l" rtl="0" fontAlgn="base"/>
                      <a:r>
                        <a:rPr lang="en-GB" sz="800" b="0" i="0">
                          <a:effectLst/>
                          <a:latin typeface="Times New Roman" panose="02020603050405020304" pitchFamily="18" charset="0"/>
                        </a:rPr>
                        <a:t>Foot placements techniques, Pivoting, Hop, Tablecloth, Smear:, Ankle twist, Roll., Match. </a:t>
                      </a:r>
                    </a:p>
                    <a:p>
                      <a:pPr algn="l" rtl="0" fontAlgn="base"/>
                      <a:endParaRPr lang="en-GB" sz="800" b="0" i="0">
                        <a:effectLst/>
                        <a:latin typeface="Times New Roman" panose="02020603050405020304" pitchFamily="18" charset="0"/>
                      </a:endParaRPr>
                    </a:p>
                    <a:p>
                      <a:pPr algn="l" rtl="0" fontAlgn="base"/>
                      <a:r>
                        <a:rPr lang="en-GB" sz="800" b="0" i="0">
                          <a:effectLst/>
                        </a:rPr>
                        <a:t>Game finisher  traverse on the holds without the corks falling off. This emphasises the need to continue to have full accurate control even when moving OFF the hold</a:t>
                      </a:r>
                    </a:p>
                    <a:p>
                      <a:pPr algn="l" rtl="0" fontAlgn="base"/>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algn="l" rtl="0" fontAlgn="base"/>
                      <a:r>
                        <a:rPr lang="en-GB" sz="800" b="0" i="0">
                          <a:effectLst/>
                          <a:latin typeface="Times New Roman" panose="02020603050405020304" pitchFamily="18" charset="0"/>
                        </a:rPr>
                        <a:t>Gain understanding of foot placements – followed by a game. </a:t>
                      </a:r>
                    </a:p>
                    <a:p>
                      <a:pPr algn="l" rtl="0" fontAlgn="base"/>
                      <a:endParaRPr lang="en-GB" sz="800" b="0" i="0">
                        <a:effectLst/>
                        <a:latin typeface="Times New Roman" panose="02020603050405020304" pitchFamily="18" charset="0"/>
                      </a:endParaRPr>
                    </a:p>
                    <a:p>
                      <a:pPr algn="l" rtl="0" fontAlgn="base"/>
                      <a:r>
                        <a:rPr lang="en-GB" sz="800" b="0" i="0">
                          <a:effectLst/>
                          <a:latin typeface="Times New Roman" panose="02020603050405020304" pitchFamily="18" charset="0"/>
                        </a:rPr>
                        <a:t>The game will challenge the techniques that are learnt form the exercise.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a:effectLst/>
                      </a:endParaRPr>
                    </a:p>
                    <a:p>
                      <a:pPr algn="l" rtl="0" fontAlgn="base"/>
                      <a:r>
                        <a:rPr lang="en-GB" sz="800" b="0" i="0">
                          <a:effectLst/>
                          <a:latin typeface="Times New Roman" panose="02020603050405020304" pitchFamily="18" charset="0"/>
                        </a:rPr>
                        <a:t>Reciprocal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t"/>
                      <a:endParaRPr lang="en-GB" sz="800">
                        <a:effectLst/>
                      </a:endParaRPr>
                    </a:p>
                    <a:p>
                      <a:pPr algn="l" rtl="0" fontAlgn="base"/>
                      <a:r>
                        <a:rPr lang="en-GB" sz="800" b="0" i="0">
                          <a:effectLst/>
                          <a:latin typeface="Times New Roman" panose="02020603050405020304" pitchFamily="18" charset="0"/>
                        </a:rPr>
                        <a:t>Demonstrate safe progression in performing the techniques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9272000"/>
                  </a:ext>
                </a:extLst>
              </a:tr>
              <a:tr h="581293">
                <a:tc>
                  <a:txBody>
                    <a:bodyPr/>
                    <a:lstStyle/>
                    <a:p>
                      <a:pPr fontAlgn="t"/>
                      <a:endParaRPr lang="en-GB" sz="800">
                        <a:effectLst/>
                      </a:endParaRPr>
                    </a:p>
                    <a:p>
                      <a:pPr algn="l" rtl="0" fontAlgn="base"/>
                      <a:r>
                        <a:rPr lang="en-GB" sz="800" b="1" i="0">
                          <a:effectLst/>
                          <a:latin typeface="Times New Roman" panose="02020603050405020304" pitchFamily="18" charset="0"/>
                        </a:rPr>
                        <a:t>5 </a:t>
                      </a:r>
                      <a:r>
                        <a:rPr lang="en-GB" sz="800" b="0" i="0">
                          <a:effectLst/>
                          <a:latin typeface="Times New Roman" panose="02020603050405020304" pitchFamily="18" charset="0"/>
                        </a:rPr>
                        <a:t> </a:t>
                      </a:r>
                      <a:endParaRPr lang="en-GB" sz="800" b="0" i="0">
                        <a:effectLst/>
                      </a:endParaRPr>
                    </a:p>
                    <a:p>
                      <a:pPr algn="l" rtl="0" fontAlgn="base"/>
                      <a:r>
                        <a:rPr lang="en-GB" sz="800" b="1" i="0">
                          <a:effectLst/>
                          <a:latin typeface="Times New Roman" panose="02020603050405020304" pitchFamily="18" charset="0"/>
                        </a:rPr>
                        <a:t>minutes </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a:effectLst/>
                          <a:latin typeface="Times New Roman" panose="02020603050405020304" pitchFamily="18" charset="0"/>
                        </a:rPr>
                        <a:t>Cool Down / Conclusion</a:t>
                      </a:r>
                      <a:r>
                        <a:rPr lang="en-GB" sz="800" b="0" i="0">
                          <a:effectLst/>
                          <a:latin typeface="Times New Roman" panose="02020603050405020304" pitchFamily="18" charset="0"/>
                        </a:rPr>
                        <a:t> </a:t>
                      </a:r>
                      <a:endParaRPr lang="en-GB" sz="800" b="0" i="0">
                        <a:effectLst/>
                      </a:endParaRPr>
                    </a:p>
                    <a:p>
                      <a:pPr algn="l" rtl="0" fontAlgn="base"/>
                      <a:r>
                        <a:rPr lang="en-GB" sz="800" b="0" i="0">
                          <a:solidFill>
                            <a:srgbClr val="FF0000"/>
                          </a:solidFill>
                          <a:effectLst/>
                          <a:latin typeface="Times New Roman" panose="02020603050405020304" pitchFamily="18" charset="0"/>
                        </a:rPr>
                        <a:t> </a:t>
                      </a:r>
                      <a:r>
                        <a:rPr lang="en-GB" sz="800" b="0" i="0">
                          <a:solidFill>
                            <a:schemeClr val="tx1"/>
                          </a:solidFill>
                          <a:effectLst/>
                          <a:latin typeface="Times New Roman" panose="02020603050405020304" pitchFamily="18" charset="0"/>
                        </a:rPr>
                        <a:t>forearm stretch, extensor stretch, triceps stretch, bicep stretch, hamstring stretch, quadricep stretch, back stretch. </a:t>
                      </a:r>
                    </a:p>
                    <a:p>
                      <a:pPr algn="l" rtl="0" fontAlgn="base"/>
                      <a:endParaRPr lang="en-GB" sz="800" b="0" i="0">
                        <a:solidFill>
                          <a:schemeClr val="tx1"/>
                        </a:solidFill>
                        <a:effectLst/>
                        <a:latin typeface="Times New Roman" panose="02020603050405020304" pitchFamily="18" charset="0"/>
                      </a:endParaRPr>
                    </a:p>
                    <a:p>
                      <a:pPr algn="l" rtl="0" fontAlgn="base"/>
                      <a:r>
                        <a:rPr lang="en-GB" sz="800" b="0" i="0">
                          <a:solidFill>
                            <a:schemeClr val="tx1"/>
                          </a:solidFill>
                          <a:effectLst/>
                          <a:latin typeface="Times New Roman" panose="02020603050405020304" pitchFamily="18" charset="0"/>
                        </a:rPr>
                        <a:t>Followed by a overview of the lesson and an opportunity for questions/feedback</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algn="l" rtl="0" fontAlgn="base"/>
                      <a:r>
                        <a:rPr lang="en-GB" sz="800" b="0" i="0">
                          <a:effectLst/>
                        </a:rPr>
                        <a:t>Static stretches </a:t>
                      </a:r>
                    </a:p>
                    <a:p>
                      <a:pPr algn="l" rtl="0" fontAlgn="base"/>
                      <a:r>
                        <a:rPr lang="en-GB" sz="800" b="0" i="0">
                          <a:solidFill>
                            <a:srgbClr val="FF0000"/>
                          </a:solidFill>
                          <a:effectLst/>
                          <a:latin typeface="Times New Roman" panose="02020603050405020304" pitchFamily="18" charset="0"/>
                        </a:rPr>
                        <a:t> </a:t>
                      </a:r>
                      <a:endParaRPr lang="en-GB" sz="800" b="0" i="0">
                        <a:effectLst/>
                      </a:endParaRPr>
                    </a:p>
                    <a:p>
                      <a:pPr algn="l" rtl="0" fontAlgn="base"/>
                      <a:r>
                        <a:rPr lang="en-GB" sz="800" b="0" i="0">
                          <a:solidFill>
                            <a:srgbClr val="FF0000"/>
                          </a:solidFill>
                          <a:effectLst/>
                          <a:latin typeface="Times New Roman" panose="02020603050405020304" pitchFamily="18" charset="0"/>
                        </a:rPr>
                        <a:t> </a:t>
                      </a:r>
                      <a:endParaRPr lang="en-GB" sz="800" b="0" i="0">
                        <a:effectLst/>
                      </a:endParaRPr>
                    </a:p>
                    <a:p>
                      <a:pPr algn="l" rtl="0" fontAlgn="base"/>
                      <a:r>
                        <a:rPr lang="en-GB" sz="800" b="0" i="0">
                          <a:solidFill>
                            <a:srgbClr val="FF0000"/>
                          </a:solidFill>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l" rtl="0" fontAlgn="base"/>
                      <a:r>
                        <a:rPr lang="en-GB" sz="800" b="0" i="0">
                          <a:effectLst/>
                          <a:latin typeface="Times New Roman" panose="02020603050405020304" pitchFamily="18" charset="0"/>
                        </a:rPr>
                        <a:t>Command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rtl="0" fontAlgn="base"/>
                      <a:r>
                        <a:rPr lang="en-GB" sz="800" b="0" i="0">
                          <a:effectLst/>
                          <a:latin typeface="Times New Roman" panose="02020603050405020304" pitchFamily="18" charset="0"/>
                        </a:rPr>
                        <a:t>To aid recovery from the activity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r>
                        <a:rPr lang="en-GB" sz="800" b="0" i="0">
                          <a:effectLst/>
                          <a:latin typeface="Times New Roman" panose="02020603050405020304" pitchFamily="18" charset="0"/>
                        </a:rPr>
                        <a:t>Demonstrate awareness and importance of appropriate stretches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8470108"/>
                  </a:ext>
                </a:extLst>
              </a:tr>
              <a:tr h="357613">
                <a:tc gridSpan="8">
                  <a:txBody>
                    <a:bodyPr/>
                    <a:lstStyle/>
                    <a:p>
                      <a:pPr fontAlgn="t"/>
                      <a:endParaRPr lang="en-GB" sz="800">
                        <a:effectLst/>
                      </a:endParaRPr>
                    </a:p>
                    <a:p>
                      <a:pPr algn="l" rtl="0" fontAlgn="base"/>
                      <a:r>
                        <a:rPr lang="en-GB" sz="800" b="1" i="0">
                          <a:effectLst/>
                          <a:latin typeface="Times New Roman" panose="02020603050405020304" pitchFamily="18" charset="0"/>
                        </a:rPr>
                        <a:t>Contingency Activity (what  if?):       </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If the participant have finished their climb early then they can help the other participants spot holds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fontAlgn="t"/>
                      <a:endParaRPr lang="en-GB" sz="800">
                        <a:effectLst/>
                      </a:endParaRPr>
                    </a:p>
                    <a:p>
                      <a:pPr algn="l" rtl="0" fontAlgn="base"/>
                      <a:r>
                        <a:rPr lang="en-GB" sz="800" b="1" i="0">
                          <a:effectLst/>
                          <a:latin typeface="Times New Roman" panose="02020603050405020304" pitchFamily="18" charset="0"/>
                        </a:rPr>
                        <a:t>Homework:</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Learning names of the holds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3562110956"/>
                  </a:ext>
                </a:extLst>
              </a:tr>
            </a:tbl>
          </a:graphicData>
        </a:graphic>
      </p:graphicFrame>
    </p:spTree>
    <p:extLst>
      <p:ext uri="{BB962C8B-B14F-4D97-AF65-F5344CB8AC3E}">
        <p14:creationId xmlns:p14="http://schemas.microsoft.com/office/powerpoint/2010/main" val="400242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A499FFC-33A9-40CD-16AD-6EA895AD1B33}"/>
              </a:ext>
            </a:extLst>
          </p:cNvPr>
          <p:cNvSpPr>
            <a:spLocks noGrp="1"/>
          </p:cNvSpPr>
          <p:nvPr>
            <p:ph type="title"/>
          </p:nvPr>
        </p:nvSpPr>
        <p:spPr>
          <a:xfrm>
            <a:off x="1143000" y="990599"/>
            <a:ext cx="9906000" cy="685800"/>
          </a:xfrm>
        </p:spPr>
        <p:txBody>
          <a:bodyPr anchor="t">
            <a:normAutofit/>
          </a:bodyPr>
          <a:lstStyle/>
          <a:p>
            <a:r>
              <a:rPr lang="en-GB" sz="4000"/>
              <a:t>Style of coaching</a:t>
            </a:r>
          </a:p>
        </p:txBody>
      </p:sp>
      <p:graphicFrame>
        <p:nvGraphicFramePr>
          <p:cNvPr id="5" name="Content Placeholder 2">
            <a:extLst>
              <a:ext uri="{FF2B5EF4-FFF2-40B4-BE49-F238E27FC236}">
                <a16:creationId xmlns:a16="http://schemas.microsoft.com/office/drawing/2014/main" id="{949A3A66-1A7F-3626-8EDF-7010A08F5E94}"/>
              </a:ext>
            </a:extLst>
          </p:cNvPr>
          <p:cNvGraphicFramePr>
            <a:graphicFrameLocks noGrp="1"/>
          </p:cNvGraphicFramePr>
          <p:nvPr>
            <p:ph idx="1"/>
            <p:extLst>
              <p:ext uri="{D42A27DB-BD31-4B8C-83A1-F6EECF244321}">
                <p14:modId xmlns:p14="http://schemas.microsoft.com/office/powerpoint/2010/main" val="292843588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3654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Rectangle 104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50" name="Group 1049">
            <a:extLst>
              <a:ext uri="{FF2B5EF4-FFF2-40B4-BE49-F238E27FC236}">
                <a16:creationId xmlns:a16="http://schemas.microsoft.com/office/drawing/2014/main" id="{69007781-1AEE-4FE2-8527-FF7B46F123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051" name="Rectangle 1050">
              <a:extLst>
                <a:ext uri="{FF2B5EF4-FFF2-40B4-BE49-F238E27FC236}">
                  <a16:creationId xmlns:a16="http://schemas.microsoft.com/office/drawing/2014/main" id="{0E7F342F-8F86-41FC-A9DE-865B16F50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2" name="Rectangle 1051">
              <a:extLst>
                <a:ext uri="{FF2B5EF4-FFF2-40B4-BE49-F238E27FC236}">
                  <a16:creationId xmlns:a16="http://schemas.microsoft.com/office/drawing/2014/main" id="{9FA5174A-CE0B-42D0-8DA3-4E995C092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54" name="Freeform: Shape 1053">
            <a:extLst>
              <a:ext uri="{FF2B5EF4-FFF2-40B4-BE49-F238E27FC236}">
                <a16:creationId xmlns:a16="http://schemas.microsoft.com/office/drawing/2014/main" id="{DE35DE37-E5F4-4D1E-8AE0-8A7D46F3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56" name="Rectangle 105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15C9DBD-4017-6D6F-FD1E-7019EAA0827E}"/>
              </a:ext>
            </a:extLst>
          </p:cNvPr>
          <p:cNvSpPr>
            <a:spLocks noGrp="1"/>
          </p:cNvSpPr>
          <p:nvPr>
            <p:ph type="title"/>
          </p:nvPr>
        </p:nvSpPr>
        <p:spPr>
          <a:xfrm>
            <a:off x="1142999" y="1676401"/>
            <a:ext cx="6781800" cy="1752600"/>
          </a:xfrm>
        </p:spPr>
        <p:txBody>
          <a:bodyPr vert="horz" lIns="91440" tIns="45720" rIns="91440" bIns="45720" rtlCol="0" anchor="t">
            <a:normAutofit/>
          </a:bodyPr>
          <a:lstStyle/>
          <a:p>
            <a:r>
              <a:rPr lang="en-US" sz="6000" kern="1200" dirty="0">
                <a:solidFill>
                  <a:schemeClr val="tx1"/>
                </a:solidFill>
                <a:latin typeface="+mj-lt"/>
                <a:ea typeface="+mj-ea"/>
                <a:cs typeface="+mj-cs"/>
              </a:rPr>
              <a:t>Model of coaching </a:t>
            </a:r>
            <a:endParaRPr lang="en-US" sz="60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C50AAC30-DBDF-30BC-D525-2219AECA3A7F}"/>
              </a:ext>
            </a:extLst>
          </p:cNvPr>
          <p:cNvSpPr>
            <a:spLocks noGrp="1"/>
          </p:cNvSpPr>
          <p:nvPr>
            <p:ph idx="1"/>
          </p:nvPr>
        </p:nvSpPr>
        <p:spPr>
          <a:xfrm>
            <a:off x="1142999" y="3429000"/>
            <a:ext cx="6781800" cy="1752600"/>
          </a:xfrm>
        </p:spPr>
        <p:txBody>
          <a:bodyPr vert="horz" lIns="91440" tIns="45720" rIns="91440" bIns="45720" rtlCol="0">
            <a:normAutofit/>
          </a:bodyPr>
          <a:lstStyle/>
          <a:p>
            <a:pPr marL="0" indent="0">
              <a:buNone/>
            </a:pPr>
            <a:r>
              <a:rPr lang="en-US" sz="3200" kern="1200" dirty="0">
                <a:solidFill>
                  <a:schemeClr val="tx1">
                    <a:alpha val="55000"/>
                  </a:schemeClr>
                </a:solidFill>
                <a:latin typeface="+mn-lt"/>
                <a:ea typeface="+mn-ea"/>
                <a:cs typeface="+mn-cs"/>
              </a:rPr>
              <a:t> Teaching Games for Understanding (</a:t>
            </a:r>
            <a:r>
              <a:rPr lang="en-US" sz="3200" kern="1200" dirty="0" err="1">
                <a:solidFill>
                  <a:schemeClr val="tx1">
                    <a:alpha val="55000"/>
                  </a:schemeClr>
                </a:solidFill>
                <a:latin typeface="+mn-lt"/>
                <a:ea typeface="+mn-ea"/>
                <a:cs typeface="+mn-cs"/>
              </a:rPr>
              <a:t>TGfU</a:t>
            </a:r>
            <a:r>
              <a:rPr lang="en-US" sz="3200" kern="1200" dirty="0">
                <a:solidFill>
                  <a:schemeClr val="tx1">
                    <a:alpha val="55000"/>
                  </a:schemeClr>
                </a:solidFill>
                <a:latin typeface="+mn-lt"/>
                <a:ea typeface="+mn-ea"/>
                <a:cs typeface="+mn-cs"/>
              </a:rPr>
              <a:t>) model (Bunker &amp; Thorpe, 1982) ​</a:t>
            </a:r>
          </a:p>
        </p:txBody>
      </p:sp>
    </p:spTree>
    <p:extLst>
      <p:ext uri="{BB962C8B-B14F-4D97-AF65-F5344CB8AC3E}">
        <p14:creationId xmlns:p14="http://schemas.microsoft.com/office/powerpoint/2010/main" val="1636642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5C355C7-DB9C-556C-EA7E-41DD4933A133}"/>
              </a:ext>
            </a:extLst>
          </p:cNvPr>
          <p:cNvGraphicFramePr>
            <a:graphicFrameLocks noGrp="1"/>
          </p:cNvGraphicFramePr>
          <p:nvPr>
            <p:extLst>
              <p:ext uri="{D42A27DB-BD31-4B8C-83A1-F6EECF244321}">
                <p14:modId xmlns:p14="http://schemas.microsoft.com/office/powerpoint/2010/main" val="3176787239"/>
              </p:ext>
            </p:extLst>
          </p:nvPr>
        </p:nvGraphicFramePr>
        <p:xfrm>
          <a:off x="81279" y="309498"/>
          <a:ext cx="12029442" cy="6225903"/>
        </p:xfrm>
        <a:graphic>
          <a:graphicData uri="http://schemas.openxmlformats.org/drawingml/2006/table">
            <a:tbl>
              <a:tblPr/>
              <a:tblGrid>
                <a:gridCol w="943639">
                  <a:extLst>
                    <a:ext uri="{9D8B030D-6E8A-4147-A177-3AD203B41FA5}">
                      <a16:colId xmlns:a16="http://schemas.microsoft.com/office/drawing/2014/main" val="2319067733"/>
                    </a:ext>
                  </a:extLst>
                </a:gridCol>
                <a:gridCol w="739231">
                  <a:extLst>
                    <a:ext uri="{9D8B030D-6E8A-4147-A177-3AD203B41FA5}">
                      <a16:colId xmlns:a16="http://schemas.microsoft.com/office/drawing/2014/main" val="3865508752"/>
                    </a:ext>
                  </a:extLst>
                </a:gridCol>
                <a:gridCol w="2022085">
                  <a:extLst>
                    <a:ext uri="{9D8B030D-6E8A-4147-A177-3AD203B41FA5}">
                      <a16:colId xmlns:a16="http://schemas.microsoft.com/office/drawing/2014/main" val="886457637"/>
                    </a:ext>
                  </a:extLst>
                </a:gridCol>
                <a:gridCol w="739231">
                  <a:extLst>
                    <a:ext uri="{9D8B030D-6E8A-4147-A177-3AD203B41FA5}">
                      <a16:colId xmlns:a16="http://schemas.microsoft.com/office/drawing/2014/main" val="811207158"/>
                    </a:ext>
                  </a:extLst>
                </a:gridCol>
                <a:gridCol w="739231">
                  <a:extLst>
                    <a:ext uri="{9D8B030D-6E8A-4147-A177-3AD203B41FA5}">
                      <a16:colId xmlns:a16="http://schemas.microsoft.com/office/drawing/2014/main" val="3818000787"/>
                    </a:ext>
                  </a:extLst>
                </a:gridCol>
                <a:gridCol w="739231">
                  <a:extLst>
                    <a:ext uri="{9D8B030D-6E8A-4147-A177-3AD203B41FA5}">
                      <a16:colId xmlns:a16="http://schemas.microsoft.com/office/drawing/2014/main" val="2366102464"/>
                    </a:ext>
                  </a:extLst>
                </a:gridCol>
                <a:gridCol w="739231">
                  <a:extLst>
                    <a:ext uri="{9D8B030D-6E8A-4147-A177-3AD203B41FA5}">
                      <a16:colId xmlns:a16="http://schemas.microsoft.com/office/drawing/2014/main" val="3742583245"/>
                    </a:ext>
                  </a:extLst>
                </a:gridCol>
                <a:gridCol w="739231">
                  <a:extLst>
                    <a:ext uri="{9D8B030D-6E8A-4147-A177-3AD203B41FA5}">
                      <a16:colId xmlns:a16="http://schemas.microsoft.com/office/drawing/2014/main" val="2774588746"/>
                    </a:ext>
                  </a:extLst>
                </a:gridCol>
                <a:gridCol w="2651183">
                  <a:extLst>
                    <a:ext uri="{9D8B030D-6E8A-4147-A177-3AD203B41FA5}">
                      <a16:colId xmlns:a16="http://schemas.microsoft.com/office/drawing/2014/main" val="1932994655"/>
                    </a:ext>
                  </a:extLst>
                </a:gridCol>
                <a:gridCol w="1977149">
                  <a:extLst>
                    <a:ext uri="{9D8B030D-6E8A-4147-A177-3AD203B41FA5}">
                      <a16:colId xmlns:a16="http://schemas.microsoft.com/office/drawing/2014/main" val="3534207510"/>
                    </a:ext>
                  </a:extLst>
                </a:gridCol>
              </a:tblGrid>
              <a:tr h="245773">
                <a:tc gridSpan="10">
                  <a:txBody>
                    <a:bodyPr/>
                    <a:lstStyle/>
                    <a:p>
                      <a:pPr fontAlgn="t"/>
                      <a:endParaRPr lang="en-GB" sz="800" dirty="0">
                        <a:effectLst/>
                      </a:endParaRPr>
                    </a:p>
                    <a:p>
                      <a:pPr algn="ctr" rtl="0" fontAlgn="base"/>
                      <a:r>
                        <a:rPr lang="en-GB" sz="800" b="1" i="0" dirty="0">
                          <a:solidFill>
                            <a:srgbClr val="000080"/>
                          </a:solidFill>
                          <a:effectLst/>
                          <a:latin typeface="Times New Roman" panose="02020603050405020304" pitchFamily="18" charset="0"/>
                        </a:rPr>
                        <a:t>Coaching session Plan </a:t>
                      </a:r>
                      <a:endParaRPr lang="en-GB" sz="800" b="1"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8103885"/>
                  </a:ext>
                </a:extLst>
              </a:tr>
              <a:tr h="482666">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session: 2 of 3                               </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dirty="0">
                        <a:effectLst/>
                      </a:endParaRPr>
                    </a:p>
                    <a:p>
                      <a:pPr algn="l" rtl="0" fontAlgn="base"/>
                      <a:r>
                        <a:rPr lang="en-GB" sz="800" b="1" i="0" dirty="0">
                          <a:effectLst/>
                          <a:latin typeface="Times New Roman" panose="02020603050405020304" pitchFamily="18" charset="0"/>
                        </a:rPr>
                        <a:t>Date:                                </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Number of participants: suitable up to 20</a:t>
                      </a:r>
                      <a:endParaRPr lang="en-GB" sz="800" b="0" i="0" dirty="0">
                        <a:effectLst/>
                      </a:endParaRPr>
                    </a:p>
                    <a:p>
                      <a:pPr algn="l" rtl="0" fontAlgn="base"/>
                      <a:r>
                        <a:rPr lang="en-GB" sz="800" b="1" i="0" dirty="0">
                          <a:effectLst/>
                          <a:latin typeface="Times New Roman" panose="02020603050405020304" pitchFamily="18" charset="0"/>
                        </a:rPr>
                        <a:t>Ability level: beginner</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Duration (mins):</a:t>
                      </a:r>
                      <a:r>
                        <a:rPr lang="en-GB" sz="800" b="0" i="0" dirty="0">
                          <a:effectLst/>
                          <a:latin typeface="Times New Roman" panose="02020603050405020304" pitchFamily="18" charset="0"/>
                        </a:rPr>
                        <a:t> 20 minutes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3">
                  <a:txBody>
                    <a:bodyPr/>
                    <a:lstStyle/>
                    <a:p>
                      <a:pPr fontAlgn="t"/>
                      <a:endParaRPr lang="en-GB" sz="800">
                        <a:effectLst/>
                      </a:endParaRPr>
                    </a:p>
                    <a:p>
                      <a:pPr algn="l" rtl="0" fontAlgn="base"/>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5141235"/>
                  </a:ext>
                </a:extLst>
              </a:tr>
              <a:tr h="581293">
                <a:tc gridSpan="5">
                  <a:txBody>
                    <a:bodyPr/>
                    <a:lstStyle/>
                    <a:p>
                      <a:pPr fontAlgn="t"/>
                      <a:endParaRPr lang="en-GB" sz="800" dirty="0">
                        <a:effectLst/>
                      </a:endParaRPr>
                    </a:p>
                    <a:p>
                      <a:pPr algn="just" rtl="0" fontAlgn="base"/>
                      <a:r>
                        <a:rPr lang="en-GB" sz="800" b="1" i="0" dirty="0">
                          <a:effectLst/>
                          <a:latin typeface="Times New Roman" panose="02020603050405020304" pitchFamily="18" charset="0"/>
                        </a:rPr>
                        <a:t>Resources: </a:t>
                      </a:r>
                      <a:r>
                        <a:rPr lang="en-GB" sz="800" b="0" i="0" dirty="0">
                          <a:effectLst/>
                          <a:latin typeface="Times New Roman" panose="02020603050405020304" pitchFamily="18" charset="0"/>
                        </a:rPr>
                        <a:t>the three sessions in this programme will be carried out in the university sports centre. The sessions will require the use of the climbing wall.</a:t>
                      </a:r>
                      <a:r>
                        <a:rPr lang="en-GB" sz="800" b="1" i="0" dirty="0">
                          <a:effectLst/>
                          <a:latin typeface="Times New Roman" panose="02020603050405020304" pitchFamily="18" charset="0"/>
                        </a:rPr>
                        <a:t> </a:t>
                      </a:r>
                      <a:r>
                        <a:rPr lang="en-GB" sz="800" b="0" i="0" dirty="0">
                          <a:effectLst/>
                          <a:latin typeface="Times New Roman" panose="02020603050405020304" pitchFamily="18" charset="0"/>
                        </a:rPr>
                        <a:t> </a:t>
                      </a:r>
                      <a:endParaRPr lang="en-GB" sz="800" b="0" i="0" dirty="0">
                        <a:effectLst/>
                      </a:endParaRPr>
                    </a:p>
                    <a:p>
                      <a:pPr algn="just" rtl="0" fontAlgn="base"/>
                      <a:r>
                        <a:rPr lang="en-GB" sz="800" b="0" i="0" dirty="0">
                          <a:effectLst/>
                          <a:latin typeface="Times New Roman" panose="02020603050405020304" pitchFamily="18" charset="0"/>
                        </a:rPr>
                        <a:t>Participants will be required to wear trainers. </a:t>
                      </a:r>
                      <a:endParaRPr lang="en-GB" sz="800" b="0" i="0" dirty="0">
                        <a:effectLst/>
                      </a:endParaRPr>
                    </a:p>
                    <a:p>
                      <a:pPr algn="just"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fontAlgn="t"/>
                      <a:endParaRPr lang="en-GB" sz="800" dirty="0">
                        <a:effectLst/>
                      </a:endParaRPr>
                    </a:p>
                    <a:p>
                      <a:pPr algn="l" rtl="0" fontAlgn="base"/>
                      <a:r>
                        <a:rPr lang="en-GB" sz="800" b="1" i="0" dirty="0">
                          <a:effectLst/>
                          <a:latin typeface="Times New Roman" panose="02020603050405020304" pitchFamily="18" charset="0"/>
                        </a:rPr>
                        <a:t>Health and Safety Issues: </a:t>
                      </a:r>
                      <a:r>
                        <a:rPr lang="en-GB" sz="800" b="0" i="0" dirty="0">
                          <a:effectLst/>
                          <a:latin typeface="Times New Roman" panose="02020603050405020304" pitchFamily="18" charset="0"/>
                        </a:rPr>
                        <a:t>The equipment will be used correctly and in accordance with the correct techniques. The participants should use the correct techniques as shown and be aware of other gym users. The session will follow the risk assessment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183040"/>
                  </a:ext>
                </a:extLst>
              </a:tr>
              <a:tr h="245773">
                <a:tc gridSpan="10">
                  <a:txBody>
                    <a:bodyPr/>
                    <a:lstStyle/>
                    <a:p>
                      <a:pPr fontAlgn="t"/>
                      <a:endParaRPr lang="en-GB" sz="800" dirty="0">
                        <a:effectLst/>
                      </a:endParaRPr>
                    </a:p>
                    <a:p>
                      <a:pPr algn="l" rtl="0" fontAlgn="base"/>
                      <a:r>
                        <a:rPr lang="en-GB" sz="800" b="1" i="0" dirty="0">
                          <a:effectLst/>
                          <a:latin typeface="Times New Roman" panose="02020603050405020304" pitchFamily="18" charset="0"/>
                        </a:rPr>
                        <a:t>Aims of the coaching programme: </a:t>
                      </a:r>
                      <a:r>
                        <a:rPr lang="en-GB" sz="800" b="0" i="0" dirty="0">
                          <a:effectLst/>
                          <a:latin typeface="Times New Roman" panose="02020603050405020304" pitchFamily="18" charset="0"/>
                        </a:rPr>
                        <a:t>the aim of the second session is to understand different placements techniques and have a better use of handholds</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18478301"/>
                  </a:ext>
                </a:extLst>
              </a:tr>
              <a:tr h="581293">
                <a:tc gridSpan="6">
                  <a:txBody>
                    <a:bodyPr/>
                    <a:lstStyle/>
                    <a:p>
                      <a:pPr fontAlgn="t"/>
                      <a:endParaRPr lang="en-GB" sz="800" dirty="0">
                        <a:effectLst/>
                      </a:endParaRPr>
                    </a:p>
                    <a:p>
                      <a:pPr algn="l" rtl="0" fontAlgn="base"/>
                      <a:r>
                        <a:rPr lang="en-GB" sz="800" b="1" i="0" dirty="0">
                          <a:effectLst/>
                          <a:latin typeface="Times New Roman" panose="02020603050405020304" pitchFamily="18" charset="0"/>
                        </a:rPr>
                        <a:t>Justification for the use of this programme:</a:t>
                      </a:r>
                      <a:r>
                        <a:rPr lang="en-GB" sz="800" b="0" i="0" dirty="0">
                          <a:effectLst/>
                          <a:latin typeface="Times New Roman" panose="02020603050405020304" pitchFamily="18" charset="0"/>
                        </a:rPr>
                        <a:t> </a:t>
                      </a:r>
                    </a:p>
                    <a:p>
                      <a:pPr algn="just" rtl="0" fontAlgn="base"/>
                      <a:r>
                        <a:rPr lang="en-GB" sz="800" b="0" i="0" dirty="0">
                          <a:effectLst/>
                          <a:latin typeface="Times New Roman" panose="02020603050405020304" pitchFamily="18" charset="0"/>
                        </a:rPr>
                        <a:t>  Improve participants' proficiency in selecting and utilizing handholds on the traverse bouldering wall, enhancing their grip strength, control, and confidence while climbing.</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fontAlgn="t"/>
                      <a:endParaRPr lang="en-GB" sz="800" dirty="0">
                        <a:effectLst/>
                      </a:endParaRPr>
                    </a:p>
                    <a:p>
                      <a:pPr algn="l" rtl="0" fontAlgn="base"/>
                      <a:r>
                        <a:rPr lang="en-GB" sz="800" b="1" i="0" dirty="0">
                          <a:effectLst/>
                          <a:latin typeface="Times New Roman" panose="02020603050405020304" pitchFamily="18" charset="0"/>
                        </a:rPr>
                        <a:t>Goal</a:t>
                      </a:r>
                      <a:r>
                        <a:rPr lang="en-GB" sz="800" b="0" i="0" dirty="0">
                          <a:effectLst/>
                          <a:latin typeface="Times New Roman" panose="02020603050405020304" pitchFamily="18" charset="0"/>
                        </a:rPr>
                        <a:t>: the session will involve instruction on various handhold types. guided practice sessions for selecting and utilizing handholds effectively, and feedback to reinforce proper techniques and build confidence in climbing movements</a:t>
                      </a:r>
                      <a:r>
                        <a:rPr lang="en-GB" sz="800" b="1" i="0" dirty="0">
                          <a:effectLst/>
                          <a:latin typeface="Times New Roman" panose="02020603050405020304" pitchFamily="18" charset="0"/>
                        </a:rPr>
                        <a:t>.</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73792922"/>
                  </a:ext>
                </a:extLst>
              </a:tr>
              <a:tr h="245773">
                <a:tc gridSpan="10">
                  <a:txBody>
                    <a:bodyPr/>
                    <a:lstStyle/>
                    <a:p>
                      <a:pPr fontAlgn="t"/>
                      <a:endParaRPr lang="en-GB" sz="800" dirty="0">
                        <a:effectLst/>
                      </a:endParaRPr>
                    </a:p>
                    <a:p>
                      <a:pPr algn="ctr" rtl="0" fontAlgn="base"/>
                      <a:r>
                        <a:rPr lang="en-GB" sz="800" b="1" i="0" dirty="0">
                          <a:effectLst/>
                          <a:latin typeface="Times New Roman" panose="02020603050405020304" pitchFamily="18" charset="0"/>
                        </a:rPr>
                        <a:t>Session Structure</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97270483"/>
                  </a:ext>
                </a:extLst>
              </a:tr>
              <a:tr h="267063">
                <a:tc>
                  <a:txBody>
                    <a:bodyPr/>
                    <a:lstStyle/>
                    <a:p>
                      <a:pPr fontAlgn="t"/>
                      <a:endParaRPr lang="en-GB" sz="800">
                        <a:effectLst/>
                      </a:endParaRPr>
                    </a:p>
                    <a:p>
                      <a:pPr algn="l" rtl="0" fontAlgn="base"/>
                      <a:r>
                        <a:rPr lang="en-GB" sz="800" b="1" i="0">
                          <a:effectLst/>
                          <a:latin typeface="Times New Roman" panose="02020603050405020304" pitchFamily="18" charset="0"/>
                        </a:rPr>
                        <a:t>Time          </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fontAlgn="t"/>
                      <a:endParaRPr lang="en-GB" sz="800" dirty="0">
                        <a:effectLst/>
                      </a:endParaRPr>
                    </a:p>
                    <a:p>
                      <a:pPr algn="l" rtl="0" fontAlgn="base"/>
                      <a:r>
                        <a:rPr lang="en-GB" sz="800" b="1" i="0" dirty="0">
                          <a:effectLst/>
                          <a:latin typeface="Times New Roman" panose="02020603050405020304" pitchFamily="18" charset="0"/>
                        </a:rPr>
                        <a:t>Activity Sequence</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fontAlgn="t"/>
                      <a:endParaRPr lang="en-GB" sz="800" dirty="0">
                        <a:effectLst/>
                      </a:endParaRPr>
                    </a:p>
                    <a:p>
                      <a:pPr algn="ctr" rtl="0" fontAlgn="base"/>
                      <a:r>
                        <a:rPr lang="en-GB" sz="800" b="1" i="0" dirty="0">
                          <a:solidFill>
                            <a:schemeClr val="tx1"/>
                          </a:solidFill>
                          <a:effectLst/>
                          <a:latin typeface="Times New Roman" panose="02020603050405020304" pitchFamily="18" charset="0"/>
                        </a:rPr>
                        <a:t>Organisation</a:t>
                      </a:r>
                      <a:r>
                        <a:rPr lang="en-GB" sz="800" b="0" i="0" dirty="0">
                          <a:solidFill>
                            <a:schemeClr val="tx1"/>
                          </a:solidFill>
                          <a:effectLst/>
                          <a:latin typeface="Times New Roman" panose="02020603050405020304" pitchFamily="18" charset="0"/>
                        </a:rPr>
                        <a:t> </a:t>
                      </a:r>
                      <a:endParaRPr lang="en-GB" sz="800" b="0" i="0" dirty="0">
                        <a:solidFill>
                          <a:schemeClr val="tx1"/>
                        </a:solidFill>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dirty="0">
                        <a:effectLst/>
                      </a:endParaRPr>
                    </a:p>
                    <a:p>
                      <a:pPr algn="ctr" rtl="0" fontAlgn="base"/>
                      <a:r>
                        <a:rPr lang="en-GB" sz="800" b="1" i="0" dirty="0">
                          <a:effectLst/>
                          <a:latin typeface="Times New Roman" panose="02020603050405020304" pitchFamily="18" charset="0"/>
                        </a:rPr>
                        <a:t>Coaching methods </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a:effectLst/>
                      </a:endParaRPr>
                    </a:p>
                    <a:p>
                      <a:pPr algn="ctr" rtl="0" fontAlgn="base"/>
                      <a:r>
                        <a:rPr lang="en-GB" sz="800" b="1" i="0">
                          <a:effectLst/>
                          <a:latin typeface="Times New Roman" panose="02020603050405020304" pitchFamily="18" charset="0"/>
                        </a:rPr>
                        <a:t>Points to Remember</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t"/>
                      <a:endParaRPr lang="en-GB" sz="800">
                        <a:effectLst/>
                      </a:endParaRPr>
                    </a:p>
                    <a:p>
                      <a:pPr algn="ctr" rtl="0" fontAlgn="base"/>
                      <a:r>
                        <a:rPr lang="en-GB" sz="800" b="1" i="0">
                          <a:effectLst/>
                          <a:latin typeface="Times New Roman" panose="02020603050405020304" pitchFamily="18" charset="0"/>
                        </a:rPr>
                        <a:t>progression Focus</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10644567"/>
                  </a:ext>
                </a:extLst>
              </a:tr>
              <a:tr h="1252334">
                <a:tc>
                  <a:txBody>
                    <a:bodyPr/>
                    <a:lstStyle/>
                    <a:p>
                      <a:pPr fontAlgn="t"/>
                      <a:endParaRPr lang="en-GB" sz="80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1" i="0" dirty="0">
                          <a:effectLst/>
                          <a:latin typeface="Times New Roman" panose="02020603050405020304" pitchFamily="18" charset="0"/>
                        </a:rPr>
                        <a:t>5</a:t>
                      </a:r>
                      <a:endParaRPr lang="en-GB" sz="800" b="0" i="0" dirty="0">
                        <a:effectLst/>
                      </a:endParaRPr>
                    </a:p>
                    <a:p>
                      <a:pPr algn="l" rtl="0" fontAlgn="base"/>
                      <a:r>
                        <a:rPr lang="en-GB" sz="800" b="1" i="0" dirty="0">
                          <a:effectLst/>
                          <a:latin typeface="Times New Roman" panose="02020603050405020304" pitchFamily="18" charset="0"/>
                        </a:rPr>
                        <a:t>minutes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dirty="0">
                          <a:effectLst/>
                          <a:latin typeface="Times New Roman" panose="02020603050405020304" pitchFamily="18" charset="0"/>
                        </a:rPr>
                        <a:t>Warm-Up/Introduction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-The participant will be re-</a:t>
                      </a:r>
                      <a:r>
                        <a:rPr lang="en-GB" sz="800" b="0" i="0" dirty="0" err="1">
                          <a:effectLst/>
                          <a:latin typeface="Times New Roman" panose="02020603050405020304" pitchFamily="18" charset="0"/>
                        </a:rPr>
                        <a:t>ntroduced</a:t>
                      </a:r>
                      <a:r>
                        <a:rPr lang="en-GB" sz="800" b="0" i="0" dirty="0">
                          <a:effectLst/>
                          <a:latin typeface="Times New Roman" panose="02020603050405020304" pitchFamily="18" charset="0"/>
                        </a:rPr>
                        <a:t> to bouldering with a health  </a:t>
                      </a:r>
                      <a:endParaRPr lang="en-GB" sz="800" b="0" i="0" dirty="0">
                        <a:effectLst/>
                      </a:endParaRPr>
                    </a:p>
                    <a:p>
                      <a:pPr algn="l" rtl="0" fontAlgn="base"/>
                      <a:r>
                        <a:rPr lang="en-GB" sz="800" b="0" i="0" dirty="0">
                          <a:effectLst/>
                          <a:latin typeface="Times New Roman" panose="02020603050405020304" pitchFamily="18" charset="0"/>
                        </a:rPr>
                        <a:t>and safety briefing together with a brief of the last session and an </a:t>
                      </a:r>
                      <a:r>
                        <a:rPr lang="en-GB" sz="800" b="0" i="0" dirty="0" err="1">
                          <a:effectLst/>
                          <a:latin typeface="Times New Roman" panose="02020603050405020304" pitchFamily="18" charset="0"/>
                        </a:rPr>
                        <a:t>introductotion</a:t>
                      </a:r>
                      <a:r>
                        <a:rPr lang="en-GB" sz="800" b="0" i="0" dirty="0">
                          <a:effectLst/>
                          <a:latin typeface="Times New Roman" panose="02020603050405020304" pitchFamily="18" charset="0"/>
                        </a:rPr>
                        <a:t> to the next</a:t>
                      </a:r>
                    </a:p>
                    <a:p>
                      <a:pPr algn="l" rtl="0" fontAlgn="base"/>
                      <a:endParaRPr lang="en-GB" sz="800" b="0" i="0" dirty="0">
                        <a:effectLst/>
                      </a:endParaRPr>
                    </a:p>
                    <a:p>
                      <a:pPr algn="l" rtl="0" fontAlgn="base"/>
                      <a:r>
                        <a:rPr lang="en-GB" sz="800" b="0" i="0" dirty="0">
                          <a:effectLst/>
                          <a:latin typeface="Times New Roman" panose="02020603050405020304" pitchFamily="18" charset="0"/>
                        </a:rPr>
                        <a:t>While light jogging in a circle: 30 seconds each</a:t>
                      </a:r>
                    </a:p>
                    <a:p>
                      <a:pPr algn="l" rtl="0" fontAlgn="base"/>
                      <a:r>
                        <a:rPr lang="en-GB" sz="800" b="0" i="0" dirty="0">
                          <a:effectLst/>
                          <a:latin typeface="Times New Roman" panose="02020603050405020304" pitchFamily="18" charset="0"/>
                        </a:rPr>
                        <a:t>Side gallops</a:t>
                      </a:r>
                    </a:p>
                    <a:p>
                      <a:pPr algn="l" rtl="0" fontAlgn="base"/>
                      <a:r>
                        <a:rPr lang="en-GB" sz="800" b="0" i="0" dirty="0">
                          <a:effectLst/>
                          <a:latin typeface="Times New Roman" panose="02020603050405020304" pitchFamily="18" charset="0"/>
                        </a:rPr>
                        <a:t>high knees jogging </a:t>
                      </a:r>
                    </a:p>
                    <a:p>
                      <a:pPr algn="l" rtl="0" fontAlgn="base"/>
                      <a:r>
                        <a:rPr lang="en-GB" sz="800" b="0" i="0" dirty="0">
                          <a:effectLst/>
                          <a:latin typeface="Times New Roman" panose="02020603050405020304" pitchFamily="18" charset="0"/>
                        </a:rPr>
                        <a:t>heel flicks jogging. </a:t>
                      </a:r>
                    </a:p>
                    <a:p>
                      <a:pPr algn="l" rtl="0" fontAlgn="base"/>
                      <a:r>
                        <a:rPr lang="en-GB" sz="800" b="0" i="0" dirty="0">
                          <a:effectLst/>
                          <a:latin typeface="Times New Roman" panose="02020603050405020304" pitchFamily="18" charset="0"/>
                        </a:rPr>
                        <a:t>lunges</a:t>
                      </a:r>
                    </a:p>
                    <a:p>
                      <a:pPr algn="l" rtl="0" fontAlgn="base"/>
                      <a:r>
                        <a:rPr lang="en-GB" sz="800" b="0" i="0" dirty="0">
                          <a:effectLst/>
                          <a:latin typeface="Times New Roman" panose="02020603050405020304" pitchFamily="18" charset="0"/>
                        </a:rPr>
                        <a:t>Small arm circles </a:t>
                      </a:r>
                    </a:p>
                    <a:p>
                      <a:pPr algn="l" rtl="0" fontAlgn="base"/>
                      <a:r>
                        <a:rPr lang="en-GB" sz="800" b="0" i="0" dirty="0">
                          <a:effectLst/>
                          <a:latin typeface="Times New Roman" panose="02020603050405020304" pitchFamily="18" charset="0"/>
                        </a:rPr>
                        <a:t>Wide arm circles </a:t>
                      </a: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fontAlgn="t"/>
                      <a:r>
                        <a:rPr lang="en-GB" sz="800" dirty="0">
                          <a:effectLst/>
                        </a:rPr>
                        <a:t>RAMP warm up</a:t>
                      </a: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l" rtl="0" fontAlgn="base"/>
                      <a:r>
                        <a:rPr lang="en-GB" sz="800" b="0" i="0" dirty="0">
                          <a:effectLst/>
                          <a:latin typeface="Times New Roman" panose="02020603050405020304" pitchFamily="18" charset="0"/>
                        </a:rPr>
                        <a:t>Command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rtl="0" fontAlgn="base"/>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r>
                        <a:rPr lang="en-GB" sz="800" b="0" i="0" dirty="0">
                          <a:effectLst/>
                          <a:latin typeface="Times New Roman" panose="02020603050405020304" pitchFamily="18" charset="0"/>
                        </a:rPr>
                        <a:t>Effectively demonstrate use and understanding of a comprehensive warm up of arms and legs to prevent a flash pump, stimulates the neuromuscular system to avoid injury.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32726393"/>
                  </a:ext>
                </a:extLst>
              </a:tr>
              <a:tr h="916814">
                <a:tc>
                  <a:txBody>
                    <a:bodyPr/>
                    <a:lstStyle/>
                    <a:p>
                      <a:pPr fontAlgn="t"/>
                      <a:endParaRPr lang="en-GB" sz="80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1" i="0" dirty="0">
                          <a:effectLst/>
                          <a:latin typeface="Times New Roman" panose="02020603050405020304" pitchFamily="18" charset="0"/>
                        </a:rPr>
                        <a:t>        </a:t>
                      </a:r>
                      <a:r>
                        <a:rPr lang="en-GB" sz="800" b="0" i="0" dirty="0">
                          <a:effectLst/>
                          <a:latin typeface="Times New Roman" panose="02020603050405020304" pitchFamily="18" charset="0"/>
                        </a:rPr>
                        <a:t> </a:t>
                      </a:r>
                      <a:endParaRPr lang="en-GB" sz="800" b="0" i="0" dirty="0">
                        <a:effectLst/>
                      </a:endParaRPr>
                    </a:p>
                    <a:p>
                      <a:pPr algn="l" rtl="0" fontAlgn="base"/>
                      <a:r>
                        <a:rPr lang="en-GB" sz="800" b="1" i="0" dirty="0">
                          <a:effectLst/>
                          <a:latin typeface="Times New Roman" panose="02020603050405020304" pitchFamily="18" charset="0"/>
                        </a:rPr>
                        <a:t>10</a:t>
                      </a:r>
                      <a:endParaRPr lang="en-GB" sz="800" b="0" i="0" dirty="0">
                        <a:effectLst/>
                      </a:endParaRPr>
                    </a:p>
                    <a:p>
                      <a:pPr algn="l" rtl="0" fontAlgn="base"/>
                      <a:r>
                        <a:rPr lang="en-GB" sz="800" b="1" i="0" dirty="0">
                          <a:effectLst/>
                          <a:latin typeface="Times New Roman" panose="02020603050405020304" pitchFamily="18" charset="0"/>
                        </a:rPr>
                        <a:t>minutes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dirty="0">
                          <a:effectLst/>
                          <a:latin typeface="Times New Roman" panose="02020603050405020304" pitchFamily="18" charset="0"/>
                        </a:rPr>
                        <a:t>Main session</a:t>
                      </a:r>
                    </a:p>
                    <a:p>
                      <a:pPr algn="l" rtl="0" fontAlgn="base"/>
                      <a:r>
                        <a:rPr lang="en-GB" sz="800" b="0" i="0" dirty="0">
                          <a:effectLst/>
                        </a:rPr>
                        <a:t>Demonstrating  these types of hand holds </a:t>
                      </a:r>
                    </a:p>
                    <a:p>
                      <a:pPr algn="l" rtl="0" fontAlgn="base"/>
                      <a:r>
                        <a:rPr lang="en-GB" sz="800" b="0" i="0" dirty="0">
                          <a:effectLst/>
                        </a:rPr>
                        <a:t>Sharing, replace, caterpillar, thumb </a:t>
                      </a:r>
                    </a:p>
                    <a:p>
                      <a:pPr algn="l" rtl="0" fontAlgn="base"/>
                      <a:endParaRPr lang="en-GB" sz="800" b="0" i="0" dirty="0">
                        <a:effectLst/>
                      </a:endParaRPr>
                    </a:p>
                    <a:p>
                      <a:pPr algn="l" rtl="0" fontAlgn="base"/>
                      <a:r>
                        <a:rPr lang="en-GB" sz="800" b="0" i="0" dirty="0">
                          <a:effectLst/>
                        </a:rPr>
                        <a:t>Handhold swap game </a:t>
                      </a:r>
                    </a:p>
                    <a:p>
                      <a:pPr algn="l" rtl="0" fontAlgn="base"/>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algn="l" rtl="0" fontAlgn="base"/>
                      <a:r>
                        <a:rPr lang="en-GB" sz="800" b="0" i="0" dirty="0">
                          <a:effectLst/>
                          <a:latin typeface="Times New Roman" panose="02020603050405020304" pitchFamily="18" charset="0"/>
                        </a:rPr>
                        <a:t>Gain understanding hand placements followed by a game . </a:t>
                      </a:r>
                    </a:p>
                    <a:p>
                      <a:pPr algn="l" rtl="0" fontAlgn="base"/>
                      <a:endParaRPr lang="en-GB" sz="800" b="0" i="0" dirty="0">
                        <a:effectLst/>
                        <a:latin typeface="Times New Roman" panose="02020603050405020304" pitchFamily="18" charset="0"/>
                      </a:endParaRPr>
                    </a:p>
                    <a:p>
                      <a:pPr algn="l" rtl="0" fontAlgn="base"/>
                      <a:r>
                        <a:rPr lang="en-GB" sz="800" b="0" i="0" dirty="0">
                          <a:effectLst/>
                          <a:latin typeface="Times New Roman" panose="02020603050405020304" pitchFamily="18" charset="0"/>
                        </a:rPr>
                        <a:t>The game will challenge the techniques that are learnt form the exercise.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dirty="0">
                        <a:effectLst/>
                      </a:endParaRPr>
                    </a:p>
                    <a:p>
                      <a:pPr algn="l" rtl="0" fontAlgn="base"/>
                      <a:r>
                        <a:rPr lang="en-GB" sz="800" b="0" i="0" dirty="0">
                          <a:effectLst/>
                          <a:latin typeface="Times New Roman" panose="02020603050405020304" pitchFamily="18" charset="0"/>
                        </a:rPr>
                        <a:t>Reciprocal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t"/>
                      <a:endParaRPr lang="en-GB" sz="800" dirty="0">
                        <a:effectLst/>
                      </a:endParaRPr>
                    </a:p>
                    <a:p>
                      <a:pPr algn="l" rtl="0" fontAlgn="base"/>
                      <a:r>
                        <a:rPr lang="en-GB" sz="800" b="0" i="0" dirty="0">
                          <a:effectLst/>
                          <a:latin typeface="Times New Roman" panose="02020603050405020304" pitchFamily="18" charset="0"/>
                        </a:rPr>
                        <a:t>Demonstrate safe progression in performing the techniques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9272000"/>
                  </a:ext>
                </a:extLst>
              </a:tr>
              <a:tr h="581293">
                <a:tc>
                  <a:txBody>
                    <a:bodyPr/>
                    <a:lstStyle/>
                    <a:p>
                      <a:pPr fontAlgn="t"/>
                      <a:endParaRPr lang="en-GB" sz="800">
                        <a:effectLst/>
                      </a:endParaRPr>
                    </a:p>
                    <a:p>
                      <a:pPr algn="l" rtl="0" fontAlgn="base"/>
                      <a:r>
                        <a:rPr lang="en-GB" sz="800" b="1" i="0">
                          <a:effectLst/>
                          <a:latin typeface="Times New Roman" panose="02020603050405020304" pitchFamily="18" charset="0"/>
                        </a:rPr>
                        <a:t>5 </a:t>
                      </a:r>
                      <a:r>
                        <a:rPr lang="en-GB" sz="800" b="0" i="0">
                          <a:effectLst/>
                          <a:latin typeface="Times New Roman" panose="02020603050405020304" pitchFamily="18" charset="0"/>
                        </a:rPr>
                        <a:t> </a:t>
                      </a:r>
                      <a:endParaRPr lang="en-GB" sz="800" b="0" i="0">
                        <a:effectLst/>
                      </a:endParaRPr>
                    </a:p>
                    <a:p>
                      <a:pPr algn="l" rtl="0" fontAlgn="base"/>
                      <a:r>
                        <a:rPr lang="en-GB" sz="800" b="1" i="0">
                          <a:effectLst/>
                          <a:latin typeface="Times New Roman" panose="02020603050405020304" pitchFamily="18" charset="0"/>
                        </a:rPr>
                        <a:t>minutes </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dirty="0">
                          <a:effectLst/>
                          <a:latin typeface="Times New Roman" panose="02020603050405020304" pitchFamily="18" charset="0"/>
                        </a:rPr>
                        <a:t>Cool Down / Conclusion</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solidFill>
                            <a:srgbClr val="FF0000"/>
                          </a:solidFill>
                          <a:effectLst/>
                          <a:latin typeface="Times New Roman" panose="02020603050405020304" pitchFamily="18" charset="0"/>
                        </a:rPr>
                        <a:t> </a:t>
                      </a:r>
                      <a:r>
                        <a:rPr lang="en-GB" sz="800" b="0" i="0" dirty="0">
                          <a:solidFill>
                            <a:schemeClr val="tx1"/>
                          </a:solidFill>
                          <a:effectLst/>
                          <a:latin typeface="Times New Roman" panose="02020603050405020304" pitchFamily="18" charset="0"/>
                        </a:rPr>
                        <a:t>forearm stretch, extensor stretch, triceps stretch, bicep stretch, hamstring stretch, quadricep stretch, back stretch. </a:t>
                      </a:r>
                    </a:p>
                    <a:p>
                      <a:pPr algn="l" rtl="0" fontAlgn="base"/>
                      <a:endParaRPr lang="en-GB" sz="800" b="0" i="0" dirty="0">
                        <a:solidFill>
                          <a:schemeClr val="tx1"/>
                        </a:solidFill>
                        <a:effectLst/>
                        <a:latin typeface="Times New Roman" panose="02020603050405020304" pitchFamily="18" charset="0"/>
                      </a:endParaRPr>
                    </a:p>
                    <a:p>
                      <a:pPr algn="l" rtl="0" fontAlgn="base"/>
                      <a:r>
                        <a:rPr lang="en-GB" sz="800" b="0" i="0" dirty="0">
                          <a:solidFill>
                            <a:schemeClr val="tx1"/>
                          </a:solidFill>
                          <a:effectLst/>
                          <a:latin typeface="Times New Roman" panose="02020603050405020304" pitchFamily="18" charset="0"/>
                        </a:rPr>
                        <a:t>Followed by a overview of the lesson and an opportunity for questions/feedback</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algn="l" rtl="0" fontAlgn="base"/>
                      <a:r>
                        <a:rPr lang="en-GB" sz="800" b="0" i="0" dirty="0">
                          <a:effectLst/>
                        </a:rPr>
                        <a:t>Static stretches </a:t>
                      </a:r>
                    </a:p>
                    <a:p>
                      <a:pPr algn="l" rtl="0" fontAlgn="base"/>
                      <a:r>
                        <a:rPr lang="en-GB" sz="800" b="0" i="0" dirty="0">
                          <a:solidFill>
                            <a:srgbClr val="FF0000"/>
                          </a:solidFill>
                          <a:effectLst/>
                          <a:latin typeface="Times New Roman" panose="02020603050405020304" pitchFamily="18" charset="0"/>
                        </a:rPr>
                        <a:t> </a:t>
                      </a:r>
                      <a:endParaRPr lang="en-GB" sz="800" b="0" i="0" dirty="0">
                        <a:effectLst/>
                      </a:endParaRPr>
                    </a:p>
                    <a:p>
                      <a:pPr algn="l" rtl="0" fontAlgn="base"/>
                      <a:r>
                        <a:rPr lang="en-GB" sz="800" b="0" i="0" dirty="0">
                          <a:solidFill>
                            <a:srgbClr val="FF0000"/>
                          </a:solidFill>
                          <a:effectLst/>
                          <a:latin typeface="Times New Roman" panose="02020603050405020304" pitchFamily="18" charset="0"/>
                        </a:rPr>
                        <a:t> </a:t>
                      </a:r>
                      <a:endParaRPr lang="en-GB" sz="800" b="0" i="0" dirty="0">
                        <a:effectLst/>
                      </a:endParaRPr>
                    </a:p>
                    <a:p>
                      <a:pPr algn="l" rtl="0" fontAlgn="base"/>
                      <a:r>
                        <a:rPr lang="en-GB" sz="800" b="0" i="0" dirty="0">
                          <a:solidFill>
                            <a:srgbClr val="FF0000"/>
                          </a:solidFill>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l" rtl="0" fontAlgn="base"/>
                      <a:r>
                        <a:rPr lang="en-GB" sz="800" b="0" i="0" dirty="0">
                          <a:effectLst/>
                          <a:latin typeface="Times New Roman" panose="02020603050405020304" pitchFamily="18" charset="0"/>
                        </a:rPr>
                        <a:t>Command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rtl="0" fontAlgn="base"/>
                      <a:r>
                        <a:rPr lang="en-GB" sz="800" b="0" i="0" dirty="0">
                          <a:effectLst/>
                          <a:latin typeface="Times New Roman" panose="02020603050405020304" pitchFamily="18" charset="0"/>
                        </a:rPr>
                        <a:t>To aid recovery from the activity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r>
                        <a:rPr lang="en-GB" sz="800" b="0" i="0" dirty="0">
                          <a:effectLst/>
                          <a:latin typeface="Times New Roman" panose="02020603050405020304" pitchFamily="18" charset="0"/>
                        </a:rPr>
                        <a:t>Demonstrate awareness and importance of appropriate stretches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8470108"/>
                  </a:ext>
                </a:extLst>
              </a:tr>
              <a:tr h="357613">
                <a:tc gridSpan="8">
                  <a:txBody>
                    <a:bodyPr/>
                    <a:lstStyle/>
                    <a:p>
                      <a:pPr fontAlgn="t"/>
                      <a:endParaRPr lang="en-GB" sz="800" dirty="0">
                        <a:effectLst/>
                      </a:endParaRPr>
                    </a:p>
                    <a:p>
                      <a:pPr algn="l" rtl="0" fontAlgn="base"/>
                      <a:r>
                        <a:rPr lang="en-GB" sz="800" b="1" i="0" dirty="0">
                          <a:effectLst/>
                          <a:latin typeface="Times New Roman" panose="02020603050405020304" pitchFamily="18" charset="0"/>
                        </a:rPr>
                        <a:t>Contingency Activity (what  if?):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If the participant have finished their climb early then they can help the other participants spot holds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Homework:</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Learning names of the holds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3562110956"/>
                  </a:ext>
                </a:extLst>
              </a:tr>
            </a:tbl>
          </a:graphicData>
        </a:graphic>
      </p:graphicFrame>
    </p:spTree>
    <p:extLst>
      <p:ext uri="{BB962C8B-B14F-4D97-AF65-F5344CB8AC3E}">
        <p14:creationId xmlns:p14="http://schemas.microsoft.com/office/powerpoint/2010/main" val="1792298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388AC8B-661F-B64D-7A5F-D94E9F622436}"/>
              </a:ext>
            </a:extLst>
          </p:cNvPr>
          <p:cNvGraphicFramePr>
            <a:graphicFrameLocks noGrp="1"/>
          </p:cNvGraphicFramePr>
          <p:nvPr>
            <p:extLst>
              <p:ext uri="{D42A27DB-BD31-4B8C-83A1-F6EECF244321}">
                <p14:modId xmlns:p14="http://schemas.microsoft.com/office/powerpoint/2010/main" val="3350724531"/>
              </p:ext>
            </p:extLst>
          </p:nvPr>
        </p:nvGraphicFramePr>
        <p:xfrm>
          <a:off x="81279" y="309498"/>
          <a:ext cx="12029442" cy="6103983"/>
        </p:xfrm>
        <a:graphic>
          <a:graphicData uri="http://schemas.openxmlformats.org/drawingml/2006/table">
            <a:tbl>
              <a:tblPr/>
              <a:tblGrid>
                <a:gridCol w="943639">
                  <a:extLst>
                    <a:ext uri="{9D8B030D-6E8A-4147-A177-3AD203B41FA5}">
                      <a16:colId xmlns:a16="http://schemas.microsoft.com/office/drawing/2014/main" val="2319067733"/>
                    </a:ext>
                  </a:extLst>
                </a:gridCol>
                <a:gridCol w="739231">
                  <a:extLst>
                    <a:ext uri="{9D8B030D-6E8A-4147-A177-3AD203B41FA5}">
                      <a16:colId xmlns:a16="http://schemas.microsoft.com/office/drawing/2014/main" val="3865508752"/>
                    </a:ext>
                  </a:extLst>
                </a:gridCol>
                <a:gridCol w="2022085">
                  <a:extLst>
                    <a:ext uri="{9D8B030D-6E8A-4147-A177-3AD203B41FA5}">
                      <a16:colId xmlns:a16="http://schemas.microsoft.com/office/drawing/2014/main" val="886457637"/>
                    </a:ext>
                  </a:extLst>
                </a:gridCol>
                <a:gridCol w="739231">
                  <a:extLst>
                    <a:ext uri="{9D8B030D-6E8A-4147-A177-3AD203B41FA5}">
                      <a16:colId xmlns:a16="http://schemas.microsoft.com/office/drawing/2014/main" val="811207158"/>
                    </a:ext>
                  </a:extLst>
                </a:gridCol>
                <a:gridCol w="739231">
                  <a:extLst>
                    <a:ext uri="{9D8B030D-6E8A-4147-A177-3AD203B41FA5}">
                      <a16:colId xmlns:a16="http://schemas.microsoft.com/office/drawing/2014/main" val="3818000787"/>
                    </a:ext>
                  </a:extLst>
                </a:gridCol>
                <a:gridCol w="739231">
                  <a:extLst>
                    <a:ext uri="{9D8B030D-6E8A-4147-A177-3AD203B41FA5}">
                      <a16:colId xmlns:a16="http://schemas.microsoft.com/office/drawing/2014/main" val="2366102464"/>
                    </a:ext>
                  </a:extLst>
                </a:gridCol>
                <a:gridCol w="739231">
                  <a:extLst>
                    <a:ext uri="{9D8B030D-6E8A-4147-A177-3AD203B41FA5}">
                      <a16:colId xmlns:a16="http://schemas.microsoft.com/office/drawing/2014/main" val="3742583245"/>
                    </a:ext>
                  </a:extLst>
                </a:gridCol>
                <a:gridCol w="739231">
                  <a:extLst>
                    <a:ext uri="{9D8B030D-6E8A-4147-A177-3AD203B41FA5}">
                      <a16:colId xmlns:a16="http://schemas.microsoft.com/office/drawing/2014/main" val="2774588746"/>
                    </a:ext>
                  </a:extLst>
                </a:gridCol>
                <a:gridCol w="2651183">
                  <a:extLst>
                    <a:ext uri="{9D8B030D-6E8A-4147-A177-3AD203B41FA5}">
                      <a16:colId xmlns:a16="http://schemas.microsoft.com/office/drawing/2014/main" val="1932994655"/>
                    </a:ext>
                  </a:extLst>
                </a:gridCol>
                <a:gridCol w="1977149">
                  <a:extLst>
                    <a:ext uri="{9D8B030D-6E8A-4147-A177-3AD203B41FA5}">
                      <a16:colId xmlns:a16="http://schemas.microsoft.com/office/drawing/2014/main" val="3534207510"/>
                    </a:ext>
                  </a:extLst>
                </a:gridCol>
              </a:tblGrid>
              <a:tr h="245773">
                <a:tc gridSpan="10">
                  <a:txBody>
                    <a:bodyPr/>
                    <a:lstStyle/>
                    <a:p>
                      <a:pPr fontAlgn="t"/>
                      <a:endParaRPr lang="en-GB" sz="800" dirty="0">
                        <a:effectLst/>
                      </a:endParaRPr>
                    </a:p>
                    <a:p>
                      <a:pPr algn="ctr" rtl="0" fontAlgn="base"/>
                      <a:r>
                        <a:rPr lang="en-GB" sz="800" b="1" i="0" dirty="0">
                          <a:solidFill>
                            <a:srgbClr val="000080"/>
                          </a:solidFill>
                          <a:effectLst/>
                          <a:latin typeface="Times New Roman" panose="02020603050405020304" pitchFamily="18" charset="0"/>
                        </a:rPr>
                        <a:t>Coaching session Plan </a:t>
                      </a:r>
                      <a:endParaRPr lang="en-GB" sz="800" b="1"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8103885"/>
                  </a:ext>
                </a:extLst>
              </a:tr>
              <a:tr h="482666">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session: 3 of 3                               </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dirty="0">
                        <a:effectLst/>
                      </a:endParaRPr>
                    </a:p>
                    <a:p>
                      <a:pPr algn="l" rtl="0" fontAlgn="base"/>
                      <a:r>
                        <a:rPr lang="en-GB" sz="800" b="1" i="0" dirty="0">
                          <a:effectLst/>
                          <a:latin typeface="Times New Roman" panose="02020603050405020304" pitchFamily="18" charset="0"/>
                        </a:rPr>
                        <a:t>Date:                                </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Number of participants: suitable up to 20</a:t>
                      </a:r>
                      <a:endParaRPr lang="en-GB" sz="800" b="0" i="0" dirty="0">
                        <a:effectLst/>
                      </a:endParaRPr>
                    </a:p>
                    <a:p>
                      <a:pPr algn="l" rtl="0" fontAlgn="base"/>
                      <a:r>
                        <a:rPr lang="en-GB" sz="800" b="1" i="0" dirty="0">
                          <a:effectLst/>
                          <a:latin typeface="Times New Roman" panose="02020603050405020304" pitchFamily="18" charset="0"/>
                        </a:rPr>
                        <a:t>Ability level: beginner</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Duration (mins):</a:t>
                      </a:r>
                      <a:r>
                        <a:rPr lang="en-GB" sz="800" b="0" i="0" dirty="0">
                          <a:effectLst/>
                          <a:latin typeface="Times New Roman" panose="02020603050405020304" pitchFamily="18" charset="0"/>
                        </a:rPr>
                        <a:t> 20 minutes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3">
                  <a:txBody>
                    <a:bodyPr/>
                    <a:lstStyle/>
                    <a:p>
                      <a:pPr fontAlgn="t"/>
                      <a:endParaRPr lang="en-GB" sz="800">
                        <a:effectLst/>
                      </a:endParaRPr>
                    </a:p>
                    <a:p>
                      <a:pPr algn="l" rtl="0" fontAlgn="base"/>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5141235"/>
                  </a:ext>
                </a:extLst>
              </a:tr>
              <a:tr h="581293">
                <a:tc gridSpan="5">
                  <a:txBody>
                    <a:bodyPr/>
                    <a:lstStyle/>
                    <a:p>
                      <a:pPr fontAlgn="t"/>
                      <a:endParaRPr lang="en-GB" sz="800" dirty="0">
                        <a:effectLst/>
                      </a:endParaRPr>
                    </a:p>
                    <a:p>
                      <a:pPr algn="just" rtl="0" fontAlgn="base"/>
                      <a:r>
                        <a:rPr lang="en-GB" sz="800" b="1" i="0" dirty="0">
                          <a:effectLst/>
                          <a:latin typeface="Times New Roman" panose="02020603050405020304" pitchFamily="18" charset="0"/>
                        </a:rPr>
                        <a:t>Resources: </a:t>
                      </a:r>
                      <a:r>
                        <a:rPr lang="en-GB" sz="800" b="0" i="0" dirty="0">
                          <a:effectLst/>
                          <a:latin typeface="Times New Roman" panose="02020603050405020304" pitchFamily="18" charset="0"/>
                        </a:rPr>
                        <a:t>the three sessions in this programme will be carried out in the university sports centre. The sessions will require the use of the climbing wall.</a:t>
                      </a:r>
                      <a:r>
                        <a:rPr lang="en-GB" sz="800" b="1" i="0" dirty="0">
                          <a:effectLst/>
                          <a:latin typeface="Times New Roman" panose="02020603050405020304" pitchFamily="18" charset="0"/>
                        </a:rPr>
                        <a:t> </a:t>
                      </a:r>
                      <a:r>
                        <a:rPr lang="en-GB" sz="800" b="0" i="0" dirty="0">
                          <a:effectLst/>
                          <a:latin typeface="Times New Roman" panose="02020603050405020304" pitchFamily="18" charset="0"/>
                        </a:rPr>
                        <a:t> </a:t>
                      </a:r>
                      <a:endParaRPr lang="en-GB" sz="800" b="0" i="0" dirty="0">
                        <a:effectLst/>
                      </a:endParaRPr>
                    </a:p>
                    <a:p>
                      <a:pPr algn="just" rtl="0" fontAlgn="base"/>
                      <a:r>
                        <a:rPr lang="en-GB" sz="800" b="0" i="0" dirty="0">
                          <a:effectLst/>
                          <a:latin typeface="Times New Roman" panose="02020603050405020304" pitchFamily="18" charset="0"/>
                        </a:rPr>
                        <a:t>Participants will be required to wear trainers. </a:t>
                      </a:r>
                      <a:endParaRPr lang="en-GB" sz="800" b="0" i="0" dirty="0">
                        <a:effectLst/>
                      </a:endParaRPr>
                    </a:p>
                    <a:p>
                      <a:pPr algn="just"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fontAlgn="t"/>
                      <a:endParaRPr lang="en-GB" sz="800" dirty="0">
                        <a:effectLst/>
                      </a:endParaRPr>
                    </a:p>
                    <a:p>
                      <a:pPr algn="l" rtl="0" fontAlgn="base"/>
                      <a:r>
                        <a:rPr lang="en-GB" sz="800" b="1" i="0" dirty="0">
                          <a:effectLst/>
                          <a:latin typeface="Times New Roman" panose="02020603050405020304" pitchFamily="18" charset="0"/>
                        </a:rPr>
                        <a:t>Health and Safety Issues: </a:t>
                      </a:r>
                      <a:r>
                        <a:rPr lang="en-GB" sz="800" b="0" i="0" dirty="0">
                          <a:effectLst/>
                          <a:latin typeface="Times New Roman" panose="02020603050405020304" pitchFamily="18" charset="0"/>
                        </a:rPr>
                        <a:t>The equipment will be used correctly and in accordance with the correct techniques. The participants should use the correct techniques as shown and be aware of other gym users. The session will follow the risk assessment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183040"/>
                  </a:ext>
                </a:extLst>
              </a:tr>
              <a:tr h="245773">
                <a:tc gridSpan="10">
                  <a:txBody>
                    <a:bodyPr/>
                    <a:lstStyle/>
                    <a:p>
                      <a:pPr fontAlgn="t"/>
                      <a:endParaRPr lang="en-GB" sz="800" dirty="0">
                        <a:effectLst/>
                      </a:endParaRPr>
                    </a:p>
                    <a:p>
                      <a:pPr algn="l" rtl="0" fontAlgn="base"/>
                      <a:r>
                        <a:rPr lang="en-GB" sz="800" b="1" i="0" dirty="0">
                          <a:effectLst/>
                          <a:latin typeface="Times New Roman" panose="02020603050405020304" pitchFamily="18" charset="0"/>
                        </a:rPr>
                        <a:t>Aims of the coaching programme: </a:t>
                      </a:r>
                      <a:r>
                        <a:rPr lang="en-GB" sz="800" b="0" i="0" dirty="0">
                          <a:effectLst/>
                          <a:latin typeface="Times New Roman" panose="02020603050405020304" pitchFamily="18" charset="0"/>
                        </a:rPr>
                        <a:t>the aim of the first session is to understand centre of gravity and balance on a climbing wall</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18478301"/>
                  </a:ext>
                </a:extLst>
              </a:tr>
              <a:tr h="581293">
                <a:tc gridSpan="6">
                  <a:txBody>
                    <a:bodyPr/>
                    <a:lstStyle/>
                    <a:p>
                      <a:pPr fontAlgn="t"/>
                      <a:endParaRPr lang="en-GB" sz="800" dirty="0">
                        <a:effectLst/>
                      </a:endParaRPr>
                    </a:p>
                    <a:p>
                      <a:pPr algn="l" rtl="0" fontAlgn="base"/>
                      <a:r>
                        <a:rPr lang="en-GB" sz="800" b="1" i="0" dirty="0">
                          <a:effectLst/>
                          <a:latin typeface="Times New Roman" panose="02020603050405020304" pitchFamily="18" charset="0"/>
                        </a:rPr>
                        <a:t>Justification for the use of this programme:</a:t>
                      </a:r>
                      <a:r>
                        <a:rPr lang="en-GB" sz="800" b="0" i="0" dirty="0">
                          <a:effectLst/>
                          <a:latin typeface="Times New Roman" panose="02020603050405020304" pitchFamily="18" charset="0"/>
                        </a:rPr>
                        <a:t>  Refine participants' balance and control of their centre of gravity while climbing on the traverse bouldering wall, promoting smoother, more controlled movements and reducing the risk of falls or slips</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fontAlgn="t"/>
                      <a:endParaRPr lang="en-GB" sz="800" dirty="0">
                        <a:effectLst/>
                      </a:endParaRPr>
                    </a:p>
                    <a:p>
                      <a:pPr algn="l" rtl="0" fontAlgn="base"/>
                      <a:r>
                        <a:rPr lang="en-GB" sz="800" b="1" i="0" dirty="0">
                          <a:effectLst/>
                          <a:latin typeface="Times New Roman" panose="02020603050405020304" pitchFamily="18" charset="0"/>
                        </a:rPr>
                        <a:t>Goal: </a:t>
                      </a:r>
                      <a:r>
                        <a:rPr lang="en-GB" sz="800" b="0" i="0" dirty="0">
                          <a:effectLst/>
                          <a:latin typeface="Times New Roman" panose="02020603050405020304" pitchFamily="18" charset="0"/>
                        </a:rPr>
                        <a:t>Focus on teaching techniques for maintaining balance, guiding participants through exercises that challenge balance and stability, and offering feedback to help participants develop smoother, controlled climbing movements while minimizing the risk of falls or slips​</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73792922"/>
                  </a:ext>
                </a:extLst>
              </a:tr>
              <a:tr h="245773">
                <a:tc gridSpan="10">
                  <a:txBody>
                    <a:bodyPr/>
                    <a:lstStyle/>
                    <a:p>
                      <a:pPr fontAlgn="t"/>
                      <a:endParaRPr lang="en-GB" sz="800" dirty="0">
                        <a:effectLst/>
                      </a:endParaRPr>
                    </a:p>
                    <a:p>
                      <a:pPr algn="ctr" rtl="0" fontAlgn="base"/>
                      <a:r>
                        <a:rPr lang="en-GB" sz="800" b="1" i="0" dirty="0">
                          <a:effectLst/>
                          <a:latin typeface="Times New Roman" panose="02020603050405020304" pitchFamily="18" charset="0"/>
                        </a:rPr>
                        <a:t>Session Structure</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97270483"/>
                  </a:ext>
                </a:extLst>
              </a:tr>
              <a:tr h="267063">
                <a:tc>
                  <a:txBody>
                    <a:bodyPr/>
                    <a:lstStyle/>
                    <a:p>
                      <a:pPr fontAlgn="t"/>
                      <a:endParaRPr lang="en-GB" sz="800">
                        <a:effectLst/>
                      </a:endParaRPr>
                    </a:p>
                    <a:p>
                      <a:pPr algn="l" rtl="0" fontAlgn="base"/>
                      <a:r>
                        <a:rPr lang="en-GB" sz="800" b="1" i="0">
                          <a:effectLst/>
                          <a:latin typeface="Times New Roman" panose="02020603050405020304" pitchFamily="18" charset="0"/>
                        </a:rPr>
                        <a:t>Time          </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fontAlgn="t"/>
                      <a:endParaRPr lang="en-GB" sz="800" dirty="0">
                        <a:effectLst/>
                      </a:endParaRPr>
                    </a:p>
                    <a:p>
                      <a:pPr algn="l" rtl="0" fontAlgn="base"/>
                      <a:r>
                        <a:rPr lang="en-GB" sz="800" b="1" i="0" dirty="0">
                          <a:effectLst/>
                          <a:latin typeface="Times New Roman" panose="02020603050405020304" pitchFamily="18" charset="0"/>
                        </a:rPr>
                        <a:t>Activity Sequence</a:t>
                      </a:r>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fontAlgn="t"/>
                      <a:endParaRPr lang="en-GB" sz="800" dirty="0">
                        <a:effectLst/>
                      </a:endParaRPr>
                    </a:p>
                    <a:p>
                      <a:pPr algn="ctr" rtl="0" fontAlgn="base"/>
                      <a:r>
                        <a:rPr lang="en-GB" sz="800" b="1" i="0" dirty="0">
                          <a:solidFill>
                            <a:schemeClr val="tx1"/>
                          </a:solidFill>
                          <a:effectLst/>
                          <a:latin typeface="Times New Roman" panose="02020603050405020304" pitchFamily="18" charset="0"/>
                        </a:rPr>
                        <a:t>Organisation</a:t>
                      </a:r>
                      <a:r>
                        <a:rPr lang="en-GB" sz="800" b="0" i="0" dirty="0">
                          <a:solidFill>
                            <a:schemeClr val="tx1"/>
                          </a:solidFill>
                          <a:effectLst/>
                          <a:latin typeface="Times New Roman" panose="02020603050405020304" pitchFamily="18" charset="0"/>
                        </a:rPr>
                        <a:t> </a:t>
                      </a:r>
                      <a:endParaRPr lang="en-GB" sz="800" b="0" i="0" dirty="0">
                        <a:solidFill>
                          <a:schemeClr val="tx1"/>
                        </a:solidFill>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fontAlgn="t"/>
                      <a:endParaRPr lang="en-GB" sz="800">
                        <a:effectLst/>
                      </a:endParaRPr>
                    </a:p>
                    <a:p>
                      <a:pPr algn="ctr" rtl="0" fontAlgn="base"/>
                      <a:r>
                        <a:rPr lang="en-GB" sz="800" b="1" i="0">
                          <a:effectLst/>
                          <a:latin typeface="Times New Roman" panose="02020603050405020304" pitchFamily="18" charset="0"/>
                        </a:rPr>
                        <a:t>Coaching methods </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a:effectLst/>
                      </a:endParaRPr>
                    </a:p>
                    <a:p>
                      <a:pPr algn="ctr" rtl="0" fontAlgn="base"/>
                      <a:r>
                        <a:rPr lang="en-GB" sz="800" b="1" i="0">
                          <a:effectLst/>
                          <a:latin typeface="Times New Roman" panose="02020603050405020304" pitchFamily="18" charset="0"/>
                        </a:rPr>
                        <a:t>Points to Remember</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t"/>
                      <a:endParaRPr lang="en-GB" sz="800">
                        <a:effectLst/>
                      </a:endParaRPr>
                    </a:p>
                    <a:p>
                      <a:pPr algn="ctr" rtl="0" fontAlgn="base"/>
                      <a:r>
                        <a:rPr lang="en-GB" sz="800" b="1" i="0">
                          <a:effectLst/>
                          <a:latin typeface="Times New Roman" panose="02020603050405020304" pitchFamily="18" charset="0"/>
                        </a:rPr>
                        <a:t>progression Focus</a:t>
                      </a:r>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10644567"/>
                  </a:ext>
                </a:extLst>
              </a:tr>
              <a:tr h="1252334">
                <a:tc>
                  <a:txBody>
                    <a:bodyPr/>
                    <a:lstStyle/>
                    <a:p>
                      <a:pPr fontAlgn="t"/>
                      <a:endParaRPr lang="en-GB" sz="80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1" i="0" dirty="0">
                          <a:effectLst/>
                          <a:latin typeface="Times New Roman" panose="02020603050405020304" pitchFamily="18" charset="0"/>
                        </a:rPr>
                        <a:t>5</a:t>
                      </a:r>
                      <a:endParaRPr lang="en-GB" sz="800" b="0" i="0" dirty="0">
                        <a:effectLst/>
                      </a:endParaRPr>
                    </a:p>
                    <a:p>
                      <a:pPr algn="l" rtl="0" fontAlgn="base"/>
                      <a:r>
                        <a:rPr lang="en-GB" sz="800" b="1" i="0" dirty="0">
                          <a:effectLst/>
                          <a:latin typeface="Times New Roman" panose="02020603050405020304" pitchFamily="18" charset="0"/>
                        </a:rPr>
                        <a:t>minutes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dirty="0">
                          <a:effectLst/>
                          <a:latin typeface="Times New Roman" panose="02020603050405020304" pitchFamily="18" charset="0"/>
                        </a:rPr>
                        <a:t>Warm-Up/Introduction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-The participant will be introduced to bouldering with a health  </a:t>
                      </a:r>
                      <a:endParaRPr lang="en-GB" sz="800" b="0" i="0" dirty="0">
                        <a:effectLst/>
                      </a:endParaRPr>
                    </a:p>
                    <a:p>
                      <a:pPr algn="l" rtl="0" fontAlgn="base"/>
                      <a:r>
                        <a:rPr lang="en-GB" sz="800" b="0" i="0" dirty="0">
                          <a:effectLst/>
                          <a:latin typeface="Times New Roman" panose="02020603050405020304" pitchFamily="18" charset="0"/>
                        </a:rPr>
                        <a:t>and safety briefing together with the expectations over the three sessions.  </a:t>
                      </a:r>
                    </a:p>
                    <a:p>
                      <a:pPr algn="l" rtl="0" fontAlgn="base"/>
                      <a:endParaRPr lang="en-GB" sz="800" b="0" i="0" dirty="0">
                        <a:effectLst/>
                      </a:endParaRPr>
                    </a:p>
                    <a:p>
                      <a:pPr algn="l" rtl="0" fontAlgn="base"/>
                      <a:r>
                        <a:rPr lang="en-GB" sz="800" b="0" i="0" dirty="0">
                          <a:effectLst/>
                          <a:latin typeface="Times New Roman" panose="02020603050405020304" pitchFamily="18" charset="0"/>
                        </a:rPr>
                        <a:t>While light jogging in a circle: 30 seconds each</a:t>
                      </a:r>
                    </a:p>
                    <a:p>
                      <a:pPr algn="l" rtl="0" fontAlgn="base"/>
                      <a:r>
                        <a:rPr lang="en-GB" sz="800" b="0" i="0" dirty="0">
                          <a:effectLst/>
                          <a:latin typeface="Times New Roman" panose="02020603050405020304" pitchFamily="18" charset="0"/>
                        </a:rPr>
                        <a:t>Side gallops</a:t>
                      </a:r>
                    </a:p>
                    <a:p>
                      <a:pPr algn="l" rtl="0" fontAlgn="base"/>
                      <a:r>
                        <a:rPr lang="en-GB" sz="800" b="0" i="0" dirty="0">
                          <a:effectLst/>
                          <a:latin typeface="Times New Roman" panose="02020603050405020304" pitchFamily="18" charset="0"/>
                        </a:rPr>
                        <a:t>high knees jogging </a:t>
                      </a:r>
                    </a:p>
                    <a:p>
                      <a:pPr algn="l" rtl="0" fontAlgn="base"/>
                      <a:r>
                        <a:rPr lang="en-GB" sz="800" b="0" i="0" dirty="0">
                          <a:effectLst/>
                          <a:latin typeface="Times New Roman" panose="02020603050405020304" pitchFamily="18" charset="0"/>
                        </a:rPr>
                        <a:t>heel flicks jogging. </a:t>
                      </a:r>
                    </a:p>
                    <a:p>
                      <a:pPr algn="l" rtl="0" fontAlgn="base"/>
                      <a:r>
                        <a:rPr lang="en-GB" sz="800" b="0" i="0" dirty="0">
                          <a:effectLst/>
                          <a:latin typeface="Times New Roman" panose="02020603050405020304" pitchFamily="18" charset="0"/>
                        </a:rPr>
                        <a:t>lunges</a:t>
                      </a:r>
                    </a:p>
                    <a:p>
                      <a:pPr algn="l" rtl="0" fontAlgn="base"/>
                      <a:r>
                        <a:rPr lang="en-GB" sz="800" b="0" i="0" dirty="0">
                          <a:effectLst/>
                          <a:latin typeface="Times New Roman" panose="02020603050405020304" pitchFamily="18" charset="0"/>
                        </a:rPr>
                        <a:t>Small arm circles </a:t>
                      </a:r>
                    </a:p>
                    <a:p>
                      <a:pPr algn="l" rtl="0" fontAlgn="base"/>
                      <a:r>
                        <a:rPr lang="en-GB" sz="800" b="0" i="0" dirty="0">
                          <a:effectLst/>
                          <a:latin typeface="Times New Roman" panose="02020603050405020304" pitchFamily="18" charset="0"/>
                        </a:rPr>
                        <a:t>Wide arm circles </a:t>
                      </a: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fontAlgn="t"/>
                      <a:r>
                        <a:rPr lang="en-GB" sz="800" dirty="0">
                          <a:effectLst/>
                        </a:rPr>
                        <a:t>RAMP warm up</a:t>
                      </a: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l" rtl="0" fontAlgn="base"/>
                      <a:r>
                        <a:rPr lang="en-GB" sz="800" b="0" i="0" dirty="0">
                          <a:effectLst/>
                          <a:latin typeface="Times New Roman" panose="02020603050405020304" pitchFamily="18" charset="0"/>
                        </a:rPr>
                        <a:t>Command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rtl="0" fontAlgn="base"/>
                      <a:r>
                        <a:rPr lang="en-GB" sz="800" b="0" i="0" dirty="0">
                          <a:effectLst/>
                        </a:rPr>
                        <a:t>To warm up muscles before activity</a:t>
                      </a: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r>
                        <a:rPr lang="en-GB" sz="800" b="0" i="0" dirty="0">
                          <a:effectLst/>
                          <a:latin typeface="Times New Roman" panose="02020603050405020304" pitchFamily="18" charset="0"/>
                        </a:rPr>
                        <a:t>Effectively demonstrate use and understanding of a comprehensive warm up of arms and legs to prevent a flash pump, stimulates the neuromuscular system to avoid injury.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32726393"/>
                  </a:ext>
                </a:extLst>
              </a:tr>
              <a:tr h="916814">
                <a:tc>
                  <a:txBody>
                    <a:bodyPr/>
                    <a:lstStyle/>
                    <a:p>
                      <a:pPr fontAlgn="t"/>
                      <a:endParaRPr lang="en-GB" sz="80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1" i="0" dirty="0">
                          <a:effectLst/>
                          <a:latin typeface="Times New Roman" panose="02020603050405020304" pitchFamily="18" charset="0"/>
                        </a:rPr>
                        <a:t>        </a:t>
                      </a:r>
                      <a:r>
                        <a:rPr lang="en-GB" sz="800" b="0" i="0" dirty="0">
                          <a:effectLst/>
                          <a:latin typeface="Times New Roman" panose="02020603050405020304" pitchFamily="18" charset="0"/>
                        </a:rPr>
                        <a:t> </a:t>
                      </a:r>
                      <a:endParaRPr lang="en-GB" sz="800" b="0" i="0" dirty="0">
                        <a:effectLst/>
                      </a:endParaRPr>
                    </a:p>
                    <a:p>
                      <a:pPr algn="l" rtl="0" fontAlgn="base"/>
                      <a:r>
                        <a:rPr lang="en-GB" sz="800" b="1" i="0" dirty="0">
                          <a:effectLst/>
                          <a:latin typeface="Times New Roman" panose="02020603050405020304" pitchFamily="18" charset="0"/>
                        </a:rPr>
                        <a:t>10</a:t>
                      </a:r>
                      <a:endParaRPr lang="en-GB" sz="800" b="0" i="0" dirty="0">
                        <a:effectLst/>
                      </a:endParaRPr>
                    </a:p>
                    <a:p>
                      <a:pPr algn="l" rtl="0" fontAlgn="base"/>
                      <a:r>
                        <a:rPr lang="en-GB" sz="800" b="1" i="0" dirty="0">
                          <a:effectLst/>
                          <a:latin typeface="Times New Roman" panose="02020603050405020304" pitchFamily="18" charset="0"/>
                        </a:rPr>
                        <a:t>minutes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dirty="0">
                          <a:effectLst/>
                          <a:latin typeface="Times New Roman" panose="02020603050405020304" pitchFamily="18" charset="0"/>
                        </a:rPr>
                        <a:t>Main session</a:t>
                      </a:r>
                    </a:p>
                    <a:p>
                      <a:pPr algn="l" rtl="0" fontAlgn="base"/>
                      <a:r>
                        <a:rPr lang="en-GB" sz="800" b="0" i="0" dirty="0">
                          <a:effectLst/>
                        </a:rPr>
                        <a:t>Demonstrate the different type of balance</a:t>
                      </a:r>
                    </a:p>
                    <a:p>
                      <a:pPr algn="l" rtl="0" fontAlgn="base"/>
                      <a:r>
                        <a:rPr lang="en-GB" sz="800" b="0" i="0" dirty="0">
                          <a:effectLst/>
                        </a:rPr>
                        <a:t>Static </a:t>
                      </a:r>
                    </a:p>
                    <a:p>
                      <a:pPr algn="l" rtl="0" fontAlgn="base"/>
                      <a:r>
                        <a:rPr lang="en-GB" sz="800" b="0" i="0" dirty="0">
                          <a:effectLst/>
                        </a:rPr>
                        <a:t>Offset </a:t>
                      </a:r>
                    </a:p>
                    <a:p>
                      <a:pPr algn="l" rtl="0" fontAlgn="base"/>
                      <a:r>
                        <a:rPr lang="en-GB" sz="800" b="0" i="0" dirty="0">
                          <a:effectLst/>
                        </a:rPr>
                        <a:t>Dynamic </a:t>
                      </a:r>
                    </a:p>
                    <a:p>
                      <a:pPr algn="l" rtl="0" fontAlgn="base"/>
                      <a:endParaRPr lang="en-GB" sz="800" b="0" i="0" dirty="0">
                        <a:effectLst/>
                      </a:endParaRPr>
                    </a:p>
                    <a:p>
                      <a:pPr algn="l" rtl="0" fontAlgn="base"/>
                      <a:r>
                        <a:rPr lang="en-GB" sz="800" b="0" i="0" dirty="0">
                          <a:effectLst/>
                        </a:rPr>
                        <a:t>Game finisher exercise</a:t>
                      </a: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algn="l" rtl="0" fontAlgn="base"/>
                      <a:r>
                        <a:rPr lang="en-GB" sz="800" b="0" i="0" dirty="0">
                          <a:effectLst/>
                          <a:latin typeface="Times New Roman" panose="02020603050405020304" pitchFamily="18" charset="0"/>
                        </a:rPr>
                        <a:t>Gain understanding gravity awareness and balance. </a:t>
                      </a:r>
                    </a:p>
                    <a:p>
                      <a:pPr algn="l" rtl="0" fontAlgn="base"/>
                      <a:endParaRPr lang="en-GB" sz="800" b="0" i="0" dirty="0">
                        <a:effectLst/>
                        <a:latin typeface="Times New Roman" panose="02020603050405020304" pitchFamily="18" charset="0"/>
                      </a:endParaRPr>
                    </a:p>
                    <a:p>
                      <a:pPr algn="l" rtl="0" fontAlgn="base"/>
                      <a:r>
                        <a:rPr lang="en-GB" sz="800" b="0" i="0" dirty="0">
                          <a:effectLst/>
                          <a:latin typeface="Times New Roman" panose="02020603050405020304" pitchFamily="18" charset="0"/>
                        </a:rPr>
                        <a:t>The game will challenge the techniques that are learnt form the exercise.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l" rtl="0" fontAlgn="base"/>
                      <a:r>
                        <a:rPr lang="en-GB" sz="800" b="0" i="0" dirty="0">
                          <a:effectLst/>
                          <a:latin typeface="Times New Roman" panose="02020603050405020304" pitchFamily="18" charset="0"/>
                        </a:rPr>
                        <a:t>Reciprocal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fontAlgn="t"/>
                      <a:endParaRPr lang="en-GB" sz="80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t"/>
                      <a:endParaRPr lang="en-GB" sz="800" dirty="0">
                        <a:effectLst/>
                      </a:endParaRPr>
                    </a:p>
                    <a:p>
                      <a:pPr algn="l" rtl="0" fontAlgn="base"/>
                      <a:r>
                        <a:rPr lang="en-GB" sz="800" b="0" i="0" dirty="0">
                          <a:effectLst/>
                          <a:latin typeface="Times New Roman" panose="02020603050405020304" pitchFamily="18" charset="0"/>
                        </a:rPr>
                        <a:t>Demonstrate safe progression in performing the techniques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9272000"/>
                  </a:ext>
                </a:extLst>
              </a:tr>
              <a:tr h="581293">
                <a:tc>
                  <a:txBody>
                    <a:bodyPr/>
                    <a:lstStyle/>
                    <a:p>
                      <a:pPr fontAlgn="t"/>
                      <a:endParaRPr lang="en-GB" sz="800">
                        <a:effectLst/>
                      </a:endParaRPr>
                    </a:p>
                    <a:p>
                      <a:pPr algn="l" rtl="0" fontAlgn="base"/>
                      <a:r>
                        <a:rPr lang="en-GB" sz="800" b="1" i="0">
                          <a:effectLst/>
                          <a:latin typeface="Times New Roman" panose="02020603050405020304" pitchFamily="18" charset="0"/>
                        </a:rPr>
                        <a:t>5 </a:t>
                      </a:r>
                      <a:r>
                        <a:rPr lang="en-GB" sz="800" b="0" i="0">
                          <a:effectLst/>
                          <a:latin typeface="Times New Roman" panose="02020603050405020304" pitchFamily="18" charset="0"/>
                        </a:rPr>
                        <a:t> </a:t>
                      </a:r>
                      <a:endParaRPr lang="en-GB" sz="800" b="0" i="0">
                        <a:effectLst/>
                      </a:endParaRPr>
                    </a:p>
                    <a:p>
                      <a:pPr algn="l" rtl="0" fontAlgn="base"/>
                      <a:r>
                        <a:rPr lang="en-GB" sz="800" b="1" i="0">
                          <a:effectLst/>
                          <a:latin typeface="Times New Roman" panose="02020603050405020304" pitchFamily="18" charset="0"/>
                        </a:rPr>
                        <a:t>minutes </a:t>
                      </a:r>
                      <a:r>
                        <a:rPr lang="en-GB" sz="800" b="0" i="0">
                          <a:effectLst/>
                          <a:latin typeface="Times New Roman" panose="02020603050405020304" pitchFamily="18" charset="0"/>
                        </a:rPr>
                        <a:t> </a:t>
                      </a:r>
                      <a:endParaRPr lang="en-GB" sz="800" b="0" i="0">
                        <a:effectLst/>
                      </a:endParaRPr>
                    </a:p>
                    <a:p>
                      <a:pPr algn="l" rtl="0" fontAlgn="base"/>
                      <a:r>
                        <a:rPr lang="en-GB" sz="800" b="0" i="0">
                          <a:effectLst/>
                          <a:latin typeface="Times New Roman" panose="02020603050405020304" pitchFamily="18" charset="0"/>
                        </a:rPr>
                        <a:t> </a:t>
                      </a:r>
                      <a:endParaRPr lang="en-GB" sz="800" b="0" i="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3">
                  <a:txBody>
                    <a:bodyPr/>
                    <a:lstStyle/>
                    <a:p>
                      <a:pPr algn="l" rtl="0" fontAlgn="base"/>
                      <a:r>
                        <a:rPr lang="en-GB" sz="800" b="1" i="0" dirty="0">
                          <a:effectLst/>
                          <a:latin typeface="Times New Roman" panose="02020603050405020304" pitchFamily="18" charset="0"/>
                        </a:rPr>
                        <a:t>Cool Down / Conclusion</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solidFill>
                            <a:srgbClr val="FF0000"/>
                          </a:solidFill>
                          <a:effectLst/>
                          <a:latin typeface="Times New Roman" panose="02020603050405020304" pitchFamily="18" charset="0"/>
                        </a:rPr>
                        <a:t> </a:t>
                      </a:r>
                      <a:r>
                        <a:rPr lang="en-GB" sz="800" b="0" i="0" dirty="0">
                          <a:solidFill>
                            <a:schemeClr val="tx1"/>
                          </a:solidFill>
                          <a:effectLst/>
                          <a:latin typeface="Times New Roman" panose="02020603050405020304" pitchFamily="18" charset="0"/>
                        </a:rPr>
                        <a:t>forearm stretch, extensor stretch, triceps stretch, bicep stretch, hamstring stretch, quadricep stretch, back stretch. </a:t>
                      </a:r>
                    </a:p>
                    <a:p>
                      <a:pPr algn="l" rtl="0" fontAlgn="base"/>
                      <a:endParaRPr lang="en-GB" sz="800" b="0" i="0" dirty="0">
                        <a:solidFill>
                          <a:schemeClr val="tx1"/>
                        </a:solidFill>
                        <a:effectLst/>
                        <a:latin typeface="Times New Roman" panose="02020603050405020304" pitchFamily="18" charset="0"/>
                      </a:endParaRPr>
                    </a:p>
                    <a:p>
                      <a:pPr algn="l" rtl="0" fontAlgn="base"/>
                      <a:r>
                        <a:rPr lang="en-GB" sz="800" b="0" i="0" dirty="0">
                          <a:solidFill>
                            <a:schemeClr val="tx1"/>
                          </a:solidFill>
                          <a:effectLst/>
                          <a:latin typeface="Times New Roman" panose="02020603050405020304" pitchFamily="18" charset="0"/>
                        </a:rPr>
                        <a:t>Followed by a overview of the lesson and an opportunity for questions/feedback</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gridSpan="2">
                  <a:txBody>
                    <a:bodyPr/>
                    <a:lstStyle/>
                    <a:p>
                      <a:pPr algn="l" rtl="0" fontAlgn="base"/>
                      <a:r>
                        <a:rPr lang="en-GB" sz="800" b="0" i="0" dirty="0">
                          <a:effectLst/>
                        </a:rPr>
                        <a:t>Static stretches </a:t>
                      </a:r>
                    </a:p>
                    <a:p>
                      <a:pPr algn="l" rtl="0" fontAlgn="base"/>
                      <a:r>
                        <a:rPr lang="en-GB" sz="800" b="0" i="0" dirty="0">
                          <a:solidFill>
                            <a:srgbClr val="FF0000"/>
                          </a:solidFill>
                          <a:effectLst/>
                          <a:latin typeface="Times New Roman" panose="02020603050405020304" pitchFamily="18" charset="0"/>
                        </a:rPr>
                        <a:t> </a:t>
                      </a:r>
                      <a:endParaRPr lang="en-GB" sz="800" b="0" i="0" dirty="0">
                        <a:effectLst/>
                      </a:endParaRPr>
                    </a:p>
                    <a:p>
                      <a:pPr algn="l" rtl="0" fontAlgn="base"/>
                      <a:r>
                        <a:rPr lang="en-GB" sz="800" b="0" i="0" dirty="0">
                          <a:solidFill>
                            <a:srgbClr val="FF0000"/>
                          </a:solidFill>
                          <a:effectLst/>
                          <a:latin typeface="Times New Roman" panose="02020603050405020304" pitchFamily="18" charset="0"/>
                        </a:rPr>
                        <a:t> </a:t>
                      </a:r>
                      <a:endParaRPr lang="en-GB" sz="800" b="0" i="0" dirty="0">
                        <a:effectLst/>
                      </a:endParaRPr>
                    </a:p>
                    <a:p>
                      <a:pPr algn="l" rtl="0" fontAlgn="base"/>
                      <a:r>
                        <a:rPr lang="en-GB" sz="800" b="0" i="0" dirty="0">
                          <a:solidFill>
                            <a:srgbClr val="FF0000"/>
                          </a:solidFill>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l" rtl="0" fontAlgn="base"/>
                      <a:r>
                        <a:rPr lang="en-GB" sz="800" b="0" i="0" dirty="0">
                          <a:effectLst/>
                          <a:latin typeface="Times New Roman" panose="02020603050405020304" pitchFamily="18" charset="0"/>
                        </a:rPr>
                        <a:t>Command style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gn="l" rtl="0" fontAlgn="base"/>
                      <a:r>
                        <a:rPr lang="en-GB" sz="800" b="0" i="0" dirty="0">
                          <a:effectLst/>
                          <a:latin typeface="Times New Roman" panose="02020603050405020304" pitchFamily="18" charset="0"/>
                        </a:rPr>
                        <a:t>To aid recovery from the activity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r>
                        <a:rPr lang="en-GB" sz="800" b="0" i="0" dirty="0">
                          <a:effectLst/>
                          <a:latin typeface="Times New Roman" panose="02020603050405020304" pitchFamily="18" charset="0"/>
                        </a:rPr>
                        <a:t>Demonstrate awareness and importance of appropriate stretches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8470108"/>
                  </a:ext>
                </a:extLst>
              </a:tr>
              <a:tr h="357613">
                <a:tc gridSpan="8">
                  <a:txBody>
                    <a:bodyPr/>
                    <a:lstStyle/>
                    <a:p>
                      <a:pPr fontAlgn="t"/>
                      <a:endParaRPr lang="en-GB" sz="800" dirty="0">
                        <a:effectLst/>
                      </a:endParaRPr>
                    </a:p>
                    <a:p>
                      <a:pPr algn="l" rtl="0" fontAlgn="base"/>
                      <a:r>
                        <a:rPr lang="en-GB" sz="800" b="1" i="0" dirty="0">
                          <a:effectLst/>
                          <a:latin typeface="Times New Roman" panose="02020603050405020304" pitchFamily="18" charset="0"/>
                        </a:rPr>
                        <a:t>Contingency Activity (what  if?):       </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If the participant have finished their climb early then they can help the other participants spot holds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fontAlgn="t"/>
                      <a:endParaRPr lang="en-GB" sz="800" dirty="0">
                        <a:effectLst/>
                      </a:endParaRPr>
                    </a:p>
                    <a:p>
                      <a:pPr algn="l" rtl="0" fontAlgn="base"/>
                      <a:r>
                        <a:rPr lang="en-GB" sz="800" b="1" i="0" dirty="0">
                          <a:effectLst/>
                          <a:latin typeface="Times New Roman" panose="02020603050405020304" pitchFamily="18" charset="0"/>
                        </a:rPr>
                        <a:t>Homework:</a:t>
                      </a:r>
                      <a:r>
                        <a:rPr lang="en-GB" sz="800" b="0" i="0" dirty="0">
                          <a:effectLst/>
                          <a:latin typeface="Times New Roman" panose="02020603050405020304" pitchFamily="18" charset="0"/>
                        </a:rPr>
                        <a:t> </a:t>
                      </a:r>
                      <a:endParaRPr lang="en-GB" sz="800" b="0" i="0" dirty="0">
                        <a:effectLst/>
                      </a:endParaRPr>
                    </a:p>
                    <a:p>
                      <a:pPr algn="l" rtl="0" fontAlgn="base"/>
                      <a:r>
                        <a:rPr lang="en-GB" sz="800" b="0" i="0" dirty="0">
                          <a:effectLst/>
                          <a:latin typeface="Times New Roman" panose="02020603050405020304" pitchFamily="18" charset="0"/>
                        </a:rPr>
                        <a:t>  </a:t>
                      </a:r>
                      <a:endParaRPr lang="en-GB" sz="800" b="0" i="0" dirty="0">
                        <a:effectLst/>
                      </a:endParaRPr>
                    </a:p>
                  </a:txBody>
                  <a:tcPr marL="24085" marR="24085" marT="12042" marB="12042">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3562110956"/>
                  </a:ext>
                </a:extLst>
              </a:tr>
            </a:tbl>
          </a:graphicData>
        </a:graphic>
      </p:graphicFrame>
    </p:spTree>
    <p:extLst>
      <p:ext uri="{BB962C8B-B14F-4D97-AF65-F5344CB8AC3E}">
        <p14:creationId xmlns:p14="http://schemas.microsoft.com/office/powerpoint/2010/main" val="2011971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BBBEC-B9F9-B191-7D0D-F2897DDCA60C}"/>
              </a:ext>
            </a:extLst>
          </p:cNvPr>
          <p:cNvSpPr>
            <a:spLocks noGrp="1"/>
          </p:cNvSpPr>
          <p:nvPr>
            <p:ph type="title"/>
          </p:nvPr>
        </p:nvSpPr>
        <p:spPr/>
        <p:txBody>
          <a:bodyPr/>
          <a:lstStyle/>
          <a:p>
            <a:pPr algn="ctr"/>
            <a:r>
              <a:rPr lang="en-GB" dirty="0"/>
              <a:t>Foot placement </a:t>
            </a:r>
          </a:p>
        </p:txBody>
      </p:sp>
      <p:pic>
        <p:nvPicPr>
          <p:cNvPr id="5" name="Content Placeholder 4" descr="A close-up of a person's feet&#10;&#10;Description automatically generated">
            <a:extLst>
              <a:ext uri="{FF2B5EF4-FFF2-40B4-BE49-F238E27FC236}">
                <a16:creationId xmlns:a16="http://schemas.microsoft.com/office/drawing/2014/main" id="{24EC9881-D5AF-F16B-8266-CED24530699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4164" y="1352816"/>
            <a:ext cx="6363671" cy="5336682"/>
          </a:xfrm>
        </p:spPr>
      </p:pic>
      <p:sp>
        <p:nvSpPr>
          <p:cNvPr id="7" name="TextBox 6">
            <a:extLst>
              <a:ext uri="{FF2B5EF4-FFF2-40B4-BE49-F238E27FC236}">
                <a16:creationId xmlns:a16="http://schemas.microsoft.com/office/drawing/2014/main" id="{8B02DBEC-473C-807A-5C19-9219D21D7982}"/>
              </a:ext>
            </a:extLst>
          </p:cNvPr>
          <p:cNvSpPr txBox="1"/>
          <p:nvPr/>
        </p:nvSpPr>
        <p:spPr>
          <a:xfrm>
            <a:off x="4432987" y="1321356"/>
            <a:ext cx="6098058" cy="369332"/>
          </a:xfrm>
          <a:prstGeom prst="rect">
            <a:avLst/>
          </a:prstGeom>
          <a:noFill/>
        </p:spPr>
        <p:txBody>
          <a:bodyPr wrap="square">
            <a:spAutoFit/>
          </a:bodyPr>
          <a:lstStyle/>
          <a:p>
            <a:r>
              <a:rPr lang="en-GB" dirty="0"/>
              <a:t>(Howett and </a:t>
            </a:r>
            <a:r>
              <a:rPr lang="en-GB" dirty="0" err="1"/>
              <a:t>Schirrmacher</a:t>
            </a:r>
            <a:r>
              <a:rPr lang="en-GB" dirty="0"/>
              <a:t>, 2013).​</a:t>
            </a:r>
          </a:p>
        </p:txBody>
      </p:sp>
    </p:spTree>
    <p:extLst>
      <p:ext uri="{BB962C8B-B14F-4D97-AF65-F5344CB8AC3E}">
        <p14:creationId xmlns:p14="http://schemas.microsoft.com/office/powerpoint/2010/main" val="2939485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28C60-697C-42CC-9DA4-9EE724A3C0D6}"/>
              </a:ext>
            </a:extLst>
          </p:cNvPr>
          <p:cNvSpPr>
            <a:spLocks noGrp="1"/>
          </p:cNvSpPr>
          <p:nvPr>
            <p:ph type="title"/>
          </p:nvPr>
        </p:nvSpPr>
        <p:spPr/>
        <p:txBody>
          <a:bodyPr/>
          <a:lstStyle/>
          <a:p>
            <a:pPr algn="ctr"/>
            <a:r>
              <a:rPr lang="en-GB" dirty="0"/>
              <a:t>Hand Swap </a:t>
            </a:r>
          </a:p>
        </p:txBody>
      </p:sp>
      <p:pic>
        <p:nvPicPr>
          <p:cNvPr id="5" name="Content Placeholder 4" descr="A collage of hands on a wall&#10;&#10;Description automatically generated">
            <a:extLst>
              <a:ext uri="{FF2B5EF4-FFF2-40B4-BE49-F238E27FC236}">
                <a16:creationId xmlns:a16="http://schemas.microsoft.com/office/drawing/2014/main" id="{5EFA08D1-790D-28AA-FA9A-ED30EF989E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09220" y="1530050"/>
            <a:ext cx="5973560" cy="5167312"/>
          </a:xfrm>
        </p:spPr>
      </p:pic>
      <p:sp>
        <p:nvSpPr>
          <p:cNvPr id="7" name="TextBox 6">
            <a:extLst>
              <a:ext uri="{FF2B5EF4-FFF2-40B4-BE49-F238E27FC236}">
                <a16:creationId xmlns:a16="http://schemas.microsoft.com/office/drawing/2014/main" id="{CF870065-C958-B7FB-101C-8912867DEC65}"/>
              </a:ext>
            </a:extLst>
          </p:cNvPr>
          <p:cNvSpPr txBox="1"/>
          <p:nvPr/>
        </p:nvSpPr>
        <p:spPr>
          <a:xfrm>
            <a:off x="4408273" y="1345384"/>
            <a:ext cx="6098058" cy="369332"/>
          </a:xfrm>
          <a:prstGeom prst="rect">
            <a:avLst/>
          </a:prstGeom>
          <a:noFill/>
        </p:spPr>
        <p:txBody>
          <a:bodyPr wrap="square">
            <a:spAutoFit/>
          </a:bodyPr>
          <a:lstStyle/>
          <a:p>
            <a:r>
              <a:rPr lang="en-GB" dirty="0"/>
              <a:t>(Howett and </a:t>
            </a:r>
            <a:r>
              <a:rPr lang="en-GB" dirty="0" err="1"/>
              <a:t>Schirrmacher</a:t>
            </a:r>
            <a:r>
              <a:rPr lang="en-GB" dirty="0"/>
              <a:t>, 2013).​</a:t>
            </a:r>
          </a:p>
        </p:txBody>
      </p:sp>
    </p:spTree>
    <p:extLst>
      <p:ext uri="{BB962C8B-B14F-4D97-AF65-F5344CB8AC3E}">
        <p14:creationId xmlns:p14="http://schemas.microsoft.com/office/powerpoint/2010/main" val="1545940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B694-BD17-5D2D-26A6-6BD1327BF112}"/>
              </a:ext>
            </a:extLst>
          </p:cNvPr>
          <p:cNvSpPr>
            <a:spLocks noGrp="1"/>
          </p:cNvSpPr>
          <p:nvPr>
            <p:ph type="title"/>
          </p:nvPr>
        </p:nvSpPr>
        <p:spPr/>
        <p:txBody>
          <a:bodyPr/>
          <a:lstStyle/>
          <a:p>
            <a:pPr algn="ctr"/>
            <a:r>
              <a:rPr lang="en-GB" dirty="0"/>
              <a:t>Balance </a:t>
            </a:r>
          </a:p>
        </p:txBody>
      </p:sp>
      <p:pic>
        <p:nvPicPr>
          <p:cNvPr id="5" name="Content Placeholder 4" descr="A screenshot of a computer screen&#10;&#10;Description automatically generated">
            <a:extLst>
              <a:ext uri="{FF2B5EF4-FFF2-40B4-BE49-F238E27FC236}">
                <a16:creationId xmlns:a16="http://schemas.microsoft.com/office/drawing/2014/main" id="{EC2B3682-F170-B156-8C7C-22D3D1AF2E6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73"/>
          <a:stretch/>
        </p:blipFill>
        <p:spPr>
          <a:xfrm>
            <a:off x="383060" y="365125"/>
            <a:ext cx="4646140" cy="6215867"/>
          </a:xfrm>
        </p:spPr>
      </p:pic>
      <p:sp>
        <p:nvSpPr>
          <p:cNvPr id="7" name="TextBox 6">
            <a:extLst>
              <a:ext uri="{FF2B5EF4-FFF2-40B4-BE49-F238E27FC236}">
                <a16:creationId xmlns:a16="http://schemas.microsoft.com/office/drawing/2014/main" id="{BFBAB632-537F-99CB-AE2D-64F40F9A27D2}"/>
              </a:ext>
            </a:extLst>
          </p:cNvPr>
          <p:cNvSpPr txBox="1"/>
          <p:nvPr/>
        </p:nvSpPr>
        <p:spPr>
          <a:xfrm>
            <a:off x="4791333" y="1506022"/>
            <a:ext cx="6098058" cy="369332"/>
          </a:xfrm>
          <a:prstGeom prst="rect">
            <a:avLst/>
          </a:prstGeom>
          <a:noFill/>
        </p:spPr>
        <p:txBody>
          <a:bodyPr wrap="square">
            <a:spAutoFit/>
          </a:bodyPr>
          <a:lstStyle/>
          <a:p>
            <a:r>
              <a:rPr lang="en-GB" dirty="0"/>
              <a:t>(Howett and </a:t>
            </a:r>
            <a:r>
              <a:rPr lang="en-GB" dirty="0" err="1"/>
              <a:t>Schirrmacher</a:t>
            </a:r>
            <a:r>
              <a:rPr lang="en-GB" dirty="0"/>
              <a:t>, 2013).​</a:t>
            </a:r>
          </a:p>
        </p:txBody>
      </p:sp>
    </p:spTree>
    <p:extLst>
      <p:ext uri="{BB962C8B-B14F-4D97-AF65-F5344CB8AC3E}">
        <p14:creationId xmlns:p14="http://schemas.microsoft.com/office/powerpoint/2010/main" val="2169896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69007781-1AEE-4FE2-8527-FF7B46F123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0E7F342F-8F86-41FC-A9DE-865B16F50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FA5174A-CE0B-42D0-8DA3-4E995C092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E35DE37-E5F4-4D1E-8AE0-8A7D46F3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0E5D989-A753-89FB-DDEB-BB6FC786943B}"/>
              </a:ext>
            </a:extLst>
          </p:cNvPr>
          <p:cNvSpPr>
            <a:spLocks noGrp="1"/>
          </p:cNvSpPr>
          <p:nvPr>
            <p:ph type="title"/>
          </p:nvPr>
        </p:nvSpPr>
        <p:spPr>
          <a:xfrm>
            <a:off x="1142999" y="1676401"/>
            <a:ext cx="6781800" cy="1752600"/>
          </a:xfrm>
        </p:spPr>
        <p:txBody>
          <a:bodyPr vert="horz" lIns="91440" tIns="45720" rIns="91440" bIns="45720" rtlCol="0" anchor="t">
            <a:normAutofit/>
          </a:bodyPr>
          <a:lstStyle/>
          <a:p>
            <a:r>
              <a:rPr lang="en-US" sz="6000" kern="1200" dirty="0">
                <a:solidFill>
                  <a:schemeClr val="tx1"/>
                </a:solidFill>
                <a:latin typeface="+mj-lt"/>
                <a:ea typeface="+mj-ea"/>
                <a:cs typeface="+mj-cs"/>
              </a:rPr>
              <a:t>References </a:t>
            </a:r>
          </a:p>
        </p:txBody>
      </p:sp>
      <p:sp>
        <p:nvSpPr>
          <p:cNvPr id="3" name="Rectangle 1">
            <a:extLst>
              <a:ext uri="{FF2B5EF4-FFF2-40B4-BE49-F238E27FC236}">
                <a16:creationId xmlns:a16="http://schemas.microsoft.com/office/drawing/2014/main" id="{BA074226-F234-D4C1-C1C4-3760873F8EE6}"/>
              </a:ext>
            </a:extLst>
          </p:cNvPr>
          <p:cNvSpPr>
            <a:spLocks noChangeArrowheads="1"/>
          </p:cNvSpPr>
          <p:nvPr/>
        </p:nvSpPr>
        <p:spPr bwMode="auto">
          <a:xfrm>
            <a:off x="797400" y="2552701"/>
            <a:ext cx="9225602" cy="29289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22852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ashworth</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s. &amp;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mosston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M., 1986.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Teaching physical education,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bandura, a., 1969.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Social-learning theory of identificatory processes,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Brymer</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E. &amp; Renshaw,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2010.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An introduction to the constraints-led approach,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Coffield</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F., n.d.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Learning styles and pedagogy in post-16 learning,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Howett, K. &amp;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Schirrmacher</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K., 2013. </a:t>
            </a:r>
            <a:r>
              <a:rPr kumimoji="0" lang="en-GB" altLang="en-US" sz="1100" b="0" i="1"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FUNdamentals</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of climbing ,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Maslow, A., 1987.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Maslow's hierarchy of needs,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Mcleod</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S., 2011.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Albert Bandura's social learning theory,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Medernach</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J. P. &amp;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Memmert</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D., 2021.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Effects of decision-making on indoor bouldering performances: A multi-experimental study approach,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Nahrgang</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J. D., 2013.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Goal setting in teams: The impact of learning and performance goals on process and performance,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Pescitelli</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D., 1996.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An Analysis of Carl Rogers' Theory of Personality,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preparation, R. w.-u. m. t. s. s.-t., 2017.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Ian Jeffreys,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Thorpe, B. &amp;., 1982.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Teaching Games for Understanding (</a:t>
            </a:r>
            <a:r>
              <a:rPr kumimoji="0" lang="en-GB" altLang="en-US" sz="1100" b="0" i="1"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TGfU</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model ,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Warneke</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K., 2022.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Influence of Long-Lasting Static Stretching on Maximal Strength, Muscle Thickness and Flexibility,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Yanow</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D., 2009. </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What is reflection</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Cambria Math" panose="02040503050406030204" pitchFamily="18" charset="0"/>
              </a:rPr>
              <a:t>‐</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in</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Cambria Math" panose="02040503050406030204" pitchFamily="18" charset="0"/>
              </a:rPr>
              <a:t>‐</a:t>
            </a:r>
            <a:r>
              <a:rPr kumimoji="0" lang="en-GB" altLang="en-US" sz="11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action? A phenomenological account,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12074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224</TotalTime>
  <Words>4271</Words>
  <Application>Microsoft Office PowerPoint</Application>
  <PresentationFormat>Widescreen</PresentationFormat>
  <Paragraphs>443</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Coaching Pedagogy​</vt:lpstr>
      <vt:lpstr>Introduction</vt:lpstr>
      <vt:lpstr>Goal setting</vt:lpstr>
      <vt:lpstr>PowerPoint Presentation</vt:lpstr>
      <vt:lpstr>Style of coaching</vt:lpstr>
      <vt:lpstr>Model of coaching </vt:lpstr>
      <vt:lpstr>PowerPoint Presentation</vt:lpstr>
      <vt:lpstr>PowerPoint Presentation</vt:lpstr>
      <vt:lpstr>Foot placement </vt:lpstr>
      <vt:lpstr>Hand Swap </vt:lpstr>
      <vt:lpstr>Balance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Pedagogy​</dc:title>
  <dc:creator>Terri Morris</dc:creator>
  <cp:lastModifiedBy>Terri Morris</cp:lastModifiedBy>
  <cp:revision>1</cp:revision>
  <dcterms:created xsi:type="dcterms:W3CDTF">2024-03-06T20:17:28Z</dcterms:created>
  <dcterms:modified xsi:type="dcterms:W3CDTF">2024-03-07T10:15:06Z</dcterms:modified>
</cp:coreProperties>
</file>