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256" r:id="rId2"/>
    <p:sldId id="258" r:id="rId3"/>
    <p:sldId id="260" r:id="rId4"/>
    <p:sldId id="261" r:id="rId5"/>
    <p:sldId id="287" r:id="rId6"/>
    <p:sldId id="262" r:id="rId7"/>
    <p:sldId id="263" r:id="rId8"/>
    <p:sldId id="288" r:id="rId9"/>
    <p:sldId id="264" r:id="rId10"/>
    <p:sldId id="266" r:id="rId11"/>
    <p:sldId id="284" r:id="rId12"/>
    <p:sldId id="268" r:id="rId13"/>
    <p:sldId id="269" r:id="rId14"/>
    <p:sldId id="270" r:id="rId15"/>
    <p:sldId id="271" r:id="rId16"/>
    <p:sldId id="272" r:id="rId17"/>
    <p:sldId id="289" r:id="rId18"/>
    <p:sldId id="290" r:id="rId19"/>
    <p:sldId id="29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92" r:id="rId29"/>
    <p:sldId id="283" r:id="rId3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6FCC"/>
    <a:srgbClr val="5B6AFB"/>
    <a:srgbClr val="66CCFF"/>
    <a:srgbClr val="6699FF"/>
    <a:srgbClr val="7D569D"/>
    <a:srgbClr val="B4D5A0"/>
    <a:srgbClr val="2D5E2F"/>
    <a:srgbClr val="5C6AF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69" autoAdjust="0"/>
    <p:restoredTop sz="94602" autoAdjust="0"/>
  </p:normalViewPr>
  <p:slideViewPr>
    <p:cSldViewPr>
      <p:cViewPr varScale="1">
        <p:scale>
          <a:sx n="65" d="100"/>
          <a:sy n="65" d="100"/>
        </p:scale>
        <p:origin x="-144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2" d="100"/>
          <a:sy n="52" d="100"/>
        </p:scale>
        <p:origin x="-2892" y="-108"/>
      </p:cViewPr>
      <p:guideLst>
        <p:guide orient="horz" pos="2880"/>
        <p:guide pos="2160"/>
      </p:guideLst>
    </p:cSldViewPr>
  </p:notes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8E1AE-65CA-48A0-A672-4C777EFBE180}" type="datetimeFigureOut">
              <a:rPr lang="en-US" smtClean="0"/>
              <a:t>6/13/2014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D06890-AA26-4129-BF92-87515B99FED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ＭＳ Ｐゴシック" charset="-128"/>
              </a:defRPr>
            </a:lvl1pPr>
          </a:lstStyle>
          <a:p>
            <a:pPr>
              <a:defRPr/>
            </a:pPr>
            <a:fld id="{216B49DD-FF62-44CC-B58D-9312EC723A29}" type="datetimeFigureOut">
              <a:rPr lang="en-US"/>
              <a:pPr>
                <a:defRPr/>
              </a:pPr>
              <a:t>6/13/2014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ea typeface="ＭＳ Ｐゴシック" charset="-128"/>
              </a:defRPr>
            </a:lvl1pPr>
          </a:lstStyle>
          <a:p>
            <a:pPr>
              <a:defRPr/>
            </a:pPr>
            <a:fld id="{790B62A9-A3BC-4125-91C0-6C5BACA06D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1AB4FFE-EB4C-4C97-96FF-40DAB86DACC5}" type="slidenum">
              <a:rPr lang="en-US" smtClean="0">
                <a:ea typeface="ＭＳ Ｐゴシック" pitchFamily="34" charset="-128"/>
              </a:rPr>
              <a:pPr/>
              <a:t>1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EB2F37F-3569-4A2A-A711-6CDC9A92924E}" type="slidenum">
              <a:rPr lang="en-US" smtClean="0">
                <a:ea typeface="ＭＳ Ｐゴシック" pitchFamily="34" charset="-128"/>
              </a:rPr>
              <a:pPr/>
              <a:t>2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512A7E1-B0EF-42D5-9509-30240C3A995F}" type="slidenum">
              <a:rPr lang="en-US" smtClean="0">
                <a:ea typeface="ＭＳ Ｐゴシック" pitchFamily="34" charset="-128"/>
              </a:rPr>
              <a:pPr/>
              <a:t>3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8F46CDC-5C31-4A42-B904-859935CA0461}" type="slidenum">
              <a:rPr lang="en-US" smtClean="0">
                <a:ea typeface="ＭＳ Ｐゴシック" pitchFamily="34" charset="-128"/>
              </a:rPr>
              <a:pPr/>
              <a:t>4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52D1E3D-798D-4AD2-A694-311298EDD714}" type="slidenum">
              <a:rPr lang="en-US" smtClean="0">
                <a:ea typeface="ＭＳ Ｐゴシック" pitchFamily="34" charset="-128"/>
              </a:rPr>
              <a:pPr/>
              <a:t>5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4C8090D-88B4-4C9E-AD0C-36E29C0D45AB}" type="slidenum">
              <a:rPr lang="en-US" smtClean="0">
                <a:ea typeface="ＭＳ Ｐゴシック" pitchFamily="34" charset="-128"/>
              </a:rPr>
              <a:pPr/>
              <a:t>6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6199D30-8747-4130-AB3F-E16433B22136}" type="slidenum">
              <a:rPr lang="en-US" smtClean="0">
                <a:ea typeface="ＭＳ Ｐゴシック" pitchFamily="34" charset="-128"/>
              </a:rPr>
              <a:pPr/>
              <a:t>7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78C1B60-D736-4FCA-BA64-36A80C2B420F}" type="slidenum">
              <a:rPr lang="en-US" smtClean="0">
                <a:ea typeface="ＭＳ Ｐゴシック" pitchFamily="34" charset="-128"/>
              </a:rPr>
              <a:pPr/>
              <a:t>8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DC10964-528D-4484-A1C9-58EBB2F5F608}" type="slidenum">
              <a:rPr lang="en-US" smtClean="0">
                <a:ea typeface="ＭＳ Ｐゴシック" pitchFamily="34" charset="-128"/>
              </a:rPr>
              <a:pPr/>
              <a:t>9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CBBA7BB-D2D2-4C43-B2C9-2F81DDC0CFBE}" type="slidenum">
              <a:rPr lang="en-US" smtClean="0">
                <a:ea typeface="ＭＳ Ｐゴシック" pitchFamily="34" charset="-128"/>
              </a:rPr>
              <a:pPr/>
              <a:t>10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FB60C1D-24D2-4D18-8EC6-8FD3198CCC49}" type="slidenum">
              <a:rPr lang="en-US" smtClean="0">
                <a:ea typeface="ＭＳ Ｐゴシック" pitchFamily="34" charset="-128"/>
              </a:rPr>
              <a:pPr/>
              <a:t>11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702F65F-E429-4BC7-B4FE-BD82136A46DE}" type="slidenum">
              <a:rPr lang="en-US" smtClean="0">
                <a:ea typeface="ＭＳ Ｐゴシック" pitchFamily="34" charset="-128"/>
              </a:rPr>
              <a:pPr/>
              <a:t>12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5D0C883-5308-4222-863A-BBEC4D250233}" type="slidenum">
              <a:rPr lang="en-US" smtClean="0">
                <a:ea typeface="ＭＳ Ｐゴシック" pitchFamily="34" charset="-128"/>
              </a:rPr>
              <a:pPr/>
              <a:t>13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DBAE5EC-C8F4-4741-B28E-449C4B8268FC}" type="slidenum">
              <a:rPr lang="en-US" smtClean="0">
                <a:ea typeface="ＭＳ Ｐゴシック" pitchFamily="34" charset="-128"/>
              </a:rPr>
              <a:pPr/>
              <a:t>14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DB524A5-5293-4FA4-9331-B07EA5A5CF41}" type="slidenum">
              <a:rPr lang="en-US" smtClean="0">
                <a:ea typeface="ＭＳ Ｐゴシック" pitchFamily="34" charset="-128"/>
              </a:rPr>
              <a:pPr/>
              <a:t>15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2ED71E7-C0E5-48E2-93CB-1049C192E932}" type="slidenum">
              <a:rPr lang="en-US" smtClean="0">
                <a:ea typeface="ＭＳ Ｐゴシック" pitchFamily="34" charset="-128"/>
              </a:rPr>
              <a:pPr/>
              <a:t>16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00293C7-3909-473A-9EA8-EAACFB3389F3}" type="slidenum">
              <a:rPr lang="en-US" smtClean="0">
                <a:ea typeface="ＭＳ Ｐゴシック" pitchFamily="34" charset="-128"/>
              </a:rPr>
              <a:pPr/>
              <a:t>17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75093B3-A1ED-45E5-8DE6-74E7A080FED0}" type="slidenum">
              <a:rPr lang="en-US" smtClean="0">
                <a:ea typeface="ＭＳ Ｐゴシック" pitchFamily="34" charset="-128"/>
              </a:rPr>
              <a:pPr/>
              <a:t>18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1A72FCE-06AB-41E0-8D45-FF4F38DD9573}" type="slidenum">
              <a:rPr lang="en-US" smtClean="0">
                <a:ea typeface="ＭＳ Ｐゴシック" pitchFamily="34" charset="-128"/>
              </a:rPr>
              <a:pPr/>
              <a:t>20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F1E42E0-F9DD-43EC-9E4D-93BBC5A90E08}" type="slidenum">
              <a:rPr lang="en-US" smtClean="0">
                <a:ea typeface="ＭＳ Ｐゴシック" pitchFamily="34" charset="-128"/>
              </a:rPr>
              <a:pPr/>
              <a:t>21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2CE16B0-852D-4514-A002-99B68939AA5D}" type="slidenum">
              <a:rPr lang="en-US" smtClean="0">
                <a:ea typeface="ＭＳ Ｐゴシック" pitchFamily="34" charset="-128"/>
              </a:rPr>
              <a:pPr/>
              <a:t>22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966DC88-A3D3-4529-8ADB-0F4D2495EFA6}" type="slidenum">
              <a:rPr lang="en-US" smtClean="0">
                <a:ea typeface="ＭＳ Ｐゴシック" pitchFamily="34" charset="-128"/>
              </a:rPr>
              <a:pPr/>
              <a:t>23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7228D64-B614-4E06-A2CA-7FEA4AD0FE44}" type="slidenum">
              <a:rPr lang="en-US" smtClean="0">
                <a:ea typeface="ＭＳ Ｐゴシック" pitchFamily="34" charset="-128"/>
              </a:rPr>
              <a:pPr/>
              <a:t>24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27588F6-C7E9-4ACB-8052-4B0ED636CBF0}" type="slidenum">
              <a:rPr lang="en-US" smtClean="0">
                <a:ea typeface="ＭＳ Ｐゴシック" pitchFamily="34" charset="-128"/>
              </a:rPr>
              <a:pPr/>
              <a:t>25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411CC0C-4BBB-4D4E-90B1-202A9FAFFD39}" type="slidenum">
              <a:rPr lang="en-US" smtClean="0">
                <a:ea typeface="ＭＳ Ｐゴシック" pitchFamily="34" charset="-128"/>
              </a:rPr>
              <a:pPr/>
              <a:t>26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5752403-4AC1-41AD-8197-193595F432C0}" type="slidenum">
              <a:rPr lang="en-US" smtClean="0">
                <a:ea typeface="ＭＳ Ｐゴシック" pitchFamily="34" charset="-128"/>
              </a:rPr>
              <a:pPr/>
              <a:t>27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15DDE93-B23D-4C1F-9F4A-C4E7F68A50D9}" type="slidenum">
              <a:rPr lang="en-US" smtClean="0">
                <a:ea typeface="ＭＳ Ｐゴシック" pitchFamily="34" charset="-128"/>
              </a:rPr>
              <a:pPr/>
              <a:t>28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4202AA5-0746-4A59-A553-59BD2D6DA468}" type="slidenum">
              <a:rPr lang="en-US" smtClean="0">
                <a:ea typeface="ＭＳ Ｐゴシック" pitchFamily="34" charset="-128"/>
              </a:rPr>
              <a:pPr/>
              <a:t>29</a:t>
            </a:fld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019800" y="6319838"/>
            <a:ext cx="3048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defRPr/>
            </a:pPr>
            <a:r>
              <a:rPr lang="en-US" sz="1000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en-US" sz="1000" dirty="0" smtClean="0">
                <a:solidFill>
                  <a:srgbClr val="000000"/>
                </a:solidFill>
                <a:cs typeface="Arial" charset="0"/>
              </a:rPr>
              <a:t>© Pearson Education Limited 2015</a:t>
            </a:r>
            <a:endParaRPr lang="en-US" sz="1000" dirty="0">
              <a:solidFill>
                <a:srgbClr val="000000"/>
              </a:solidFill>
              <a:cs typeface="Arial" charset="0"/>
            </a:endParaRPr>
          </a:p>
          <a:p>
            <a:pPr algn="r">
              <a:defRPr/>
            </a:pPr>
            <a:r>
              <a:rPr lang="en-US" sz="1000" dirty="0">
                <a:solidFill>
                  <a:srgbClr val="000000"/>
                </a:solidFill>
                <a:cs typeface="Arial" charset="0"/>
              </a:rPr>
              <a:t>All rights reserved.</a:t>
            </a:r>
          </a:p>
        </p:txBody>
      </p:sp>
      <p:pic>
        <p:nvPicPr>
          <p:cNvPr id="3" name="Picture 9" descr="pearson_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" y="6400800"/>
            <a:ext cx="800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 Box 47"/>
          <p:cNvSpPr txBox="1">
            <a:spLocks noChangeArrowheads="1"/>
          </p:cNvSpPr>
          <p:nvPr/>
        </p:nvSpPr>
        <p:spPr bwMode="auto">
          <a:xfrm>
            <a:off x="847725" y="6353175"/>
            <a:ext cx="5172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defRPr/>
            </a:pPr>
            <a:r>
              <a:rPr lang="en-US" sz="1000" i="1" dirty="0" smtClean="0"/>
              <a:t>Research Methods, Design, and Analysis</a:t>
            </a:r>
            <a:r>
              <a:rPr lang="en-US" sz="1000" dirty="0" smtClean="0"/>
              <a:t>, Twelfth </a:t>
            </a:r>
            <a:r>
              <a:rPr lang="en-US" sz="1000" dirty="0" smtClean="0"/>
              <a:t>Edition, Global Edition</a:t>
            </a:r>
            <a:endParaRPr lang="en-US" sz="1000" i="1" dirty="0" smtClean="0"/>
          </a:p>
          <a:p>
            <a:pPr>
              <a:defRPr/>
            </a:pPr>
            <a:r>
              <a:rPr lang="en-US" sz="1000" dirty="0" smtClean="0"/>
              <a:t>Christensen  •  Johnson  • Turner</a:t>
            </a:r>
          </a:p>
        </p:txBody>
      </p:sp>
      <p:sp>
        <p:nvSpPr>
          <p:cNvPr id="5" name="Line 53"/>
          <p:cNvSpPr>
            <a:spLocks noChangeShapeType="1"/>
          </p:cNvSpPr>
          <p:nvPr/>
        </p:nvSpPr>
        <p:spPr bwMode="auto">
          <a:xfrm>
            <a:off x="3175" y="6248400"/>
            <a:ext cx="9140825" cy="0"/>
          </a:xfrm>
          <a:prstGeom prst="line">
            <a:avLst/>
          </a:prstGeom>
          <a:noFill/>
          <a:ln w="28575">
            <a:solidFill>
              <a:srgbClr val="5C6FCC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Text Box 14"/>
          <p:cNvSpPr txBox="1">
            <a:spLocks noChangeArrowheads="1"/>
          </p:cNvSpPr>
          <p:nvPr/>
        </p:nvSpPr>
        <p:spPr bwMode="auto">
          <a:xfrm>
            <a:off x="5033963" y="2967038"/>
            <a:ext cx="201136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US" sz="2800" b="1" smtClean="0">
                <a:solidFill>
                  <a:srgbClr val="5C6FCC"/>
                </a:solidFill>
                <a:latin typeface="Times" pitchFamily="18" charset="0"/>
              </a:rPr>
              <a:t>CHAPTER</a:t>
            </a:r>
            <a:r>
              <a:rPr lang="en-US" sz="2800" smtClean="0">
                <a:solidFill>
                  <a:srgbClr val="7D569D"/>
                </a:solidFill>
                <a:latin typeface="Times" pitchFamily="18" charset="0"/>
              </a:rPr>
              <a:t> </a:t>
            </a:r>
          </a:p>
        </p:txBody>
      </p:sp>
      <p:sp>
        <p:nvSpPr>
          <p:cNvPr id="7" name="Text Box 14"/>
          <p:cNvSpPr txBox="1">
            <a:spLocks noChangeArrowheads="1"/>
          </p:cNvSpPr>
          <p:nvPr/>
        </p:nvSpPr>
        <p:spPr bwMode="auto">
          <a:xfrm>
            <a:off x="1905000" y="1252538"/>
            <a:ext cx="5334000" cy="34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US" sz="1600" smtClean="0">
                <a:solidFill>
                  <a:schemeClr val="bg1"/>
                </a:solidFill>
                <a:cs typeface="Arial" charset="0"/>
              </a:rPr>
              <a:t>Twelfth Edition</a:t>
            </a:r>
          </a:p>
        </p:txBody>
      </p:sp>
      <p:sp>
        <p:nvSpPr>
          <p:cNvPr id="9" name="Rectangle 11"/>
          <p:cNvSpPr>
            <a:spLocks noChangeArrowheads="1"/>
          </p:cNvSpPr>
          <p:nvPr userDrawn="1"/>
        </p:nvSpPr>
        <p:spPr bwMode="auto">
          <a:xfrm>
            <a:off x="3175" y="0"/>
            <a:ext cx="9140825" cy="1600200"/>
          </a:xfrm>
          <a:prstGeom prst="rect">
            <a:avLst/>
          </a:prstGeom>
          <a:solidFill>
            <a:srgbClr val="5C6FCC"/>
          </a:solidFill>
          <a:ln w="9525">
            <a:noFill/>
            <a:miter lim="800000"/>
            <a:headEnd/>
            <a:tailEnd/>
          </a:ln>
        </p:spPr>
        <p:txBody>
          <a:bodyPr anchor="ctr" anchorCtr="1"/>
          <a:lstStyle/>
          <a:p>
            <a:pPr algn="ctr">
              <a:lnSpc>
                <a:spcPct val="80000"/>
              </a:lnSpc>
              <a:spcAft>
                <a:spcPct val="40000"/>
              </a:spcAft>
              <a:defRPr/>
            </a:pPr>
            <a:r>
              <a:rPr lang="en-US" sz="4400" b="1">
                <a:solidFill>
                  <a:schemeClr val="bg1"/>
                </a:solidFill>
                <a:latin typeface="Times" pitchFamily="18" charset="0"/>
              </a:rPr>
              <a:t>Research Methods, Design, </a:t>
            </a:r>
            <a:br>
              <a:rPr lang="en-US" sz="4400" b="1">
                <a:solidFill>
                  <a:schemeClr val="bg1"/>
                </a:solidFill>
                <a:latin typeface="Times" pitchFamily="18" charset="0"/>
              </a:rPr>
            </a:br>
            <a:r>
              <a:rPr lang="en-US" sz="4400" b="1">
                <a:solidFill>
                  <a:schemeClr val="bg1"/>
                </a:solidFill>
                <a:latin typeface="Times" pitchFamily="18" charset="0"/>
              </a:rPr>
              <a:t>and Analysis</a:t>
            </a:r>
          </a:p>
        </p:txBody>
      </p:sp>
      <p:pic>
        <p:nvPicPr>
          <p:cNvPr id="1026" name="Picture 2" descr="C:\Users\ubasusi\Desktop\PEARSON EDUCATION\All My Covers\Christensen_Front Cover_Jpeg.jpg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533400" y="1752600"/>
            <a:ext cx="3327217" cy="432014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71600"/>
            <a:ext cx="9144000" cy="4876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9588" y="0"/>
            <a:ext cx="2284412" cy="61261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175" y="0"/>
            <a:ext cx="6704013" cy="61261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0" y="1371600"/>
            <a:ext cx="91440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1027" name="Rectangle 7"/>
          <p:cNvSpPr>
            <a:spLocks noChangeArrowheads="1"/>
          </p:cNvSpPr>
          <p:nvPr/>
        </p:nvSpPr>
        <p:spPr bwMode="auto">
          <a:xfrm>
            <a:off x="6019800" y="6319838"/>
            <a:ext cx="3048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000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en-US" sz="1000" dirty="0" smtClean="0">
                <a:solidFill>
                  <a:srgbClr val="000000"/>
                </a:solidFill>
                <a:cs typeface="Arial" charset="0"/>
              </a:rPr>
              <a:t>© Pearson Education Limited 2015</a:t>
            </a:r>
            <a:endParaRPr lang="en-US" sz="1000" dirty="0">
              <a:solidFill>
                <a:srgbClr val="000000"/>
              </a:solidFill>
              <a:cs typeface="Arial" charset="0"/>
            </a:endParaRPr>
          </a:p>
          <a:p>
            <a:pPr algn="r">
              <a:defRPr/>
            </a:pPr>
            <a:r>
              <a:rPr lang="en-US" sz="1000" dirty="0">
                <a:solidFill>
                  <a:srgbClr val="000000"/>
                </a:solidFill>
                <a:cs typeface="Arial" charset="0"/>
              </a:rPr>
              <a:t>All rights reserved.</a:t>
            </a:r>
          </a:p>
        </p:txBody>
      </p:sp>
      <p:pic>
        <p:nvPicPr>
          <p:cNvPr id="1028" name="Picture 9" descr="pearson_logo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76200" y="6400800"/>
            <a:ext cx="800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 Box 47"/>
          <p:cNvSpPr txBox="1">
            <a:spLocks noChangeArrowheads="1"/>
          </p:cNvSpPr>
          <p:nvPr/>
        </p:nvSpPr>
        <p:spPr bwMode="auto">
          <a:xfrm>
            <a:off x="847725" y="6353175"/>
            <a:ext cx="47148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defRPr/>
            </a:pPr>
            <a:r>
              <a:rPr lang="en-US" sz="1000" i="1" dirty="0" smtClean="0"/>
              <a:t>Research Methods, Design, and Analysis</a:t>
            </a:r>
            <a:r>
              <a:rPr lang="en-US" sz="1000" dirty="0" smtClean="0"/>
              <a:t>, Twelfth </a:t>
            </a:r>
            <a:r>
              <a:rPr lang="en-US" sz="1000" dirty="0" smtClean="0"/>
              <a:t>Edition, Global Edition</a:t>
            </a:r>
            <a:endParaRPr lang="en-US" sz="1000" i="1" dirty="0" smtClean="0"/>
          </a:p>
          <a:p>
            <a:pPr>
              <a:defRPr/>
            </a:pPr>
            <a:r>
              <a:rPr lang="en-US" sz="1000" dirty="0" smtClean="0"/>
              <a:t>Christensen  •  Johnson  • Turner</a:t>
            </a:r>
          </a:p>
        </p:txBody>
      </p:sp>
      <p:sp>
        <p:nvSpPr>
          <p:cNvPr id="1030" name="Line 53"/>
          <p:cNvSpPr>
            <a:spLocks noChangeShapeType="1"/>
          </p:cNvSpPr>
          <p:nvPr/>
        </p:nvSpPr>
        <p:spPr bwMode="auto">
          <a:xfrm>
            <a:off x="3175" y="6248400"/>
            <a:ext cx="9140825" cy="0"/>
          </a:xfrm>
          <a:prstGeom prst="line">
            <a:avLst/>
          </a:prstGeom>
          <a:noFill/>
          <a:ln w="28575">
            <a:solidFill>
              <a:srgbClr val="5C6FCC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31" name="Rectangle 13"/>
          <p:cNvSpPr>
            <a:spLocks noGrp="1" noChangeArrowheads="1"/>
          </p:cNvSpPr>
          <p:nvPr>
            <p:ph type="title"/>
          </p:nvPr>
        </p:nvSpPr>
        <p:spPr bwMode="auto">
          <a:xfrm>
            <a:off x="3175" y="0"/>
            <a:ext cx="9140825" cy="1371600"/>
          </a:xfrm>
          <a:prstGeom prst="rect">
            <a:avLst/>
          </a:prstGeom>
          <a:solidFill>
            <a:srgbClr val="5C6FCC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Arial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Arial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Arial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Arial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Arial" charset="0"/>
          <a:ea typeface="ＭＳ Ｐゴシック" charset="-128"/>
          <a:cs typeface="ＭＳ Ｐゴシック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Arial" charset="0"/>
          <a:ea typeface="ＭＳ Ｐゴシック" charset="-128"/>
          <a:cs typeface="ＭＳ Ｐゴシック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Arial" charset="0"/>
          <a:ea typeface="ＭＳ Ｐゴシック" charset="-128"/>
          <a:cs typeface="ＭＳ Ｐゴシック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bg1"/>
          </a:solidFill>
          <a:latin typeface="Arial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5C6FCC"/>
        </a:buClr>
        <a:buFont typeface="Times" pitchFamily="18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5C6FCC"/>
        </a:buClr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085850" indent="-228600" algn="l" rtl="0" eaLnBrk="0" fontAlgn="base" hangingPunct="0">
        <a:spcBef>
          <a:spcPct val="20000"/>
        </a:spcBef>
        <a:spcAft>
          <a:spcPct val="0"/>
        </a:spcAft>
        <a:buClr>
          <a:srgbClr val="5C6FCC"/>
        </a:buClr>
        <a:buFont typeface="Wingdings" pitchFamily="2" charset="2"/>
        <a:buChar char="§"/>
        <a:defRPr sz="2400">
          <a:solidFill>
            <a:schemeClr val="tx1"/>
          </a:solidFill>
          <a:latin typeface="+mn-lt"/>
          <a:ea typeface="+mn-ea"/>
        </a:defRPr>
      </a:lvl3pPr>
      <a:lvl4pPr marL="1428750" indent="-228600" algn="l" rtl="0" eaLnBrk="0" fontAlgn="base" hangingPunct="0">
        <a:spcBef>
          <a:spcPct val="20000"/>
        </a:spcBef>
        <a:spcAft>
          <a:spcPct val="0"/>
        </a:spcAft>
        <a:buClr>
          <a:srgbClr val="5C6FCC"/>
        </a:buClr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1771650" indent="-228600" algn="l" rtl="0" eaLnBrk="0" fontAlgn="base" hangingPunct="0">
        <a:spcBef>
          <a:spcPct val="20000"/>
        </a:spcBef>
        <a:spcAft>
          <a:spcPct val="0"/>
        </a:spcAft>
        <a:buClr>
          <a:srgbClr val="5C6FCC"/>
        </a:buClr>
        <a:buFont typeface="Times" pitchFamily="18" charset="0"/>
        <a:buChar char="•"/>
        <a:defRPr sz="2000">
          <a:solidFill>
            <a:schemeClr val="tx1"/>
          </a:solidFill>
          <a:latin typeface="+mn-lt"/>
          <a:ea typeface="+mn-ea"/>
        </a:defRPr>
      </a:lvl5pPr>
      <a:lvl6pPr marL="2228850" indent="-228600" algn="l" rtl="0" fontAlgn="base">
        <a:spcBef>
          <a:spcPct val="20000"/>
        </a:spcBef>
        <a:spcAft>
          <a:spcPct val="0"/>
        </a:spcAft>
        <a:buClr>
          <a:srgbClr val="7D569D"/>
        </a:buClr>
        <a:buFont typeface="Times" charset="0"/>
        <a:buChar char="•"/>
        <a:defRPr sz="2000">
          <a:solidFill>
            <a:schemeClr val="tx1"/>
          </a:solidFill>
          <a:latin typeface="+mn-lt"/>
          <a:ea typeface="+mn-ea"/>
        </a:defRPr>
      </a:lvl6pPr>
      <a:lvl7pPr marL="2686050" indent="-228600" algn="l" rtl="0" fontAlgn="base">
        <a:spcBef>
          <a:spcPct val="20000"/>
        </a:spcBef>
        <a:spcAft>
          <a:spcPct val="0"/>
        </a:spcAft>
        <a:buClr>
          <a:srgbClr val="7D569D"/>
        </a:buClr>
        <a:buFont typeface="Times" charset="0"/>
        <a:buChar char="•"/>
        <a:defRPr sz="2000">
          <a:solidFill>
            <a:schemeClr val="tx1"/>
          </a:solidFill>
          <a:latin typeface="+mn-lt"/>
          <a:ea typeface="+mn-ea"/>
        </a:defRPr>
      </a:lvl7pPr>
      <a:lvl8pPr marL="3143250" indent="-228600" algn="l" rtl="0" fontAlgn="base">
        <a:spcBef>
          <a:spcPct val="20000"/>
        </a:spcBef>
        <a:spcAft>
          <a:spcPct val="0"/>
        </a:spcAft>
        <a:buClr>
          <a:srgbClr val="7D569D"/>
        </a:buClr>
        <a:buFont typeface="Times" charset="0"/>
        <a:buChar char="•"/>
        <a:defRPr sz="2000">
          <a:solidFill>
            <a:schemeClr val="tx1"/>
          </a:solidFill>
          <a:latin typeface="+mn-lt"/>
          <a:ea typeface="+mn-ea"/>
        </a:defRPr>
      </a:lvl8pPr>
      <a:lvl9pPr marL="3600450" indent="-228600" algn="l" rtl="0" fontAlgn="base">
        <a:spcBef>
          <a:spcPct val="20000"/>
        </a:spcBef>
        <a:spcAft>
          <a:spcPct val="0"/>
        </a:spcAft>
        <a:buClr>
          <a:srgbClr val="7D569D"/>
        </a:buClr>
        <a:buFont typeface="Times" charset="0"/>
        <a:buChar char="•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ChangeArrowheads="1"/>
          </p:cNvSpPr>
          <p:nvPr/>
        </p:nvSpPr>
        <p:spPr bwMode="auto">
          <a:xfrm>
            <a:off x="5029200" y="3886200"/>
            <a:ext cx="3810000" cy="17526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/>
            <a:r>
              <a:rPr lang="en-US" sz="3200" b="1" dirty="0" smtClean="0">
                <a:solidFill>
                  <a:srgbClr val="5C6FCC"/>
                </a:solidFill>
                <a:latin typeface="Times" pitchFamily="18" charset="0"/>
              </a:rPr>
              <a:t>Understanding Scientific Research</a:t>
            </a:r>
            <a:endParaRPr lang="en-US" sz="3200" b="1" dirty="0">
              <a:solidFill>
                <a:srgbClr val="5C6FCC"/>
              </a:solidFill>
              <a:latin typeface="Times" pitchFamily="18" charset="0"/>
            </a:endParaRPr>
          </a:p>
        </p:txBody>
      </p:sp>
      <p:sp>
        <p:nvSpPr>
          <p:cNvPr id="3075" name="Text Box 6"/>
          <p:cNvSpPr txBox="1">
            <a:spLocks noChangeArrowheads="1"/>
          </p:cNvSpPr>
          <p:nvPr/>
        </p:nvSpPr>
        <p:spPr bwMode="auto">
          <a:xfrm>
            <a:off x="6902450" y="2559050"/>
            <a:ext cx="6413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US" sz="7200">
                <a:solidFill>
                  <a:srgbClr val="5C6FCC"/>
                </a:solidFill>
                <a:latin typeface="Times New Roman" pitchFamily="18" charset="0"/>
              </a:rP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smtClean="0"/>
              <a:t>Why Learn About the Scientific Research Process?</a:t>
            </a:r>
          </a:p>
        </p:txBody>
      </p:sp>
      <p:sp>
        <p:nvSpPr>
          <p:cNvPr id="4099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dirty="0" smtClean="0"/>
              <a:t>To learn the research process</a:t>
            </a:r>
          </a:p>
          <a:p>
            <a:r>
              <a:rPr lang="en-US" dirty="0" smtClean="0"/>
              <a:t>Provides a foundation for other courses</a:t>
            </a:r>
          </a:p>
          <a:p>
            <a:r>
              <a:rPr lang="en-US" dirty="0" smtClean="0"/>
              <a:t>To become a critical consumer of information</a:t>
            </a:r>
          </a:p>
          <a:p>
            <a:r>
              <a:rPr lang="en-US" dirty="0" smtClean="0"/>
              <a:t>To develop critical and analytic thinking</a:t>
            </a:r>
          </a:p>
          <a:p>
            <a:r>
              <a:rPr lang="en-US" dirty="0" smtClean="0"/>
              <a:t>Learn to critically read a research article</a:t>
            </a:r>
          </a:p>
          <a:p>
            <a:r>
              <a:rPr lang="en-US" dirty="0" smtClean="0"/>
              <a:t>Necessary for most graduate programs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smtClean="0"/>
              <a:t>Methods of Acquiring Knowledge</a:t>
            </a:r>
          </a:p>
        </p:txBody>
      </p:sp>
      <p:sp>
        <p:nvSpPr>
          <p:cNvPr id="5123" name="Rectangle 6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smtClean="0"/>
              <a:t>Intuition – knowing without reasoning</a:t>
            </a:r>
          </a:p>
          <a:p>
            <a:pPr lvl="1"/>
            <a:r>
              <a:rPr lang="en-US" smtClean="0"/>
              <a:t>used in forming some hypotheses (hunches)</a:t>
            </a:r>
          </a:p>
          <a:p>
            <a:pPr lvl="1"/>
            <a:r>
              <a:rPr lang="en-US" smtClean="0"/>
              <a:t>problem – no mechanism for separating accurate from inaccurate knowledge</a:t>
            </a:r>
          </a:p>
          <a:p>
            <a:r>
              <a:rPr lang="en-US" smtClean="0"/>
              <a:t>Authority – facts stated from a respected source</a:t>
            </a:r>
          </a:p>
          <a:p>
            <a:pPr lvl="1"/>
            <a:r>
              <a:rPr lang="en-US" smtClean="0"/>
              <a:t>can be used in the design phase of a study</a:t>
            </a:r>
          </a:p>
          <a:p>
            <a:pPr lvl="1"/>
            <a:r>
              <a:rPr lang="en-US" smtClean="0"/>
              <a:t>can be used when interpreting the data</a:t>
            </a:r>
          </a:p>
          <a:p>
            <a:pPr lvl="1"/>
            <a:r>
              <a:rPr lang="en-US" smtClean="0"/>
              <a:t>problem – authority can be wrong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Methods of Acquiring Knowledge</a:t>
            </a:r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Rationalism – knowledge from reasoning </a:t>
            </a:r>
          </a:p>
          <a:p>
            <a:pPr lvl="1" eaLnBrk="1" hangingPunct="1"/>
            <a:r>
              <a:rPr lang="en-US" smtClean="0"/>
              <a:t>used to derive hypotheses</a:t>
            </a:r>
          </a:p>
          <a:p>
            <a:pPr lvl="1" eaLnBrk="1" hangingPunct="1"/>
            <a:r>
              <a:rPr lang="en-US" smtClean="0"/>
              <a:t>used to identify outcomes that would indicate the truth or falsity of the hypotheses</a:t>
            </a:r>
          </a:p>
          <a:p>
            <a:pPr lvl="1" eaLnBrk="1" hangingPunct="1"/>
            <a:r>
              <a:rPr lang="en-US" smtClean="0"/>
              <a:t>Rene Descartes (1596-1650)</a:t>
            </a:r>
          </a:p>
          <a:p>
            <a:pPr lvl="1" eaLnBrk="1" hangingPunct="1"/>
            <a:r>
              <a:rPr lang="en-US" smtClean="0"/>
              <a:t>potential problem – relying solely on rationalism can lead two people to reach different conclusions</a:t>
            </a:r>
          </a:p>
          <a:p>
            <a:pPr lvl="1" eaLnBrk="1" hangingPunct="1"/>
            <a:r>
              <a:rPr lang="en-US" smtClean="0"/>
              <a:t>Insufficient by itself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 smtClean="0"/>
              <a:t>Methods of Acquiring Knowledge  (cont'd)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Empiricism – knowledge from experience</a:t>
            </a:r>
          </a:p>
          <a:p>
            <a:pPr lvl="1" eaLnBrk="1" hangingPunct="1"/>
            <a:r>
              <a:rPr lang="en-US" sz="2400" smtClean="0"/>
              <a:t>observation used to collect data in science</a:t>
            </a:r>
          </a:p>
          <a:p>
            <a:pPr lvl="1" eaLnBrk="1" hangingPunct="1"/>
            <a:r>
              <a:rPr lang="en-US" sz="2400" smtClean="0"/>
              <a:t>facts that concur with experience are accepted and those that do not are rejected</a:t>
            </a:r>
          </a:p>
          <a:p>
            <a:pPr lvl="1" eaLnBrk="1" hangingPunct="1"/>
            <a:r>
              <a:rPr lang="en-US" sz="2400" smtClean="0"/>
              <a:t>John Locke (1632-1704) </a:t>
            </a:r>
            <a:r>
              <a:rPr lang="en-US" sz="2400" i="1" smtClean="0"/>
              <a:t>tabula rasa</a:t>
            </a:r>
          </a:p>
          <a:p>
            <a:pPr lvl="1" eaLnBrk="1" hangingPunct="1"/>
            <a:r>
              <a:rPr lang="en-US" sz="2400" smtClean="0"/>
              <a:t>David Hume (1711-1776)</a:t>
            </a:r>
          </a:p>
          <a:p>
            <a:pPr lvl="1" eaLnBrk="1" hangingPunct="1"/>
            <a:r>
              <a:rPr lang="en-US" sz="2400" smtClean="0"/>
              <a:t>potential problem is researcher bias</a:t>
            </a:r>
          </a:p>
          <a:p>
            <a:pPr lvl="1" eaLnBrk="1" hangingPunct="1"/>
            <a:r>
              <a:rPr lang="en-US" sz="2400" smtClean="0"/>
              <a:t>must be conducted under controlled conditions</a:t>
            </a:r>
          </a:p>
          <a:p>
            <a:pPr lvl="1" eaLnBrk="1" hangingPunct="1"/>
            <a:r>
              <a:rPr lang="en-US" sz="2400" smtClean="0"/>
              <a:t>systematic strategies must be used to reduce researcher bias and maximize objectivity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Science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mtClean="0"/>
              <a:t>Designed to systematically produce reliable and valid knowledge about the natural world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From the Latin verb </a:t>
            </a:r>
            <a:r>
              <a:rPr lang="en-US" i="1" smtClean="0"/>
              <a:t>scire</a:t>
            </a:r>
            <a:r>
              <a:rPr lang="en-US" smtClean="0"/>
              <a:t> which means “to know”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The English term was coined in the 19</a:t>
            </a:r>
            <a:r>
              <a:rPr lang="en-US" baseline="30000" smtClean="0"/>
              <a:t>th</a:t>
            </a:r>
            <a:r>
              <a:rPr lang="en-US" smtClean="0"/>
              <a:t> century by William Whewell (1794-1866)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Different scientific methods have been popular historically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Scientific Methods</a:t>
            </a:r>
          </a:p>
        </p:txBody>
      </p:sp>
      <p:sp>
        <p:nvSpPr>
          <p:cNvPr id="921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 smtClean="0"/>
              <a:t>Induction – specific to general reasoning </a:t>
            </a:r>
          </a:p>
          <a:p>
            <a:pPr lvl="1"/>
            <a:r>
              <a:rPr lang="en-US" sz="2400" smtClean="0"/>
              <a:t>Aristotle (384-322 BCE)</a:t>
            </a:r>
          </a:p>
          <a:p>
            <a:pPr lvl="1"/>
            <a:r>
              <a:rPr lang="en-US" sz="2400" smtClean="0"/>
              <a:t>still used today when generalizing from specific experiments to general hypotheses or theory</a:t>
            </a:r>
          </a:p>
          <a:p>
            <a:pPr lvl="1"/>
            <a:r>
              <a:rPr lang="en-US" sz="2400" smtClean="0"/>
              <a:t>Latané (1981) </a:t>
            </a:r>
          </a:p>
          <a:p>
            <a:pPr lvl="2"/>
            <a:r>
              <a:rPr lang="en-US" sz="2000" smtClean="0"/>
              <a:t>observed people do not exert as much effort in a group as they do working alone </a:t>
            </a:r>
          </a:p>
          <a:p>
            <a:pPr lvl="2"/>
            <a:r>
              <a:rPr lang="en-US" sz="2000" smtClean="0"/>
              <a:t>inferred that this represents the more general construct of </a:t>
            </a:r>
            <a:r>
              <a:rPr lang="en-US" sz="2000" i="1" smtClean="0"/>
              <a:t>social loafing</a:t>
            </a:r>
          </a:p>
          <a:p>
            <a:pPr lvl="1"/>
            <a:r>
              <a:rPr lang="en-US" sz="2400" smtClean="0"/>
              <a:t>Researchers relying on a sample to represent a population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Scientific Methods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Deduction – general to specific reasoning</a:t>
            </a:r>
          </a:p>
          <a:p>
            <a:pPr lvl="1"/>
            <a:r>
              <a:rPr lang="en-US" smtClean="0"/>
              <a:t>involved in forming hypotheses from theory</a:t>
            </a:r>
          </a:p>
          <a:p>
            <a:pPr lvl="1"/>
            <a:r>
              <a:rPr lang="en-US" smtClean="0"/>
              <a:t>Levine (2000)</a:t>
            </a:r>
          </a:p>
          <a:p>
            <a:pPr lvl="2"/>
            <a:r>
              <a:rPr lang="en-US" smtClean="0"/>
              <a:t>Used the idea of </a:t>
            </a:r>
            <a:r>
              <a:rPr lang="en-US" i="1" smtClean="0"/>
              <a:t>Social Loafing</a:t>
            </a:r>
            <a:r>
              <a:rPr lang="en-US" smtClean="0"/>
              <a:t> to deduce a specific set of events that would reduce </a:t>
            </a:r>
            <a:r>
              <a:rPr lang="en-US" i="1" smtClean="0"/>
              <a:t>Social Loafing</a:t>
            </a:r>
            <a:r>
              <a:rPr lang="en-US" smtClean="0"/>
              <a:t> </a:t>
            </a:r>
          </a:p>
          <a:p>
            <a:pPr lvl="3"/>
            <a:r>
              <a:rPr lang="en-US" smtClean="0"/>
              <a:t>a person who views the group’s task as important and does not expect others to contribute adequately to the group’s performance will work harder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Scientific Methods</a:t>
            </a:r>
          </a:p>
        </p:txBody>
      </p:sp>
      <p:sp>
        <p:nvSpPr>
          <p:cNvPr id="1126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Hypothesis testing 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formulating a hypothesis to explain some phenomenon that has been observed and then comparing the hypothesis with the facts 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prominent from mid-19th century to about 1960, but still used extensively today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associated with logical positivists</a:t>
            </a:r>
          </a:p>
          <a:p>
            <a:pPr lvl="2">
              <a:lnSpc>
                <a:spcPct val="90000"/>
              </a:lnSpc>
            </a:pPr>
            <a:r>
              <a:rPr lang="en-US" sz="1800" smtClean="0"/>
              <a:t>philosophical position started by scholars at University of Vienna</a:t>
            </a:r>
          </a:p>
          <a:p>
            <a:pPr lvl="2">
              <a:lnSpc>
                <a:spcPct val="90000"/>
              </a:lnSpc>
            </a:pPr>
            <a:r>
              <a:rPr lang="en-US" sz="1800" smtClean="0"/>
              <a:t>believed that statements meaningful only when verifiable by observation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Criticism of Hypothesis Testing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Popper and his falsification position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Duhem-Quine principle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Scientific Methods</a:t>
            </a:r>
          </a:p>
        </p:txBody>
      </p:sp>
      <p:sp>
        <p:nvSpPr>
          <p:cNvPr id="1229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Naturalism – science should be studied and evaluated empirically </a:t>
            </a:r>
          </a:p>
          <a:p>
            <a:pPr lvl="1" eaLnBrk="1" hangingPunct="1"/>
            <a:r>
              <a:rPr lang="en-US" smtClean="0"/>
              <a:t>rejects </a:t>
            </a:r>
            <a:r>
              <a:rPr lang="en-US" i="1" smtClean="0"/>
              <a:t>foundational epistemology</a:t>
            </a:r>
          </a:p>
          <a:p>
            <a:pPr lvl="1" eaLnBrk="1" hangingPunct="1"/>
            <a:r>
              <a:rPr lang="en-US" smtClean="0"/>
              <a:t>we should continually evaluate our theories based on </a:t>
            </a:r>
            <a:r>
              <a:rPr lang="en-US" b="1" smtClean="0"/>
              <a:t>empirical adequacy</a:t>
            </a:r>
          </a:p>
          <a:p>
            <a:pPr lvl="1" eaLnBrk="1" hangingPunct="1">
              <a:buFontTx/>
              <a:buAutoNum type="arabicPeriod"/>
            </a:pPr>
            <a:r>
              <a:rPr lang="en-US" smtClean="0"/>
              <a:t>Thomas Kuhn (1922-1996) </a:t>
            </a:r>
          </a:p>
          <a:p>
            <a:pPr lvl="2" eaLnBrk="1" hangingPunct="1"/>
            <a:r>
              <a:rPr lang="en-US" smtClean="0"/>
              <a:t>paradigm – framework or thought or belief by which you interpret reality</a:t>
            </a:r>
          </a:p>
          <a:p>
            <a:pPr lvl="2" eaLnBrk="1" hangingPunct="1"/>
            <a:r>
              <a:rPr lang="en-US" smtClean="0"/>
              <a:t>science governed by types of activities</a:t>
            </a:r>
          </a:p>
          <a:p>
            <a:pPr lvl="3" eaLnBrk="1" hangingPunct="1"/>
            <a:r>
              <a:rPr lang="en-US" smtClean="0"/>
              <a:t>normal science-shared paradigm</a:t>
            </a:r>
          </a:p>
          <a:p>
            <a:pPr lvl="3" eaLnBrk="1" hangingPunct="1"/>
            <a:r>
              <a:rPr lang="en-US" smtClean="0"/>
              <a:t>revolutionary science – replace one paradigm with another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Scientific Methods</a:t>
            </a:r>
          </a:p>
        </p:txBody>
      </p:sp>
      <p:sp>
        <p:nvSpPr>
          <p:cNvPr id="1331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14350" indent="-514350" eaLnBrk="1" hangingPunct="1">
              <a:buFont typeface="Arial" charset="0"/>
              <a:buAutoNum type="arabicPeriod" startAt="2"/>
            </a:pPr>
            <a:r>
              <a:rPr lang="en-US" smtClean="0"/>
              <a:t>Paul Feyerabend (1924-1994)</a:t>
            </a:r>
          </a:p>
          <a:p>
            <a:pPr marL="914400" lvl="1" indent="-514350" eaLnBrk="1" hangingPunct="1"/>
            <a:r>
              <a:rPr lang="en-US" smtClean="0"/>
              <a:t>Feyerabend’s Anarchists Theory of Science</a:t>
            </a:r>
          </a:p>
          <a:p>
            <a:pPr lvl="2" eaLnBrk="1" hangingPunct="1"/>
            <a:r>
              <a:rPr lang="en-US" smtClean="0"/>
              <a:t>argued there is no such thing as a method of science, but science has many methods</a:t>
            </a:r>
          </a:p>
          <a:p>
            <a:pPr lvl="2" eaLnBrk="1" hangingPunct="1"/>
            <a:r>
              <a:rPr lang="en-US" smtClean="0"/>
              <a:t>advocated that science does not give knowledge superior to other forms of knowledge</a:t>
            </a:r>
          </a:p>
          <a:p>
            <a:pPr lvl="2" eaLnBrk="1" hangingPunct="1"/>
            <a:r>
              <a:rPr lang="en-US" smtClean="0"/>
              <a:t>his position – the unchanging principle of scientific method is that “anything goes”</a:t>
            </a:r>
          </a:p>
          <a:p>
            <a:pPr lvl="2" eaLnBrk="1" hangingPunct="1"/>
            <a:r>
              <a:rPr lang="en-US" smtClean="0"/>
              <a:t>scientific knowledge is not better than other forms of knowledge</a:t>
            </a:r>
          </a:p>
          <a:p>
            <a:pPr lvl="2" eaLnBrk="1" hangingPunct="1"/>
            <a:endParaRPr lang="en-US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What Is Science?</a:t>
            </a:r>
          </a:p>
        </p:txBody>
      </p:sp>
      <p:sp>
        <p:nvSpPr>
          <p:cNvPr id="1433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Multiple methods and practices used to develop secure scientific knowledge</a:t>
            </a:r>
          </a:p>
          <a:p>
            <a:r>
              <a:rPr lang="en-US" smtClean="0"/>
              <a:t>Scientists must</a:t>
            </a:r>
          </a:p>
          <a:p>
            <a:pPr lvl="1"/>
            <a:r>
              <a:rPr lang="en-US" smtClean="0"/>
              <a:t>be skeptical, creative, and systematic </a:t>
            </a:r>
          </a:p>
          <a:p>
            <a:pPr lvl="1"/>
            <a:r>
              <a:rPr lang="en-US" smtClean="0"/>
              <a:t>identify problems </a:t>
            </a:r>
          </a:p>
          <a:p>
            <a:pPr lvl="1"/>
            <a:r>
              <a:rPr lang="en-US" smtClean="0"/>
              <a:t>question current solutions that are not working </a:t>
            </a:r>
          </a:p>
          <a:p>
            <a:pPr lvl="1"/>
            <a:r>
              <a:rPr lang="en-US" smtClean="0"/>
              <a:t>creatively and systematically come up with new solutions </a:t>
            </a:r>
          </a:p>
          <a:p>
            <a:pPr lvl="1"/>
            <a:r>
              <a:rPr lang="en-US" smtClean="0"/>
              <a:t>subject these new solutions to empirical testing </a:t>
            </a:r>
          </a:p>
          <a:p>
            <a:pPr lvl="1"/>
            <a:endParaRPr lang="en-US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What Is Science?</a:t>
            </a:r>
          </a:p>
        </p:txBody>
      </p:sp>
      <p:sp>
        <p:nvSpPr>
          <p:cNvPr id="1536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To be successful, science must</a:t>
            </a:r>
          </a:p>
          <a:p>
            <a:pPr lvl="1" eaLnBrk="1" hangingPunct="1"/>
            <a:r>
              <a:rPr lang="en-US" smtClean="0"/>
              <a:t>conduct research ethically </a:t>
            </a:r>
          </a:p>
          <a:p>
            <a:pPr lvl="1" eaLnBrk="1" hangingPunct="1"/>
            <a:r>
              <a:rPr lang="en-US" smtClean="0"/>
              <a:t>critically self-examine its practices to determine what is working and what is not </a:t>
            </a:r>
          </a:p>
          <a:p>
            <a:pPr lvl="1" eaLnBrk="1" hangingPunct="1"/>
            <a:r>
              <a:rPr lang="en-US" smtClean="0"/>
              <a:t>engage in ongoing learning and improvement</a:t>
            </a:r>
          </a:p>
          <a:p>
            <a:pPr lvl="1" eaLnBrk="1" hangingPunct="1"/>
            <a:endParaRPr lang="en-US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Basic Assumptions Underlying Scientific Research</a:t>
            </a:r>
          </a:p>
        </p:txBody>
      </p:sp>
      <p:sp>
        <p:nvSpPr>
          <p:cNvPr id="1638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Uniformity or regularity in nature</a:t>
            </a:r>
          </a:p>
          <a:p>
            <a:pPr lvl="1" eaLnBrk="1" hangingPunct="1"/>
            <a:r>
              <a:rPr lang="en-US" smtClean="0"/>
              <a:t>determinism – the belief that mental process are fully caused by prior natural factors</a:t>
            </a:r>
          </a:p>
          <a:p>
            <a:pPr lvl="1" eaLnBrk="1" hangingPunct="1"/>
            <a:r>
              <a:rPr lang="en-US" smtClean="0"/>
              <a:t>probabilistic causes – a weaker form of determinism that indicates regularities that usually, but not always, occur</a:t>
            </a:r>
          </a:p>
          <a:p>
            <a:pPr eaLnBrk="1" hangingPunct="1"/>
            <a:r>
              <a:rPr lang="en-US" smtClean="0"/>
              <a:t>Reality in nature </a:t>
            </a:r>
          </a:p>
          <a:p>
            <a:pPr lvl="1" eaLnBrk="1" hangingPunct="1"/>
            <a:r>
              <a:rPr lang="en-US" smtClean="0"/>
              <a:t>the assumption that the things we see, hear, feel, smell, and taste are real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Basic Assumptions Underlying Scientific Research</a:t>
            </a:r>
          </a:p>
        </p:txBody>
      </p:sp>
      <p:sp>
        <p:nvSpPr>
          <p:cNvPr id="1741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Discoverability</a:t>
            </a:r>
          </a:p>
          <a:p>
            <a:pPr lvl="1" eaLnBrk="1" hangingPunct="1"/>
            <a:r>
              <a:rPr lang="en-US" smtClean="0"/>
              <a:t>the assumption that it’s possible to discover the regularities that exist in nature</a:t>
            </a:r>
          </a:p>
          <a:p>
            <a:pPr lvl="1" eaLnBrk="1" hangingPunct="1"/>
            <a:r>
              <a:rPr lang="en-US" smtClean="0"/>
              <a:t>task may not be simple, e.g., cure for cancer or AIDS</a:t>
            </a:r>
          </a:p>
          <a:p>
            <a:pPr lvl="1" eaLnBrk="1" hangingPunct="1"/>
            <a:r>
              <a:rPr lang="en-US" smtClean="0"/>
              <a:t>Two components</a:t>
            </a:r>
          </a:p>
          <a:p>
            <a:pPr lvl="2" eaLnBrk="1" hangingPunct="1"/>
            <a:r>
              <a:rPr lang="en-US" smtClean="0"/>
              <a:t>discovering the pieces of the puzzle </a:t>
            </a:r>
          </a:p>
          <a:p>
            <a:pPr lvl="2" eaLnBrk="1" hangingPunct="1"/>
            <a:r>
              <a:rPr lang="en-US" smtClean="0"/>
              <a:t>putting them together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Characteristics of Scientific Research</a:t>
            </a:r>
          </a:p>
        </p:txBody>
      </p:sp>
      <p:sp>
        <p:nvSpPr>
          <p:cNvPr id="1843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Control</a:t>
            </a:r>
          </a:p>
          <a:p>
            <a:pPr lvl="1" eaLnBrk="1" hangingPunct="1"/>
            <a:r>
              <a:rPr lang="en-US" smtClean="0"/>
              <a:t>holding constant or eliminating the influence of extraneous variables</a:t>
            </a:r>
          </a:p>
          <a:p>
            <a:pPr lvl="1" eaLnBrk="1" hangingPunct="1"/>
            <a:r>
              <a:rPr lang="en-US" smtClean="0"/>
              <a:t>allows for unambiguous claims about cause and effect</a:t>
            </a:r>
          </a:p>
          <a:p>
            <a:pPr lvl="1" eaLnBrk="1" hangingPunct="1"/>
            <a:r>
              <a:rPr lang="en-US" smtClean="0"/>
              <a:t>Placebo effect</a:t>
            </a:r>
          </a:p>
          <a:p>
            <a:pPr lvl="2" eaLnBrk="1" hangingPunct="1"/>
            <a:r>
              <a:rPr lang="en-US" smtClean="0"/>
              <a:t>improvement due to participants’ expectations for improvement, rather than the actual treatment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Characteristics of Scientific Research</a:t>
            </a:r>
          </a:p>
        </p:txBody>
      </p:sp>
      <p:sp>
        <p:nvSpPr>
          <p:cNvPr id="1945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Operationism</a:t>
            </a:r>
          </a:p>
          <a:p>
            <a:pPr lvl="1" eaLnBrk="1" hangingPunct="1"/>
            <a:r>
              <a:rPr lang="en-US" smtClean="0"/>
              <a:t>representing constructs by a specific set of operations</a:t>
            </a:r>
          </a:p>
          <a:p>
            <a:pPr lvl="1" eaLnBrk="1" hangingPunct="1"/>
            <a:r>
              <a:rPr lang="en-US" smtClean="0"/>
              <a:t>operational definition</a:t>
            </a:r>
          </a:p>
          <a:p>
            <a:pPr lvl="2" eaLnBrk="1" hangingPunct="1"/>
            <a:r>
              <a:rPr lang="en-US" smtClean="0"/>
              <a:t>defining a concept by the operations used to represent or measure it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Characteristics of Scientific Research</a:t>
            </a:r>
          </a:p>
        </p:txBody>
      </p:sp>
      <p:sp>
        <p:nvSpPr>
          <p:cNvPr id="2048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Objections to operational definition</a:t>
            </a:r>
          </a:p>
          <a:p>
            <a:pPr lvl="1"/>
            <a:r>
              <a:rPr lang="en-US" smtClean="0"/>
              <a:t>demands too strict</a:t>
            </a:r>
          </a:p>
          <a:p>
            <a:pPr lvl="1"/>
            <a:r>
              <a:rPr lang="en-US" smtClean="0"/>
              <a:t>a single operational definition could not completely specify the meaning of a term</a:t>
            </a:r>
          </a:p>
          <a:p>
            <a:pPr lvl="1"/>
            <a:r>
              <a:rPr lang="en-US" smtClean="0"/>
              <a:t>Example</a:t>
            </a:r>
          </a:p>
          <a:p>
            <a:pPr lvl="2"/>
            <a:r>
              <a:rPr lang="en-US" smtClean="0"/>
              <a:t>Aggression</a:t>
            </a:r>
          </a:p>
          <a:p>
            <a:pPr lvl="3"/>
            <a:r>
              <a:rPr lang="en-US" smtClean="0"/>
              <a:t>honking of horns, hitting a BoBo doll, delivering electric shocks to another, and the force with which a pad is hit</a:t>
            </a:r>
          </a:p>
          <a:p>
            <a:r>
              <a:rPr lang="en-US" smtClean="0"/>
              <a:t>Multiple operationalism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 of </a:t>
            </a:r>
            <a:r>
              <a:rPr lang="en-US" dirty="0" err="1" smtClean="0"/>
              <a:t>Operationalization</a:t>
            </a:r>
            <a:endParaRPr lang="en-US" dirty="0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</p:txBody>
      </p:sp>
      <p:pic>
        <p:nvPicPr>
          <p:cNvPr id="4" name="Picture 3" descr="Figure 1.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2057400"/>
            <a:ext cx="8380953" cy="3704762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Characteristics of Scientific Research</a:t>
            </a:r>
          </a:p>
        </p:txBody>
      </p:sp>
      <p:sp>
        <p:nvSpPr>
          <p:cNvPr id="2253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Replication</a:t>
            </a:r>
          </a:p>
          <a:p>
            <a:pPr lvl="1" eaLnBrk="1" hangingPunct="1"/>
            <a:r>
              <a:rPr lang="en-US" smtClean="0"/>
              <a:t>reproduction of results in a new study</a:t>
            </a:r>
          </a:p>
          <a:p>
            <a:pPr lvl="1" eaLnBrk="1" hangingPunct="1"/>
            <a:r>
              <a:rPr lang="en-US" smtClean="0"/>
              <a:t>reasons for failure to replicate</a:t>
            </a:r>
          </a:p>
          <a:p>
            <a:pPr lvl="2" eaLnBrk="1" hangingPunct="1"/>
            <a:r>
              <a:rPr lang="en-US" smtClean="0"/>
              <a:t>effect doesn’t exist</a:t>
            </a:r>
          </a:p>
          <a:p>
            <a:pPr lvl="2" eaLnBrk="1" hangingPunct="1"/>
            <a:r>
              <a:rPr lang="en-US" smtClean="0"/>
              <a:t>replication study is not an exact replication</a:t>
            </a:r>
          </a:p>
          <a:p>
            <a:pPr lvl="2" eaLnBrk="1" hangingPunct="1"/>
            <a:r>
              <a:rPr lang="en-US" smtClean="0"/>
              <a:t>effect may depend on context</a:t>
            </a:r>
          </a:p>
          <a:p>
            <a:pPr lvl="1" eaLnBrk="1" hangingPunct="1"/>
            <a:r>
              <a:rPr lang="en-US" smtClean="0"/>
              <a:t>meta-analysis</a:t>
            </a:r>
          </a:p>
          <a:p>
            <a:pPr lvl="2" eaLnBrk="1" hangingPunct="1"/>
            <a:r>
              <a:rPr lang="en-US" smtClean="0"/>
              <a:t>a quantitative technique for describing the relationship between variables across multiple studies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Role of Theory in Science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To summarize and integrate existing data</a:t>
            </a:r>
          </a:p>
          <a:p>
            <a:pPr eaLnBrk="1" hangingPunct="1"/>
            <a:r>
              <a:rPr lang="en-US" smtClean="0"/>
              <a:t>To guide new research</a:t>
            </a:r>
          </a:p>
          <a:p>
            <a:pPr eaLnBrk="1" hangingPunct="1"/>
            <a:r>
              <a:rPr lang="en-US" smtClean="0"/>
              <a:t>Continuous interaction between theory and empirical observation</a:t>
            </a:r>
          </a:p>
          <a:p>
            <a:pPr lvl="1" eaLnBrk="1" hangingPunct="1"/>
            <a:r>
              <a:rPr lang="en-US" smtClean="0"/>
              <a:t>logic or context of discovery</a:t>
            </a:r>
          </a:p>
          <a:p>
            <a:pPr lvl="2" eaLnBrk="1" hangingPunct="1"/>
            <a:r>
              <a:rPr lang="en-US" smtClean="0"/>
              <a:t>the inductive part of science</a:t>
            </a:r>
          </a:p>
          <a:p>
            <a:pPr lvl="1" eaLnBrk="1" hangingPunct="1"/>
            <a:r>
              <a:rPr lang="en-US" smtClean="0"/>
              <a:t>logic or context of justification</a:t>
            </a:r>
          </a:p>
          <a:p>
            <a:pPr lvl="2" eaLnBrk="1" hangingPunct="1"/>
            <a:r>
              <a:rPr lang="en-US" smtClean="0"/>
              <a:t>the deductive part of science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5562600"/>
            <a:ext cx="8229600" cy="685800"/>
          </a:xfrm>
          <a:noFill/>
        </p:spPr>
        <p:txBody>
          <a:bodyPr/>
          <a:lstStyle/>
          <a:p>
            <a:pPr eaLnBrk="1" hangingPunct="1"/>
            <a:r>
              <a:rPr lang="en-US" sz="1600" smtClean="0">
                <a:solidFill>
                  <a:schemeClr val="tx1"/>
                </a:solidFill>
                <a:cs typeface="Arial" charset="0"/>
              </a:rPr>
              <a:t>Figure 1.2</a:t>
            </a:r>
            <a:r>
              <a:rPr lang="en-US" sz="1600" b="0" smtClean="0">
                <a:solidFill>
                  <a:schemeClr val="tx1"/>
                </a:solidFill>
                <a:cs typeface="Arial" charset="0"/>
              </a:rPr>
              <a:t/>
            </a:r>
            <a:br>
              <a:rPr lang="en-US" sz="1600" b="0" smtClean="0">
                <a:solidFill>
                  <a:schemeClr val="tx1"/>
                </a:solidFill>
                <a:cs typeface="Arial" charset="0"/>
              </a:rPr>
            </a:br>
            <a:r>
              <a:rPr lang="en-US" sz="1600" b="0" smtClean="0">
                <a:solidFill>
                  <a:schemeClr val="tx1"/>
                </a:solidFill>
                <a:cs typeface="Arial" charset="0"/>
              </a:rPr>
              <a:t>Illustration of the relationship between theory and research.</a:t>
            </a:r>
            <a:endParaRPr lang="en-US" sz="1600" b="0" smtClean="0">
              <a:cs typeface="Arial" charset="0"/>
            </a:endParaRPr>
          </a:p>
        </p:txBody>
      </p:sp>
      <p:pic>
        <p:nvPicPr>
          <p:cNvPr id="24579" name="Picture 3" descr="FG_01_00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8675" y="381000"/>
            <a:ext cx="7553325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5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smtClean="0"/>
              <a:t>Role of Scientist in Psychological Research</a:t>
            </a:r>
          </a:p>
        </p:txBody>
      </p:sp>
      <p:sp>
        <p:nvSpPr>
          <p:cNvPr id="25603" name="Rectangle 6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 smtClean="0"/>
              <a:t>Curiosity</a:t>
            </a:r>
          </a:p>
          <a:p>
            <a:pPr lvl="1">
              <a:lnSpc>
                <a:spcPct val="90000"/>
              </a:lnSpc>
            </a:pPr>
            <a:r>
              <a:rPr lang="en-US" sz="2400" smtClean="0"/>
              <a:t>goal is the pursuit of knowledge and the uncovering of regularities in nature</a:t>
            </a:r>
          </a:p>
          <a:p>
            <a:pPr>
              <a:lnSpc>
                <a:spcPct val="90000"/>
              </a:lnSpc>
            </a:pPr>
            <a:r>
              <a:rPr lang="en-US" sz="2800" smtClean="0"/>
              <a:t>Patience</a:t>
            </a:r>
          </a:p>
          <a:p>
            <a:pPr lvl="1">
              <a:lnSpc>
                <a:spcPct val="90000"/>
              </a:lnSpc>
            </a:pPr>
            <a:r>
              <a:rPr lang="en-US" sz="2400" smtClean="0"/>
              <a:t>gaining knowledge from nature can be a slow, tedious process</a:t>
            </a:r>
          </a:p>
          <a:p>
            <a:pPr>
              <a:lnSpc>
                <a:spcPct val="90000"/>
              </a:lnSpc>
            </a:pPr>
            <a:r>
              <a:rPr lang="en-US" sz="2800" smtClean="0"/>
              <a:t>Objectivity</a:t>
            </a:r>
          </a:p>
          <a:p>
            <a:pPr lvl="1">
              <a:lnSpc>
                <a:spcPct val="90000"/>
              </a:lnSpc>
            </a:pPr>
            <a:r>
              <a:rPr lang="en-US" sz="2400" smtClean="0"/>
              <a:t>the scientist’s personal wishes and attitudes should not affect his or her observations</a:t>
            </a:r>
          </a:p>
          <a:p>
            <a:pPr>
              <a:lnSpc>
                <a:spcPct val="90000"/>
              </a:lnSpc>
            </a:pPr>
            <a:r>
              <a:rPr lang="en-US" sz="2800" smtClean="0"/>
              <a:t>Change</a:t>
            </a:r>
          </a:p>
          <a:p>
            <a:pPr lvl="1">
              <a:lnSpc>
                <a:spcPct val="90000"/>
              </a:lnSpc>
            </a:pPr>
            <a:r>
              <a:rPr lang="en-US" sz="2400" smtClean="0"/>
              <a:t>devising new methods and techniques for investigating nature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Objectives of Psychological Research</a:t>
            </a:r>
          </a:p>
        </p:txBody>
      </p:sp>
      <p:sp>
        <p:nvSpPr>
          <p:cNvPr id="2662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Description</a:t>
            </a:r>
          </a:p>
          <a:p>
            <a:pPr lvl="1" eaLnBrk="1" hangingPunct="1"/>
            <a:r>
              <a:rPr lang="en-US" smtClean="0"/>
              <a:t>portraying the phenomenon accurately</a:t>
            </a:r>
          </a:p>
          <a:p>
            <a:pPr lvl="1" eaLnBrk="1" hangingPunct="1"/>
            <a:r>
              <a:rPr lang="en-US" smtClean="0"/>
              <a:t>focusing on characteristics and degree to which they exist</a:t>
            </a:r>
          </a:p>
          <a:p>
            <a:pPr lvl="1" eaLnBrk="1" hangingPunct="1"/>
            <a:r>
              <a:rPr lang="en-US" smtClean="0"/>
              <a:t>e.g., Piaget’s theory of child development arose from detailed observations of his own children</a:t>
            </a:r>
          </a:p>
          <a:p>
            <a:pPr eaLnBrk="1" hangingPunct="1"/>
            <a:r>
              <a:rPr lang="en-US" smtClean="0"/>
              <a:t>Explanation</a:t>
            </a:r>
          </a:p>
          <a:p>
            <a:pPr lvl="1" eaLnBrk="1" hangingPunct="1"/>
            <a:r>
              <a:rPr lang="en-US" smtClean="0"/>
              <a:t>identifying the cause(s) of the phenomenon</a:t>
            </a:r>
          </a:p>
          <a:p>
            <a:pPr lvl="1" eaLnBrk="1" hangingPunct="1"/>
            <a:r>
              <a:rPr lang="en-US" smtClean="0"/>
              <a:t>e.g., social media and extroversion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Objectives of Psychological Research</a:t>
            </a:r>
          </a:p>
        </p:txBody>
      </p:sp>
      <p:sp>
        <p:nvSpPr>
          <p:cNvPr id="2765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Prediction</a:t>
            </a:r>
          </a:p>
          <a:p>
            <a:pPr lvl="1" eaLnBrk="1" hangingPunct="1"/>
            <a:r>
              <a:rPr lang="en-US" sz="2400" smtClean="0"/>
              <a:t>anticipating the outcome and the occurrence of an event</a:t>
            </a:r>
          </a:p>
          <a:p>
            <a:pPr lvl="1" eaLnBrk="1" hangingPunct="1"/>
            <a:r>
              <a:rPr lang="en-US" sz="2400" smtClean="0"/>
              <a:t>identifying risk factors of a phenomenon can help you to predict when it might happen</a:t>
            </a:r>
          </a:p>
          <a:p>
            <a:pPr lvl="1" eaLnBrk="1" hangingPunct="1"/>
            <a:r>
              <a:rPr lang="en-US" sz="2400" smtClean="0"/>
              <a:t>e.g., academic success</a:t>
            </a:r>
          </a:p>
          <a:p>
            <a:pPr eaLnBrk="1" hangingPunct="1"/>
            <a:r>
              <a:rPr lang="en-US" sz="2800" smtClean="0"/>
              <a:t>Control</a:t>
            </a:r>
          </a:p>
          <a:p>
            <a:pPr lvl="1" eaLnBrk="1" hangingPunct="1"/>
            <a:r>
              <a:rPr lang="en-US" sz="2400" smtClean="0"/>
              <a:t>manipulation of the conditions that determine a phenomenon</a:t>
            </a:r>
          </a:p>
          <a:p>
            <a:pPr lvl="1" eaLnBrk="1" hangingPunct="1"/>
            <a:r>
              <a:rPr lang="en-US" sz="2400" smtClean="0"/>
              <a:t>different meanings of the word control</a:t>
            </a:r>
          </a:p>
          <a:p>
            <a:pPr lvl="2" eaLnBrk="1" hangingPunct="1"/>
            <a:r>
              <a:rPr lang="en-US" smtClean="0"/>
              <a:t>controlling antecedents to produce a desired outcome</a:t>
            </a:r>
          </a:p>
          <a:p>
            <a:pPr lvl="2" eaLnBrk="1" hangingPunct="1"/>
            <a:r>
              <a:rPr lang="en-US" smtClean="0"/>
              <a:t>eliminating influence of extraneous variables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Pseudoscience</a:t>
            </a:r>
          </a:p>
        </p:txBody>
      </p:sp>
      <p:sp>
        <p:nvSpPr>
          <p:cNvPr id="2867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An approach that claims to be scientific, but in fact violates many tenets of science</a:t>
            </a:r>
          </a:p>
          <a:p>
            <a:pPr eaLnBrk="1" hangingPunct="1"/>
            <a:r>
              <a:rPr lang="en-US" smtClean="0"/>
              <a:t>Attempted association with science made in an attempt to gain legitimacy</a:t>
            </a:r>
          </a:p>
          <a:p>
            <a:pPr eaLnBrk="1" hangingPunct="1"/>
            <a:r>
              <a:rPr lang="en-US" smtClean="0"/>
              <a:t>Examples</a:t>
            </a:r>
          </a:p>
          <a:p>
            <a:pPr lvl="1" eaLnBrk="1" hangingPunct="1"/>
            <a:r>
              <a:rPr lang="en-US" smtClean="0"/>
              <a:t>commercials that claim “scientifically proven”</a:t>
            </a:r>
          </a:p>
          <a:p>
            <a:pPr lvl="1" eaLnBrk="1" hangingPunct="1"/>
            <a:r>
              <a:rPr lang="en-US" smtClean="0"/>
              <a:t>ESP, fortune telling, superstitions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Strategies Used in Pseudoscience</a:t>
            </a:r>
          </a:p>
        </p:txBody>
      </p:sp>
      <p:sp>
        <p:nvSpPr>
          <p:cNvPr id="2969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Creating new (ad hoc) hypotheses in order to explain away negative findings</a:t>
            </a:r>
          </a:p>
          <a:p>
            <a:pPr lvl="1" eaLnBrk="1" hangingPunct="1"/>
            <a:r>
              <a:rPr lang="en-US" smtClean="0"/>
              <a:t>characterized by statements that can’t be falsified or ad hoc hypotheses to explain problems with the claim</a:t>
            </a:r>
          </a:p>
          <a:p>
            <a:pPr eaLnBrk="1" hangingPunct="1"/>
            <a:r>
              <a:rPr lang="en-US" smtClean="0"/>
              <a:t>Exclusive use of confirmation and reinterpretation of negative findings as supporting the claim</a:t>
            </a:r>
          </a:p>
          <a:p>
            <a:pPr lvl="1" eaLnBrk="1" hangingPunct="1"/>
            <a:r>
              <a:rPr lang="en-US" smtClean="0"/>
              <a:t>science tries to prove hypotheses wrong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Strategies Used in Pseudoscience</a:t>
            </a:r>
          </a:p>
        </p:txBody>
      </p:sp>
      <p:sp>
        <p:nvSpPr>
          <p:cNvPr id="3072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Absence of self-correction through continual and rigorous testing of the claim</a:t>
            </a:r>
          </a:p>
          <a:p>
            <a:pPr lvl="1" eaLnBrk="1" hangingPunct="1"/>
            <a:r>
              <a:rPr lang="en-US" smtClean="0"/>
              <a:t>does not try to verify or refute claims</a:t>
            </a:r>
          </a:p>
          <a:p>
            <a:pPr eaLnBrk="1" hangingPunct="1"/>
            <a:r>
              <a:rPr lang="en-US" smtClean="0"/>
              <a:t>Reversed burden of proof </a:t>
            </a:r>
          </a:p>
          <a:p>
            <a:pPr lvl="1" eaLnBrk="1" hangingPunct="1"/>
            <a:r>
              <a:rPr lang="en-US" smtClean="0"/>
              <a:t>asks critics to prove that their claims are wrong</a:t>
            </a:r>
          </a:p>
          <a:p>
            <a:pPr eaLnBrk="1" hangingPunct="1"/>
            <a:r>
              <a:rPr lang="en-US" smtClean="0"/>
              <a:t>Overreliance on testimonials and anecdotal evidence supporting a claim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Strategies Used in Pseudoscience</a:t>
            </a:r>
          </a:p>
        </p:txBody>
      </p:sp>
      <p:sp>
        <p:nvSpPr>
          <p:cNvPr id="3174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Use of ambiguous or confusing language to make a claim sound as if it has survived scientific scrutiny</a:t>
            </a:r>
          </a:p>
          <a:p>
            <a:pPr lvl="1" eaLnBrk="1" hangingPunct="1"/>
            <a:r>
              <a:rPr lang="en-US" smtClean="0"/>
              <a:t>language that confuses vs. clarifies</a:t>
            </a:r>
          </a:p>
          <a:p>
            <a:pPr lvl="1" eaLnBrk="1" hangingPunct="1"/>
            <a:r>
              <a:rPr lang="en-US" smtClean="0"/>
              <a:t>uses scientific terms to sound respectable</a:t>
            </a:r>
          </a:p>
          <a:p>
            <a:pPr eaLnBrk="1" hangingPunct="1"/>
            <a:r>
              <a:rPr lang="en-US" smtClean="0"/>
              <a:t>Absence of any connection to other disciplines that study issues related to the claim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hristensen_design_2">
  <a:themeElements>
    <a:clrScheme name="Christensen_design_2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hristensen_design_2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charset="-128"/>
            <a:cs typeface="ＭＳ Ｐゴシック" charset="-128"/>
          </a:defRPr>
        </a:defPPr>
      </a:lstStyle>
    </a:lnDef>
  </a:objectDefaults>
  <a:extraClrSchemeLst>
    <a:extraClrScheme>
      <a:clrScheme name="Christensen_design_2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ristensen_design_2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ristensen_design_2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ristensen_design_2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ristensen_design_2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ristensen_design_2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ristensen_design_2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ristensen_design_2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ristensen_design_2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ristensen_design_2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ristensen_design_2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ristensen_design_2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533</TotalTime>
  <Words>1364</Words>
  <Application>Microsoft Office PowerPoint</Application>
  <PresentationFormat>On-screen Show (4:3)</PresentationFormat>
  <Paragraphs>219</Paragraphs>
  <Slides>29</Slides>
  <Notes>28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Christensen_design_2</vt:lpstr>
      <vt:lpstr>Slide 1</vt:lpstr>
      <vt:lpstr>Why Learn About the Scientific Research Process?</vt:lpstr>
      <vt:lpstr>Methods of Acquiring Knowledge</vt:lpstr>
      <vt:lpstr>Methods of Acquiring Knowledge</vt:lpstr>
      <vt:lpstr>Methods of Acquiring Knowledge  (cont'd)</vt:lpstr>
      <vt:lpstr>Science</vt:lpstr>
      <vt:lpstr>Scientific Methods</vt:lpstr>
      <vt:lpstr>Scientific Methods</vt:lpstr>
      <vt:lpstr>Scientific Methods</vt:lpstr>
      <vt:lpstr>Scientific Methods</vt:lpstr>
      <vt:lpstr>Scientific Methods</vt:lpstr>
      <vt:lpstr>What Is Science?</vt:lpstr>
      <vt:lpstr>What Is Science?</vt:lpstr>
      <vt:lpstr>Basic Assumptions Underlying Scientific Research</vt:lpstr>
      <vt:lpstr>Basic Assumptions Underlying Scientific Research</vt:lpstr>
      <vt:lpstr>Characteristics of Scientific Research</vt:lpstr>
      <vt:lpstr>Characteristics of Scientific Research</vt:lpstr>
      <vt:lpstr>Characteristics of Scientific Research</vt:lpstr>
      <vt:lpstr>Example of Operationalization</vt:lpstr>
      <vt:lpstr>Characteristics of Scientific Research</vt:lpstr>
      <vt:lpstr>Role of Theory in Science</vt:lpstr>
      <vt:lpstr>Figure 1.2 Illustration of the relationship between theory and research.</vt:lpstr>
      <vt:lpstr>Role of Scientist in Psychological Research</vt:lpstr>
      <vt:lpstr>Objectives of Psychological Research</vt:lpstr>
      <vt:lpstr>Objectives of Psychological Research</vt:lpstr>
      <vt:lpstr>Pseudoscience</vt:lpstr>
      <vt:lpstr>Strategies Used in Pseudoscience</vt:lpstr>
      <vt:lpstr>Strategies Used in Pseudoscience</vt:lpstr>
      <vt:lpstr>Strategies Used in Pseudoscience</vt:lpstr>
    </vt:vector>
  </TitlesOfParts>
  <Company>Workflow Data Systems LLC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Ramsey</dc:creator>
  <cp:lastModifiedBy>ubasusi</cp:lastModifiedBy>
  <cp:revision>57</cp:revision>
  <dcterms:created xsi:type="dcterms:W3CDTF">2010-08-17T11:34:52Z</dcterms:created>
  <dcterms:modified xsi:type="dcterms:W3CDTF">2014-06-13T07:19:15Z</dcterms:modified>
</cp:coreProperties>
</file>