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363" r:id="rId2"/>
    <p:sldId id="331" r:id="rId3"/>
    <p:sldId id="430" r:id="rId4"/>
    <p:sldId id="449" r:id="rId5"/>
    <p:sldId id="447" r:id="rId6"/>
    <p:sldId id="442" r:id="rId7"/>
    <p:sldId id="444" r:id="rId8"/>
    <p:sldId id="448" r:id="rId9"/>
    <p:sldId id="450" r:id="rId10"/>
    <p:sldId id="445" r:id="rId11"/>
    <p:sldId id="452" r:id="rId12"/>
    <p:sldId id="451" r:id="rId13"/>
    <p:sldId id="369" r:id="rId14"/>
    <p:sldId id="370" r:id="rId1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6517" autoAdjust="0"/>
  </p:normalViewPr>
  <p:slideViewPr>
    <p:cSldViewPr>
      <p:cViewPr varScale="1">
        <p:scale>
          <a:sx n="110" d="100"/>
          <a:sy n="110" d="100"/>
        </p:scale>
        <p:origin x="372"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610164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887856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600484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Strategic Sustainability</a:t>
            </a:r>
            <a:endParaRPr lang="en-GB" altLang="en-US" dirty="0">
              <a:solidFill>
                <a:schemeClr val="tx1"/>
              </a:solidFill>
            </a:endParaRPr>
          </a:p>
        </p:txBody>
      </p:sp>
      <p:sp>
        <p:nvSpPr>
          <p:cNvPr id="8" name="Title 1">
            <a:extLst>
              <a:ext uri="{FF2B5EF4-FFF2-40B4-BE49-F238E27FC236}">
                <a16:creationId xmlns:a16="http://schemas.microsoft.com/office/drawing/2014/main" id="{9C5E40E9-B54D-422E-812F-4A6581584CF7}"/>
              </a:ext>
            </a:extLst>
          </p:cNvPr>
          <p:cNvSpPr>
            <a:spLocks noGrp="1"/>
          </p:cNvSpPr>
          <p:nvPr>
            <p:ph type="ctrTitle"/>
          </p:nvPr>
        </p:nvSpPr>
        <p:spPr>
          <a:xfrm>
            <a:off x="2214885" y="476672"/>
            <a:ext cx="7772400" cy="1512888"/>
          </a:xfrm>
        </p:spPr>
        <p:txBody>
          <a:bodyPr/>
          <a:lstStyle/>
          <a:p>
            <a:pPr eaLnBrk="1" hangingPunct="1"/>
            <a:r>
              <a:rPr lang="en-GB" b="1" dirty="0"/>
              <a:t>BMSW6104 </a:t>
            </a:r>
            <a:endParaRPr lang="en-GB" altLang="en-US" dirty="0"/>
          </a:p>
        </p:txBody>
      </p:sp>
      <p:sp>
        <p:nvSpPr>
          <p:cNvPr id="9" name="Subtitle 4">
            <a:extLst>
              <a:ext uri="{FF2B5EF4-FFF2-40B4-BE49-F238E27FC236}">
                <a16:creationId xmlns:a16="http://schemas.microsoft.com/office/drawing/2014/main" id="{1E6E5B5E-29F6-4C7A-A039-0F7F83271DA5}"/>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Outline the main elements of green strategy and sustainability and explain their importance.</a:t>
            </a:r>
          </a:p>
          <a:p>
            <a:pPr algn="just"/>
            <a:r>
              <a:rPr lang="en-GB" sz="2600" dirty="0"/>
              <a:t>Define and explain the additional elements involved in analysing the green strategy environment.</a:t>
            </a:r>
          </a:p>
          <a:p>
            <a:pPr algn="just"/>
            <a:r>
              <a:rPr lang="en-GB" sz="2600" dirty="0"/>
              <a:t>Outline the impact on strategy options, strategy choice and implementation from the perspective of green strategy and sustainability.</a:t>
            </a:r>
          </a:p>
          <a:p>
            <a:pPr algn="just"/>
            <a:r>
              <a:rPr lang="en-GB" sz="2600" dirty="0"/>
              <a:t>Appreciate how a firm’s values, principles, and pursuit of corporate social responsibility can help define its strategy and support its creation of value.</a:t>
            </a:r>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Sustainability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algn="just">
              <a:buClr>
                <a:schemeClr val="tx1"/>
              </a:buClr>
            </a:pPr>
            <a:r>
              <a:rPr lang="en-GB" sz="2200" b="1" dirty="0">
                <a:solidFill>
                  <a:srgbClr val="FF0000"/>
                </a:solidFill>
              </a:rPr>
              <a:t>Strategic Sustainability </a:t>
            </a:r>
            <a:r>
              <a:rPr lang="en-GB" sz="2200" dirty="0"/>
              <a:t>examines how organisations can implement environmental sustainability science, theories, and ways of thinking to become more competitive. </a:t>
            </a:r>
          </a:p>
          <a:p>
            <a:pPr algn="just">
              <a:buClr>
                <a:schemeClr val="tx1"/>
              </a:buClr>
            </a:pPr>
            <a:r>
              <a:rPr lang="en-GB" altLang="en-US" sz="2200" dirty="0"/>
              <a:t>Strategic Sustainability offers a comprehensive coverage of firm-natural issues related to the environment, ranging from critical drivers to strategic options at hand. </a:t>
            </a:r>
          </a:p>
          <a:p>
            <a:pPr algn="just">
              <a:buClr>
                <a:schemeClr val="tx1"/>
              </a:buClr>
            </a:pPr>
            <a:r>
              <a:rPr lang="en-GB" altLang="en-US" sz="2200" dirty="0"/>
              <a:t>Leading businesses and corporations are evaluated on many aspects of their performance (e.g., product quality, ethical standards, and reputation in the community).</a:t>
            </a:r>
          </a:p>
          <a:p>
            <a:pPr algn="just">
              <a:buClr>
                <a:schemeClr val="tx1"/>
              </a:buClr>
            </a:pPr>
            <a:r>
              <a:rPr lang="en-GB" altLang="en-US" sz="2200" dirty="0"/>
              <a:t>Corporate policies, involving employees and day-to-day operations, can have positive impacts on sustainability. Other “green” practices (e.g., recycling, purchasing recycled materials, and being a good steward of resources such as freshwater) also contribute to emissions reductions and environmental sustainability. </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b="1" dirty="0">
                <a:solidFill>
                  <a:srgbClr val="FF0000"/>
                </a:solidFill>
              </a:rPr>
              <a:t>Green strategy</a:t>
            </a:r>
            <a:r>
              <a:rPr lang="en-GB" sz="2600" dirty="0"/>
              <a:t> and the broader topic of </a:t>
            </a:r>
            <a:r>
              <a:rPr lang="en-GB" sz="2600" b="1" dirty="0">
                <a:solidFill>
                  <a:srgbClr val="FF0000"/>
                </a:solidFill>
              </a:rPr>
              <a:t>sustainability</a:t>
            </a:r>
            <a:r>
              <a:rPr lang="en-GB" sz="2600" dirty="0"/>
              <a:t> concern those activities of the organisation that are focused on both sustaining the earth’s environment and developing the business opportunities that will arise from such additional activities. </a:t>
            </a:r>
          </a:p>
          <a:p>
            <a:pPr algn="just">
              <a:buClr>
                <a:schemeClr val="tx1"/>
              </a:buClr>
            </a:pPr>
            <a:r>
              <a:rPr lang="en-GB" altLang="en-US" sz="2600" dirty="0"/>
              <a:t>Green strategy delivers positive results for leading companies. </a:t>
            </a:r>
          </a:p>
          <a:p>
            <a:pPr algn="just">
              <a:buClr>
                <a:schemeClr val="tx1"/>
              </a:buClr>
            </a:pPr>
            <a:r>
              <a:rPr lang="en-GB" altLang="en-US" sz="2600" dirty="0"/>
              <a:t>There are three main factors to be addressed in analysing the green strategy environment:</a:t>
            </a:r>
          </a:p>
          <a:p>
            <a:pPr marL="1314450" lvl="2" indent="-514350" algn="just">
              <a:buClr>
                <a:schemeClr val="tx1"/>
              </a:buClr>
              <a:buFont typeface="+mj-lt"/>
              <a:buAutoNum type="arabicPeriod"/>
            </a:pPr>
            <a:r>
              <a:rPr lang="en-GB" altLang="en-US" dirty="0"/>
              <a:t>government legislation and directives;</a:t>
            </a:r>
          </a:p>
          <a:p>
            <a:pPr marL="1314450" lvl="2" indent="-514350" algn="just">
              <a:buClr>
                <a:schemeClr val="tx1"/>
              </a:buClr>
              <a:buFont typeface="+mj-lt"/>
              <a:buAutoNum type="arabicPeriod"/>
            </a:pPr>
            <a:r>
              <a:rPr lang="en-GB" altLang="en-US" dirty="0"/>
              <a:t>business opportunities;</a:t>
            </a:r>
          </a:p>
          <a:p>
            <a:pPr marL="1314450" lvl="2" indent="-514350" algn="just">
              <a:buClr>
                <a:schemeClr val="tx1"/>
              </a:buClr>
              <a:buFont typeface="+mj-lt"/>
              <a:buAutoNum type="arabicPeriod"/>
            </a:pPr>
            <a:r>
              <a:rPr lang="en-GB" altLang="en-US" dirty="0"/>
              <a:t>customer and consumer perceptions and pressure for change.</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7172">
                                            <p:txEl>
                                              <p:pRg st="5" end="5"/>
                                            </p:txEl>
                                          </p:spTgt>
                                        </p:tgtEl>
                                        <p:attrNameLst>
                                          <p:attrName>style.visibility</p:attrName>
                                        </p:attrNameLst>
                                      </p:cBhvr>
                                      <p:to>
                                        <p:strVal val="visible"/>
                                      </p:to>
                                    </p:set>
                                    <p:animEffect transition="in" filter="fade">
                                      <p:cBhvr>
                                        <p:cTn id="26" dur="1000"/>
                                        <p:tgtEl>
                                          <p:spTgt spid="7172">
                                            <p:txEl>
                                              <p:pRg st="5" end="5"/>
                                            </p:txEl>
                                          </p:spTgt>
                                        </p:tgtEl>
                                      </p:cBhvr>
                                    </p:animEffect>
                                    <p:anim calcmode="lin" valueType="num">
                                      <p:cBhvr>
                                        <p:cTn id="2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7172">
                                            <p:txEl>
                                              <p:pRg st="3" end="3"/>
                                            </p:txEl>
                                          </p:spTgt>
                                        </p:tgtEl>
                                        <p:attrNameLst>
                                          <p:attrName>style.visibility</p:attrName>
                                        </p:attrNameLst>
                                      </p:cBhvr>
                                      <p:to>
                                        <p:strVal val="visible"/>
                                      </p:to>
                                    </p:set>
                                    <p:animEffect transition="in" filter="fade">
                                      <p:cBhvr>
                                        <p:cTn id="31" dur="1000"/>
                                        <p:tgtEl>
                                          <p:spTgt spid="7172">
                                            <p:txEl>
                                              <p:pRg st="3" end="3"/>
                                            </p:txEl>
                                          </p:spTgt>
                                        </p:tgtEl>
                                      </p:cBhvr>
                                    </p:animEffect>
                                    <p:anim calcmode="lin" valueType="num">
                                      <p:cBhvr>
                                        <p:cTn id="32"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7172">
                                            <p:txEl>
                                              <p:pRg st="4" end="4"/>
                                            </p:txEl>
                                          </p:spTgt>
                                        </p:tgtEl>
                                        <p:attrNameLst>
                                          <p:attrName>style.visibility</p:attrName>
                                        </p:attrNameLst>
                                      </p:cBhvr>
                                      <p:to>
                                        <p:strVal val="visible"/>
                                      </p:to>
                                    </p:set>
                                    <p:animEffect transition="in" filter="fade">
                                      <p:cBhvr>
                                        <p:cTn id="36" dur="1000"/>
                                        <p:tgtEl>
                                          <p:spTgt spid="7172">
                                            <p:txEl>
                                              <p:pRg st="4" end="4"/>
                                            </p:txEl>
                                          </p:spTgt>
                                        </p:tgtEl>
                                      </p:cBhvr>
                                    </p:animEffect>
                                    <p:anim calcmode="lin" valueType="num">
                                      <p:cBhvr>
                                        <p:cTn id="37"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 The Main Topics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altLang="en-US" sz="2600" b="1" dirty="0"/>
              <a:t>There are seven issues that companies need to consider</a:t>
            </a:r>
            <a:r>
              <a:rPr lang="en-GB" altLang="en-US" sz="2600" dirty="0"/>
              <a:t>:</a:t>
            </a:r>
          </a:p>
          <a:p>
            <a:pPr lvl="1" algn="just">
              <a:buClr>
                <a:schemeClr val="tx1"/>
              </a:buClr>
              <a:buFont typeface="Wingdings" panose="05000000000000000000" pitchFamily="2" charset="2"/>
              <a:buChar char="§"/>
            </a:pPr>
            <a:r>
              <a:rPr lang="en-GB" altLang="en-US" sz="1800" dirty="0">
                <a:solidFill>
                  <a:srgbClr val="FF0066"/>
                </a:solidFill>
              </a:rPr>
              <a:t>Effective use of energy with moves towards electrification</a:t>
            </a:r>
            <a:r>
              <a:rPr lang="en-GB" altLang="en-US" sz="1800" dirty="0"/>
              <a:t>. </a:t>
            </a:r>
            <a:r>
              <a:rPr lang="en-GB" altLang="en-US" sz="1600" dirty="0"/>
              <a:t>Safe and sustainable energy sources are essential. In practice, this will move organisations away from gas and oil towards other ways of generating energy.</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Sustainable use of natural resources</a:t>
            </a:r>
            <a:r>
              <a:rPr lang="en-GB" altLang="en-US" sz="1800" dirty="0"/>
              <a:t>. </a:t>
            </a:r>
            <a:r>
              <a:rPr lang="en-GB" altLang="en-US" sz="1600" dirty="0"/>
              <a:t>There is a need both to use renewable resources where possible and to use non-renewable resources in a careful and planned way. </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Protection of the biosphere and the development of carbon neutral organisations</a:t>
            </a:r>
            <a:r>
              <a:rPr lang="en-GB" altLang="en-US" sz="1800" dirty="0"/>
              <a:t>. </a:t>
            </a:r>
            <a:r>
              <a:rPr lang="en-GB" altLang="en-US" sz="1600" dirty="0"/>
              <a:t>Many companies are targeting the lower use of carboniferous fuels like oil and gas over the next few years.</a:t>
            </a:r>
          </a:p>
          <a:p>
            <a:pPr lvl="1" algn="just">
              <a:buClr>
                <a:schemeClr val="tx1"/>
              </a:buClr>
              <a:buFont typeface="Wingdings" panose="05000000000000000000" pitchFamily="2" charset="2"/>
              <a:buChar char="§"/>
            </a:pPr>
            <a:r>
              <a:rPr lang="en-GB" altLang="en-US" sz="1800" dirty="0">
                <a:solidFill>
                  <a:srgbClr val="FF0066"/>
                </a:solidFill>
              </a:rPr>
              <a:t>Country self-sufficiency</a:t>
            </a:r>
            <a:r>
              <a:rPr lang="en-GB" altLang="en-US" sz="1800" dirty="0"/>
              <a:t>. </a:t>
            </a:r>
            <a:r>
              <a:rPr lang="en-GB" altLang="en-US" sz="1600" dirty="0"/>
              <a:t>Countries need to become less reliant on importing energy where possible.</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Greater energy and resource efficiency</a:t>
            </a:r>
            <a:r>
              <a:rPr lang="en-GB" altLang="en-US" sz="1800" dirty="0"/>
              <a:t>. </a:t>
            </a:r>
            <a:r>
              <a:rPr lang="en-GB" altLang="en-US" sz="1600" dirty="0"/>
              <a:t>In both the production and the use of energy, many national governments and individual companies are researching and investing in more efficient sources of power generation. </a:t>
            </a:r>
            <a:endParaRPr lang="en-GB" altLang="en-US" sz="1800" dirty="0"/>
          </a:p>
          <a:p>
            <a:pPr lvl="1" algn="just">
              <a:buClr>
                <a:schemeClr val="tx1"/>
              </a:buClr>
              <a:buFont typeface="Wingdings" panose="05000000000000000000" pitchFamily="2" charset="2"/>
              <a:buChar char="§"/>
            </a:pPr>
            <a:r>
              <a:rPr lang="en-GB" altLang="en-US" sz="1800" dirty="0">
                <a:solidFill>
                  <a:srgbClr val="FF0066"/>
                </a:solidFill>
              </a:rPr>
              <a:t>Reduction and disposal of waste</a:t>
            </a:r>
            <a:r>
              <a:rPr lang="en-GB" altLang="en-US" sz="1800" dirty="0"/>
              <a:t>. </a:t>
            </a:r>
            <a:r>
              <a:rPr lang="en-GB" altLang="en-US" sz="1600" dirty="0"/>
              <a:t>Green strategy needs to include waste minimisation, recycling where possible and special strategies with regard to hazardous waste.</a:t>
            </a:r>
          </a:p>
          <a:p>
            <a:pPr lvl="1" algn="just">
              <a:buClr>
                <a:schemeClr val="tx1"/>
              </a:buClr>
              <a:buFont typeface="Wingdings" panose="05000000000000000000" pitchFamily="2" charset="2"/>
              <a:buChar char="§"/>
            </a:pPr>
            <a:r>
              <a:rPr lang="en-GB" altLang="en-US" sz="1800" dirty="0">
                <a:solidFill>
                  <a:srgbClr val="FF0066"/>
                </a:solidFill>
              </a:rPr>
              <a:t>Change of attitudes and lifestyles</a:t>
            </a:r>
            <a:r>
              <a:rPr lang="en-GB" altLang="en-US" sz="1800" dirty="0"/>
              <a:t>. </a:t>
            </a:r>
            <a:r>
              <a:rPr lang="en-GB" altLang="en-US" sz="1600" dirty="0"/>
              <a:t>To achieve major change, a major shift in public attitudes is essential.</a:t>
            </a:r>
            <a:endParaRPr lang="en-GB" altLang="en-US" sz="2200" dirty="0"/>
          </a:p>
          <a:p>
            <a:pPr marL="0" indent="0" algn="just">
              <a:buClr>
                <a:schemeClr val="tx1"/>
              </a:buClr>
              <a:buNone/>
            </a:pPr>
            <a:endParaRPr lang="en-GB" altLang="en-US" sz="26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Green Strategy Value Chain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2592288"/>
          </a:xfrm>
        </p:spPr>
        <p:txBody>
          <a:bodyPr/>
          <a:lstStyle/>
          <a:p>
            <a:pPr marL="0" indent="0" algn="just">
              <a:buNone/>
            </a:pPr>
            <a:r>
              <a:rPr lang="en-GB" sz="2700" b="1" dirty="0">
                <a:solidFill>
                  <a:srgbClr val="FF0000"/>
                </a:solidFill>
              </a:rPr>
              <a:t>The green strategy value chain </a:t>
            </a:r>
            <a:r>
              <a:rPr lang="en-GB" sz="2700" dirty="0"/>
              <a:t>seeks out ways of reducing energy, lowering carbon content and adopting recycling policies, not only within the organisation but also with suppliers and customers. In addition, the green strategy value chain will involve every element and function, including those that perhaps do not always feature highly in many value chain analyses.</a:t>
            </a:r>
          </a:p>
        </p:txBody>
      </p:sp>
      <p:pic>
        <p:nvPicPr>
          <p:cNvPr id="3" name="Picture 2">
            <a:extLst>
              <a:ext uri="{FF2B5EF4-FFF2-40B4-BE49-F238E27FC236}">
                <a16:creationId xmlns:a16="http://schemas.microsoft.com/office/drawing/2014/main" id="{DB28130F-0294-419E-95D8-796AFE5A17F5}"/>
              </a:ext>
            </a:extLst>
          </p:cNvPr>
          <p:cNvPicPr>
            <a:picLocks noChangeAspect="1"/>
          </p:cNvPicPr>
          <p:nvPr/>
        </p:nvPicPr>
        <p:blipFill>
          <a:blip r:embed="rId3"/>
          <a:stretch>
            <a:fillRect/>
          </a:stretch>
        </p:blipFill>
        <p:spPr>
          <a:xfrm>
            <a:off x="1352264" y="3573016"/>
            <a:ext cx="9487470" cy="2122537"/>
          </a:xfrm>
          <a:prstGeom prst="rect">
            <a:avLst/>
          </a:prstGeom>
        </p:spPr>
      </p:pic>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Value Chain: Benefits and Costs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83432" y="1003576"/>
            <a:ext cx="4680520" cy="4685991"/>
          </a:xfrm>
        </p:spPr>
        <p:txBody>
          <a:bodyPr/>
          <a:lstStyle/>
          <a:p>
            <a:pPr algn="just"/>
            <a:r>
              <a:rPr lang="en-GB" sz="2400" dirty="0"/>
              <a:t>From a green strategy perspective, green strategies will bring benefits both for the organisation and for its wider stakeholders – for example, employees, shareholders and the local community.</a:t>
            </a:r>
          </a:p>
          <a:p>
            <a:pPr algn="just"/>
            <a:r>
              <a:rPr lang="en-GB" altLang="en-US" sz="2400" dirty="0"/>
              <a:t>It is important to be realistic about the adoption of green strategy policies: there will be costs as well as benefits to the organisation.</a:t>
            </a:r>
          </a:p>
        </p:txBody>
      </p:sp>
      <p:pic>
        <p:nvPicPr>
          <p:cNvPr id="3" name="Picture 2">
            <a:extLst>
              <a:ext uri="{FF2B5EF4-FFF2-40B4-BE49-F238E27FC236}">
                <a16:creationId xmlns:a16="http://schemas.microsoft.com/office/drawing/2014/main" id="{C107C2F3-BE3A-4DFA-B5B9-4DD4E353B191}"/>
              </a:ext>
            </a:extLst>
          </p:cNvPr>
          <p:cNvPicPr>
            <a:picLocks noChangeAspect="1"/>
          </p:cNvPicPr>
          <p:nvPr/>
        </p:nvPicPr>
        <p:blipFill>
          <a:blip r:embed="rId3"/>
          <a:stretch>
            <a:fillRect/>
          </a:stretch>
        </p:blipFill>
        <p:spPr>
          <a:xfrm>
            <a:off x="5735960" y="1003577"/>
            <a:ext cx="5364898" cy="4685991"/>
          </a:xfrm>
          <a:prstGeom prst="rect">
            <a:avLst/>
          </a:prstGeom>
        </p:spPr>
      </p:pic>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Social Responsibility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b="1" dirty="0">
                <a:solidFill>
                  <a:srgbClr val="FF0000"/>
                </a:solidFill>
              </a:rPr>
              <a:t>Corporate social responsibility (CSR) </a:t>
            </a:r>
            <a:r>
              <a:rPr lang="en-GB" sz="2500" dirty="0"/>
              <a:t>is the commitment by organisations to behave ethically and contribute to economic development while improving the quality of life of the workforce and their families as well as the local community and society at large.</a:t>
            </a:r>
          </a:p>
          <a:p>
            <a:pPr algn="just">
              <a:buClr>
                <a:schemeClr val="tx1"/>
              </a:buClr>
            </a:pPr>
            <a:r>
              <a:rPr lang="en-GB" sz="2500" dirty="0"/>
              <a:t>Three reasons why CSR might also be in the interests of a company:</a:t>
            </a:r>
          </a:p>
          <a:p>
            <a:pPr lvl="1" algn="just">
              <a:buClr>
                <a:schemeClr val="tx1"/>
              </a:buClr>
            </a:pPr>
            <a:r>
              <a:rPr lang="en-GB" sz="2400" dirty="0"/>
              <a:t>The </a:t>
            </a:r>
            <a:r>
              <a:rPr lang="en-GB" sz="2400" i="1" dirty="0">
                <a:solidFill>
                  <a:schemeClr val="accent6">
                    <a:lumMod val="50000"/>
                  </a:schemeClr>
                </a:solidFill>
              </a:rPr>
              <a:t>sustainability</a:t>
            </a:r>
            <a:r>
              <a:rPr lang="en-GB" sz="2400" dirty="0"/>
              <a:t> argument - CSR is in firms’ interests due to a mutual interest in sustaining the ecosystem.</a:t>
            </a:r>
          </a:p>
          <a:p>
            <a:pPr lvl="1" algn="just">
              <a:buClr>
                <a:schemeClr val="tx1"/>
              </a:buClr>
            </a:pPr>
            <a:r>
              <a:rPr lang="en-GB" sz="2400" dirty="0"/>
              <a:t>The </a:t>
            </a:r>
            <a:r>
              <a:rPr lang="en-GB" sz="2400" i="1" dirty="0">
                <a:solidFill>
                  <a:srgbClr val="7030A0"/>
                </a:solidFill>
              </a:rPr>
              <a:t>reputation</a:t>
            </a:r>
            <a:r>
              <a:rPr lang="en-GB" sz="2400" dirty="0"/>
              <a:t> argument - CSR enhances a firm’s reputation with consumers and other third parties.</a:t>
            </a:r>
          </a:p>
          <a:p>
            <a:pPr lvl="1" algn="just">
              <a:buClr>
                <a:schemeClr val="tx1"/>
              </a:buClr>
            </a:pPr>
            <a:r>
              <a:rPr lang="en-GB" sz="2400" dirty="0"/>
              <a:t>The </a:t>
            </a:r>
            <a:r>
              <a:rPr lang="en-GB" sz="2400" i="1" dirty="0">
                <a:solidFill>
                  <a:schemeClr val="bg2">
                    <a:lumMod val="50000"/>
                  </a:schemeClr>
                </a:solidFill>
              </a:rPr>
              <a:t>license-to-operate</a:t>
            </a:r>
            <a:r>
              <a:rPr lang="en-GB" sz="2400" dirty="0"/>
              <a:t> argument - to conduct their businesses firms need the support of the constituencies upon which they depend.</a:t>
            </a:r>
          </a:p>
          <a:p>
            <a:pPr marL="0" indent="0" algn="just">
              <a:buNone/>
            </a:pPr>
            <a:endParaRPr lang="en-GB" sz="2700" dirty="0"/>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6252" y="836712"/>
            <a:ext cx="10679496" cy="3528392"/>
          </a:xfrm>
        </p:spPr>
        <p:txBody>
          <a:bodyPr/>
          <a:lstStyle/>
          <a:p>
            <a:pPr algn="just" eaLnBrk="1" hangingPunct="1"/>
            <a:r>
              <a:rPr lang="en-GB" altLang="en-US" sz="3000" dirty="0">
                <a:latin typeface="Arial" panose="020B0604020202020204" pitchFamily="34" charset="0"/>
                <a:cs typeface="Arial" panose="020B0604020202020204" pitchFamily="34" charset="0"/>
              </a:rPr>
              <a:t>1. 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2144" y="3573016"/>
            <a:ext cx="2254560" cy="2132856"/>
          </a:xfrm>
          <a:prstGeom prst="rect">
            <a:avLst/>
          </a:prstGeom>
        </p:spPr>
      </p:pic>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A picture containing drawing, food&#10;&#10;Description automatically generated">
            <a:extLst>
              <a:ext uri="{FF2B5EF4-FFF2-40B4-BE49-F238E27FC236}">
                <a16:creationId xmlns:a16="http://schemas.microsoft.com/office/drawing/2014/main" id="{866AD532-6D6D-47DB-A44E-64E25686C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700" y="1411689"/>
            <a:ext cx="5400600" cy="30265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Coca Cola Sustainability </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4005064"/>
            <a:ext cx="10369152"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Why does Coca Cola keep preparing sustainability report?</a:t>
            </a:r>
          </a:p>
          <a:p>
            <a:pPr algn="just">
              <a:buAutoNum type="arabicPeriod"/>
            </a:pPr>
            <a:r>
              <a:rPr lang="en-GB" sz="2800" dirty="0"/>
              <a:t>How does Coca-Cola integrate sustainability into their operations?</a:t>
            </a:r>
          </a:p>
        </p:txBody>
      </p:sp>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dirty="0"/>
              <a:t>Good ethics is good business. Bad ethics can derail even the best strategic plans.</a:t>
            </a:r>
          </a:p>
          <a:p>
            <a:pPr algn="just">
              <a:buClr>
                <a:schemeClr val="tx1"/>
              </a:buClr>
            </a:pPr>
            <a:r>
              <a:rPr lang="en-GB" sz="2500" dirty="0"/>
              <a:t>The term </a:t>
            </a:r>
            <a:r>
              <a:rPr lang="en-GB" sz="2500" b="1" dirty="0">
                <a:solidFill>
                  <a:srgbClr val="ED1A24"/>
                </a:solidFill>
              </a:rPr>
              <a:t>ethics</a:t>
            </a:r>
            <a:r>
              <a:rPr lang="en-GB" sz="2500" dirty="0"/>
              <a:t> refers to accepted principles of right or wrong that govern the conduct of a person, the members of a profession, or the actions of an organisation. </a:t>
            </a:r>
            <a:r>
              <a:rPr lang="en-GB" sz="2500" b="1" dirty="0">
                <a:solidFill>
                  <a:srgbClr val="ED1A24"/>
                </a:solidFill>
              </a:rPr>
              <a:t>Business ethics </a:t>
            </a:r>
            <a:r>
              <a:rPr lang="en-GB" sz="2500" dirty="0"/>
              <a:t>are the accepted principles of right or wrong governing the conduct of businesspeople.</a:t>
            </a:r>
          </a:p>
          <a:p>
            <a:pPr algn="just">
              <a:buClr>
                <a:schemeClr val="tx1"/>
              </a:buClr>
            </a:pPr>
            <a:r>
              <a:rPr lang="en-GB" sz="2500" dirty="0"/>
              <a:t>The ethical issues that strategic managers confront cover many topics, but most are due to a potential conflict between the goals of the enterprise, or the goals of individual managers, and the fundamental rights of important stakeholders, including stockholders, customers, employees, suppliers, competitors, communities, and the general public.</a:t>
            </a:r>
          </a:p>
          <a:p>
            <a:pPr marL="0" indent="0" algn="just">
              <a:buNone/>
            </a:pPr>
            <a:endParaRPr lang="en-GB" sz="2700" dirty="0"/>
          </a:p>
        </p:txBody>
      </p:sp>
    </p:spTree>
    <p:extLst>
      <p:ext uri="{BB962C8B-B14F-4D97-AF65-F5344CB8AC3E}">
        <p14:creationId xmlns:p14="http://schemas.microsoft.com/office/powerpoint/2010/main" val="381490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Behaving Ethically</a:t>
            </a:r>
          </a:p>
        </p:txBody>
      </p:sp>
      <p:sp>
        <p:nvSpPr>
          <p:cNvPr id="6" name="Content Placeholder 2">
            <a:extLst>
              <a:ext uri="{FF2B5EF4-FFF2-40B4-BE49-F238E27FC236}">
                <a16:creationId xmlns:a16="http://schemas.microsoft.com/office/drawing/2014/main" id="{0A7DC3D2-069B-4BEC-B55D-674D713DC885}"/>
              </a:ext>
            </a:extLst>
          </p:cNvPr>
          <p:cNvSpPr txBox="1">
            <a:spLocks/>
          </p:cNvSpPr>
          <p:nvPr/>
        </p:nvSpPr>
        <p:spPr bwMode="auto">
          <a:xfrm>
            <a:off x="749405" y="1052736"/>
            <a:ext cx="1069318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500" dirty="0"/>
              <a:t>Managers can and should do at least seven things to ensure that basic ethical principles are adhered to and that ethical issues are routinely considered when making business decisions:</a:t>
            </a:r>
          </a:p>
          <a:p>
            <a:pPr marL="0" indent="0" algn="just">
              <a:buClr>
                <a:schemeClr val="tx1"/>
              </a:buClr>
              <a:buNone/>
            </a:pPr>
            <a:endParaRPr lang="en-GB" sz="1200" dirty="0"/>
          </a:p>
          <a:p>
            <a:pPr marL="857250" lvl="1" indent="-457200" algn="just">
              <a:buClr>
                <a:schemeClr val="tx1"/>
              </a:buClr>
              <a:buFont typeface="+mj-lt"/>
              <a:buAutoNum type="arabicPeriod"/>
            </a:pPr>
            <a:r>
              <a:rPr lang="en-GB" sz="2000" dirty="0"/>
              <a:t>favour hiring and promoting people with a well-grounded sense of personal ethics</a:t>
            </a:r>
          </a:p>
          <a:p>
            <a:pPr marL="857250" lvl="1" indent="-457200" algn="just">
              <a:buClr>
                <a:schemeClr val="tx1"/>
              </a:buClr>
              <a:buFont typeface="+mj-lt"/>
              <a:buAutoNum type="arabicPeriod"/>
            </a:pPr>
            <a:r>
              <a:rPr lang="en-GB" sz="2000" dirty="0"/>
              <a:t>build an organisational culture that places a high value on ethical behaviour</a:t>
            </a:r>
          </a:p>
          <a:p>
            <a:pPr marL="857250" lvl="1" indent="-457200" algn="just">
              <a:buClr>
                <a:schemeClr val="tx1"/>
              </a:buClr>
              <a:buFont typeface="+mj-lt"/>
              <a:buAutoNum type="arabicPeriod"/>
            </a:pPr>
            <a:r>
              <a:rPr lang="en-GB" sz="2000" dirty="0"/>
              <a:t>make sure that leaders within the business not only articulate the rhetoric of ethical behaviour but also act in a manner that is consistent with that rhetoric</a:t>
            </a:r>
          </a:p>
          <a:p>
            <a:pPr marL="857250" lvl="1" indent="-457200" algn="just">
              <a:buClr>
                <a:schemeClr val="tx1"/>
              </a:buClr>
              <a:buFont typeface="+mj-lt"/>
              <a:buAutoNum type="arabicPeriod"/>
            </a:pPr>
            <a:r>
              <a:rPr lang="en-GB" sz="2000" dirty="0"/>
              <a:t>put decision-making processes in place that require people to consider the ethical dimension of business decisions</a:t>
            </a:r>
          </a:p>
          <a:p>
            <a:pPr marL="857250" lvl="1" indent="-457200" algn="just">
              <a:buClr>
                <a:schemeClr val="tx1"/>
              </a:buClr>
              <a:buFont typeface="+mj-lt"/>
              <a:buAutoNum type="arabicPeriod"/>
            </a:pPr>
            <a:r>
              <a:rPr lang="en-GB" sz="2000" dirty="0"/>
              <a:t>use ethics officers</a:t>
            </a:r>
          </a:p>
          <a:p>
            <a:pPr marL="857250" lvl="1" indent="-457200" algn="just">
              <a:buClr>
                <a:schemeClr val="tx1"/>
              </a:buClr>
              <a:buFont typeface="+mj-lt"/>
              <a:buAutoNum type="arabicPeriod"/>
            </a:pPr>
            <a:r>
              <a:rPr lang="en-GB" sz="2000" dirty="0"/>
              <a:t>put strong governance processes in place</a:t>
            </a:r>
          </a:p>
          <a:p>
            <a:pPr marL="857250" lvl="1" indent="-457200" algn="just">
              <a:buClr>
                <a:schemeClr val="tx1"/>
              </a:buClr>
              <a:buFont typeface="+mj-lt"/>
              <a:buAutoNum type="arabicPeriod"/>
            </a:pPr>
            <a:r>
              <a:rPr lang="en-GB" sz="2000" dirty="0"/>
              <a:t>act with moral courage</a:t>
            </a:r>
          </a:p>
          <a:p>
            <a:pPr marL="0" indent="0" algn="just">
              <a:buFont typeface="Arial" panose="020B0604020202020204" pitchFamily="34" charset="0"/>
              <a:buNone/>
            </a:pPr>
            <a:endParaRPr lang="en-GB" sz="2700" dirty="0"/>
          </a:p>
        </p:txBody>
      </p:sp>
    </p:spTree>
    <p:extLst>
      <p:ext uri="{BB962C8B-B14F-4D97-AF65-F5344CB8AC3E}">
        <p14:creationId xmlns:p14="http://schemas.microsoft.com/office/powerpoint/2010/main" val="263672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Fogel, D. S., 2016. Strategic Sustainability: A Natural Environmental Lens on Organizations and Management. New York: Routledge.</a:t>
            </a:r>
          </a:p>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9275</TotalTime>
  <Words>1223</Words>
  <Application>Microsoft Office PowerPoint</Application>
  <PresentationFormat>Widescreen</PresentationFormat>
  <Paragraphs>86</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Aharoni</vt:lpstr>
      <vt:lpstr>Arial</vt:lpstr>
      <vt:lpstr>Candara</vt:lpstr>
      <vt:lpstr>Myriad Pro</vt:lpstr>
      <vt:lpstr>Symbol</vt:lpstr>
      <vt:lpstr>Verdana</vt:lpstr>
      <vt:lpstr>Wingdings</vt:lpstr>
      <vt:lpstr>20140311PresentationUWTSDTemplate</vt:lpstr>
      <vt:lpstr>BMSW6104 </vt:lpstr>
      <vt:lpstr>Learning Objectives</vt:lpstr>
      <vt:lpstr>Strategic Sustainability </vt:lpstr>
      <vt:lpstr>Green Strategy and Sustainability</vt:lpstr>
      <vt:lpstr>Green Strategy and Sustainability: The Main Topics</vt:lpstr>
      <vt:lpstr>The Green Strategy Value Chain</vt:lpstr>
      <vt:lpstr>Green Strategy Value Chain: Benefits and Costs</vt:lpstr>
      <vt:lpstr>Corporate Social Responsibility</vt:lpstr>
      <vt:lpstr>1. 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vt:lpstr>
      <vt:lpstr>Case Study</vt:lpstr>
      <vt:lpstr>Business Ethics</vt:lpstr>
      <vt:lpstr>PowerPoint Presentation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490</cp:revision>
  <cp:lastPrinted>2018-07-09T15:27:01Z</cp:lastPrinted>
  <dcterms:created xsi:type="dcterms:W3CDTF">2002-10-07T19:43:58Z</dcterms:created>
  <dcterms:modified xsi:type="dcterms:W3CDTF">2022-06-10T09:37:50Z</dcterms:modified>
</cp:coreProperties>
</file>