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90" r:id="rId16"/>
    <p:sldId id="270" r:id="rId17"/>
    <p:sldId id="271" r:id="rId18"/>
    <p:sldId id="272" r:id="rId19"/>
    <p:sldId id="273" r:id="rId20"/>
    <p:sldId id="274" r:id="rId21"/>
    <p:sldId id="275" r:id="rId22"/>
    <p:sldId id="289" r:id="rId23"/>
    <p:sldId id="276" r:id="rId24"/>
    <p:sldId id="277" r:id="rId25"/>
    <p:sldId id="278" r:id="rId26"/>
    <p:sldId id="279" r:id="rId27"/>
    <p:sldId id="280" r:id="rId28"/>
  </p:sldIdLst>
  <p:sldSz cx="18288000" cy="10287000"/>
  <p:notesSz cx="6858000" cy="9144000"/>
  <p:embeddedFontLst>
    <p:embeddedFont>
      <p:font typeface="DM Sans" pitchFamily="2" charset="0"/>
      <p:regular r:id="rId29"/>
    </p:embeddedFont>
    <p:embeddedFont>
      <p:font typeface="DM Sans Bold" charset="0"/>
      <p:regular r:id="rId30"/>
    </p:embeddedFont>
    <p:embeddedFont>
      <p:font typeface="DM Sans Italics" panose="020B0604020202020204" charset="0"/>
      <p:regular r:id="rId31"/>
    </p:embeddedFont>
    <p:embeddedFont>
      <p:font typeface="Helvetica" panose="020B0604020202020204" pitchFamily="34" charset="0"/>
      <p:regular r:id="rId32"/>
      <p:bold r:id="rId33"/>
      <p:italic r:id="rId34"/>
      <p:boldItalic r:id="rId3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42" d="100"/>
          <a:sy n="42" d="100"/>
        </p:scale>
        <p:origin x="1426" y="38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5.fntdata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4.fntdata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2.fntdata"/><Relationship Id="rId35" Type="http://schemas.openxmlformats.org/officeDocument/2006/relationships/font" Target="fonts/font7.fntdata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0C1D28-C522-407B-9015-03A99F730ACF}" type="doc">
      <dgm:prSet loTypeId="urn:microsoft.com/office/officeart/2005/8/layout/bProcess3" loCatId="process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GB"/>
        </a:p>
      </dgm:t>
    </dgm:pt>
    <dgm:pt modelId="{178160EE-56A1-4EDA-8B06-B4201D5F5E85}">
      <dgm:prSet phldrT="[Text]"/>
      <dgm:spPr/>
      <dgm:t>
        <a:bodyPr/>
        <a:lstStyle/>
        <a:p>
          <a:pPr>
            <a:buFont typeface="Arial"/>
            <a:buChar char="•"/>
          </a:pPr>
          <a:r>
            <a:rPr lang="en-US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rPr>
            <a:t>Participants guided into lab after confirming EMS ID </a:t>
          </a:r>
          <a:endParaRPr lang="en-GB" dirty="0"/>
        </a:p>
      </dgm:t>
    </dgm:pt>
    <dgm:pt modelId="{C1A4D67E-BE4D-43E9-BBF5-BBFAFB2E3AF8}" type="parTrans" cxnId="{6ED0AEB6-D606-41F3-90F8-623A7F0D1D57}">
      <dgm:prSet/>
      <dgm:spPr/>
      <dgm:t>
        <a:bodyPr/>
        <a:lstStyle/>
        <a:p>
          <a:endParaRPr lang="en-GB"/>
        </a:p>
      </dgm:t>
    </dgm:pt>
    <dgm:pt modelId="{52B3E21B-FE75-495D-AD6A-4540CCD8CB10}" type="sibTrans" cxnId="{6ED0AEB6-D606-41F3-90F8-623A7F0D1D57}">
      <dgm:prSet/>
      <dgm:spPr/>
      <dgm:t>
        <a:bodyPr/>
        <a:lstStyle/>
        <a:p>
          <a:endParaRPr lang="en-GB"/>
        </a:p>
      </dgm:t>
    </dgm:pt>
    <dgm:pt modelId="{2A3BFF4C-F273-4C51-AA43-C9602EF8DBBF}">
      <dgm:prSet phldrT="[Text]"/>
      <dgm:spPr/>
      <dgm:t>
        <a:bodyPr/>
        <a:lstStyle/>
        <a:p>
          <a:pPr>
            <a:buFont typeface="Arial"/>
            <a:buChar char="•"/>
          </a:pPr>
          <a:r>
            <a:rPr lang="en-US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rPr>
            <a:t>Information sheet, consent form, and demographics collected through Qualtrics</a:t>
          </a:r>
          <a:endParaRPr lang="en-GB" dirty="0"/>
        </a:p>
      </dgm:t>
    </dgm:pt>
    <dgm:pt modelId="{5F74C124-2870-483D-A89A-19390DA7C849}" type="parTrans" cxnId="{D65046B3-2D67-4CA4-951E-CC4CB5E84448}">
      <dgm:prSet/>
      <dgm:spPr/>
      <dgm:t>
        <a:bodyPr/>
        <a:lstStyle/>
        <a:p>
          <a:endParaRPr lang="en-GB"/>
        </a:p>
      </dgm:t>
    </dgm:pt>
    <dgm:pt modelId="{421CC3A3-44A9-42E3-8938-93EEDE3ED29D}" type="sibTrans" cxnId="{D65046B3-2D67-4CA4-951E-CC4CB5E84448}">
      <dgm:prSet/>
      <dgm:spPr/>
      <dgm:t>
        <a:bodyPr/>
        <a:lstStyle/>
        <a:p>
          <a:endParaRPr lang="en-GB"/>
        </a:p>
      </dgm:t>
    </dgm:pt>
    <dgm:pt modelId="{1E1EB383-C2F0-46C9-8F4A-6F4548B3FDF5}">
      <dgm:prSet phldrT="[Text]"/>
      <dgm:spPr/>
      <dgm:t>
        <a:bodyPr/>
        <a:lstStyle/>
        <a:p>
          <a:pPr>
            <a:buFont typeface="Arial"/>
            <a:buChar char="•"/>
          </a:pPr>
          <a:r>
            <a:rPr lang="en-US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rPr>
            <a:t>Participants listened to either positive or negative music</a:t>
          </a:r>
          <a:endParaRPr lang="en-GB" dirty="0"/>
        </a:p>
      </dgm:t>
    </dgm:pt>
    <dgm:pt modelId="{57F4156F-6D6F-4D0C-8F41-05D1A22FF070}" type="parTrans" cxnId="{854355A3-54A5-4ED6-85B1-279931223B41}">
      <dgm:prSet/>
      <dgm:spPr/>
      <dgm:t>
        <a:bodyPr/>
        <a:lstStyle/>
        <a:p>
          <a:endParaRPr lang="en-GB"/>
        </a:p>
      </dgm:t>
    </dgm:pt>
    <dgm:pt modelId="{93419A14-17A1-4C7A-A9E0-61779C6D50BA}" type="sibTrans" cxnId="{854355A3-54A5-4ED6-85B1-279931223B41}">
      <dgm:prSet/>
      <dgm:spPr/>
      <dgm:t>
        <a:bodyPr/>
        <a:lstStyle/>
        <a:p>
          <a:endParaRPr lang="en-GB"/>
        </a:p>
      </dgm:t>
    </dgm:pt>
    <dgm:pt modelId="{E057816F-63C5-4324-A5F2-D08C415F2EF2}">
      <dgm:prSet phldrT="[Text]"/>
      <dgm:spPr/>
      <dgm:t>
        <a:bodyPr/>
        <a:lstStyle/>
        <a:p>
          <a:pPr>
            <a:buFont typeface="Arial"/>
            <a:buChar char="•"/>
          </a:pPr>
          <a:r>
            <a:rPr lang="en-US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rPr>
            <a:t>Completed PANAS questionnaire </a:t>
          </a:r>
          <a:endParaRPr lang="en-GB" dirty="0"/>
        </a:p>
      </dgm:t>
    </dgm:pt>
    <dgm:pt modelId="{5C7D7286-10DB-4670-B7AF-F4CC27DA05E3}" type="parTrans" cxnId="{CDAD278C-721B-49DD-861D-8BD3BE4BA8A4}">
      <dgm:prSet/>
      <dgm:spPr/>
      <dgm:t>
        <a:bodyPr/>
        <a:lstStyle/>
        <a:p>
          <a:endParaRPr lang="en-GB"/>
        </a:p>
      </dgm:t>
    </dgm:pt>
    <dgm:pt modelId="{67E57D66-2A08-4F8C-8726-49CCECE16FBD}" type="sibTrans" cxnId="{CDAD278C-721B-49DD-861D-8BD3BE4BA8A4}">
      <dgm:prSet/>
      <dgm:spPr/>
      <dgm:t>
        <a:bodyPr/>
        <a:lstStyle/>
        <a:p>
          <a:endParaRPr lang="en-GB"/>
        </a:p>
      </dgm:t>
    </dgm:pt>
    <dgm:pt modelId="{99434C81-610B-4378-9917-F9516349C3EB}">
      <dgm:prSet phldrT="[Text]"/>
      <dgm:spPr/>
      <dgm:t>
        <a:bodyPr/>
        <a:lstStyle/>
        <a:p>
          <a:pPr>
            <a:buFont typeface="Arial"/>
            <a:buChar char="•"/>
          </a:pPr>
          <a:r>
            <a:rPr lang="en-US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rPr>
            <a:t>Completed SuperLab detection task</a:t>
          </a:r>
          <a:endParaRPr lang="en-GB" dirty="0"/>
        </a:p>
      </dgm:t>
    </dgm:pt>
    <dgm:pt modelId="{A11ACBD5-7051-4ADD-A786-5B226414E82B}" type="parTrans" cxnId="{42D0F444-9E2B-4626-AD64-60E5EF2378D4}">
      <dgm:prSet/>
      <dgm:spPr/>
      <dgm:t>
        <a:bodyPr/>
        <a:lstStyle/>
        <a:p>
          <a:endParaRPr lang="en-GB"/>
        </a:p>
      </dgm:t>
    </dgm:pt>
    <dgm:pt modelId="{CC6CBC15-E491-4167-ADF1-D498B8D368BC}" type="sibTrans" cxnId="{42D0F444-9E2B-4626-AD64-60E5EF2378D4}">
      <dgm:prSet/>
      <dgm:spPr/>
      <dgm:t>
        <a:bodyPr/>
        <a:lstStyle/>
        <a:p>
          <a:endParaRPr lang="en-GB"/>
        </a:p>
      </dgm:t>
    </dgm:pt>
    <dgm:pt modelId="{81CD802E-C1F9-4AB6-8C14-A355F17A0353}">
      <dgm:prSet/>
      <dgm:spPr/>
      <dgm:t>
        <a:bodyPr/>
        <a:lstStyle/>
        <a:p>
          <a:r>
            <a:rPr lang="en-US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rPr>
            <a:t>Verbal debrief as well as debrief sheet.</a:t>
          </a:r>
        </a:p>
      </dgm:t>
    </dgm:pt>
    <dgm:pt modelId="{1E581654-1D2F-4D17-AF1F-66630BF10B75}" type="parTrans" cxnId="{DA8DE5EA-44EF-4B2E-8160-A47649800359}">
      <dgm:prSet/>
      <dgm:spPr/>
      <dgm:t>
        <a:bodyPr/>
        <a:lstStyle/>
        <a:p>
          <a:endParaRPr lang="en-GB"/>
        </a:p>
      </dgm:t>
    </dgm:pt>
    <dgm:pt modelId="{17F958A2-CCCD-46F1-B2CB-216A39426C8F}" type="sibTrans" cxnId="{DA8DE5EA-44EF-4B2E-8160-A47649800359}">
      <dgm:prSet/>
      <dgm:spPr/>
      <dgm:t>
        <a:bodyPr/>
        <a:lstStyle/>
        <a:p>
          <a:endParaRPr lang="en-GB"/>
        </a:p>
      </dgm:t>
    </dgm:pt>
    <dgm:pt modelId="{9FF203D7-89AA-4C11-AA8C-87EE85AC454C}" type="pres">
      <dgm:prSet presAssocID="{F60C1D28-C522-407B-9015-03A99F730ACF}" presName="Name0" presStyleCnt="0">
        <dgm:presLayoutVars>
          <dgm:dir/>
          <dgm:resizeHandles val="exact"/>
        </dgm:presLayoutVars>
      </dgm:prSet>
      <dgm:spPr/>
    </dgm:pt>
    <dgm:pt modelId="{F07015F8-D0D7-4334-BD97-61FE38A6D122}" type="pres">
      <dgm:prSet presAssocID="{178160EE-56A1-4EDA-8B06-B4201D5F5E85}" presName="node" presStyleLbl="node1" presStyleIdx="0" presStyleCnt="6">
        <dgm:presLayoutVars>
          <dgm:bulletEnabled val="1"/>
        </dgm:presLayoutVars>
      </dgm:prSet>
      <dgm:spPr/>
    </dgm:pt>
    <dgm:pt modelId="{4FA89DFD-AA87-4158-93A5-2A51255AFC4A}" type="pres">
      <dgm:prSet presAssocID="{52B3E21B-FE75-495D-AD6A-4540CCD8CB10}" presName="sibTrans" presStyleLbl="sibTrans1D1" presStyleIdx="0" presStyleCnt="5"/>
      <dgm:spPr/>
    </dgm:pt>
    <dgm:pt modelId="{5CA67653-47AB-4D5D-BF9D-2D5E82EDA08C}" type="pres">
      <dgm:prSet presAssocID="{52B3E21B-FE75-495D-AD6A-4540CCD8CB10}" presName="connectorText" presStyleLbl="sibTrans1D1" presStyleIdx="0" presStyleCnt="5"/>
      <dgm:spPr/>
    </dgm:pt>
    <dgm:pt modelId="{C514D602-59D5-4C39-83AE-A7F2BA515D73}" type="pres">
      <dgm:prSet presAssocID="{2A3BFF4C-F273-4C51-AA43-C9602EF8DBBF}" presName="node" presStyleLbl="node1" presStyleIdx="1" presStyleCnt="6">
        <dgm:presLayoutVars>
          <dgm:bulletEnabled val="1"/>
        </dgm:presLayoutVars>
      </dgm:prSet>
      <dgm:spPr/>
    </dgm:pt>
    <dgm:pt modelId="{7361FBF4-76FE-44A7-8185-738BA0F20996}" type="pres">
      <dgm:prSet presAssocID="{421CC3A3-44A9-42E3-8938-93EEDE3ED29D}" presName="sibTrans" presStyleLbl="sibTrans1D1" presStyleIdx="1" presStyleCnt="5"/>
      <dgm:spPr/>
    </dgm:pt>
    <dgm:pt modelId="{511C5253-CEC9-4F60-AE09-550BF65244D0}" type="pres">
      <dgm:prSet presAssocID="{421CC3A3-44A9-42E3-8938-93EEDE3ED29D}" presName="connectorText" presStyleLbl="sibTrans1D1" presStyleIdx="1" presStyleCnt="5"/>
      <dgm:spPr/>
    </dgm:pt>
    <dgm:pt modelId="{85C8BE10-FFB5-43AF-8B2B-036E5B281B4A}" type="pres">
      <dgm:prSet presAssocID="{1E1EB383-C2F0-46C9-8F4A-6F4548B3FDF5}" presName="node" presStyleLbl="node1" presStyleIdx="2" presStyleCnt="6">
        <dgm:presLayoutVars>
          <dgm:bulletEnabled val="1"/>
        </dgm:presLayoutVars>
      </dgm:prSet>
      <dgm:spPr/>
    </dgm:pt>
    <dgm:pt modelId="{47C852F4-00FC-4BA7-B925-A41D897320DC}" type="pres">
      <dgm:prSet presAssocID="{93419A14-17A1-4C7A-A9E0-61779C6D50BA}" presName="sibTrans" presStyleLbl="sibTrans1D1" presStyleIdx="2" presStyleCnt="5"/>
      <dgm:spPr/>
    </dgm:pt>
    <dgm:pt modelId="{E9AC25DA-CB15-4D36-96B6-E63D7B68893A}" type="pres">
      <dgm:prSet presAssocID="{93419A14-17A1-4C7A-A9E0-61779C6D50BA}" presName="connectorText" presStyleLbl="sibTrans1D1" presStyleIdx="2" presStyleCnt="5"/>
      <dgm:spPr/>
    </dgm:pt>
    <dgm:pt modelId="{9ADBDEEA-DF28-452E-BFAB-5B93139E8FF8}" type="pres">
      <dgm:prSet presAssocID="{E057816F-63C5-4324-A5F2-D08C415F2EF2}" presName="node" presStyleLbl="node1" presStyleIdx="3" presStyleCnt="6">
        <dgm:presLayoutVars>
          <dgm:bulletEnabled val="1"/>
        </dgm:presLayoutVars>
      </dgm:prSet>
      <dgm:spPr/>
    </dgm:pt>
    <dgm:pt modelId="{7F3069D6-AB80-4AB3-A836-C18BF6036B9F}" type="pres">
      <dgm:prSet presAssocID="{67E57D66-2A08-4F8C-8726-49CCECE16FBD}" presName="sibTrans" presStyleLbl="sibTrans1D1" presStyleIdx="3" presStyleCnt="5"/>
      <dgm:spPr/>
    </dgm:pt>
    <dgm:pt modelId="{28419248-C669-44CE-8325-2D6FA1030A7B}" type="pres">
      <dgm:prSet presAssocID="{67E57D66-2A08-4F8C-8726-49CCECE16FBD}" presName="connectorText" presStyleLbl="sibTrans1D1" presStyleIdx="3" presStyleCnt="5"/>
      <dgm:spPr/>
    </dgm:pt>
    <dgm:pt modelId="{71B4D338-8896-4033-AF70-7989E89E040B}" type="pres">
      <dgm:prSet presAssocID="{99434C81-610B-4378-9917-F9516349C3EB}" presName="node" presStyleLbl="node1" presStyleIdx="4" presStyleCnt="6">
        <dgm:presLayoutVars>
          <dgm:bulletEnabled val="1"/>
        </dgm:presLayoutVars>
      </dgm:prSet>
      <dgm:spPr/>
    </dgm:pt>
    <dgm:pt modelId="{D1997C8A-9634-479D-B8E1-CE927128DDB3}" type="pres">
      <dgm:prSet presAssocID="{CC6CBC15-E491-4167-ADF1-D498B8D368BC}" presName="sibTrans" presStyleLbl="sibTrans1D1" presStyleIdx="4" presStyleCnt="5"/>
      <dgm:spPr/>
    </dgm:pt>
    <dgm:pt modelId="{88E093FD-EA7D-4492-B106-805FF83CEDBF}" type="pres">
      <dgm:prSet presAssocID="{CC6CBC15-E491-4167-ADF1-D498B8D368BC}" presName="connectorText" presStyleLbl="sibTrans1D1" presStyleIdx="4" presStyleCnt="5"/>
      <dgm:spPr/>
    </dgm:pt>
    <dgm:pt modelId="{4EB047F6-6E19-4D3D-B370-3E04BCAC6055}" type="pres">
      <dgm:prSet presAssocID="{81CD802E-C1F9-4AB6-8C14-A355F17A0353}" presName="node" presStyleLbl="node1" presStyleIdx="5" presStyleCnt="6">
        <dgm:presLayoutVars>
          <dgm:bulletEnabled val="1"/>
        </dgm:presLayoutVars>
      </dgm:prSet>
      <dgm:spPr/>
    </dgm:pt>
  </dgm:ptLst>
  <dgm:cxnLst>
    <dgm:cxn modelId="{4E4F7504-2675-4F48-B580-C65A74F43441}" type="presOf" srcId="{421CC3A3-44A9-42E3-8938-93EEDE3ED29D}" destId="{511C5253-CEC9-4F60-AE09-550BF65244D0}" srcOrd="1" destOrd="0" presId="urn:microsoft.com/office/officeart/2005/8/layout/bProcess3"/>
    <dgm:cxn modelId="{50040B1F-ECFD-4747-BB04-E4362EB0382F}" type="presOf" srcId="{93419A14-17A1-4C7A-A9E0-61779C6D50BA}" destId="{47C852F4-00FC-4BA7-B925-A41D897320DC}" srcOrd="0" destOrd="0" presId="urn:microsoft.com/office/officeart/2005/8/layout/bProcess3"/>
    <dgm:cxn modelId="{5F168520-AF26-43FB-BE4A-FC018161C59A}" type="presOf" srcId="{52B3E21B-FE75-495D-AD6A-4540CCD8CB10}" destId="{5CA67653-47AB-4D5D-BF9D-2D5E82EDA08C}" srcOrd="1" destOrd="0" presId="urn:microsoft.com/office/officeart/2005/8/layout/bProcess3"/>
    <dgm:cxn modelId="{45F33423-23B5-45CE-873C-7C027ABCD438}" type="presOf" srcId="{2A3BFF4C-F273-4C51-AA43-C9602EF8DBBF}" destId="{C514D602-59D5-4C39-83AE-A7F2BA515D73}" srcOrd="0" destOrd="0" presId="urn:microsoft.com/office/officeart/2005/8/layout/bProcess3"/>
    <dgm:cxn modelId="{6488CB5C-5682-4FED-AE75-8C3E6319683B}" type="presOf" srcId="{178160EE-56A1-4EDA-8B06-B4201D5F5E85}" destId="{F07015F8-D0D7-4334-BD97-61FE38A6D122}" srcOrd="0" destOrd="0" presId="urn:microsoft.com/office/officeart/2005/8/layout/bProcess3"/>
    <dgm:cxn modelId="{42D0F444-9E2B-4626-AD64-60E5EF2378D4}" srcId="{F60C1D28-C522-407B-9015-03A99F730ACF}" destId="{99434C81-610B-4378-9917-F9516349C3EB}" srcOrd="4" destOrd="0" parTransId="{A11ACBD5-7051-4ADD-A786-5B226414E82B}" sibTransId="{CC6CBC15-E491-4167-ADF1-D498B8D368BC}"/>
    <dgm:cxn modelId="{E4E62751-4571-42A6-8F19-6AD075967A96}" type="presOf" srcId="{93419A14-17A1-4C7A-A9E0-61779C6D50BA}" destId="{E9AC25DA-CB15-4D36-96B6-E63D7B68893A}" srcOrd="1" destOrd="0" presId="urn:microsoft.com/office/officeart/2005/8/layout/bProcess3"/>
    <dgm:cxn modelId="{39191853-7428-4C85-9A64-0931639AFA2B}" type="presOf" srcId="{1E1EB383-C2F0-46C9-8F4A-6F4548B3FDF5}" destId="{85C8BE10-FFB5-43AF-8B2B-036E5B281B4A}" srcOrd="0" destOrd="0" presId="urn:microsoft.com/office/officeart/2005/8/layout/bProcess3"/>
    <dgm:cxn modelId="{CDAD278C-721B-49DD-861D-8BD3BE4BA8A4}" srcId="{F60C1D28-C522-407B-9015-03A99F730ACF}" destId="{E057816F-63C5-4324-A5F2-D08C415F2EF2}" srcOrd="3" destOrd="0" parTransId="{5C7D7286-10DB-4670-B7AF-F4CC27DA05E3}" sibTransId="{67E57D66-2A08-4F8C-8726-49CCECE16FBD}"/>
    <dgm:cxn modelId="{6C945B92-6121-40C0-A8A2-8B1875D5B922}" type="presOf" srcId="{99434C81-610B-4378-9917-F9516349C3EB}" destId="{71B4D338-8896-4033-AF70-7989E89E040B}" srcOrd="0" destOrd="0" presId="urn:microsoft.com/office/officeart/2005/8/layout/bProcess3"/>
    <dgm:cxn modelId="{854355A3-54A5-4ED6-85B1-279931223B41}" srcId="{F60C1D28-C522-407B-9015-03A99F730ACF}" destId="{1E1EB383-C2F0-46C9-8F4A-6F4548B3FDF5}" srcOrd="2" destOrd="0" parTransId="{57F4156F-6D6F-4D0C-8F41-05D1A22FF070}" sibTransId="{93419A14-17A1-4C7A-A9E0-61779C6D50BA}"/>
    <dgm:cxn modelId="{8F5CA9AD-2BD3-4E25-946D-D877C35C1746}" type="presOf" srcId="{421CC3A3-44A9-42E3-8938-93EEDE3ED29D}" destId="{7361FBF4-76FE-44A7-8185-738BA0F20996}" srcOrd="0" destOrd="0" presId="urn:microsoft.com/office/officeart/2005/8/layout/bProcess3"/>
    <dgm:cxn modelId="{A2881BB2-2932-4B25-A687-6092556D70EC}" type="presOf" srcId="{81CD802E-C1F9-4AB6-8C14-A355F17A0353}" destId="{4EB047F6-6E19-4D3D-B370-3E04BCAC6055}" srcOrd="0" destOrd="0" presId="urn:microsoft.com/office/officeart/2005/8/layout/bProcess3"/>
    <dgm:cxn modelId="{D65046B3-2D67-4CA4-951E-CC4CB5E84448}" srcId="{F60C1D28-C522-407B-9015-03A99F730ACF}" destId="{2A3BFF4C-F273-4C51-AA43-C9602EF8DBBF}" srcOrd="1" destOrd="0" parTransId="{5F74C124-2870-483D-A89A-19390DA7C849}" sibTransId="{421CC3A3-44A9-42E3-8938-93EEDE3ED29D}"/>
    <dgm:cxn modelId="{FEA2C6B5-8663-4175-9677-CF45FB418C3F}" type="presOf" srcId="{CC6CBC15-E491-4167-ADF1-D498B8D368BC}" destId="{D1997C8A-9634-479D-B8E1-CE927128DDB3}" srcOrd="0" destOrd="0" presId="urn:microsoft.com/office/officeart/2005/8/layout/bProcess3"/>
    <dgm:cxn modelId="{6ED0AEB6-D606-41F3-90F8-623A7F0D1D57}" srcId="{F60C1D28-C522-407B-9015-03A99F730ACF}" destId="{178160EE-56A1-4EDA-8B06-B4201D5F5E85}" srcOrd="0" destOrd="0" parTransId="{C1A4D67E-BE4D-43E9-BBF5-BBFAFB2E3AF8}" sibTransId="{52B3E21B-FE75-495D-AD6A-4540CCD8CB10}"/>
    <dgm:cxn modelId="{7571DDBD-094D-4390-B81E-7531B358B16F}" type="presOf" srcId="{52B3E21B-FE75-495D-AD6A-4540CCD8CB10}" destId="{4FA89DFD-AA87-4158-93A5-2A51255AFC4A}" srcOrd="0" destOrd="0" presId="urn:microsoft.com/office/officeart/2005/8/layout/bProcess3"/>
    <dgm:cxn modelId="{6193FEC4-D08C-4343-B852-D046F9BE03A6}" type="presOf" srcId="{CC6CBC15-E491-4167-ADF1-D498B8D368BC}" destId="{88E093FD-EA7D-4492-B106-805FF83CEDBF}" srcOrd="1" destOrd="0" presId="urn:microsoft.com/office/officeart/2005/8/layout/bProcess3"/>
    <dgm:cxn modelId="{C8FDB5CE-6E32-48D0-845D-5B7A110EC151}" type="presOf" srcId="{67E57D66-2A08-4F8C-8726-49CCECE16FBD}" destId="{28419248-C669-44CE-8325-2D6FA1030A7B}" srcOrd="1" destOrd="0" presId="urn:microsoft.com/office/officeart/2005/8/layout/bProcess3"/>
    <dgm:cxn modelId="{78545ADB-EEC0-45A5-9F88-37F383E09E0B}" type="presOf" srcId="{F60C1D28-C522-407B-9015-03A99F730ACF}" destId="{9FF203D7-89AA-4C11-AA8C-87EE85AC454C}" srcOrd="0" destOrd="0" presId="urn:microsoft.com/office/officeart/2005/8/layout/bProcess3"/>
    <dgm:cxn modelId="{685D6BE3-27E3-4B5B-B82F-6F2B90F2C6FF}" type="presOf" srcId="{67E57D66-2A08-4F8C-8726-49CCECE16FBD}" destId="{7F3069D6-AB80-4AB3-A836-C18BF6036B9F}" srcOrd="0" destOrd="0" presId="urn:microsoft.com/office/officeart/2005/8/layout/bProcess3"/>
    <dgm:cxn modelId="{DA8DE5EA-44EF-4B2E-8160-A47649800359}" srcId="{F60C1D28-C522-407B-9015-03A99F730ACF}" destId="{81CD802E-C1F9-4AB6-8C14-A355F17A0353}" srcOrd="5" destOrd="0" parTransId="{1E581654-1D2F-4D17-AF1F-66630BF10B75}" sibTransId="{17F958A2-CCCD-46F1-B2CB-216A39426C8F}"/>
    <dgm:cxn modelId="{35DFADFC-5767-4FC8-87AC-C7D16FDBF8CA}" type="presOf" srcId="{E057816F-63C5-4324-A5F2-D08C415F2EF2}" destId="{9ADBDEEA-DF28-452E-BFAB-5B93139E8FF8}" srcOrd="0" destOrd="0" presId="urn:microsoft.com/office/officeart/2005/8/layout/bProcess3"/>
    <dgm:cxn modelId="{BAFDE83C-EE73-4DAB-8527-A28828D8CA15}" type="presParOf" srcId="{9FF203D7-89AA-4C11-AA8C-87EE85AC454C}" destId="{F07015F8-D0D7-4334-BD97-61FE38A6D122}" srcOrd="0" destOrd="0" presId="urn:microsoft.com/office/officeart/2005/8/layout/bProcess3"/>
    <dgm:cxn modelId="{F8D4FB4F-4D08-48B0-BB4B-A1F418BE0AD5}" type="presParOf" srcId="{9FF203D7-89AA-4C11-AA8C-87EE85AC454C}" destId="{4FA89DFD-AA87-4158-93A5-2A51255AFC4A}" srcOrd="1" destOrd="0" presId="urn:microsoft.com/office/officeart/2005/8/layout/bProcess3"/>
    <dgm:cxn modelId="{458D8DB4-122C-4963-8FE8-7BAB004CE64E}" type="presParOf" srcId="{4FA89DFD-AA87-4158-93A5-2A51255AFC4A}" destId="{5CA67653-47AB-4D5D-BF9D-2D5E82EDA08C}" srcOrd="0" destOrd="0" presId="urn:microsoft.com/office/officeart/2005/8/layout/bProcess3"/>
    <dgm:cxn modelId="{382636E3-42A1-4E37-87DC-251BF48BBCB2}" type="presParOf" srcId="{9FF203D7-89AA-4C11-AA8C-87EE85AC454C}" destId="{C514D602-59D5-4C39-83AE-A7F2BA515D73}" srcOrd="2" destOrd="0" presId="urn:microsoft.com/office/officeart/2005/8/layout/bProcess3"/>
    <dgm:cxn modelId="{D0BFDD04-8292-4E09-B552-F23CD25B2125}" type="presParOf" srcId="{9FF203D7-89AA-4C11-AA8C-87EE85AC454C}" destId="{7361FBF4-76FE-44A7-8185-738BA0F20996}" srcOrd="3" destOrd="0" presId="urn:microsoft.com/office/officeart/2005/8/layout/bProcess3"/>
    <dgm:cxn modelId="{1E43383D-B4C0-48C3-869C-3A02D5F78580}" type="presParOf" srcId="{7361FBF4-76FE-44A7-8185-738BA0F20996}" destId="{511C5253-CEC9-4F60-AE09-550BF65244D0}" srcOrd="0" destOrd="0" presId="urn:microsoft.com/office/officeart/2005/8/layout/bProcess3"/>
    <dgm:cxn modelId="{BDFD07FC-0E98-42CC-ABAB-A813460CB6EC}" type="presParOf" srcId="{9FF203D7-89AA-4C11-AA8C-87EE85AC454C}" destId="{85C8BE10-FFB5-43AF-8B2B-036E5B281B4A}" srcOrd="4" destOrd="0" presId="urn:microsoft.com/office/officeart/2005/8/layout/bProcess3"/>
    <dgm:cxn modelId="{8E4ED223-A777-4AD5-BC4A-497F4AC670A9}" type="presParOf" srcId="{9FF203D7-89AA-4C11-AA8C-87EE85AC454C}" destId="{47C852F4-00FC-4BA7-B925-A41D897320DC}" srcOrd="5" destOrd="0" presId="urn:microsoft.com/office/officeart/2005/8/layout/bProcess3"/>
    <dgm:cxn modelId="{AAB20AD4-7998-4011-9B53-9241B499E635}" type="presParOf" srcId="{47C852F4-00FC-4BA7-B925-A41D897320DC}" destId="{E9AC25DA-CB15-4D36-96B6-E63D7B68893A}" srcOrd="0" destOrd="0" presId="urn:microsoft.com/office/officeart/2005/8/layout/bProcess3"/>
    <dgm:cxn modelId="{8C693A37-10A1-4BA5-9619-54667B83AAC1}" type="presParOf" srcId="{9FF203D7-89AA-4C11-AA8C-87EE85AC454C}" destId="{9ADBDEEA-DF28-452E-BFAB-5B93139E8FF8}" srcOrd="6" destOrd="0" presId="urn:microsoft.com/office/officeart/2005/8/layout/bProcess3"/>
    <dgm:cxn modelId="{F20F5688-A11A-4274-839F-B25C52FAC346}" type="presParOf" srcId="{9FF203D7-89AA-4C11-AA8C-87EE85AC454C}" destId="{7F3069D6-AB80-4AB3-A836-C18BF6036B9F}" srcOrd="7" destOrd="0" presId="urn:microsoft.com/office/officeart/2005/8/layout/bProcess3"/>
    <dgm:cxn modelId="{AC366885-0AD8-4EE0-AAA8-1B576B3E61A7}" type="presParOf" srcId="{7F3069D6-AB80-4AB3-A836-C18BF6036B9F}" destId="{28419248-C669-44CE-8325-2D6FA1030A7B}" srcOrd="0" destOrd="0" presId="urn:microsoft.com/office/officeart/2005/8/layout/bProcess3"/>
    <dgm:cxn modelId="{F45AA8E0-6004-4D33-84C5-A3E11DA9494D}" type="presParOf" srcId="{9FF203D7-89AA-4C11-AA8C-87EE85AC454C}" destId="{71B4D338-8896-4033-AF70-7989E89E040B}" srcOrd="8" destOrd="0" presId="urn:microsoft.com/office/officeart/2005/8/layout/bProcess3"/>
    <dgm:cxn modelId="{7E27C0A1-99D4-4525-B572-605DE1BF4AA1}" type="presParOf" srcId="{9FF203D7-89AA-4C11-AA8C-87EE85AC454C}" destId="{D1997C8A-9634-479D-B8E1-CE927128DDB3}" srcOrd="9" destOrd="0" presId="urn:microsoft.com/office/officeart/2005/8/layout/bProcess3"/>
    <dgm:cxn modelId="{4ECD1439-A72A-4A3D-AE78-CC3163704097}" type="presParOf" srcId="{D1997C8A-9634-479D-B8E1-CE927128DDB3}" destId="{88E093FD-EA7D-4492-B106-805FF83CEDBF}" srcOrd="0" destOrd="0" presId="urn:microsoft.com/office/officeart/2005/8/layout/bProcess3"/>
    <dgm:cxn modelId="{FD862B39-CFC6-4037-9DDB-A3AC7EACFEF3}" type="presParOf" srcId="{9FF203D7-89AA-4C11-AA8C-87EE85AC454C}" destId="{4EB047F6-6E19-4D3D-B370-3E04BCAC6055}" srcOrd="10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A89DFD-AA87-4158-93A5-2A51255AFC4A}">
      <dsp:nvSpPr>
        <dsp:cNvPr id="0" name=""/>
        <dsp:cNvSpPr/>
      </dsp:nvSpPr>
      <dsp:spPr>
        <a:xfrm>
          <a:off x="5750480" y="1250392"/>
          <a:ext cx="9616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961638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206494" y="1291151"/>
        <a:ext cx="49611" cy="9922"/>
      </dsp:txXfrm>
    </dsp:sp>
    <dsp:sp modelId="{F07015F8-D0D7-4334-BD97-61FE38A6D122}">
      <dsp:nvSpPr>
        <dsp:cNvPr id="0" name=""/>
        <dsp:cNvSpPr/>
      </dsp:nvSpPr>
      <dsp:spPr>
        <a:xfrm>
          <a:off x="1438199" y="1888"/>
          <a:ext cx="4314080" cy="258844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/>
            <a:buNone/>
          </a:pPr>
          <a:r>
            <a:rPr lang="en-US" sz="2900" kern="1200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rPr>
            <a:t>Participants guided into lab after confirming EMS ID </a:t>
          </a:r>
          <a:endParaRPr lang="en-GB" sz="2900" kern="1200" dirty="0"/>
        </a:p>
      </dsp:txBody>
      <dsp:txXfrm>
        <a:off x="1438199" y="1888"/>
        <a:ext cx="4314080" cy="2588448"/>
      </dsp:txXfrm>
    </dsp:sp>
    <dsp:sp modelId="{7361FBF4-76FE-44A7-8185-738BA0F20996}">
      <dsp:nvSpPr>
        <dsp:cNvPr id="0" name=""/>
        <dsp:cNvSpPr/>
      </dsp:nvSpPr>
      <dsp:spPr>
        <a:xfrm>
          <a:off x="3595240" y="2588537"/>
          <a:ext cx="5306319" cy="961638"/>
        </a:xfrm>
        <a:custGeom>
          <a:avLst/>
          <a:gdLst/>
          <a:ahLst/>
          <a:cxnLst/>
          <a:rect l="0" t="0" r="0" b="0"/>
          <a:pathLst>
            <a:path>
              <a:moveTo>
                <a:pt x="5306319" y="0"/>
              </a:moveTo>
              <a:lnTo>
                <a:pt x="5306319" y="497919"/>
              </a:lnTo>
              <a:lnTo>
                <a:pt x="0" y="497919"/>
              </a:lnTo>
              <a:lnTo>
                <a:pt x="0" y="961638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113442" y="3064395"/>
        <a:ext cx="269914" cy="9922"/>
      </dsp:txXfrm>
    </dsp:sp>
    <dsp:sp modelId="{C514D602-59D5-4C39-83AE-A7F2BA515D73}">
      <dsp:nvSpPr>
        <dsp:cNvPr id="0" name=""/>
        <dsp:cNvSpPr/>
      </dsp:nvSpPr>
      <dsp:spPr>
        <a:xfrm>
          <a:off x="6744519" y="1888"/>
          <a:ext cx="4314080" cy="258844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/>
            <a:buNone/>
          </a:pPr>
          <a:r>
            <a:rPr lang="en-US" sz="2900" kern="1200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rPr>
            <a:t>Information sheet, consent form, and demographics collected through Qualtrics</a:t>
          </a:r>
          <a:endParaRPr lang="en-GB" sz="2900" kern="1200" dirty="0"/>
        </a:p>
      </dsp:txBody>
      <dsp:txXfrm>
        <a:off x="6744519" y="1888"/>
        <a:ext cx="4314080" cy="2588448"/>
      </dsp:txXfrm>
    </dsp:sp>
    <dsp:sp modelId="{47C852F4-00FC-4BA7-B925-A41D897320DC}">
      <dsp:nvSpPr>
        <dsp:cNvPr id="0" name=""/>
        <dsp:cNvSpPr/>
      </dsp:nvSpPr>
      <dsp:spPr>
        <a:xfrm>
          <a:off x="5750480" y="4831080"/>
          <a:ext cx="9616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961638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206494" y="4871838"/>
        <a:ext cx="49611" cy="9922"/>
      </dsp:txXfrm>
    </dsp:sp>
    <dsp:sp modelId="{85C8BE10-FFB5-43AF-8B2B-036E5B281B4A}">
      <dsp:nvSpPr>
        <dsp:cNvPr id="0" name=""/>
        <dsp:cNvSpPr/>
      </dsp:nvSpPr>
      <dsp:spPr>
        <a:xfrm>
          <a:off x="1438199" y="3582575"/>
          <a:ext cx="4314080" cy="258844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/>
            <a:buNone/>
          </a:pPr>
          <a:r>
            <a:rPr lang="en-US" sz="2900" kern="1200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rPr>
            <a:t>Participants listened to either positive or negative music</a:t>
          </a:r>
          <a:endParaRPr lang="en-GB" sz="2900" kern="1200" dirty="0"/>
        </a:p>
      </dsp:txBody>
      <dsp:txXfrm>
        <a:off x="1438199" y="3582575"/>
        <a:ext cx="4314080" cy="2588448"/>
      </dsp:txXfrm>
    </dsp:sp>
    <dsp:sp modelId="{7F3069D6-AB80-4AB3-A836-C18BF6036B9F}">
      <dsp:nvSpPr>
        <dsp:cNvPr id="0" name=""/>
        <dsp:cNvSpPr/>
      </dsp:nvSpPr>
      <dsp:spPr>
        <a:xfrm>
          <a:off x="3595240" y="6169224"/>
          <a:ext cx="5306319" cy="961638"/>
        </a:xfrm>
        <a:custGeom>
          <a:avLst/>
          <a:gdLst/>
          <a:ahLst/>
          <a:cxnLst/>
          <a:rect l="0" t="0" r="0" b="0"/>
          <a:pathLst>
            <a:path>
              <a:moveTo>
                <a:pt x="5306319" y="0"/>
              </a:moveTo>
              <a:lnTo>
                <a:pt x="5306319" y="497919"/>
              </a:lnTo>
              <a:lnTo>
                <a:pt x="0" y="497919"/>
              </a:lnTo>
              <a:lnTo>
                <a:pt x="0" y="961638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113442" y="6645082"/>
        <a:ext cx="269914" cy="9922"/>
      </dsp:txXfrm>
    </dsp:sp>
    <dsp:sp modelId="{9ADBDEEA-DF28-452E-BFAB-5B93139E8FF8}">
      <dsp:nvSpPr>
        <dsp:cNvPr id="0" name=""/>
        <dsp:cNvSpPr/>
      </dsp:nvSpPr>
      <dsp:spPr>
        <a:xfrm>
          <a:off x="6744519" y="3582575"/>
          <a:ext cx="4314080" cy="258844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/>
            <a:buNone/>
          </a:pPr>
          <a:r>
            <a:rPr lang="en-US" sz="2900" kern="1200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rPr>
            <a:t>Completed PANAS questionnaire </a:t>
          </a:r>
          <a:endParaRPr lang="en-GB" sz="2900" kern="1200" dirty="0"/>
        </a:p>
      </dsp:txBody>
      <dsp:txXfrm>
        <a:off x="6744519" y="3582575"/>
        <a:ext cx="4314080" cy="2588448"/>
      </dsp:txXfrm>
    </dsp:sp>
    <dsp:sp modelId="{D1997C8A-9634-479D-B8E1-CE927128DDB3}">
      <dsp:nvSpPr>
        <dsp:cNvPr id="0" name=""/>
        <dsp:cNvSpPr/>
      </dsp:nvSpPr>
      <dsp:spPr>
        <a:xfrm>
          <a:off x="5750480" y="8411767"/>
          <a:ext cx="96163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961638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6206494" y="8452525"/>
        <a:ext cx="49611" cy="9922"/>
      </dsp:txXfrm>
    </dsp:sp>
    <dsp:sp modelId="{71B4D338-8896-4033-AF70-7989E89E040B}">
      <dsp:nvSpPr>
        <dsp:cNvPr id="0" name=""/>
        <dsp:cNvSpPr/>
      </dsp:nvSpPr>
      <dsp:spPr>
        <a:xfrm>
          <a:off x="1438199" y="7163262"/>
          <a:ext cx="4314080" cy="258844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/>
            <a:buNone/>
          </a:pPr>
          <a:r>
            <a:rPr lang="en-US" sz="2900" kern="1200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rPr>
            <a:t>Completed SuperLab detection task</a:t>
          </a:r>
          <a:endParaRPr lang="en-GB" sz="2900" kern="1200" dirty="0"/>
        </a:p>
      </dsp:txBody>
      <dsp:txXfrm>
        <a:off x="1438199" y="7163262"/>
        <a:ext cx="4314080" cy="2588448"/>
      </dsp:txXfrm>
    </dsp:sp>
    <dsp:sp modelId="{4EB047F6-6E19-4D3D-B370-3E04BCAC6055}">
      <dsp:nvSpPr>
        <dsp:cNvPr id="0" name=""/>
        <dsp:cNvSpPr/>
      </dsp:nvSpPr>
      <dsp:spPr>
        <a:xfrm>
          <a:off x="6744519" y="7163262"/>
          <a:ext cx="4314080" cy="258844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rPr>
            <a:t>Verbal debrief as well as debrief sheet.</a:t>
          </a:r>
        </a:p>
      </dsp:txBody>
      <dsp:txXfrm>
        <a:off x="6744519" y="7163262"/>
        <a:ext cx="4314080" cy="25884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13" Type="http://schemas.openxmlformats.org/officeDocument/2006/relationships/image" Target="../media/image25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12" Type="http://schemas.openxmlformats.org/officeDocument/2006/relationships/image" Target="../media/image24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11" Type="http://schemas.openxmlformats.org/officeDocument/2006/relationships/image" Target="../media/image23.jpeg"/><Relationship Id="rId5" Type="http://schemas.openxmlformats.org/officeDocument/2006/relationships/image" Target="../media/image17.jpeg"/><Relationship Id="rId10" Type="http://schemas.openxmlformats.org/officeDocument/2006/relationships/image" Target="../media/image22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77/0305735613484548" TargetMode="External"/><Relationship Id="rId3" Type="http://schemas.openxmlformats.org/officeDocument/2006/relationships/hyperlink" Target="https://doi.org/10.3389/fpsyg.2011.00308" TargetMode="External"/><Relationship Id="rId7" Type="http://schemas.openxmlformats.org/officeDocument/2006/relationships/hyperlink" Target="https://doi.org/10.1016/j.neulet.2006.10.061" TargetMode="External"/><Relationship Id="rId2" Type="http://schemas.openxmlformats.org/officeDocument/2006/relationships/hyperlink" Target="https://doi.org/10.1371/journal.pone.027003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80/02699930441000238" TargetMode="External"/><Relationship Id="rId5" Type="http://schemas.openxmlformats.org/officeDocument/2006/relationships/hyperlink" Target="https://doi.org/10.1098/rstb.2004.1512" TargetMode="External"/><Relationship Id="rId4" Type="http://schemas.openxmlformats.org/officeDocument/2006/relationships/hyperlink" Target="https://doi.org/10.1016/j.tics.2007.08.005" TargetMode="External"/><Relationship Id="rId9" Type="http://schemas.openxmlformats.org/officeDocument/2006/relationships/hyperlink" Target="https://psycnet.apa.org/doi/10.1037/1196-1961.51.4.336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89/fpsyg.2018.01072" TargetMode="External"/><Relationship Id="rId3" Type="http://schemas.openxmlformats.org/officeDocument/2006/relationships/hyperlink" Target="https://doi.org/10.1037/emo0000999" TargetMode="External"/><Relationship Id="rId7" Type="http://schemas.openxmlformats.org/officeDocument/2006/relationships/hyperlink" Target="https://doi.org/10.1016/S0079-6123(09)17617-3" TargetMode="External"/><Relationship Id="rId12" Type="http://schemas.openxmlformats.org/officeDocument/2006/relationships/hyperlink" Target="https://doi.org/10.1007/s10919-017-0264-1" TargetMode="External"/><Relationship Id="rId2" Type="http://schemas.openxmlformats.org/officeDocument/2006/relationships/hyperlink" Target="https://doi.org/10.1017/S0140525X0800538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11/jpr.12142" TargetMode="External"/><Relationship Id="rId11" Type="http://schemas.openxmlformats.org/officeDocument/2006/relationships/hyperlink" Target="https://doi-org.ezproxy.uwtsd.ac.uk/10.1080/03637751.2015.1044257" TargetMode="External"/><Relationship Id="rId5" Type="http://schemas.openxmlformats.org/officeDocument/2006/relationships/hyperlink" Target="https://doi.org/10.1111/j.1467-9280.2009.02459.x" TargetMode="External"/><Relationship Id="rId10" Type="http://schemas.openxmlformats.org/officeDocument/2006/relationships/hyperlink" Target="https://doi.org/10.1016/S1053-5357(02)00174-9" TargetMode="External"/><Relationship Id="rId4" Type="http://schemas.openxmlformats.org/officeDocument/2006/relationships/hyperlink" Target="https://doi.org/10.1080/16506073.2024.2328288" TargetMode="External"/><Relationship Id="rId9" Type="http://schemas.openxmlformats.org/officeDocument/2006/relationships/hyperlink" Target="https://doi.org/10.3389/fnins.2017.00600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09084280802636413" TargetMode="External"/><Relationship Id="rId7" Type="http://schemas.openxmlformats.org/officeDocument/2006/relationships/hyperlink" Target="https://psycnet.apa.org/doi/10.1037/0022-3514.54.6.1063" TargetMode="External"/><Relationship Id="rId2" Type="http://schemas.openxmlformats.org/officeDocument/2006/relationships/hyperlink" Target="https://doi.org/10.1016/j.ejor.2005.04.00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07/s11031-006-9021-1" TargetMode="External"/><Relationship Id="rId5" Type="http://schemas.openxmlformats.org/officeDocument/2006/relationships/hyperlink" Target="https://doi.org/10.1016/j.tics.2005.10.011" TargetMode="External"/><Relationship Id="rId4" Type="http://schemas.openxmlformats.org/officeDocument/2006/relationships/hyperlink" Target="https://doi.org/10.1038/s41598-020-68490-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a blurred colorful gradient"/>
          <p:cNvSpPr/>
          <p:nvPr/>
        </p:nvSpPr>
        <p:spPr>
          <a:xfrm rot="-5511140" flipH="1">
            <a:off x="8156777" y="988557"/>
            <a:ext cx="14853376" cy="15352326"/>
          </a:xfrm>
          <a:custGeom>
            <a:avLst/>
            <a:gdLst/>
            <a:ahLst/>
            <a:cxnLst/>
            <a:rect l="l" t="t" r="r" b="b"/>
            <a:pathLst>
              <a:path w="14853376" h="15352326">
                <a:moveTo>
                  <a:pt x="14853375" y="0"/>
                </a:moveTo>
                <a:lnTo>
                  <a:pt x="0" y="0"/>
                </a:lnTo>
                <a:lnTo>
                  <a:pt x="0" y="15352327"/>
                </a:lnTo>
                <a:lnTo>
                  <a:pt x="14853375" y="15352327"/>
                </a:lnTo>
                <a:lnTo>
                  <a:pt x="14853375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AutoShape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08">
            <a:off x="1028700" y="7129449"/>
            <a:ext cx="16230601" cy="0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028699" y="2487273"/>
            <a:ext cx="16230601" cy="3629019"/>
            <a:chOff x="0" y="0"/>
            <a:chExt cx="21640802" cy="4838692"/>
          </a:xfrm>
        </p:grpSpPr>
        <p:sp>
          <p:nvSpPr>
            <p:cNvPr id="5" name="TextBox 5"/>
            <p:cNvSpPr txBox="1"/>
            <p:nvPr/>
          </p:nvSpPr>
          <p:spPr>
            <a:xfrm>
              <a:off x="0" y="0"/>
              <a:ext cx="21640802" cy="28956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762"/>
                </a:lnSpc>
              </a:pPr>
              <a:r>
                <a:rPr lang="en-US" sz="4801" b="1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The impact of musically induced positive and negative emotion on attentional bias and decision-making for positive and negative facial expressions.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3451217"/>
              <a:ext cx="21640802" cy="13874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200"/>
                </a:lnSpc>
              </a:pPr>
              <a:r>
                <a:rPr lang="en-US" sz="300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Afsana Begum</a:t>
              </a:r>
            </a:p>
            <a:p>
              <a:pPr algn="l">
                <a:lnSpc>
                  <a:spcPts val="4200"/>
                </a:lnSpc>
              </a:pPr>
              <a:r>
                <a:rPr lang="en-US" sz="300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2204410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028700" y="8084330"/>
            <a:ext cx="13285106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759"/>
              </a:lnSpc>
            </a:pPr>
            <a:r>
              <a:rPr lang="en-US" sz="3399" b="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Bachelor of Science (hons) in Psychology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699" y="1054162"/>
            <a:ext cx="5769710" cy="3492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000" b="1" spc="4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UNIVERSITY OF WALES TRINITY SAINT DAVID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a blurred colorful gradient shape"/>
          <p:cNvSpPr/>
          <p:nvPr/>
        </p:nvSpPr>
        <p:spPr>
          <a:xfrm>
            <a:off x="11270559" y="-3540568"/>
            <a:ext cx="8291788" cy="8229600"/>
          </a:xfrm>
          <a:custGeom>
            <a:avLst/>
            <a:gdLst/>
            <a:ahLst/>
            <a:cxnLst/>
            <a:rect l="l" t="t" r="r" b="b"/>
            <a:pathLst>
              <a:path w="8291788" h="8229600">
                <a:moveTo>
                  <a:pt x="0" y="0"/>
                </a:moveTo>
                <a:lnTo>
                  <a:pt x="8291789" y="0"/>
                </a:lnTo>
                <a:lnTo>
                  <a:pt x="8291789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409572" y="1459966"/>
            <a:ext cx="12306427" cy="17678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10800"/>
              </a:lnSpc>
              <a:spcBef>
                <a:spcPct val="0"/>
              </a:spcBef>
            </a:pPr>
            <a:r>
              <a:rPr lang="en-US" sz="19900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Overview</a:t>
            </a:r>
            <a:endParaRPr lang="en-US" sz="9000" b="1" dirty="0">
              <a:solidFill>
                <a:srgbClr val="000000"/>
              </a:solidFill>
              <a:latin typeface="DM Sans Bold"/>
              <a:ea typeface="DM Sans Bold"/>
              <a:cs typeface="DM Sans Bold"/>
              <a:sym typeface="DM Sans Bold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1409572" y="3921711"/>
            <a:ext cx="14501895" cy="7937735"/>
            <a:chOff x="-1" y="-104775"/>
            <a:chExt cx="17123876" cy="10583647"/>
          </a:xfrm>
        </p:grpSpPr>
        <p:sp>
          <p:nvSpPr>
            <p:cNvPr id="5" name="TextBox 5"/>
            <p:cNvSpPr txBox="1"/>
            <p:nvPr/>
          </p:nvSpPr>
          <p:spPr>
            <a:xfrm>
              <a:off x="-1" y="-104775"/>
              <a:ext cx="10820569" cy="141739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1187777" lvl="1" indent="-593889" algn="l">
                <a:lnSpc>
                  <a:spcPts val="7702"/>
                </a:lnSpc>
                <a:buFont typeface="Arial"/>
                <a:buChar char="•"/>
              </a:pPr>
              <a:r>
                <a:rPr lang="en-US" sz="88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Introduction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-1" y="2218453"/>
              <a:ext cx="9093370" cy="499658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1187777" lvl="1" indent="-593889" algn="l">
                <a:lnSpc>
                  <a:spcPts val="7702"/>
                </a:lnSpc>
                <a:buFont typeface="Arial"/>
                <a:buChar char="•"/>
              </a:pPr>
              <a:r>
                <a:rPr lang="en-US" sz="88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Methods</a:t>
              </a:r>
            </a:p>
            <a:p>
              <a:pPr algn="l">
                <a:lnSpc>
                  <a:spcPts val="7702"/>
                </a:lnSpc>
              </a:pPr>
              <a:r>
                <a:rPr lang="en-US" sz="5501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 </a:t>
              </a:r>
            </a:p>
            <a:p>
              <a:pPr algn="l">
                <a:lnSpc>
                  <a:spcPts val="7034"/>
                </a:lnSpc>
              </a:pPr>
              <a:endParaRPr lang="en-US" sz="5501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algn="l">
                <a:lnSpc>
                  <a:spcPts val="7034"/>
                </a:lnSpc>
              </a:pPr>
              <a:endParaRPr lang="en-US" sz="5501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10212558" y="-26106"/>
              <a:ext cx="6911317" cy="141739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1187777" lvl="1" indent="-593889" algn="l">
                <a:lnSpc>
                  <a:spcPts val="7702"/>
                </a:lnSpc>
                <a:buFont typeface="Arial"/>
                <a:buChar char="•"/>
              </a:pPr>
              <a:r>
                <a:rPr lang="en-US" sz="80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Results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9358244"/>
              <a:ext cx="6911317" cy="112062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7034"/>
                </a:lnSpc>
              </a:pPr>
              <a:endParaRPr/>
            </a:p>
          </p:txBody>
        </p:sp>
      </p:grpSp>
      <p:sp>
        <p:nvSpPr>
          <p:cNvPr id="9" name="AutoShape 9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409573" y="3629073"/>
            <a:ext cx="15115652" cy="0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2133600" y="7048500"/>
            <a:ext cx="7308394" cy="29129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863591" lvl="1" indent="-431796" algn="l">
              <a:lnSpc>
                <a:spcPts val="5599"/>
              </a:lnSpc>
              <a:buFont typeface="Arial"/>
              <a:buChar char="•"/>
            </a:pPr>
            <a:r>
              <a:rPr lang="en-US" sz="60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Participants </a:t>
            </a:r>
          </a:p>
          <a:p>
            <a:pPr marL="863591" lvl="1" indent="-431796" algn="l">
              <a:lnSpc>
                <a:spcPts val="5599"/>
              </a:lnSpc>
              <a:buFont typeface="Arial"/>
              <a:buChar char="•"/>
            </a:pPr>
            <a:r>
              <a:rPr lang="en-US" sz="60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Design</a:t>
            </a:r>
          </a:p>
          <a:p>
            <a:pPr marL="863591" lvl="1" indent="-431796" algn="l">
              <a:lnSpc>
                <a:spcPts val="5599"/>
              </a:lnSpc>
              <a:buFont typeface="Arial"/>
              <a:buChar char="•"/>
            </a:pPr>
            <a:r>
              <a:rPr lang="en-US" sz="60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Materials</a:t>
            </a:r>
          </a:p>
          <a:p>
            <a:pPr marL="863591" lvl="1" indent="-431796" algn="l">
              <a:lnSpc>
                <a:spcPts val="5599"/>
              </a:lnSpc>
              <a:buFont typeface="Arial"/>
              <a:buChar char="•"/>
            </a:pPr>
            <a:r>
              <a:rPr lang="en-US" sz="60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Procedures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058400" y="5664132"/>
            <a:ext cx="7467600" cy="30379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187449" lvl="1" indent="-593725" algn="l">
              <a:lnSpc>
                <a:spcPts val="7699"/>
              </a:lnSpc>
              <a:buFont typeface="Arial"/>
              <a:buChar char="•"/>
            </a:pPr>
            <a:r>
              <a:rPr lang="en-US" sz="80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Discussion</a:t>
            </a:r>
          </a:p>
          <a:p>
            <a:pPr marL="1187449" lvl="1" indent="-593725" algn="l">
              <a:lnSpc>
                <a:spcPts val="7699"/>
              </a:lnSpc>
              <a:buFont typeface="Arial"/>
              <a:buChar char="•"/>
            </a:pPr>
            <a:endParaRPr lang="en-US" sz="8800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1187449" lvl="1" indent="-593725" algn="l">
              <a:lnSpc>
                <a:spcPts val="7699"/>
              </a:lnSpc>
              <a:buFont typeface="Arial"/>
              <a:buChar char="•"/>
            </a:pPr>
            <a:r>
              <a:rPr lang="en-US" sz="80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Q&amp;A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257800" y="1623420"/>
            <a:ext cx="12662027" cy="933172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599"/>
              </a:lnSpc>
            </a:pPr>
            <a:r>
              <a:rPr lang="en-US" sz="4200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Facial Feedback:</a:t>
            </a:r>
            <a:r>
              <a:rPr lang="en-US" sz="42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 Emotional expressions influences emotional experiences (</a:t>
            </a:r>
            <a:r>
              <a:rPr lang="en-US" sz="4200" dirty="0" err="1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Soderkvist</a:t>
            </a:r>
            <a:r>
              <a:rPr lang="en-US" sz="42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 et al., 2018). </a:t>
            </a:r>
          </a:p>
          <a:p>
            <a:pPr algn="l">
              <a:lnSpc>
                <a:spcPts val="5599"/>
              </a:lnSpc>
            </a:pPr>
            <a:endParaRPr lang="en-US" sz="4200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sz="4200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Cognitive Appraisal:</a:t>
            </a:r>
            <a:r>
              <a:rPr lang="en-US" sz="42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 Emotions arise from appraisal of a situation or stimulus (So et al., 2016). </a:t>
            </a:r>
          </a:p>
          <a:p>
            <a:pPr algn="l">
              <a:lnSpc>
                <a:spcPts val="5599"/>
              </a:lnSpc>
              <a:spcBef>
                <a:spcPct val="0"/>
              </a:spcBef>
            </a:pPr>
            <a:endParaRPr lang="en-US" sz="4200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sz="4200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Broaden-and-Build:</a:t>
            </a:r>
            <a:r>
              <a:rPr lang="en-US" sz="42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 Positive emotions broadens cognitive and behavioral flexibility. Negative emotions narrow focus, attention, and behavior (e.g., fear triggers fight-or-flight) (Fredrickson, 2004).</a:t>
            </a:r>
          </a:p>
          <a:p>
            <a:pPr algn="l">
              <a:lnSpc>
                <a:spcPts val="5912"/>
              </a:lnSpc>
              <a:spcBef>
                <a:spcPct val="0"/>
              </a:spcBef>
            </a:pPr>
            <a:endParaRPr lang="en-US" sz="3999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3" name="Freeform 3"/>
          <p:cNvSpPr/>
          <p:nvPr/>
        </p:nvSpPr>
        <p:spPr>
          <a:xfrm>
            <a:off x="0" y="0"/>
            <a:ext cx="4982668" cy="10287000"/>
          </a:xfrm>
          <a:custGeom>
            <a:avLst/>
            <a:gdLst/>
            <a:ahLst/>
            <a:cxnLst/>
            <a:rect l="l" t="t" r="r" b="b"/>
            <a:pathLst>
              <a:path w="4982668" h="10287000">
                <a:moveTo>
                  <a:pt x="0" y="0"/>
                </a:moveTo>
                <a:lnTo>
                  <a:pt x="4982668" y="0"/>
                </a:lnTo>
                <a:lnTo>
                  <a:pt x="498266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8151" r="-815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5257800" y="419100"/>
            <a:ext cx="9756638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200"/>
              </a:lnSpc>
              <a:spcBef>
                <a:spcPct val="0"/>
              </a:spcBef>
            </a:pPr>
            <a:r>
              <a:rPr lang="en-US" sz="6000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Theories: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2167974"/>
          </a:xfrm>
          <a:custGeom>
            <a:avLst/>
            <a:gdLst/>
            <a:ahLst/>
            <a:cxnLst/>
            <a:rect l="l" t="t" r="r" b="b"/>
            <a:pathLst>
              <a:path w="18288000" h="2167974">
                <a:moveTo>
                  <a:pt x="0" y="0"/>
                </a:moveTo>
                <a:lnTo>
                  <a:pt x="18288000" y="0"/>
                </a:lnTo>
                <a:lnTo>
                  <a:pt x="18288000" y="2167974"/>
                </a:lnTo>
                <a:lnTo>
                  <a:pt x="0" y="216797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47164" b="-39638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0" y="2311787"/>
            <a:ext cx="18288000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  <a:spcBef>
                <a:spcPct val="0"/>
              </a:spcBef>
            </a:pPr>
            <a:r>
              <a:rPr lang="en-US" sz="6000" b="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Studies on Emotion and Attention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914400" y="3771900"/>
            <a:ext cx="7984033" cy="6344018"/>
            <a:chOff x="0" y="0"/>
            <a:chExt cx="10645377" cy="8458693"/>
          </a:xfrm>
        </p:grpSpPr>
        <p:sp>
          <p:nvSpPr>
            <p:cNvPr id="5" name="TextBox 5"/>
            <p:cNvSpPr txBox="1"/>
            <p:nvPr/>
          </p:nvSpPr>
          <p:spPr>
            <a:xfrm>
              <a:off x="0" y="0"/>
              <a:ext cx="10645377" cy="14417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079"/>
                </a:lnSpc>
                <a:spcBef>
                  <a:spcPct val="0"/>
                </a:spcBef>
              </a:pPr>
              <a:r>
                <a:rPr lang="en-US" sz="4400" b="1" dirty="0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Impact of Emotion on Attention: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1750530"/>
              <a:ext cx="10645377" cy="670816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755651" lvl="1" indent="-377825" algn="l">
                <a:lnSpc>
                  <a:spcPts val="4900"/>
                </a:lnSpc>
                <a:buFont typeface="Arial"/>
                <a:buChar char="•"/>
              </a:pPr>
              <a:r>
                <a:rPr lang="en-US" sz="44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Emotion influences attentional processes (Raymond, 2009).</a:t>
              </a:r>
            </a:p>
            <a:p>
              <a:pPr marL="755651" lvl="1" indent="-377825" algn="l">
                <a:lnSpc>
                  <a:spcPts val="4900"/>
                </a:lnSpc>
                <a:buFont typeface="Arial"/>
                <a:buChar char="•"/>
              </a:pPr>
              <a:endParaRPr lang="en-US" sz="44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marL="755651" lvl="1" indent="-377825" algn="l">
                <a:lnSpc>
                  <a:spcPts val="4900"/>
                </a:lnSpc>
                <a:buFont typeface="Arial"/>
                <a:buChar char="•"/>
              </a:pPr>
              <a:r>
                <a:rPr lang="en-US" sz="44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Emotional stimuli more likely to capture and hold attention than neutral stimuli (Ono et al., 2016).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9195319" y="3771900"/>
            <a:ext cx="8267700" cy="6317148"/>
            <a:chOff x="-203200" y="0"/>
            <a:chExt cx="11023600" cy="8422862"/>
          </a:xfrm>
        </p:grpSpPr>
        <p:sp>
          <p:nvSpPr>
            <p:cNvPr id="8" name="TextBox 8"/>
            <p:cNvSpPr txBox="1"/>
            <p:nvPr/>
          </p:nvSpPr>
          <p:spPr>
            <a:xfrm>
              <a:off x="0" y="0"/>
              <a:ext cx="10820400" cy="144176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079"/>
                </a:lnSpc>
                <a:spcBef>
                  <a:spcPct val="0"/>
                </a:spcBef>
              </a:pPr>
              <a:r>
                <a:rPr lang="en-US" sz="4400" b="1" dirty="0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Emotional Stimuli Capture Attention: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-203200" y="1714702"/>
              <a:ext cx="10820400" cy="67081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755651" lvl="1" indent="-377825" algn="l">
                <a:lnSpc>
                  <a:spcPts val="4900"/>
                </a:lnSpc>
                <a:buFont typeface="Arial"/>
                <a:buChar char="•"/>
              </a:pPr>
              <a:r>
                <a:rPr lang="en-US" sz="44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Threat-related or fearful stimuli draw attention faster (</a:t>
              </a:r>
              <a:r>
                <a:rPr lang="en-US" sz="4400" dirty="0" err="1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Vuilleumier</a:t>
              </a:r>
              <a:r>
                <a:rPr lang="en-US" sz="44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, 2005).</a:t>
              </a:r>
            </a:p>
            <a:p>
              <a:pPr marL="755651" lvl="1" indent="-377825" algn="l">
                <a:lnSpc>
                  <a:spcPts val="4900"/>
                </a:lnSpc>
                <a:buFont typeface="Arial"/>
                <a:buChar char="•"/>
              </a:pPr>
              <a:r>
                <a:rPr lang="en-US" sz="44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Emotional arousal affects attention differently based on valence (positive vs. negative) (Strauss et al., 2009).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6870"/>
            <a:ext cx="18288000" cy="2180693"/>
          </a:xfrm>
          <a:custGeom>
            <a:avLst/>
            <a:gdLst/>
            <a:ahLst/>
            <a:cxnLst/>
            <a:rect l="l" t="t" r="r" b="b"/>
            <a:pathLst>
              <a:path w="18288000" h="2180693">
                <a:moveTo>
                  <a:pt x="0" y="0"/>
                </a:moveTo>
                <a:lnTo>
                  <a:pt x="18288000" y="0"/>
                </a:lnTo>
                <a:lnTo>
                  <a:pt x="18288000" y="2180693"/>
                </a:lnTo>
                <a:lnTo>
                  <a:pt x="0" y="218069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37649" b="-40098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0" y="2421473"/>
            <a:ext cx="18288000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  <a:spcBef>
                <a:spcPct val="0"/>
              </a:spcBef>
            </a:pPr>
            <a:r>
              <a:rPr lang="en-US" sz="6000" b="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Studies on Emotion and Attention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721712" y="3778485"/>
            <a:ext cx="8061303" cy="4499010"/>
            <a:chOff x="0" y="0"/>
            <a:chExt cx="10748404" cy="5998681"/>
          </a:xfrm>
        </p:grpSpPr>
        <p:sp>
          <p:nvSpPr>
            <p:cNvPr id="5" name="TextBox 5"/>
            <p:cNvSpPr txBox="1"/>
            <p:nvPr/>
          </p:nvSpPr>
          <p:spPr>
            <a:xfrm>
              <a:off x="0" y="0"/>
              <a:ext cx="10748404" cy="7212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079"/>
                </a:lnSpc>
                <a:spcBef>
                  <a:spcPct val="0"/>
                </a:spcBef>
              </a:pPr>
              <a:r>
                <a:rPr lang="en-US" sz="4000" b="1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Effect of Positive Emotion: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1074255"/>
              <a:ext cx="10748404" cy="492442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734061" lvl="1" indent="-367031" algn="l">
                <a:lnSpc>
                  <a:spcPts val="4760"/>
                </a:lnSpc>
                <a:buFont typeface="Arial"/>
                <a:buChar char="•"/>
              </a:pPr>
              <a:r>
                <a:rPr lang="en-US" sz="400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Positive emotion broadens attention and enhances focus on positive stimuli (Fredrickson et al., 2005; Wadlinger et al., 2010).</a:t>
              </a:r>
            </a:p>
            <a:p>
              <a:pPr algn="l">
                <a:lnSpc>
                  <a:spcPts val="4760"/>
                </a:lnSpc>
              </a:pPr>
              <a:endParaRPr lang="en-US" sz="40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9450988" y="3778485"/>
            <a:ext cx="8115300" cy="3244320"/>
            <a:chOff x="0" y="0"/>
            <a:chExt cx="10820400" cy="4325759"/>
          </a:xfrm>
        </p:grpSpPr>
        <p:sp>
          <p:nvSpPr>
            <p:cNvPr id="8" name="TextBox 8"/>
            <p:cNvSpPr txBox="1"/>
            <p:nvPr/>
          </p:nvSpPr>
          <p:spPr>
            <a:xfrm>
              <a:off x="0" y="0"/>
              <a:ext cx="10820400" cy="7212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079"/>
                </a:lnSpc>
                <a:spcBef>
                  <a:spcPct val="0"/>
                </a:spcBef>
              </a:pPr>
              <a:r>
                <a:rPr lang="en-US" sz="4000" b="1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Effect of Negative Emotion: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1042809"/>
              <a:ext cx="10820400" cy="32829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734061" lvl="1" indent="-367031" algn="l">
                <a:lnSpc>
                  <a:spcPts val="4760"/>
                </a:lnSpc>
                <a:buFont typeface="Arial"/>
                <a:buChar char="•"/>
              </a:pPr>
              <a:r>
                <a:rPr lang="en-US" sz="400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Negative emotion narrows attention and causes a focus on negative stimuli for longer durations (Veerapa, 2020).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21712" y="8039100"/>
            <a:ext cx="16844577" cy="2036797"/>
            <a:chOff x="0" y="0"/>
            <a:chExt cx="22459436" cy="2715730"/>
          </a:xfrm>
        </p:grpSpPr>
        <p:sp>
          <p:nvSpPr>
            <p:cNvPr id="11" name="TextBox 11"/>
            <p:cNvSpPr txBox="1"/>
            <p:nvPr/>
          </p:nvSpPr>
          <p:spPr>
            <a:xfrm>
              <a:off x="0" y="0"/>
              <a:ext cx="22459436" cy="72122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079"/>
                </a:lnSpc>
                <a:spcBef>
                  <a:spcPct val="0"/>
                </a:spcBef>
              </a:pPr>
              <a:r>
                <a:rPr lang="en-US" sz="4000" b="1" dirty="0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Confirmation Across studies: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1074255"/>
              <a:ext cx="22459436" cy="16414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734061" lvl="1" indent="-367031" algn="l">
                <a:lnSpc>
                  <a:spcPts val="4760"/>
                </a:lnSpc>
                <a:buFont typeface="Arial"/>
                <a:buChar char="•"/>
              </a:pPr>
              <a:r>
                <a:rPr lang="en-US" sz="40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Huang et al. (2007): emotional valence (positive or negative) guides what type of emotional stimuli we pay more attention to.</a:t>
              </a: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2185514"/>
          </a:xfrm>
          <a:custGeom>
            <a:avLst/>
            <a:gdLst/>
            <a:ahLst/>
            <a:cxnLst/>
            <a:rect l="l" t="t" r="r" b="b"/>
            <a:pathLst>
              <a:path w="18288000" h="2185514">
                <a:moveTo>
                  <a:pt x="0" y="0"/>
                </a:moveTo>
                <a:lnTo>
                  <a:pt x="18288000" y="0"/>
                </a:lnTo>
                <a:lnTo>
                  <a:pt x="18288000" y="2185514"/>
                </a:lnTo>
                <a:lnTo>
                  <a:pt x="0" y="218551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479170" b="-67600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0" y="2488389"/>
            <a:ext cx="18288000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  <a:spcBef>
                <a:spcPct val="0"/>
              </a:spcBef>
            </a:pPr>
            <a:r>
              <a:rPr lang="en-US" sz="6000" b="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Studies on Music and Emotion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228600" y="3412314"/>
            <a:ext cx="18300446" cy="7217873"/>
            <a:chOff x="-199926" y="0"/>
            <a:chExt cx="24007515" cy="9623830"/>
          </a:xfrm>
        </p:grpSpPr>
        <p:sp>
          <p:nvSpPr>
            <p:cNvPr id="5" name="TextBox 5"/>
            <p:cNvSpPr txBox="1"/>
            <p:nvPr/>
          </p:nvSpPr>
          <p:spPr>
            <a:xfrm>
              <a:off x="0" y="0"/>
              <a:ext cx="23807589" cy="7239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319"/>
                </a:lnSpc>
                <a:spcBef>
                  <a:spcPct val="0"/>
                </a:spcBef>
              </a:pPr>
              <a:r>
                <a:rPr lang="en-US" sz="3599" b="1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Music’s Emotional Impact: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-199926" y="1112355"/>
              <a:ext cx="23807589" cy="85114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777240" lvl="1" indent="-388620" algn="l">
                <a:lnSpc>
                  <a:spcPts val="5040"/>
                </a:lnSpc>
                <a:buFont typeface="Arial"/>
                <a:buChar char="•"/>
              </a:pPr>
              <a:r>
                <a:rPr lang="en-US" sz="36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Music elicits deep emotional responses (</a:t>
              </a:r>
              <a:r>
                <a:rPr lang="en-US" sz="3600" dirty="0" err="1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Juslin</a:t>
              </a:r>
              <a:r>
                <a:rPr lang="en-US" sz="36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, 2013).</a:t>
              </a:r>
            </a:p>
            <a:p>
              <a:pPr marL="777240" lvl="1" indent="-388620" algn="l">
                <a:lnSpc>
                  <a:spcPts val="5040"/>
                </a:lnSpc>
                <a:buFont typeface="Arial"/>
                <a:buChar char="•"/>
              </a:pPr>
              <a:endParaRPr lang="en-US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marL="777240" lvl="1" indent="-388620" algn="l">
                <a:lnSpc>
                  <a:spcPts val="5040"/>
                </a:lnSpc>
                <a:buFont typeface="Arial"/>
                <a:buChar char="•"/>
              </a:pPr>
              <a:r>
                <a:rPr lang="en-US" sz="36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Upbeat music linked to joy and happiness (Schaefer, 2017).</a:t>
              </a:r>
            </a:p>
            <a:p>
              <a:pPr marL="777240" lvl="1" indent="-388620" algn="l">
                <a:lnSpc>
                  <a:spcPts val="5040"/>
                </a:lnSpc>
                <a:buFont typeface="Arial"/>
                <a:buChar char="•"/>
              </a:pPr>
              <a:endParaRPr lang="en-US" sz="20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marL="777240" lvl="1" indent="-388620" algn="l">
                <a:lnSpc>
                  <a:spcPts val="5040"/>
                </a:lnSpc>
                <a:buFont typeface="Arial"/>
                <a:buChar char="•"/>
              </a:pPr>
              <a:r>
                <a:rPr lang="en-US" sz="36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Slow tempos reduce stress and anxiety (</a:t>
              </a:r>
              <a:r>
                <a:rPr lang="en-US" sz="3600" dirty="0" err="1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Adiasto</a:t>
              </a:r>
              <a:r>
                <a:rPr lang="en-US" sz="36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 et al., 2022).</a:t>
              </a:r>
            </a:p>
            <a:p>
              <a:pPr marL="777240" lvl="1" indent="-388620" algn="l">
                <a:lnSpc>
                  <a:spcPts val="5040"/>
                </a:lnSpc>
                <a:buFont typeface="Arial"/>
                <a:buChar char="•"/>
              </a:pPr>
              <a:endParaRPr lang="en-US" sz="3600" u="none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marL="777240" lvl="1" indent="-388620" algn="l">
                <a:lnSpc>
                  <a:spcPts val="5040"/>
                </a:lnSpc>
                <a:buFont typeface="Arial"/>
                <a:buChar char="•"/>
              </a:pPr>
              <a:r>
                <a:rPr lang="en-US" sz="3600" u="none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Distorted, irregular sound linked to inducing fear/anxiety (</a:t>
              </a:r>
              <a:r>
                <a:rPr lang="en-US" sz="3600" u="none" dirty="0" err="1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Krumhansl</a:t>
              </a:r>
              <a:r>
                <a:rPr lang="en-US" sz="3600" u="none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 et al., 2008). </a:t>
              </a:r>
            </a:p>
            <a:p>
              <a:pPr marL="777240" lvl="1" indent="-388620" algn="l">
                <a:lnSpc>
                  <a:spcPts val="5040"/>
                </a:lnSpc>
                <a:buFont typeface="Arial"/>
                <a:buChar char="•"/>
              </a:pPr>
              <a:endParaRPr lang="en-US" sz="3600" u="none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marL="777240" lvl="1" indent="-388620" algn="l">
                <a:lnSpc>
                  <a:spcPts val="5040"/>
                </a:lnSpc>
                <a:buFont typeface="Arial"/>
                <a:buChar char="•"/>
              </a:pPr>
              <a:r>
                <a:rPr lang="en-US" sz="3600" u="none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Inharmonious Music creates discomfort and anxiety (</a:t>
              </a:r>
              <a:r>
                <a:rPr lang="en-US" sz="3600" u="none" dirty="0" err="1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Krumhansl</a:t>
              </a:r>
              <a:r>
                <a:rPr lang="en-US" sz="3600" u="none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, 1997).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2214199"/>
          </a:xfrm>
          <a:custGeom>
            <a:avLst/>
            <a:gdLst/>
            <a:ahLst/>
            <a:cxnLst/>
            <a:rect l="l" t="t" r="r" b="b"/>
            <a:pathLst>
              <a:path w="18288000" h="2214199">
                <a:moveTo>
                  <a:pt x="0" y="0"/>
                </a:moveTo>
                <a:lnTo>
                  <a:pt x="18288000" y="0"/>
                </a:lnTo>
                <a:lnTo>
                  <a:pt x="18288000" y="2214199"/>
                </a:lnTo>
                <a:lnTo>
                  <a:pt x="0" y="221419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79863" b="-20143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0" y="2444239"/>
            <a:ext cx="18288000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  <a:spcBef>
                <a:spcPct val="0"/>
              </a:spcBef>
            </a:pPr>
            <a:r>
              <a:rPr lang="en-US" sz="6000" b="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Studies on Emotion and Decision-making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45872" y="3771900"/>
            <a:ext cx="17842128" cy="5554124"/>
            <a:chOff x="0" y="0"/>
            <a:chExt cx="23195009" cy="7405498"/>
          </a:xfrm>
        </p:grpSpPr>
        <p:sp>
          <p:nvSpPr>
            <p:cNvPr id="5" name="TextBox 5"/>
            <p:cNvSpPr txBox="1"/>
            <p:nvPr/>
          </p:nvSpPr>
          <p:spPr>
            <a:xfrm>
              <a:off x="0" y="0"/>
              <a:ext cx="23195009" cy="7239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319"/>
                </a:lnSpc>
                <a:spcBef>
                  <a:spcPct val="0"/>
                </a:spcBef>
              </a:pPr>
              <a:r>
                <a:rPr lang="en-US" sz="3599" b="1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Emotional Impact on Decision Making: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1102831"/>
              <a:ext cx="23195009" cy="63026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820419" lvl="1" indent="-410209" algn="l">
                <a:lnSpc>
                  <a:spcPts val="5319"/>
                </a:lnSpc>
                <a:buFont typeface="Arial"/>
                <a:buChar char="•"/>
              </a:pPr>
              <a:r>
                <a:rPr lang="en-US" sz="3799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Emotional states influence decision-making (Clore et al., 2008).</a:t>
              </a:r>
            </a:p>
            <a:p>
              <a:pPr marL="820419" lvl="1" indent="-410209" algn="l">
                <a:lnSpc>
                  <a:spcPts val="5319"/>
                </a:lnSpc>
                <a:buFont typeface="Arial"/>
                <a:buChar char="•"/>
              </a:pPr>
              <a:endParaRPr lang="en-US" sz="3799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marL="363219" indent="-410209">
                <a:lnSpc>
                  <a:spcPts val="5319"/>
                </a:lnSpc>
                <a:buFont typeface="Arial"/>
                <a:buChar char="•"/>
              </a:pPr>
              <a:r>
                <a:rPr lang="en-US" sz="3799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Affect Heuristic Theory:</a:t>
              </a:r>
            </a:p>
            <a:p>
              <a:pPr marL="820419" lvl="1" indent="-410209">
                <a:lnSpc>
                  <a:spcPts val="5319"/>
                </a:lnSpc>
                <a:buFont typeface="Arial"/>
                <a:buChar char="•"/>
              </a:pPr>
              <a:r>
                <a:rPr lang="en-US" sz="3799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Emotional response influence risk/benefit judgments (</a:t>
              </a:r>
              <a:r>
                <a:rPr lang="en-US" sz="3799" dirty="0" err="1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Slovic</a:t>
              </a:r>
              <a:r>
                <a:rPr lang="en-US" sz="3799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 et al., 2007).</a:t>
              </a:r>
            </a:p>
            <a:p>
              <a:pPr marL="820419" lvl="1" indent="-410209">
                <a:lnSpc>
                  <a:spcPts val="5319"/>
                </a:lnSpc>
                <a:buFont typeface="Arial"/>
                <a:buChar char="•"/>
              </a:pPr>
              <a:endParaRPr lang="en-US" sz="3799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marL="820419" lvl="1" indent="-410209" algn="l">
                <a:lnSpc>
                  <a:spcPts val="5319"/>
                </a:lnSpc>
                <a:buFont typeface="Arial"/>
                <a:buChar char="•"/>
              </a:pPr>
              <a:r>
                <a:rPr lang="en-US" sz="3799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Emotional states drive subjective assessments rather than objective evaluations (</a:t>
              </a:r>
              <a:r>
                <a:rPr lang="en-US" sz="3799" dirty="0" err="1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Slovic</a:t>
              </a:r>
              <a:r>
                <a:rPr lang="en-US" sz="3799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 et al., 2002)</a:t>
              </a: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2241854"/>
          </a:xfrm>
          <a:custGeom>
            <a:avLst/>
            <a:gdLst/>
            <a:ahLst/>
            <a:cxnLst/>
            <a:rect l="l" t="t" r="r" b="b"/>
            <a:pathLst>
              <a:path w="18288000" h="2241854">
                <a:moveTo>
                  <a:pt x="0" y="0"/>
                </a:moveTo>
                <a:lnTo>
                  <a:pt x="18288000" y="0"/>
                </a:lnTo>
                <a:lnTo>
                  <a:pt x="18288000" y="2241854"/>
                </a:lnTo>
                <a:lnTo>
                  <a:pt x="0" y="22418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728992" b="-62074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0" y="2324100"/>
            <a:ext cx="18288000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  <a:spcBef>
                <a:spcPct val="0"/>
              </a:spcBef>
            </a:pPr>
            <a:r>
              <a:rPr lang="en-US" sz="6000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Positive and Negative emotions - Faces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0" y="3632132"/>
            <a:ext cx="18288000" cy="3721168"/>
            <a:chOff x="-594496" y="0"/>
            <a:chExt cx="24384001" cy="4961557"/>
          </a:xfrm>
        </p:grpSpPr>
        <p:sp>
          <p:nvSpPr>
            <p:cNvPr id="5" name="TextBox 5"/>
            <p:cNvSpPr txBox="1"/>
            <p:nvPr/>
          </p:nvSpPr>
          <p:spPr>
            <a:xfrm>
              <a:off x="-391296" y="0"/>
              <a:ext cx="23586305" cy="73524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l">
                <a:lnSpc>
                  <a:spcPts val="4319"/>
                </a:lnSpc>
                <a:spcBef>
                  <a:spcPct val="0"/>
                </a:spcBef>
              </a:pPr>
              <a:r>
                <a:rPr lang="en-US" sz="3599" b="1" dirty="0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Role of Positive and Negative Emotions: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-594496" y="724756"/>
              <a:ext cx="24384001" cy="423680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777240" lvl="1" indent="-388620" algn="l">
                <a:lnSpc>
                  <a:spcPts val="5040"/>
                </a:lnSpc>
                <a:buFont typeface="Arial"/>
                <a:buChar char="•"/>
              </a:pPr>
              <a:r>
                <a:rPr lang="en-US" sz="36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Positive mood = interpret social cues positively (Wadlinger et al., 2006).</a:t>
              </a:r>
            </a:p>
            <a:p>
              <a:pPr marL="777240" lvl="1" indent="-388620" algn="l">
                <a:lnSpc>
                  <a:spcPts val="5040"/>
                </a:lnSpc>
                <a:buFont typeface="Arial"/>
                <a:buChar char="•"/>
              </a:pPr>
              <a:r>
                <a:rPr lang="en-US" sz="36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Negative mood = tend to heighten sensitivity to negative cues (Miron et al., 2024). </a:t>
              </a:r>
            </a:p>
            <a:p>
              <a:pPr marL="777240" lvl="1" indent="-388620" algn="l">
                <a:lnSpc>
                  <a:spcPts val="5040"/>
                </a:lnSpc>
                <a:buFont typeface="Arial"/>
                <a:buChar char="•"/>
              </a:pPr>
              <a:endParaRPr lang="en-US" sz="36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marL="777240" lvl="1" indent="-388620" algn="l">
                <a:lnSpc>
                  <a:spcPts val="5040"/>
                </a:lnSpc>
                <a:buFont typeface="Arial"/>
                <a:buChar char="•"/>
              </a:pPr>
              <a:r>
                <a:rPr lang="en-US" sz="36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Gap in research: wide body of research focuses on depression (Miron et al., 2024).</a:t>
              </a:r>
            </a:p>
            <a:p>
              <a:pPr algn="l">
                <a:lnSpc>
                  <a:spcPts val="5040"/>
                </a:lnSpc>
              </a:pPr>
              <a:endParaRPr lang="en-US" sz="36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5CD810A4-6282-986E-05D2-AB2536CF6FD7}"/>
              </a:ext>
            </a:extLst>
          </p:cNvPr>
          <p:cNvSpPr txBox="1"/>
          <p:nvPr/>
        </p:nvSpPr>
        <p:spPr>
          <a:xfrm>
            <a:off x="0" y="6902766"/>
            <a:ext cx="18288000" cy="32699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5040"/>
              </a:lnSpc>
            </a:pPr>
            <a:r>
              <a:rPr lang="en-US" sz="3600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Faces:</a:t>
            </a:r>
          </a:p>
          <a:p>
            <a:pPr marL="777240" lvl="1" indent="-388620" algn="l">
              <a:lnSpc>
                <a:spcPts val="5040"/>
              </a:lnSpc>
              <a:buFont typeface="Arial"/>
              <a:buChar char="•"/>
            </a:pPr>
            <a:r>
              <a:rPr lang="en-US" sz="36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Positive mood: increase sensitivity to negative expressions compared to positive expressions (</a:t>
            </a:r>
            <a:r>
              <a:rPr lang="en-US" sz="3600" dirty="0" err="1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Manierka</a:t>
            </a:r>
            <a:r>
              <a:rPr lang="en-US" sz="36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 et al., 2021).</a:t>
            </a:r>
          </a:p>
          <a:p>
            <a:pPr marL="777240" lvl="1" indent="-388620" algn="l">
              <a:lnSpc>
                <a:spcPts val="5040"/>
              </a:lnSpc>
              <a:buFont typeface="Arial"/>
              <a:buChar char="•"/>
            </a:pPr>
            <a:r>
              <a:rPr lang="en-US" sz="36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Negative mood: make us more attentive to both positive and negative expressions (</a:t>
            </a:r>
            <a:r>
              <a:rPr lang="en-US" sz="3600" dirty="0" err="1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Manierka</a:t>
            </a:r>
            <a:r>
              <a:rPr lang="en-US" sz="36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 et al., 2021).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a blurred colorful gradient shape"/>
          <p:cNvSpPr/>
          <p:nvPr/>
        </p:nvSpPr>
        <p:spPr>
          <a:xfrm rot="8100000" flipH="1">
            <a:off x="7955520" y="-5625809"/>
            <a:ext cx="15136400" cy="15644858"/>
          </a:xfrm>
          <a:custGeom>
            <a:avLst/>
            <a:gdLst/>
            <a:ahLst/>
            <a:cxnLst/>
            <a:rect l="l" t="t" r="r" b="b"/>
            <a:pathLst>
              <a:path w="15136400" h="15644858">
                <a:moveTo>
                  <a:pt x="15136401" y="0"/>
                </a:moveTo>
                <a:lnTo>
                  <a:pt x="0" y="0"/>
                </a:lnTo>
                <a:lnTo>
                  <a:pt x="0" y="15644859"/>
                </a:lnTo>
                <a:lnTo>
                  <a:pt x="15136401" y="15644859"/>
                </a:lnTo>
                <a:lnTo>
                  <a:pt x="15136401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AutoShape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08">
            <a:off x="1028698" y="3639800"/>
            <a:ext cx="16230601" cy="0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028698" y="1208088"/>
            <a:ext cx="11772901" cy="13849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0800"/>
              </a:lnSpc>
              <a:spcBef>
                <a:spcPct val="0"/>
              </a:spcBef>
            </a:pPr>
            <a:r>
              <a:rPr lang="en-US" sz="9000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The Current Study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9879516" y="4594286"/>
            <a:ext cx="3108715" cy="2350981"/>
            <a:chOff x="0" y="0"/>
            <a:chExt cx="4144953" cy="3134641"/>
          </a:xfrm>
        </p:grpSpPr>
        <p:sp>
          <p:nvSpPr>
            <p:cNvPr id="6" name="TextBox 6"/>
            <p:cNvSpPr txBox="1"/>
            <p:nvPr/>
          </p:nvSpPr>
          <p:spPr>
            <a:xfrm>
              <a:off x="0" y="1586500"/>
              <a:ext cx="4144953" cy="685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079"/>
                </a:lnSpc>
                <a:spcBef>
                  <a:spcPct val="0"/>
                </a:spcBef>
              </a:pPr>
              <a:r>
                <a:rPr lang="en-US" sz="3399" b="1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Hypothesis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2686370"/>
              <a:ext cx="4144953" cy="4482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2873"/>
                </a:lnSpc>
              </a:pPr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0" y="0"/>
              <a:ext cx="976588" cy="973037"/>
            </a:xfrm>
            <a:custGeom>
              <a:avLst/>
              <a:gdLst/>
              <a:ahLst/>
              <a:cxnLst/>
              <a:rect l="l" t="t" r="r" b="b"/>
              <a:pathLst>
                <a:path w="976588" h="973037">
                  <a:moveTo>
                    <a:pt x="0" y="0"/>
                  </a:moveTo>
                  <a:lnTo>
                    <a:pt x="976588" y="0"/>
                  </a:lnTo>
                  <a:lnTo>
                    <a:pt x="976588" y="973037"/>
                  </a:lnTo>
                  <a:lnTo>
                    <a:pt x="0" y="97303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325805" y="4349056"/>
            <a:ext cx="3691260" cy="2759367"/>
            <a:chOff x="0" y="0"/>
            <a:chExt cx="4921680" cy="3679156"/>
          </a:xfrm>
        </p:grpSpPr>
        <p:sp>
          <p:nvSpPr>
            <p:cNvPr id="10" name="TextBox 10"/>
            <p:cNvSpPr txBox="1"/>
            <p:nvPr/>
          </p:nvSpPr>
          <p:spPr>
            <a:xfrm>
              <a:off x="0" y="1969421"/>
              <a:ext cx="4921680" cy="6858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079"/>
                </a:lnSpc>
                <a:spcBef>
                  <a:spcPct val="0"/>
                </a:spcBef>
              </a:pPr>
              <a:r>
                <a:rPr lang="en-US" sz="3399" b="1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Aim 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3144498"/>
              <a:ext cx="4921680" cy="5346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412"/>
                </a:lnSpc>
              </a:pPr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2" y="0"/>
              <a:ext cx="1056475" cy="1326624"/>
            </a:xfrm>
            <a:custGeom>
              <a:avLst/>
              <a:gdLst/>
              <a:ahLst/>
              <a:cxnLst/>
              <a:rect l="l" t="t" r="r" b="b"/>
              <a:pathLst>
                <a:path w="1056475" h="1326624">
                  <a:moveTo>
                    <a:pt x="0" y="0"/>
                  </a:moveTo>
                  <a:lnTo>
                    <a:pt x="1056475" y="0"/>
                  </a:lnTo>
                  <a:lnTo>
                    <a:pt x="1056475" y="1326624"/>
                  </a:lnTo>
                  <a:lnTo>
                    <a:pt x="0" y="132662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325805" y="6586511"/>
            <a:ext cx="8028571" cy="2619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3499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Explore whether experiencing positive or negative emotions influences attention and decision-making towards stimuli conveying that emotion.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879516" y="6586511"/>
            <a:ext cx="7880874" cy="32251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  <a:spcBef>
                <a:spcPct val="0"/>
              </a:spcBef>
            </a:pPr>
            <a:r>
              <a:rPr lang="en-US" sz="3499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Participants included into either a positive or negative emotional state via music will perform better, in terms of speed and accuracy, at detecting stimuli of the corresponding emotional state.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a blurred colorful gradient shape"/>
          <p:cNvSpPr/>
          <p:nvPr/>
        </p:nvSpPr>
        <p:spPr>
          <a:xfrm rot="9173759">
            <a:off x="-2973454" y="4770454"/>
            <a:ext cx="9120364" cy="9294638"/>
          </a:xfrm>
          <a:custGeom>
            <a:avLst/>
            <a:gdLst/>
            <a:ahLst/>
            <a:cxnLst/>
            <a:rect l="l" t="t" r="r" b="b"/>
            <a:pathLst>
              <a:path w="9120364" h="9294638">
                <a:moveTo>
                  <a:pt x="0" y="0"/>
                </a:moveTo>
                <a:lnTo>
                  <a:pt x="9120364" y="0"/>
                </a:lnTo>
                <a:lnTo>
                  <a:pt x="9120364" y="9294638"/>
                </a:lnTo>
                <a:lnTo>
                  <a:pt x="0" y="929463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AutoShape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7763467" y="1473156"/>
            <a:ext cx="0" cy="7340687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379865" y="1917613"/>
            <a:ext cx="5190949" cy="2387600"/>
            <a:chOff x="0" y="0"/>
            <a:chExt cx="6921266" cy="3183467"/>
          </a:xfrm>
        </p:grpSpPr>
        <p:sp>
          <p:nvSpPr>
            <p:cNvPr id="5" name="TextBox 5"/>
            <p:cNvSpPr txBox="1"/>
            <p:nvPr/>
          </p:nvSpPr>
          <p:spPr>
            <a:xfrm>
              <a:off x="0" y="-9525"/>
              <a:ext cx="6921266" cy="1838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0800"/>
                </a:lnSpc>
                <a:spcBef>
                  <a:spcPct val="0"/>
                </a:spcBef>
              </a:pPr>
              <a:r>
                <a:rPr lang="en-US" sz="9000" b="1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Methods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2507192"/>
              <a:ext cx="6921266" cy="6762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20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736089" y="2098500"/>
            <a:ext cx="8523211" cy="7319273"/>
            <a:chOff x="0" y="0"/>
            <a:chExt cx="11364281" cy="9759031"/>
          </a:xfrm>
        </p:grpSpPr>
        <p:sp>
          <p:nvSpPr>
            <p:cNvPr id="8" name="TextBox 8"/>
            <p:cNvSpPr txBox="1"/>
            <p:nvPr/>
          </p:nvSpPr>
          <p:spPr>
            <a:xfrm>
              <a:off x="0" y="0"/>
              <a:ext cx="11364281" cy="9652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5759"/>
                </a:lnSpc>
                <a:spcBef>
                  <a:spcPct val="0"/>
                </a:spcBef>
              </a:pPr>
              <a:r>
                <a:rPr lang="en-US" sz="4799" b="1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Participants: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1693684"/>
              <a:ext cx="11364281" cy="806534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906770" lvl="1" indent="-453385" algn="l">
                <a:lnSpc>
                  <a:spcPts val="5879"/>
                </a:lnSpc>
                <a:buFont typeface="Arial"/>
                <a:buChar char="•"/>
              </a:pPr>
              <a:r>
                <a:rPr lang="en-US" sz="4199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33 students studying a psychology related course.</a:t>
              </a:r>
            </a:p>
            <a:p>
              <a:pPr algn="l">
                <a:lnSpc>
                  <a:spcPts val="5879"/>
                </a:lnSpc>
              </a:pPr>
              <a:endParaRPr lang="en-US" sz="4199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marL="906770" lvl="1" indent="-453385" algn="l">
                <a:lnSpc>
                  <a:spcPts val="5879"/>
                </a:lnSpc>
                <a:buFont typeface="Arial"/>
                <a:buChar char="•"/>
              </a:pPr>
              <a:r>
                <a:rPr lang="en-US" sz="4199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5 Males, 27 Females, and 1 non-binary.</a:t>
              </a:r>
            </a:p>
            <a:p>
              <a:pPr algn="l">
                <a:lnSpc>
                  <a:spcPts val="5879"/>
                </a:lnSpc>
              </a:pPr>
              <a:endParaRPr lang="en-US" sz="4199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marL="906770" lvl="1" indent="-453385" algn="l">
                <a:lnSpc>
                  <a:spcPts val="5879"/>
                </a:lnSpc>
                <a:buFont typeface="Arial"/>
                <a:buChar char="•"/>
              </a:pPr>
              <a:r>
                <a:rPr lang="en-US" sz="4199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Age range between 20 - 53.</a:t>
              </a:r>
            </a:p>
            <a:p>
              <a:pPr algn="l">
                <a:lnSpc>
                  <a:spcPts val="3499"/>
                </a:lnSpc>
              </a:pPr>
              <a:endParaRPr lang="en-US" sz="4199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algn="l">
                <a:lnSpc>
                  <a:spcPts val="3499"/>
                </a:lnSpc>
              </a:pPr>
              <a:endParaRPr lang="en-US" sz="4199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a blurred colorful gradient shape"/>
          <p:cNvSpPr/>
          <p:nvPr/>
        </p:nvSpPr>
        <p:spPr>
          <a:xfrm rot="-3089982">
            <a:off x="-1035332" y="-3246203"/>
            <a:ext cx="8075295" cy="8229600"/>
          </a:xfrm>
          <a:custGeom>
            <a:avLst/>
            <a:gdLst/>
            <a:ahLst/>
            <a:cxnLst/>
            <a:rect l="l" t="t" r="r" b="b"/>
            <a:pathLst>
              <a:path w="8075295" h="8229600">
                <a:moveTo>
                  <a:pt x="0" y="0"/>
                </a:moveTo>
                <a:lnTo>
                  <a:pt x="8075295" y="0"/>
                </a:lnTo>
                <a:lnTo>
                  <a:pt x="8075295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AutoShape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7763467" y="1095156"/>
            <a:ext cx="0" cy="8338495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379865" y="1917613"/>
            <a:ext cx="5190949" cy="2387600"/>
            <a:chOff x="0" y="0"/>
            <a:chExt cx="6921266" cy="3183467"/>
          </a:xfrm>
        </p:grpSpPr>
        <p:sp>
          <p:nvSpPr>
            <p:cNvPr id="5" name="TextBox 5"/>
            <p:cNvSpPr txBox="1"/>
            <p:nvPr/>
          </p:nvSpPr>
          <p:spPr>
            <a:xfrm>
              <a:off x="0" y="-9525"/>
              <a:ext cx="6921266" cy="1838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0800"/>
                </a:lnSpc>
                <a:spcBef>
                  <a:spcPct val="0"/>
                </a:spcBef>
              </a:pPr>
              <a:r>
                <a:rPr lang="en-US" sz="9000" b="1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Methods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2507192"/>
              <a:ext cx="6921266" cy="6762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200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8736089" y="1018956"/>
            <a:ext cx="9247107" cy="83878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879"/>
              </a:lnSpc>
            </a:pPr>
            <a:r>
              <a:rPr lang="en-US" sz="4199" b="1" u="none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Independent Variables:</a:t>
            </a:r>
          </a:p>
          <a:p>
            <a:pPr algn="l">
              <a:lnSpc>
                <a:spcPts val="5879"/>
              </a:lnSpc>
            </a:pPr>
            <a:endParaRPr lang="en-US" sz="4199" b="1" u="none" dirty="0">
              <a:solidFill>
                <a:srgbClr val="000000"/>
              </a:solidFill>
              <a:latin typeface="DM Sans Bold"/>
              <a:ea typeface="DM Sans Bold"/>
              <a:cs typeface="DM Sans Bold"/>
              <a:sym typeface="DM Sans Bold"/>
            </a:endParaRPr>
          </a:p>
          <a:p>
            <a:pPr marL="647697" lvl="1" indent="-323848" algn="l">
              <a:lnSpc>
                <a:spcPts val="4199"/>
              </a:lnSpc>
              <a:buFont typeface="Arial"/>
              <a:buChar char="•"/>
            </a:pPr>
            <a:r>
              <a:rPr lang="en-US" sz="2999" u="none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Participant group (music type) - positive or negative music (between subjects)</a:t>
            </a:r>
          </a:p>
          <a:p>
            <a:pPr marL="647697" lvl="1" indent="-323848" algn="l">
              <a:lnSpc>
                <a:spcPts val="4199"/>
              </a:lnSpc>
              <a:buFont typeface="Arial"/>
              <a:buChar char="•"/>
            </a:pPr>
            <a:r>
              <a:rPr lang="en-US" sz="2999" u="none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Music affect (emotional state) - positive or negative (between subjects)</a:t>
            </a:r>
          </a:p>
          <a:p>
            <a:pPr marL="647697" lvl="1" indent="-323848" algn="l">
              <a:lnSpc>
                <a:spcPts val="4199"/>
              </a:lnSpc>
              <a:buFont typeface="Arial"/>
              <a:buChar char="•"/>
            </a:pPr>
            <a:r>
              <a:rPr lang="en-US" sz="2999" u="none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Facial expression detection - positive vs. negative faces (within-subjects)</a:t>
            </a:r>
          </a:p>
          <a:p>
            <a:pPr algn="l">
              <a:lnSpc>
                <a:spcPts val="4199"/>
              </a:lnSpc>
            </a:pPr>
            <a:endParaRPr lang="en-US" sz="2999" u="none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algn="l">
              <a:lnSpc>
                <a:spcPts val="5879"/>
              </a:lnSpc>
            </a:pPr>
            <a:r>
              <a:rPr lang="en-US" sz="4199" b="1" u="none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Dependent Variables:</a:t>
            </a:r>
          </a:p>
          <a:p>
            <a:pPr marL="647697" lvl="1" indent="-323848" algn="l">
              <a:lnSpc>
                <a:spcPts val="4199"/>
              </a:lnSpc>
              <a:buFont typeface="Arial"/>
              <a:buChar char="•"/>
            </a:pPr>
            <a:r>
              <a:rPr lang="en-US" sz="2999" u="none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Speed and Accuracy </a:t>
            </a:r>
          </a:p>
          <a:p>
            <a:pPr algn="l">
              <a:lnSpc>
                <a:spcPts val="4199"/>
              </a:lnSpc>
            </a:pPr>
            <a:endParaRPr lang="en-US" sz="2999" u="none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algn="l">
              <a:lnSpc>
                <a:spcPts val="5879"/>
              </a:lnSpc>
            </a:pPr>
            <a:r>
              <a:rPr lang="en-US" sz="4199" b="1" u="none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Data Analysis:</a:t>
            </a:r>
          </a:p>
          <a:p>
            <a:pPr marL="647697" lvl="1" indent="-323848" algn="l">
              <a:lnSpc>
                <a:spcPts val="4199"/>
              </a:lnSpc>
              <a:buFont typeface="Arial"/>
              <a:buChar char="•"/>
            </a:pPr>
            <a:r>
              <a:rPr lang="en-US" sz="2999" u="none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Two, Three-way ANOVAs (speed &amp; accuracy).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7202" y="5086350"/>
            <a:ext cx="6797400" cy="37455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47697" lvl="1" indent="-323848" algn="l">
              <a:lnSpc>
                <a:spcPts val="4199"/>
              </a:lnSpc>
              <a:buFont typeface="Arial"/>
              <a:buChar char="•"/>
            </a:pPr>
            <a:r>
              <a:rPr lang="en-US" sz="2999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2x2x2 mixed quantitative experimental design.</a:t>
            </a:r>
          </a:p>
          <a:p>
            <a:pPr marL="647697" lvl="1" indent="-323848" algn="l">
              <a:lnSpc>
                <a:spcPts val="4199"/>
              </a:lnSpc>
              <a:buFont typeface="Arial"/>
              <a:buChar char="•"/>
            </a:pPr>
            <a:endParaRPr lang="en-US" sz="2999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algn="l">
              <a:lnSpc>
                <a:spcPts val="4199"/>
              </a:lnSpc>
            </a:pPr>
            <a:r>
              <a:rPr lang="en-US" sz="2999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Three main sections:</a:t>
            </a:r>
          </a:p>
          <a:p>
            <a:pPr marL="647697" lvl="1" indent="-323848" algn="l">
              <a:lnSpc>
                <a:spcPts val="4199"/>
              </a:lnSpc>
              <a:buFont typeface="Arial"/>
              <a:buChar char="•"/>
            </a:pPr>
            <a:r>
              <a:rPr lang="en-US" sz="2999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Emotion induced through music</a:t>
            </a:r>
          </a:p>
          <a:p>
            <a:pPr marL="647697" lvl="1" indent="-323848" algn="l">
              <a:lnSpc>
                <a:spcPts val="4199"/>
              </a:lnSpc>
              <a:buFont typeface="Arial"/>
              <a:buChar char="•"/>
            </a:pPr>
            <a:r>
              <a:rPr lang="en-US" sz="2999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Affect questionnaire</a:t>
            </a:r>
          </a:p>
          <a:p>
            <a:pPr marL="647697" lvl="1" indent="-323848" algn="l">
              <a:lnSpc>
                <a:spcPts val="4199"/>
              </a:lnSpc>
              <a:buFont typeface="Arial"/>
              <a:buChar char="•"/>
            </a:pPr>
            <a:r>
              <a:rPr lang="en-US" sz="2999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SuperLab emotion detection task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91956" y="4229013"/>
            <a:ext cx="1877378" cy="7124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sz="4199" b="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Design: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a blurred colorful gradient shape"/>
          <p:cNvSpPr/>
          <p:nvPr/>
        </p:nvSpPr>
        <p:spPr>
          <a:xfrm rot="9778464">
            <a:off x="-1460927" y="3855673"/>
            <a:ext cx="9196029" cy="9371750"/>
          </a:xfrm>
          <a:custGeom>
            <a:avLst/>
            <a:gdLst/>
            <a:ahLst/>
            <a:cxnLst/>
            <a:rect l="l" t="t" r="r" b="b"/>
            <a:pathLst>
              <a:path w="9196029" h="9371750">
                <a:moveTo>
                  <a:pt x="0" y="0"/>
                </a:moveTo>
                <a:lnTo>
                  <a:pt x="9196030" y="0"/>
                </a:lnTo>
                <a:lnTo>
                  <a:pt x="9196030" y="9371749"/>
                </a:lnTo>
                <a:lnTo>
                  <a:pt x="0" y="937174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AutoShape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7010400" y="1473156"/>
            <a:ext cx="0" cy="7340687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379865" y="1917613"/>
            <a:ext cx="5190949" cy="2387600"/>
            <a:chOff x="0" y="0"/>
            <a:chExt cx="6921266" cy="3183467"/>
          </a:xfrm>
        </p:grpSpPr>
        <p:sp>
          <p:nvSpPr>
            <p:cNvPr id="5" name="TextBox 5"/>
            <p:cNvSpPr txBox="1"/>
            <p:nvPr/>
          </p:nvSpPr>
          <p:spPr>
            <a:xfrm>
              <a:off x="0" y="-9525"/>
              <a:ext cx="6921266" cy="1838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0800"/>
                </a:lnSpc>
                <a:spcBef>
                  <a:spcPct val="0"/>
                </a:spcBef>
              </a:pPr>
              <a:r>
                <a:rPr lang="en-US" sz="9000" b="1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Methods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2507192"/>
              <a:ext cx="6921266" cy="6762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200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7432781" y="1121254"/>
            <a:ext cx="10550419" cy="8044492"/>
            <a:chOff x="-205304" y="0"/>
            <a:chExt cx="11569585" cy="10725989"/>
          </a:xfrm>
        </p:grpSpPr>
        <p:sp>
          <p:nvSpPr>
            <p:cNvPr id="8" name="TextBox 8"/>
            <p:cNvSpPr txBox="1"/>
            <p:nvPr/>
          </p:nvSpPr>
          <p:spPr>
            <a:xfrm>
              <a:off x="0" y="0"/>
              <a:ext cx="11364281" cy="96520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5759"/>
                </a:lnSpc>
                <a:spcBef>
                  <a:spcPct val="0"/>
                </a:spcBef>
              </a:pPr>
              <a:r>
                <a:rPr lang="en-US" sz="4799" b="1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Materials: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-205304" y="1693687"/>
              <a:ext cx="11364281" cy="903230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906770" lvl="1" indent="-453385" algn="l">
                <a:lnSpc>
                  <a:spcPts val="5879"/>
                </a:lnSpc>
                <a:buFont typeface="Arial"/>
                <a:buChar char="•"/>
              </a:pPr>
              <a:r>
                <a:rPr lang="en-US" sz="4199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Positive music - ‘Tropical summer’</a:t>
              </a:r>
            </a:p>
            <a:p>
              <a:pPr marL="906770" lvl="1" indent="-453385" algn="l">
                <a:lnSpc>
                  <a:spcPts val="5879"/>
                </a:lnSpc>
                <a:buFont typeface="Arial"/>
                <a:buChar char="•"/>
              </a:pPr>
              <a:endParaRPr lang="en-US" sz="4199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marL="906770" lvl="1" indent="-453385" algn="l">
                <a:lnSpc>
                  <a:spcPts val="5879"/>
                </a:lnSpc>
                <a:buFont typeface="Arial"/>
                <a:buChar char="•"/>
              </a:pPr>
              <a:r>
                <a:rPr lang="en-US" sz="4199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Negative music - ‘Metal (dark matter)’</a:t>
              </a:r>
            </a:p>
            <a:p>
              <a:pPr marL="906770" lvl="1" indent="-453385" algn="l">
                <a:lnSpc>
                  <a:spcPts val="5879"/>
                </a:lnSpc>
                <a:buFont typeface="Arial"/>
                <a:buChar char="•"/>
              </a:pPr>
              <a:endParaRPr lang="en-US" sz="4199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marL="906770" lvl="1" indent="-453385" algn="l">
                <a:lnSpc>
                  <a:spcPts val="5879"/>
                </a:lnSpc>
                <a:buFont typeface="Arial"/>
                <a:buChar char="•"/>
              </a:pPr>
              <a:r>
                <a:rPr lang="en-US" sz="4199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Music duration: 2 min 33 seconds.</a:t>
              </a:r>
            </a:p>
            <a:p>
              <a:pPr marL="906770" lvl="1" indent="-453385" algn="l">
                <a:lnSpc>
                  <a:spcPts val="5879"/>
                </a:lnSpc>
                <a:buFont typeface="Arial"/>
                <a:buChar char="•"/>
              </a:pPr>
              <a:endParaRPr lang="en-US" sz="4199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marL="906770" lvl="1" indent="-453385" algn="l">
                <a:lnSpc>
                  <a:spcPts val="5879"/>
                </a:lnSpc>
                <a:buFont typeface="Arial"/>
                <a:buChar char="•"/>
              </a:pPr>
              <a:r>
                <a:rPr lang="en-US" sz="4199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The Positive and Negative Affect Schedule (PANAS, Waston et al., 1988).</a:t>
              </a:r>
            </a:p>
            <a:p>
              <a:pPr algn="l">
                <a:lnSpc>
                  <a:spcPts val="5879"/>
                </a:lnSpc>
              </a:pPr>
              <a:endParaRPr lang="en-US" sz="4199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</p:txBody>
        </p:sp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a blurred colorful gradient shape"/>
          <p:cNvSpPr/>
          <p:nvPr/>
        </p:nvSpPr>
        <p:spPr>
          <a:xfrm rot="8412404">
            <a:off x="-2940359" y="5295631"/>
            <a:ext cx="10294816" cy="10491532"/>
          </a:xfrm>
          <a:custGeom>
            <a:avLst/>
            <a:gdLst/>
            <a:ahLst/>
            <a:cxnLst/>
            <a:rect l="l" t="t" r="r" b="b"/>
            <a:pathLst>
              <a:path w="10294816" h="10491532">
                <a:moveTo>
                  <a:pt x="0" y="0"/>
                </a:moveTo>
                <a:lnTo>
                  <a:pt x="10294815" y="0"/>
                </a:lnTo>
                <a:lnTo>
                  <a:pt x="10294815" y="10491532"/>
                </a:lnTo>
                <a:lnTo>
                  <a:pt x="0" y="1049153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AutoShape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7763467" y="1473156"/>
            <a:ext cx="0" cy="7340687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379865" y="1917613"/>
            <a:ext cx="5190949" cy="2387600"/>
            <a:chOff x="0" y="0"/>
            <a:chExt cx="6921266" cy="3183467"/>
          </a:xfrm>
        </p:grpSpPr>
        <p:sp>
          <p:nvSpPr>
            <p:cNvPr id="5" name="TextBox 5"/>
            <p:cNvSpPr txBox="1"/>
            <p:nvPr/>
          </p:nvSpPr>
          <p:spPr>
            <a:xfrm>
              <a:off x="0" y="-9525"/>
              <a:ext cx="6921266" cy="1838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0800"/>
                </a:lnSpc>
                <a:spcBef>
                  <a:spcPct val="0"/>
                </a:spcBef>
              </a:pPr>
              <a:r>
                <a:rPr lang="en-US" sz="9000" b="1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Methods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2507192"/>
              <a:ext cx="6921266" cy="6762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200"/>
                </a:lnSpc>
              </a:pPr>
              <a:endParaRPr dirty="0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8668425" y="621459"/>
            <a:ext cx="8523211" cy="90440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79"/>
              </a:lnSpc>
            </a:pPr>
            <a:endParaRPr lang="en-US" sz="4199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906770" lvl="1" indent="-453385" algn="l">
              <a:lnSpc>
                <a:spcPts val="5879"/>
              </a:lnSpc>
              <a:buFont typeface="Arial"/>
              <a:buChar char="•"/>
            </a:pPr>
            <a:r>
              <a:rPr lang="en-US" sz="54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30 trials total</a:t>
            </a:r>
          </a:p>
          <a:p>
            <a:pPr marL="453385" lvl="1" algn="l">
              <a:lnSpc>
                <a:spcPts val="5879"/>
              </a:lnSpc>
            </a:pPr>
            <a:endParaRPr lang="en-US" sz="5400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906770" lvl="1" indent="-453385" algn="l">
              <a:lnSpc>
                <a:spcPts val="5879"/>
              </a:lnSpc>
              <a:buFont typeface="Arial"/>
              <a:buChar char="•"/>
            </a:pPr>
            <a:r>
              <a:rPr lang="en-US" sz="54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15 positive expressions</a:t>
            </a:r>
          </a:p>
          <a:p>
            <a:pPr marL="453385" lvl="1" algn="l">
              <a:lnSpc>
                <a:spcPts val="5879"/>
              </a:lnSpc>
            </a:pPr>
            <a:endParaRPr lang="en-US" sz="5400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906770" lvl="1" indent="-453385" algn="l">
              <a:lnSpc>
                <a:spcPts val="5879"/>
              </a:lnSpc>
              <a:buFont typeface="Arial"/>
              <a:buChar char="•"/>
            </a:pPr>
            <a:r>
              <a:rPr lang="en-US" sz="54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15 negative expressions</a:t>
            </a:r>
          </a:p>
          <a:p>
            <a:pPr marL="906770" lvl="1" indent="-453385" algn="l">
              <a:lnSpc>
                <a:spcPts val="5879"/>
              </a:lnSpc>
              <a:buFont typeface="Arial"/>
              <a:buChar char="•"/>
            </a:pPr>
            <a:endParaRPr lang="en-US" sz="5400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906770" lvl="1" indent="-453385" algn="l">
              <a:lnSpc>
                <a:spcPts val="5879"/>
              </a:lnSpc>
              <a:buFont typeface="Arial"/>
              <a:buChar char="•"/>
            </a:pPr>
            <a:r>
              <a:rPr lang="en-US" sz="54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All images in colour</a:t>
            </a:r>
          </a:p>
          <a:p>
            <a:pPr marL="906770" lvl="1" indent="-453385" algn="l">
              <a:lnSpc>
                <a:spcPts val="5879"/>
              </a:lnSpc>
              <a:buFont typeface="Arial"/>
              <a:buChar char="•"/>
            </a:pPr>
            <a:endParaRPr lang="en-US" sz="5400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906770" lvl="1" indent="-453385" algn="l">
              <a:lnSpc>
                <a:spcPts val="5879"/>
              </a:lnSpc>
              <a:buFont typeface="Arial"/>
              <a:buChar char="•"/>
            </a:pPr>
            <a:r>
              <a:rPr lang="en-US" sz="54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Black and White males and females included</a:t>
            </a:r>
          </a:p>
          <a:p>
            <a:pPr algn="l">
              <a:lnSpc>
                <a:spcPts val="5879"/>
              </a:lnSpc>
            </a:pPr>
            <a:endParaRPr lang="en-US" sz="4199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CFB46677-2738-C16D-188D-61A43508B4B3}"/>
              </a:ext>
            </a:extLst>
          </p:cNvPr>
          <p:cNvSpPr txBox="1"/>
          <p:nvPr/>
        </p:nvSpPr>
        <p:spPr>
          <a:xfrm>
            <a:off x="1404249" y="3275497"/>
            <a:ext cx="8523211" cy="723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759"/>
              </a:lnSpc>
              <a:spcBef>
                <a:spcPct val="0"/>
              </a:spcBef>
            </a:pPr>
            <a:r>
              <a:rPr lang="en-US" sz="4799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Materials: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55B2546-9B03-316E-1A32-44F8D990F2EB}"/>
              </a:ext>
            </a:extLst>
          </p:cNvPr>
          <p:cNvSpPr txBox="1"/>
          <p:nvPr/>
        </p:nvSpPr>
        <p:spPr>
          <a:xfrm>
            <a:off x="1379864" y="4058569"/>
            <a:ext cx="5190949" cy="8209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5879"/>
              </a:lnSpc>
            </a:pPr>
            <a:r>
              <a:rPr lang="en-US" sz="44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SuperLab: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298450"/>
            <a:ext cx="18288000" cy="6794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3999" b="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Example of Facial Expression Detection Trial:</a:t>
            </a:r>
          </a:p>
        </p:txBody>
      </p:sp>
      <p:pic>
        <p:nvPicPr>
          <p:cNvPr id="3" name="Picture 2" descr="A collage of a person's face&#10;&#10;AI-generated content may be incorrect.">
            <a:extLst>
              <a:ext uri="{FF2B5EF4-FFF2-40B4-BE49-F238E27FC236}">
                <a16:creationId xmlns:a16="http://schemas.microsoft.com/office/drawing/2014/main" id="{DA657D5A-0E79-00C4-4258-6ECCA29BD7E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388895"/>
            <a:ext cx="15240000" cy="825040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1A9A337-EE16-6208-CAA8-E24522CD65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364AF8C8-252F-D69C-6446-A12AE34F187E}"/>
              </a:ext>
            </a:extLst>
          </p:cNvPr>
          <p:cNvSpPr txBox="1"/>
          <p:nvPr/>
        </p:nvSpPr>
        <p:spPr>
          <a:xfrm>
            <a:off x="0" y="298450"/>
            <a:ext cx="18288000" cy="6794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9"/>
              </a:lnSpc>
              <a:spcBef>
                <a:spcPct val="0"/>
              </a:spcBef>
            </a:pPr>
            <a:r>
              <a:rPr lang="en-US" sz="3999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Facial Expressions:</a:t>
            </a:r>
          </a:p>
        </p:txBody>
      </p:sp>
      <p:pic>
        <p:nvPicPr>
          <p:cNvPr id="5" name="Picture 4" descr="A close-up of a person&#10;&#10;AI-generated content may be incorrect.">
            <a:extLst>
              <a:ext uri="{FF2B5EF4-FFF2-40B4-BE49-F238E27FC236}">
                <a16:creationId xmlns:a16="http://schemas.microsoft.com/office/drawing/2014/main" id="{A5C21771-0FDE-94DA-67D8-C311CFF30EB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1333500"/>
            <a:ext cx="4107180" cy="2887126"/>
          </a:xfrm>
          <a:prstGeom prst="rect">
            <a:avLst/>
          </a:prstGeom>
        </p:spPr>
      </p:pic>
      <p:pic>
        <p:nvPicPr>
          <p:cNvPr id="7" name="Picture 6" descr="A close-up of a person smiling&#10;&#10;AI-generated content may be incorrect.">
            <a:extLst>
              <a:ext uri="{FF2B5EF4-FFF2-40B4-BE49-F238E27FC236}">
                <a16:creationId xmlns:a16="http://schemas.microsoft.com/office/drawing/2014/main" id="{7EED3DCC-E1E7-6891-77AE-3669C20F149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998" y="4292607"/>
            <a:ext cx="4098036" cy="2880698"/>
          </a:xfrm>
          <a:prstGeom prst="rect">
            <a:avLst/>
          </a:prstGeom>
        </p:spPr>
      </p:pic>
      <p:pic>
        <p:nvPicPr>
          <p:cNvPr id="9" name="Picture 8" descr="A close-up of a person&#10;&#10;AI-generated content may be incorrect.">
            <a:extLst>
              <a:ext uri="{FF2B5EF4-FFF2-40B4-BE49-F238E27FC236}">
                <a16:creationId xmlns:a16="http://schemas.microsoft.com/office/drawing/2014/main" id="{C4C619C1-FA01-2E08-C0D0-B648CA18B98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7245286"/>
            <a:ext cx="4107180" cy="2887126"/>
          </a:xfrm>
          <a:prstGeom prst="rect">
            <a:avLst/>
          </a:prstGeom>
        </p:spPr>
      </p:pic>
      <p:pic>
        <p:nvPicPr>
          <p:cNvPr id="11" name="Picture 10" descr="A close-up of a person&#10;&#10;AI-generated content may be incorrect.">
            <a:extLst>
              <a:ext uri="{FF2B5EF4-FFF2-40B4-BE49-F238E27FC236}">
                <a16:creationId xmlns:a16="http://schemas.microsoft.com/office/drawing/2014/main" id="{4B243E0C-B9C4-26A2-4318-FD4BF2DA4A2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0220" y="1333500"/>
            <a:ext cx="4107180" cy="2887126"/>
          </a:xfrm>
          <a:prstGeom prst="rect">
            <a:avLst/>
          </a:prstGeom>
        </p:spPr>
      </p:pic>
      <p:pic>
        <p:nvPicPr>
          <p:cNvPr id="13" name="Picture 12" descr="A close-up of a person smiling&#10;&#10;AI-generated content may be incorrect.">
            <a:extLst>
              <a:ext uri="{FF2B5EF4-FFF2-40B4-BE49-F238E27FC236}">
                <a16:creationId xmlns:a16="http://schemas.microsoft.com/office/drawing/2014/main" id="{F6BCD12F-9253-F332-4592-5CE57BEF5D2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0220" y="4289443"/>
            <a:ext cx="4107180" cy="2887126"/>
          </a:xfrm>
          <a:prstGeom prst="rect">
            <a:avLst/>
          </a:prstGeom>
        </p:spPr>
      </p:pic>
      <p:pic>
        <p:nvPicPr>
          <p:cNvPr id="15" name="Picture 14" descr="A close-up of a person&#10;&#10;AI-generated content may be incorrect.">
            <a:extLst>
              <a:ext uri="{FF2B5EF4-FFF2-40B4-BE49-F238E27FC236}">
                <a16:creationId xmlns:a16="http://schemas.microsoft.com/office/drawing/2014/main" id="{3C111A13-5623-274B-AF0A-08B381B8D7E9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0220" y="7242122"/>
            <a:ext cx="4107180" cy="2887126"/>
          </a:xfrm>
          <a:prstGeom prst="rect">
            <a:avLst/>
          </a:prstGeom>
        </p:spPr>
      </p:pic>
      <p:pic>
        <p:nvPicPr>
          <p:cNvPr id="17" name="Picture 16" descr="A close-up of a person smiling&#10;&#10;AI-generated content may be incorrect.">
            <a:extLst>
              <a:ext uri="{FF2B5EF4-FFF2-40B4-BE49-F238E27FC236}">
                <a16:creationId xmlns:a16="http://schemas.microsoft.com/office/drawing/2014/main" id="{A18BB87A-1703-BC90-B936-C4FB8A4CF8F3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4420" y="4293799"/>
            <a:ext cx="4107180" cy="2887126"/>
          </a:xfrm>
          <a:prstGeom prst="rect">
            <a:avLst/>
          </a:prstGeom>
        </p:spPr>
      </p:pic>
      <p:pic>
        <p:nvPicPr>
          <p:cNvPr id="19" name="Picture 18" descr="A person with a serious face&#10;&#10;AI-generated content may be incorrect.">
            <a:extLst>
              <a:ext uri="{FF2B5EF4-FFF2-40B4-BE49-F238E27FC236}">
                <a16:creationId xmlns:a16="http://schemas.microsoft.com/office/drawing/2014/main" id="{6A5ECFE0-01D3-14D4-50C4-AFBE7EF84693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4420" y="1350264"/>
            <a:ext cx="4107180" cy="2887126"/>
          </a:xfrm>
          <a:prstGeom prst="rect">
            <a:avLst/>
          </a:prstGeom>
        </p:spPr>
      </p:pic>
      <p:pic>
        <p:nvPicPr>
          <p:cNvPr id="21" name="Picture 20" descr="A person with a serious face&#10;&#10;AI-generated content may be incorrect.">
            <a:extLst>
              <a:ext uri="{FF2B5EF4-FFF2-40B4-BE49-F238E27FC236}">
                <a16:creationId xmlns:a16="http://schemas.microsoft.com/office/drawing/2014/main" id="{5063E887-4CEA-32CD-D6D3-F9AC6120E5C4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9848" y="7274474"/>
            <a:ext cx="4098178" cy="2880798"/>
          </a:xfrm>
          <a:prstGeom prst="rect">
            <a:avLst/>
          </a:prstGeom>
        </p:spPr>
      </p:pic>
      <p:pic>
        <p:nvPicPr>
          <p:cNvPr id="23" name="Picture 22" descr="A close-up of a person&#10;&#10;AI-generated content may be incorrect.">
            <a:extLst>
              <a:ext uri="{FF2B5EF4-FFF2-40B4-BE49-F238E27FC236}">
                <a16:creationId xmlns:a16="http://schemas.microsoft.com/office/drawing/2014/main" id="{19C35B92-817A-6FA0-2030-5FF702EDA2E1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99820" y="1333500"/>
            <a:ext cx="4107180" cy="2887126"/>
          </a:xfrm>
          <a:prstGeom prst="rect">
            <a:avLst/>
          </a:prstGeom>
        </p:spPr>
      </p:pic>
      <p:pic>
        <p:nvPicPr>
          <p:cNvPr id="25" name="Picture 24" descr="A close-up of a person smiling&#10;&#10;AI-generated content may be incorrect.">
            <a:extLst>
              <a:ext uri="{FF2B5EF4-FFF2-40B4-BE49-F238E27FC236}">
                <a16:creationId xmlns:a16="http://schemas.microsoft.com/office/drawing/2014/main" id="{2BD1CF79-6F2A-7F49-1D4C-BA51E337F20D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99820" y="4286229"/>
            <a:ext cx="4116182" cy="2893454"/>
          </a:xfrm>
          <a:prstGeom prst="rect">
            <a:avLst/>
          </a:prstGeom>
        </p:spPr>
      </p:pic>
      <p:pic>
        <p:nvPicPr>
          <p:cNvPr id="27" name="Picture 26" descr="A close-up of a person&#10;&#10;AI-generated content may be incorrect.">
            <a:extLst>
              <a:ext uri="{FF2B5EF4-FFF2-40B4-BE49-F238E27FC236}">
                <a16:creationId xmlns:a16="http://schemas.microsoft.com/office/drawing/2014/main" id="{1C6DB087-F22D-3D02-ED3A-2833AB011B45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39302" y="7295900"/>
            <a:ext cx="4067698" cy="2859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6748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a blurred colorful gradient shape"/>
          <p:cNvSpPr/>
          <p:nvPr/>
        </p:nvSpPr>
        <p:spPr>
          <a:xfrm rot="9507005">
            <a:off x="-1472343" y="4136523"/>
            <a:ext cx="8938064" cy="9108856"/>
          </a:xfrm>
          <a:custGeom>
            <a:avLst/>
            <a:gdLst/>
            <a:ahLst/>
            <a:cxnLst/>
            <a:rect l="l" t="t" r="r" b="b"/>
            <a:pathLst>
              <a:path w="8938064" h="9108856">
                <a:moveTo>
                  <a:pt x="0" y="0"/>
                </a:moveTo>
                <a:lnTo>
                  <a:pt x="8938065" y="0"/>
                </a:lnTo>
                <a:lnTo>
                  <a:pt x="8938065" y="9108855"/>
                </a:lnTo>
                <a:lnTo>
                  <a:pt x="0" y="910885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AutoShape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6019800" y="1473156"/>
            <a:ext cx="0" cy="7340687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752651" y="1917700"/>
            <a:ext cx="5190949" cy="2387600"/>
            <a:chOff x="0" y="0"/>
            <a:chExt cx="6921266" cy="3183467"/>
          </a:xfrm>
        </p:grpSpPr>
        <p:sp>
          <p:nvSpPr>
            <p:cNvPr id="5" name="TextBox 5"/>
            <p:cNvSpPr txBox="1"/>
            <p:nvPr/>
          </p:nvSpPr>
          <p:spPr>
            <a:xfrm>
              <a:off x="0" y="-9525"/>
              <a:ext cx="6921266" cy="18383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0800"/>
                </a:lnSpc>
                <a:spcBef>
                  <a:spcPct val="0"/>
                </a:spcBef>
              </a:pPr>
              <a:r>
                <a:rPr lang="en-US" sz="9000" b="1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Methods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2507192"/>
              <a:ext cx="6921266" cy="6762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4200"/>
                </a:lnSpc>
              </a:pPr>
              <a:endParaRPr/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430F157F-97E1-8897-D4BF-B82879C08643}"/>
              </a:ext>
            </a:extLst>
          </p:cNvPr>
          <p:cNvSpPr txBox="1"/>
          <p:nvPr/>
        </p:nvSpPr>
        <p:spPr>
          <a:xfrm>
            <a:off x="726253" y="3390900"/>
            <a:ext cx="4912547" cy="7198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5039"/>
              </a:lnSpc>
            </a:pPr>
            <a:r>
              <a:rPr lang="en-US" sz="3600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Procedure: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8520E719-9F01-484B-BB72-5C0FDAF61A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10065681"/>
              </p:ext>
            </p:extLst>
          </p:nvPr>
        </p:nvGraphicFramePr>
        <p:xfrm>
          <a:off x="5638800" y="342900"/>
          <a:ext cx="12496800" cy="975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a blurred colorful gradient shape"/>
          <p:cNvSpPr/>
          <p:nvPr/>
        </p:nvSpPr>
        <p:spPr>
          <a:xfrm rot="-5015961">
            <a:off x="-4420570" y="2029254"/>
            <a:ext cx="16230600" cy="6228493"/>
          </a:xfrm>
          <a:custGeom>
            <a:avLst/>
            <a:gdLst/>
            <a:ahLst/>
            <a:cxnLst/>
            <a:rect l="l" t="t" r="r" b="b"/>
            <a:pathLst>
              <a:path w="16230600" h="6228493">
                <a:moveTo>
                  <a:pt x="0" y="0"/>
                </a:moveTo>
                <a:lnTo>
                  <a:pt x="16230600" y="0"/>
                </a:lnTo>
                <a:lnTo>
                  <a:pt x="16230600" y="6228492"/>
                </a:lnTo>
                <a:lnTo>
                  <a:pt x="0" y="62284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AutoShape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5462718" y="1348117"/>
            <a:ext cx="0" cy="7590766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235267" y="1926636"/>
            <a:ext cx="4508438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  <a:spcBef>
                <a:spcPct val="0"/>
              </a:spcBef>
            </a:pPr>
            <a:r>
              <a:rPr lang="en-US" sz="6000" b="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Results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743705" y="495300"/>
            <a:ext cx="12239494" cy="9466601"/>
            <a:chOff x="0" y="-9525"/>
            <a:chExt cx="15012084" cy="11081820"/>
          </a:xfrm>
        </p:grpSpPr>
        <p:sp>
          <p:nvSpPr>
            <p:cNvPr id="6" name="TextBox 6"/>
            <p:cNvSpPr txBox="1"/>
            <p:nvPr/>
          </p:nvSpPr>
          <p:spPr>
            <a:xfrm>
              <a:off x="0" y="-9525"/>
              <a:ext cx="15012084" cy="6961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600"/>
                </a:lnSpc>
                <a:spcBef>
                  <a:spcPct val="0"/>
                </a:spcBef>
              </a:pPr>
              <a:r>
                <a:rPr lang="en-US" sz="4800" b="1" dirty="0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Data Preparation and Cleaning: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976135"/>
              <a:ext cx="15012084" cy="100961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604518" lvl="1" indent="-302259" algn="l">
                <a:lnSpc>
                  <a:spcPts val="3919"/>
                </a:lnSpc>
                <a:buFont typeface="Arial"/>
                <a:buChar char="•"/>
              </a:pPr>
              <a:r>
                <a:rPr lang="en-US" sz="36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Accuracy and speed scores calculated for detecting positive and negative faces.</a:t>
              </a:r>
            </a:p>
            <a:p>
              <a:pPr marL="604518" lvl="1" indent="-302259" algn="l">
                <a:lnSpc>
                  <a:spcPts val="3919"/>
                </a:lnSpc>
                <a:buFont typeface="Arial"/>
                <a:buChar char="•"/>
              </a:pPr>
              <a:endParaRPr lang="en-US" sz="36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marL="604518" lvl="1" indent="-302259" algn="l">
                <a:lnSpc>
                  <a:spcPts val="3919"/>
                </a:lnSpc>
                <a:buFont typeface="Arial"/>
                <a:buChar char="•"/>
              </a:pPr>
              <a:r>
                <a:rPr lang="en-US" sz="36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Participants assigned to positive or negative affect group based on PANAS score.</a:t>
              </a:r>
            </a:p>
            <a:p>
              <a:pPr algn="l">
                <a:lnSpc>
                  <a:spcPts val="4199"/>
                </a:lnSpc>
              </a:pPr>
              <a:endParaRPr lang="en-US" sz="4000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endParaRPr>
            </a:p>
            <a:p>
              <a:pPr marL="604518" lvl="1" indent="-302259" algn="l">
                <a:lnSpc>
                  <a:spcPts val="3919"/>
                </a:lnSpc>
                <a:buFont typeface="Arial"/>
                <a:buChar char="•"/>
              </a:pPr>
              <a:r>
                <a:rPr lang="en-US" sz="36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Any missing data filled in using mean case substitution.</a:t>
              </a:r>
            </a:p>
            <a:p>
              <a:pPr marL="302259" lvl="1" algn="l">
                <a:lnSpc>
                  <a:spcPts val="3919"/>
                </a:lnSpc>
              </a:pPr>
              <a:endParaRPr lang="en-US" sz="36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marL="604518" lvl="1" indent="-302259" algn="l">
                <a:lnSpc>
                  <a:spcPts val="3919"/>
                </a:lnSpc>
                <a:buFont typeface="Arial"/>
                <a:buChar char="•"/>
              </a:pPr>
              <a:r>
                <a:rPr lang="en-US" sz="3600" dirty="0">
                  <a:solidFill>
                    <a:srgbClr val="000000"/>
                  </a:solidFill>
                  <a:latin typeface="DM Sans"/>
                  <a:ea typeface="DM Sans Bold"/>
                  <a:cs typeface="DM Sans Bold"/>
                  <a:sym typeface="DM Sans"/>
                </a:rPr>
                <a:t>Two participants excluded due to not having clear affect group </a:t>
              </a:r>
            </a:p>
            <a:p>
              <a:pPr marL="302259" lvl="1" algn="l">
                <a:lnSpc>
                  <a:spcPts val="3919"/>
                </a:lnSpc>
              </a:pPr>
              <a:endParaRPr lang="en-US" sz="2999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endParaRPr>
            </a:p>
            <a:p>
              <a:pPr algn="l">
                <a:lnSpc>
                  <a:spcPts val="4199"/>
                </a:lnSpc>
              </a:pPr>
              <a:r>
                <a:rPr lang="en-US" sz="4000" b="1" dirty="0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Outlier Detection:</a:t>
              </a:r>
            </a:p>
            <a:p>
              <a:pPr algn="l">
                <a:lnSpc>
                  <a:spcPts val="4199"/>
                </a:lnSpc>
              </a:pPr>
              <a:endParaRPr lang="en-US" sz="4000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endParaRPr>
            </a:p>
            <a:p>
              <a:pPr marL="604518" lvl="1" indent="-302259" algn="l">
                <a:lnSpc>
                  <a:spcPts val="3919"/>
                </a:lnSpc>
                <a:buFont typeface="Arial"/>
                <a:buChar char="•"/>
              </a:pPr>
              <a:r>
                <a:rPr lang="en-US" sz="36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Data normality check conducted.</a:t>
              </a:r>
            </a:p>
            <a:p>
              <a:pPr marL="604518" lvl="1" indent="-302259" algn="l">
                <a:lnSpc>
                  <a:spcPts val="3919"/>
                </a:lnSpc>
                <a:buFont typeface="Arial"/>
                <a:buChar char="•"/>
              </a:pPr>
              <a:endParaRPr lang="en-US" sz="36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marL="604518" lvl="1" indent="-302259" algn="l">
                <a:lnSpc>
                  <a:spcPts val="3919"/>
                </a:lnSpc>
                <a:buFont typeface="Arial"/>
                <a:buChar char="•"/>
              </a:pPr>
              <a:r>
                <a:rPr lang="en-US" sz="36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Nine outliers removed</a:t>
              </a:r>
            </a:p>
          </p:txBody>
        </p: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a blurred colorful gradient shape"/>
          <p:cNvSpPr/>
          <p:nvPr/>
        </p:nvSpPr>
        <p:spPr>
          <a:xfrm rot="-5015961">
            <a:off x="-4420570" y="2029254"/>
            <a:ext cx="16230600" cy="6228493"/>
          </a:xfrm>
          <a:custGeom>
            <a:avLst/>
            <a:gdLst/>
            <a:ahLst/>
            <a:cxnLst/>
            <a:rect l="l" t="t" r="r" b="b"/>
            <a:pathLst>
              <a:path w="16230600" h="6228493">
                <a:moveTo>
                  <a:pt x="0" y="0"/>
                </a:moveTo>
                <a:lnTo>
                  <a:pt x="16230600" y="0"/>
                </a:lnTo>
                <a:lnTo>
                  <a:pt x="16230600" y="6228492"/>
                </a:lnTo>
                <a:lnTo>
                  <a:pt x="0" y="62284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AutoShape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5462718" y="1348117"/>
            <a:ext cx="0" cy="7590766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235267" y="1926636"/>
            <a:ext cx="4508438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  <a:spcBef>
                <a:spcPct val="0"/>
              </a:spcBef>
            </a:pPr>
            <a:r>
              <a:rPr lang="en-US" sz="6000" b="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Results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6223971" y="1153981"/>
            <a:ext cx="11259063" cy="1199143"/>
            <a:chOff x="0" y="0"/>
            <a:chExt cx="15012084" cy="1598857"/>
          </a:xfrm>
        </p:grpSpPr>
        <p:sp>
          <p:nvSpPr>
            <p:cNvPr id="6" name="TextBox 6"/>
            <p:cNvSpPr txBox="1"/>
            <p:nvPr/>
          </p:nvSpPr>
          <p:spPr>
            <a:xfrm>
              <a:off x="0" y="-9525"/>
              <a:ext cx="15012084" cy="6191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600"/>
                </a:lnSpc>
                <a:spcBef>
                  <a:spcPct val="0"/>
                </a:spcBef>
              </a:pPr>
              <a:r>
                <a:rPr lang="en-US" sz="3000" b="1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Descriptive Statistics for Variables Included in the Study: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976134"/>
              <a:ext cx="15012084" cy="62272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919"/>
                </a:lnSpc>
              </a:pPr>
              <a:endParaRPr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75683507-A6EA-0268-649E-72CD43D5EE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9800" y="3314700"/>
            <a:ext cx="11859985" cy="4025583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a blurred colorful gradient shape"/>
          <p:cNvSpPr/>
          <p:nvPr/>
        </p:nvSpPr>
        <p:spPr>
          <a:xfrm rot="-5015961">
            <a:off x="-6020770" y="2029253"/>
            <a:ext cx="16230600" cy="6228493"/>
          </a:xfrm>
          <a:custGeom>
            <a:avLst/>
            <a:gdLst/>
            <a:ahLst/>
            <a:cxnLst/>
            <a:rect l="l" t="t" r="r" b="b"/>
            <a:pathLst>
              <a:path w="16230600" h="6228493">
                <a:moveTo>
                  <a:pt x="0" y="0"/>
                </a:moveTo>
                <a:lnTo>
                  <a:pt x="16230600" y="0"/>
                </a:lnTo>
                <a:lnTo>
                  <a:pt x="16230600" y="6228492"/>
                </a:lnTo>
                <a:lnTo>
                  <a:pt x="0" y="62284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AutoShape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4576893" y="1348117"/>
            <a:ext cx="0" cy="7590766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235267" y="1926636"/>
            <a:ext cx="4508438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  <a:spcBef>
                <a:spcPct val="0"/>
              </a:spcBef>
            </a:pPr>
            <a:r>
              <a:rPr lang="en-US" sz="6000" b="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Results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59069" y="3068436"/>
            <a:ext cx="2803331" cy="7212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sz="4199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Accuracy:</a:t>
            </a:r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D059E6C2-04C7-12D4-DA6A-0C17938110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439501"/>
              </p:ext>
            </p:extLst>
          </p:nvPr>
        </p:nvGraphicFramePr>
        <p:xfrm>
          <a:off x="5013466" y="497413"/>
          <a:ext cx="12885662" cy="135982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442831">
                  <a:extLst>
                    <a:ext uri="{9D8B030D-6E8A-4147-A177-3AD203B41FA5}">
                      <a16:colId xmlns:a16="http://schemas.microsoft.com/office/drawing/2014/main" val="2478783185"/>
                    </a:ext>
                  </a:extLst>
                </a:gridCol>
                <a:gridCol w="6442831">
                  <a:extLst>
                    <a:ext uri="{9D8B030D-6E8A-4147-A177-3AD203B41FA5}">
                      <a16:colId xmlns:a16="http://schemas.microsoft.com/office/drawing/2014/main" val="2666306216"/>
                    </a:ext>
                  </a:extLst>
                </a:gridCol>
              </a:tblGrid>
              <a:tr h="675224">
                <a:tc>
                  <a:txBody>
                    <a:bodyPr/>
                    <a:lstStyle/>
                    <a:p>
                      <a:r>
                        <a:rPr lang="en-US" sz="3200" dirty="0"/>
                        <a:t>Three-Way Interaction: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2827189"/>
                  </a:ext>
                </a:extLst>
              </a:tr>
              <a:tr h="684600">
                <a:tc>
                  <a:txBody>
                    <a:bodyPr/>
                    <a:lstStyle/>
                    <a:p>
                      <a:r>
                        <a:rPr lang="en-US" sz="3200" dirty="0"/>
                        <a:t>Face x Music x Affect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Non-significant</a:t>
                      </a:r>
                      <a:r>
                        <a:rPr lang="en-US" dirty="0"/>
                        <a:t>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2747897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A31DE1E2-1C99-20BE-4C1B-247704B5A7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2921486"/>
              </p:ext>
            </p:extLst>
          </p:nvPr>
        </p:nvGraphicFramePr>
        <p:xfrm>
          <a:off x="5021338" y="2078898"/>
          <a:ext cx="12885662" cy="231648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442831">
                  <a:extLst>
                    <a:ext uri="{9D8B030D-6E8A-4147-A177-3AD203B41FA5}">
                      <a16:colId xmlns:a16="http://schemas.microsoft.com/office/drawing/2014/main" val="1188004623"/>
                    </a:ext>
                  </a:extLst>
                </a:gridCol>
                <a:gridCol w="6442831">
                  <a:extLst>
                    <a:ext uri="{9D8B030D-6E8A-4147-A177-3AD203B41FA5}">
                      <a16:colId xmlns:a16="http://schemas.microsoft.com/office/drawing/2014/main" val="1582365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3200" dirty="0"/>
                        <a:t>Two-Way Interaction: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81598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dirty="0"/>
                        <a:t>Face x Music 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Non-significant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65481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dirty="0"/>
                        <a:t>Face x Affect Group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Non-significant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1843943"/>
                  </a:ext>
                </a:extLst>
              </a:tr>
              <a:tr h="576580">
                <a:tc>
                  <a:txBody>
                    <a:bodyPr/>
                    <a:lstStyle/>
                    <a:p>
                      <a:r>
                        <a:rPr lang="en-US" sz="3200" dirty="0"/>
                        <a:t>Music x Affect Group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Non-significant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9153593"/>
                  </a:ext>
                </a:extLst>
              </a:tr>
            </a:tbl>
          </a:graphicData>
        </a:graphic>
      </p:graphicFrame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74DE9F44-1F1C-6A7E-24F9-52021CEB09D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5673058"/>
              </p:ext>
            </p:extLst>
          </p:nvPr>
        </p:nvGraphicFramePr>
        <p:xfrm>
          <a:off x="5013466" y="4617039"/>
          <a:ext cx="12893534" cy="231648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446767">
                  <a:extLst>
                    <a:ext uri="{9D8B030D-6E8A-4147-A177-3AD203B41FA5}">
                      <a16:colId xmlns:a16="http://schemas.microsoft.com/office/drawing/2014/main" val="2994574828"/>
                    </a:ext>
                  </a:extLst>
                </a:gridCol>
                <a:gridCol w="6446767">
                  <a:extLst>
                    <a:ext uri="{9D8B030D-6E8A-4147-A177-3AD203B41FA5}">
                      <a16:colId xmlns:a16="http://schemas.microsoft.com/office/drawing/2014/main" val="226470663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3200" dirty="0"/>
                        <a:t>Main Affects: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1822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dirty="0"/>
                        <a:t>Music Type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Non-significant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1544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dirty="0"/>
                        <a:t>Affect Group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Non-significant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5988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dirty="0"/>
                        <a:t>Faces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Non-significant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737250"/>
                  </a:ext>
                </a:extLst>
              </a:tr>
            </a:tbl>
          </a:graphicData>
        </a:graphic>
      </p:graphicFrame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6C70D6BE-9BDA-8EE4-7B07-9240607870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7238593"/>
              </p:ext>
            </p:extLst>
          </p:nvPr>
        </p:nvGraphicFramePr>
        <p:xfrm>
          <a:off x="5021338" y="7155180"/>
          <a:ext cx="12877790" cy="271272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438895">
                  <a:extLst>
                    <a:ext uri="{9D8B030D-6E8A-4147-A177-3AD203B41FA5}">
                      <a16:colId xmlns:a16="http://schemas.microsoft.com/office/drawing/2014/main" val="1973565974"/>
                    </a:ext>
                  </a:extLst>
                </a:gridCol>
                <a:gridCol w="6438895">
                  <a:extLst>
                    <a:ext uri="{9D8B030D-6E8A-4147-A177-3AD203B41FA5}">
                      <a16:colId xmlns:a16="http://schemas.microsoft.com/office/drawing/2014/main" val="247308988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3200" dirty="0"/>
                        <a:t>Descriptive Statistics: Faces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39583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dirty="0"/>
                        <a:t>Negative Faces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>
                          <a:solidFill>
                            <a:srgbClr val="000000"/>
                          </a:solidFill>
                          <a:sym typeface="DM Sans Italics"/>
                        </a:rPr>
                        <a:t>M </a:t>
                      </a:r>
                      <a:r>
                        <a:rPr lang="en-US" sz="3200" dirty="0">
                          <a:solidFill>
                            <a:srgbClr val="000000"/>
                          </a:solidFill>
                          <a:sym typeface="DM Sans"/>
                        </a:rPr>
                        <a:t>= 14.70, </a:t>
                      </a:r>
                      <a:r>
                        <a:rPr lang="en-US" sz="3200" dirty="0">
                          <a:solidFill>
                            <a:srgbClr val="000000"/>
                          </a:solidFill>
                          <a:sym typeface="DM Sans Italics"/>
                        </a:rPr>
                        <a:t>SD </a:t>
                      </a:r>
                      <a:r>
                        <a:rPr lang="en-US" sz="3200" dirty="0">
                          <a:solidFill>
                            <a:srgbClr val="000000"/>
                          </a:solidFill>
                          <a:sym typeface="DM Sans"/>
                        </a:rPr>
                        <a:t>= 0.585 → More accurately detected 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00485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dirty="0"/>
                        <a:t>Positive Faces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>
                          <a:solidFill>
                            <a:srgbClr val="000000"/>
                          </a:solidFill>
                          <a:sym typeface="DM Sans Italics"/>
                        </a:rPr>
                        <a:t>M </a:t>
                      </a:r>
                      <a:r>
                        <a:rPr lang="en-US" sz="3200" dirty="0">
                          <a:solidFill>
                            <a:srgbClr val="000000"/>
                          </a:solidFill>
                          <a:sym typeface="DM Sans"/>
                        </a:rPr>
                        <a:t>= 11.67, </a:t>
                      </a:r>
                      <a:r>
                        <a:rPr lang="en-US" sz="3200" dirty="0">
                          <a:solidFill>
                            <a:srgbClr val="000000"/>
                          </a:solidFill>
                          <a:sym typeface="DM Sans Italics"/>
                        </a:rPr>
                        <a:t>SD </a:t>
                      </a:r>
                      <a:r>
                        <a:rPr lang="en-US" sz="3200" dirty="0">
                          <a:solidFill>
                            <a:srgbClr val="000000"/>
                          </a:solidFill>
                          <a:sym typeface="DM Sans"/>
                        </a:rPr>
                        <a:t>= 4.105 → Less accurately detected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880673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a blurred colorful gradient shape"/>
          <p:cNvSpPr/>
          <p:nvPr/>
        </p:nvSpPr>
        <p:spPr>
          <a:xfrm rot="-5015961">
            <a:off x="-6020770" y="2029254"/>
            <a:ext cx="16230600" cy="6228493"/>
          </a:xfrm>
          <a:custGeom>
            <a:avLst/>
            <a:gdLst/>
            <a:ahLst/>
            <a:cxnLst/>
            <a:rect l="l" t="t" r="r" b="b"/>
            <a:pathLst>
              <a:path w="16230600" h="6228493">
                <a:moveTo>
                  <a:pt x="0" y="0"/>
                </a:moveTo>
                <a:lnTo>
                  <a:pt x="16230600" y="0"/>
                </a:lnTo>
                <a:lnTo>
                  <a:pt x="16230600" y="6228492"/>
                </a:lnTo>
                <a:lnTo>
                  <a:pt x="0" y="62284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AutoShape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4348293" y="1348117"/>
            <a:ext cx="0" cy="7590766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235267" y="1926636"/>
            <a:ext cx="4508438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  <a:spcBef>
                <a:spcPct val="0"/>
              </a:spcBef>
            </a:pPr>
            <a:r>
              <a:rPr lang="en-US" sz="6000" b="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Results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5266" y="3088753"/>
            <a:ext cx="2727131" cy="7212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879"/>
              </a:lnSpc>
              <a:spcBef>
                <a:spcPct val="0"/>
              </a:spcBef>
            </a:pPr>
            <a:r>
              <a:rPr lang="en-US" sz="4199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Speed: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9455079-F92B-3823-8248-11C460600B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5983137"/>
              </p:ext>
            </p:extLst>
          </p:nvPr>
        </p:nvGraphicFramePr>
        <p:xfrm>
          <a:off x="4953000" y="1831594"/>
          <a:ext cx="12885662" cy="135982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442831">
                  <a:extLst>
                    <a:ext uri="{9D8B030D-6E8A-4147-A177-3AD203B41FA5}">
                      <a16:colId xmlns:a16="http://schemas.microsoft.com/office/drawing/2014/main" val="2478783185"/>
                    </a:ext>
                  </a:extLst>
                </a:gridCol>
                <a:gridCol w="6442831">
                  <a:extLst>
                    <a:ext uri="{9D8B030D-6E8A-4147-A177-3AD203B41FA5}">
                      <a16:colId xmlns:a16="http://schemas.microsoft.com/office/drawing/2014/main" val="2666306216"/>
                    </a:ext>
                  </a:extLst>
                </a:gridCol>
              </a:tblGrid>
              <a:tr h="675224">
                <a:tc>
                  <a:txBody>
                    <a:bodyPr/>
                    <a:lstStyle/>
                    <a:p>
                      <a:r>
                        <a:rPr lang="en-US" sz="3200" dirty="0"/>
                        <a:t>Three-Way Interaction: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2827189"/>
                  </a:ext>
                </a:extLst>
              </a:tr>
              <a:tr h="684600">
                <a:tc>
                  <a:txBody>
                    <a:bodyPr/>
                    <a:lstStyle/>
                    <a:p>
                      <a:r>
                        <a:rPr lang="en-US" sz="3200" dirty="0"/>
                        <a:t>Face x Music x Affect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Non-significant</a:t>
                      </a:r>
                      <a:r>
                        <a:rPr lang="en-US" dirty="0"/>
                        <a:t>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2747897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F664EFC-B12B-6433-958A-8B35BB39227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3209271"/>
              </p:ext>
            </p:extLst>
          </p:nvPr>
        </p:nvGraphicFramePr>
        <p:xfrm>
          <a:off x="4960872" y="3413079"/>
          <a:ext cx="12885662" cy="231648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442831">
                  <a:extLst>
                    <a:ext uri="{9D8B030D-6E8A-4147-A177-3AD203B41FA5}">
                      <a16:colId xmlns:a16="http://schemas.microsoft.com/office/drawing/2014/main" val="1188004623"/>
                    </a:ext>
                  </a:extLst>
                </a:gridCol>
                <a:gridCol w="6442831">
                  <a:extLst>
                    <a:ext uri="{9D8B030D-6E8A-4147-A177-3AD203B41FA5}">
                      <a16:colId xmlns:a16="http://schemas.microsoft.com/office/drawing/2014/main" val="1582365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3200" dirty="0"/>
                        <a:t>Two-Way Interaction: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81598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dirty="0"/>
                        <a:t>Face x Music 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Non-significant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65481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dirty="0"/>
                        <a:t>Face x Affect Group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Non-significant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1843943"/>
                  </a:ext>
                </a:extLst>
              </a:tr>
              <a:tr h="576580">
                <a:tc>
                  <a:txBody>
                    <a:bodyPr/>
                    <a:lstStyle/>
                    <a:p>
                      <a:r>
                        <a:rPr lang="en-US" sz="3200" dirty="0"/>
                        <a:t>Music x Affect Group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Non-significant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9153593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908BA40D-CAC4-89A8-02F2-491F04A5CED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8063780"/>
              </p:ext>
            </p:extLst>
          </p:nvPr>
        </p:nvGraphicFramePr>
        <p:xfrm>
          <a:off x="4953000" y="5951220"/>
          <a:ext cx="12893534" cy="231648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446767">
                  <a:extLst>
                    <a:ext uri="{9D8B030D-6E8A-4147-A177-3AD203B41FA5}">
                      <a16:colId xmlns:a16="http://schemas.microsoft.com/office/drawing/2014/main" val="2994574828"/>
                    </a:ext>
                  </a:extLst>
                </a:gridCol>
                <a:gridCol w="6446767">
                  <a:extLst>
                    <a:ext uri="{9D8B030D-6E8A-4147-A177-3AD203B41FA5}">
                      <a16:colId xmlns:a16="http://schemas.microsoft.com/office/drawing/2014/main" val="226470663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3200" dirty="0"/>
                        <a:t>Main Affects: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1822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dirty="0"/>
                        <a:t>Music Type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Non-significant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81544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dirty="0"/>
                        <a:t>Affect Group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Non-significant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5988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200" dirty="0"/>
                        <a:t>Faces</a:t>
                      </a:r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200" dirty="0"/>
                        <a:t>Non-significant</a:t>
                      </a:r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73725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a blurred colorful gradient shape"/>
          <p:cNvSpPr/>
          <p:nvPr/>
        </p:nvSpPr>
        <p:spPr>
          <a:xfrm rot="-7361603">
            <a:off x="5221994" y="7029702"/>
            <a:ext cx="9446449" cy="9422833"/>
          </a:xfrm>
          <a:custGeom>
            <a:avLst/>
            <a:gdLst/>
            <a:ahLst/>
            <a:cxnLst/>
            <a:rect l="l" t="t" r="r" b="b"/>
            <a:pathLst>
              <a:path w="9446449" h="9422833">
                <a:moveTo>
                  <a:pt x="0" y="0"/>
                </a:moveTo>
                <a:lnTo>
                  <a:pt x="9446449" y="0"/>
                </a:lnTo>
                <a:lnTo>
                  <a:pt x="9446449" y="9422833"/>
                </a:lnTo>
                <a:lnTo>
                  <a:pt x="0" y="942283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637368" y="561975"/>
            <a:ext cx="9961820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  <a:spcBef>
                <a:spcPct val="0"/>
              </a:spcBef>
            </a:pPr>
            <a:r>
              <a:rPr lang="en-US" sz="6000" b="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Discussion: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637368" y="1887395"/>
            <a:ext cx="17205723" cy="6971824"/>
            <a:chOff x="553536" y="-2540419"/>
            <a:chExt cx="22940963" cy="9295764"/>
          </a:xfrm>
        </p:grpSpPr>
        <p:sp>
          <p:nvSpPr>
            <p:cNvPr id="5" name="TextBox 5"/>
            <p:cNvSpPr txBox="1"/>
            <p:nvPr/>
          </p:nvSpPr>
          <p:spPr>
            <a:xfrm>
              <a:off x="553536" y="-2540419"/>
              <a:ext cx="13577376" cy="68275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>
                <a:lnSpc>
                  <a:spcPts val="3840"/>
                </a:lnSpc>
                <a:spcBef>
                  <a:spcPct val="0"/>
                </a:spcBef>
              </a:pPr>
              <a:r>
                <a:rPr lang="en-US" sz="4000" b="1" dirty="0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Partial Support with Past Studies: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9923" y="-942146"/>
              <a:ext cx="22924576" cy="769749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4480"/>
                </a:lnSpc>
              </a:pPr>
              <a:r>
                <a:rPr lang="en-US" sz="4000" dirty="0" err="1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Manierka</a:t>
              </a:r>
              <a:r>
                <a:rPr lang="en-US" sz="40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 et al. (2021): Positive mood reduced detection of positive expressions but increased detection of negative expressions.</a:t>
              </a:r>
            </a:p>
            <a:p>
              <a:pPr algn="l">
                <a:lnSpc>
                  <a:spcPts val="4480"/>
                </a:lnSpc>
              </a:pPr>
              <a:endParaRPr lang="en-US" sz="40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>
                <a:lnSpc>
                  <a:spcPts val="4480"/>
                </a:lnSpc>
              </a:pPr>
              <a:r>
                <a:rPr lang="en-US" sz="4000" b="1" u="none" dirty="0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Possible Cognitive Explanation:</a:t>
              </a:r>
            </a:p>
            <a:p>
              <a:pPr>
                <a:lnSpc>
                  <a:spcPts val="4480"/>
                </a:lnSpc>
              </a:pPr>
              <a:endParaRPr lang="en-US" sz="4000" b="1" u="none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endParaRPr>
            </a:p>
            <a:p>
              <a:pPr algn="l">
                <a:lnSpc>
                  <a:spcPts val="4480"/>
                </a:lnSpc>
              </a:pPr>
              <a:r>
                <a:rPr lang="en-US" sz="4000" u="none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Positive mood → global, top-down processing → less detail-oriented.</a:t>
              </a:r>
            </a:p>
            <a:p>
              <a:pPr algn="l">
                <a:lnSpc>
                  <a:spcPts val="4480"/>
                </a:lnSpc>
              </a:pPr>
              <a:endParaRPr lang="en-US" sz="4000" u="none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algn="l">
                <a:lnSpc>
                  <a:spcPts val="4480"/>
                </a:lnSpc>
              </a:pPr>
              <a:r>
                <a:rPr lang="en-US" sz="4000" u="none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Negative mood → logical, bottom-up processing → more attention to detail.</a:t>
              </a:r>
            </a:p>
            <a:p>
              <a:pPr algn="r">
                <a:lnSpc>
                  <a:spcPts val="4480"/>
                </a:lnSpc>
              </a:pPr>
              <a:r>
                <a:rPr lang="en-US" sz="40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(Ochsner et al., 2009)</a:t>
              </a:r>
              <a:endParaRPr lang="en-US" sz="4000" u="none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</p:txBody>
        </p:sp>
      </p:grpSp>
      <p:sp>
        <p:nvSpPr>
          <p:cNvPr id="10" name="Freeform 10" descr="a blurred colorful gradient shape"/>
          <p:cNvSpPr/>
          <p:nvPr/>
        </p:nvSpPr>
        <p:spPr>
          <a:xfrm rot="-8100000">
            <a:off x="13903157" y="-2134939"/>
            <a:ext cx="5426444" cy="5412878"/>
          </a:xfrm>
          <a:custGeom>
            <a:avLst/>
            <a:gdLst/>
            <a:ahLst/>
            <a:cxnLst/>
            <a:rect l="l" t="t" r="r" b="b"/>
            <a:pathLst>
              <a:path w="5426444" h="5412878">
                <a:moveTo>
                  <a:pt x="0" y="0"/>
                </a:moveTo>
                <a:lnTo>
                  <a:pt x="5426444" y="0"/>
                </a:lnTo>
                <a:lnTo>
                  <a:pt x="5426444" y="5412878"/>
                </a:lnTo>
                <a:lnTo>
                  <a:pt x="0" y="54128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BD8DBE4-6621-8AB1-0421-94DDC10FB6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a blurred colorful gradient shape">
            <a:extLst>
              <a:ext uri="{FF2B5EF4-FFF2-40B4-BE49-F238E27FC236}">
                <a16:creationId xmlns:a16="http://schemas.microsoft.com/office/drawing/2014/main" id="{ED89E0C8-536B-D077-FC03-7906D7BBAB16}"/>
              </a:ext>
            </a:extLst>
          </p:cNvPr>
          <p:cNvSpPr/>
          <p:nvPr/>
        </p:nvSpPr>
        <p:spPr>
          <a:xfrm rot="-7361603">
            <a:off x="7747887" y="6647062"/>
            <a:ext cx="9446449" cy="9422833"/>
          </a:xfrm>
          <a:custGeom>
            <a:avLst/>
            <a:gdLst/>
            <a:ahLst/>
            <a:cxnLst/>
            <a:rect l="l" t="t" r="r" b="b"/>
            <a:pathLst>
              <a:path w="9446449" h="9422833">
                <a:moveTo>
                  <a:pt x="0" y="0"/>
                </a:moveTo>
                <a:lnTo>
                  <a:pt x="9446449" y="0"/>
                </a:lnTo>
                <a:lnTo>
                  <a:pt x="9446449" y="9422833"/>
                </a:lnTo>
                <a:lnTo>
                  <a:pt x="0" y="942283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3A73F192-4CF3-DDF5-6EBD-B8BEDCBC6AB5}"/>
              </a:ext>
            </a:extLst>
          </p:cNvPr>
          <p:cNvSpPr txBox="1"/>
          <p:nvPr/>
        </p:nvSpPr>
        <p:spPr>
          <a:xfrm>
            <a:off x="637368" y="561975"/>
            <a:ext cx="9961820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  <a:spcBef>
                <a:spcPct val="0"/>
              </a:spcBef>
            </a:pPr>
            <a:r>
              <a:rPr lang="en-US" sz="6000" b="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Discussion:</a:t>
            </a:r>
          </a:p>
        </p:txBody>
      </p:sp>
      <p:grpSp>
        <p:nvGrpSpPr>
          <p:cNvPr id="7" name="Group 7">
            <a:extLst>
              <a:ext uri="{FF2B5EF4-FFF2-40B4-BE49-F238E27FC236}">
                <a16:creationId xmlns:a16="http://schemas.microsoft.com/office/drawing/2014/main" id="{BC6DBF8B-B3F6-DA94-677F-AA2D47B54DD7}"/>
              </a:ext>
            </a:extLst>
          </p:cNvPr>
          <p:cNvGrpSpPr/>
          <p:nvPr/>
        </p:nvGrpSpPr>
        <p:grpSpPr>
          <a:xfrm>
            <a:off x="568572" y="2073220"/>
            <a:ext cx="17705980" cy="6992442"/>
            <a:chOff x="335442" y="-2856590"/>
            <a:chExt cx="11437936" cy="16780151"/>
          </a:xfrm>
        </p:grpSpPr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A7E24F46-4354-631E-F792-A09C922CCD94}"/>
                </a:ext>
              </a:extLst>
            </p:cNvPr>
            <p:cNvSpPr txBox="1"/>
            <p:nvPr/>
          </p:nvSpPr>
          <p:spPr>
            <a:xfrm>
              <a:off x="335443" y="-2856590"/>
              <a:ext cx="11437935" cy="122882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lnSpc>
                  <a:spcPts val="3839"/>
                </a:lnSpc>
                <a:spcBef>
                  <a:spcPct val="0"/>
                </a:spcBef>
              </a:pPr>
              <a:r>
                <a:rPr lang="en-US" sz="4000" b="1" dirty="0">
                  <a:solidFill>
                    <a:srgbClr val="000000"/>
                  </a:solidFill>
                  <a:latin typeface="DM Sans Bold"/>
                  <a:ea typeface="DM Sans Bold"/>
                  <a:cs typeface="DM Sans Bold"/>
                  <a:sym typeface="DM Sans Bold"/>
                </a:rPr>
                <a:t>Key Limitations:</a:t>
              </a:r>
            </a:p>
          </p:txBody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FEB5DEF6-2BBC-496E-823F-7603D7DC5219}"/>
                </a:ext>
              </a:extLst>
            </p:cNvPr>
            <p:cNvSpPr txBox="1"/>
            <p:nvPr/>
          </p:nvSpPr>
          <p:spPr>
            <a:xfrm>
              <a:off x="335442" y="69487"/>
              <a:ext cx="10954377" cy="13854074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l">
                <a:lnSpc>
                  <a:spcPts val="4479"/>
                </a:lnSpc>
              </a:pPr>
              <a:r>
                <a:rPr lang="en-US" sz="4000" b="1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Small sample size: </a:t>
              </a:r>
              <a:r>
                <a:rPr lang="en-US" sz="40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Especially in negative affect group → reduced power and generalisability </a:t>
              </a:r>
            </a:p>
            <a:p>
              <a:pPr algn="l">
                <a:lnSpc>
                  <a:spcPts val="4479"/>
                </a:lnSpc>
              </a:pPr>
              <a:endParaRPr lang="en-US" sz="40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algn="l">
                <a:lnSpc>
                  <a:spcPts val="4479"/>
                </a:lnSpc>
              </a:pPr>
              <a:r>
                <a:rPr lang="en-US" sz="4000" b="1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Sample Bias: </a:t>
              </a:r>
              <a:r>
                <a:rPr lang="en-US" sz="40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UG psychology students, predominantly female. </a:t>
              </a:r>
            </a:p>
            <a:p>
              <a:pPr marL="690876" lvl="1" indent="-345438" algn="l">
                <a:lnSpc>
                  <a:spcPts val="4479"/>
                </a:lnSpc>
                <a:buFont typeface="Arial"/>
                <a:buChar char="•"/>
              </a:pPr>
              <a:r>
                <a:rPr lang="en-US" sz="40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Women are generally better at detecting emotional faces, especially negative ones (</a:t>
              </a:r>
              <a:r>
                <a:rPr lang="en-US" sz="4000" dirty="0" err="1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Saylik</a:t>
              </a:r>
              <a:r>
                <a:rPr lang="en-US" sz="40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 et al., 2018).</a:t>
              </a:r>
            </a:p>
            <a:p>
              <a:pPr algn="l">
                <a:lnSpc>
                  <a:spcPts val="4479"/>
                </a:lnSpc>
              </a:pPr>
              <a:endParaRPr lang="en-US" sz="40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algn="l">
                <a:lnSpc>
                  <a:spcPts val="4479"/>
                </a:lnSpc>
              </a:pPr>
              <a:r>
                <a:rPr lang="en-US" sz="4000" b="1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Music: </a:t>
              </a:r>
              <a:r>
                <a:rPr lang="en-US" sz="40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Failed to evoke desired emotional sate.</a:t>
              </a:r>
            </a:p>
            <a:p>
              <a:pPr marL="690876" lvl="1" indent="-345438" algn="l">
                <a:lnSpc>
                  <a:spcPts val="4479"/>
                </a:lnSpc>
                <a:buFont typeface="Arial"/>
                <a:buChar char="•"/>
              </a:pPr>
              <a:r>
                <a:rPr lang="en-US" sz="40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Instrumental music → less effective at inducing negative affect (</a:t>
              </a:r>
              <a:r>
                <a:rPr lang="en-US" sz="4000" dirty="0" err="1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Brattico</a:t>
              </a:r>
              <a:r>
                <a:rPr lang="en-US" sz="4000" dirty="0">
                  <a:solidFill>
                    <a:srgbClr val="000000"/>
                  </a:solidFill>
                  <a:latin typeface="DM Sans"/>
                  <a:ea typeface="DM Sans"/>
                  <a:cs typeface="DM Sans"/>
                  <a:sym typeface="DM Sans"/>
                </a:rPr>
                <a:t> et al., 2011)</a:t>
              </a:r>
            </a:p>
          </p:txBody>
        </p:sp>
      </p:grpSp>
      <p:sp>
        <p:nvSpPr>
          <p:cNvPr id="10" name="Freeform 10" descr="a blurred colorful gradient shape">
            <a:extLst>
              <a:ext uri="{FF2B5EF4-FFF2-40B4-BE49-F238E27FC236}">
                <a16:creationId xmlns:a16="http://schemas.microsoft.com/office/drawing/2014/main" id="{0B33B91E-143E-252D-B38D-232CB34D59AD}"/>
              </a:ext>
            </a:extLst>
          </p:cNvPr>
          <p:cNvSpPr/>
          <p:nvPr/>
        </p:nvSpPr>
        <p:spPr>
          <a:xfrm rot="-8100000">
            <a:off x="13903157" y="-2134939"/>
            <a:ext cx="5426444" cy="5412878"/>
          </a:xfrm>
          <a:custGeom>
            <a:avLst/>
            <a:gdLst/>
            <a:ahLst/>
            <a:cxnLst/>
            <a:rect l="l" t="t" r="r" b="b"/>
            <a:pathLst>
              <a:path w="5426444" h="5412878">
                <a:moveTo>
                  <a:pt x="0" y="0"/>
                </a:moveTo>
                <a:lnTo>
                  <a:pt x="5426444" y="0"/>
                </a:lnTo>
                <a:lnTo>
                  <a:pt x="5426444" y="5412878"/>
                </a:lnTo>
                <a:lnTo>
                  <a:pt x="0" y="54128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8697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a blurred colorful gradient shape"/>
          <p:cNvSpPr/>
          <p:nvPr/>
        </p:nvSpPr>
        <p:spPr>
          <a:xfrm rot="-8100000" flipH="1">
            <a:off x="7089400" y="600041"/>
            <a:ext cx="8075295" cy="8229600"/>
          </a:xfrm>
          <a:custGeom>
            <a:avLst/>
            <a:gdLst/>
            <a:ahLst/>
            <a:cxnLst/>
            <a:rect l="l" t="t" r="r" b="b"/>
            <a:pathLst>
              <a:path w="8075295" h="8229600">
                <a:moveTo>
                  <a:pt x="8075295" y="0"/>
                </a:moveTo>
                <a:lnTo>
                  <a:pt x="0" y="0"/>
                </a:lnTo>
                <a:lnTo>
                  <a:pt x="0" y="8229600"/>
                </a:lnTo>
                <a:lnTo>
                  <a:pt x="8075295" y="8229600"/>
                </a:lnTo>
                <a:lnTo>
                  <a:pt x="8075295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AutoShape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08">
            <a:off x="1028698" y="3853707"/>
            <a:ext cx="16230601" cy="0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4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3407571"/>
              </p:ext>
            </p:extLst>
          </p:nvPr>
        </p:nvGraphicFramePr>
        <p:xfrm>
          <a:off x="152400" y="4014476"/>
          <a:ext cx="17983200" cy="6072504"/>
        </p:xfrm>
        <a:graphic>
          <a:graphicData uri="http://schemas.openxmlformats.org/drawingml/2006/table">
            <a:tbl>
              <a:tblPr/>
              <a:tblGrid>
                <a:gridCol w="174344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87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072504">
                <a:tc>
                  <a:txBody>
                    <a:bodyPr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endParaRPr lang="en-US" sz="1100" dirty="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D2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endParaRPr lang="en-US" sz="1100" dirty="0"/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0D2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5" name="TextBox 5"/>
          <p:cNvSpPr txBox="1"/>
          <p:nvPr/>
        </p:nvSpPr>
        <p:spPr>
          <a:xfrm>
            <a:off x="1028700" y="1019175"/>
            <a:ext cx="8115300" cy="92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00"/>
              </a:lnSpc>
              <a:spcBef>
                <a:spcPct val="0"/>
              </a:spcBef>
            </a:pPr>
            <a:r>
              <a:rPr lang="en-US" sz="6000" b="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Conclusion: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2400" y="4313861"/>
            <a:ext cx="17983200" cy="57731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90881" lvl="1" indent="-345440" algn="l">
              <a:lnSpc>
                <a:spcPts val="4480"/>
              </a:lnSpc>
              <a:buFont typeface="Arial"/>
              <a:buChar char="•"/>
            </a:pPr>
            <a:r>
              <a:rPr lang="en-US" sz="40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No significant evidence emotion affects speed or accuracy of emotional stimulus detection</a:t>
            </a:r>
          </a:p>
          <a:p>
            <a:pPr marL="690881" lvl="1" indent="-345440" algn="l">
              <a:lnSpc>
                <a:spcPts val="4480"/>
              </a:lnSpc>
              <a:buFont typeface="Arial"/>
              <a:buChar char="•"/>
            </a:pPr>
            <a:endParaRPr lang="en-US" sz="4000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690881" lvl="1" indent="-345440" algn="l">
              <a:lnSpc>
                <a:spcPts val="4480"/>
              </a:lnSpc>
              <a:buFont typeface="Arial"/>
              <a:buChar char="•"/>
            </a:pPr>
            <a:r>
              <a:rPr lang="en-US" sz="40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Trend suggests better detection of negative faces - Further exploration</a:t>
            </a:r>
          </a:p>
          <a:p>
            <a:pPr marL="690881" lvl="1" indent="-345440" algn="l">
              <a:lnSpc>
                <a:spcPts val="4480"/>
              </a:lnSpc>
              <a:buFont typeface="Arial"/>
              <a:buChar char="•"/>
            </a:pPr>
            <a:endParaRPr lang="en-US" sz="4000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690881" lvl="1" indent="-345440" algn="l">
              <a:lnSpc>
                <a:spcPts val="4480"/>
              </a:lnSpc>
              <a:buFont typeface="Arial"/>
              <a:buChar char="•"/>
            </a:pPr>
            <a:r>
              <a:rPr lang="en-US" sz="40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Methodological considerations and personal music preferences significantly influenced results</a:t>
            </a:r>
          </a:p>
          <a:p>
            <a:pPr marL="690881" lvl="1" indent="-345440" algn="l">
              <a:lnSpc>
                <a:spcPts val="4480"/>
              </a:lnSpc>
              <a:buFont typeface="Arial"/>
              <a:buChar char="•"/>
            </a:pPr>
            <a:endParaRPr lang="en-US" sz="4000" dirty="0">
              <a:solidFill>
                <a:srgbClr val="000000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690881" lvl="1" indent="-345440" algn="l">
              <a:lnSpc>
                <a:spcPts val="4480"/>
              </a:lnSpc>
              <a:buFont typeface="Arial"/>
              <a:buChar char="•"/>
            </a:pPr>
            <a:r>
              <a:rPr lang="en-US" sz="4000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Future studies should consider larger, more diverse samples and a stronger more effective way in inducing emotion.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 descr="a blurred colorful gradient shape"/>
          <p:cNvSpPr/>
          <p:nvPr/>
        </p:nvSpPr>
        <p:spPr>
          <a:xfrm rot="4780159">
            <a:off x="3570387" y="-1491388"/>
            <a:ext cx="15529570" cy="15335451"/>
          </a:xfrm>
          <a:custGeom>
            <a:avLst/>
            <a:gdLst/>
            <a:ahLst/>
            <a:cxnLst/>
            <a:rect l="l" t="t" r="r" b="b"/>
            <a:pathLst>
              <a:path w="15529570" h="15335451">
                <a:moveTo>
                  <a:pt x="0" y="0"/>
                </a:moveTo>
                <a:lnTo>
                  <a:pt x="15529570" y="0"/>
                </a:lnTo>
                <a:lnTo>
                  <a:pt x="15529570" y="15335451"/>
                </a:lnTo>
                <a:lnTo>
                  <a:pt x="0" y="1533545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480133" y="3374238"/>
            <a:ext cx="9629271" cy="1381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0800"/>
              </a:lnSpc>
              <a:spcBef>
                <a:spcPct val="0"/>
              </a:spcBef>
            </a:pPr>
            <a:r>
              <a:rPr lang="en-US" sz="9000" b="1" dirty="0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Any Questions?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80133" y="6379362"/>
            <a:ext cx="9629271" cy="523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Thank you for listening!</a:t>
            </a:r>
          </a:p>
        </p:txBody>
      </p:sp>
      <p:sp>
        <p:nvSpPr>
          <p:cNvPr id="5" name="AutoShape 5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68">
            <a:off x="1480134" y="5595938"/>
            <a:ext cx="15327732" cy="0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3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28699" y="2152088"/>
            <a:ext cx="16230600" cy="4762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794237" y="333375"/>
            <a:ext cx="7976732" cy="1381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800"/>
              </a:lnSpc>
              <a:spcBef>
                <a:spcPct val="0"/>
              </a:spcBef>
            </a:pPr>
            <a:r>
              <a:rPr lang="en-US" sz="9000" b="1">
                <a:solidFill>
                  <a:srgbClr val="000000"/>
                </a:solidFill>
                <a:latin typeface="DM Sans Bold"/>
                <a:ea typeface="DM Sans Bold"/>
                <a:cs typeface="DM Sans Bold"/>
                <a:sym typeface="DM Sans Bold"/>
              </a:rPr>
              <a:t>References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08174A3-3183-6F48-5301-02FAF54AFDAA}"/>
              </a:ext>
            </a:extLst>
          </p:cNvPr>
          <p:cNvSpPr txBox="1"/>
          <p:nvPr/>
        </p:nvSpPr>
        <p:spPr>
          <a:xfrm>
            <a:off x="794237" y="2400300"/>
            <a:ext cx="17188963" cy="74185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 err="1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Adiasto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K., Beckers, D. G. J., Van </a:t>
            </a:r>
            <a:r>
              <a:rPr lang="en-GB" kern="100" dirty="0" err="1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Hooff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 L. M., Roelofs, K., &amp; Geurts, S. A. E. (2022). Music listening and stress recovery in healthy individuals: a systematic review with meta-analysis of experimental studies. </a:t>
            </a:r>
            <a:r>
              <a:rPr lang="en-GB" i="1" kern="100" dirty="0" err="1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PLoS</a:t>
            </a:r>
            <a:r>
              <a:rPr lang="en-GB" i="1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ONE, 17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(6), e0270031. 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https://doi.org/10.1371/journal.pone.0270031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 err="1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Brattico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E., Alluri, V., Bogert, B., Jacobsen, T., Vartiainen, N., Nieminen, S., &amp; </a:t>
            </a:r>
            <a:r>
              <a:rPr lang="en-GB" kern="100" dirty="0" err="1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Tervaniemi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M., (2011). A functional MRI study of happy and sad emotions in music with and without lyrics. </a:t>
            </a:r>
            <a:r>
              <a:rPr lang="en-GB" i="1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Frontiers in Psychology, 2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308.  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https://doi.org/10.3389/fpsyg.2011.00308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Clore, G. L., &amp; Huntsinger, J. R. (2008). How emotions inform judgment and regulate thought. </a:t>
            </a:r>
            <a:r>
              <a:rPr lang="en-GB" i="1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Trends in Cognitive Sciences, 11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(9), 393-399. 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https://doi.org/10.1016/j.tics.2007.08.005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Fredrickson, B. L. (2004). The broaden-and-build theory of positive emotions. Philosophical Transactions of the Royal Society of London. </a:t>
            </a:r>
            <a:r>
              <a:rPr lang="en-GB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Series B, Biological Sciences, 359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(1449), 1367-1378. 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https://doi.org/10.1098/rstb.2004.1512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Fredrickson, B. L., &amp; Branigan, C. (2005). Positive emotions broaden the scope of attention and thought-action repertoires. </a:t>
            </a:r>
            <a:r>
              <a:rPr lang="en-US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Cognition &amp; Emotion, 19</a:t>
            </a:r>
            <a:r>
              <a:rPr lang="en-US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(3), 313-332. 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https://doi.org/10.1080/02699930441000238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Huang, Y-X., &amp; Luo, Y-J. (2007). Attention shortage resistance of negative stimuli in an implicit emotional task. </a:t>
            </a:r>
            <a:r>
              <a:rPr lang="en-GB" i="1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Neuroscience Letters, 412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(2), 134-138.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https://doi.org/10.1016/j.neulet.2006.10.061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 err="1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Juslin</a:t>
            </a:r>
            <a:r>
              <a:rPr lang="en-GB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P. N., Harmat, L., &amp; Eerola, T. (2013). What makes music emotionally significant? Exploring the underlying mechanism. </a:t>
            </a:r>
            <a:r>
              <a:rPr lang="en-GB" i="1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Psychology of Music, 42</a:t>
            </a:r>
            <a:r>
              <a:rPr lang="en-GB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(4), 599-623.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https://doi.org/10.1177/0305735613484548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kern="100" dirty="0" err="1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Krumhansl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C. L. (1997). An exploratory study of music emotions and psychophysiology. </a:t>
            </a:r>
            <a:r>
              <a:rPr lang="en-GB" i="1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Canadian Journal of Experimental Psychology/ Revue canadienne de </a:t>
            </a:r>
            <a:r>
              <a:rPr lang="en-GB" i="1" kern="100" dirty="0" err="1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psychologie</a:t>
            </a:r>
            <a:r>
              <a:rPr lang="en-GB" i="1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i="1" kern="100" dirty="0" err="1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experimentale</a:t>
            </a:r>
            <a:r>
              <a:rPr lang="en-GB" i="1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51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(4), 336-353. 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https://psycnet.apa.org/doi/10.1037/1196-1961.51.4.336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6D18696-6F3F-74A8-2B9C-458C63635929}"/>
              </a:ext>
            </a:extLst>
          </p:cNvPr>
          <p:cNvSpPr txBox="1"/>
          <p:nvPr/>
        </p:nvSpPr>
        <p:spPr>
          <a:xfrm>
            <a:off x="381000" y="647700"/>
            <a:ext cx="17526000" cy="93882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49275" indent="-1006475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 err="1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Krumhansl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C. L., &amp; Agres, K. R. (2008). Music expectancy: the influence of musical structure on emotional response. </a:t>
            </a:r>
            <a:r>
              <a:rPr lang="en-GB" i="1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Behavioural and Brain Sciences, 31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(5), 584-585. 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https://doi.org/10.1017/S0140525X08005384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549275" indent="-1006475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 err="1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Manierka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 S., Rezaei, R., Palacios, S., Haigh, S. M., &amp; Hutsler, J. J. (2021). In the mood to be social: affective state influences facial emotion recognition in healthy adults. </a:t>
            </a:r>
            <a:r>
              <a:rPr lang="en-GB" i="1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Emotion, 21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(7), 1576-1581. 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https://doi.org/10.1037/emo0000999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549275" indent="-1006475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Miron, S., &amp; </a:t>
            </a:r>
            <a:r>
              <a:rPr lang="en-GB" kern="100" dirty="0" err="1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Kalanthroff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E. (2024). Negative emotional cues improve free recall of positive and neutral words in unmedicated patients with major depressive disorder. </a:t>
            </a:r>
            <a:r>
              <a:rPr lang="en-GB" i="1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Cognitive Behaviour Therapy, 53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(4), 409-422. 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https://doi.org/10.1080/16506073.2024.2328288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549275" indent="-1006475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Ochsner, K. N., Ray, R. R., Hughes, B., McRae, K., Cooper, J. C., Weber, J., Gabrieli, J. D., &amp; Gross, J. J. (2009). Bottom-up and top-down processes in emotion generation: common and distinct neural mechanism. </a:t>
            </a:r>
            <a:r>
              <a:rPr lang="en-GB" sz="1800" i="1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Psychological Science, 20</a:t>
            </a:r>
            <a:r>
              <a:rPr lang="en-GB" sz="1800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(11), 1322-1331. 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https://doi.org/10.1111/j.1467-9280.2009.02459.x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549275" indent="-1006475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Ono, Y., &amp; Taniguchi, Y. (2016). Attentional capture by emotional stimuli: manipulation of emotional valence by the sample pre-rating methos. </a:t>
            </a:r>
            <a:r>
              <a:rPr lang="en-GB" i="1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Japanese Psychological Research, 59</a:t>
            </a:r>
            <a:r>
              <a:rPr lang="en-GB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26-34.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https://doi.org/10.1111/jpr.12142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549275" indent="-1006475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Raymond, J. (2009). Interactions of attention, emotion and motivation. </a:t>
            </a:r>
            <a:r>
              <a:rPr lang="en-GB" i="1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Progress in Brain Research, 176</a:t>
            </a:r>
            <a:r>
              <a:rPr lang="en-GB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293-308.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https://doi.org/10.1016/S0079-6123(09)17617-3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549275" indent="-1006475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 err="1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Saylik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R., Raman, E., &amp; </a:t>
            </a:r>
            <a:r>
              <a:rPr lang="en-GB" kern="100" dirty="0" err="1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Szameitat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 J. (2018). Sex differences in emotion recognition and working memory task. </a:t>
            </a:r>
            <a:r>
              <a:rPr lang="en-GB" i="1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Frontiers in Psychology, 9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1072. </a:t>
            </a:r>
            <a:r>
              <a:rPr lang="en-GB" kern="100" dirty="0">
                <a:solidFill>
                  <a:srgbClr val="0000FF"/>
                </a:solidFill>
                <a:effectLst/>
                <a:latin typeface="Helvetica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https://doi.org/10.3389/fpsyg.2018.01072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549275" indent="-1006475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Schaefer, H-E. (2017). Music-evoked emotions-current studies. </a:t>
            </a:r>
            <a:r>
              <a:rPr lang="en-GB" i="1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Frontiers in Neuroscience, 11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600. 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https://doi.org/10.3389/fnins.2017.00600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549275" indent="-1006475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 err="1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Slovic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P., Finucane, M., Peters, E., &amp; MacGregor, D. G. (2002). Rational actors or rational fools: implications of the affect heuristic for behavioural economics. </a:t>
            </a:r>
            <a:r>
              <a:rPr lang="en-GB" i="1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Journal of Social-Economics, 31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(4), 329-342. 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https://doi.org/10.1016/S1053-5357(02)00174-9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549275" indent="-1006475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So, J., Kuang, K., &amp; Cho, H. (2016). </a:t>
            </a:r>
            <a:r>
              <a:rPr lang="en-GB" kern="100" dirty="0" err="1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Reexamnining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fear appeal models from cognitive appraisal theory and functional emotion theory perspectives. </a:t>
            </a:r>
            <a:r>
              <a:rPr lang="en-GB" i="1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Communication Monographs, 83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120-144. 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https://doi-org.ezproxy.uwtsd.ac.uk/10.1080/03637751.2015.1044257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549275" indent="-1006475">
              <a:lnSpc>
                <a:spcPct val="150000"/>
              </a:lnSpc>
              <a:spcAft>
                <a:spcPts val="800"/>
              </a:spcAft>
            </a:pPr>
            <a:r>
              <a:rPr lang="en-GB" kern="100" dirty="0" err="1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Soderkvist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S., Ohlen, K., &amp; </a:t>
            </a:r>
            <a:r>
              <a:rPr lang="en-GB" kern="100" dirty="0" err="1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Dimberg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U. (2018). How the experience of emotion is modulated by facial feedback. </a:t>
            </a:r>
            <a:r>
              <a:rPr lang="en-GB" i="1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Nonverbal Behaviour, 42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129-151.</a:t>
            </a:r>
            <a:r>
              <a:rPr lang="en-GB" kern="100" dirty="0">
                <a:solidFill>
                  <a:srgbClr val="1B1B1B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2"/>
              </a:rPr>
              <a:t>https://doi.org/10.1007/s10919-017-0264-1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B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8A74A52-626F-C080-8C6B-3C9FEE538619}"/>
              </a:ext>
            </a:extLst>
          </p:cNvPr>
          <p:cNvSpPr txBox="1"/>
          <p:nvPr/>
        </p:nvSpPr>
        <p:spPr>
          <a:xfrm>
            <a:off x="609600" y="239048"/>
            <a:ext cx="17449800" cy="60694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 err="1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Solvic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P., Finucane, M. L., Peters, E., &amp; MacGregor, D. G. (2007). The affect heuristic. </a:t>
            </a:r>
            <a:r>
              <a:rPr lang="en-GB" i="1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European Journal of Operational Research, 177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(3), 1333-1352. </a:t>
            </a:r>
            <a:r>
              <a:rPr lang="en-GB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https://doi.org/10.1016/j.ejor.2005.04.006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Strauss, G. P., &amp; Allen, D. N. (2009). Positive and negative emotions uniquely capture attention. </a:t>
            </a:r>
            <a:r>
              <a:rPr lang="en-GB" i="1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Applied Neuropsychology, 16</a:t>
            </a:r>
            <a:r>
              <a:rPr lang="en-GB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(2), 144-149.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https://doi.org/10.1080/09084280802636413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 err="1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Veerapa</a:t>
            </a:r>
            <a:r>
              <a:rPr lang="en-GB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E., </a:t>
            </a:r>
            <a:r>
              <a:rPr lang="en-GB" kern="100" dirty="0" err="1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Grandgenevre</a:t>
            </a:r>
            <a:r>
              <a:rPr lang="en-GB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P., El </a:t>
            </a:r>
            <a:r>
              <a:rPr lang="en-GB" kern="100" dirty="0" err="1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Fayoumi</a:t>
            </a:r>
            <a:r>
              <a:rPr lang="en-GB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M., </a:t>
            </a:r>
            <a:r>
              <a:rPr lang="en-GB" kern="100" dirty="0" err="1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Vinnac</a:t>
            </a:r>
            <a:r>
              <a:rPr lang="en-GB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B., </a:t>
            </a:r>
            <a:r>
              <a:rPr lang="en-GB" kern="100" dirty="0" err="1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Haelewyn</a:t>
            </a:r>
            <a:r>
              <a:rPr lang="en-GB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O., </a:t>
            </a:r>
            <a:r>
              <a:rPr lang="en-GB" kern="100" dirty="0" err="1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Szaffarczyk</a:t>
            </a:r>
            <a:r>
              <a:rPr lang="en-GB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S., Vaiva, G., &amp; </a:t>
            </a:r>
            <a:r>
              <a:rPr lang="en-GB" kern="100" dirty="0" err="1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O’Hondt</a:t>
            </a:r>
            <a:r>
              <a:rPr lang="en-GB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F. (2020). Attentional bias towards negative stimuli in healthy individuals and the effects of trait anxiety. </a:t>
            </a:r>
            <a:r>
              <a:rPr lang="en-GB" i="1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Scientific Report, 10</a:t>
            </a:r>
            <a:r>
              <a:rPr lang="en-GB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11826. </a:t>
            </a:r>
            <a:r>
              <a:rPr lang="en-GB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https://doi.org/10.1038/s41598-020-68490-5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 err="1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Vuilleumier</a:t>
            </a:r>
            <a:r>
              <a:rPr lang="en-GB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P. (2005). How brains beware: neural mechanisms of emotional attention. </a:t>
            </a:r>
            <a:r>
              <a:rPr lang="en-GB" i="1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Trends in Cognitive Sciences, 9</a:t>
            </a:r>
            <a:r>
              <a:rPr lang="en-GB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(12), 585-594. </a:t>
            </a:r>
            <a:r>
              <a:rPr lang="en-GB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https://doi.org/10.1016/j.tics.2005.10.011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Wadlinger, H. A., &amp; </a:t>
            </a:r>
            <a:r>
              <a:rPr lang="en-GB" kern="100" dirty="0" err="1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Isaacowitz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D. M. (2006). Positive mood broadens visual attention to positive stimuli. </a:t>
            </a:r>
            <a:r>
              <a:rPr lang="en-GB" i="1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Motivation and Emotion, 30</a:t>
            </a:r>
            <a:r>
              <a:rPr lang="en-GB" kern="100" dirty="0">
                <a:solidFill>
                  <a:srgbClr val="222222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87-99. </a:t>
            </a:r>
            <a:r>
              <a:rPr lang="en-GB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https://doi.org/10.1007/s11031-006-9021-1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Wadlinger, H. A., &amp; </a:t>
            </a:r>
            <a:r>
              <a:rPr lang="en-GB" kern="100" dirty="0" err="1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Isaacowitz</a:t>
            </a:r>
            <a:r>
              <a:rPr lang="en-GB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D. M. (2010). Positive mood broadens visual attention to positive stimuli. </a:t>
            </a:r>
            <a:r>
              <a:rPr lang="en-GB" i="1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Motivation and emotion, 30</a:t>
            </a:r>
            <a:r>
              <a:rPr lang="en-GB" kern="100" dirty="0">
                <a:solidFill>
                  <a:srgbClr val="3A3A3A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87-99. </a:t>
            </a:r>
            <a:r>
              <a:rPr lang="en-GB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https://doi.org/10.1007/s11031-006-9021-1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spcAft>
                <a:spcPts val="800"/>
              </a:spcAft>
            </a:pP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Watson, D., Clark, L. A., &amp; </a:t>
            </a:r>
            <a:r>
              <a:rPr lang="en-GB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Tellegen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A. (1988). Development and validation of brief measures of positive and negative affect: the PANAS scales. </a:t>
            </a:r>
            <a:r>
              <a:rPr lang="en-GB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Personality and Social Psychology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54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(6), 1063-1070. </a:t>
            </a:r>
            <a:r>
              <a:rPr lang="en-GB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https://psycnet.apa.org/doi/10.1037/0022-3514.54.6.1063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</TotalTime>
  <Words>2468</Words>
  <Application>Microsoft Office PowerPoint</Application>
  <PresentationFormat>Custom</PresentationFormat>
  <Paragraphs>245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Calibri</vt:lpstr>
      <vt:lpstr>DM Sans Italics</vt:lpstr>
      <vt:lpstr>Aptos</vt:lpstr>
      <vt:lpstr>DM Sans Bold</vt:lpstr>
      <vt:lpstr>Helvetica</vt:lpstr>
      <vt:lpstr>DM Sans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Beige Pastel Orange Pastel Purple Professional Gradients College Thesis Education Presentation</dc:title>
  <dc:creator>Afsana Begum</dc:creator>
  <cp:lastModifiedBy>Afsana Begum (2204410)</cp:lastModifiedBy>
  <cp:revision>19</cp:revision>
  <dcterms:created xsi:type="dcterms:W3CDTF">2006-08-16T00:00:00Z</dcterms:created>
  <dcterms:modified xsi:type="dcterms:W3CDTF">2025-05-15T20:30:10Z</dcterms:modified>
  <dc:identifier>DAGm-20bwG8</dc:identifier>
</cp:coreProperties>
</file>