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000000"/>
              </a:solidFill>
              <a:prstDash val="solid"/>
              <a:miter lim="400000"/>
            </a:ln>
          </a:left>
          <a:right>
            <a:ln w="12700" cap="flat">
              <a:solidFill>
                <a:srgbClr val="C4C6C6"/>
              </a:solidFill>
              <a:prstDash val="solid"/>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solidFill>
            <a:srgbClr val="E8E9E8"/>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000000"/>
              </a:solidFill>
              <a:prstDash val="solid"/>
              <a:miter lim="400000"/>
            </a:ln>
          </a:top>
          <a:bottom>
            <a:ln w="12700" cap="flat">
              <a:solidFill>
                <a:srgbClr val="000000"/>
              </a:solidFill>
              <a:prstDash val="solid"/>
              <a:miter lim="400000"/>
            </a:ln>
          </a:bottom>
          <a:insideH>
            <a:ln w="12700" cap="flat">
              <a:noFill/>
              <a:miter lim="400000"/>
            </a:ln>
          </a:insideH>
          <a:insideV>
            <a:ln w="12700" cap="flat">
              <a:noFill/>
              <a:miter lim="400000"/>
            </a:ln>
          </a:insideV>
        </a:tcBdr>
        <a:fill>
          <a:no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0" cap="flat">
              <a:noFill/>
              <a:miter lim="400000"/>
            </a:ln>
          </a:bottom>
          <a:insideH>
            <a:ln w="12700" cap="flat">
              <a:noFill/>
              <a:miter lim="400000"/>
            </a:ln>
          </a:insideH>
          <a:insideV>
            <a:ln w="12700" cap="flat">
              <a:noFill/>
              <a:miter lim="400000"/>
            </a:ln>
          </a:insideV>
        </a:tcBdr>
        <a:fill>
          <a:solidFill>
            <a:schemeClr val="accent1">
              <a:satOff val="12166"/>
              <a:lumOff val="-13042"/>
            </a:schemeClr>
          </a:solidFill>
        </a:fill>
      </a:tcStyle>
    </a:firstRow>
  </a:tblStyle>
  <a:tblStyle styleId="{C7B018BB-80A7-4F77-B60F-C8B233D01FF8}"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noFill/>
        </a:fill>
      </a:tcStyle>
    </a:wholeTbl>
    <a:band2H>
      <a:tcTxStyle b="def" i="def"/>
      <a:tcStyle>
        <a:tcBdr/>
        <a:fill>
          <a:solidFill>
            <a:srgbClr val="EFF8FA"/>
          </a:solidFill>
        </a:fill>
      </a:tcStyle>
    </a:band2H>
    <a:firstCo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4F728F"/>
              </a:solidFill>
              <a:prstDash val="solid"/>
              <a:miter lim="400000"/>
            </a:ln>
          </a:top>
          <a:bottom>
            <a:ln w="12700" cap="flat">
              <a:solidFill>
                <a:srgbClr val="4F728F"/>
              </a:solidFill>
              <a:prstDash val="solid"/>
              <a:miter lim="400000"/>
            </a:ln>
          </a:bottom>
          <a:insideH>
            <a:ln w="12700" cap="flat">
              <a:solidFill>
                <a:srgbClr val="4F728F"/>
              </a:solidFill>
              <a:prstDash val="solid"/>
              <a:miter lim="400000"/>
            </a:ln>
          </a:insideH>
          <a:insideV>
            <a:ln w="12700" cap="flat">
              <a:noFill/>
              <a:miter lim="400000"/>
            </a:ln>
          </a:insideV>
        </a:tcBdr>
        <a:fill>
          <a:solidFill>
            <a:srgbClr val="D4DADF"/>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747474"/>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638EB0"/>
          </a:solid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173D59"/>
          </a:solidFill>
        </a:fill>
      </a:tcStyle>
    </a:firstRow>
  </a:tblStyle>
  <a:tblStyle styleId="{EEE7283C-3CF3-47DC-8721-378D4A62B228}" styleName="">
    <a:tblBg/>
    <a:wholeTbl>
      <a:tcTxStyle b="off" i="off">
        <a:font>
          <a:latin typeface="Helvetica Neue"/>
          <a:ea typeface="Helvetica Neue"/>
          <a:cs typeface="Helvetica Neue"/>
        </a:font>
        <a:srgbClr val="444444"/>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3C3C1D"/>
              </a:solidFill>
              <a:prstDash val="solid"/>
              <a:miter lim="400000"/>
            </a:ln>
          </a:left>
          <a:right>
            <a:ln w="12700" cap="flat">
              <a:solidFill>
                <a:schemeClr val="accent2">
                  <a:hueOff val="-487087"/>
                  <a:satOff val="-2686"/>
                  <a:lumOff val="14808"/>
                </a:schemeClr>
              </a:solidFill>
              <a:prstDash val="solid"/>
              <a:miter lim="400000"/>
            </a:ln>
          </a:right>
          <a:top>
            <a:ln w="12700" cap="flat">
              <a:solidFill>
                <a:schemeClr val="accent2">
                  <a:hueOff val="-487087"/>
                  <a:satOff val="-2686"/>
                  <a:lumOff val="14808"/>
                </a:schemeClr>
              </a:solidFill>
              <a:prstDash val="solid"/>
              <a:miter lim="400000"/>
            </a:ln>
          </a:top>
          <a:bottom>
            <a:ln w="12700" cap="flat">
              <a:solidFill>
                <a:schemeClr val="accent2">
                  <a:hueOff val="-487087"/>
                  <a:satOff val="-2686"/>
                  <a:lumOff val="14808"/>
                </a:schemeClr>
              </a:solidFill>
              <a:prstDash val="solid"/>
              <a:miter lim="400000"/>
            </a:ln>
          </a:bottom>
          <a:insideH>
            <a:ln w="12700" cap="flat">
              <a:solidFill>
                <a:schemeClr val="accent2">
                  <a:hueOff val="-487087"/>
                  <a:satOff val="-2686"/>
                  <a:lumOff val="14808"/>
                </a:schemeClr>
              </a:solidFill>
              <a:prstDash val="solid"/>
              <a:miter lim="400000"/>
            </a:ln>
          </a:insideH>
          <a:insideV>
            <a:ln w="12700" cap="flat">
              <a:solidFill>
                <a:schemeClr val="accent2">
                  <a:hueOff val="-487087"/>
                  <a:satOff val="-2686"/>
                  <a:lumOff val="14808"/>
                </a:schemeClr>
              </a:solidFill>
              <a:prstDash val="solid"/>
              <a:miter lim="400000"/>
            </a:ln>
          </a:insideV>
        </a:tcBdr>
        <a:fill>
          <a:solidFill>
            <a:srgbClr val="CFCDBB"/>
          </a:solidFill>
        </a:fill>
      </a:tcStyle>
    </a:firstCol>
    <a:lastRow>
      <a:tcTxStyle b="off" i="off">
        <a:font>
          <a:latin typeface="Helvetica Neue"/>
          <a:ea typeface="Helvetica Neue"/>
          <a:cs typeface="Helvetica Neue"/>
        </a:font>
        <a:srgbClr val="444444"/>
      </a:tcTxStyle>
      <a:tcStyle>
        <a:tcBdr>
          <a:left>
            <a:ln w="12700" cap="flat">
              <a:solidFill>
                <a:srgbClr val="C6C6C6"/>
              </a:solidFill>
              <a:prstDash val="solid"/>
              <a:miter lim="400000"/>
            </a:ln>
          </a:left>
          <a:right>
            <a:ln w="12700" cap="flat">
              <a:solidFill>
                <a:srgbClr val="C6C6C6"/>
              </a:solidFill>
              <a:prstDash val="solid"/>
              <a:miter lim="400000"/>
            </a:ln>
          </a:right>
          <a:top>
            <a:ln w="12700" cap="flat">
              <a:solidFill>
                <a:srgbClr val="656839"/>
              </a:solidFill>
              <a:prstDash val="solid"/>
              <a:miter lim="400000"/>
            </a:ln>
          </a:top>
          <a:bottom>
            <a:ln w="12700" cap="flat">
              <a:solidFill>
                <a:srgbClr val="3C3C1D"/>
              </a:solidFill>
              <a:prstDash val="solid"/>
              <a:miter lim="400000"/>
            </a:ln>
          </a:bottom>
          <a:insideH>
            <a:ln w="12700" cap="flat">
              <a:solidFill>
                <a:srgbClr val="C6C6C6"/>
              </a:solidFill>
              <a:prstDash val="solid"/>
              <a:miter lim="400000"/>
            </a:ln>
          </a:insideH>
          <a:insideV>
            <a:ln w="12700" cap="flat">
              <a:solidFill>
                <a:srgbClr val="C6C6C6"/>
              </a:solidFill>
              <a:prstDash val="solid"/>
              <a:miter lim="400000"/>
            </a:ln>
          </a:insideV>
        </a:tcBdr>
        <a:fill>
          <a:solidFill>
            <a:srgbClr val="E8E9E8"/>
          </a:solidFill>
        </a:fill>
      </a:tcStyle>
    </a:lastRow>
    <a:firstRow>
      <a:tcTxStyle b="off" i="off">
        <a:font>
          <a:latin typeface="Helvetica Neue"/>
          <a:ea typeface="Helvetica Neue"/>
          <a:cs typeface="Helvetica Neue"/>
        </a:font>
        <a:srgbClr val="FFFFFF"/>
      </a:tcTxStyle>
      <a:tcStyle>
        <a:tcBdr>
          <a:left>
            <a:ln w="12700" cap="flat">
              <a:solidFill>
                <a:schemeClr val="accent2">
                  <a:hueOff val="-487087"/>
                  <a:satOff val="-2686"/>
                  <a:lumOff val="14808"/>
                </a:schemeClr>
              </a:solidFill>
              <a:prstDash val="solid"/>
              <a:miter lim="400000"/>
            </a:ln>
          </a:left>
          <a:right>
            <a:ln w="12700" cap="flat">
              <a:solidFill>
                <a:schemeClr val="accent2">
                  <a:hueOff val="-487087"/>
                  <a:satOff val="-2686"/>
                  <a:lumOff val="14808"/>
                </a:schemeClr>
              </a:solidFill>
              <a:prstDash val="solid"/>
              <a:miter lim="400000"/>
            </a:ln>
          </a:right>
          <a:top>
            <a:ln w="12700" cap="flat">
              <a:solidFill>
                <a:srgbClr val="3C3C1D"/>
              </a:solidFill>
              <a:prstDash val="solid"/>
              <a:miter lim="400000"/>
            </a:ln>
          </a:top>
          <a:bottom>
            <a:ln w="12700" cap="flat">
              <a:solidFill>
                <a:srgbClr val="CBCBCB"/>
              </a:solidFill>
              <a:prstDash val="solid"/>
              <a:miter lim="400000"/>
            </a:ln>
          </a:bottom>
          <a:insideH>
            <a:ln w="12700" cap="flat">
              <a:solidFill>
                <a:srgbClr val="AAA485"/>
              </a:solidFill>
              <a:prstDash val="solid"/>
              <a:miter lim="400000"/>
            </a:ln>
          </a:insideH>
          <a:insideV>
            <a:ln w="12700" cap="flat">
              <a:solidFill>
                <a:schemeClr val="accent2">
                  <a:hueOff val="-487087"/>
                  <a:satOff val="-2686"/>
                  <a:lumOff val="14808"/>
                </a:schemeClr>
              </a:solidFill>
              <a:prstDash val="solid"/>
              <a:miter lim="400000"/>
            </a:ln>
          </a:insideV>
        </a:tcBdr>
        <a:fill>
          <a:solidFill>
            <a:srgbClr val="656839"/>
          </a:solidFill>
        </a:fill>
      </a:tcStyle>
    </a:firstRow>
  </a:tblStyle>
  <a:tblStyle styleId="{CF821DB8-F4EB-4A41-A1BA-3FCAFE7338EE}"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solidFill>
            <a:srgbClr val="F1F1F1"/>
          </a:solidFill>
        </a:fill>
      </a:tcStyle>
    </a:wholeTbl>
    <a:band2H>
      <a:tcTxStyle b="def" i="def"/>
      <a:tcStyle>
        <a:tcBdr/>
        <a:fill>
          <a:solidFill>
            <a:srgbClr val="E4E4E0"/>
          </a:solidFill>
        </a:fill>
      </a:tcStyle>
    </a:band2H>
    <a:firstCol>
      <a:tcTxStyle b="off" i="off">
        <a:font>
          <a:latin typeface="Helvetica Neue"/>
          <a:ea typeface="Helvetica Neue"/>
          <a:cs typeface="Helvetica Neue"/>
        </a:font>
        <a:srgbClr val="FFFFFF"/>
      </a:tcTxStyle>
      <a:tcStyle>
        <a:tcBdr>
          <a:left>
            <a:ln w="12700" cap="flat">
              <a:solidFill>
                <a:srgbClr val="515151"/>
              </a:solidFill>
              <a:prstDash val="solid"/>
              <a:miter lim="400000"/>
            </a:ln>
          </a:left>
          <a:right>
            <a:ln w="0" cap="flat">
              <a:noFill/>
              <a:miter lim="400000"/>
            </a:ln>
          </a:right>
          <a:top>
            <a:ln w="12700" cap="flat">
              <a:solidFill>
                <a:srgbClr val="7D7766"/>
              </a:solidFill>
              <a:prstDash val="solid"/>
              <a:miter lim="400000"/>
            </a:ln>
          </a:top>
          <a:bottom>
            <a:ln w="12700" cap="flat">
              <a:solidFill>
                <a:srgbClr val="7D7766"/>
              </a:solidFill>
              <a:prstDash val="solid"/>
              <a:miter lim="400000"/>
            </a:ln>
          </a:bottom>
          <a:insideH>
            <a:ln w="12700" cap="flat">
              <a:solidFill>
                <a:srgbClr val="7D7766"/>
              </a:solidFill>
              <a:prstDash val="solid"/>
              <a:miter lim="400000"/>
            </a:ln>
          </a:insideH>
          <a:insideV>
            <a:ln w="12700" cap="flat">
              <a:noFill/>
              <a:miter lim="400000"/>
            </a:ln>
          </a:insideV>
        </a:tcBdr>
        <a:fill>
          <a:solidFill>
            <a:srgbClr val="8F8B7E"/>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747474"/>
              </a:solidFill>
              <a:prstDash val="solid"/>
              <a:miter lim="400000"/>
            </a:ln>
          </a:top>
          <a:bottom>
            <a:ln w="12700" cap="flat">
              <a:solidFill>
                <a:srgbClr val="515151"/>
              </a:solidFill>
              <a:prstDash val="solid"/>
              <a:miter lim="400000"/>
            </a:ln>
          </a:bottom>
          <a:insideH>
            <a:ln w="12700" cap="flat">
              <a:noFill/>
              <a:miter lim="400000"/>
            </a:ln>
          </a:insideH>
          <a:insideV>
            <a:ln w="12700" cap="flat">
              <a:noFill/>
              <a:miter lim="400000"/>
            </a:ln>
          </a:insideV>
        </a:tcBdr>
        <a:fill>
          <a:solidFill>
            <a:srgbClr val="F1F1F1"/>
          </a:solid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515151"/>
              </a:solidFill>
              <a:prstDash val="solid"/>
              <a:miter lim="400000"/>
            </a:ln>
          </a:top>
          <a:bottom>
            <a:ln w="25400" cap="flat">
              <a:solidFill>
                <a:schemeClr val="accent2">
                  <a:hueOff val="-487087"/>
                  <a:satOff val="-2686"/>
                  <a:lumOff val="14808"/>
                </a:schemeClr>
              </a:solidFill>
              <a:prstDash val="solid"/>
              <a:miter lim="400000"/>
            </a:ln>
          </a:bottom>
          <a:insideH>
            <a:ln w="12700" cap="flat">
              <a:noFill/>
              <a:miter lim="400000"/>
            </a:ln>
          </a:insideH>
          <a:insideV>
            <a:ln w="12700" cap="flat">
              <a:noFill/>
              <a:miter lim="400000"/>
            </a:ln>
          </a:insideV>
        </a:tcBdr>
        <a:fill>
          <a:solidFill>
            <a:srgbClr val="5E5A4C"/>
          </a:solidFill>
        </a:fill>
      </a:tcStyle>
    </a:firstRow>
  </a:tblStyle>
  <a:tblStyle styleId="{33BA23B1-9221-436E-865A-0063620EA4FD}" styleName="">
    <a:tblBg/>
    <a:wholeTbl>
      <a:tcTxStyle b="off" i="off">
        <a:font>
          <a:latin typeface="Helvetica Neue"/>
          <a:ea typeface="Helvetica Neue"/>
          <a:cs typeface="Helvetica Neue"/>
        </a:font>
        <a:srgbClr val="444444"/>
      </a:tcTxStyle>
      <a:tcStyle>
        <a:tcBdr>
          <a:left>
            <a:ln w="12700" cap="flat">
              <a:solidFill>
                <a:srgbClr val="747474"/>
              </a:solidFill>
              <a:prstDash val="solid"/>
              <a:miter lim="400000"/>
            </a:ln>
          </a:left>
          <a:right>
            <a:ln w="12700" cap="flat">
              <a:solidFill>
                <a:srgbClr val="747474"/>
              </a:solidFill>
              <a:prstDash val="solid"/>
              <a:miter lim="400000"/>
            </a:ln>
          </a:right>
          <a:top>
            <a:ln w="12700" cap="flat">
              <a:solidFill>
                <a:srgbClr val="747474"/>
              </a:solidFill>
              <a:prstDash val="solid"/>
              <a:miter lim="400000"/>
            </a:ln>
          </a:top>
          <a:bottom>
            <a:ln w="12700" cap="flat">
              <a:solidFill>
                <a:srgbClr val="747474"/>
              </a:solidFill>
              <a:prstDash val="solid"/>
              <a:miter lim="400000"/>
            </a:ln>
          </a:bottom>
          <a:insideH>
            <a:ln w="12700" cap="flat">
              <a:solidFill>
                <a:srgbClr val="747474"/>
              </a:solidFill>
              <a:prstDash val="solid"/>
              <a:miter lim="400000"/>
            </a:ln>
          </a:insideH>
          <a:insideV>
            <a:ln w="12700" cap="flat">
              <a:solidFill>
                <a:srgbClr val="747474"/>
              </a:solidFill>
              <a:prstDash val="solid"/>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747474"/>
              </a:solidFill>
              <a:prstDash val="solid"/>
              <a:miter lim="400000"/>
            </a:ln>
          </a:left>
          <a:right>
            <a:ln w="12700" cap="flat">
              <a:solidFill>
                <a:srgbClr val="747474"/>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9E9E9"/>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CBCBCB"/>
          </a:solidFill>
        </a:fill>
      </a:tcStyle>
    </a:lastRow>
    <a:fir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747474"/>
              </a:solidFill>
              <a:prstDash val="solid"/>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CBCBCB"/>
          </a:solidFill>
        </a:fill>
      </a:tcStyle>
    </a:firstRow>
  </a:tblStyle>
  <a:tblStyle styleId="{2708684C-4D16-4618-839F-0558EEFCDFE6}" styleName="">
    <a:tblBg/>
    <a:wholeTbl>
      <a:tcTxStyle b="off" i="off">
        <a:font>
          <a:latin typeface="Helvetica Neue"/>
          <a:ea typeface="Helvetica Neue"/>
          <a:cs typeface="Helvetica Neue"/>
        </a:font>
        <a:srgbClr val="777777"/>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525252"/>
              </a:solidFill>
              <a:custDash>
                <a:ds d="200000" sp="200000"/>
              </a:custDash>
              <a:miter lim="400000"/>
            </a:ln>
          </a:top>
          <a:bottom>
            <a:ln w="12700" cap="flat">
              <a:solidFill>
                <a:srgbClr val="525252"/>
              </a:solidFill>
              <a:custDash>
                <a:ds d="200000" sp="200000"/>
              </a:custDash>
              <a:miter lim="400000"/>
            </a:ln>
          </a:bottom>
          <a:insideH>
            <a:ln w="12700" cap="flat">
              <a:solidFill>
                <a:srgbClr val="525252"/>
              </a:solidFill>
              <a:custDash>
                <a:ds d="200000" sp="200000"/>
              </a:custDash>
              <a:miter lim="400000"/>
            </a:ln>
          </a:insideH>
          <a:insideV>
            <a:ln w="12700" cap="flat">
              <a:solidFill>
                <a:srgbClr val="C9C9C9"/>
              </a:solidFill>
              <a:prstDash val="solid"/>
              <a:miter lim="400000"/>
            </a:ln>
          </a:insideV>
        </a:tcBdr>
        <a:fill>
          <a:noFill/>
        </a:fill>
      </a:tcStyle>
    </a:wholeTbl>
    <a:band2H>
      <a:tcTxStyle b="def" i="def"/>
      <a:tcStyle>
        <a:tcBdr/>
        <a:fill>
          <a:solidFill>
            <a:srgbClr val="D2D2D2">
              <a:alpha val="30000"/>
            </a:srgbClr>
          </a:solidFill>
        </a:fill>
      </a:tcStyle>
    </a:band2H>
    <a:firstCol>
      <a:tcTxStyle b="off" i="off">
        <a:font>
          <a:latin typeface="Helvetica Neue Medium"/>
          <a:ea typeface="Helvetica Neue Medium"/>
          <a:cs typeface="Helvetica Neue Medium"/>
        </a:font>
        <a:srgbClr val="555555"/>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C9C9C9"/>
              </a:solidFill>
              <a:prstDash val="solid"/>
              <a:miter lim="400000"/>
            </a:ln>
          </a:top>
          <a:bottom>
            <a:ln w="12700" cap="flat">
              <a:solidFill>
                <a:srgbClr val="C9C9C9"/>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firstCol>
    <a:lastRow>
      <a:tcTxStyle b="off" i="off">
        <a:font>
          <a:latin typeface="Helvetica Neue Medium"/>
          <a:ea typeface="Helvetica Neue Medium"/>
          <a:cs typeface="Helvetica Neue Medium"/>
        </a:font>
        <a:srgbClr val="555555"/>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lastRow>
    <a:firstRow>
      <a:tcTxStyle b="off" i="off">
        <a:font>
          <a:latin typeface="Helvetica Neue Medium"/>
          <a:ea typeface="Helvetica Neue Medium"/>
          <a:cs typeface="Helvetica Neue Medium"/>
        </a:font>
        <a:srgbClr val="555555"/>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24" name="Shape 124"/>
          <p:cNvSpPr/>
          <p:nvPr>
            <p:ph type="sldImg"/>
          </p:nvPr>
        </p:nvSpPr>
        <p:spPr>
          <a:xfrm>
            <a:off x="1143000" y="685800"/>
            <a:ext cx="4572000" cy="3429000"/>
          </a:xfrm>
          <a:prstGeom prst="rect">
            <a:avLst/>
          </a:prstGeom>
        </p:spPr>
        <p:txBody>
          <a:bodyPr/>
          <a:lstStyle/>
          <a:p>
            <a:pPr/>
          </a:p>
        </p:txBody>
      </p:sp>
      <p:sp>
        <p:nvSpPr>
          <p:cNvPr id="125" name="Shape 12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spTree>
      <p:nvGrpSpPr>
        <p:cNvPr id="1" name=""/>
        <p:cNvGrpSpPr/>
        <p:nvPr/>
      </p:nvGrpSpPr>
      <p:grpSpPr>
        <a:xfrm>
          <a:off x="0" y="0"/>
          <a:ext cx="0" cy="0"/>
          <a:chOff x="0" y="0"/>
          <a:chExt cx="0" cy="0"/>
        </a:xfrm>
      </p:grpSpPr>
      <p:sp>
        <p:nvSpPr>
          <p:cNvPr id="12" name="Line"/>
          <p:cNvSpPr/>
          <p:nvPr/>
        </p:nvSpPr>
        <p:spPr>
          <a:xfrm>
            <a:off x="571500" y="4749800"/>
            <a:ext cx="11868094" cy="1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13" name="Title Text"/>
          <p:cNvSpPr txBox="1"/>
          <p:nvPr>
            <p:ph type="title"/>
          </p:nvPr>
        </p:nvSpPr>
        <p:spPr>
          <a:xfrm>
            <a:off x="571500" y="1320800"/>
            <a:ext cx="11861800" cy="3175000"/>
          </a:xfrm>
          <a:prstGeom prst="rect">
            <a:avLst/>
          </a:prstGeom>
        </p:spPr>
        <p:txBody>
          <a:bodyPr/>
          <a:lstStyle/>
          <a:p>
            <a:pPr/>
            <a:r>
              <a:t>Title Text</a:t>
            </a:r>
          </a:p>
        </p:txBody>
      </p:sp>
      <p:sp>
        <p:nvSpPr>
          <p:cNvPr id="14" name="Body Level One…"/>
          <p:cNvSpPr txBox="1"/>
          <p:nvPr>
            <p:ph type="body" sz="quarter" idx="1"/>
          </p:nvPr>
        </p:nvSpPr>
        <p:spPr>
          <a:xfrm>
            <a:off x="571500" y="5016500"/>
            <a:ext cx="11861800" cy="1016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spTree>
      <p:nvGrpSpPr>
        <p:cNvPr id="1" name=""/>
        <p:cNvGrpSpPr/>
        <p:nvPr/>
      </p:nvGrpSpPr>
      <p:grpSpPr>
        <a:xfrm>
          <a:off x="0" y="0"/>
          <a:ext cx="0" cy="0"/>
          <a:chOff x="0" y="0"/>
          <a:chExt cx="0" cy="0"/>
        </a:xfrm>
      </p:grpSpPr>
      <p:sp>
        <p:nvSpPr>
          <p:cNvPr id="22" name="Line"/>
          <p:cNvSpPr/>
          <p:nvPr/>
        </p:nvSpPr>
        <p:spPr>
          <a:xfrm>
            <a:off x="7543800" y="7975599"/>
            <a:ext cx="1" cy="14225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23" name="Image"/>
          <p:cNvSpPr/>
          <p:nvPr>
            <p:ph type="pic" idx="13"/>
          </p:nvPr>
        </p:nvSpPr>
        <p:spPr>
          <a:xfrm>
            <a:off x="0" y="-25400"/>
            <a:ext cx="13004800" cy="7725360"/>
          </a:xfrm>
          <a:prstGeom prst="rect">
            <a:avLst/>
          </a:prstGeom>
        </p:spPr>
        <p:txBody>
          <a:bodyPr lIns="91439" tIns="45719" rIns="91439" bIns="45719">
            <a:noAutofit/>
          </a:bodyPr>
          <a:lstStyle/>
          <a:p>
            <a:pPr/>
          </a:p>
        </p:txBody>
      </p:sp>
      <p:sp>
        <p:nvSpPr>
          <p:cNvPr id="24" name="Title Text"/>
          <p:cNvSpPr txBox="1"/>
          <p:nvPr>
            <p:ph type="title"/>
          </p:nvPr>
        </p:nvSpPr>
        <p:spPr>
          <a:xfrm>
            <a:off x="1409700" y="7785100"/>
            <a:ext cx="5791200" cy="1701800"/>
          </a:xfrm>
          <a:prstGeom prst="rect">
            <a:avLst/>
          </a:prstGeom>
        </p:spPr>
        <p:txBody>
          <a:bodyPr anchor="ctr"/>
          <a:lstStyle>
            <a:lvl1pPr algn="r"/>
          </a:lstStyle>
          <a:p>
            <a:pPr/>
            <a:r>
              <a:t>Title Text</a:t>
            </a:r>
          </a:p>
        </p:txBody>
      </p:sp>
      <p:sp>
        <p:nvSpPr>
          <p:cNvPr id="25" name="Body Level One…"/>
          <p:cNvSpPr txBox="1"/>
          <p:nvPr>
            <p:ph type="body" sz="quarter" idx="1"/>
          </p:nvPr>
        </p:nvSpPr>
        <p:spPr>
          <a:xfrm>
            <a:off x="7848600" y="8470900"/>
            <a:ext cx="4953000" cy="508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spTree>
      <p:nvGrpSpPr>
        <p:cNvPr id="1" name=""/>
        <p:cNvGrpSpPr/>
        <p:nvPr/>
      </p:nvGrpSpPr>
      <p:grpSpPr>
        <a:xfrm>
          <a:off x="0" y="0"/>
          <a:ext cx="0" cy="0"/>
          <a:chOff x="0" y="0"/>
          <a:chExt cx="0" cy="0"/>
        </a:xfrm>
      </p:grpSpPr>
      <p:sp>
        <p:nvSpPr>
          <p:cNvPr id="33" name="Title Text"/>
          <p:cNvSpPr txBox="1"/>
          <p:nvPr>
            <p:ph type="title"/>
          </p:nvPr>
        </p:nvSpPr>
        <p:spPr>
          <a:xfrm>
            <a:off x="571500" y="3289300"/>
            <a:ext cx="11861800" cy="3175000"/>
          </a:xfrm>
          <a:prstGeom prst="rect">
            <a:avLst/>
          </a:prstGeom>
        </p:spPr>
        <p:txBody>
          <a:bodyPr anchor="ctr"/>
          <a:lstStyle/>
          <a:p>
            <a:pPr/>
            <a:r>
              <a:t>Title Text</a:t>
            </a:r>
          </a:p>
        </p:txBody>
      </p:sp>
      <p:sp>
        <p:nvSpPr>
          <p:cNvPr id="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spTree>
      <p:nvGrpSpPr>
        <p:cNvPr id="1" name=""/>
        <p:cNvGrpSpPr/>
        <p:nvPr/>
      </p:nvGrpSpPr>
      <p:grpSpPr>
        <a:xfrm>
          <a:off x="0" y="0"/>
          <a:ext cx="0" cy="0"/>
          <a:chOff x="0" y="0"/>
          <a:chExt cx="0" cy="0"/>
        </a:xfrm>
      </p:grpSpPr>
      <p:sp>
        <p:nvSpPr>
          <p:cNvPr id="41" name="Line"/>
          <p:cNvSpPr/>
          <p:nvPr/>
        </p:nvSpPr>
        <p:spPr>
          <a:xfrm>
            <a:off x="571500" y="4864100"/>
            <a:ext cx="5334476" cy="58"/>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42" name="Image"/>
          <p:cNvSpPr/>
          <p:nvPr>
            <p:ph type="pic" idx="13"/>
          </p:nvPr>
        </p:nvSpPr>
        <p:spPr>
          <a:xfrm>
            <a:off x="4775200" y="0"/>
            <a:ext cx="15392400" cy="9766300"/>
          </a:xfrm>
          <a:prstGeom prst="rect">
            <a:avLst/>
          </a:prstGeom>
        </p:spPr>
        <p:txBody>
          <a:bodyPr lIns="91439" tIns="45719" rIns="91439" bIns="45719">
            <a:noAutofit/>
          </a:bodyPr>
          <a:lstStyle/>
          <a:p>
            <a:pPr/>
          </a:p>
        </p:txBody>
      </p:sp>
      <p:sp>
        <p:nvSpPr>
          <p:cNvPr id="43" name="Title Text"/>
          <p:cNvSpPr txBox="1"/>
          <p:nvPr>
            <p:ph type="title"/>
          </p:nvPr>
        </p:nvSpPr>
        <p:spPr>
          <a:xfrm>
            <a:off x="571500" y="1435100"/>
            <a:ext cx="5334000" cy="3175000"/>
          </a:xfrm>
          <a:prstGeom prst="rect">
            <a:avLst/>
          </a:prstGeom>
        </p:spPr>
        <p:txBody>
          <a:bodyPr/>
          <a:lstStyle/>
          <a:p>
            <a:pPr/>
            <a:r>
              <a:t>Title Text</a:t>
            </a:r>
          </a:p>
        </p:txBody>
      </p:sp>
      <p:sp>
        <p:nvSpPr>
          <p:cNvPr id="44" name="Body Level One…"/>
          <p:cNvSpPr txBox="1"/>
          <p:nvPr>
            <p:ph type="body" sz="quarter" idx="1"/>
          </p:nvPr>
        </p:nvSpPr>
        <p:spPr>
          <a:xfrm>
            <a:off x="571500" y="5130800"/>
            <a:ext cx="5334000" cy="3175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52" name="Title Text"/>
          <p:cNvSpPr txBox="1"/>
          <p:nvPr>
            <p:ph type="title"/>
          </p:nvPr>
        </p:nvSpPr>
        <p:spPr>
          <a:prstGeom prst="rect">
            <a:avLst/>
          </a:prstGeom>
        </p:spPr>
        <p:txBody>
          <a:bodyPr/>
          <a:lstStyle/>
          <a:p>
            <a:pPr/>
            <a:r>
              <a:t>Title Text</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60" name="Title Text"/>
          <p:cNvSpPr txBox="1"/>
          <p:nvPr>
            <p:ph type="title"/>
          </p:nvPr>
        </p:nvSpPr>
        <p:spPr>
          <a:prstGeom prst="rect">
            <a:avLst/>
          </a:prstGeom>
        </p:spPr>
        <p:txBody>
          <a:bodyPr/>
          <a:lstStyle/>
          <a:p>
            <a:pPr/>
            <a:r>
              <a:t>Title Text</a:t>
            </a:r>
          </a:p>
        </p:txBody>
      </p:sp>
      <p:sp>
        <p:nvSpPr>
          <p:cNvPr id="6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Bullets &amp; Photo">
    <p:spTree>
      <p:nvGrpSpPr>
        <p:cNvPr id="1" name=""/>
        <p:cNvGrpSpPr/>
        <p:nvPr/>
      </p:nvGrpSpPr>
      <p:grpSpPr>
        <a:xfrm>
          <a:off x="0" y="0"/>
          <a:ext cx="0" cy="0"/>
          <a:chOff x="0" y="0"/>
          <a:chExt cx="0" cy="0"/>
        </a:xfrm>
      </p:grpSpPr>
      <p:sp>
        <p:nvSpPr>
          <p:cNvPr id="69" name="Line"/>
          <p:cNvSpPr/>
          <p:nvPr/>
        </p:nvSpPr>
        <p:spPr>
          <a:xfrm>
            <a:off x="571500" y="1968500"/>
            <a:ext cx="5073394" cy="133"/>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70" name="Image"/>
          <p:cNvSpPr/>
          <p:nvPr>
            <p:ph type="pic" idx="13"/>
          </p:nvPr>
        </p:nvSpPr>
        <p:spPr>
          <a:xfrm>
            <a:off x="6477000" y="-152400"/>
            <a:ext cx="6654800" cy="9906000"/>
          </a:xfrm>
          <a:prstGeom prst="rect">
            <a:avLst/>
          </a:prstGeom>
        </p:spPr>
        <p:txBody>
          <a:bodyPr lIns="91439" tIns="45719" rIns="91439" bIns="45719">
            <a:noAutofit/>
          </a:bodyPr>
          <a:lstStyle/>
          <a:p>
            <a:pPr/>
          </a:p>
        </p:txBody>
      </p:sp>
      <p:sp>
        <p:nvSpPr>
          <p:cNvPr id="71" name="Title Text"/>
          <p:cNvSpPr txBox="1"/>
          <p:nvPr>
            <p:ph type="title"/>
          </p:nvPr>
        </p:nvSpPr>
        <p:spPr>
          <a:xfrm>
            <a:off x="571500" y="330200"/>
            <a:ext cx="5080000" cy="1397000"/>
          </a:xfrm>
          <a:prstGeom prst="rect">
            <a:avLst/>
          </a:prstGeom>
        </p:spPr>
        <p:txBody>
          <a:bodyPr/>
          <a:lstStyle/>
          <a:p>
            <a:pPr/>
            <a:r>
              <a:t>Title Text</a:t>
            </a:r>
          </a:p>
        </p:txBody>
      </p:sp>
      <p:sp>
        <p:nvSpPr>
          <p:cNvPr id="72" name="Body Level One…"/>
          <p:cNvSpPr txBox="1"/>
          <p:nvPr>
            <p:ph type="body" sz="half" idx="1"/>
          </p:nvPr>
        </p:nvSpPr>
        <p:spPr>
          <a:xfrm>
            <a:off x="571500" y="2222500"/>
            <a:ext cx="5080000" cy="6667500"/>
          </a:xfrm>
          <a:prstGeom prst="rect">
            <a:avLst/>
          </a:prstGeom>
        </p:spPr>
        <p:txBody>
          <a:bodyPr/>
          <a:lstStyle>
            <a:lvl1pPr marL="330200" indent="-330200">
              <a:spcBef>
                <a:spcPts val="3000"/>
              </a:spcBef>
              <a:defRPr sz="2600">
                <a:latin typeface="Helvetica Neue"/>
                <a:ea typeface="Helvetica Neue"/>
                <a:cs typeface="Helvetica Neue"/>
                <a:sym typeface="Helvetica Neue"/>
              </a:defRPr>
            </a:lvl1pPr>
            <a:lvl2pPr marL="660400" indent="-330200">
              <a:spcBef>
                <a:spcPts val="3000"/>
              </a:spcBef>
              <a:defRPr sz="2600">
                <a:latin typeface="Helvetica Neue"/>
                <a:ea typeface="Helvetica Neue"/>
                <a:cs typeface="Helvetica Neue"/>
                <a:sym typeface="Helvetica Neue"/>
              </a:defRPr>
            </a:lvl2pPr>
            <a:lvl3pPr marL="990600" indent="-330200">
              <a:spcBef>
                <a:spcPts val="3000"/>
              </a:spcBef>
              <a:defRPr sz="2600">
                <a:latin typeface="Helvetica Neue"/>
                <a:ea typeface="Helvetica Neue"/>
                <a:cs typeface="Helvetica Neue"/>
                <a:sym typeface="Helvetica Neue"/>
              </a:defRPr>
            </a:lvl3pPr>
            <a:lvl4pPr marL="1320800" indent="-330200">
              <a:spcBef>
                <a:spcPts val="3000"/>
              </a:spcBef>
              <a:defRPr sz="2600">
                <a:latin typeface="Helvetica Neue"/>
                <a:ea typeface="Helvetica Neue"/>
                <a:cs typeface="Helvetica Neue"/>
                <a:sym typeface="Helvetica Neue"/>
              </a:defRPr>
            </a:lvl4pPr>
            <a:lvl5pPr marL="1651000" indent="-330200">
              <a:spcBef>
                <a:spcPts val="3000"/>
              </a:spcBef>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xfrm>
            <a:off x="510743" y="9199778"/>
            <a:ext cx="312014" cy="299822"/>
          </a:xfrm>
          <a:prstGeom prst="rect">
            <a:avLst/>
          </a:prstGeom>
        </p:spPr>
        <p:txBody>
          <a:bodyPr/>
          <a:lstStyle>
            <a:lvl1pPr algn="l"/>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ullets">
    <p:spTree>
      <p:nvGrpSpPr>
        <p:cNvPr id="1" name=""/>
        <p:cNvGrpSpPr/>
        <p:nvPr/>
      </p:nvGrpSpPr>
      <p:grpSpPr>
        <a:xfrm>
          <a:off x="0" y="0"/>
          <a:ext cx="0" cy="0"/>
          <a:chOff x="0" y="0"/>
          <a:chExt cx="0" cy="0"/>
        </a:xfrm>
      </p:grpSpPr>
      <p:sp>
        <p:nvSpPr>
          <p:cNvPr id="80" name="Body Level One…"/>
          <p:cNvSpPr txBox="1"/>
          <p:nvPr>
            <p:ph type="body" idx="1"/>
          </p:nvPr>
        </p:nvSpPr>
        <p:spPr>
          <a:xfrm>
            <a:off x="889000" y="889000"/>
            <a:ext cx="11214100" cy="79629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spTree>
      <p:nvGrpSpPr>
        <p:cNvPr id="1" name=""/>
        <p:cNvGrpSpPr/>
        <p:nvPr/>
      </p:nvGrpSpPr>
      <p:grpSpPr>
        <a:xfrm>
          <a:off x="0" y="0"/>
          <a:ext cx="0" cy="0"/>
          <a:chOff x="0" y="0"/>
          <a:chExt cx="0" cy="0"/>
        </a:xfrm>
      </p:grpSpPr>
      <p:sp>
        <p:nvSpPr>
          <p:cNvPr id="88" name="Line"/>
          <p:cNvSpPr/>
          <p:nvPr/>
        </p:nvSpPr>
        <p:spPr>
          <a:xfrm flipH="1">
            <a:off x="9055098" y="508000"/>
            <a:ext cx="128" cy="7975631"/>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89" name="Line"/>
          <p:cNvSpPr/>
          <p:nvPr/>
        </p:nvSpPr>
        <p:spPr>
          <a:xfrm>
            <a:off x="9055096" y="4464050"/>
            <a:ext cx="3448503" cy="5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90" name="Image"/>
          <p:cNvSpPr/>
          <p:nvPr>
            <p:ph type="pic" sz="half" idx="13"/>
          </p:nvPr>
        </p:nvSpPr>
        <p:spPr>
          <a:xfrm>
            <a:off x="9168011" y="4584788"/>
            <a:ext cx="6506665" cy="4343401"/>
          </a:xfrm>
          <a:prstGeom prst="rect">
            <a:avLst/>
          </a:prstGeom>
        </p:spPr>
        <p:txBody>
          <a:bodyPr lIns="91439" tIns="45719" rIns="91439" bIns="45719">
            <a:noAutofit/>
          </a:bodyPr>
          <a:lstStyle/>
          <a:p>
            <a:pPr/>
          </a:p>
        </p:txBody>
      </p:sp>
      <p:sp>
        <p:nvSpPr>
          <p:cNvPr id="91" name="Image"/>
          <p:cNvSpPr/>
          <p:nvPr>
            <p:ph type="pic" sz="quarter" idx="14"/>
          </p:nvPr>
        </p:nvSpPr>
        <p:spPr>
          <a:xfrm>
            <a:off x="9182100" y="-101600"/>
            <a:ext cx="3365500" cy="5003800"/>
          </a:xfrm>
          <a:prstGeom prst="rect">
            <a:avLst/>
          </a:prstGeom>
        </p:spPr>
        <p:txBody>
          <a:bodyPr lIns="91439" tIns="45719" rIns="91439" bIns="45719">
            <a:noAutofit/>
          </a:bodyPr>
          <a:lstStyle/>
          <a:p>
            <a:pPr/>
          </a:p>
        </p:txBody>
      </p:sp>
      <p:sp>
        <p:nvSpPr>
          <p:cNvPr id="92" name="Image"/>
          <p:cNvSpPr/>
          <p:nvPr>
            <p:ph type="pic" idx="15"/>
          </p:nvPr>
        </p:nvSpPr>
        <p:spPr>
          <a:xfrm>
            <a:off x="-800100" y="469900"/>
            <a:ext cx="11049000" cy="8053993"/>
          </a:xfrm>
          <a:prstGeom prst="rect">
            <a:avLst/>
          </a:prstGeom>
        </p:spPr>
        <p:txBody>
          <a:bodyPr lIns="91439" tIns="45719" rIns="91439" bIns="45719">
            <a:noAutofit/>
          </a:bodyPr>
          <a:lstStyle/>
          <a:p>
            <a:pPr/>
          </a:p>
        </p:txBody>
      </p:sp>
      <p:sp>
        <p:nvSpPr>
          <p:cNvPr id="93" name="Body Level One…"/>
          <p:cNvSpPr txBox="1"/>
          <p:nvPr>
            <p:ph type="body" sz="quarter" idx="1"/>
          </p:nvPr>
        </p:nvSpPr>
        <p:spPr>
          <a:xfrm>
            <a:off x="520700" y="8661400"/>
            <a:ext cx="8369300" cy="9398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p:spTree>
      <p:nvGrpSpPr>
        <p:cNvPr id="1" name=""/>
        <p:cNvGrpSpPr/>
        <p:nvPr/>
      </p:nvGrpSpPr>
      <p:grpSpPr>
        <a:xfrm>
          <a:off x="0" y="0"/>
          <a:ext cx="0" cy="0"/>
          <a:chOff x="0" y="0"/>
          <a:chExt cx="0" cy="0"/>
        </a:xfrm>
      </p:grpSpPr>
      <p:sp>
        <p:nvSpPr>
          <p:cNvPr id="101" name="–Johnny Appleseed"/>
          <p:cNvSpPr txBox="1"/>
          <p:nvPr>
            <p:ph type="body" sz="quarter" idx="13"/>
          </p:nvPr>
        </p:nvSpPr>
        <p:spPr>
          <a:xfrm>
            <a:off x="1270000" y="6362700"/>
            <a:ext cx="10464800" cy="498422"/>
          </a:xfrm>
          <a:prstGeom prst="rect">
            <a:avLst/>
          </a:prstGeom>
        </p:spPr>
        <p:txBody>
          <a:bodyPr>
            <a:spAutoFit/>
          </a:bodyPr>
          <a:lstStyle>
            <a:lvl1pPr marL="0" indent="0" algn="ctr" defTabSz="457200">
              <a:spcBef>
                <a:spcPts val="0"/>
              </a:spcBef>
              <a:buSzTx/>
              <a:buFontTx/>
              <a:buNone/>
              <a:defRPr sz="2600">
                <a:solidFill>
                  <a:srgbClr val="000000"/>
                </a:solidFill>
                <a:latin typeface="Helvetica Neue Medium"/>
                <a:ea typeface="Helvetica Neue Medium"/>
                <a:cs typeface="Helvetica Neue Medium"/>
                <a:sym typeface="Helvetica Neue Medium"/>
              </a:defRPr>
            </a:lvl1pPr>
          </a:lstStyle>
          <a:p>
            <a:pPr/>
            <a:r>
              <a:t>–Johnny Appleseed</a:t>
            </a:r>
          </a:p>
        </p:txBody>
      </p:sp>
      <p:sp>
        <p:nvSpPr>
          <p:cNvPr id="102" name="“Type a quote here.”"/>
          <p:cNvSpPr txBox="1"/>
          <p:nvPr>
            <p:ph type="body" sz="quarter" idx="14"/>
          </p:nvPr>
        </p:nvSpPr>
        <p:spPr>
          <a:xfrm>
            <a:off x="1270000" y="4292600"/>
            <a:ext cx="10464800" cy="711200"/>
          </a:xfrm>
          <a:prstGeom prst="rect">
            <a:avLst/>
          </a:prstGeom>
        </p:spPr>
        <p:txBody>
          <a:bodyPr anchor="ctr">
            <a:spAutoFit/>
          </a:bodyPr>
          <a:lstStyle>
            <a:lvl1pPr marL="0" indent="0" algn="ctr" defTabSz="457200">
              <a:spcBef>
                <a:spcPts val="2400"/>
              </a:spcBef>
              <a:buSzTx/>
              <a:buFontTx/>
              <a:buNone/>
              <a:defRPr sz="4000"/>
            </a:lvl1pPr>
          </a:lstStyle>
          <a:p>
            <a:pPr/>
            <a:r>
              <a:t>“Type a quote here.”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spTree>
      <p:nvGrpSpPr>
        <p:cNvPr id="1" name=""/>
        <p:cNvGrpSpPr/>
        <p:nvPr/>
      </p:nvGrpSpPr>
      <p:grpSpPr>
        <a:xfrm>
          <a:off x="0" y="0"/>
          <a:ext cx="0" cy="0"/>
          <a:chOff x="0" y="0"/>
          <a:chExt cx="0" cy="0"/>
        </a:xfrm>
      </p:grpSpPr>
      <p:sp>
        <p:nvSpPr>
          <p:cNvPr id="110" name="Image"/>
          <p:cNvSpPr/>
          <p:nvPr>
            <p:ph type="pic" idx="13"/>
          </p:nvPr>
        </p:nvSpPr>
        <p:spPr>
          <a:xfrm>
            <a:off x="-177800" y="0"/>
            <a:ext cx="13373100" cy="9753600"/>
          </a:xfrm>
          <a:prstGeom prst="rect">
            <a:avLst/>
          </a:prstGeom>
        </p:spPr>
        <p:txBody>
          <a:bodyPr lIns="91439" tIns="45719" rIns="91439" bIns="45719">
            <a:noAutofit/>
          </a:bodyPr>
          <a:lstStyle/>
          <a:p>
            <a:pP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a:off x="571500" y="1968500"/>
            <a:ext cx="11868106" cy="1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3" name="Title Text"/>
          <p:cNvSpPr txBox="1"/>
          <p:nvPr>
            <p:ph type="title"/>
          </p:nvPr>
        </p:nvSpPr>
        <p:spPr>
          <a:xfrm>
            <a:off x="571500" y="330200"/>
            <a:ext cx="11861800" cy="1397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r>
              <a:t>Title Text</a:t>
            </a:r>
          </a:p>
        </p:txBody>
      </p:sp>
      <p:sp>
        <p:nvSpPr>
          <p:cNvPr id="4" name="Body Level One…"/>
          <p:cNvSpPr txBox="1"/>
          <p:nvPr>
            <p:ph type="body" idx="1"/>
          </p:nvPr>
        </p:nvSpPr>
        <p:spPr>
          <a:xfrm>
            <a:off x="571500" y="2222500"/>
            <a:ext cx="11861800" cy="6667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12268199" y="9199778"/>
            <a:ext cx="312015" cy="299822"/>
          </a:xfrm>
          <a:prstGeom prst="rect">
            <a:avLst/>
          </a:prstGeom>
          <a:ln w="12700">
            <a:miter lim="400000"/>
          </a:ln>
        </p:spPr>
        <p:txBody>
          <a:bodyPr wrap="none" lIns="50800" tIns="50800" rIns="50800" bIns="50800" anchor="b">
            <a:spAutoFit/>
          </a:bodyPr>
          <a:lstStyle>
            <a:lvl1pPr algn="r">
              <a:defRPr sz="1400">
                <a:latin typeface="Helvetica Neue"/>
                <a:ea typeface="Helvetica Neue"/>
                <a:cs typeface="Helvetica Neue"/>
                <a:sym typeface="Helvetica Neue"/>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1pPr>
      <a:lvl2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2pPr>
      <a:lvl3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3pPr>
      <a:lvl4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4pPr>
      <a:lvl5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5pPr>
      <a:lvl6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6pPr>
      <a:lvl7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7pPr>
      <a:lvl8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8pPr>
      <a:lvl9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9pPr>
    </p:titleStyle>
    <p:bodyStyle>
      <a:lvl1pPr marL="4572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1pPr>
      <a:lvl2pPr marL="9144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2pPr>
      <a:lvl3pPr marL="13716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3pPr>
      <a:lvl4pPr marL="18288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4pPr>
      <a:lvl5pPr marL="22860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5pPr>
      <a:lvl6pPr marL="27432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6pPr>
      <a:lvl7pPr marL="32004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7pPr>
      <a:lvl8pPr marL="36576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8pPr>
      <a:lvl9pPr marL="41148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9pPr>
    </p:bodyStyle>
    <p:otherStyle>
      <a:lvl1pPr marL="0" marR="0" indent="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1pPr>
      <a:lvl2pPr marL="0" marR="0" indent="2286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2pPr>
      <a:lvl3pPr marL="0" marR="0" indent="4572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3pPr>
      <a:lvl4pPr marL="0" marR="0" indent="6858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4pPr>
      <a:lvl5pPr marL="0" marR="0" indent="9144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5pPr>
      <a:lvl6pPr marL="0" marR="0" indent="11430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6pPr>
      <a:lvl7pPr marL="0" marR="0" indent="13716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7pPr>
      <a:lvl8pPr marL="0" marR="0" indent="16002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8pPr>
      <a:lvl9pPr marL="0" marR="0" indent="18288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gif"/></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2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eg"/></Relationships>

</file>

<file path=ppt/slides/_rels/slide2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2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churchlifejournal.nd.edu/articles/aquinas-in-ecstasy/" TargetMode="External"/><Relationship Id="rId3" Type="http://schemas.openxmlformats.org/officeDocument/2006/relationships/hyperlink" Target="https://www.google.com/maps/place/03038+Roccasecca,+Province+of+Frosinone,+Italy/@40.8324485,13.3181931,7.32z/data=!4m5!3m4!1s0x133ab1b968aa9a37:0x42c7cee7180b1b1e!8m2!3d41.5526829!4d13.6703925" TargetMode="External"/><Relationship Id="rId4" Type="http://schemas.openxmlformats.org/officeDocument/2006/relationships/hyperlink" Target="https://sourcebooks.fordham.edu/maps/12citaly.jpg" TargetMode="External"/><Relationship Id="rId5" Type="http://schemas.openxmlformats.org/officeDocument/2006/relationships/hyperlink" Target="https://kelleterre.com/wp-content/uploads/2017/03/roccasecca.jpg" TargetMode="External"/><Relationship Id="rId6" Type="http://schemas.openxmlformats.org/officeDocument/2006/relationships/hyperlink" Target="https://www.google.com/maps/place/Abbey+of+Montecassino/@41.5129849,13.6340348,11z/data=!4m8!1m2!2m1!1sabbey+monte+cassino!3m4!1s0x0:0x529a1159e044d752!8m2!3d41.4905457!4d13.8134623" TargetMode="External"/><Relationship Id="rId7" Type="http://schemas.openxmlformats.org/officeDocument/2006/relationships/hyperlink" Target="https://www.lonelyplanet.com/news/wp-content/uploads/2018/07/1-20-850x568.jpg" TargetMode="External"/></Relationships>

</file>

<file path=ppt/slides/_rels/slide2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google.com/maps/place/Naples,+Metropolitan+City+of+Naples,+Italy/@40.6683978,13.2972548,6.87z/data=!4m13!1m7!3m6!1s0x133b084f6a6c7e99:0x3df52cc13b78191d!2sNaples,+Metropolitan+City+of+Naples,+Italy!3b1!8m2!3d40.8517983!4d14.26812!3m4!1s0x133b084f6a6c7e99:0x3df52cc13b78191d!8m2!3d40.8517983!4d14.26812" TargetMode="External"/><Relationship Id="rId3" Type="http://schemas.openxmlformats.org/officeDocument/2006/relationships/hyperlink" Target="https://commons.wikimedia.org/wiki/File:Saint_Dominic_(Detail_from_The_Mocking_of_Christ).jpg" TargetMode="External"/><Relationship Id="rId4" Type="http://schemas.openxmlformats.org/officeDocument/2006/relationships/hyperlink" Target="https://upload.wikimedia.org/wikipedia/commons/3/3b/Saint_Thomas_Aquinas_Diego_Vel%C3%A1zquez.jpg" TargetMode="External"/></Relationships>

</file>

<file path=ppt/slides/_rels/slide2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upload.wikimedia.org/wikipedia/commons/thumb/c/ca/Tommaso_da_modena,_ritratti_di_domenicani_(vescovo)_1352_150cm,_treviso,_ex_convento_di_san_niccol%C3%B2,_sala_del_capitolo.jpg/431px-Tommaso_da_modena,_ritratti_di_domenicani_(vescovo)_1352_150cm,_treviso,_ex_convento_di_san_niccol%C3%B2,_sala_del_capitolo.jpg" TargetMode="External"/><Relationship Id="rId3" Type="http://schemas.openxmlformats.org/officeDocument/2006/relationships/hyperlink" Target="https://newsaintthomas.com/wp-content/uploads/2013/09/handwriting-of-thomas-aquinas.gif" TargetMode="External"/><Relationship Id="rId4" Type="http://schemas.openxmlformats.org/officeDocument/2006/relationships/hyperlink" Target="https://data.whicdn.com/images/304309554/original.jpg" TargetMode="External"/><Relationship Id="rId5" Type="http://schemas.openxmlformats.org/officeDocument/2006/relationships/hyperlink" Target="https://s3.amazonaws.com/user-media.venngage.com/511873-58b603a88db7cc43c5d2a82f41dc06b3.jpg" TargetMode="External"/><Relationship Id="rId6" Type="http://schemas.openxmlformats.org/officeDocument/2006/relationships/hyperlink" Target="https://www.wga.hu/art/t/traini/aquinas.jpg" TargetMode="External"/><Relationship Id="rId7" Type="http://schemas.openxmlformats.org/officeDocument/2006/relationships/hyperlink" Target="https://images-na.ssl-images-amazon.com/images/I/61XoUBxEQKL._AC_SX522_.jpg" TargetMode="External"/><Relationship Id="rId8" Type="http://schemas.openxmlformats.org/officeDocument/2006/relationships/hyperlink" Target="https://i.pinimg.com/originals/18/42/31/18423129271079a0ffa155ea6c086878.jpg"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7" name="zurbaran_thomas_aquinas.jpg" descr="zurbaran_thomas_aquinas.jpg"/>
          <p:cNvPicPr>
            <a:picLocks noChangeAspect="1"/>
          </p:cNvPicPr>
          <p:nvPr>
            <p:ph type="pic" idx="13"/>
          </p:nvPr>
        </p:nvPicPr>
        <p:blipFill>
          <a:blip r:embed="rId2">
            <a:extLst/>
          </a:blip>
          <a:srcRect l="0" t="0" r="0" b="12362"/>
          <a:stretch>
            <a:fillRect/>
          </a:stretch>
        </p:blipFill>
        <p:spPr>
          <a:xfrm>
            <a:off x="0" y="0"/>
            <a:ext cx="13004800" cy="7594600"/>
          </a:xfrm>
          <a:prstGeom prst="rect">
            <a:avLst/>
          </a:prstGeom>
        </p:spPr>
      </p:pic>
      <p:sp>
        <p:nvSpPr>
          <p:cNvPr id="128" name="The Life of St Thomas"/>
          <p:cNvSpPr txBox="1"/>
          <p:nvPr>
            <p:ph type="title"/>
          </p:nvPr>
        </p:nvSpPr>
        <p:spPr>
          <a:prstGeom prst="rect">
            <a:avLst/>
          </a:prstGeom>
        </p:spPr>
        <p:txBody>
          <a:bodyPr/>
          <a:lstStyle/>
          <a:p>
            <a:pPr/>
            <a:r>
              <a:t>The Life of St Thomas</a:t>
            </a:r>
          </a:p>
        </p:txBody>
      </p:sp>
      <p:sp>
        <p:nvSpPr>
          <p:cNvPr id="129" name="Part I: Childhood &amp; Education"/>
          <p:cNvSpPr txBox="1"/>
          <p:nvPr>
            <p:ph type="body" sz="quarter" idx="1"/>
          </p:nvPr>
        </p:nvSpPr>
        <p:spPr>
          <a:prstGeom prst="rect">
            <a:avLst/>
          </a:prstGeom>
        </p:spPr>
        <p:txBody>
          <a:bodyPr/>
          <a:lstStyle/>
          <a:p>
            <a:pPr/>
            <a:r>
              <a:t>Part I: Childhood &amp; Education</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1" name="Screenshot 2020-02-04 at 21.10.49.png" descr="Screenshot 2020-02-04 at 21.10.49.png"/>
          <p:cNvPicPr>
            <a:picLocks noChangeAspect="1"/>
          </p:cNvPicPr>
          <p:nvPr>
            <p:ph type="pic" idx="13"/>
          </p:nvPr>
        </p:nvPicPr>
        <p:blipFill>
          <a:blip r:embed="rId2">
            <a:extLst/>
          </a:blip>
          <a:srcRect l="20884" t="0" r="20884" b="0"/>
          <a:stretch>
            <a:fillRect/>
          </a:stretch>
        </p:blipFill>
        <p:spPr>
          <a:xfrm>
            <a:off x="6502400" y="0"/>
            <a:ext cx="6502400" cy="9753600"/>
          </a:xfrm>
          <a:prstGeom prst="rect">
            <a:avLst/>
          </a:prstGeom>
        </p:spPr>
      </p:pic>
      <p:sp>
        <p:nvSpPr>
          <p:cNvPr id="132" name="The D’Aquino Family"/>
          <p:cNvSpPr txBox="1"/>
          <p:nvPr>
            <p:ph type="title"/>
          </p:nvPr>
        </p:nvSpPr>
        <p:spPr>
          <a:prstGeom prst="rect">
            <a:avLst/>
          </a:prstGeom>
        </p:spPr>
        <p:txBody>
          <a:bodyPr/>
          <a:lstStyle/>
          <a:p>
            <a:pPr/>
            <a:r>
              <a:t>The D’Aquino Family </a:t>
            </a:r>
          </a:p>
        </p:txBody>
      </p:sp>
      <p:sp>
        <p:nvSpPr>
          <p:cNvPr id="133" name="Originally from Lombardy in Northern Italy/Southern France.…"/>
          <p:cNvSpPr txBox="1"/>
          <p:nvPr>
            <p:ph type="body" sz="half" idx="1"/>
          </p:nvPr>
        </p:nvSpPr>
        <p:spPr>
          <a:prstGeom prst="rect">
            <a:avLst/>
          </a:prstGeom>
        </p:spPr>
        <p:txBody>
          <a:bodyPr/>
          <a:lstStyle/>
          <a:p>
            <a:pPr marL="283972" indent="-283972" defTabSz="502412">
              <a:spcBef>
                <a:spcPts val="2500"/>
              </a:spcBef>
              <a:defRPr sz="2236"/>
            </a:pPr>
            <a:r>
              <a:t>Originally from Lombardy in Northern Italy/Southern France.</a:t>
            </a:r>
          </a:p>
          <a:p>
            <a:pPr marL="283972" indent="-283972" defTabSz="502412">
              <a:spcBef>
                <a:spcPts val="2500"/>
              </a:spcBef>
              <a:defRPr sz="2236"/>
            </a:pPr>
            <a:r>
              <a:t>Family controlled counties Aquino from the 10th Century &amp; Acerra from the 13th Century.</a:t>
            </a:r>
          </a:p>
          <a:p>
            <a:pPr marL="283972" indent="-283972" defTabSz="502412">
              <a:spcBef>
                <a:spcPts val="2500"/>
              </a:spcBef>
              <a:defRPr sz="2236"/>
            </a:pPr>
            <a:r>
              <a:t>Father: Landolfo of Aquino.</a:t>
            </a:r>
          </a:p>
          <a:p>
            <a:pPr lvl="1" marL="567944" indent="-283972" defTabSz="502412">
              <a:spcBef>
                <a:spcPts val="2500"/>
              </a:spcBef>
              <a:defRPr sz="2236"/>
            </a:pPr>
            <a:r>
              <a:t>Born to less powerful branch of the family.</a:t>
            </a:r>
          </a:p>
          <a:p>
            <a:pPr lvl="1" marL="567944" indent="-283972" defTabSz="502412">
              <a:spcBef>
                <a:spcPts val="2500"/>
              </a:spcBef>
              <a:defRPr sz="2236"/>
            </a:pPr>
            <a:r>
              <a:t>Named a judge of the “Tillage Land” in 1220, under the jurisdiction of Count of Acerra.</a:t>
            </a:r>
            <a:r>
              <a:rPr baseline="31999"/>
              <a:t>1</a:t>
            </a:r>
          </a:p>
          <a:p>
            <a:pPr marL="283972" indent="-283972" defTabSz="502412">
              <a:spcBef>
                <a:spcPts val="2500"/>
              </a:spcBef>
              <a:defRPr sz="2236"/>
            </a:pPr>
            <a:r>
              <a:t>Mother: Dame Theodora Rossi.</a:t>
            </a:r>
          </a:p>
          <a:p>
            <a:pPr marL="283972" indent="-283972" defTabSz="502412">
              <a:spcBef>
                <a:spcPts val="2500"/>
              </a:spcBef>
              <a:defRPr sz="2236"/>
            </a:pPr>
            <a:r>
              <a:t>9 children: 4 boys, 5 girls.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5" name="12citaly.jpg" descr="12citaly.jpg"/>
          <p:cNvPicPr>
            <a:picLocks noChangeAspect="1"/>
          </p:cNvPicPr>
          <p:nvPr>
            <p:ph type="pic" idx="13"/>
          </p:nvPr>
        </p:nvPicPr>
        <p:blipFill>
          <a:blip r:embed="rId2">
            <a:extLst/>
          </a:blip>
          <a:srcRect l="0" t="0" r="0" b="0"/>
          <a:stretch>
            <a:fillRect/>
          </a:stretch>
        </p:blipFill>
        <p:spPr>
          <a:xfrm>
            <a:off x="331755" y="0"/>
            <a:ext cx="12341290" cy="9753600"/>
          </a:xfrm>
          <a:prstGeom prst="rect">
            <a:avLst/>
          </a:prstGeom>
        </p:spPr>
      </p:pic>
      <p:sp>
        <p:nvSpPr>
          <p:cNvPr id="136" name="Star"/>
          <p:cNvSpPr/>
          <p:nvPr/>
        </p:nvSpPr>
        <p:spPr>
          <a:xfrm>
            <a:off x="7921615" y="7529661"/>
            <a:ext cx="369808" cy="357407"/>
          </a:xfrm>
          <a:prstGeom prst="star5">
            <a:avLst>
              <a:gd name="adj" fmla="val 19100"/>
              <a:gd name="hf" fmla="val 105146"/>
              <a:gd name="vf" fmla="val 110557"/>
            </a:avLst>
          </a:prstGeom>
          <a:solidFill>
            <a:srgbClr val="FFFC79"/>
          </a:solidFill>
          <a:ln w="12700">
            <a:solidFill>
              <a:srgbClr val="000000"/>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defRPr>
                <a:solidFill>
                  <a:srgbClr val="FFFC79"/>
                </a:solidFill>
              </a:defRPr>
            </a:pP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8" name="12citaly.jpg" descr="12citaly.jpg"/>
          <p:cNvPicPr>
            <a:picLocks noChangeAspect="1"/>
          </p:cNvPicPr>
          <p:nvPr>
            <p:ph type="pic" idx="13"/>
          </p:nvPr>
        </p:nvPicPr>
        <p:blipFill>
          <a:blip r:embed="rId2">
            <a:extLst/>
          </a:blip>
          <a:srcRect l="0" t="0" r="0" b="0"/>
          <a:stretch>
            <a:fillRect/>
          </a:stretch>
        </p:blipFill>
        <p:spPr>
          <a:xfrm>
            <a:off x="6502400" y="2307303"/>
            <a:ext cx="6502400" cy="5138994"/>
          </a:xfrm>
          <a:prstGeom prst="rect">
            <a:avLst/>
          </a:prstGeom>
        </p:spPr>
      </p:pic>
      <p:sp>
        <p:nvSpPr>
          <p:cNvPr id="139" name="Aquino: A Contested Region"/>
          <p:cNvSpPr txBox="1"/>
          <p:nvPr>
            <p:ph type="title"/>
          </p:nvPr>
        </p:nvSpPr>
        <p:spPr>
          <a:prstGeom prst="rect">
            <a:avLst/>
          </a:prstGeom>
        </p:spPr>
        <p:txBody>
          <a:bodyPr/>
          <a:lstStyle/>
          <a:p>
            <a:pPr/>
            <a:r>
              <a:t>Aquino: A Contested Region</a:t>
            </a:r>
          </a:p>
        </p:txBody>
      </p:sp>
      <p:sp>
        <p:nvSpPr>
          <p:cNvPr id="140" name="Aquino sat along a border region between the Papal States and a region controlled by the Holy Roman Emperor, Frederick II.…"/>
          <p:cNvSpPr txBox="1"/>
          <p:nvPr>
            <p:ph type="body" sz="half" idx="1"/>
          </p:nvPr>
        </p:nvSpPr>
        <p:spPr>
          <a:prstGeom prst="rect">
            <a:avLst/>
          </a:prstGeom>
        </p:spPr>
        <p:txBody>
          <a:bodyPr/>
          <a:lstStyle/>
          <a:p>
            <a:pPr marL="303784" indent="-303784" defTabSz="537463">
              <a:spcBef>
                <a:spcPts val="2700"/>
              </a:spcBef>
              <a:defRPr sz="2392"/>
            </a:pPr>
            <a:r>
              <a:t>Aquino sat along a border region between the Papal States and a region controlled by the Holy Roman Emperor, Frederick II.</a:t>
            </a:r>
          </a:p>
          <a:p>
            <a:pPr marL="303784" indent="-303784" defTabSz="537463">
              <a:spcBef>
                <a:spcPts val="2700"/>
              </a:spcBef>
              <a:defRPr sz="2392"/>
            </a:pPr>
            <a:r>
              <a:t>In the struggle for control over nearby Monte Cassino, the family was divided by loyalties to Crown and Pope.</a:t>
            </a:r>
          </a:p>
          <a:p>
            <a:pPr marL="303784" indent="-303784" defTabSz="537463">
              <a:spcBef>
                <a:spcPts val="2700"/>
              </a:spcBef>
              <a:defRPr sz="2392"/>
            </a:pPr>
            <a:r>
              <a:t>Thomas’s brother, Rinaldo, served Frederick II. Rinaldo joined pope Innocent IV when he deposed the Emperor in 1245 AD. The following year, the Emperor put Rinaldo to death for conspiracy. The family regarded him a martyr.</a:t>
            </a:r>
            <a:r>
              <a:rPr baseline="31999"/>
              <a:t>2</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2" name="roccasecca.jpg" descr="roccasecca.jpg"/>
          <p:cNvPicPr>
            <a:picLocks noChangeAspect="1"/>
          </p:cNvPicPr>
          <p:nvPr>
            <p:ph type="pic" idx="13"/>
          </p:nvPr>
        </p:nvPicPr>
        <p:blipFill>
          <a:blip r:embed="rId2">
            <a:extLst/>
          </a:blip>
          <a:srcRect l="0" t="5716" r="0" b="5716"/>
          <a:stretch>
            <a:fillRect/>
          </a:stretch>
        </p:blipFill>
        <p:spPr>
          <a:xfrm>
            <a:off x="0" y="0"/>
            <a:ext cx="13004800" cy="7594600"/>
          </a:xfrm>
          <a:prstGeom prst="rect">
            <a:avLst/>
          </a:prstGeom>
        </p:spPr>
      </p:pic>
      <p:sp>
        <p:nvSpPr>
          <p:cNvPr id="143" name="Likely born at the family castle in Roccasecca"/>
          <p:cNvSpPr txBox="1"/>
          <p:nvPr>
            <p:ph type="title"/>
          </p:nvPr>
        </p:nvSpPr>
        <p:spPr>
          <a:prstGeom prst="rect">
            <a:avLst/>
          </a:prstGeom>
        </p:spPr>
        <p:txBody>
          <a:bodyPr/>
          <a:lstStyle/>
          <a:p>
            <a:pPr/>
            <a:r>
              <a:t>Likely born at the family castle in Roccasecca</a:t>
            </a:r>
          </a:p>
        </p:txBody>
      </p:sp>
      <p:sp>
        <p:nvSpPr>
          <p:cNvPr id="144" name="1224/1225"/>
          <p:cNvSpPr txBox="1"/>
          <p:nvPr>
            <p:ph type="body" sz="quarter" idx="1"/>
          </p:nvPr>
        </p:nvSpPr>
        <p:spPr>
          <a:prstGeom prst="rect">
            <a:avLst/>
          </a:prstGeom>
        </p:spPr>
        <p:txBody>
          <a:bodyPr/>
          <a:lstStyle/>
          <a:p>
            <a:pPr/>
            <a:r>
              <a:t>1224/1225</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6" name="Screenshot 2020-02-04 at 23.28.32.png" descr="Screenshot 2020-02-04 at 23.28.32.png"/>
          <p:cNvPicPr>
            <a:picLocks noChangeAspect="1"/>
          </p:cNvPicPr>
          <p:nvPr>
            <p:ph type="pic" idx="13"/>
          </p:nvPr>
        </p:nvPicPr>
        <p:blipFill>
          <a:blip r:embed="rId2">
            <a:extLst/>
          </a:blip>
          <a:srcRect l="0" t="0" r="0" b="0"/>
          <a:stretch>
            <a:fillRect/>
          </a:stretch>
        </p:blipFill>
        <p:spPr>
          <a:xfrm>
            <a:off x="6502400" y="853781"/>
            <a:ext cx="6502400" cy="8046038"/>
          </a:xfrm>
          <a:prstGeom prst="rect">
            <a:avLst/>
          </a:prstGeom>
        </p:spPr>
      </p:pic>
      <p:sp>
        <p:nvSpPr>
          <p:cNvPr id="147" name="Monte Cassino (1230-1239)"/>
          <p:cNvSpPr txBox="1"/>
          <p:nvPr>
            <p:ph type="title"/>
          </p:nvPr>
        </p:nvSpPr>
        <p:spPr>
          <a:prstGeom prst="rect">
            <a:avLst/>
          </a:prstGeom>
        </p:spPr>
        <p:txBody>
          <a:bodyPr/>
          <a:lstStyle/>
          <a:p>
            <a:pPr/>
            <a:r>
              <a:t>Monte Cassino (1230-1239)</a:t>
            </a:r>
          </a:p>
        </p:txBody>
      </p:sp>
      <p:sp>
        <p:nvSpPr>
          <p:cNvPr id="148" name="At the age of 5/6, in 1230/1231 AD, Landolfo offered Thomas as an oblate at the nearby Benedictine Abbey in Monte Cassino in hopes he would become an Abbot.…"/>
          <p:cNvSpPr txBox="1"/>
          <p:nvPr>
            <p:ph type="body" sz="half" idx="1"/>
          </p:nvPr>
        </p:nvSpPr>
        <p:spPr>
          <a:prstGeom prst="rect">
            <a:avLst/>
          </a:prstGeom>
        </p:spPr>
        <p:txBody>
          <a:bodyPr/>
          <a:lstStyle/>
          <a:p>
            <a:pPr/>
            <a:r>
              <a:t>At the age of 5/6, in 1230/1231 AD, Landolfo offered Thomas as an oblate at the nearby Benedictine Abbey in Monte Cassino in hopes he would become an Abbot. </a:t>
            </a:r>
          </a:p>
          <a:p>
            <a:pPr/>
            <a:r>
              <a:t>Established in the 6th Century by Benedict of Nursia, founder of the Benedictine order.</a:t>
            </a:r>
          </a:p>
          <a:p>
            <a:pPr/>
            <a:r>
              <a:t>Here, Thomas would have received basic training in reading and writing, and would have participated in the Benedictine religious life.</a:t>
            </a:r>
            <a:r>
              <a:rPr baseline="31999"/>
              <a:t>3</a:t>
            </a:r>
            <a:r>
              <a:t> </a:t>
            </a:r>
          </a:p>
        </p:txBody>
      </p:sp>
      <p:sp>
        <p:nvSpPr>
          <p:cNvPr id="149" name="Star"/>
          <p:cNvSpPr/>
          <p:nvPr/>
        </p:nvSpPr>
        <p:spPr>
          <a:xfrm>
            <a:off x="7437238" y="2258069"/>
            <a:ext cx="300734" cy="323933"/>
          </a:xfrm>
          <a:prstGeom prst="star5">
            <a:avLst>
              <a:gd name="adj" fmla="val 19100"/>
              <a:gd name="hf" fmla="val 105146"/>
              <a:gd name="vf" fmla="val 110557"/>
            </a:avLst>
          </a:prstGeom>
          <a:solidFill>
            <a:srgbClr val="FFFC79"/>
          </a:solidFill>
          <a:ln w="12700">
            <a:solidFill>
              <a:srgbClr val="000000"/>
            </a:solidFill>
            <a:miter lim="400000"/>
          </a:ln>
          <a:effectLst>
            <a:outerShdw sx="100000" sy="100000" kx="0" ky="0" algn="b" rotWithShape="0" blurRad="63500" dist="25400" dir="5400000">
              <a:srgbClr val="000000">
                <a:alpha val="50000"/>
              </a:srgbClr>
            </a:outerShdw>
          </a:effectLst>
        </p:spPr>
        <p:txBody>
          <a:bodyPr lIns="50800" tIns="50800" rIns="50800" bIns="50800" anchor="ctr"/>
          <a:lstStyle/>
          <a:p>
            <a:pPr>
              <a:defRPr>
                <a:solidFill>
                  <a:srgbClr val="FFFFFF"/>
                </a:solidFill>
              </a:defRPr>
            </a:pP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1" name="1-20-850x568.jpg" descr="1-20-850x568.jpg"/>
          <p:cNvPicPr>
            <a:picLocks noChangeAspect="1"/>
          </p:cNvPicPr>
          <p:nvPr>
            <p:ph type="pic" idx="13"/>
          </p:nvPr>
        </p:nvPicPr>
        <p:blipFill>
          <a:blip r:embed="rId2">
            <a:extLst/>
          </a:blip>
          <a:srcRect l="0" t="6303" r="0" b="6303"/>
          <a:stretch>
            <a:fillRect/>
          </a:stretch>
        </p:blipFill>
        <p:spPr>
          <a:xfrm>
            <a:off x="0" y="0"/>
            <a:ext cx="13004800" cy="7594600"/>
          </a:xfrm>
          <a:prstGeom prst="rect">
            <a:avLst/>
          </a:prstGeom>
        </p:spPr>
      </p:pic>
      <p:sp>
        <p:nvSpPr>
          <p:cNvPr id="152" name="Offered as an oblate at the Benedictine Abbey of Monte Cassino"/>
          <p:cNvSpPr txBox="1"/>
          <p:nvPr>
            <p:ph type="title"/>
          </p:nvPr>
        </p:nvSpPr>
        <p:spPr>
          <a:prstGeom prst="rect">
            <a:avLst/>
          </a:prstGeom>
        </p:spPr>
        <p:txBody>
          <a:bodyPr/>
          <a:lstStyle>
            <a:lvl1pPr defTabSz="484886">
              <a:defRPr sz="3486"/>
            </a:lvl1pPr>
          </a:lstStyle>
          <a:p>
            <a:pPr/>
            <a:r>
              <a:t>Offered as an oblate at the Benedictine Abbey of Monte Cassino </a:t>
            </a:r>
          </a:p>
        </p:txBody>
      </p:sp>
      <p:sp>
        <p:nvSpPr>
          <p:cNvPr id="153" name="1230/1231"/>
          <p:cNvSpPr txBox="1"/>
          <p:nvPr>
            <p:ph type="body" sz="quarter" idx="1"/>
          </p:nvPr>
        </p:nvSpPr>
        <p:spPr>
          <a:prstGeom prst="rect">
            <a:avLst/>
          </a:prstGeom>
        </p:spPr>
        <p:txBody>
          <a:bodyPr/>
          <a:lstStyle/>
          <a:p>
            <a:pPr/>
            <a:r>
              <a:t>1230/1231</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5" name="Screenshot 2020-02-05 at 00.00.00.png" descr="Screenshot 2020-02-05 at 00.00.00.png"/>
          <p:cNvPicPr>
            <a:picLocks noChangeAspect="1"/>
          </p:cNvPicPr>
          <p:nvPr>
            <p:ph type="pic" idx="13"/>
          </p:nvPr>
        </p:nvPicPr>
        <p:blipFill>
          <a:blip r:embed="rId2">
            <a:extLst/>
          </a:blip>
          <a:srcRect l="10360" t="0" r="10360" b="0"/>
          <a:stretch>
            <a:fillRect/>
          </a:stretch>
        </p:blipFill>
        <p:spPr>
          <a:xfrm>
            <a:off x="6502400" y="0"/>
            <a:ext cx="6502400" cy="9753600"/>
          </a:xfrm>
          <a:prstGeom prst="rect">
            <a:avLst/>
          </a:prstGeom>
        </p:spPr>
      </p:pic>
      <p:sp>
        <p:nvSpPr>
          <p:cNvPr id="156" name="Naples (1239-1244)"/>
          <p:cNvSpPr txBox="1"/>
          <p:nvPr>
            <p:ph type="title"/>
          </p:nvPr>
        </p:nvSpPr>
        <p:spPr>
          <a:prstGeom prst="rect">
            <a:avLst/>
          </a:prstGeom>
        </p:spPr>
        <p:txBody>
          <a:bodyPr/>
          <a:lstStyle/>
          <a:p>
            <a:pPr/>
            <a:r>
              <a:t>Naples (1239-1244)</a:t>
            </a:r>
          </a:p>
        </p:txBody>
      </p:sp>
      <p:sp>
        <p:nvSpPr>
          <p:cNvPr id="157" name="At 14, Thomas was sent to the studium generale established in Naples by Frederick II.…"/>
          <p:cNvSpPr txBox="1"/>
          <p:nvPr>
            <p:ph type="body" sz="half" idx="1"/>
          </p:nvPr>
        </p:nvSpPr>
        <p:spPr>
          <a:prstGeom prst="rect">
            <a:avLst/>
          </a:prstGeom>
        </p:spPr>
        <p:txBody>
          <a:bodyPr/>
          <a:lstStyle/>
          <a:p>
            <a:pPr marL="323595" indent="-323595" defTabSz="572516">
              <a:spcBef>
                <a:spcPts val="2900"/>
              </a:spcBef>
              <a:defRPr sz="2548"/>
            </a:pPr>
            <a:r>
              <a:t>At 14, Thomas was sent to the </a:t>
            </a:r>
            <a:r>
              <a:rPr i="1"/>
              <a:t>studium generale </a:t>
            </a:r>
            <a:r>
              <a:t>established in Naples by Frederick II. </a:t>
            </a:r>
          </a:p>
          <a:p>
            <a:pPr marL="323595" indent="-323595" defTabSz="572516">
              <a:spcBef>
                <a:spcPts val="2900"/>
              </a:spcBef>
              <a:defRPr sz="2548"/>
            </a:pPr>
            <a:r>
              <a:t>Here Thomas would have studied the liberal arts: </a:t>
            </a:r>
          </a:p>
          <a:p>
            <a:pPr lvl="1" marL="647191" indent="-323595" defTabSz="572516">
              <a:spcBef>
                <a:spcPts val="2900"/>
              </a:spcBef>
              <a:defRPr sz="2548"/>
            </a:pPr>
            <a:r>
              <a:t>Trivium: Grammar, Rhetoric, and Logic. </a:t>
            </a:r>
          </a:p>
          <a:p>
            <a:pPr lvl="1" marL="647191" indent="-323595" defTabSz="572516">
              <a:spcBef>
                <a:spcPts val="2900"/>
              </a:spcBef>
              <a:defRPr sz="2548"/>
            </a:pPr>
            <a:r>
              <a:t>Quadrivium: Arithmetic, Geometry, Music, and Astronomy. </a:t>
            </a:r>
          </a:p>
          <a:p>
            <a:pPr marL="323595" indent="-323595" defTabSz="572516">
              <a:spcBef>
                <a:spcPts val="2900"/>
              </a:spcBef>
              <a:defRPr sz="2548"/>
            </a:pPr>
            <a:r>
              <a:t>Exposure to Aristotle, Maimonides, and possibly Averroes.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9" name="Saint_Dominic_(Detail_from_The_Mocking_of_Christ).jpg" descr="Saint_Dominic_(Detail_from_The_Mocking_of_Christ).jpg"/>
          <p:cNvPicPr>
            <a:picLocks noChangeAspect="1"/>
          </p:cNvPicPr>
          <p:nvPr>
            <p:ph type="pic" idx="13"/>
          </p:nvPr>
        </p:nvPicPr>
        <p:blipFill>
          <a:blip r:embed="rId2">
            <a:extLst/>
          </a:blip>
          <a:srcRect l="2558" t="0" r="2558" b="0"/>
          <a:stretch>
            <a:fillRect/>
          </a:stretch>
        </p:blipFill>
        <p:spPr>
          <a:xfrm>
            <a:off x="6502400" y="0"/>
            <a:ext cx="6502400" cy="9753600"/>
          </a:xfrm>
          <a:prstGeom prst="rect">
            <a:avLst/>
          </a:prstGeom>
        </p:spPr>
      </p:pic>
      <p:sp>
        <p:nvSpPr>
          <p:cNvPr id="160" name="Joining the Dominicans (1244)"/>
          <p:cNvSpPr txBox="1"/>
          <p:nvPr>
            <p:ph type="title"/>
          </p:nvPr>
        </p:nvSpPr>
        <p:spPr>
          <a:prstGeom prst="rect">
            <a:avLst/>
          </a:prstGeom>
        </p:spPr>
        <p:txBody>
          <a:bodyPr/>
          <a:lstStyle/>
          <a:p>
            <a:pPr/>
            <a:r>
              <a:t>Joining the Dominicans (1244)</a:t>
            </a:r>
          </a:p>
        </p:txBody>
      </p:sp>
      <p:sp>
        <p:nvSpPr>
          <p:cNvPr id="161" name="Thomas took the habit in April 1244, joining the Dominican Order of Preachers.…"/>
          <p:cNvSpPr txBox="1"/>
          <p:nvPr>
            <p:ph type="body" sz="half" idx="1"/>
          </p:nvPr>
        </p:nvSpPr>
        <p:spPr>
          <a:prstGeom prst="rect">
            <a:avLst/>
          </a:prstGeom>
        </p:spPr>
        <p:txBody>
          <a:bodyPr/>
          <a:lstStyle/>
          <a:p>
            <a:pPr/>
            <a:r>
              <a:t>Thomas took the habit in April 1244, joining the Dominican Order of Preachers. </a:t>
            </a:r>
          </a:p>
          <a:p>
            <a:pPr/>
            <a:r>
              <a:t>A mendicant order established by St Dominic in 1215 at the Fourth Lateran Council. </a:t>
            </a:r>
          </a:p>
          <a:p>
            <a:pPr/>
            <a:r>
              <a:t>Governed by the monastic rule of St Augustine.</a:t>
            </a:r>
          </a:p>
          <a:p>
            <a:pPr/>
            <a:r>
              <a:t>Work included preaching and teaching, hearing confession, and writing texts to train and assist with preaching and pastoral care.</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3" name="La-tentazione-di-San-Tommaso-d’Aquino.jpg" descr="La-tentazione-di-San-Tommaso-d’Aquino.jpg"/>
          <p:cNvPicPr>
            <a:picLocks noChangeAspect="1"/>
          </p:cNvPicPr>
          <p:nvPr>
            <p:ph type="pic" idx="13"/>
          </p:nvPr>
        </p:nvPicPr>
        <p:blipFill>
          <a:blip r:embed="rId2">
            <a:extLst/>
          </a:blip>
          <a:srcRect l="0" t="0" r="0" b="16959"/>
          <a:stretch>
            <a:fillRect/>
          </a:stretch>
        </p:blipFill>
        <p:spPr>
          <a:xfrm>
            <a:off x="0" y="0"/>
            <a:ext cx="13004800" cy="7594600"/>
          </a:xfrm>
          <a:prstGeom prst="rect">
            <a:avLst/>
          </a:prstGeom>
        </p:spPr>
      </p:pic>
      <p:sp>
        <p:nvSpPr>
          <p:cNvPr id="164" name="House Arrest at Roccasecca"/>
          <p:cNvSpPr txBox="1"/>
          <p:nvPr>
            <p:ph type="title"/>
          </p:nvPr>
        </p:nvSpPr>
        <p:spPr>
          <a:prstGeom prst="rect">
            <a:avLst/>
          </a:prstGeom>
        </p:spPr>
        <p:txBody>
          <a:bodyPr/>
          <a:lstStyle/>
          <a:p>
            <a:pPr/>
            <a:r>
              <a:t>House Arrest at Roccasecca </a:t>
            </a:r>
          </a:p>
        </p:txBody>
      </p:sp>
      <p:sp>
        <p:nvSpPr>
          <p:cNvPr id="165" name="1244-1245"/>
          <p:cNvSpPr txBox="1"/>
          <p:nvPr>
            <p:ph type="body" sz="quarter" idx="1"/>
          </p:nvPr>
        </p:nvSpPr>
        <p:spPr>
          <a:prstGeom prst="rect">
            <a:avLst/>
          </a:prstGeom>
        </p:spPr>
        <p:txBody>
          <a:bodyPr/>
          <a:lstStyle/>
          <a:p>
            <a:pPr/>
            <a:r>
              <a:t>1244-1245</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7" name="Saint_Thomas_Aquinas_Diego_Velázquez.jpg" descr="Saint_Thomas_Aquinas_Diego_Velázquez.jpg"/>
          <p:cNvPicPr>
            <a:picLocks noChangeAspect="1"/>
          </p:cNvPicPr>
          <p:nvPr>
            <p:ph type="pic" idx="13"/>
          </p:nvPr>
        </p:nvPicPr>
        <p:blipFill>
          <a:blip r:embed="rId2">
            <a:extLst/>
          </a:blip>
          <a:srcRect l="0" t="12677" r="0" b="12677"/>
          <a:stretch>
            <a:fillRect/>
          </a:stretch>
        </p:blipFill>
        <p:spPr>
          <a:xfrm>
            <a:off x="2245323" y="0"/>
            <a:ext cx="8514154" cy="7594600"/>
          </a:xfrm>
          <a:prstGeom prst="rect">
            <a:avLst/>
          </a:prstGeom>
        </p:spPr>
      </p:pic>
      <p:sp>
        <p:nvSpPr>
          <p:cNvPr id="168" name="House Arrest at Roccasecca"/>
          <p:cNvSpPr txBox="1"/>
          <p:nvPr>
            <p:ph type="title"/>
          </p:nvPr>
        </p:nvSpPr>
        <p:spPr>
          <a:prstGeom prst="rect">
            <a:avLst/>
          </a:prstGeom>
        </p:spPr>
        <p:txBody>
          <a:bodyPr/>
          <a:lstStyle/>
          <a:p>
            <a:pPr/>
            <a:r>
              <a:t>House Arrest at Roccasecca </a:t>
            </a:r>
          </a:p>
        </p:txBody>
      </p:sp>
      <p:sp>
        <p:nvSpPr>
          <p:cNvPr id="169" name="1244-1245"/>
          <p:cNvSpPr txBox="1"/>
          <p:nvPr>
            <p:ph type="body" sz="quarter" idx="1"/>
          </p:nvPr>
        </p:nvSpPr>
        <p:spPr>
          <a:prstGeom prst="rect">
            <a:avLst/>
          </a:prstGeom>
        </p:spPr>
        <p:txBody>
          <a:bodyPr/>
          <a:lstStyle/>
          <a:p>
            <a:pPr/>
            <a:r>
              <a:t>1244-1245</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Tommaso_da_modena,_ritratti_di_domenicani_(vescovo)_1352_150cm,_treviso,_ex_convento_di_san_niccolò,_sala_del_capitolo.jpg" descr="Tommaso_da_modena,_ritratti_di_domenicani_(vescovo)_1352_150cm,_treviso,_ex_convento_di_san_niccolò,_sala_del_capitolo.jpg"/>
          <p:cNvPicPr>
            <a:picLocks noChangeAspect="1"/>
          </p:cNvPicPr>
          <p:nvPr>
            <p:ph type="pic" idx="13"/>
          </p:nvPr>
        </p:nvPicPr>
        <p:blipFill>
          <a:blip r:embed="rId2">
            <a:extLst/>
          </a:blip>
          <a:srcRect l="0" t="0" r="0" b="0"/>
          <a:stretch>
            <a:fillRect/>
          </a:stretch>
        </p:blipFill>
        <p:spPr>
          <a:xfrm>
            <a:off x="6502400" y="356722"/>
            <a:ext cx="6502400" cy="9040156"/>
          </a:xfrm>
          <a:prstGeom prst="rect">
            <a:avLst/>
          </a:prstGeom>
        </p:spPr>
      </p:pic>
      <p:sp>
        <p:nvSpPr>
          <p:cNvPr id="172" name="Paris (1245-1248)"/>
          <p:cNvSpPr txBox="1"/>
          <p:nvPr>
            <p:ph type="title"/>
          </p:nvPr>
        </p:nvSpPr>
        <p:spPr>
          <a:prstGeom prst="rect">
            <a:avLst/>
          </a:prstGeom>
        </p:spPr>
        <p:txBody>
          <a:bodyPr/>
          <a:lstStyle/>
          <a:p>
            <a:pPr/>
            <a:r>
              <a:t>Paris (1245-1248)</a:t>
            </a:r>
          </a:p>
        </p:txBody>
      </p:sp>
      <p:sp>
        <p:nvSpPr>
          <p:cNvPr id="173" name="Thomas’s family returned him to the Dominicans in Naples who sent him to Paris to finish his studies in philosophy and begin his study of theology.…"/>
          <p:cNvSpPr txBox="1"/>
          <p:nvPr>
            <p:ph type="body" sz="half" idx="1"/>
          </p:nvPr>
        </p:nvSpPr>
        <p:spPr>
          <a:prstGeom prst="rect">
            <a:avLst/>
          </a:prstGeom>
        </p:spPr>
        <p:txBody>
          <a:bodyPr/>
          <a:lstStyle/>
          <a:p>
            <a:pPr marL="270763" indent="-270763" defTabSz="479044">
              <a:spcBef>
                <a:spcPts val="2400"/>
              </a:spcBef>
              <a:defRPr sz="2132"/>
            </a:pPr>
            <a:r>
              <a:t>Thomas’s family returned him to the Dominicans in Naples who sent him to Paris to finish his studies in philosophy and begin his study of theology.</a:t>
            </a:r>
          </a:p>
          <a:p>
            <a:pPr marL="270763" indent="-270763" defTabSz="479044">
              <a:spcBef>
                <a:spcPts val="2400"/>
              </a:spcBef>
              <a:defRPr sz="2132"/>
            </a:pPr>
            <a:r>
              <a:t>Aquinas here served as an assistant to Albert Magnus. </a:t>
            </a:r>
          </a:p>
          <a:p>
            <a:pPr marL="270763" indent="-270763" defTabSz="479044">
              <a:spcBef>
                <a:spcPts val="2400"/>
              </a:spcBef>
              <a:defRPr sz="2132"/>
            </a:pPr>
            <a:r>
              <a:t>A Bavarian theologian, Albert was introduced to Aristotle at Padua. He eventually wrote commentaries on all extant writings of Aristotle, engaging extensively with Aristotle’s Islamic interpreters, Avicenna and Averroes.   </a:t>
            </a:r>
          </a:p>
          <a:p>
            <a:pPr marL="270763" indent="-270763" defTabSz="479044">
              <a:spcBef>
                <a:spcPts val="2400"/>
              </a:spcBef>
              <a:defRPr sz="2132"/>
            </a:pPr>
            <a:r>
              <a:t>We have </a:t>
            </a:r>
            <a:r>
              <a:rPr i="1"/>
              <a:t>peciae</a:t>
            </a:r>
            <a:r>
              <a:t> (“pieces”) of Albert’s commentary on Pseudo-Dionysius’s </a:t>
            </a:r>
            <a:r>
              <a:rPr i="1"/>
              <a:t>De caelesti hierarchia</a:t>
            </a:r>
            <a:r>
              <a:t> copied in Thomas’s handwriting.</a:t>
            </a:r>
            <a:r>
              <a:rPr baseline="31999"/>
              <a:t>4</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5" name="handwriting-of-thomas-aquinas.gif" descr="handwriting-of-thomas-aquinas.gif"/>
          <p:cNvPicPr>
            <a:picLocks noChangeAspect="1"/>
          </p:cNvPicPr>
          <p:nvPr>
            <p:ph type="pic" idx="13"/>
          </p:nvPr>
        </p:nvPicPr>
        <p:blipFill>
          <a:blip r:embed="rId2">
            <a:extLst/>
          </a:blip>
          <a:srcRect l="0" t="0" r="0" b="0"/>
          <a:stretch>
            <a:fillRect/>
          </a:stretch>
        </p:blipFill>
        <p:spPr>
          <a:xfrm>
            <a:off x="2296979" y="0"/>
            <a:ext cx="8410842" cy="7594600"/>
          </a:xfrm>
          <a:prstGeom prst="rect">
            <a:avLst/>
          </a:prstGeom>
        </p:spPr>
      </p:pic>
      <p:sp>
        <p:nvSpPr>
          <p:cNvPr id="176" name="Thomas’s Handwriting"/>
          <p:cNvSpPr txBox="1"/>
          <p:nvPr>
            <p:ph type="title"/>
          </p:nvPr>
        </p:nvSpPr>
        <p:spPr>
          <a:prstGeom prst="rect">
            <a:avLst/>
          </a:prstGeom>
        </p:spPr>
        <p:txBody>
          <a:bodyPr/>
          <a:lstStyle/>
          <a:p>
            <a:pPr/>
            <a:r>
              <a:t>Thomas’s Handwriting</a:t>
            </a:r>
          </a:p>
        </p:txBody>
      </p:sp>
      <p:sp>
        <p:nvSpPr>
          <p:cNvPr id="177" name="Can you read it?"/>
          <p:cNvSpPr txBox="1"/>
          <p:nvPr>
            <p:ph type="body" sz="quarter" idx="1"/>
          </p:nvPr>
        </p:nvSpPr>
        <p:spPr>
          <a:prstGeom prst="rect">
            <a:avLst/>
          </a:prstGeom>
        </p:spPr>
        <p:txBody>
          <a:bodyPr/>
          <a:lstStyle/>
          <a:p>
            <a:pPr/>
            <a:r>
              <a:t>Can you read it?</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9" name="Screenshot 2020-02-12 at 15.54.34.png" descr="Screenshot 2020-02-12 at 15.54.34.png"/>
          <p:cNvPicPr>
            <a:picLocks noChangeAspect="1"/>
          </p:cNvPicPr>
          <p:nvPr>
            <p:ph type="pic" idx="13"/>
          </p:nvPr>
        </p:nvPicPr>
        <p:blipFill>
          <a:blip r:embed="rId2">
            <a:extLst/>
          </a:blip>
          <a:srcRect l="12343" t="0" r="12343" b="0"/>
          <a:stretch>
            <a:fillRect/>
          </a:stretch>
        </p:blipFill>
        <p:spPr>
          <a:xfrm>
            <a:off x="6502399" y="186353"/>
            <a:ext cx="6502401" cy="9380894"/>
          </a:xfrm>
          <a:prstGeom prst="rect">
            <a:avLst/>
          </a:prstGeom>
        </p:spPr>
      </p:pic>
      <p:sp>
        <p:nvSpPr>
          <p:cNvPr id="180" name="Cologne (1248-1252)"/>
          <p:cNvSpPr txBox="1"/>
          <p:nvPr>
            <p:ph type="title"/>
          </p:nvPr>
        </p:nvSpPr>
        <p:spPr>
          <a:prstGeom prst="rect">
            <a:avLst/>
          </a:prstGeom>
        </p:spPr>
        <p:txBody>
          <a:bodyPr/>
          <a:lstStyle/>
          <a:p>
            <a:pPr/>
            <a:r>
              <a:t>Cologne (1248-1252)</a:t>
            </a:r>
          </a:p>
        </p:txBody>
      </p:sp>
      <p:sp>
        <p:nvSpPr>
          <p:cNvPr id="181" name="The Dominicans opened a studium generale at their priory in Cologne in 1248. Albert moved to teach there and St Thomas followed.…"/>
          <p:cNvSpPr txBox="1"/>
          <p:nvPr>
            <p:ph type="body" sz="half" idx="1"/>
          </p:nvPr>
        </p:nvSpPr>
        <p:spPr>
          <a:prstGeom prst="rect">
            <a:avLst/>
          </a:prstGeom>
        </p:spPr>
        <p:txBody>
          <a:bodyPr/>
          <a:lstStyle/>
          <a:p>
            <a:pPr marL="323595" indent="-323595" defTabSz="572516">
              <a:spcBef>
                <a:spcPts val="2900"/>
              </a:spcBef>
              <a:defRPr sz="2548"/>
            </a:pPr>
            <a:r>
              <a:t>The Dominicans opened a </a:t>
            </a:r>
            <a:r>
              <a:rPr i="1"/>
              <a:t>studium generale </a:t>
            </a:r>
            <a:r>
              <a:t>at their priory in Cologne in 1248. Albert moved to teach there and St Thomas followed. </a:t>
            </a:r>
          </a:p>
          <a:p>
            <a:pPr marL="323595" indent="-323595" defTabSz="572516">
              <a:spcBef>
                <a:spcPts val="2900"/>
              </a:spcBef>
              <a:defRPr sz="2548"/>
            </a:pPr>
            <a:r>
              <a:t>Thomas here took Albert’s courses on Pseudo-Dionysisus’s </a:t>
            </a:r>
            <a:r>
              <a:rPr i="1"/>
              <a:t>Divine Names</a:t>
            </a:r>
            <a:r>
              <a:t> and Aristotle’s </a:t>
            </a:r>
            <a:r>
              <a:rPr i="1"/>
              <a:t>Ethics</a:t>
            </a:r>
            <a:r>
              <a:t>.</a:t>
            </a:r>
          </a:p>
          <a:p>
            <a:pPr marL="323595" indent="-323595" defTabSz="572516">
              <a:spcBef>
                <a:spcPts val="2900"/>
              </a:spcBef>
              <a:defRPr sz="2548"/>
            </a:pPr>
            <a:r>
              <a:t>Thomas likely lectured on the literal sense of Scripture. His commentary on the book of Isaiah began here.</a:t>
            </a:r>
          </a:p>
          <a:p>
            <a:pPr marL="323595" indent="-323595" defTabSz="572516">
              <a:spcBef>
                <a:spcPts val="2900"/>
              </a:spcBef>
              <a:defRPr sz="2548"/>
            </a:pPr>
            <a:r>
              <a:t>The Legend of the “Dumb Ox”.</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3" name="original.jpg" descr="original.jpg"/>
          <p:cNvPicPr>
            <a:picLocks noChangeAspect="1"/>
          </p:cNvPicPr>
          <p:nvPr>
            <p:ph type="pic" idx="13"/>
          </p:nvPr>
        </p:nvPicPr>
        <p:blipFill>
          <a:blip r:embed="rId2">
            <a:extLst/>
          </a:blip>
          <a:srcRect l="933" t="0" r="16698" b="0"/>
          <a:stretch>
            <a:fillRect/>
          </a:stretch>
        </p:blipFill>
        <p:spPr>
          <a:xfrm>
            <a:off x="6502400" y="0"/>
            <a:ext cx="6502400" cy="9753600"/>
          </a:xfrm>
          <a:prstGeom prst="rect">
            <a:avLst/>
          </a:prstGeom>
        </p:spPr>
      </p:pic>
      <p:sp>
        <p:nvSpPr>
          <p:cNvPr id="184" name="Early Teaching Years (1252-1256)"/>
          <p:cNvSpPr txBox="1"/>
          <p:nvPr>
            <p:ph type="title"/>
          </p:nvPr>
        </p:nvSpPr>
        <p:spPr>
          <a:prstGeom prst="rect">
            <a:avLst/>
          </a:prstGeom>
        </p:spPr>
        <p:txBody>
          <a:bodyPr/>
          <a:lstStyle/>
          <a:p>
            <a:pPr/>
            <a:r>
              <a:t>Early Teaching Years (1252-1256)</a:t>
            </a:r>
          </a:p>
        </p:txBody>
      </p:sp>
      <p:sp>
        <p:nvSpPr>
          <p:cNvPr id="185" name="Though only about 27, Albert recommends Thomas take up a role lecturing at the University of Paris.…"/>
          <p:cNvSpPr txBox="1"/>
          <p:nvPr>
            <p:ph type="body" sz="half" idx="1"/>
          </p:nvPr>
        </p:nvSpPr>
        <p:spPr>
          <a:prstGeom prst="rect">
            <a:avLst/>
          </a:prstGeom>
        </p:spPr>
        <p:txBody>
          <a:bodyPr/>
          <a:lstStyle/>
          <a:p>
            <a:pPr/>
            <a:r>
              <a:t>Though only about 27, Albert recommends Thomas take up a role lecturing at the University of Paris. </a:t>
            </a:r>
          </a:p>
          <a:p>
            <a:pPr/>
            <a:r>
              <a:t>Here Thomas would have lectured on the writings of Aristotle within the Arts faculty. </a:t>
            </a:r>
          </a:p>
          <a:p>
            <a:pPr/>
            <a:r>
              <a:t>He would have delivered lectures on the literal sense of Scripture. </a:t>
            </a:r>
          </a:p>
          <a:p>
            <a:pPr/>
            <a:r>
              <a:t>Finally, he would have begun commenting on Peter Lombard’s </a:t>
            </a:r>
            <a:r>
              <a:rPr i="1"/>
              <a:t>Sentences</a:t>
            </a:r>
            <a:r>
              <a:t>.</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7" name="zurbaran_thomas_aquinas.jpg" descr="zurbaran_thomas_aquinas.jpg"/>
          <p:cNvPicPr>
            <a:picLocks noChangeAspect="1"/>
          </p:cNvPicPr>
          <p:nvPr>
            <p:ph type="pic" idx="13"/>
          </p:nvPr>
        </p:nvPicPr>
        <p:blipFill>
          <a:blip r:embed="rId2">
            <a:extLst/>
          </a:blip>
          <a:srcRect l="0" t="0" r="0" b="12362"/>
          <a:stretch>
            <a:fillRect/>
          </a:stretch>
        </p:blipFill>
        <p:spPr>
          <a:xfrm>
            <a:off x="0" y="0"/>
            <a:ext cx="13004800" cy="7594600"/>
          </a:xfrm>
          <a:prstGeom prst="rect">
            <a:avLst/>
          </a:prstGeom>
        </p:spPr>
      </p:pic>
      <p:sp>
        <p:nvSpPr>
          <p:cNvPr id="188" name="The Life of St Thomas"/>
          <p:cNvSpPr txBox="1"/>
          <p:nvPr>
            <p:ph type="title"/>
          </p:nvPr>
        </p:nvSpPr>
        <p:spPr>
          <a:prstGeom prst="rect">
            <a:avLst/>
          </a:prstGeom>
        </p:spPr>
        <p:txBody>
          <a:bodyPr/>
          <a:lstStyle/>
          <a:p>
            <a:pPr/>
            <a:r>
              <a:t>The Life of St Thomas</a:t>
            </a:r>
          </a:p>
        </p:txBody>
      </p:sp>
      <p:sp>
        <p:nvSpPr>
          <p:cNvPr id="189" name="Part II: Ministry &amp; Canonisation"/>
          <p:cNvSpPr txBox="1"/>
          <p:nvPr>
            <p:ph type="body" sz="quarter" idx="1"/>
          </p:nvPr>
        </p:nvSpPr>
        <p:spPr>
          <a:prstGeom prst="rect">
            <a:avLst/>
          </a:prstGeom>
        </p:spPr>
        <p:txBody>
          <a:bodyPr/>
          <a:lstStyle/>
          <a:p>
            <a:pPr/>
            <a:r>
              <a:t>Part II: Ministry &amp; Canonisation</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1" name="original.jpg" descr="original.jpg"/>
          <p:cNvPicPr>
            <a:picLocks noChangeAspect="1"/>
          </p:cNvPicPr>
          <p:nvPr>
            <p:ph type="pic" idx="13"/>
          </p:nvPr>
        </p:nvPicPr>
        <p:blipFill>
          <a:blip r:embed="rId2">
            <a:extLst/>
          </a:blip>
          <a:srcRect l="8815" t="0" r="8815" b="0"/>
          <a:stretch>
            <a:fillRect/>
          </a:stretch>
        </p:blipFill>
        <p:spPr>
          <a:xfrm>
            <a:off x="6502400" y="0"/>
            <a:ext cx="6502400" cy="9753600"/>
          </a:xfrm>
          <a:prstGeom prst="rect">
            <a:avLst/>
          </a:prstGeom>
        </p:spPr>
      </p:pic>
      <p:sp>
        <p:nvSpPr>
          <p:cNvPr id="192" name="Magister in Sacra Pagina (1256-1259)"/>
          <p:cNvSpPr txBox="1"/>
          <p:nvPr>
            <p:ph type="title"/>
          </p:nvPr>
        </p:nvSpPr>
        <p:spPr>
          <a:prstGeom prst="rect">
            <a:avLst/>
          </a:prstGeom>
        </p:spPr>
        <p:txBody>
          <a:bodyPr/>
          <a:lstStyle/>
          <a:p>
            <a:pPr/>
            <a:r>
              <a:t>Magister in Sacra Pagina (1256-1259)</a:t>
            </a:r>
          </a:p>
        </p:txBody>
      </p:sp>
      <p:sp>
        <p:nvSpPr>
          <p:cNvPr id="193" name="Thomas’s Sentence Commentary was enormous — approx. 5,000 pages. Thomas turns 2 pages of Lombard into 41 questions developed over 88 pages.5…"/>
          <p:cNvSpPr txBox="1"/>
          <p:nvPr>
            <p:ph type="body" sz="half" idx="1"/>
          </p:nvPr>
        </p:nvSpPr>
        <p:spPr>
          <a:prstGeom prst="rect">
            <a:avLst/>
          </a:prstGeom>
        </p:spPr>
        <p:txBody>
          <a:bodyPr/>
          <a:lstStyle/>
          <a:p>
            <a:pPr marL="323595" indent="-323595" defTabSz="572516">
              <a:spcBef>
                <a:spcPts val="2900"/>
              </a:spcBef>
              <a:defRPr sz="2548"/>
            </a:pPr>
            <a:r>
              <a:t>Thomas’s Sentence Commentary was enormous — approx. 5,000 pages. Thomas turns 2 pages of Lombard into 41 questions developed over 88 pages.</a:t>
            </a:r>
            <a:r>
              <a:rPr baseline="31999"/>
              <a:t>5</a:t>
            </a:r>
            <a:r>
              <a:t> </a:t>
            </a:r>
          </a:p>
          <a:p>
            <a:pPr marL="323595" indent="-323595" defTabSz="572516">
              <a:spcBef>
                <a:spcPts val="2900"/>
              </a:spcBef>
              <a:defRPr sz="2548"/>
            </a:pPr>
            <a:r>
              <a:t>Thomas gave his inaugural lecture under protection of royal archers, as conflict over the number of religious and secular lecturers had escalated.</a:t>
            </a:r>
            <a:r>
              <a:rPr baseline="31999"/>
              <a:t>6</a:t>
            </a:r>
          </a:p>
          <a:p>
            <a:pPr marL="323595" indent="-323595" defTabSz="572516">
              <a:spcBef>
                <a:spcPts val="2900"/>
              </a:spcBef>
              <a:defRPr sz="2548"/>
            </a:pPr>
            <a:r>
              <a:t>Series of disputations held publicly and privately, as well as a </a:t>
            </a:r>
            <a:r>
              <a:rPr i="1"/>
              <a:t>determinatio </a:t>
            </a:r>
            <a:r>
              <a:t>on the part of Thomas.</a:t>
            </a:r>
            <a:r>
              <a:rPr baseline="31999"/>
              <a:t>7</a:t>
            </a:r>
            <a:r>
              <a:t>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5" name="original.jpg" descr="original.jpg"/>
          <p:cNvPicPr>
            <a:picLocks noChangeAspect="1"/>
          </p:cNvPicPr>
          <p:nvPr>
            <p:ph type="pic" idx="13"/>
          </p:nvPr>
        </p:nvPicPr>
        <p:blipFill>
          <a:blip r:embed="rId2">
            <a:extLst/>
          </a:blip>
          <a:srcRect l="8815" t="0" r="8815" b="0"/>
          <a:stretch>
            <a:fillRect/>
          </a:stretch>
        </p:blipFill>
        <p:spPr>
          <a:xfrm>
            <a:off x="6502400" y="0"/>
            <a:ext cx="6502400" cy="9753600"/>
          </a:xfrm>
          <a:prstGeom prst="rect">
            <a:avLst/>
          </a:prstGeom>
        </p:spPr>
      </p:pic>
      <p:sp>
        <p:nvSpPr>
          <p:cNvPr id="196" name="Magister in Sacra Pagina (1256-1259)"/>
          <p:cNvSpPr txBox="1"/>
          <p:nvPr>
            <p:ph type="title"/>
          </p:nvPr>
        </p:nvSpPr>
        <p:spPr>
          <a:prstGeom prst="rect">
            <a:avLst/>
          </a:prstGeom>
        </p:spPr>
        <p:txBody>
          <a:bodyPr/>
          <a:lstStyle/>
          <a:p>
            <a:pPr/>
            <a:r>
              <a:t>Magister in Sacra Pagina (1256-1259)</a:t>
            </a:r>
          </a:p>
        </p:txBody>
      </p:sp>
      <p:sp>
        <p:nvSpPr>
          <p:cNvPr id="197" name="The Master would lecture on Scripture early in the morning. His assistant would then lecture for the remainder of the morning.…"/>
          <p:cNvSpPr txBox="1"/>
          <p:nvPr>
            <p:ph type="body" sz="half" idx="1"/>
          </p:nvPr>
        </p:nvSpPr>
        <p:spPr>
          <a:prstGeom prst="rect">
            <a:avLst/>
          </a:prstGeom>
        </p:spPr>
        <p:txBody>
          <a:bodyPr/>
          <a:lstStyle/>
          <a:p>
            <a:pPr marL="270763" indent="-270763" defTabSz="479044">
              <a:spcBef>
                <a:spcPts val="2400"/>
              </a:spcBef>
              <a:defRPr sz="2132"/>
            </a:pPr>
            <a:r>
              <a:t>The Master would lecture on Scripture early in the morning. His assistant would then lecture for the remainder of the morning. </a:t>
            </a:r>
          </a:p>
          <a:p>
            <a:pPr marL="270763" indent="-270763" defTabSz="479044">
              <a:spcBef>
                <a:spcPts val="2400"/>
              </a:spcBef>
              <a:defRPr sz="2132"/>
            </a:pPr>
            <a:r>
              <a:t>In the afternoon, a topic from would be selected for disputation. Complex sessions would require a series of disputations broken down into sub-topics and articles. </a:t>
            </a:r>
          </a:p>
          <a:p>
            <a:pPr marL="270763" indent="-270763" defTabSz="479044">
              <a:spcBef>
                <a:spcPts val="2400"/>
              </a:spcBef>
              <a:defRPr sz="2132"/>
            </a:pPr>
            <a:r>
              <a:t>The master and his assistant would lead these disputations together. Theses, responses, and magisterial determinations would have been written down and edited by the Master for publication. </a:t>
            </a:r>
          </a:p>
          <a:p>
            <a:pPr marL="270763" indent="-270763" defTabSz="479044">
              <a:spcBef>
                <a:spcPts val="2400"/>
              </a:spcBef>
              <a:defRPr sz="2132"/>
            </a:pPr>
            <a:r>
              <a:rPr i="1"/>
              <a:t>De Veritate </a:t>
            </a:r>
            <a:r>
              <a:t>would have been produced during this time.</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9" name="Screenshot 2020-02-14 at 07.14.18.png" descr="Screenshot 2020-02-14 at 07.14.18.png"/>
          <p:cNvPicPr>
            <a:picLocks noChangeAspect="1"/>
          </p:cNvPicPr>
          <p:nvPr>
            <p:ph type="pic" idx="13"/>
          </p:nvPr>
        </p:nvPicPr>
        <p:blipFill>
          <a:blip r:embed="rId2">
            <a:extLst/>
          </a:blip>
          <a:srcRect l="9425" t="0" r="9425" b="0"/>
          <a:stretch>
            <a:fillRect/>
          </a:stretch>
        </p:blipFill>
        <p:spPr>
          <a:xfrm>
            <a:off x="6502400" y="0"/>
            <a:ext cx="6502400" cy="9753600"/>
          </a:xfrm>
          <a:prstGeom prst="rect">
            <a:avLst/>
          </a:prstGeom>
        </p:spPr>
      </p:pic>
      <p:sp>
        <p:nvSpPr>
          <p:cNvPr id="200" name="Orvieto (1261-1265)"/>
          <p:cNvSpPr txBox="1"/>
          <p:nvPr>
            <p:ph type="title"/>
          </p:nvPr>
        </p:nvSpPr>
        <p:spPr>
          <a:prstGeom prst="rect">
            <a:avLst/>
          </a:prstGeom>
        </p:spPr>
        <p:txBody>
          <a:bodyPr/>
          <a:lstStyle/>
          <a:p>
            <a:pPr/>
            <a:r>
              <a:t>Orvieto (1261-1265)</a:t>
            </a:r>
          </a:p>
        </p:txBody>
      </p:sp>
      <p:sp>
        <p:nvSpPr>
          <p:cNvPr id="201" name="1259 he traveled to Italy for the Dominican Chapter, returning to Naples thereafter, where he worked on the Summa Contra Gentiles and his Exposition on Job.…"/>
          <p:cNvSpPr txBox="1"/>
          <p:nvPr>
            <p:ph type="body" sz="half" idx="1"/>
          </p:nvPr>
        </p:nvSpPr>
        <p:spPr>
          <a:prstGeom prst="rect">
            <a:avLst/>
          </a:prstGeom>
        </p:spPr>
        <p:txBody>
          <a:bodyPr/>
          <a:lstStyle/>
          <a:p>
            <a:pPr marL="283972" indent="-283972" defTabSz="502412">
              <a:spcBef>
                <a:spcPts val="2500"/>
              </a:spcBef>
              <a:defRPr sz="2236"/>
            </a:pPr>
            <a:r>
              <a:t>1259 he traveled to Italy for the Dominican Chapter, returning to Naples thereafter, where he worked on the </a:t>
            </a:r>
            <a:r>
              <a:rPr i="1"/>
              <a:t>Summa Contra Gentiles</a:t>
            </a:r>
            <a:r>
              <a:t> and his </a:t>
            </a:r>
            <a:r>
              <a:rPr i="1"/>
              <a:t>Exposition on Job</a:t>
            </a:r>
            <a:r>
              <a:t>. </a:t>
            </a:r>
          </a:p>
          <a:p>
            <a:pPr marL="283972" indent="-283972" defTabSz="502412">
              <a:spcBef>
                <a:spcPts val="2500"/>
              </a:spcBef>
              <a:defRPr sz="2236"/>
            </a:pPr>
            <a:r>
              <a:t>In 1261, he was assigned to a small town, Orvieto, where he became “Preacher General” and “Conventual Lector”, providing continuing education for brothers too poor to study at the </a:t>
            </a:r>
            <a:r>
              <a:rPr i="1"/>
              <a:t>studium generale</a:t>
            </a:r>
            <a:r>
              <a:t>.</a:t>
            </a:r>
            <a:r>
              <a:rPr baseline="31999"/>
              <a:t>8</a:t>
            </a:r>
          </a:p>
          <a:p>
            <a:pPr marL="283972" indent="-283972" defTabSz="502412">
              <a:spcBef>
                <a:spcPts val="2500"/>
              </a:spcBef>
              <a:defRPr sz="2236"/>
            </a:pPr>
            <a:r>
              <a:t>Here he would have taught the moral manuals, observing their inconsistencies and inadequacies. This experience shaped his moral teaching in the </a:t>
            </a:r>
            <a:r>
              <a:rPr i="1"/>
              <a:t>Summa Theologiae</a:t>
            </a:r>
            <a:r>
              <a:t>. </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3" name="511873-58b603a88db7cc43c5d2a82f41dc06b3.jpg" descr="511873-58b603a88db7cc43c5d2a82f41dc06b3.jpg"/>
          <p:cNvPicPr>
            <a:picLocks noChangeAspect="1"/>
          </p:cNvPicPr>
          <p:nvPr>
            <p:ph type="pic" idx="13"/>
          </p:nvPr>
        </p:nvPicPr>
        <p:blipFill>
          <a:blip r:embed="rId2">
            <a:extLst/>
          </a:blip>
          <a:srcRect l="35416" t="0" r="0" b="0"/>
          <a:stretch>
            <a:fillRect/>
          </a:stretch>
        </p:blipFill>
        <p:spPr>
          <a:xfrm>
            <a:off x="6502400" y="0"/>
            <a:ext cx="6299200" cy="9753600"/>
          </a:xfrm>
          <a:prstGeom prst="rect">
            <a:avLst/>
          </a:prstGeom>
        </p:spPr>
      </p:pic>
      <p:sp>
        <p:nvSpPr>
          <p:cNvPr id="204" name="Rome (1265-1268)"/>
          <p:cNvSpPr txBox="1"/>
          <p:nvPr>
            <p:ph type="title"/>
          </p:nvPr>
        </p:nvSpPr>
        <p:spPr>
          <a:prstGeom prst="rect">
            <a:avLst/>
          </a:prstGeom>
        </p:spPr>
        <p:txBody>
          <a:bodyPr/>
          <a:lstStyle/>
          <a:p>
            <a:pPr/>
            <a:r>
              <a:t>Rome (1265-1268)</a:t>
            </a:r>
          </a:p>
        </p:txBody>
      </p:sp>
      <p:sp>
        <p:nvSpPr>
          <p:cNvPr id="205" name="Thomas opened a studium personale in Rome as an experiment allowing him complete charge over the curriculum, lecturers, and students.…"/>
          <p:cNvSpPr txBox="1"/>
          <p:nvPr>
            <p:ph type="body" sz="half" idx="1"/>
          </p:nvPr>
        </p:nvSpPr>
        <p:spPr>
          <a:prstGeom prst="rect">
            <a:avLst/>
          </a:prstGeom>
        </p:spPr>
        <p:txBody>
          <a:bodyPr/>
          <a:lstStyle/>
          <a:p>
            <a:pPr marL="274065" indent="-274065" defTabSz="484886">
              <a:spcBef>
                <a:spcPts val="2400"/>
              </a:spcBef>
              <a:defRPr sz="2158"/>
            </a:pPr>
            <a:r>
              <a:t>Thomas opened a </a:t>
            </a:r>
            <a:r>
              <a:rPr i="1"/>
              <a:t>studium personale</a:t>
            </a:r>
            <a:r>
              <a:t> in Rome as an experiment allowing him complete charge over the curriculum, lecturers, and students.</a:t>
            </a:r>
          </a:p>
          <a:p>
            <a:pPr marL="274065" indent="-274065" defTabSz="484886">
              <a:spcBef>
                <a:spcPts val="2400"/>
              </a:spcBef>
              <a:defRPr sz="2158"/>
            </a:pPr>
            <a:r>
              <a:t>It appears that he did not have an assistant. The students here were, apparently, not very studious. He initially lectured using his commentary on the </a:t>
            </a:r>
            <a:r>
              <a:rPr i="1"/>
              <a:t>Sentences</a:t>
            </a:r>
            <a:r>
              <a:t> but quickly abandoned this. And the school did not survive him leaving Rome. </a:t>
            </a:r>
          </a:p>
          <a:p>
            <a:pPr marL="274065" indent="-274065" defTabSz="484886">
              <a:spcBef>
                <a:spcPts val="2400"/>
              </a:spcBef>
              <a:defRPr sz="2158"/>
            </a:pPr>
            <a:r>
              <a:t>It was a failure. But from this experience Thomas recognised the need for a new manual for teaching, and began to work on his </a:t>
            </a:r>
            <a:r>
              <a:rPr i="1"/>
              <a:t>Summa Theologiae</a:t>
            </a:r>
            <a:r>
              <a:t>, here completing the </a:t>
            </a:r>
            <a:r>
              <a:rPr i="1"/>
              <a:t>Prima Pars</a:t>
            </a:r>
            <a:r>
              <a:t>.</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7" name="original.jpg" descr="original.jpg"/>
          <p:cNvPicPr>
            <a:picLocks noChangeAspect="1"/>
          </p:cNvPicPr>
          <p:nvPr>
            <p:ph type="pic" idx="13"/>
          </p:nvPr>
        </p:nvPicPr>
        <p:blipFill>
          <a:blip r:embed="rId2">
            <a:extLst/>
          </a:blip>
          <a:srcRect l="8815" t="0" r="8815" b="0"/>
          <a:stretch>
            <a:fillRect/>
          </a:stretch>
        </p:blipFill>
        <p:spPr>
          <a:xfrm>
            <a:off x="6502400" y="0"/>
            <a:ext cx="6502400" cy="9753600"/>
          </a:xfrm>
          <a:prstGeom prst="rect">
            <a:avLst/>
          </a:prstGeom>
        </p:spPr>
      </p:pic>
      <p:sp>
        <p:nvSpPr>
          <p:cNvPr id="208" name="Conflict in Paris (1268-1272)"/>
          <p:cNvSpPr txBox="1"/>
          <p:nvPr>
            <p:ph type="title"/>
          </p:nvPr>
        </p:nvSpPr>
        <p:spPr>
          <a:prstGeom prst="rect">
            <a:avLst/>
          </a:prstGeom>
        </p:spPr>
        <p:txBody>
          <a:bodyPr/>
          <a:lstStyle/>
          <a:p>
            <a:pPr/>
            <a:r>
              <a:t>Conflict in Paris (1268-1272)</a:t>
            </a:r>
          </a:p>
        </p:txBody>
      </p:sp>
      <p:sp>
        <p:nvSpPr>
          <p:cNvPr id="209" name="Thomas left from Rome by boat, arriving in Paris by September 1268.…"/>
          <p:cNvSpPr txBox="1"/>
          <p:nvPr>
            <p:ph type="body" sz="half" idx="1"/>
          </p:nvPr>
        </p:nvSpPr>
        <p:spPr>
          <a:prstGeom prst="rect">
            <a:avLst/>
          </a:prstGeom>
        </p:spPr>
        <p:txBody>
          <a:bodyPr/>
          <a:lstStyle/>
          <a:p>
            <a:pPr marL="231139" indent="-231139" defTabSz="408940">
              <a:spcBef>
                <a:spcPts val="2100"/>
              </a:spcBef>
              <a:defRPr sz="1819"/>
            </a:pPr>
            <a:r>
              <a:t>Thomas left from Rome by boat, arriving in Paris by September 1268. </a:t>
            </a:r>
          </a:p>
          <a:p>
            <a:pPr marL="231139" indent="-231139" defTabSz="408940">
              <a:spcBef>
                <a:spcPts val="2100"/>
              </a:spcBef>
              <a:defRPr sz="1819"/>
            </a:pPr>
            <a:r>
              <a:t>Contentious but massively productive period. Aquinas averaged 12 pages of writing every day, probably dictating to 4-5 assistants. Thomas completed the second part of the Summa in 1270, roughly 2,000 pages, in only 18 months.</a:t>
            </a:r>
            <a:r>
              <a:rPr baseline="31999"/>
              <a:t>9</a:t>
            </a:r>
            <a:r>
              <a:t> </a:t>
            </a:r>
          </a:p>
          <a:p>
            <a:pPr marL="231139" indent="-231139" defTabSz="408940">
              <a:spcBef>
                <a:spcPts val="2100"/>
              </a:spcBef>
              <a:defRPr sz="1819"/>
            </a:pPr>
            <a:r>
              <a:t>Three controversies: </a:t>
            </a:r>
          </a:p>
          <a:p>
            <a:pPr marL="231139" indent="-231139" defTabSz="408940">
              <a:spcBef>
                <a:spcPts val="2100"/>
              </a:spcBef>
              <a:defRPr sz="1819"/>
            </a:pPr>
            <a:r>
              <a:t>1) Religious vs. Secular professors of the university.</a:t>
            </a:r>
          </a:p>
          <a:p>
            <a:pPr lvl="1" marL="462279" indent="-231139" defTabSz="408940">
              <a:spcBef>
                <a:spcPts val="2100"/>
              </a:spcBef>
              <a:defRPr sz="1819"/>
            </a:pPr>
            <a:r>
              <a:t>Religious and Secular clergy had been in conflict since the Religious broke a strike in 1229.</a:t>
            </a:r>
            <a:r>
              <a:rPr baseline="31999"/>
              <a:t>10</a:t>
            </a:r>
          </a:p>
          <a:p>
            <a:pPr lvl="1" marL="462279" indent="-231139" defTabSz="408940">
              <a:spcBef>
                <a:spcPts val="2100"/>
              </a:spcBef>
              <a:defRPr sz="1819"/>
            </a:pPr>
            <a:r>
              <a:t>Published </a:t>
            </a:r>
            <a:r>
              <a:rPr i="1"/>
              <a:t>De perfectione spiritualis vitae </a:t>
            </a:r>
            <a:r>
              <a:t>(1270) &amp; </a:t>
            </a:r>
            <a:r>
              <a:rPr i="1"/>
              <a:t>Contra Retrahentes</a:t>
            </a:r>
            <a:r>
              <a:t> (1271) defending the calling of the Religious clergy. </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1" name="3west1.jpg" descr="3west1.jpg"/>
          <p:cNvPicPr>
            <a:picLocks noChangeAspect="1"/>
          </p:cNvPicPr>
          <p:nvPr>
            <p:ph type="pic" idx="13"/>
          </p:nvPr>
        </p:nvPicPr>
        <p:blipFill>
          <a:blip r:embed="rId2">
            <a:extLst/>
          </a:blip>
          <a:srcRect l="16020" t="0" r="14949" b="0"/>
          <a:stretch>
            <a:fillRect/>
          </a:stretch>
        </p:blipFill>
        <p:spPr>
          <a:xfrm>
            <a:off x="6502400" y="0"/>
            <a:ext cx="6502400" cy="9753600"/>
          </a:xfrm>
          <a:prstGeom prst="rect">
            <a:avLst/>
          </a:prstGeom>
        </p:spPr>
      </p:pic>
      <p:sp>
        <p:nvSpPr>
          <p:cNvPr id="212" name="Conflict in Paris (1268-1272)"/>
          <p:cNvSpPr txBox="1"/>
          <p:nvPr>
            <p:ph type="title"/>
          </p:nvPr>
        </p:nvSpPr>
        <p:spPr>
          <a:prstGeom prst="rect">
            <a:avLst/>
          </a:prstGeom>
        </p:spPr>
        <p:txBody>
          <a:bodyPr/>
          <a:lstStyle/>
          <a:p>
            <a:pPr/>
            <a:r>
              <a:t>Conflict in Paris (1268-1272)</a:t>
            </a:r>
          </a:p>
        </p:txBody>
      </p:sp>
      <p:sp>
        <p:nvSpPr>
          <p:cNvPr id="213" name="2) The Place of Aristotle in Theology…"/>
          <p:cNvSpPr txBox="1"/>
          <p:nvPr>
            <p:ph type="body" sz="half" idx="1"/>
          </p:nvPr>
        </p:nvSpPr>
        <p:spPr>
          <a:prstGeom prst="rect">
            <a:avLst/>
          </a:prstGeom>
        </p:spPr>
        <p:txBody>
          <a:bodyPr/>
          <a:lstStyle/>
          <a:p>
            <a:pPr marL="260858" indent="-260858" defTabSz="461518">
              <a:spcBef>
                <a:spcPts val="2300"/>
              </a:spcBef>
              <a:defRPr sz="2054"/>
            </a:pPr>
            <a:r>
              <a:t>2) The Place of Aristotle in Theology </a:t>
            </a:r>
          </a:p>
          <a:p>
            <a:pPr lvl="1" marL="521716" indent="-260858" defTabSz="461518">
              <a:spcBef>
                <a:spcPts val="2300"/>
              </a:spcBef>
              <a:defRPr sz="2054"/>
            </a:pPr>
            <a:r>
              <a:t>Aristotle, and “the Commentator” Averroes, maintained that the world was eternal. As a footprint depends on the imprint of the foot, so the world is an eternal effect of an eternal cause. </a:t>
            </a:r>
          </a:p>
          <a:p>
            <a:pPr lvl="1" marL="521716" indent="-260858" defTabSz="461518">
              <a:spcBef>
                <a:spcPts val="2300"/>
              </a:spcBef>
              <a:defRPr sz="2054"/>
            </a:pPr>
            <a:r>
              <a:t>John Pecham, who would eventually become Archbishop of Canterbury, defended the view that the aristotelean doctrine of the eternality of the world was contrary to reason. Thomas opposed him the next day during his resumption of the theme.</a:t>
            </a:r>
            <a:r>
              <a:rPr baseline="31999"/>
              <a:t>11</a:t>
            </a:r>
          </a:p>
          <a:p>
            <a:pPr lvl="1" marL="521716" indent="-260858" defTabSz="461518">
              <a:spcBef>
                <a:spcPts val="2300"/>
              </a:spcBef>
              <a:defRPr sz="2054"/>
            </a:pPr>
            <a:r>
              <a:rPr i="1"/>
              <a:t>De Aeternitate Mundi</a:t>
            </a:r>
            <a:r>
              <a:t> (1271): Thomas argues the eternality of the world is possible, but excluded by revelation.  </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5" name="gozzoli large image aquinas.jpg" descr="gozzoli large image aquinas.jpg"/>
          <p:cNvPicPr>
            <a:picLocks noChangeAspect="1"/>
          </p:cNvPicPr>
          <p:nvPr>
            <p:ph type="pic" idx="13"/>
          </p:nvPr>
        </p:nvPicPr>
        <p:blipFill>
          <a:blip r:embed="rId2">
            <a:extLst/>
          </a:blip>
          <a:srcRect l="0" t="29188" r="0" b="4685"/>
          <a:stretch>
            <a:fillRect/>
          </a:stretch>
        </p:blipFill>
        <p:spPr>
          <a:xfrm>
            <a:off x="6502400" y="0"/>
            <a:ext cx="6502400" cy="9753600"/>
          </a:xfrm>
          <a:prstGeom prst="rect">
            <a:avLst/>
          </a:prstGeom>
        </p:spPr>
      </p:pic>
      <p:sp>
        <p:nvSpPr>
          <p:cNvPr id="216" name="Conflict in Paris (1268-1272)"/>
          <p:cNvSpPr txBox="1"/>
          <p:nvPr>
            <p:ph type="title"/>
          </p:nvPr>
        </p:nvSpPr>
        <p:spPr>
          <a:prstGeom prst="rect">
            <a:avLst/>
          </a:prstGeom>
        </p:spPr>
        <p:txBody>
          <a:bodyPr/>
          <a:lstStyle/>
          <a:p>
            <a:pPr/>
            <a:r>
              <a:t>Conflict in Paris (1268-1272)</a:t>
            </a:r>
          </a:p>
        </p:txBody>
      </p:sp>
      <p:sp>
        <p:nvSpPr>
          <p:cNvPr id="217" name="3) Averroism…"/>
          <p:cNvSpPr txBox="1"/>
          <p:nvPr>
            <p:ph type="body" sz="half" idx="1"/>
          </p:nvPr>
        </p:nvSpPr>
        <p:spPr>
          <a:prstGeom prst="rect">
            <a:avLst/>
          </a:prstGeom>
        </p:spPr>
        <p:txBody>
          <a:bodyPr/>
          <a:lstStyle/>
          <a:p>
            <a:pPr marL="300481" indent="-300481" defTabSz="531622">
              <a:spcBef>
                <a:spcPts val="2700"/>
              </a:spcBef>
              <a:defRPr sz="2366"/>
            </a:pPr>
            <a:r>
              <a:t>3) Averroism </a:t>
            </a:r>
          </a:p>
          <a:p>
            <a:pPr lvl="1" marL="600963" indent="-300481" defTabSz="531622">
              <a:spcBef>
                <a:spcPts val="2700"/>
              </a:spcBef>
              <a:defRPr sz="2366"/>
            </a:pPr>
            <a:r>
              <a:t>Monopsychism — the belief that all rational beings share one and the same consciousness.</a:t>
            </a:r>
          </a:p>
          <a:p>
            <a:pPr lvl="1" marL="600963" indent="-300481" defTabSz="531622">
              <a:spcBef>
                <a:spcPts val="2700"/>
              </a:spcBef>
              <a:defRPr sz="2366"/>
            </a:pPr>
            <a:r>
              <a:t>If knowledge is conformity of the mind to the thing known, and God knows all things, then knowledge is simply conformity of the mind to God.</a:t>
            </a:r>
          </a:p>
          <a:p>
            <a:pPr lvl="1" marL="600963" indent="-300481" defTabSz="531622">
              <a:spcBef>
                <a:spcPts val="2700"/>
              </a:spcBef>
              <a:defRPr sz="2366"/>
            </a:pPr>
            <a:r>
              <a:rPr i="1"/>
              <a:t>De unitate intellectus contra averroistas</a:t>
            </a:r>
            <a:r>
              <a:t> (1270) maintained that the unity of the intellect and its inseparability with the human body.</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9" name="Santi_di_Tito_-_Vision_of_St_Thomas_Aquinas_-_WGA22722.jpg" descr="Santi_di_Tito_-_Vision_of_St_Thomas_Aquinas_-_WGA22722.jpg"/>
          <p:cNvPicPr>
            <a:picLocks noChangeAspect="1"/>
          </p:cNvPicPr>
          <p:nvPr>
            <p:ph type="pic" idx="13"/>
          </p:nvPr>
        </p:nvPicPr>
        <p:blipFill>
          <a:blip r:embed="rId2">
            <a:extLst/>
          </a:blip>
          <a:srcRect l="0" t="1098" r="0" b="0"/>
          <a:stretch>
            <a:fillRect/>
          </a:stretch>
        </p:blipFill>
        <p:spPr>
          <a:xfrm>
            <a:off x="6502400" y="0"/>
            <a:ext cx="6502400" cy="9753600"/>
          </a:xfrm>
          <a:prstGeom prst="rect">
            <a:avLst/>
          </a:prstGeom>
        </p:spPr>
      </p:pic>
      <p:sp>
        <p:nvSpPr>
          <p:cNvPr id="220" name="Naples (1272-1274)"/>
          <p:cNvSpPr txBox="1"/>
          <p:nvPr>
            <p:ph type="title"/>
          </p:nvPr>
        </p:nvSpPr>
        <p:spPr>
          <a:prstGeom prst="rect">
            <a:avLst/>
          </a:prstGeom>
        </p:spPr>
        <p:txBody>
          <a:bodyPr/>
          <a:lstStyle/>
          <a:p>
            <a:pPr/>
            <a:r>
              <a:t>Naples (1272-1274)</a:t>
            </a:r>
          </a:p>
        </p:txBody>
      </p:sp>
      <p:sp>
        <p:nvSpPr>
          <p:cNvPr id="221" name="Thomas returned to Naples to establish a faculty of theology at the newly established university.…"/>
          <p:cNvSpPr txBox="1"/>
          <p:nvPr>
            <p:ph type="body" sz="half" idx="1"/>
          </p:nvPr>
        </p:nvSpPr>
        <p:spPr>
          <a:prstGeom prst="rect">
            <a:avLst/>
          </a:prstGeom>
        </p:spPr>
        <p:txBody>
          <a:bodyPr/>
          <a:lstStyle/>
          <a:p>
            <a:pPr marL="297179" indent="-297179" defTabSz="525779">
              <a:spcBef>
                <a:spcPts val="2700"/>
              </a:spcBef>
              <a:defRPr sz="2340"/>
            </a:pPr>
            <a:r>
              <a:t>Thomas returned to Naples to establish a faculty of theology at the newly established university. </a:t>
            </a:r>
          </a:p>
          <a:p>
            <a:pPr marL="297179" indent="-297179" defTabSz="525779">
              <a:spcBef>
                <a:spcPts val="2700"/>
              </a:spcBef>
              <a:defRPr sz="2340"/>
            </a:pPr>
            <a:r>
              <a:t>He stayed at the family castle in Roccasecca and reconnected with friends and family there. </a:t>
            </a:r>
          </a:p>
          <a:p>
            <a:pPr marL="297179" indent="-297179" defTabSz="525779">
              <a:spcBef>
                <a:spcPts val="2700"/>
              </a:spcBef>
              <a:defRPr sz="2340"/>
            </a:pPr>
            <a:r>
              <a:t>His production slowed here, but he did write lectures on Romans and began the third and final part of the Summa.</a:t>
            </a:r>
          </a:p>
          <a:p>
            <a:pPr marL="297179" indent="-297179" defTabSz="525779">
              <a:spcBef>
                <a:spcPts val="2700"/>
              </a:spcBef>
              <a:defRPr sz="2340"/>
            </a:pPr>
            <a:r>
              <a:t>On December 6 1273, Thomas had a mystical experience that brought an end to all of his writings. He described his words as “so much straw” to what he had witnessed. </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3" name="5394573561_9f65972676_b.jpg" descr="5394573561_9f65972676_b.jpg"/>
          <p:cNvPicPr>
            <a:picLocks noChangeAspect="1"/>
          </p:cNvPicPr>
          <p:nvPr>
            <p:ph type="pic" idx="13"/>
          </p:nvPr>
        </p:nvPicPr>
        <p:blipFill>
          <a:blip r:embed="rId2">
            <a:extLst/>
          </a:blip>
          <a:srcRect l="10171" t="0" r="10171" b="0"/>
          <a:stretch>
            <a:fillRect/>
          </a:stretch>
        </p:blipFill>
        <p:spPr>
          <a:xfrm>
            <a:off x="6502400" y="0"/>
            <a:ext cx="6502400" cy="9753600"/>
          </a:xfrm>
          <a:prstGeom prst="rect">
            <a:avLst/>
          </a:prstGeom>
        </p:spPr>
      </p:pic>
      <p:sp>
        <p:nvSpPr>
          <p:cNvPr id="224" name="Death &amp; Canonisation"/>
          <p:cNvSpPr txBox="1"/>
          <p:nvPr>
            <p:ph type="title"/>
          </p:nvPr>
        </p:nvSpPr>
        <p:spPr>
          <a:prstGeom prst="rect">
            <a:avLst/>
          </a:prstGeom>
        </p:spPr>
        <p:txBody>
          <a:bodyPr/>
          <a:lstStyle/>
          <a:p>
            <a:pPr/>
            <a:r>
              <a:t>Death &amp; Canonisation</a:t>
            </a:r>
          </a:p>
        </p:txBody>
      </p:sp>
      <p:sp>
        <p:nvSpPr>
          <p:cNvPr id="225" name="Shortly after his mystical experience Thomas was travelling to Lyon for a Papal Council.…"/>
          <p:cNvSpPr txBox="1"/>
          <p:nvPr>
            <p:ph type="body" sz="half" idx="1"/>
          </p:nvPr>
        </p:nvSpPr>
        <p:spPr>
          <a:prstGeom prst="rect">
            <a:avLst/>
          </a:prstGeom>
        </p:spPr>
        <p:txBody>
          <a:bodyPr/>
          <a:lstStyle/>
          <a:p>
            <a:pPr marL="323595" indent="-323595" defTabSz="572516">
              <a:spcBef>
                <a:spcPts val="2900"/>
              </a:spcBef>
              <a:defRPr sz="2548"/>
            </a:pPr>
            <a:r>
              <a:t>Shortly after his mystical experience Thomas was travelling to Lyon for a Papal Council. </a:t>
            </a:r>
          </a:p>
          <a:p>
            <a:pPr marL="323595" indent="-323595" defTabSz="572516">
              <a:spcBef>
                <a:spcPts val="2900"/>
              </a:spcBef>
              <a:defRPr sz="2548"/>
            </a:pPr>
            <a:r>
              <a:t>On the trip, Thomas hit his head on a tree. The wound appeared slight, but he was forced to take to his bed from complications. </a:t>
            </a:r>
          </a:p>
          <a:p>
            <a:pPr marL="323595" indent="-323595" defTabSz="572516">
              <a:spcBef>
                <a:spcPts val="2900"/>
              </a:spcBef>
              <a:defRPr sz="2548"/>
            </a:pPr>
            <a:r>
              <a:t>He died on 7 March 1274. </a:t>
            </a:r>
          </a:p>
          <a:p>
            <a:pPr marL="323595" indent="-323595" defTabSz="572516">
              <a:spcBef>
                <a:spcPts val="2900"/>
              </a:spcBef>
              <a:defRPr sz="2548"/>
            </a:pPr>
            <a:r>
              <a:t>He was canonised in 1323. His sister and several friends were called as witnesses of his saintliness. </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Footnotes"/>
          <p:cNvSpPr txBox="1"/>
          <p:nvPr>
            <p:ph type="title"/>
          </p:nvPr>
        </p:nvSpPr>
        <p:spPr>
          <a:prstGeom prst="rect">
            <a:avLst/>
          </a:prstGeom>
        </p:spPr>
        <p:txBody>
          <a:bodyPr/>
          <a:lstStyle/>
          <a:p>
            <a:pPr/>
            <a:r>
              <a:t>Footnotes</a:t>
            </a:r>
          </a:p>
        </p:txBody>
      </p:sp>
      <p:sp>
        <p:nvSpPr>
          <p:cNvPr id="228" name="1 Jean-Pierre Torrell, O.P., Saint Thomas Aquinas (STA), Volume 1: The Person and His Work, Translated by Robert Royal (Catholic University of America, 2005), p. 2.…"/>
          <p:cNvSpPr txBox="1"/>
          <p:nvPr>
            <p:ph type="body" idx="1"/>
          </p:nvPr>
        </p:nvSpPr>
        <p:spPr>
          <a:prstGeom prst="rect">
            <a:avLst/>
          </a:prstGeom>
        </p:spPr>
        <p:txBody>
          <a:bodyPr/>
          <a:lstStyle/>
          <a:p>
            <a:pPr marL="233172" indent="-233172" defTabSz="297941">
              <a:spcBef>
                <a:spcPts val="2100"/>
              </a:spcBef>
              <a:defRPr sz="1836"/>
            </a:pPr>
            <a:r>
              <a:rPr baseline="31999"/>
              <a:t>1</a:t>
            </a:r>
            <a:r>
              <a:t> Jean-Pierre Torrell, O.P., </a:t>
            </a:r>
            <a:r>
              <a:rPr i="1">
                <a:latin typeface="Helvetica Neue"/>
                <a:ea typeface="Helvetica Neue"/>
                <a:cs typeface="Helvetica Neue"/>
                <a:sym typeface="Helvetica Neue"/>
              </a:rPr>
              <a:t>Saint Thomas Aquinas (STA), Volume 1: The Person and His Work,</a:t>
            </a:r>
            <a:r>
              <a:t> Translated by Robert Royal (Catholic University of America, 2005), p. 2.</a:t>
            </a:r>
          </a:p>
          <a:p>
            <a:pPr marL="233172" indent="-233172" defTabSz="297941">
              <a:spcBef>
                <a:spcPts val="2100"/>
              </a:spcBef>
              <a:defRPr sz="1836"/>
            </a:pPr>
            <a:r>
              <a:rPr baseline="31999"/>
              <a:t>2</a:t>
            </a:r>
            <a:r>
              <a:t> Torrell, </a:t>
            </a:r>
            <a:r>
              <a:rPr i="1">
                <a:latin typeface="Helvetica Neue"/>
                <a:ea typeface="Helvetica Neue"/>
                <a:cs typeface="Helvetica Neue"/>
                <a:sym typeface="Helvetica Neue"/>
              </a:rPr>
              <a:t>STA</a:t>
            </a:r>
            <a:r>
              <a:t>, vol. 1, p. 3.</a:t>
            </a:r>
          </a:p>
          <a:p>
            <a:pPr marL="233172" indent="-233172" defTabSz="297941">
              <a:spcBef>
                <a:spcPts val="2100"/>
              </a:spcBef>
              <a:defRPr sz="1836"/>
            </a:pPr>
            <a:r>
              <a:rPr baseline="31999"/>
              <a:t>3</a:t>
            </a:r>
            <a:r>
              <a:t> Torrell, </a:t>
            </a:r>
            <a:r>
              <a:rPr i="1">
                <a:latin typeface="Helvetica Neue"/>
                <a:ea typeface="Helvetica Neue"/>
                <a:cs typeface="Helvetica Neue"/>
                <a:sym typeface="Helvetica Neue"/>
              </a:rPr>
              <a:t>STA</a:t>
            </a:r>
            <a:r>
              <a:t>, vol. 1, p. 4.</a:t>
            </a:r>
          </a:p>
          <a:p>
            <a:pPr marL="233172" indent="-233172" defTabSz="297941">
              <a:spcBef>
                <a:spcPts val="2100"/>
              </a:spcBef>
              <a:defRPr sz="1836"/>
            </a:pPr>
            <a:r>
              <a:rPr baseline="31999"/>
              <a:t>4 </a:t>
            </a:r>
            <a:r>
              <a:t>Torrell, </a:t>
            </a:r>
            <a:r>
              <a:rPr i="1">
                <a:latin typeface="Helvetica Neue"/>
                <a:ea typeface="Helvetica Neue"/>
                <a:cs typeface="Helvetica Neue"/>
                <a:sym typeface="Helvetica Neue"/>
              </a:rPr>
              <a:t>STA</a:t>
            </a:r>
            <a:r>
              <a:t>, vol. 1, p. 21.</a:t>
            </a:r>
          </a:p>
          <a:p>
            <a:pPr marL="233172" indent="-233172" defTabSz="297941">
              <a:spcBef>
                <a:spcPts val="2100"/>
              </a:spcBef>
              <a:defRPr sz="1836"/>
            </a:pPr>
            <a:r>
              <a:rPr baseline="31999"/>
              <a:t>5 </a:t>
            </a:r>
            <a:r>
              <a:t>Torrell, </a:t>
            </a:r>
            <a:r>
              <a:rPr i="1">
                <a:latin typeface="Helvetica Neue"/>
                <a:ea typeface="Helvetica Neue"/>
                <a:cs typeface="Helvetica Neue"/>
                <a:sym typeface="Helvetica Neue"/>
              </a:rPr>
              <a:t>STA</a:t>
            </a:r>
            <a:r>
              <a:t>, vol. 1, p. 41.</a:t>
            </a:r>
          </a:p>
          <a:p>
            <a:pPr marL="233172" indent="-233172" defTabSz="297941">
              <a:spcBef>
                <a:spcPts val="2100"/>
              </a:spcBef>
              <a:defRPr sz="1836"/>
            </a:pPr>
            <a:r>
              <a:rPr baseline="31999"/>
              <a:t>6 </a:t>
            </a:r>
            <a:r>
              <a:t>Torrell, </a:t>
            </a:r>
            <a:r>
              <a:rPr i="1">
                <a:latin typeface="Helvetica Neue"/>
                <a:ea typeface="Helvetica Neue"/>
                <a:cs typeface="Helvetica Neue"/>
                <a:sym typeface="Helvetica Neue"/>
              </a:rPr>
              <a:t>STA</a:t>
            </a:r>
            <a:r>
              <a:t>, vol. 1, p. 79.</a:t>
            </a:r>
          </a:p>
          <a:p>
            <a:pPr marL="233172" indent="-233172" defTabSz="297941">
              <a:spcBef>
                <a:spcPts val="2100"/>
              </a:spcBef>
              <a:defRPr sz="1836"/>
            </a:pPr>
            <a:r>
              <a:rPr baseline="31999"/>
              <a:t>7 </a:t>
            </a:r>
            <a:r>
              <a:t>Torrell, </a:t>
            </a:r>
            <a:r>
              <a:rPr i="1">
                <a:latin typeface="Helvetica Neue"/>
                <a:ea typeface="Helvetica Neue"/>
                <a:cs typeface="Helvetica Neue"/>
                <a:sym typeface="Helvetica Neue"/>
              </a:rPr>
              <a:t>STA</a:t>
            </a:r>
            <a:r>
              <a:t>, vol. 1, p. 52.</a:t>
            </a:r>
          </a:p>
          <a:p>
            <a:pPr marL="233172" indent="-233172" defTabSz="297941">
              <a:spcBef>
                <a:spcPts val="2100"/>
              </a:spcBef>
              <a:defRPr sz="1836"/>
            </a:pPr>
            <a:r>
              <a:rPr baseline="31999"/>
              <a:t>8 </a:t>
            </a:r>
            <a:r>
              <a:t>Torrell, </a:t>
            </a:r>
            <a:r>
              <a:rPr i="1">
                <a:latin typeface="Helvetica Neue"/>
                <a:ea typeface="Helvetica Neue"/>
                <a:cs typeface="Helvetica Neue"/>
                <a:sym typeface="Helvetica Neue"/>
              </a:rPr>
              <a:t>STA</a:t>
            </a:r>
            <a:r>
              <a:t>, vol. 1, pp. 118-120.</a:t>
            </a:r>
          </a:p>
          <a:p>
            <a:pPr marL="233172" indent="-233172" defTabSz="297941">
              <a:spcBef>
                <a:spcPts val="2100"/>
              </a:spcBef>
              <a:defRPr sz="1836"/>
            </a:pPr>
            <a:r>
              <a:rPr baseline="31999"/>
              <a:t>9 </a:t>
            </a:r>
            <a:r>
              <a:t>Torrell, </a:t>
            </a:r>
            <a:r>
              <a:rPr i="1">
                <a:latin typeface="Helvetica Neue"/>
                <a:ea typeface="Helvetica Neue"/>
                <a:cs typeface="Helvetica Neue"/>
                <a:sym typeface="Helvetica Neue"/>
              </a:rPr>
              <a:t>Aquinas’s </a:t>
            </a:r>
            <a:r>
              <a:t>Summa</a:t>
            </a:r>
            <a:r>
              <a:rPr i="1">
                <a:latin typeface="Helvetica Neue"/>
                <a:ea typeface="Helvetica Neue"/>
                <a:cs typeface="Helvetica Neue"/>
                <a:sym typeface="Helvetica Neue"/>
              </a:rPr>
              <a:t>: Background, Structure, &amp; Reception</a:t>
            </a:r>
            <a:r>
              <a:t>, trans. Benedict M. Guevin, O.S.B. (Catholic University of America, 2005).</a:t>
            </a:r>
          </a:p>
          <a:p>
            <a:pPr marL="233172" indent="-233172" defTabSz="297941">
              <a:spcBef>
                <a:spcPts val="2100"/>
              </a:spcBef>
              <a:defRPr sz="1836"/>
            </a:pPr>
            <a:r>
              <a:rPr baseline="31999"/>
              <a:t>10 </a:t>
            </a:r>
            <a:r>
              <a:t>Torrell, </a:t>
            </a:r>
            <a:r>
              <a:rPr i="1">
                <a:latin typeface="Helvetica Neue"/>
                <a:ea typeface="Helvetica Neue"/>
                <a:cs typeface="Helvetica Neue"/>
                <a:sym typeface="Helvetica Neue"/>
              </a:rPr>
              <a:t>STA</a:t>
            </a:r>
            <a:r>
              <a:t>, vol. 1, pp. 37-38.</a:t>
            </a:r>
          </a:p>
          <a:p>
            <a:pPr marL="233172" indent="-233172" defTabSz="297941">
              <a:spcBef>
                <a:spcPts val="2100"/>
              </a:spcBef>
              <a:defRPr sz="1836"/>
            </a:pPr>
            <a:r>
              <a:rPr baseline="31999"/>
              <a:t>11 </a:t>
            </a:r>
            <a:r>
              <a:t>Torrell, </a:t>
            </a:r>
            <a:r>
              <a:rPr i="1">
                <a:latin typeface="Helvetica Neue"/>
                <a:ea typeface="Helvetica Neue"/>
                <a:cs typeface="Helvetica Neue"/>
                <a:sym typeface="Helvetica Neue"/>
              </a:rPr>
              <a:t>STA</a:t>
            </a:r>
            <a:r>
              <a:t>, vol. 1, pp. 184-187.</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0" name="Image Credits"/>
          <p:cNvSpPr txBox="1"/>
          <p:nvPr>
            <p:ph type="title"/>
          </p:nvPr>
        </p:nvSpPr>
        <p:spPr>
          <a:prstGeom prst="rect">
            <a:avLst/>
          </a:prstGeom>
        </p:spPr>
        <p:txBody>
          <a:bodyPr/>
          <a:lstStyle/>
          <a:p>
            <a:pPr/>
            <a:r>
              <a:t>Image Credits</a:t>
            </a:r>
          </a:p>
        </p:txBody>
      </p:sp>
      <p:sp>
        <p:nvSpPr>
          <p:cNvPr id="231" name="Slide 1, 16: The Apotheosis of St Thomas Aquinas by Francisco de Zurbaran. https://churchlifejournal.nd.edu/articles/aquinas-in-ecstasy/. Accessed 4.2.2020.…"/>
          <p:cNvSpPr txBox="1"/>
          <p:nvPr>
            <p:ph type="body" idx="1"/>
          </p:nvPr>
        </p:nvSpPr>
        <p:spPr>
          <a:prstGeom prst="rect">
            <a:avLst/>
          </a:prstGeom>
        </p:spPr>
        <p:txBody>
          <a:bodyPr/>
          <a:lstStyle/>
          <a:p>
            <a:pPr marL="265175" indent="-265175" defTabSz="338835">
              <a:spcBef>
                <a:spcPts val="2400"/>
              </a:spcBef>
              <a:defRPr sz="2088"/>
            </a:pPr>
            <a:r>
              <a:t>Slide 1, 16: The Apotheosis of St Thomas Aquinas by Francisco de Zurbaran. </a:t>
            </a:r>
            <a:r>
              <a:rPr u="sng">
                <a:hlinkClick r:id="rId2" invalidUrl="" action="" tgtFrame="" tooltip="" history="1" highlightClick="0" endSnd="0"/>
              </a:rPr>
              <a:t>https://churchlifejournal.nd.edu/articles/aquinas-in-ecstasy/</a:t>
            </a:r>
            <a:r>
              <a:t>. Accessed 4.2.2020.</a:t>
            </a:r>
          </a:p>
          <a:p>
            <a:pPr marL="265175" indent="-265175" defTabSz="338835">
              <a:spcBef>
                <a:spcPts val="2400"/>
              </a:spcBef>
              <a:defRPr sz="2088"/>
            </a:pPr>
            <a:r>
              <a:t>Slide 2: </a:t>
            </a:r>
            <a:r>
              <a:rPr u="sng">
                <a:hlinkClick r:id="rId3" invalidUrl="" action="" tgtFrame="" tooltip="" history="1" highlightClick="0" endSnd="0"/>
              </a:rPr>
              <a:t>https://www.google.com/maps/place/03038+Roccasecca,+Province+of+Frosinone,+Italy/@40.8324485,13.3181931,7.32z/data=!4m5!3m4!1s0x133ab1b968aa9a37:0x42c7cee7180b1b1e!8m2!3d41.5526829!4d13.6703925</a:t>
            </a:r>
            <a:r>
              <a:t>. Accessed 4.2.2020.</a:t>
            </a:r>
          </a:p>
          <a:p>
            <a:pPr marL="265175" indent="-265175" defTabSz="338835">
              <a:spcBef>
                <a:spcPts val="2400"/>
              </a:spcBef>
              <a:defRPr sz="2088"/>
            </a:pPr>
            <a:r>
              <a:t>Slides 3-4: Map of 12th and 13th Century Italy taken from the Internet Medieval Sourcebook. </a:t>
            </a:r>
            <a:r>
              <a:rPr u="sng">
                <a:hlinkClick r:id="rId4" invalidUrl="" action="" tgtFrame="" tooltip="" history="1" highlightClick="0" endSnd="0"/>
              </a:rPr>
              <a:t>https://sourcebooks.fordham.edu/maps/12citaly.jpg</a:t>
            </a:r>
            <a:r>
              <a:t>. Accessed 4.2.2020.</a:t>
            </a:r>
          </a:p>
          <a:p>
            <a:pPr marL="265175" indent="-265175" defTabSz="338835">
              <a:spcBef>
                <a:spcPts val="2400"/>
              </a:spcBef>
              <a:defRPr sz="2088"/>
            </a:pPr>
            <a:r>
              <a:t>Slide 5: The Castle Aquino at Roccasecca. </a:t>
            </a:r>
            <a:r>
              <a:rPr u="sng">
                <a:hlinkClick r:id="rId5" invalidUrl="" action="" tgtFrame="" tooltip="" history="1" highlightClick="0" endSnd="0"/>
              </a:rPr>
              <a:t>https://kelleterre.com/wp-content/uploads/2017/03/roccasecca.jpg</a:t>
            </a:r>
            <a:r>
              <a:t>. Accessed 4.2.2020.</a:t>
            </a:r>
          </a:p>
          <a:p>
            <a:pPr marL="265175" indent="-265175" defTabSz="338835">
              <a:spcBef>
                <a:spcPts val="2400"/>
              </a:spcBef>
              <a:defRPr sz="2088"/>
            </a:pPr>
            <a:r>
              <a:t>Slide 6: </a:t>
            </a:r>
            <a:r>
              <a:rPr u="sng">
                <a:hlinkClick r:id="rId6" invalidUrl="" action="" tgtFrame="" tooltip="" history="1" highlightClick="0" endSnd="0"/>
              </a:rPr>
              <a:t>https://www.google.com/maps/place/Abbey+of+Montecassino/@41.5129849,13.6340348,11z/data=!4m8!1m2!2m1!1sabbey+monte+cassino!3m4!1s0x0:0x529a1159e044d752!8m2!3d41.4905457!4d13.8134623</a:t>
            </a:r>
            <a:r>
              <a:t>. Accessed 4.2.2020.</a:t>
            </a:r>
          </a:p>
          <a:p>
            <a:pPr marL="265175" indent="-265175" defTabSz="338835">
              <a:spcBef>
                <a:spcPts val="2400"/>
              </a:spcBef>
              <a:defRPr sz="2088"/>
            </a:pPr>
            <a:r>
              <a:t>Slide 7: The Abbey at Monte Cassino. </a:t>
            </a:r>
            <a:r>
              <a:rPr u="sng">
                <a:hlinkClick r:id="rId7" invalidUrl="" action="" tgtFrame="" tooltip="" history="1" highlightClick="0" endSnd="0"/>
              </a:rPr>
              <a:t>https://www.lonelyplanet.com/news/wp-content/uploads/2018/07/1-20-850x568.jpg</a:t>
            </a:r>
            <a:r>
              <a:t>. Accessed 4.2.2020.</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3" name="Image Credits"/>
          <p:cNvSpPr txBox="1"/>
          <p:nvPr>
            <p:ph type="title"/>
          </p:nvPr>
        </p:nvSpPr>
        <p:spPr>
          <a:prstGeom prst="rect">
            <a:avLst/>
          </a:prstGeom>
        </p:spPr>
        <p:txBody>
          <a:bodyPr/>
          <a:lstStyle/>
          <a:p>
            <a:pPr/>
            <a:r>
              <a:t>Image Credits</a:t>
            </a:r>
          </a:p>
        </p:txBody>
      </p:sp>
      <p:sp>
        <p:nvSpPr>
          <p:cNvPr id="234" name="Slide 8: https://www.google.com/maps/place/Naples,+Metropolitan+City+of+Naples,+Italy/@40.6683978,13.2972548,6.87z/data=!4m13!1m7!3m6!1s0x133b084f6a6c7e99:0x3df52cc13b78191d!2sNaples,+Metropolitan+City+of+Naples,+Italy!3b1!8m2!3d40.8517983!4d14.26812!3m4!1s0x133b084f6a6c7e99:0x3df52cc13b78191d!8m2!3d40.8517983!4d14.26812.…"/>
          <p:cNvSpPr txBox="1"/>
          <p:nvPr>
            <p:ph type="body" idx="1"/>
          </p:nvPr>
        </p:nvSpPr>
        <p:spPr>
          <a:prstGeom prst="rect">
            <a:avLst/>
          </a:prstGeom>
        </p:spPr>
        <p:txBody>
          <a:bodyPr/>
          <a:lstStyle/>
          <a:p>
            <a:pPr marL="320039" indent="-320039" defTabSz="408940">
              <a:spcBef>
                <a:spcPts val="2900"/>
              </a:spcBef>
              <a:defRPr sz="2520"/>
            </a:pPr>
            <a:r>
              <a:t>Slide 8: </a:t>
            </a:r>
            <a:r>
              <a:rPr u="sng">
                <a:hlinkClick r:id="rId2" invalidUrl="" action="" tgtFrame="" tooltip="" history="1" highlightClick="0" endSnd="0"/>
              </a:rPr>
              <a:t>https://www.google.com/maps/place/Naples,+Metropolitan+City+of+Naples,+Italy/@40.6683978,13.2972548,6.87z/data=!4m13!1m7!3m6!1s0x133b084f6a6c7e99:0x3df52cc13b78191d!2sNaples,+Metropolitan+City+of+Naples,+Italy!3b1!8m2!3d40.8517983!4d14.26812!3m4!1s0x133b084f6a6c7e99:0x3df52cc13b78191d!8m2!3d40.8517983!4d14.26812</a:t>
            </a:r>
            <a:r>
              <a:t>.</a:t>
            </a:r>
          </a:p>
          <a:p>
            <a:pPr marL="320039" indent="-320039" defTabSz="408940">
              <a:spcBef>
                <a:spcPts val="2900"/>
              </a:spcBef>
              <a:defRPr sz="2520"/>
            </a:pPr>
            <a:r>
              <a:t>Slide 9: Fra Angelico, Detail of Saint Dominic, Jesus in Pretoria. </a:t>
            </a:r>
            <a:r>
              <a:rPr u="sng">
                <a:hlinkClick r:id="rId3" invalidUrl="" action="" tgtFrame="" tooltip="" history="1" highlightClick="0" endSnd="0"/>
              </a:rPr>
              <a:t>https://commons.wikimedia.org/wiki/File:Saint_Dominic_(Detail_from_The_Mocking_of_Christ).jpg</a:t>
            </a:r>
            <a:r>
              <a:t>. Accessed 6.2.2020.</a:t>
            </a:r>
          </a:p>
          <a:p>
            <a:pPr marL="320039" indent="-320039" defTabSz="408940">
              <a:spcBef>
                <a:spcPts val="2900"/>
              </a:spcBef>
              <a:defRPr sz="2520"/>
            </a:pPr>
            <a:r>
              <a:t>Slide 10: The Temptation of St Thomas Aquinas. https://www.musei.re.it/wp-content/uploads/2013/06/La-tentazione-di-San-Tommaso-d’Aquino.jpg. Accessed 6.2.2020.</a:t>
            </a:r>
          </a:p>
          <a:p>
            <a:pPr marL="320039" indent="-320039" defTabSz="408940">
              <a:spcBef>
                <a:spcPts val="2900"/>
              </a:spcBef>
              <a:defRPr sz="2520"/>
            </a:pPr>
            <a:r>
              <a:t>Slide 11: Velazquez, The Temptation of St Thomas. </a:t>
            </a:r>
            <a:r>
              <a:rPr u="sng">
                <a:hlinkClick r:id="rId4" invalidUrl="" action="" tgtFrame="" tooltip="" history="1" highlightClick="0" endSnd="0"/>
              </a:rPr>
              <a:t>https://upload.wikimedia.org/wikipedia/commons/3/3b/Saint_Thomas_Aquinas_Diego_Velázquez.jpg</a:t>
            </a:r>
            <a:r>
              <a:t>. Accessed 6.2.2020.</a:t>
            </a: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Image Credits"/>
          <p:cNvSpPr txBox="1"/>
          <p:nvPr>
            <p:ph type="title"/>
          </p:nvPr>
        </p:nvSpPr>
        <p:spPr>
          <a:prstGeom prst="rect">
            <a:avLst/>
          </a:prstGeom>
        </p:spPr>
        <p:txBody>
          <a:bodyPr/>
          <a:lstStyle/>
          <a:p>
            <a:pPr/>
            <a:r>
              <a:t>Image Credits</a:t>
            </a:r>
          </a:p>
        </p:txBody>
      </p:sp>
      <p:sp>
        <p:nvSpPr>
          <p:cNvPr id="237" name="Slide 12: St Albert the Great, San Niccolo, Treviso.  https://upload.wikimedia.org/wikipedia/commons/thumb/c/ca/Tommaso_da_modena%2C_ritratti_di_domenicani_%28vescovo%29_1352_150cm%2C_treviso%2C_ex_convento_di_san_niccolò%2C_sala_del_capitolo.jpg/431px-Tommaso_da_modena%2C_ritratti_di_domenicani_%28vescovo%29_1352_150cm%2C_treviso%2C_ex_convento_di_san_niccolò%2C_sala_del_capitolo.jpg. Accessed 12.2.2020.…"/>
          <p:cNvSpPr txBox="1"/>
          <p:nvPr>
            <p:ph type="body" idx="1"/>
          </p:nvPr>
        </p:nvSpPr>
        <p:spPr>
          <a:prstGeom prst="rect">
            <a:avLst/>
          </a:prstGeom>
        </p:spPr>
        <p:txBody>
          <a:bodyPr/>
          <a:lstStyle/>
          <a:p>
            <a:pPr marL="242315" indent="-242315" defTabSz="309625">
              <a:spcBef>
                <a:spcPts val="2200"/>
              </a:spcBef>
              <a:defRPr sz="1907"/>
            </a:pPr>
            <a:r>
              <a:t>Slide 12: St Albert the Great, San Niccolo, Treviso.  </a:t>
            </a:r>
            <a:r>
              <a:rPr u="sng">
                <a:hlinkClick r:id="rId2" invalidUrl="" action="" tgtFrame="" tooltip="" history="1" highlightClick="0" endSnd="0"/>
              </a:rPr>
              <a:t>https://upload.wikimedia.org/wikipedia/commons/thumb/c/ca/Tommaso_da_modena%2C_ritratti_di_domenicani_%28vescovo%29_1352_150cm%2C_treviso%2C_ex_convento_di_san_niccolò%2C_sala_del_capitolo.jpg/431px-Tommaso_da_modena%2C_ritratti_di_domenicani_%28vescovo%29_1352_150cm%2C_treviso%2C_ex_convento_di_san_niccolò%2C_sala_del_capitolo.jpg</a:t>
            </a:r>
            <a:r>
              <a:t>. Accessed 12.2.2020.</a:t>
            </a:r>
          </a:p>
          <a:p>
            <a:pPr marL="242315" indent="-242315" defTabSz="309625">
              <a:spcBef>
                <a:spcPts val="2200"/>
              </a:spcBef>
              <a:defRPr sz="1907"/>
            </a:pPr>
            <a:r>
              <a:t>Slide 13: St Thomas’s Handwriting. </a:t>
            </a:r>
            <a:r>
              <a:rPr u="sng">
                <a:hlinkClick r:id="rId3" invalidUrl="" action="" tgtFrame="" tooltip="" history="1" highlightClick="0" endSnd="0"/>
              </a:rPr>
              <a:t>https://newsaintthomas.com/wp-content/uploads/2013/09/handwriting-of-thomas-aquinas.gif</a:t>
            </a:r>
            <a:r>
              <a:t>. Accessed 12.2.2020.</a:t>
            </a:r>
          </a:p>
          <a:p>
            <a:pPr marL="242315" indent="-242315" defTabSz="309625">
              <a:spcBef>
                <a:spcPts val="2200"/>
              </a:spcBef>
              <a:defRPr sz="1907"/>
            </a:pPr>
            <a:r>
              <a:t>Slide 15, 17-18, 21: </a:t>
            </a:r>
            <a:r>
              <a:rPr u="sng">
                <a:hlinkClick r:id="rId4" invalidUrl="" action="" tgtFrame="" tooltip="" history="1" highlightClick="0" endSnd="0"/>
              </a:rPr>
              <a:t>https://data.whicdn.com/images/304309554/original.jpg</a:t>
            </a:r>
            <a:r>
              <a:t>. Accessed 13.2.20.</a:t>
            </a:r>
          </a:p>
          <a:p>
            <a:pPr marL="242315" indent="-242315" defTabSz="309625">
              <a:spcBef>
                <a:spcPts val="2200"/>
              </a:spcBef>
              <a:defRPr sz="1907"/>
            </a:pPr>
            <a:r>
              <a:t>Slide 18: </a:t>
            </a:r>
            <a:r>
              <a:rPr u="sng">
                <a:hlinkClick r:id="rId5" invalidUrl="" action="" tgtFrame="" tooltip="" history="1" highlightClick="0" endSnd="0"/>
              </a:rPr>
              <a:t>https://s3.amazonaws.com/user-media.venngage.com/511873-58b603a88db7cc43c5d2a82f41dc06b3.jpg</a:t>
            </a:r>
            <a:r>
              <a:t>. Accessed 14.2.2020.</a:t>
            </a:r>
          </a:p>
          <a:p>
            <a:pPr marL="242315" indent="-242315" defTabSz="309625">
              <a:spcBef>
                <a:spcPts val="2200"/>
              </a:spcBef>
              <a:defRPr sz="1907"/>
            </a:pPr>
            <a:r>
              <a:t>Slide 22: </a:t>
            </a:r>
            <a:r>
              <a:rPr u="sng">
                <a:hlinkClick r:id="rId6" invalidUrl="" action="" tgtFrame="" tooltip="" history="1" highlightClick="0" endSnd="0"/>
              </a:rPr>
              <a:t>https://www.wga.hu/art/t/traini/aquinas.jpg</a:t>
            </a:r>
            <a:r>
              <a:t>. Accessed 14.2.2020.</a:t>
            </a:r>
          </a:p>
          <a:p>
            <a:pPr marL="242315" indent="-242315" defTabSz="309625">
              <a:spcBef>
                <a:spcPts val="2200"/>
              </a:spcBef>
              <a:defRPr sz="1907"/>
            </a:pPr>
            <a:r>
              <a:t>Slide 23: </a:t>
            </a:r>
            <a:r>
              <a:rPr u="sng">
                <a:hlinkClick r:id="rId7" invalidUrl="" action="" tgtFrame="" tooltip="" history="1" highlightClick="0" endSnd="0"/>
              </a:rPr>
              <a:t>https://images-na.ssl-images-amazon.com/images/I/61XoUBxEQKL._AC_SX522_.jpg</a:t>
            </a:r>
            <a:r>
              <a:t>. Accessed 14.2.2020.</a:t>
            </a:r>
          </a:p>
          <a:p>
            <a:pPr marL="242315" indent="-242315" defTabSz="309625">
              <a:spcBef>
                <a:spcPts val="2200"/>
              </a:spcBef>
              <a:defRPr sz="1907"/>
            </a:pPr>
            <a:r>
              <a:t>Slide 24: </a:t>
            </a:r>
            <a:r>
              <a:rPr u="sng">
                <a:hlinkClick r:id="rId8" invalidUrl="" action="" tgtFrame="" tooltip="" history="1" highlightClick="0" endSnd="0"/>
              </a:rPr>
              <a:t>https://i.pinimg.com/originals/18/42/31/18423129271079a0ffa155ea6c086878.jpg</a:t>
            </a:r>
            <a:r>
              <a:t>. Accessed 14.2.2020.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ModernPortfolio">
  <a:themeElements>
    <a:clrScheme name="ModernPortfolio">
      <a:dk1>
        <a:srgbClr val="000000"/>
      </a:dk1>
      <a:lt1>
        <a:srgbClr val="FFFFFF"/>
      </a:lt1>
      <a:dk2>
        <a:srgbClr val="5C5C5C"/>
      </a:dk2>
      <a:lt2>
        <a:srgbClr val="CBCBCB"/>
      </a:lt2>
      <a:accent1>
        <a:srgbClr val="557E8A"/>
      </a:accent1>
      <a:accent2>
        <a:srgbClr val="88885A"/>
      </a:accent2>
      <a:accent3>
        <a:srgbClr val="B29E85"/>
      </a:accent3>
      <a:accent4>
        <a:srgbClr val="BB7B52"/>
      </a:accent4>
      <a:accent5>
        <a:srgbClr val="CF7F66"/>
      </a:accent5>
      <a:accent6>
        <a:srgbClr val="62647B"/>
      </a:accent6>
      <a:hlink>
        <a:srgbClr val="0000FF"/>
      </a:hlink>
      <a:folHlink>
        <a:srgbClr val="FF00FF"/>
      </a:folHlink>
    </a:clrScheme>
    <a:fontScheme name="ModernPortfolio">
      <a:majorFont>
        <a:latin typeface="Helvetica Neue Light"/>
        <a:ea typeface="Helvetica Neue Light"/>
        <a:cs typeface="Helvetica Neue Light"/>
      </a:majorFont>
      <a:minorFont>
        <a:latin typeface="Helvetica Neue Light"/>
        <a:ea typeface="Helvetica Neue Light"/>
        <a:cs typeface="Helvetica Neue Light"/>
      </a:minorFont>
    </a:fontScheme>
    <a:fmtScheme name="ModernPortfol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12166"/>
            <a:lumOff val="-13042"/>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FFFFFF"/>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ABABAB"/>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ModernPortfolio">
  <a:themeElements>
    <a:clrScheme name="ModernPortfolio">
      <a:dk1>
        <a:srgbClr val="000000"/>
      </a:dk1>
      <a:lt1>
        <a:srgbClr val="FFFFFF"/>
      </a:lt1>
      <a:dk2>
        <a:srgbClr val="5C5C5C"/>
      </a:dk2>
      <a:lt2>
        <a:srgbClr val="CBCBCB"/>
      </a:lt2>
      <a:accent1>
        <a:srgbClr val="557E8A"/>
      </a:accent1>
      <a:accent2>
        <a:srgbClr val="88885A"/>
      </a:accent2>
      <a:accent3>
        <a:srgbClr val="B29E85"/>
      </a:accent3>
      <a:accent4>
        <a:srgbClr val="BB7B52"/>
      </a:accent4>
      <a:accent5>
        <a:srgbClr val="CF7F66"/>
      </a:accent5>
      <a:accent6>
        <a:srgbClr val="62647B"/>
      </a:accent6>
      <a:hlink>
        <a:srgbClr val="0000FF"/>
      </a:hlink>
      <a:folHlink>
        <a:srgbClr val="FF00FF"/>
      </a:folHlink>
    </a:clrScheme>
    <a:fontScheme name="ModernPortfolio">
      <a:majorFont>
        <a:latin typeface="Helvetica Neue Light"/>
        <a:ea typeface="Helvetica Neue Light"/>
        <a:cs typeface="Helvetica Neue Light"/>
      </a:majorFont>
      <a:minorFont>
        <a:latin typeface="Helvetica Neue Light"/>
        <a:ea typeface="Helvetica Neue Light"/>
        <a:cs typeface="Helvetica Neue Light"/>
      </a:minorFont>
    </a:fontScheme>
    <a:fmtScheme name="ModernPortfol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12166"/>
            <a:lumOff val="-13042"/>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FFFFFF"/>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ABABAB"/>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