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5" d="100"/>
          <a:sy n="75" d="100"/>
        </p:scale>
        <p:origin x="72" y="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06753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Good morning. I'm [your name], student ID [your ID], and this is my LCLM4004 Component 1 presentation on Basil's Bakery. I've acted as a consultant to diagnose why sales are stuck around 25% below 2019, using PESTEL and a cause-and-effect diagram. I'll take about six minutes, then take questions. I'm focusing on diagnosis, not solutions, because Basil asked for a clearer picture of the issues before making changes.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Quick overview. First, the background to Basil's Bakery and the problems it faces. Then I'll explain and critique PESTEL and apply it to Basil's. Then the same for the cause-and-effect, or fishbone, model — explain, critique, apply. Finally the key findings. I'm stopping at diagnosis rather than recommendations, as Basil requested. I'll keep to time and leave room for questions at the end.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Basil's Bakery opened in 2015 in a Coventry retail park, selling organic bread, cakes and pastries to local shoppers and nearby office and warehouse staff. Sales grew every year until 2019. Covid hit footfall in 2020; sales recovered partly but never returned to pre-pandemic levels — since 2023 they've stayed around 25% below 2019. Meanwhile his rent, rates, utilities and insurance have all risen. Basil is worried about the future and asked me to research the issues.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The root problem is sales stagnation at about 25% below 2019. External factors Basil can't control: the retail park is quieter with empty units, loyal local workers were made redundant, hybrid working means fewer daily office visits, and inflation plus the cost-of-living squeeze raise his costs and cut customer spending. Internal factors he could control: no delivery service because he must stay baking, unreliable phone pre-orders, no online ordering, and long waits at peak times. External factors create the pressure; internal gaps stop him adapting.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PESTEL scans six external factors — Political, Economic, Social, Technological, Environmental, Legal. Brooks (2011), our module reading, explains it as a study of key external influences, and Johnson et al. (2017) link it to strategy. It's used in planning to spot threats and opportunities. Benefits: systematic, broad, simple. Limitations (Worthington and Britton, 2018): it's a static snapshot, can become just a descriptive list, needs current data, and doesn't rank factors or solve problems — so I'll pair it with a fishbone.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Applying PESTEL. Political: hybrid working cuts footfall; rates and minimum wage raise costs (CIPD, 2025). Economic: cost-of-living squeeze and inflation (ONS, 2025). Social: home working plus demand for delivery, but loyalty to local organic shops (Which?, 2024). Technological: online ordering and delivery apps are now expected, and Basil has none (Chaffey and Ellis-Chadwick, 2024). Environmental: organic supply vulnerable to crop failure (DEFRA, 2025). Legal: hygiene, allergen and wage rules; delivery would add consumer-rights duties (FSA, 2024). The external environment has shifted permanently against his on-site-only model.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The cause-and-effect, or fishbone, diagram was created by Kaoru Ishikawa. Sproull (2018, p.22), our essential reading, calls it a tool to identify, organise and display possible causes of a problem. You set the problem as the 'effect', group causes into categories — the six Ms: Methods, Machines, People, Materials, Measurement, Environment — then list specific causes. Benefits: encourages ideas, shows relationships visually, gives structure, easy to use. Limitations: can lose focus, needs discipline, gives no measure of cause importance, and can be too simplistic.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My fishbone has the effect — sales 25% below 2019 — on the right. Methods: phone-only pre-orders, no online ordering, no delivery, slow peak service. Machines: no website, app or online till. People: hybrid working cuts visits, loyal customers made redundant, Basil can't leave the bakery. Materials: organic costs volatile, crop-failure risk. Measurement: no footfall or feedback tracking. Environment: retail-park decline, cost-of-living, rising overheads. Root causes: structural footfall fall, no digital/delivery capability, and margin squeeze — matching the PESTEL findings (Sproull, 2018; Super series, 2013).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Key findings. One: the decline is structural and persistent — 25% below 2019 since 2023 — not a temporary dip. Two: external shifts like hybrid working, retail-park decline and inflation are largely outside Basil's control and here to stay. Three: internal gaps — no delivery, unreliable pre-orders, no online ordering — are within his control and lose customers. Four: his loyal base and organic reputation are real strengths to build on. I've stopped at diagnosis, as asked, but these point clearly to where future decisions should focus. Thank you — any questions?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To conclude, the two tools point to the same story. PESTEL shows the external environment has permanently shifted — hybrid working, the retail-park decline, the expectation of digital ordering, and cost inflation are all here to stay. The fishbone then shows that Basil's internal gaps — no delivery, no online ordering, unreliable pre-orders — are the controllable factors that amplify those external pressures. Both analyses agree the sales gap is structural, not a temporary post-Covid dip. And Basil's loyal customer base and organic reputation are real strengths to build on. I've kept to diagnosis, as Basil asked.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Reference list in Harvard format, alphabetical. Seven academic sources plus credible reports and the case study. Invite questions.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Thank the audience for listening. Invite questions and answer them respectfully and confidently. If you don't know an answer, say you'll look into it and follow up.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5741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801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2551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5223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58279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2395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4807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42250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7966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5189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4973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6024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0949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1336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83427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95318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89072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0136236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796809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78910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2811380" y="-1681974"/>
            <a:ext cx="6569242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81619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63447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963135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51302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29185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51708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247802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92443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  <p:sldLayoutId id="2147483700" r:id="rId12"/>
    <p:sldLayoutId id="2147483701" r:id="rId13"/>
    <p:sldLayoutId id="2147483702" r:id="rId14"/>
    <p:sldLayoutId id="2147483703" r:id="rId15"/>
    <p:sldLayoutId id="2147483704" r:id="rId16"/>
    <p:sldLayoutId id="2147483705" r:id="rId17"/>
    <p:sldLayoutId id="2147483706" r:id="rId18"/>
    <p:sldLayoutId id="2147483707" r:id="rId19"/>
    <p:sldLayoutId id="2147483708" r:id="rId20"/>
    <p:sldLayoutId id="2147483709" r:id="rId21"/>
    <p:sldLayoutId id="2147483710" r:id="rId22"/>
    <p:sldLayoutId id="2147483711" r:id="rId23"/>
    <p:sldLayoutId id="2147483712" r:id="rId24"/>
    <p:sldLayoutId id="2147483713" r:id="rId25"/>
    <p:sldLayoutId id="2147483714" r:id="rId26"/>
    <p:sldLayoutId id="2147483715" r:id="rId2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8E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" name="Picture 2" descr="slide1_titl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640" y="0"/>
            <a:ext cx="7071055" cy="3977468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0" y="0"/>
            <a:ext cx="5120640" cy="6858000"/>
          </a:xfrm>
          <a:prstGeom prst="rect">
            <a:avLst/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5120640" y="0"/>
            <a:ext cx="91440" cy="6858000"/>
          </a:xfrm>
          <a:prstGeom prst="rect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457200" y="822960"/>
            <a:ext cx="4206240" cy="365760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500" b="1" i="0">
                <a:solidFill>
                  <a:srgbClr val="F9A825"/>
                </a:solidFill>
                <a:latin typeface="Calibri"/>
              </a:rPr>
              <a:t>LCLM 4004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57200" y="1188720"/>
            <a:ext cx="4297680" cy="1463040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5000"/>
              </a:lnSpc>
            </a:pPr>
            <a:r>
              <a:rPr sz="2800" b="1" i="0">
                <a:solidFill>
                  <a:srgbClr val="FFFFFF"/>
                </a:solidFill>
                <a:latin typeface="Calibri"/>
              </a:rPr>
              <a:t>Problem Solving</a:t>
            </a:r>
          </a:p>
          <a:p>
            <a:pPr algn="l">
              <a:lnSpc>
                <a:spcPct val="105000"/>
              </a:lnSpc>
            </a:pPr>
            <a:r>
              <a:rPr sz="2800" b="1" i="0">
                <a:solidFill>
                  <a:srgbClr val="FFFFFF"/>
                </a:solidFill>
                <a:latin typeface="Calibri"/>
              </a:rPr>
              <a:t>&amp; Decision Making</a:t>
            </a:r>
          </a:p>
        </p:txBody>
      </p:sp>
      <p:sp>
        <p:nvSpPr>
          <p:cNvPr id="8" name="Rectangle 7"/>
          <p:cNvSpPr/>
          <p:nvPr/>
        </p:nvSpPr>
        <p:spPr>
          <a:xfrm>
            <a:off x="457200" y="2697480"/>
            <a:ext cx="822960" cy="45720"/>
          </a:xfrm>
          <a:prstGeom prst="rect">
            <a:avLst/>
          </a:prstGeom>
          <a:solidFill>
            <a:srgbClr val="F9A82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457200" y="2880360"/>
            <a:ext cx="4206240" cy="574453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30000"/>
              </a:lnSpc>
            </a:pPr>
            <a:r>
              <a:rPr sz="1400" b="0" i="0" dirty="0">
                <a:solidFill>
                  <a:srgbClr val="FFF8E7"/>
                </a:solidFill>
                <a:latin typeface="Calibri"/>
              </a:rPr>
              <a:t>Component 1 — Individual Presentation</a:t>
            </a:r>
          </a:p>
          <a:p>
            <a:pPr algn="l">
              <a:lnSpc>
                <a:spcPct val="130000"/>
              </a:lnSpc>
            </a:pPr>
            <a:r>
              <a:rPr sz="1400" b="0" i="0" dirty="0">
                <a:solidFill>
                  <a:srgbClr val="FFF8E7"/>
                </a:solidFill>
                <a:latin typeface="Calibri"/>
              </a:rPr>
              <a:t>Basil's Bakery Case Study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5577840" y="3291840"/>
            <a:ext cx="6126480" cy="283464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D7CCB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/>
          </a:p>
        </p:txBody>
      </p:sp>
      <p:sp>
        <p:nvSpPr>
          <p:cNvPr id="11" name="TextBox 10"/>
          <p:cNvSpPr txBox="1"/>
          <p:nvPr/>
        </p:nvSpPr>
        <p:spPr>
          <a:xfrm>
            <a:off x="5852160" y="3520440"/>
            <a:ext cx="182880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6D4C41"/>
                </a:solidFill>
                <a:latin typeface="Calibri"/>
              </a:rPr>
              <a:t>Student Name: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772400" y="3520440"/>
            <a:ext cx="3749039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lang="en-GB" sz="1300" b="1" dirty="0">
                <a:solidFill>
                  <a:srgbClr val="332A26"/>
                </a:solidFill>
                <a:latin typeface="Calibri"/>
              </a:rPr>
              <a:t>Celine Cameron</a:t>
            </a:r>
            <a:endParaRPr sz="1300" b="1" i="0" dirty="0">
              <a:solidFill>
                <a:srgbClr val="332A26"/>
              </a:solidFill>
              <a:latin typeface="Calibri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5852160" y="3941064"/>
            <a:ext cx="182880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6D4C41"/>
                </a:solidFill>
                <a:latin typeface="Calibri"/>
              </a:rPr>
              <a:t>Student ID: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772400" y="3941064"/>
            <a:ext cx="3749039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lang="en-GB" sz="1300" b="1" i="0" dirty="0">
                <a:solidFill>
                  <a:srgbClr val="332A26"/>
                </a:solidFill>
                <a:latin typeface="Calibri"/>
              </a:rPr>
              <a:t>2419339</a:t>
            </a:r>
            <a:endParaRPr sz="1300" b="1" i="0" dirty="0">
              <a:solidFill>
                <a:srgbClr val="332A26"/>
              </a:solidFill>
              <a:latin typeface="Calibri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5852160" y="4361688"/>
            <a:ext cx="182880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6D4C41"/>
                </a:solidFill>
                <a:latin typeface="Calibri"/>
              </a:rPr>
              <a:t>Lecturer: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772400" y="4361688"/>
            <a:ext cx="3749039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 dirty="0">
                <a:solidFill>
                  <a:srgbClr val="332A26"/>
                </a:solidFill>
                <a:latin typeface="Calibri"/>
              </a:rPr>
              <a:t>Annamarie Dufficy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852160" y="4782312"/>
            <a:ext cx="182880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6D4C41"/>
                </a:solidFill>
                <a:latin typeface="Calibri"/>
              </a:rPr>
              <a:t>Module Code: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772400" y="4782312"/>
            <a:ext cx="3749039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LCLM 4004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852160" y="5202936"/>
            <a:ext cx="182880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6D4C41"/>
                </a:solidFill>
                <a:latin typeface="Calibri"/>
              </a:rPr>
              <a:t>Module Name: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772400" y="5202936"/>
            <a:ext cx="3749039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Problem Solving &amp; Decision-Making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5852160" y="5623560"/>
            <a:ext cx="182880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6D4C41"/>
                </a:solidFill>
                <a:latin typeface="Calibri"/>
              </a:rPr>
              <a:t>Component 1: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772400" y="5623560"/>
            <a:ext cx="3749039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 dirty="0">
                <a:solidFill>
                  <a:srgbClr val="332A26"/>
                </a:solidFill>
                <a:latin typeface="Calibri"/>
              </a:rPr>
              <a:t>Basil's Bakery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8E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164592" y="0"/>
            <a:ext cx="54864" cy="6858000"/>
          </a:xfrm>
          <a:prstGeom prst="rect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457200" y="502920"/>
            <a:ext cx="8686800" cy="548640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2300" b="1" i="0">
                <a:solidFill>
                  <a:srgbClr val="4E342E"/>
                </a:solidFill>
                <a:latin typeface="Calibri"/>
              </a:rPr>
              <a:t>Presentation Overview</a:t>
            </a:r>
          </a:p>
        </p:txBody>
      </p:sp>
      <p:sp>
        <p:nvSpPr>
          <p:cNvPr id="7" name="Rectangle 6"/>
          <p:cNvSpPr/>
          <p:nvPr/>
        </p:nvSpPr>
        <p:spPr>
          <a:xfrm>
            <a:off x="457200" y="1078992"/>
            <a:ext cx="914400" cy="41148"/>
          </a:xfrm>
          <a:prstGeom prst="rect">
            <a:avLst/>
          </a:prstGeom>
          <a:solidFill>
            <a:srgbClr val="F9A82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11338560" y="274320"/>
            <a:ext cx="594360" cy="347472"/>
          </a:xfrm>
          <a:prstGeom prst="roundRect">
            <a:avLst>
              <a:gd name="adj" fmla="val 8000"/>
            </a:avLst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Calibri"/>
              </a:rPr>
              <a:t>02</a:t>
            </a:r>
          </a:p>
        </p:txBody>
      </p:sp>
      <p:pic>
        <p:nvPicPr>
          <p:cNvPr id="9" name="Picture 8" descr="slide2_overview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9440" y="1463040"/>
            <a:ext cx="4754880" cy="2674620"/>
          </a:xfrm>
          <a:prstGeom prst="rect">
            <a:avLst/>
          </a:prstGeom>
        </p:spPr>
      </p:pic>
      <p:sp>
        <p:nvSpPr>
          <p:cNvPr id="10" name="Oval 9"/>
          <p:cNvSpPr/>
          <p:nvPr/>
        </p:nvSpPr>
        <p:spPr>
          <a:xfrm>
            <a:off x="548640" y="1645920"/>
            <a:ext cx="365760" cy="365760"/>
          </a:xfrm>
          <a:prstGeom prst="ellipse">
            <a:avLst/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300" b="1">
                <a:solidFill>
                  <a:srgbClr val="FFFFFF"/>
                </a:solidFill>
                <a:latin typeface="Calibri"/>
              </a:rPr>
              <a:t>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97280" y="1627632"/>
            <a:ext cx="5577840" cy="640080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00000"/>
              </a:lnSpc>
            </a:pPr>
            <a:r>
              <a:rPr sz="1400" b="1" i="0" dirty="0">
                <a:solidFill>
                  <a:srgbClr val="332A26"/>
                </a:solidFill>
                <a:latin typeface="Calibri"/>
              </a:rPr>
              <a:t>Background to Basil's Bakery &amp; the problems it faces</a:t>
            </a:r>
          </a:p>
        </p:txBody>
      </p:sp>
      <p:sp>
        <p:nvSpPr>
          <p:cNvPr id="12" name="Oval 11"/>
          <p:cNvSpPr/>
          <p:nvPr/>
        </p:nvSpPr>
        <p:spPr>
          <a:xfrm>
            <a:off x="548640" y="2423160"/>
            <a:ext cx="365760" cy="365760"/>
          </a:xfrm>
          <a:prstGeom prst="ellipse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300" b="1">
                <a:solidFill>
                  <a:srgbClr val="FFFFFF"/>
                </a:solidFill>
                <a:latin typeface="Calibri"/>
              </a:rPr>
              <a:t>2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97280" y="2404872"/>
            <a:ext cx="5577840" cy="640080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00000"/>
              </a:lnSpc>
            </a:pPr>
            <a:r>
              <a:rPr sz="1400" b="1" i="0">
                <a:solidFill>
                  <a:srgbClr val="332A26"/>
                </a:solidFill>
                <a:latin typeface="Calibri"/>
              </a:rPr>
              <a:t>Critique &amp; application of the PESTEL framework</a:t>
            </a:r>
          </a:p>
        </p:txBody>
      </p:sp>
      <p:sp>
        <p:nvSpPr>
          <p:cNvPr id="14" name="Oval 13"/>
          <p:cNvSpPr/>
          <p:nvPr/>
        </p:nvSpPr>
        <p:spPr>
          <a:xfrm>
            <a:off x="548640" y="3200400"/>
            <a:ext cx="365760" cy="365760"/>
          </a:xfrm>
          <a:prstGeom prst="ellipse">
            <a:avLst/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300" b="1">
                <a:solidFill>
                  <a:srgbClr val="FFFFFF"/>
                </a:solidFill>
                <a:latin typeface="Calibri"/>
              </a:rPr>
              <a:t>3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97280" y="3182112"/>
            <a:ext cx="5577840" cy="640080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00000"/>
              </a:lnSpc>
            </a:pPr>
            <a:r>
              <a:rPr sz="1400" b="1" i="0">
                <a:solidFill>
                  <a:srgbClr val="332A26"/>
                </a:solidFill>
                <a:latin typeface="Calibri"/>
              </a:rPr>
              <a:t>Critique &amp; application of the Cause-and-Effect (Fishbone) model</a:t>
            </a:r>
          </a:p>
        </p:txBody>
      </p:sp>
      <p:sp>
        <p:nvSpPr>
          <p:cNvPr id="16" name="Oval 15"/>
          <p:cNvSpPr/>
          <p:nvPr/>
        </p:nvSpPr>
        <p:spPr>
          <a:xfrm>
            <a:off x="548640" y="3977639"/>
            <a:ext cx="365760" cy="365760"/>
          </a:xfrm>
          <a:prstGeom prst="ellipse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300" b="1">
                <a:solidFill>
                  <a:srgbClr val="FFFFFF"/>
                </a:solidFill>
                <a:latin typeface="Calibri"/>
              </a:rPr>
              <a:t>4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097280" y="3959351"/>
            <a:ext cx="5577840" cy="640080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00000"/>
              </a:lnSpc>
            </a:pPr>
            <a:r>
              <a:rPr sz="1400" b="1" i="0">
                <a:solidFill>
                  <a:srgbClr val="332A26"/>
                </a:solidFill>
                <a:latin typeface="Calibri"/>
              </a:rPr>
              <a:t>Summary of key findings</a:t>
            </a:r>
          </a:p>
        </p:txBody>
      </p:sp>
      <p:sp>
        <p:nvSpPr>
          <p:cNvPr id="18" name="Oval 17"/>
          <p:cNvSpPr/>
          <p:nvPr/>
        </p:nvSpPr>
        <p:spPr>
          <a:xfrm>
            <a:off x="548640" y="4754880"/>
            <a:ext cx="365760" cy="365760"/>
          </a:xfrm>
          <a:prstGeom prst="ellipse">
            <a:avLst/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300" b="1">
                <a:solidFill>
                  <a:srgbClr val="FFFFFF"/>
                </a:solidFill>
                <a:latin typeface="Calibri"/>
              </a:rPr>
              <a:t>5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097280" y="4736592"/>
            <a:ext cx="5577840" cy="640080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00000"/>
              </a:lnSpc>
            </a:pPr>
            <a:r>
              <a:rPr sz="1400" b="1" i="0">
                <a:solidFill>
                  <a:srgbClr val="332A26"/>
                </a:solidFill>
                <a:latin typeface="Calibri"/>
              </a:rPr>
              <a:t>Questions at the end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8E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164592" y="0"/>
            <a:ext cx="54864" cy="6858000"/>
          </a:xfrm>
          <a:prstGeom prst="rect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457200" y="502920"/>
            <a:ext cx="8686800" cy="548640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2300" b="1" i="0">
                <a:solidFill>
                  <a:srgbClr val="4E342E"/>
                </a:solidFill>
                <a:latin typeface="Calibri"/>
              </a:rPr>
              <a:t>Background: Basil's Bakery</a:t>
            </a:r>
          </a:p>
        </p:txBody>
      </p:sp>
      <p:sp>
        <p:nvSpPr>
          <p:cNvPr id="7" name="Rectangle 6"/>
          <p:cNvSpPr/>
          <p:nvPr/>
        </p:nvSpPr>
        <p:spPr>
          <a:xfrm>
            <a:off x="457200" y="1078992"/>
            <a:ext cx="914400" cy="41148"/>
          </a:xfrm>
          <a:prstGeom prst="rect">
            <a:avLst/>
          </a:prstGeom>
          <a:solidFill>
            <a:srgbClr val="F9A82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8" name="Rounded Rectangle 7"/>
          <p:cNvSpPr/>
          <p:nvPr/>
        </p:nvSpPr>
        <p:spPr>
          <a:xfrm>
            <a:off x="11338560" y="274320"/>
            <a:ext cx="594360" cy="347472"/>
          </a:xfrm>
          <a:prstGeom prst="roundRect">
            <a:avLst>
              <a:gd name="adj" fmla="val 8000"/>
            </a:avLst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Calibri"/>
              </a:rPr>
              <a:t>03</a:t>
            </a:r>
          </a:p>
        </p:txBody>
      </p:sp>
      <p:pic>
        <p:nvPicPr>
          <p:cNvPr id="9" name="Picture 8" descr="slide3_background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9440" y="1463040"/>
            <a:ext cx="4754880" cy="2674620"/>
          </a:xfrm>
          <a:prstGeom prst="rect">
            <a:avLst/>
          </a:prstGeom>
        </p:spPr>
      </p:pic>
      <p:sp>
        <p:nvSpPr>
          <p:cNvPr id="10" name="Rounded Rectangle 9"/>
          <p:cNvSpPr/>
          <p:nvPr/>
        </p:nvSpPr>
        <p:spPr>
          <a:xfrm>
            <a:off x="548640" y="1554480"/>
            <a:ext cx="1051560" cy="411480"/>
          </a:xfrm>
          <a:prstGeom prst="roundRect">
            <a:avLst>
              <a:gd name="adj" fmla="val 8000"/>
            </a:avLst>
          </a:prstGeom>
          <a:solidFill>
            <a:srgbClr val="F9A82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150" b="1">
                <a:solidFill>
                  <a:srgbClr val="4E342E"/>
                </a:solidFill>
                <a:latin typeface="Calibri"/>
              </a:rPr>
              <a:t>2015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783080" y="1508760"/>
            <a:ext cx="4937760" cy="270139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15000"/>
              </a:lnSpc>
            </a:pPr>
            <a:r>
              <a:rPr sz="1400" b="1" i="0" dirty="0">
                <a:solidFill>
                  <a:srgbClr val="332A26"/>
                </a:solidFill>
                <a:latin typeface="Calibri"/>
              </a:rPr>
              <a:t>Opens in Coventry retail park — organic bread, cakes, pastries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548640" y="2423160"/>
            <a:ext cx="1051560" cy="411480"/>
          </a:xfrm>
          <a:prstGeom prst="roundRect">
            <a:avLst>
              <a:gd name="adj" fmla="val 8000"/>
            </a:avLst>
          </a:prstGeom>
          <a:solidFill>
            <a:srgbClr val="F9A82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150" b="1">
                <a:solidFill>
                  <a:srgbClr val="4E342E"/>
                </a:solidFill>
                <a:latin typeface="Calibri"/>
              </a:rPr>
              <a:t>2015–19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783080" y="2377440"/>
            <a:ext cx="4937760" cy="270139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15000"/>
              </a:lnSpc>
            </a:pPr>
            <a:r>
              <a:rPr sz="1400" b="1" i="0" dirty="0">
                <a:solidFill>
                  <a:srgbClr val="332A26"/>
                </a:solidFill>
                <a:latin typeface="Calibri"/>
              </a:rPr>
              <a:t>Sales grow every year; loyal base of shoppers &amp; workers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548640" y="3291839"/>
            <a:ext cx="1051560" cy="411480"/>
          </a:xfrm>
          <a:prstGeom prst="roundRect">
            <a:avLst>
              <a:gd name="adj" fmla="val 8000"/>
            </a:avLst>
          </a:prstGeom>
          <a:solidFill>
            <a:srgbClr val="F9A82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150" b="1">
                <a:solidFill>
                  <a:srgbClr val="4E342E"/>
                </a:solidFill>
                <a:latin typeface="Calibri"/>
              </a:rPr>
              <a:t>2020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783080" y="3246119"/>
            <a:ext cx="4937760" cy="270139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15000"/>
              </a:lnSpc>
            </a:pPr>
            <a:r>
              <a:rPr sz="1400" b="1" i="0" dirty="0">
                <a:solidFill>
                  <a:srgbClr val="332A26"/>
                </a:solidFill>
                <a:latin typeface="Calibri"/>
              </a:rPr>
              <a:t>Covid lockdowns — footfall and sales drop sharply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548640" y="4160520"/>
            <a:ext cx="1051560" cy="411480"/>
          </a:xfrm>
          <a:prstGeom prst="roundRect">
            <a:avLst>
              <a:gd name="adj" fmla="val 8000"/>
            </a:avLst>
          </a:prstGeom>
          <a:solidFill>
            <a:srgbClr val="F9A82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150" b="1">
                <a:solidFill>
                  <a:srgbClr val="4E342E"/>
                </a:solidFill>
                <a:latin typeface="Calibri"/>
              </a:rPr>
              <a:t>2023–25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1783080" y="4114800"/>
            <a:ext cx="4937760" cy="270139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15000"/>
              </a:lnSpc>
            </a:pPr>
            <a:r>
              <a:rPr sz="1400" b="1" i="0" dirty="0">
                <a:solidFill>
                  <a:srgbClr val="332A26"/>
                </a:solidFill>
                <a:latin typeface="Calibri"/>
              </a:rPr>
              <a:t>Sales stay 25% below 2019; overheads rise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548640" y="5029200"/>
            <a:ext cx="1051560" cy="411480"/>
          </a:xfrm>
          <a:prstGeom prst="roundRect">
            <a:avLst>
              <a:gd name="adj" fmla="val 8000"/>
            </a:avLst>
          </a:prstGeom>
          <a:solidFill>
            <a:srgbClr val="F9A82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150" b="1">
                <a:solidFill>
                  <a:srgbClr val="4E342E"/>
                </a:solidFill>
                <a:latin typeface="Calibri"/>
              </a:rPr>
              <a:t>Now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783080" y="4983480"/>
            <a:ext cx="4937760" cy="270139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15000"/>
              </a:lnSpc>
            </a:pPr>
            <a:r>
              <a:rPr sz="1400" b="1" i="0" dirty="0">
                <a:solidFill>
                  <a:srgbClr val="332A26"/>
                </a:solidFill>
                <a:latin typeface="Calibri"/>
              </a:rPr>
              <a:t>Basil worried; wants the issues diagnosed before changing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8E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164592" y="0"/>
            <a:ext cx="54864" cy="6858000"/>
          </a:xfrm>
          <a:prstGeom prst="rect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457200" y="502920"/>
            <a:ext cx="8686800" cy="548640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2300" b="1" i="0">
                <a:solidFill>
                  <a:srgbClr val="4E342E"/>
                </a:solidFill>
                <a:latin typeface="Calibri"/>
              </a:rPr>
              <a:t>Insight into the Problems</a:t>
            </a:r>
          </a:p>
        </p:txBody>
      </p:sp>
      <p:sp>
        <p:nvSpPr>
          <p:cNvPr id="7" name="Rectangle 6"/>
          <p:cNvSpPr/>
          <p:nvPr/>
        </p:nvSpPr>
        <p:spPr>
          <a:xfrm>
            <a:off x="457200" y="1078992"/>
            <a:ext cx="914400" cy="41148"/>
          </a:xfrm>
          <a:prstGeom prst="rect">
            <a:avLst/>
          </a:prstGeom>
          <a:solidFill>
            <a:srgbClr val="F9A82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11338560" y="274320"/>
            <a:ext cx="594360" cy="347472"/>
          </a:xfrm>
          <a:prstGeom prst="roundRect">
            <a:avLst>
              <a:gd name="adj" fmla="val 8000"/>
            </a:avLst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Calibri"/>
              </a:rPr>
              <a:t>04</a:t>
            </a:r>
          </a:p>
        </p:txBody>
      </p:sp>
      <p:pic>
        <p:nvPicPr>
          <p:cNvPr id="9" name="Picture 8" descr="slide4_problem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8160" y="4206240"/>
            <a:ext cx="3566160" cy="2005965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48640" y="1325880"/>
            <a:ext cx="10972800" cy="411480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500" b="1" i="0">
                <a:solidFill>
                  <a:srgbClr val="E65100"/>
                </a:solidFill>
                <a:latin typeface="Calibri"/>
              </a:rPr>
              <a:t>Root problem: sales stagnation — around 25% below 2019 since 2023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548640" y="1874519"/>
            <a:ext cx="7315200" cy="210312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D7CCB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12" name="Rectangle 11"/>
          <p:cNvSpPr/>
          <p:nvPr/>
        </p:nvSpPr>
        <p:spPr>
          <a:xfrm>
            <a:off x="548640" y="1874519"/>
            <a:ext cx="7315200" cy="411480"/>
          </a:xfrm>
          <a:prstGeom prst="rect">
            <a:avLst/>
          </a:prstGeom>
          <a:solidFill>
            <a:srgbClr val="37474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13" name="TextBox 12"/>
          <p:cNvSpPr txBox="1"/>
          <p:nvPr/>
        </p:nvSpPr>
        <p:spPr>
          <a:xfrm>
            <a:off x="731520" y="1969460"/>
            <a:ext cx="6949440" cy="221599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00000"/>
              </a:lnSpc>
            </a:pPr>
            <a:r>
              <a:rPr sz="1200" b="1" i="0">
                <a:solidFill>
                  <a:srgbClr val="FFFFFF"/>
                </a:solidFill>
                <a:latin typeface="Calibri"/>
              </a:rPr>
              <a:t>EXTERNAL — Basil cannot control</a:t>
            </a:r>
          </a:p>
        </p:txBody>
      </p:sp>
      <p:sp>
        <p:nvSpPr>
          <p:cNvPr id="14" name="Oval 13"/>
          <p:cNvSpPr/>
          <p:nvPr/>
        </p:nvSpPr>
        <p:spPr>
          <a:xfrm>
            <a:off x="777240" y="2423160"/>
            <a:ext cx="82296" cy="82296"/>
          </a:xfrm>
          <a:prstGeom prst="ellipse">
            <a:avLst/>
          </a:prstGeom>
          <a:solidFill>
            <a:srgbClr val="37474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15" name="TextBox 14"/>
          <p:cNvSpPr txBox="1"/>
          <p:nvPr/>
        </p:nvSpPr>
        <p:spPr>
          <a:xfrm>
            <a:off x="960120" y="2377440"/>
            <a:ext cx="676656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Retail park decline; empty units</a:t>
            </a:r>
          </a:p>
        </p:txBody>
      </p:sp>
      <p:sp>
        <p:nvSpPr>
          <p:cNvPr id="16" name="Oval 15"/>
          <p:cNvSpPr/>
          <p:nvPr/>
        </p:nvSpPr>
        <p:spPr>
          <a:xfrm>
            <a:off x="777240" y="2734056"/>
            <a:ext cx="82296" cy="82296"/>
          </a:xfrm>
          <a:prstGeom prst="ellipse">
            <a:avLst/>
          </a:prstGeom>
          <a:solidFill>
            <a:srgbClr val="37474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17" name="TextBox 16"/>
          <p:cNvSpPr txBox="1"/>
          <p:nvPr/>
        </p:nvSpPr>
        <p:spPr>
          <a:xfrm>
            <a:off x="960120" y="2688336"/>
            <a:ext cx="676656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Loyal local workers made redundant</a:t>
            </a:r>
          </a:p>
        </p:txBody>
      </p:sp>
      <p:sp>
        <p:nvSpPr>
          <p:cNvPr id="18" name="Oval 17"/>
          <p:cNvSpPr/>
          <p:nvPr/>
        </p:nvSpPr>
        <p:spPr>
          <a:xfrm>
            <a:off x="777240" y="3044952"/>
            <a:ext cx="82296" cy="82296"/>
          </a:xfrm>
          <a:prstGeom prst="ellipse">
            <a:avLst/>
          </a:prstGeom>
          <a:solidFill>
            <a:srgbClr val="37474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19" name="TextBox 18"/>
          <p:cNvSpPr txBox="1"/>
          <p:nvPr/>
        </p:nvSpPr>
        <p:spPr>
          <a:xfrm>
            <a:off x="960120" y="2999232"/>
            <a:ext cx="676656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Hybrid working cuts daily visits</a:t>
            </a:r>
          </a:p>
        </p:txBody>
      </p:sp>
      <p:sp>
        <p:nvSpPr>
          <p:cNvPr id="20" name="Oval 19"/>
          <p:cNvSpPr/>
          <p:nvPr/>
        </p:nvSpPr>
        <p:spPr>
          <a:xfrm>
            <a:off x="777240" y="3355848"/>
            <a:ext cx="82296" cy="82296"/>
          </a:xfrm>
          <a:prstGeom prst="ellipse">
            <a:avLst/>
          </a:prstGeom>
          <a:solidFill>
            <a:srgbClr val="37474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21" name="TextBox 20"/>
          <p:cNvSpPr txBox="1"/>
          <p:nvPr/>
        </p:nvSpPr>
        <p:spPr>
          <a:xfrm>
            <a:off x="960120" y="3310128"/>
            <a:ext cx="676656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Inflation pushes overheads up</a:t>
            </a:r>
          </a:p>
        </p:txBody>
      </p:sp>
      <p:sp>
        <p:nvSpPr>
          <p:cNvPr id="22" name="Oval 21"/>
          <p:cNvSpPr/>
          <p:nvPr/>
        </p:nvSpPr>
        <p:spPr>
          <a:xfrm>
            <a:off x="777240" y="3666744"/>
            <a:ext cx="82296" cy="82296"/>
          </a:xfrm>
          <a:prstGeom prst="ellipse">
            <a:avLst/>
          </a:prstGeom>
          <a:solidFill>
            <a:srgbClr val="37474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23" name="TextBox 22"/>
          <p:cNvSpPr txBox="1"/>
          <p:nvPr/>
        </p:nvSpPr>
        <p:spPr>
          <a:xfrm>
            <a:off x="960120" y="3621024"/>
            <a:ext cx="676656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Organic stock costs volatile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548640" y="4160520"/>
            <a:ext cx="7315200" cy="18288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D7CCB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25" name="Rectangle 24"/>
          <p:cNvSpPr/>
          <p:nvPr/>
        </p:nvSpPr>
        <p:spPr>
          <a:xfrm>
            <a:off x="548640" y="4160520"/>
            <a:ext cx="7315200" cy="411480"/>
          </a:xfrm>
          <a:prstGeom prst="rect">
            <a:avLst/>
          </a:prstGeom>
          <a:solidFill>
            <a:srgbClr val="00796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26" name="TextBox 25"/>
          <p:cNvSpPr txBox="1"/>
          <p:nvPr/>
        </p:nvSpPr>
        <p:spPr>
          <a:xfrm>
            <a:off x="731520" y="4247766"/>
            <a:ext cx="6949440" cy="236988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FFFFFF"/>
                </a:solidFill>
                <a:latin typeface="Calibri"/>
              </a:rPr>
              <a:t>INTERNAL — Basil can control</a:t>
            </a:r>
          </a:p>
        </p:txBody>
      </p:sp>
      <p:sp>
        <p:nvSpPr>
          <p:cNvPr id="27" name="Oval 26"/>
          <p:cNvSpPr/>
          <p:nvPr/>
        </p:nvSpPr>
        <p:spPr>
          <a:xfrm>
            <a:off x="777240" y="4709160"/>
            <a:ext cx="82296" cy="82296"/>
          </a:xfrm>
          <a:prstGeom prst="ellipse">
            <a:avLst/>
          </a:prstGeom>
          <a:solidFill>
            <a:srgbClr val="00796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28" name="TextBox 27"/>
          <p:cNvSpPr txBox="1"/>
          <p:nvPr/>
        </p:nvSpPr>
        <p:spPr>
          <a:xfrm>
            <a:off x="960120" y="4663440"/>
            <a:ext cx="676656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No delivery — Basil must bake on-site</a:t>
            </a:r>
          </a:p>
        </p:txBody>
      </p:sp>
      <p:sp>
        <p:nvSpPr>
          <p:cNvPr id="29" name="Oval 28"/>
          <p:cNvSpPr/>
          <p:nvPr/>
        </p:nvSpPr>
        <p:spPr>
          <a:xfrm>
            <a:off x="777240" y="5056632"/>
            <a:ext cx="82296" cy="82296"/>
          </a:xfrm>
          <a:prstGeom prst="ellipse">
            <a:avLst/>
          </a:prstGeom>
          <a:solidFill>
            <a:srgbClr val="00796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30" name="TextBox 29"/>
          <p:cNvSpPr txBox="1"/>
          <p:nvPr/>
        </p:nvSpPr>
        <p:spPr>
          <a:xfrm>
            <a:off x="960120" y="5010912"/>
            <a:ext cx="676656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Pre-orders unreliable (phone unanswered)</a:t>
            </a:r>
          </a:p>
        </p:txBody>
      </p:sp>
      <p:sp>
        <p:nvSpPr>
          <p:cNvPr id="31" name="Oval 30"/>
          <p:cNvSpPr/>
          <p:nvPr/>
        </p:nvSpPr>
        <p:spPr>
          <a:xfrm>
            <a:off x="777240" y="5404103"/>
            <a:ext cx="82296" cy="82296"/>
          </a:xfrm>
          <a:prstGeom prst="ellipse">
            <a:avLst/>
          </a:prstGeom>
          <a:solidFill>
            <a:srgbClr val="00796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32" name="TextBox 31"/>
          <p:cNvSpPr txBox="1"/>
          <p:nvPr/>
        </p:nvSpPr>
        <p:spPr>
          <a:xfrm>
            <a:off x="960120" y="5358383"/>
            <a:ext cx="676656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No online ordering; long peak waits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8E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164592" y="0"/>
            <a:ext cx="54864" cy="6858000"/>
          </a:xfrm>
          <a:prstGeom prst="rect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457200" y="502920"/>
            <a:ext cx="8686800" cy="548640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2300" b="1" i="0">
                <a:solidFill>
                  <a:srgbClr val="4E342E"/>
                </a:solidFill>
                <a:latin typeface="Calibri"/>
              </a:rPr>
              <a:t>Critique of the PESTEL Framework</a:t>
            </a:r>
          </a:p>
        </p:txBody>
      </p:sp>
      <p:sp>
        <p:nvSpPr>
          <p:cNvPr id="7" name="Rectangle 6"/>
          <p:cNvSpPr/>
          <p:nvPr/>
        </p:nvSpPr>
        <p:spPr>
          <a:xfrm>
            <a:off x="457200" y="1078992"/>
            <a:ext cx="914400" cy="41148"/>
          </a:xfrm>
          <a:prstGeom prst="rect">
            <a:avLst/>
          </a:prstGeom>
          <a:solidFill>
            <a:srgbClr val="F9A82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/>
          </a:p>
        </p:txBody>
      </p:sp>
      <p:sp>
        <p:nvSpPr>
          <p:cNvPr id="8" name="Rounded Rectangle 7"/>
          <p:cNvSpPr/>
          <p:nvPr/>
        </p:nvSpPr>
        <p:spPr>
          <a:xfrm>
            <a:off x="11338560" y="274320"/>
            <a:ext cx="594360" cy="347472"/>
          </a:xfrm>
          <a:prstGeom prst="roundRect">
            <a:avLst>
              <a:gd name="adj" fmla="val 8000"/>
            </a:avLst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Calibri"/>
              </a:rPr>
              <a:t>05</a:t>
            </a:r>
          </a:p>
        </p:txBody>
      </p:sp>
      <p:pic>
        <p:nvPicPr>
          <p:cNvPr id="9" name="Picture 8" descr="slide5_pestel_critiqu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5279" y="1463040"/>
            <a:ext cx="3749039" cy="2108834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48640" y="1280160"/>
            <a:ext cx="7132320" cy="483530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15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Scans 6 external factors: Political, Economic, Social, Technological, Environmental, Legal (Brooks, 2011; Johnson et al., 2017). Used in strategic planning to spot threats &amp; opportunities.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548640" y="1965960"/>
            <a:ext cx="7132320" cy="141732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D7CCB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12" name="Rectangle 11"/>
          <p:cNvSpPr/>
          <p:nvPr/>
        </p:nvSpPr>
        <p:spPr>
          <a:xfrm>
            <a:off x="548640" y="1965960"/>
            <a:ext cx="7132320" cy="384048"/>
          </a:xfrm>
          <a:prstGeom prst="rect">
            <a:avLst/>
          </a:prstGeom>
          <a:solidFill>
            <a:srgbClr val="00796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13" name="TextBox 12"/>
          <p:cNvSpPr txBox="1"/>
          <p:nvPr/>
        </p:nvSpPr>
        <p:spPr>
          <a:xfrm>
            <a:off x="731520" y="2039490"/>
            <a:ext cx="6766560" cy="236988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FFFFFF"/>
                </a:solidFill>
                <a:latin typeface="Calibri"/>
              </a:rPr>
              <a:t>BENEFITS</a:t>
            </a:r>
          </a:p>
        </p:txBody>
      </p:sp>
      <p:sp>
        <p:nvSpPr>
          <p:cNvPr id="14" name="Oval 13"/>
          <p:cNvSpPr/>
          <p:nvPr/>
        </p:nvSpPr>
        <p:spPr>
          <a:xfrm>
            <a:off x="777240" y="2468880"/>
            <a:ext cx="82296" cy="82296"/>
          </a:xfrm>
          <a:prstGeom prst="ellipse">
            <a:avLst/>
          </a:prstGeom>
          <a:solidFill>
            <a:srgbClr val="00796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15" name="TextBox 14"/>
          <p:cNvSpPr txBox="1"/>
          <p:nvPr/>
        </p:nvSpPr>
        <p:spPr>
          <a:xfrm>
            <a:off x="960120" y="2423160"/>
            <a:ext cx="658368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Systematic, broad &amp; simple to apply</a:t>
            </a:r>
          </a:p>
        </p:txBody>
      </p:sp>
      <p:sp>
        <p:nvSpPr>
          <p:cNvPr id="16" name="Oval 15"/>
          <p:cNvSpPr/>
          <p:nvPr/>
        </p:nvSpPr>
        <p:spPr>
          <a:xfrm>
            <a:off x="777240" y="2761488"/>
            <a:ext cx="82296" cy="82296"/>
          </a:xfrm>
          <a:prstGeom prst="ellipse">
            <a:avLst/>
          </a:prstGeom>
          <a:solidFill>
            <a:srgbClr val="00796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17" name="TextBox 16"/>
          <p:cNvSpPr txBox="1"/>
          <p:nvPr/>
        </p:nvSpPr>
        <p:spPr>
          <a:xfrm>
            <a:off x="960120" y="2715768"/>
            <a:ext cx="658368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Forces analysis beyond the business itself</a:t>
            </a:r>
          </a:p>
        </p:txBody>
      </p:sp>
      <p:sp>
        <p:nvSpPr>
          <p:cNvPr id="18" name="Oval 17"/>
          <p:cNvSpPr/>
          <p:nvPr/>
        </p:nvSpPr>
        <p:spPr>
          <a:xfrm>
            <a:off x="777240" y="3054096"/>
            <a:ext cx="82296" cy="82296"/>
          </a:xfrm>
          <a:prstGeom prst="ellipse">
            <a:avLst/>
          </a:prstGeom>
          <a:solidFill>
            <a:srgbClr val="00796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19" name="TextBox 18"/>
          <p:cNvSpPr txBox="1"/>
          <p:nvPr/>
        </p:nvSpPr>
        <p:spPr>
          <a:xfrm>
            <a:off x="960120" y="3008376"/>
            <a:ext cx="658368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Encourages forward-looking planning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548640" y="3611880"/>
            <a:ext cx="7132320" cy="141732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D7CCB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21" name="Rectangle 20"/>
          <p:cNvSpPr/>
          <p:nvPr/>
        </p:nvSpPr>
        <p:spPr>
          <a:xfrm>
            <a:off x="548640" y="3611880"/>
            <a:ext cx="7132320" cy="384048"/>
          </a:xfrm>
          <a:prstGeom prst="rect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22" name="TextBox 21"/>
          <p:cNvSpPr txBox="1"/>
          <p:nvPr/>
        </p:nvSpPr>
        <p:spPr>
          <a:xfrm>
            <a:off x="731520" y="3685410"/>
            <a:ext cx="6766560" cy="236988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FFFFFF"/>
                </a:solidFill>
                <a:latin typeface="Calibri"/>
              </a:rPr>
              <a:t>LIMITATIONS / CRITICISMS</a:t>
            </a:r>
          </a:p>
        </p:txBody>
      </p:sp>
      <p:sp>
        <p:nvSpPr>
          <p:cNvPr id="23" name="Oval 22"/>
          <p:cNvSpPr/>
          <p:nvPr/>
        </p:nvSpPr>
        <p:spPr>
          <a:xfrm>
            <a:off x="777240" y="4114800"/>
            <a:ext cx="82296" cy="82296"/>
          </a:xfrm>
          <a:prstGeom prst="ellipse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24" name="TextBox 23"/>
          <p:cNvSpPr txBox="1"/>
          <p:nvPr/>
        </p:nvSpPr>
        <p:spPr>
          <a:xfrm>
            <a:off x="960120" y="4069080"/>
            <a:ext cx="658368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Static snapshot — can become a descriptive list</a:t>
            </a:r>
          </a:p>
        </p:txBody>
      </p:sp>
      <p:sp>
        <p:nvSpPr>
          <p:cNvPr id="25" name="Oval 24"/>
          <p:cNvSpPr/>
          <p:nvPr/>
        </p:nvSpPr>
        <p:spPr>
          <a:xfrm>
            <a:off x="777240" y="4407408"/>
            <a:ext cx="82296" cy="82296"/>
          </a:xfrm>
          <a:prstGeom prst="ellipse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26" name="TextBox 25"/>
          <p:cNvSpPr txBox="1"/>
          <p:nvPr/>
        </p:nvSpPr>
        <p:spPr>
          <a:xfrm>
            <a:off x="960120" y="4361688"/>
            <a:ext cx="658368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Needs up-to-date data to be useful (Worthington &amp; Britton, 2018)</a:t>
            </a:r>
          </a:p>
        </p:txBody>
      </p:sp>
      <p:sp>
        <p:nvSpPr>
          <p:cNvPr id="27" name="Oval 26"/>
          <p:cNvSpPr/>
          <p:nvPr/>
        </p:nvSpPr>
        <p:spPr>
          <a:xfrm>
            <a:off x="777240" y="4700016"/>
            <a:ext cx="82296" cy="82296"/>
          </a:xfrm>
          <a:prstGeom prst="ellipse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28" name="TextBox 27"/>
          <p:cNvSpPr txBox="1"/>
          <p:nvPr/>
        </p:nvSpPr>
        <p:spPr>
          <a:xfrm>
            <a:off x="960120" y="4654296"/>
            <a:ext cx="658368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Doesn't rank factors or solve the problem alone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8E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164592" y="0"/>
            <a:ext cx="54864" cy="6858000"/>
          </a:xfrm>
          <a:prstGeom prst="rect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457200" y="502920"/>
            <a:ext cx="8686800" cy="548640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2300" b="1" i="0">
                <a:solidFill>
                  <a:srgbClr val="4E342E"/>
                </a:solidFill>
                <a:latin typeface="Calibri"/>
              </a:rPr>
              <a:t>PESTEL Applied to Basil's Bakery</a:t>
            </a:r>
          </a:p>
        </p:txBody>
      </p:sp>
      <p:sp>
        <p:nvSpPr>
          <p:cNvPr id="7" name="Rectangle 6"/>
          <p:cNvSpPr/>
          <p:nvPr/>
        </p:nvSpPr>
        <p:spPr>
          <a:xfrm>
            <a:off x="457200" y="1078992"/>
            <a:ext cx="914400" cy="41148"/>
          </a:xfrm>
          <a:prstGeom prst="rect">
            <a:avLst/>
          </a:prstGeom>
          <a:solidFill>
            <a:srgbClr val="F9A82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8" name="Rounded Rectangle 7"/>
          <p:cNvSpPr/>
          <p:nvPr/>
        </p:nvSpPr>
        <p:spPr>
          <a:xfrm>
            <a:off x="11338560" y="274320"/>
            <a:ext cx="594360" cy="347472"/>
          </a:xfrm>
          <a:prstGeom prst="roundRect">
            <a:avLst>
              <a:gd name="adj" fmla="val 8000"/>
            </a:avLst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Calibri"/>
              </a:rPr>
              <a:t>06</a:t>
            </a:r>
          </a:p>
        </p:txBody>
      </p:sp>
      <p:pic>
        <p:nvPicPr>
          <p:cNvPr id="9" name="Picture 8" descr="slide6_pestel_apply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9600" y="1417320"/>
            <a:ext cx="3474720" cy="1954530"/>
          </a:xfrm>
          <a:prstGeom prst="rect">
            <a:avLst/>
          </a:prstGeom>
        </p:spPr>
      </p:pic>
      <p:sp>
        <p:nvSpPr>
          <p:cNvPr id="10" name="Rounded Rectangle 9"/>
          <p:cNvSpPr/>
          <p:nvPr/>
        </p:nvSpPr>
        <p:spPr>
          <a:xfrm>
            <a:off x="548640" y="1417320"/>
            <a:ext cx="3657600" cy="150876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D7CCB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11" name="Rectangle 10"/>
          <p:cNvSpPr/>
          <p:nvPr/>
        </p:nvSpPr>
        <p:spPr>
          <a:xfrm>
            <a:off x="548640" y="1417320"/>
            <a:ext cx="109728" cy="1508760"/>
          </a:xfrm>
          <a:prstGeom prst="rect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12" name="Oval 11"/>
          <p:cNvSpPr/>
          <p:nvPr/>
        </p:nvSpPr>
        <p:spPr>
          <a:xfrm>
            <a:off x="804672" y="1581912"/>
            <a:ext cx="457200" cy="457200"/>
          </a:xfrm>
          <a:prstGeom prst="ellipse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700" b="1">
                <a:solidFill>
                  <a:srgbClr val="FFFFFF"/>
                </a:solidFill>
                <a:latin typeface="Calibri"/>
              </a:rPr>
              <a:t>P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371600" y="1664586"/>
            <a:ext cx="2743200" cy="236988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E65100"/>
                </a:solidFill>
                <a:latin typeface="Calibri"/>
              </a:rPr>
              <a:t>Political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04672" y="2130552"/>
            <a:ext cx="3246120" cy="506614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12000"/>
              </a:lnSpc>
            </a:pPr>
            <a:r>
              <a:rPr sz="1400" b="1" i="0" dirty="0">
                <a:solidFill>
                  <a:srgbClr val="332A26"/>
                </a:solidFill>
                <a:latin typeface="Calibri"/>
              </a:rPr>
              <a:t>Hybrid working cuts footfall; rates &amp; wage costs up (CIPD, 2025</a:t>
            </a:r>
            <a:r>
              <a:rPr sz="950" b="1" i="0" dirty="0">
                <a:solidFill>
                  <a:srgbClr val="332A26"/>
                </a:solidFill>
                <a:latin typeface="Calibri"/>
              </a:rPr>
              <a:t>)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389120" y="1417320"/>
            <a:ext cx="3657600" cy="150876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D7CCB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16" name="Rectangle 15"/>
          <p:cNvSpPr/>
          <p:nvPr/>
        </p:nvSpPr>
        <p:spPr>
          <a:xfrm>
            <a:off x="4389120" y="1417320"/>
            <a:ext cx="109728" cy="1508760"/>
          </a:xfrm>
          <a:prstGeom prst="rect">
            <a:avLst/>
          </a:prstGeom>
          <a:solidFill>
            <a:srgbClr val="F9A82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17" name="Oval 16"/>
          <p:cNvSpPr/>
          <p:nvPr/>
        </p:nvSpPr>
        <p:spPr>
          <a:xfrm>
            <a:off x="4645152" y="1581912"/>
            <a:ext cx="457200" cy="457200"/>
          </a:xfrm>
          <a:prstGeom prst="ellipse">
            <a:avLst/>
          </a:prstGeom>
          <a:solidFill>
            <a:srgbClr val="F9A82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700" b="1">
                <a:solidFill>
                  <a:srgbClr val="FFFFFF"/>
                </a:solidFill>
                <a:latin typeface="Calibri"/>
              </a:rPr>
              <a:t>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212080" y="1664586"/>
            <a:ext cx="2743200" cy="236988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F9A825"/>
                </a:solidFill>
                <a:latin typeface="Calibri"/>
              </a:rPr>
              <a:t>Economic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645152" y="2130552"/>
            <a:ext cx="3246120" cy="506614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12000"/>
              </a:lnSpc>
            </a:pPr>
            <a:r>
              <a:rPr sz="1400" b="1" i="0" dirty="0">
                <a:solidFill>
                  <a:srgbClr val="332A26"/>
                </a:solidFill>
                <a:latin typeface="Calibri"/>
              </a:rPr>
              <a:t>Cost-of-living squeeze; inflation; organic premium (ONS, 2025)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548640" y="3090672"/>
            <a:ext cx="3657600" cy="150876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D7CCB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21" name="Rectangle 20"/>
          <p:cNvSpPr/>
          <p:nvPr/>
        </p:nvSpPr>
        <p:spPr>
          <a:xfrm>
            <a:off x="548640" y="3090672"/>
            <a:ext cx="109728" cy="1508760"/>
          </a:xfrm>
          <a:prstGeom prst="rect">
            <a:avLst/>
          </a:prstGeom>
          <a:solidFill>
            <a:srgbClr val="00796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22" name="Oval 21"/>
          <p:cNvSpPr/>
          <p:nvPr/>
        </p:nvSpPr>
        <p:spPr>
          <a:xfrm>
            <a:off x="804672" y="3255264"/>
            <a:ext cx="457200" cy="457200"/>
          </a:xfrm>
          <a:prstGeom prst="ellipse">
            <a:avLst/>
          </a:prstGeom>
          <a:solidFill>
            <a:srgbClr val="00796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700" b="1">
                <a:solidFill>
                  <a:srgbClr val="FFFFFF"/>
                </a:solidFill>
                <a:latin typeface="Calibri"/>
              </a:rPr>
              <a:t>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371600" y="3337938"/>
            <a:ext cx="2743200" cy="236988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00796B"/>
                </a:solidFill>
                <a:latin typeface="Calibri"/>
              </a:rPr>
              <a:t>Social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804672" y="3803904"/>
            <a:ext cx="3246120" cy="506614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12000"/>
              </a:lnSpc>
            </a:pPr>
            <a:r>
              <a:rPr sz="1400" b="1" i="0" dirty="0">
                <a:solidFill>
                  <a:srgbClr val="332A26"/>
                </a:solidFill>
                <a:latin typeface="Calibri"/>
              </a:rPr>
              <a:t>Home working; demand for delivery; local-shop loyalty 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4389120" y="3090672"/>
            <a:ext cx="3657600" cy="150876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D7CCB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26" name="Rectangle 25"/>
          <p:cNvSpPr/>
          <p:nvPr/>
        </p:nvSpPr>
        <p:spPr>
          <a:xfrm>
            <a:off x="4389120" y="3090672"/>
            <a:ext cx="109728" cy="1508760"/>
          </a:xfrm>
          <a:prstGeom prst="rect">
            <a:avLst/>
          </a:prstGeom>
          <a:solidFill>
            <a:srgbClr val="37474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27" name="Oval 26"/>
          <p:cNvSpPr/>
          <p:nvPr/>
        </p:nvSpPr>
        <p:spPr>
          <a:xfrm>
            <a:off x="4645152" y="3255264"/>
            <a:ext cx="457200" cy="457200"/>
          </a:xfrm>
          <a:prstGeom prst="ellipse">
            <a:avLst/>
          </a:prstGeom>
          <a:solidFill>
            <a:srgbClr val="37474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700" b="1">
                <a:solidFill>
                  <a:srgbClr val="FFFFFF"/>
                </a:solidFill>
                <a:latin typeface="Calibri"/>
              </a:rPr>
              <a:t>T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212080" y="3337938"/>
            <a:ext cx="2743200" cy="236988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7474F"/>
                </a:solidFill>
                <a:latin typeface="Calibri"/>
              </a:rPr>
              <a:t>Technological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4645152" y="3803904"/>
            <a:ext cx="3246120" cy="506614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12000"/>
              </a:lnSpc>
            </a:pPr>
            <a:r>
              <a:rPr sz="1400" b="1" i="0" dirty="0">
                <a:solidFill>
                  <a:srgbClr val="332A26"/>
                </a:solidFill>
                <a:latin typeface="Calibri"/>
              </a:rPr>
              <a:t>Delivery apps expected; Basil has none (Chaffey &amp; Ellis-Chadwick, 2024)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548640" y="4764024"/>
            <a:ext cx="3657600" cy="150876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D7CCB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31" name="Rectangle 30"/>
          <p:cNvSpPr/>
          <p:nvPr/>
        </p:nvSpPr>
        <p:spPr>
          <a:xfrm>
            <a:off x="548640" y="4764024"/>
            <a:ext cx="109728" cy="1508760"/>
          </a:xfrm>
          <a:prstGeom prst="rect">
            <a:avLst/>
          </a:prstGeom>
          <a:solidFill>
            <a:srgbClr val="6D4C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32" name="Oval 31"/>
          <p:cNvSpPr/>
          <p:nvPr/>
        </p:nvSpPr>
        <p:spPr>
          <a:xfrm>
            <a:off x="804672" y="4928616"/>
            <a:ext cx="457200" cy="457200"/>
          </a:xfrm>
          <a:prstGeom prst="ellipse">
            <a:avLst/>
          </a:prstGeom>
          <a:solidFill>
            <a:srgbClr val="6D4C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700" b="1">
                <a:solidFill>
                  <a:srgbClr val="FFFFFF"/>
                </a:solidFill>
                <a:latin typeface="Calibri"/>
              </a:rPr>
              <a:t>E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1371600" y="5011290"/>
            <a:ext cx="2743200" cy="236988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6D4C41"/>
                </a:solidFill>
                <a:latin typeface="Calibri"/>
              </a:rPr>
              <a:t>Environmental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804672" y="5477256"/>
            <a:ext cx="3246120" cy="506614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12000"/>
              </a:lnSpc>
            </a:pPr>
            <a:r>
              <a:rPr sz="1400" b="1" i="0" dirty="0">
                <a:solidFill>
                  <a:srgbClr val="332A26"/>
                </a:solidFill>
                <a:latin typeface="Calibri"/>
              </a:rPr>
              <a:t>Organic supply vulnerable to crop failure (DEFRA, 2025)</a:t>
            </a:r>
          </a:p>
        </p:txBody>
      </p:sp>
      <p:sp>
        <p:nvSpPr>
          <p:cNvPr id="35" name="Rounded Rectangle 34"/>
          <p:cNvSpPr/>
          <p:nvPr/>
        </p:nvSpPr>
        <p:spPr>
          <a:xfrm>
            <a:off x="4389120" y="4764024"/>
            <a:ext cx="3657600" cy="150876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D7CCB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36" name="Rectangle 35"/>
          <p:cNvSpPr/>
          <p:nvPr/>
        </p:nvSpPr>
        <p:spPr>
          <a:xfrm>
            <a:off x="4389120" y="4764024"/>
            <a:ext cx="109728" cy="1508760"/>
          </a:xfrm>
          <a:prstGeom prst="rect">
            <a:avLst/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37" name="Oval 36"/>
          <p:cNvSpPr/>
          <p:nvPr/>
        </p:nvSpPr>
        <p:spPr>
          <a:xfrm>
            <a:off x="4645152" y="4928616"/>
            <a:ext cx="457200" cy="457200"/>
          </a:xfrm>
          <a:prstGeom prst="ellipse">
            <a:avLst/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700" b="1">
                <a:solidFill>
                  <a:srgbClr val="FFFFFF"/>
                </a:solidFill>
                <a:latin typeface="Calibri"/>
              </a:rPr>
              <a:t>L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5212080" y="5011290"/>
            <a:ext cx="2743200" cy="236988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 dirty="0">
                <a:solidFill>
                  <a:srgbClr val="4E342E"/>
                </a:solidFill>
                <a:latin typeface="Calibri"/>
              </a:rPr>
              <a:t>Legal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4645152" y="5477256"/>
            <a:ext cx="3246120" cy="506614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12000"/>
              </a:lnSpc>
            </a:pPr>
            <a:r>
              <a:rPr sz="1400" b="1" i="0" dirty="0">
                <a:solidFill>
                  <a:srgbClr val="332A26"/>
                </a:solidFill>
                <a:latin typeface="Calibri"/>
              </a:rPr>
              <a:t>Hygiene/allergen &amp; wage rules; delivery duties)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8E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164592" y="0"/>
            <a:ext cx="54864" cy="6858000"/>
          </a:xfrm>
          <a:prstGeom prst="rect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457200" y="502920"/>
            <a:ext cx="8686800" cy="548640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2300" b="1" i="0">
                <a:solidFill>
                  <a:srgbClr val="4E342E"/>
                </a:solidFill>
                <a:latin typeface="Calibri"/>
              </a:rPr>
              <a:t>Critique of the Cause-and-Effect (Fishbone) Model</a:t>
            </a:r>
          </a:p>
        </p:txBody>
      </p:sp>
      <p:sp>
        <p:nvSpPr>
          <p:cNvPr id="7" name="Rectangle 6"/>
          <p:cNvSpPr/>
          <p:nvPr/>
        </p:nvSpPr>
        <p:spPr>
          <a:xfrm>
            <a:off x="457200" y="1078992"/>
            <a:ext cx="914400" cy="41148"/>
          </a:xfrm>
          <a:prstGeom prst="rect">
            <a:avLst/>
          </a:prstGeom>
          <a:solidFill>
            <a:srgbClr val="F9A82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11338560" y="274320"/>
            <a:ext cx="594360" cy="347472"/>
          </a:xfrm>
          <a:prstGeom prst="roundRect">
            <a:avLst>
              <a:gd name="adj" fmla="val 8000"/>
            </a:avLst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Calibri"/>
              </a:rPr>
              <a:t>07</a:t>
            </a:r>
          </a:p>
        </p:txBody>
      </p:sp>
      <p:pic>
        <p:nvPicPr>
          <p:cNvPr id="9" name="Picture 8" descr="slide7_fishbone_critiqu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5279" y="1463040"/>
            <a:ext cx="3749039" cy="2108834"/>
          </a:xfrm>
          <a:prstGeom prst="rect">
            <a:avLst/>
          </a:prstGeom>
        </p:spPr>
      </p:pic>
      <p:sp>
        <p:nvSpPr>
          <p:cNvPr id="11" name="Rounded Rectangle 10"/>
          <p:cNvSpPr/>
          <p:nvPr/>
        </p:nvSpPr>
        <p:spPr>
          <a:xfrm>
            <a:off x="548640" y="2057400"/>
            <a:ext cx="7132320" cy="141732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D7CCB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12" name="Rectangle 11"/>
          <p:cNvSpPr/>
          <p:nvPr/>
        </p:nvSpPr>
        <p:spPr>
          <a:xfrm>
            <a:off x="548640" y="2057400"/>
            <a:ext cx="7132320" cy="384048"/>
          </a:xfrm>
          <a:prstGeom prst="rect">
            <a:avLst/>
          </a:prstGeom>
          <a:solidFill>
            <a:srgbClr val="00796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13" name="TextBox 12"/>
          <p:cNvSpPr txBox="1"/>
          <p:nvPr/>
        </p:nvSpPr>
        <p:spPr>
          <a:xfrm>
            <a:off x="731520" y="2138624"/>
            <a:ext cx="6766560" cy="221599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00000"/>
              </a:lnSpc>
            </a:pPr>
            <a:r>
              <a:rPr sz="1200" b="1" i="0">
                <a:solidFill>
                  <a:srgbClr val="FFFFFF"/>
                </a:solidFill>
                <a:latin typeface="Calibri"/>
              </a:rPr>
              <a:t>BENEFITS</a:t>
            </a:r>
          </a:p>
        </p:txBody>
      </p:sp>
      <p:sp>
        <p:nvSpPr>
          <p:cNvPr id="14" name="Oval 13"/>
          <p:cNvSpPr/>
          <p:nvPr/>
        </p:nvSpPr>
        <p:spPr>
          <a:xfrm>
            <a:off x="777240" y="2560320"/>
            <a:ext cx="82296" cy="82296"/>
          </a:xfrm>
          <a:prstGeom prst="ellipse">
            <a:avLst/>
          </a:prstGeom>
          <a:solidFill>
            <a:srgbClr val="00796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15" name="TextBox 14"/>
          <p:cNvSpPr txBox="1"/>
          <p:nvPr/>
        </p:nvSpPr>
        <p:spPr>
          <a:xfrm>
            <a:off x="960120" y="2514600"/>
            <a:ext cx="658368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 dirty="0">
                <a:solidFill>
                  <a:srgbClr val="332A26"/>
                </a:solidFill>
                <a:latin typeface="Calibri"/>
              </a:rPr>
              <a:t>Encourages ideas &amp; team input; </a:t>
            </a:r>
            <a:r>
              <a:rPr sz="1300" b="1" i="0" dirty="0" err="1">
                <a:solidFill>
                  <a:srgbClr val="332A26"/>
                </a:solidFill>
                <a:latin typeface="Calibri"/>
              </a:rPr>
              <a:t>visualises</a:t>
            </a:r>
            <a:r>
              <a:rPr sz="1300" b="1" i="0" dirty="0">
                <a:solidFill>
                  <a:srgbClr val="332A26"/>
                </a:solidFill>
                <a:latin typeface="Calibri"/>
              </a:rPr>
              <a:t> relationships</a:t>
            </a:r>
          </a:p>
        </p:txBody>
      </p:sp>
      <p:sp>
        <p:nvSpPr>
          <p:cNvPr id="16" name="Oval 15"/>
          <p:cNvSpPr/>
          <p:nvPr/>
        </p:nvSpPr>
        <p:spPr>
          <a:xfrm>
            <a:off x="777240" y="2852928"/>
            <a:ext cx="82296" cy="82296"/>
          </a:xfrm>
          <a:prstGeom prst="ellipse">
            <a:avLst/>
          </a:prstGeom>
          <a:solidFill>
            <a:srgbClr val="00796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17" name="TextBox 16"/>
          <p:cNvSpPr txBox="1"/>
          <p:nvPr/>
        </p:nvSpPr>
        <p:spPr>
          <a:xfrm>
            <a:off x="960120" y="2807208"/>
            <a:ext cx="658368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 dirty="0" err="1">
                <a:solidFill>
                  <a:srgbClr val="332A26"/>
                </a:solidFill>
                <a:latin typeface="Calibri"/>
              </a:rPr>
              <a:t>Categorises</a:t>
            </a:r>
            <a:r>
              <a:rPr sz="1300" b="1" i="0" dirty="0">
                <a:solidFill>
                  <a:srgbClr val="332A26"/>
                </a:solidFill>
                <a:latin typeface="Calibri"/>
              </a:rPr>
              <a:t> causes &amp; gives structure; simplifies problem</a:t>
            </a:r>
          </a:p>
        </p:txBody>
      </p:sp>
      <p:sp>
        <p:nvSpPr>
          <p:cNvPr id="18" name="Oval 17"/>
          <p:cNvSpPr/>
          <p:nvPr/>
        </p:nvSpPr>
        <p:spPr>
          <a:xfrm>
            <a:off x="777240" y="3145536"/>
            <a:ext cx="82296" cy="82296"/>
          </a:xfrm>
          <a:prstGeom prst="ellipse">
            <a:avLst/>
          </a:prstGeom>
          <a:solidFill>
            <a:srgbClr val="00796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19" name="TextBox 18"/>
          <p:cNvSpPr txBox="1"/>
          <p:nvPr/>
        </p:nvSpPr>
        <p:spPr>
          <a:xfrm>
            <a:off x="960120" y="3099816"/>
            <a:ext cx="658368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 dirty="0">
                <a:solidFill>
                  <a:srgbClr val="332A26"/>
                </a:solidFill>
                <a:latin typeface="Calibri"/>
              </a:rPr>
              <a:t>Easy to use and understand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548640" y="3703320"/>
            <a:ext cx="7132320" cy="141732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D7CCB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21" name="Rectangle 20"/>
          <p:cNvSpPr/>
          <p:nvPr/>
        </p:nvSpPr>
        <p:spPr>
          <a:xfrm>
            <a:off x="548640" y="3703320"/>
            <a:ext cx="7132320" cy="384048"/>
          </a:xfrm>
          <a:prstGeom prst="rect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22" name="TextBox 21"/>
          <p:cNvSpPr txBox="1"/>
          <p:nvPr/>
        </p:nvSpPr>
        <p:spPr>
          <a:xfrm>
            <a:off x="731520" y="3784544"/>
            <a:ext cx="6766560" cy="221599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00000"/>
              </a:lnSpc>
            </a:pPr>
            <a:r>
              <a:rPr sz="1200" b="1" i="0" dirty="0">
                <a:solidFill>
                  <a:srgbClr val="FFFFFF"/>
                </a:solidFill>
                <a:latin typeface="Calibri"/>
              </a:rPr>
              <a:t>LIMITATIONS / CRITICISMS</a:t>
            </a:r>
          </a:p>
        </p:txBody>
      </p:sp>
      <p:sp>
        <p:nvSpPr>
          <p:cNvPr id="23" name="Oval 22"/>
          <p:cNvSpPr/>
          <p:nvPr/>
        </p:nvSpPr>
        <p:spPr>
          <a:xfrm>
            <a:off x="777240" y="4206240"/>
            <a:ext cx="82296" cy="82296"/>
          </a:xfrm>
          <a:prstGeom prst="ellipse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24" name="TextBox 23"/>
          <p:cNvSpPr txBox="1"/>
          <p:nvPr/>
        </p:nvSpPr>
        <p:spPr>
          <a:xfrm>
            <a:off x="960120" y="4160520"/>
            <a:ext cx="658368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 dirty="0">
                <a:solidFill>
                  <a:srgbClr val="332A26"/>
                </a:solidFill>
                <a:latin typeface="Calibri"/>
              </a:rPr>
              <a:t>Can lose focus without discipline; needs skill to do well</a:t>
            </a:r>
          </a:p>
        </p:txBody>
      </p:sp>
      <p:sp>
        <p:nvSpPr>
          <p:cNvPr id="25" name="Oval 24"/>
          <p:cNvSpPr/>
          <p:nvPr/>
        </p:nvSpPr>
        <p:spPr>
          <a:xfrm>
            <a:off x="777240" y="4498848"/>
            <a:ext cx="82296" cy="82296"/>
          </a:xfrm>
          <a:prstGeom prst="ellipse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26" name="TextBox 25"/>
          <p:cNvSpPr txBox="1"/>
          <p:nvPr/>
        </p:nvSpPr>
        <p:spPr>
          <a:xfrm>
            <a:off x="960120" y="4453128"/>
            <a:ext cx="658368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 dirty="0">
                <a:solidFill>
                  <a:srgbClr val="332A26"/>
                </a:solidFill>
                <a:latin typeface="Calibri"/>
              </a:rPr>
              <a:t>Gives no measure of how important each cause is</a:t>
            </a:r>
          </a:p>
        </p:txBody>
      </p:sp>
      <p:sp>
        <p:nvSpPr>
          <p:cNvPr id="27" name="Oval 26"/>
          <p:cNvSpPr/>
          <p:nvPr/>
        </p:nvSpPr>
        <p:spPr>
          <a:xfrm>
            <a:off x="777240" y="4791456"/>
            <a:ext cx="82296" cy="82296"/>
          </a:xfrm>
          <a:prstGeom prst="ellipse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28" name="TextBox 27"/>
          <p:cNvSpPr txBox="1"/>
          <p:nvPr/>
        </p:nvSpPr>
        <p:spPr>
          <a:xfrm>
            <a:off x="960120" y="4745736"/>
            <a:ext cx="658368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 dirty="0">
                <a:solidFill>
                  <a:srgbClr val="332A26"/>
                </a:solidFill>
                <a:latin typeface="Calibri"/>
              </a:rPr>
              <a:t>Can be too simplistic for complex problems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8E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164592" y="0"/>
            <a:ext cx="54864" cy="6858000"/>
          </a:xfrm>
          <a:prstGeom prst="rect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457200" y="502920"/>
            <a:ext cx="868680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4E342E"/>
                </a:solidFill>
                <a:latin typeface="Calibri"/>
              </a:rPr>
              <a:t>Fishbone Applied: Why Are Sales Down?</a:t>
            </a:r>
          </a:p>
        </p:txBody>
      </p:sp>
      <p:sp>
        <p:nvSpPr>
          <p:cNvPr id="7" name="Rectangle 6"/>
          <p:cNvSpPr/>
          <p:nvPr/>
        </p:nvSpPr>
        <p:spPr>
          <a:xfrm>
            <a:off x="457200" y="1078992"/>
            <a:ext cx="914400" cy="41148"/>
          </a:xfrm>
          <a:prstGeom prst="rect">
            <a:avLst/>
          </a:prstGeom>
          <a:solidFill>
            <a:srgbClr val="F9A82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8" name="Rounded Rectangle 7"/>
          <p:cNvSpPr/>
          <p:nvPr/>
        </p:nvSpPr>
        <p:spPr>
          <a:xfrm>
            <a:off x="11338560" y="274320"/>
            <a:ext cx="594360" cy="347472"/>
          </a:xfrm>
          <a:prstGeom prst="roundRect">
            <a:avLst>
              <a:gd name="adj" fmla="val 8000"/>
            </a:avLst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300" b="1">
                <a:solidFill>
                  <a:srgbClr val="FFFFFF"/>
                </a:solidFill>
                <a:latin typeface="Calibri"/>
              </a:rPr>
              <a:t>08</a:t>
            </a:r>
          </a:p>
        </p:txBody>
      </p:sp>
      <p:pic>
        <p:nvPicPr>
          <p:cNvPr id="9" name="Picture 8" descr="slide8_fishbone_apply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84080" y="1234440"/>
            <a:ext cx="2103120" cy="1183005"/>
          </a:xfrm>
          <a:prstGeom prst="rect">
            <a:avLst/>
          </a:prstGeom>
        </p:spPr>
      </p:pic>
      <p:sp>
        <p:nvSpPr>
          <p:cNvPr id="10" name="Rounded Rectangle 9"/>
          <p:cNvSpPr/>
          <p:nvPr/>
        </p:nvSpPr>
        <p:spPr>
          <a:xfrm>
            <a:off x="9052560" y="2743200"/>
            <a:ext cx="2194560" cy="868680"/>
          </a:xfrm>
          <a:prstGeom prst="roundRect">
            <a:avLst>
              <a:gd name="adj" fmla="val 8000"/>
            </a:avLst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5000"/>
              </a:lnSpc>
            </a:pPr>
            <a:r>
              <a:rPr sz="1300" b="1" dirty="0">
                <a:solidFill>
                  <a:srgbClr val="FFFFFF"/>
                </a:solidFill>
                <a:latin typeface="Calibri"/>
              </a:rPr>
              <a:t>EFFECT</a:t>
            </a:r>
          </a:p>
          <a:p>
            <a:pPr algn="ctr">
              <a:lnSpc>
                <a:spcPct val="105000"/>
              </a:lnSpc>
            </a:pPr>
            <a:r>
              <a:rPr sz="1300" b="1" dirty="0">
                <a:solidFill>
                  <a:srgbClr val="FFFFFF"/>
                </a:solidFill>
                <a:latin typeface="Calibri"/>
              </a:rPr>
              <a:t>Sales 25%</a:t>
            </a:r>
          </a:p>
          <a:p>
            <a:pPr algn="ctr">
              <a:lnSpc>
                <a:spcPct val="105000"/>
              </a:lnSpc>
            </a:pPr>
            <a:r>
              <a:rPr sz="1300" b="1" dirty="0">
                <a:solidFill>
                  <a:srgbClr val="FFFFFF"/>
                </a:solidFill>
                <a:latin typeface="Calibri"/>
              </a:rPr>
              <a:t>below 2019</a:t>
            </a:r>
          </a:p>
        </p:txBody>
      </p:sp>
      <p:cxnSp>
        <p:nvCxnSpPr>
          <p:cNvPr id="11" name="Connector 10"/>
          <p:cNvCxnSpPr/>
          <p:nvPr/>
        </p:nvCxnSpPr>
        <p:spPr>
          <a:xfrm>
            <a:off x="640080" y="3154680"/>
            <a:ext cx="8366760" cy="0"/>
          </a:xfrm>
          <a:prstGeom prst="line">
            <a:avLst/>
          </a:prstGeom>
          <a:ln w="40640">
            <a:solidFill>
              <a:srgbClr val="4E342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Right Arrow 11"/>
          <p:cNvSpPr/>
          <p:nvPr/>
        </p:nvSpPr>
        <p:spPr>
          <a:xfrm>
            <a:off x="8869680" y="3008376"/>
            <a:ext cx="365760" cy="292608"/>
          </a:xfrm>
          <a:prstGeom prst="rightArrow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cxnSp>
        <p:nvCxnSpPr>
          <p:cNvPr id="13" name="Connector 12"/>
          <p:cNvCxnSpPr/>
          <p:nvPr/>
        </p:nvCxnSpPr>
        <p:spPr>
          <a:xfrm flipH="1" flipV="1">
            <a:off x="685800" y="1417320"/>
            <a:ext cx="1143000" cy="1737360"/>
          </a:xfrm>
          <a:prstGeom prst="line">
            <a:avLst/>
          </a:prstGeom>
          <a:ln w="27940">
            <a:solidFill>
              <a:srgbClr val="00796B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>
            <a:off x="594360" y="1234440"/>
            <a:ext cx="1371600" cy="329184"/>
          </a:xfrm>
          <a:prstGeom prst="roundRect">
            <a:avLst>
              <a:gd name="adj" fmla="val 8000"/>
            </a:avLst>
          </a:prstGeom>
          <a:solidFill>
            <a:srgbClr val="00796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300" b="1">
                <a:solidFill>
                  <a:srgbClr val="FFFFFF"/>
                </a:solidFill>
                <a:latin typeface="Calibri"/>
              </a:rPr>
              <a:t>METHODS</a:t>
            </a:r>
          </a:p>
        </p:txBody>
      </p:sp>
      <p:sp>
        <p:nvSpPr>
          <p:cNvPr id="15" name="Oval 14"/>
          <p:cNvSpPr/>
          <p:nvPr/>
        </p:nvSpPr>
        <p:spPr>
          <a:xfrm>
            <a:off x="2011680" y="1828800"/>
            <a:ext cx="73152" cy="73152"/>
          </a:xfrm>
          <a:prstGeom prst="ellipse">
            <a:avLst/>
          </a:prstGeom>
          <a:solidFill>
            <a:srgbClr val="00796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16" name="TextBox 15"/>
          <p:cNvSpPr txBox="1"/>
          <p:nvPr/>
        </p:nvSpPr>
        <p:spPr>
          <a:xfrm>
            <a:off x="2084832" y="1725694"/>
            <a:ext cx="210312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 dirty="0">
                <a:solidFill>
                  <a:srgbClr val="332A26"/>
                </a:solidFill>
                <a:latin typeface="Calibri"/>
              </a:rPr>
              <a:t>phone-only pre-orders</a:t>
            </a:r>
          </a:p>
        </p:txBody>
      </p:sp>
      <p:sp>
        <p:nvSpPr>
          <p:cNvPr id="17" name="Oval 16"/>
          <p:cNvSpPr/>
          <p:nvPr/>
        </p:nvSpPr>
        <p:spPr>
          <a:xfrm>
            <a:off x="2011680" y="2139696"/>
            <a:ext cx="73152" cy="73152"/>
          </a:xfrm>
          <a:prstGeom prst="ellipse">
            <a:avLst/>
          </a:prstGeom>
          <a:solidFill>
            <a:srgbClr val="00796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18" name="TextBox 17"/>
          <p:cNvSpPr txBox="1"/>
          <p:nvPr/>
        </p:nvSpPr>
        <p:spPr>
          <a:xfrm>
            <a:off x="2148840" y="2093976"/>
            <a:ext cx="210312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no online ordering</a:t>
            </a:r>
          </a:p>
        </p:txBody>
      </p:sp>
      <p:sp>
        <p:nvSpPr>
          <p:cNvPr id="19" name="Oval 18"/>
          <p:cNvSpPr/>
          <p:nvPr/>
        </p:nvSpPr>
        <p:spPr>
          <a:xfrm>
            <a:off x="2011680" y="2450592"/>
            <a:ext cx="73152" cy="73152"/>
          </a:xfrm>
          <a:prstGeom prst="ellipse">
            <a:avLst/>
          </a:prstGeom>
          <a:solidFill>
            <a:srgbClr val="00796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20" name="TextBox 19"/>
          <p:cNvSpPr txBox="1"/>
          <p:nvPr/>
        </p:nvSpPr>
        <p:spPr>
          <a:xfrm>
            <a:off x="2148840" y="2404872"/>
            <a:ext cx="210312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no delivery process</a:t>
            </a:r>
          </a:p>
        </p:txBody>
      </p:sp>
      <p:cxnSp>
        <p:nvCxnSpPr>
          <p:cNvPr id="21" name="Connector 20"/>
          <p:cNvCxnSpPr/>
          <p:nvPr/>
        </p:nvCxnSpPr>
        <p:spPr>
          <a:xfrm flipH="1" flipV="1">
            <a:off x="3063240" y="1417320"/>
            <a:ext cx="1143000" cy="1737360"/>
          </a:xfrm>
          <a:prstGeom prst="line">
            <a:avLst/>
          </a:prstGeom>
          <a:ln w="27940">
            <a:solidFill>
              <a:srgbClr val="37474F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Rounded Rectangle 21"/>
          <p:cNvSpPr/>
          <p:nvPr/>
        </p:nvSpPr>
        <p:spPr>
          <a:xfrm>
            <a:off x="2971800" y="1234440"/>
            <a:ext cx="1371600" cy="329184"/>
          </a:xfrm>
          <a:prstGeom prst="roundRect">
            <a:avLst>
              <a:gd name="adj" fmla="val 8000"/>
            </a:avLst>
          </a:prstGeom>
          <a:solidFill>
            <a:srgbClr val="37474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300" b="1">
                <a:solidFill>
                  <a:srgbClr val="FFFFFF"/>
                </a:solidFill>
                <a:latin typeface="Calibri"/>
              </a:rPr>
              <a:t>MACHINES</a:t>
            </a:r>
          </a:p>
        </p:txBody>
      </p:sp>
      <p:sp>
        <p:nvSpPr>
          <p:cNvPr id="23" name="Oval 22"/>
          <p:cNvSpPr/>
          <p:nvPr/>
        </p:nvSpPr>
        <p:spPr>
          <a:xfrm>
            <a:off x="4389120" y="1828800"/>
            <a:ext cx="73152" cy="73152"/>
          </a:xfrm>
          <a:prstGeom prst="ellipse">
            <a:avLst/>
          </a:prstGeom>
          <a:solidFill>
            <a:srgbClr val="37474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24" name="TextBox 23"/>
          <p:cNvSpPr txBox="1"/>
          <p:nvPr/>
        </p:nvSpPr>
        <p:spPr>
          <a:xfrm>
            <a:off x="4526280" y="1783080"/>
            <a:ext cx="210312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no website/app</a:t>
            </a:r>
          </a:p>
        </p:txBody>
      </p:sp>
      <p:sp>
        <p:nvSpPr>
          <p:cNvPr id="25" name="Oval 24"/>
          <p:cNvSpPr/>
          <p:nvPr/>
        </p:nvSpPr>
        <p:spPr>
          <a:xfrm>
            <a:off x="4389120" y="2139696"/>
            <a:ext cx="73152" cy="73152"/>
          </a:xfrm>
          <a:prstGeom prst="ellipse">
            <a:avLst/>
          </a:prstGeom>
          <a:solidFill>
            <a:srgbClr val="37474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26" name="TextBox 25"/>
          <p:cNvSpPr txBox="1"/>
          <p:nvPr/>
        </p:nvSpPr>
        <p:spPr>
          <a:xfrm>
            <a:off x="4526280" y="2093976"/>
            <a:ext cx="210312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no online till</a:t>
            </a:r>
          </a:p>
        </p:txBody>
      </p:sp>
      <p:sp>
        <p:nvSpPr>
          <p:cNvPr id="27" name="Oval 26"/>
          <p:cNvSpPr/>
          <p:nvPr/>
        </p:nvSpPr>
        <p:spPr>
          <a:xfrm>
            <a:off x="4389120" y="2450592"/>
            <a:ext cx="73152" cy="73152"/>
          </a:xfrm>
          <a:prstGeom prst="ellipse">
            <a:avLst/>
          </a:prstGeom>
          <a:solidFill>
            <a:srgbClr val="37474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28" name="TextBox 27"/>
          <p:cNvSpPr txBox="1"/>
          <p:nvPr/>
        </p:nvSpPr>
        <p:spPr>
          <a:xfrm>
            <a:off x="4526280" y="2404872"/>
            <a:ext cx="210312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relies on phone</a:t>
            </a:r>
          </a:p>
        </p:txBody>
      </p:sp>
      <p:cxnSp>
        <p:nvCxnSpPr>
          <p:cNvPr id="29" name="Connector 28"/>
          <p:cNvCxnSpPr/>
          <p:nvPr/>
        </p:nvCxnSpPr>
        <p:spPr>
          <a:xfrm flipH="1" flipV="1">
            <a:off x="5440680" y="1417320"/>
            <a:ext cx="1143000" cy="1737360"/>
          </a:xfrm>
          <a:prstGeom prst="line">
            <a:avLst/>
          </a:prstGeom>
          <a:ln w="27940">
            <a:solidFill>
              <a:srgbClr val="6D4C41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0" name="Rounded Rectangle 29"/>
          <p:cNvSpPr/>
          <p:nvPr/>
        </p:nvSpPr>
        <p:spPr>
          <a:xfrm>
            <a:off x="5349240" y="1234440"/>
            <a:ext cx="1371600" cy="329184"/>
          </a:xfrm>
          <a:prstGeom prst="roundRect">
            <a:avLst>
              <a:gd name="adj" fmla="val 8000"/>
            </a:avLst>
          </a:prstGeom>
          <a:solidFill>
            <a:srgbClr val="6D4C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300" b="1">
                <a:solidFill>
                  <a:srgbClr val="FFFFFF"/>
                </a:solidFill>
                <a:latin typeface="Calibri"/>
              </a:rPr>
              <a:t>PEOPLE</a:t>
            </a:r>
          </a:p>
        </p:txBody>
      </p:sp>
      <p:sp>
        <p:nvSpPr>
          <p:cNvPr id="31" name="Oval 30"/>
          <p:cNvSpPr/>
          <p:nvPr/>
        </p:nvSpPr>
        <p:spPr>
          <a:xfrm>
            <a:off x="6766560" y="1828800"/>
            <a:ext cx="73152" cy="73152"/>
          </a:xfrm>
          <a:prstGeom prst="ellipse">
            <a:avLst/>
          </a:prstGeom>
          <a:solidFill>
            <a:srgbClr val="6D4C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32" name="TextBox 31"/>
          <p:cNvSpPr txBox="1"/>
          <p:nvPr/>
        </p:nvSpPr>
        <p:spPr>
          <a:xfrm>
            <a:off x="6903720" y="1783080"/>
            <a:ext cx="210312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hybrid working cuts visits</a:t>
            </a:r>
          </a:p>
        </p:txBody>
      </p:sp>
      <p:sp>
        <p:nvSpPr>
          <p:cNvPr id="33" name="Oval 32"/>
          <p:cNvSpPr/>
          <p:nvPr/>
        </p:nvSpPr>
        <p:spPr>
          <a:xfrm>
            <a:off x="6766560" y="2139696"/>
            <a:ext cx="73152" cy="73152"/>
          </a:xfrm>
          <a:prstGeom prst="ellipse">
            <a:avLst/>
          </a:prstGeom>
          <a:solidFill>
            <a:srgbClr val="6D4C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34" name="TextBox 33"/>
          <p:cNvSpPr txBox="1"/>
          <p:nvPr/>
        </p:nvSpPr>
        <p:spPr>
          <a:xfrm>
            <a:off x="6903720" y="2093976"/>
            <a:ext cx="210312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loyal customers redundant</a:t>
            </a:r>
          </a:p>
        </p:txBody>
      </p:sp>
      <p:sp>
        <p:nvSpPr>
          <p:cNvPr id="35" name="Oval 34"/>
          <p:cNvSpPr/>
          <p:nvPr/>
        </p:nvSpPr>
        <p:spPr>
          <a:xfrm>
            <a:off x="6766560" y="2450592"/>
            <a:ext cx="73152" cy="73152"/>
          </a:xfrm>
          <a:prstGeom prst="ellipse">
            <a:avLst/>
          </a:prstGeom>
          <a:solidFill>
            <a:srgbClr val="6D4C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36" name="TextBox 35"/>
          <p:cNvSpPr txBox="1"/>
          <p:nvPr/>
        </p:nvSpPr>
        <p:spPr>
          <a:xfrm>
            <a:off x="6903720" y="2404872"/>
            <a:ext cx="210312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Basil can't leave bakery</a:t>
            </a:r>
          </a:p>
        </p:txBody>
      </p:sp>
      <p:cxnSp>
        <p:nvCxnSpPr>
          <p:cNvPr id="37" name="Connector 36"/>
          <p:cNvCxnSpPr/>
          <p:nvPr/>
        </p:nvCxnSpPr>
        <p:spPr>
          <a:xfrm flipH="1">
            <a:off x="1874520" y="3154680"/>
            <a:ext cx="1143000" cy="1737360"/>
          </a:xfrm>
          <a:prstGeom prst="line">
            <a:avLst/>
          </a:prstGeom>
          <a:ln w="27940">
            <a:solidFill>
              <a:srgbClr val="F9A825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Rounded Rectangle 37"/>
          <p:cNvSpPr/>
          <p:nvPr/>
        </p:nvSpPr>
        <p:spPr>
          <a:xfrm>
            <a:off x="1783080" y="4846320"/>
            <a:ext cx="1554480" cy="329184"/>
          </a:xfrm>
          <a:prstGeom prst="roundRect">
            <a:avLst>
              <a:gd name="adj" fmla="val 8000"/>
            </a:avLst>
          </a:prstGeom>
          <a:solidFill>
            <a:srgbClr val="F9A82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300" b="1">
                <a:solidFill>
                  <a:srgbClr val="FFFFFF"/>
                </a:solidFill>
                <a:latin typeface="Calibri"/>
              </a:rPr>
              <a:t>MATERIALS</a:t>
            </a:r>
          </a:p>
        </p:txBody>
      </p:sp>
      <p:sp>
        <p:nvSpPr>
          <p:cNvPr id="39" name="Oval 38"/>
          <p:cNvSpPr/>
          <p:nvPr/>
        </p:nvSpPr>
        <p:spPr>
          <a:xfrm>
            <a:off x="3200400" y="3703320"/>
            <a:ext cx="73152" cy="73152"/>
          </a:xfrm>
          <a:prstGeom prst="ellipse">
            <a:avLst/>
          </a:prstGeom>
          <a:solidFill>
            <a:srgbClr val="F9A82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40" name="TextBox 39"/>
          <p:cNvSpPr txBox="1"/>
          <p:nvPr/>
        </p:nvSpPr>
        <p:spPr>
          <a:xfrm>
            <a:off x="3337560" y="3657600"/>
            <a:ext cx="210312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organic costs volatile</a:t>
            </a:r>
          </a:p>
        </p:txBody>
      </p:sp>
      <p:sp>
        <p:nvSpPr>
          <p:cNvPr id="41" name="Oval 40"/>
          <p:cNvSpPr/>
          <p:nvPr/>
        </p:nvSpPr>
        <p:spPr>
          <a:xfrm>
            <a:off x="3200400" y="4014216"/>
            <a:ext cx="73152" cy="73152"/>
          </a:xfrm>
          <a:prstGeom prst="ellipse">
            <a:avLst/>
          </a:prstGeom>
          <a:solidFill>
            <a:srgbClr val="F9A82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42" name="TextBox 41"/>
          <p:cNvSpPr txBox="1"/>
          <p:nvPr/>
        </p:nvSpPr>
        <p:spPr>
          <a:xfrm>
            <a:off x="3337560" y="3968496"/>
            <a:ext cx="210312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crop-failure risk</a:t>
            </a:r>
          </a:p>
        </p:txBody>
      </p:sp>
      <p:sp>
        <p:nvSpPr>
          <p:cNvPr id="43" name="Oval 42"/>
          <p:cNvSpPr/>
          <p:nvPr/>
        </p:nvSpPr>
        <p:spPr>
          <a:xfrm>
            <a:off x="3200400" y="4325112"/>
            <a:ext cx="73152" cy="73152"/>
          </a:xfrm>
          <a:prstGeom prst="ellipse">
            <a:avLst/>
          </a:prstGeom>
          <a:solidFill>
            <a:srgbClr val="F9A82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44" name="TextBox 43"/>
          <p:cNvSpPr txBox="1"/>
          <p:nvPr/>
        </p:nvSpPr>
        <p:spPr>
          <a:xfrm>
            <a:off x="3337560" y="4279392"/>
            <a:ext cx="210312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premium prices</a:t>
            </a:r>
          </a:p>
        </p:txBody>
      </p:sp>
      <p:cxnSp>
        <p:nvCxnSpPr>
          <p:cNvPr id="45" name="Connector 44"/>
          <p:cNvCxnSpPr/>
          <p:nvPr/>
        </p:nvCxnSpPr>
        <p:spPr>
          <a:xfrm flipH="1">
            <a:off x="4251960" y="3154680"/>
            <a:ext cx="1143000" cy="1737360"/>
          </a:xfrm>
          <a:prstGeom prst="line">
            <a:avLst/>
          </a:prstGeom>
          <a:ln w="27940">
            <a:solidFill>
              <a:srgbClr val="4E342E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6" name="Rounded Rectangle 45"/>
          <p:cNvSpPr/>
          <p:nvPr/>
        </p:nvSpPr>
        <p:spPr>
          <a:xfrm>
            <a:off x="4160520" y="4846320"/>
            <a:ext cx="1554480" cy="329184"/>
          </a:xfrm>
          <a:prstGeom prst="roundRect">
            <a:avLst>
              <a:gd name="adj" fmla="val 8000"/>
            </a:avLst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300" b="1">
                <a:solidFill>
                  <a:srgbClr val="FFFFFF"/>
                </a:solidFill>
                <a:latin typeface="Calibri"/>
              </a:rPr>
              <a:t>MEASUREMENT</a:t>
            </a:r>
          </a:p>
        </p:txBody>
      </p:sp>
      <p:sp>
        <p:nvSpPr>
          <p:cNvPr id="47" name="Oval 46"/>
          <p:cNvSpPr/>
          <p:nvPr/>
        </p:nvSpPr>
        <p:spPr>
          <a:xfrm>
            <a:off x="5577840" y="3703320"/>
            <a:ext cx="73152" cy="73152"/>
          </a:xfrm>
          <a:prstGeom prst="ellipse">
            <a:avLst/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48" name="TextBox 47"/>
          <p:cNvSpPr txBox="1"/>
          <p:nvPr/>
        </p:nvSpPr>
        <p:spPr>
          <a:xfrm>
            <a:off x="5715000" y="3657600"/>
            <a:ext cx="210312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 dirty="0">
                <a:solidFill>
                  <a:srgbClr val="332A26"/>
                </a:solidFill>
                <a:latin typeface="Calibri"/>
              </a:rPr>
              <a:t>no footfall tracking</a:t>
            </a:r>
          </a:p>
        </p:txBody>
      </p:sp>
      <p:sp>
        <p:nvSpPr>
          <p:cNvPr id="49" name="Oval 48"/>
          <p:cNvSpPr/>
          <p:nvPr/>
        </p:nvSpPr>
        <p:spPr>
          <a:xfrm>
            <a:off x="5577840" y="4014216"/>
            <a:ext cx="73152" cy="73152"/>
          </a:xfrm>
          <a:prstGeom prst="ellipse">
            <a:avLst/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50" name="TextBox 49"/>
          <p:cNvSpPr txBox="1"/>
          <p:nvPr/>
        </p:nvSpPr>
        <p:spPr>
          <a:xfrm>
            <a:off x="5715000" y="3968496"/>
            <a:ext cx="210312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no sales data</a:t>
            </a:r>
          </a:p>
        </p:txBody>
      </p:sp>
      <p:sp>
        <p:nvSpPr>
          <p:cNvPr id="51" name="Oval 50"/>
          <p:cNvSpPr/>
          <p:nvPr/>
        </p:nvSpPr>
        <p:spPr>
          <a:xfrm>
            <a:off x="5577840" y="4325112"/>
            <a:ext cx="73152" cy="73152"/>
          </a:xfrm>
          <a:prstGeom prst="ellipse">
            <a:avLst/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52" name="TextBox 51"/>
          <p:cNvSpPr txBox="1"/>
          <p:nvPr/>
        </p:nvSpPr>
        <p:spPr>
          <a:xfrm>
            <a:off x="5715000" y="4279392"/>
            <a:ext cx="210312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no feedback system</a:t>
            </a:r>
          </a:p>
        </p:txBody>
      </p:sp>
      <p:cxnSp>
        <p:nvCxnSpPr>
          <p:cNvPr id="53" name="Connector 52"/>
          <p:cNvCxnSpPr/>
          <p:nvPr/>
        </p:nvCxnSpPr>
        <p:spPr>
          <a:xfrm flipH="1">
            <a:off x="6629400" y="3154680"/>
            <a:ext cx="1143000" cy="1737360"/>
          </a:xfrm>
          <a:prstGeom prst="line">
            <a:avLst/>
          </a:prstGeom>
          <a:ln w="27940">
            <a:solidFill>
              <a:srgbClr val="E65100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4" name="Rounded Rectangle 53"/>
          <p:cNvSpPr/>
          <p:nvPr/>
        </p:nvSpPr>
        <p:spPr>
          <a:xfrm>
            <a:off x="6537960" y="4846320"/>
            <a:ext cx="1554480" cy="329184"/>
          </a:xfrm>
          <a:prstGeom prst="roundRect">
            <a:avLst>
              <a:gd name="adj" fmla="val 8000"/>
            </a:avLst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300" b="1">
                <a:solidFill>
                  <a:srgbClr val="FFFFFF"/>
                </a:solidFill>
                <a:latin typeface="Calibri"/>
              </a:rPr>
              <a:t>ENVIRONMENT</a:t>
            </a:r>
          </a:p>
        </p:txBody>
      </p:sp>
      <p:sp>
        <p:nvSpPr>
          <p:cNvPr id="55" name="Oval 54"/>
          <p:cNvSpPr/>
          <p:nvPr/>
        </p:nvSpPr>
        <p:spPr>
          <a:xfrm>
            <a:off x="7955280" y="3703320"/>
            <a:ext cx="73152" cy="73152"/>
          </a:xfrm>
          <a:prstGeom prst="ellipse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56" name="TextBox 55"/>
          <p:cNvSpPr txBox="1"/>
          <p:nvPr/>
        </p:nvSpPr>
        <p:spPr>
          <a:xfrm>
            <a:off x="8092440" y="3657600"/>
            <a:ext cx="210312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retail park decline</a:t>
            </a:r>
          </a:p>
        </p:txBody>
      </p:sp>
      <p:sp>
        <p:nvSpPr>
          <p:cNvPr id="57" name="Oval 56"/>
          <p:cNvSpPr/>
          <p:nvPr/>
        </p:nvSpPr>
        <p:spPr>
          <a:xfrm>
            <a:off x="7955280" y="4014216"/>
            <a:ext cx="73152" cy="73152"/>
          </a:xfrm>
          <a:prstGeom prst="ellipse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58" name="TextBox 57"/>
          <p:cNvSpPr txBox="1"/>
          <p:nvPr/>
        </p:nvSpPr>
        <p:spPr>
          <a:xfrm>
            <a:off x="8092440" y="3968496"/>
            <a:ext cx="210312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cost-of-living squeeze</a:t>
            </a:r>
          </a:p>
        </p:txBody>
      </p:sp>
      <p:sp>
        <p:nvSpPr>
          <p:cNvPr id="59" name="Oval 58"/>
          <p:cNvSpPr/>
          <p:nvPr/>
        </p:nvSpPr>
        <p:spPr>
          <a:xfrm>
            <a:off x="7955280" y="4325112"/>
            <a:ext cx="73152" cy="73152"/>
          </a:xfrm>
          <a:prstGeom prst="ellipse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b="1"/>
          </a:p>
        </p:txBody>
      </p:sp>
      <p:sp>
        <p:nvSpPr>
          <p:cNvPr id="60" name="TextBox 59"/>
          <p:cNvSpPr txBox="1"/>
          <p:nvPr/>
        </p:nvSpPr>
        <p:spPr>
          <a:xfrm>
            <a:off x="8092440" y="4279392"/>
            <a:ext cx="2103120" cy="236988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overheads rising</a:t>
            </a:r>
          </a:p>
        </p:txBody>
      </p:sp>
      <p:sp>
        <p:nvSpPr>
          <p:cNvPr id="61" name="Rounded Rectangle 60"/>
          <p:cNvSpPr/>
          <p:nvPr/>
        </p:nvSpPr>
        <p:spPr>
          <a:xfrm>
            <a:off x="548640" y="5897880"/>
            <a:ext cx="11155680" cy="457200"/>
          </a:xfrm>
          <a:prstGeom prst="roundRect">
            <a:avLst>
              <a:gd name="adj" fmla="val 8000"/>
            </a:avLst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62" name="TextBox 61"/>
          <p:cNvSpPr txBox="1"/>
          <p:nvPr/>
        </p:nvSpPr>
        <p:spPr>
          <a:xfrm>
            <a:off x="731520" y="6023375"/>
            <a:ext cx="10881360" cy="206210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00000"/>
              </a:lnSpc>
            </a:pPr>
            <a:r>
              <a:rPr sz="1100" b="1" i="0">
                <a:solidFill>
                  <a:srgbClr val="FFFFFF"/>
                </a:solidFill>
                <a:latin typeface="Calibri"/>
              </a:rPr>
              <a:t>Root causes: structural footfall decline  |  no digital/delivery capability  |  cost &amp; margin squeeze.  (Sproull, 2018; Super series, 2013)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8E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164592" y="0"/>
            <a:ext cx="54864" cy="6858000"/>
          </a:xfrm>
          <a:prstGeom prst="rect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457200" y="502920"/>
            <a:ext cx="8686800" cy="548640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2300" b="1" i="0">
                <a:solidFill>
                  <a:srgbClr val="4E342E"/>
                </a:solidFill>
                <a:latin typeface="Calibri"/>
              </a:rPr>
              <a:t>Key Findings</a:t>
            </a:r>
          </a:p>
        </p:txBody>
      </p:sp>
      <p:sp>
        <p:nvSpPr>
          <p:cNvPr id="7" name="Rectangle 6"/>
          <p:cNvSpPr/>
          <p:nvPr/>
        </p:nvSpPr>
        <p:spPr>
          <a:xfrm>
            <a:off x="457200" y="1078992"/>
            <a:ext cx="914400" cy="41148"/>
          </a:xfrm>
          <a:prstGeom prst="rect">
            <a:avLst/>
          </a:prstGeom>
          <a:solidFill>
            <a:srgbClr val="F9A82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11338560" y="274320"/>
            <a:ext cx="594360" cy="347472"/>
          </a:xfrm>
          <a:prstGeom prst="roundRect">
            <a:avLst>
              <a:gd name="adj" fmla="val 8000"/>
            </a:avLst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Calibri"/>
              </a:rPr>
              <a:t>09</a:t>
            </a:r>
          </a:p>
        </p:txBody>
      </p:sp>
      <p:pic>
        <p:nvPicPr>
          <p:cNvPr id="9" name="Picture 8" descr="slide9_finding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3920" y="1463040"/>
            <a:ext cx="3200400" cy="1800225"/>
          </a:xfrm>
          <a:prstGeom prst="rect">
            <a:avLst/>
          </a:prstGeom>
        </p:spPr>
      </p:pic>
      <p:sp>
        <p:nvSpPr>
          <p:cNvPr id="10" name="Rounded Rectangle 9"/>
          <p:cNvSpPr/>
          <p:nvPr/>
        </p:nvSpPr>
        <p:spPr>
          <a:xfrm>
            <a:off x="548640" y="1508760"/>
            <a:ext cx="7680960" cy="9144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D7CCB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ounded Rectangle 10"/>
          <p:cNvSpPr/>
          <p:nvPr/>
        </p:nvSpPr>
        <p:spPr>
          <a:xfrm>
            <a:off x="731520" y="1691640"/>
            <a:ext cx="548640" cy="548640"/>
          </a:xfrm>
          <a:prstGeom prst="roundRect">
            <a:avLst>
              <a:gd name="adj" fmla="val 8000"/>
            </a:avLst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800" b="1">
                <a:solidFill>
                  <a:srgbClr val="FFFFFF"/>
                </a:solidFill>
                <a:latin typeface="Calibri"/>
              </a:rPr>
              <a:t>1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508760" y="1834930"/>
            <a:ext cx="6583680" cy="262059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10000"/>
              </a:lnSpc>
            </a:pPr>
            <a:r>
              <a:rPr sz="1400" b="1" i="0" dirty="0">
                <a:solidFill>
                  <a:srgbClr val="332A26"/>
                </a:solidFill>
                <a:latin typeface="Calibri"/>
              </a:rPr>
              <a:t>Decline is structural &amp; persistent — 25% below 2019 since 2023, not a temporary dip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548640" y="2560320"/>
            <a:ext cx="7680960" cy="9144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D7CCB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ounded Rectangle 13"/>
          <p:cNvSpPr/>
          <p:nvPr/>
        </p:nvSpPr>
        <p:spPr>
          <a:xfrm>
            <a:off x="731520" y="2743200"/>
            <a:ext cx="548640" cy="548640"/>
          </a:xfrm>
          <a:prstGeom prst="roundRect">
            <a:avLst>
              <a:gd name="adj" fmla="val 8000"/>
            </a:avLst>
          </a:prstGeom>
          <a:solidFill>
            <a:srgbClr val="37474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800" b="1">
                <a:solidFill>
                  <a:srgbClr val="FFFFFF"/>
                </a:solidFill>
                <a:latin typeface="Calibri"/>
              </a:rPr>
              <a:t>2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508760" y="2767996"/>
            <a:ext cx="6583680" cy="499047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10000"/>
              </a:lnSpc>
            </a:pPr>
            <a:r>
              <a:rPr sz="1400" b="1" i="0" dirty="0">
                <a:solidFill>
                  <a:srgbClr val="332A26"/>
                </a:solidFill>
                <a:latin typeface="Calibri"/>
              </a:rPr>
              <a:t>External shifts (hybrid working, retail-park decline, inflation) are largely outside Basil's control &amp; here to stay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548640" y="3611879"/>
            <a:ext cx="7680960" cy="9144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D7CCB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ounded Rectangle 16"/>
          <p:cNvSpPr/>
          <p:nvPr/>
        </p:nvSpPr>
        <p:spPr>
          <a:xfrm>
            <a:off x="731520" y="3794759"/>
            <a:ext cx="548640" cy="548640"/>
          </a:xfrm>
          <a:prstGeom prst="roundRect">
            <a:avLst>
              <a:gd name="adj" fmla="val 8000"/>
            </a:avLst>
          </a:prstGeom>
          <a:solidFill>
            <a:srgbClr val="00796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800" b="1">
                <a:solidFill>
                  <a:srgbClr val="FFFFFF"/>
                </a:solidFill>
                <a:latin typeface="Calibri"/>
              </a:rPr>
              <a:t>3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508760" y="3819555"/>
            <a:ext cx="6583680" cy="499047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10000"/>
              </a:lnSpc>
            </a:pPr>
            <a:r>
              <a:rPr sz="1400" b="1" i="0" dirty="0">
                <a:solidFill>
                  <a:srgbClr val="332A26"/>
                </a:solidFill>
                <a:latin typeface="Calibri"/>
              </a:rPr>
              <a:t>Internal gaps — no delivery, unreliable pre-orders, no online ordering — are within his control &amp; lose customers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548640" y="4663440"/>
            <a:ext cx="7680960" cy="9144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D7CCB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ounded Rectangle 19"/>
          <p:cNvSpPr/>
          <p:nvPr/>
        </p:nvSpPr>
        <p:spPr>
          <a:xfrm>
            <a:off x="731520" y="4846320"/>
            <a:ext cx="548640" cy="548640"/>
          </a:xfrm>
          <a:prstGeom prst="roundRect">
            <a:avLst>
              <a:gd name="adj" fmla="val 8000"/>
            </a:avLst>
          </a:prstGeom>
          <a:solidFill>
            <a:srgbClr val="6D4C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800" b="1">
                <a:solidFill>
                  <a:srgbClr val="FFFFFF"/>
                </a:solidFill>
                <a:latin typeface="Calibri"/>
              </a:rPr>
              <a:t>4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1508760" y="4989610"/>
            <a:ext cx="6583680" cy="262059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10000"/>
              </a:lnSpc>
            </a:pPr>
            <a:r>
              <a:rPr sz="1400" b="1" i="0" dirty="0">
                <a:solidFill>
                  <a:srgbClr val="332A26"/>
                </a:solidFill>
                <a:latin typeface="Calibri"/>
              </a:rPr>
              <a:t>Loyal customer base &amp; organic reputation are real strengths to build on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8E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164592" y="0"/>
            <a:ext cx="54864" cy="6858000"/>
          </a:xfrm>
          <a:prstGeom prst="rect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457200" y="256032"/>
            <a:ext cx="8229600" cy="274320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000" b="1" i="0">
                <a:solidFill>
                  <a:srgbClr val="E65100"/>
                </a:solidFill>
                <a:latin typeface="Calibri"/>
              </a:rPr>
              <a:t>SLIDE 10 — SYNTHESIS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7200" y="502920"/>
            <a:ext cx="8686800" cy="548640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2300" b="1" i="0">
                <a:solidFill>
                  <a:srgbClr val="4E342E"/>
                </a:solidFill>
                <a:latin typeface="Calibri"/>
              </a:rPr>
              <a:t>Conclusion: Linking the Two Analyses</a:t>
            </a:r>
          </a:p>
        </p:txBody>
      </p:sp>
      <p:sp>
        <p:nvSpPr>
          <p:cNvPr id="7" name="Rectangle 6"/>
          <p:cNvSpPr/>
          <p:nvPr/>
        </p:nvSpPr>
        <p:spPr>
          <a:xfrm>
            <a:off x="457200" y="1078992"/>
            <a:ext cx="914400" cy="41148"/>
          </a:xfrm>
          <a:prstGeom prst="rect">
            <a:avLst/>
          </a:prstGeom>
          <a:solidFill>
            <a:srgbClr val="F9A82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8" name="Rounded Rectangle 7"/>
          <p:cNvSpPr/>
          <p:nvPr/>
        </p:nvSpPr>
        <p:spPr>
          <a:xfrm>
            <a:off x="11338560" y="274320"/>
            <a:ext cx="594360" cy="347472"/>
          </a:xfrm>
          <a:prstGeom prst="roundRect">
            <a:avLst>
              <a:gd name="adj" fmla="val 8000"/>
            </a:avLst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54864" tIns="27432" rIns="54864" bIns="27432" rtlCol="0" anchor="ctr"/>
          <a:lstStyle/>
          <a:p>
            <a:pPr algn="ctr">
              <a:lnSpc>
                <a:spcPct val="100000"/>
              </a:lnSpc>
            </a:pPr>
            <a:r>
              <a:rPr sz="1200" b="1">
                <a:solidFill>
                  <a:srgbClr val="FFFFFF"/>
                </a:solidFill>
                <a:latin typeface="Calibri"/>
              </a:rPr>
              <a:t>10</a:t>
            </a:r>
          </a:p>
        </p:txBody>
      </p:sp>
      <p:pic>
        <p:nvPicPr>
          <p:cNvPr id="9" name="Picture 8" descr="slide9_finding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8160" y="1554480"/>
            <a:ext cx="3566160" cy="2005965"/>
          </a:xfrm>
          <a:prstGeom prst="rect">
            <a:avLst/>
          </a:prstGeom>
        </p:spPr>
      </p:pic>
      <p:sp>
        <p:nvSpPr>
          <p:cNvPr id="10" name="Rounded Rectangle 9"/>
          <p:cNvSpPr/>
          <p:nvPr/>
        </p:nvSpPr>
        <p:spPr>
          <a:xfrm>
            <a:off x="548640" y="1554480"/>
            <a:ext cx="7315200" cy="9144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D7CCB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11" name="Rectangle 10"/>
          <p:cNvSpPr/>
          <p:nvPr/>
        </p:nvSpPr>
        <p:spPr>
          <a:xfrm>
            <a:off x="548640" y="1554480"/>
            <a:ext cx="109728" cy="914400"/>
          </a:xfrm>
          <a:prstGeom prst="rect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12" name="TextBox 11"/>
          <p:cNvSpPr txBox="1"/>
          <p:nvPr/>
        </p:nvSpPr>
        <p:spPr>
          <a:xfrm>
            <a:off x="822960" y="1893186"/>
            <a:ext cx="1463040" cy="236988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E65100"/>
                </a:solidFill>
                <a:latin typeface="Calibri"/>
              </a:rPr>
              <a:t>PESTEL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377440" y="1775172"/>
            <a:ext cx="5303520" cy="473015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12000"/>
              </a:lnSpc>
            </a:pPr>
            <a:r>
              <a:rPr sz="1300" b="1" i="0" dirty="0">
                <a:solidFill>
                  <a:srgbClr val="332A26"/>
                </a:solidFill>
                <a:latin typeface="Calibri"/>
              </a:rPr>
              <a:t>The external environment has permanently shifted — hybrid work, retail-park decline, digital-ordering expectation and cost inflation are here to stay.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548640" y="2606039"/>
            <a:ext cx="7315200" cy="9144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D7CCB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15" name="Rectangle 14"/>
          <p:cNvSpPr/>
          <p:nvPr/>
        </p:nvSpPr>
        <p:spPr>
          <a:xfrm>
            <a:off x="548640" y="2606039"/>
            <a:ext cx="109728" cy="914400"/>
          </a:xfrm>
          <a:prstGeom prst="rect">
            <a:avLst/>
          </a:prstGeom>
          <a:solidFill>
            <a:srgbClr val="00796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16" name="TextBox 15"/>
          <p:cNvSpPr txBox="1"/>
          <p:nvPr/>
        </p:nvSpPr>
        <p:spPr>
          <a:xfrm>
            <a:off x="822960" y="2944745"/>
            <a:ext cx="1463040" cy="236988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00796B"/>
                </a:solidFill>
                <a:latin typeface="Calibri"/>
              </a:rPr>
              <a:t>Fishbone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377440" y="2826731"/>
            <a:ext cx="5303520" cy="473015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12000"/>
              </a:lnSpc>
            </a:pPr>
            <a:r>
              <a:rPr sz="1300" b="1" i="0" dirty="0">
                <a:solidFill>
                  <a:srgbClr val="332A26"/>
                </a:solidFill>
                <a:latin typeface="Calibri"/>
              </a:rPr>
              <a:t>Internal gaps — no delivery, no online ordering, unreliable pre-orders — are the controllable causes that amplify those external pressures.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548640" y="3657600"/>
            <a:ext cx="7315200" cy="9144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D7CCB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19" name="Rectangle 18"/>
          <p:cNvSpPr/>
          <p:nvPr/>
        </p:nvSpPr>
        <p:spPr>
          <a:xfrm>
            <a:off x="548640" y="3657600"/>
            <a:ext cx="109728" cy="914400"/>
          </a:xfrm>
          <a:prstGeom prst="rect">
            <a:avLst/>
          </a:prstGeom>
          <a:solidFill>
            <a:srgbClr val="37474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20" name="TextBox 19"/>
          <p:cNvSpPr txBox="1"/>
          <p:nvPr/>
        </p:nvSpPr>
        <p:spPr>
          <a:xfrm>
            <a:off x="822960" y="3996306"/>
            <a:ext cx="1463040" cy="236988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37474F"/>
                </a:solidFill>
                <a:latin typeface="Calibri"/>
              </a:rPr>
              <a:t>Both agree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2377440" y="3878292"/>
            <a:ext cx="5303520" cy="473015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12000"/>
              </a:lnSpc>
            </a:pPr>
            <a:r>
              <a:rPr sz="1300" b="1" i="0" dirty="0">
                <a:solidFill>
                  <a:srgbClr val="332A26"/>
                </a:solidFill>
                <a:latin typeface="Calibri"/>
              </a:rPr>
              <a:t>The sales gap (25% below 2019) is structural and persistent, not a temporary </a:t>
            </a:r>
            <a:r>
              <a:rPr lang="en-GB" sz="1300" b="1" i="0" dirty="0">
                <a:solidFill>
                  <a:srgbClr val="332A26"/>
                </a:solidFill>
                <a:latin typeface="Calibri"/>
              </a:rPr>
              <a:t>post-COVID</a:t>
            </a:r>
            <a:r>
              <a:rPr sz="1300" b="1" i="0" dirty="0">
                <a:solidFill>
                  <a:srgbClr val="332A26"/>
                </a:solidFill>
                <a:latin typeface="Calibri"/>
              </a:rPr>
              <a:t> dip.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548640" y="4709159"/>
            <a:ext cx="7315200" cy="914400"/>
          </a:xfrm>
          <a:prstGeom prst="roundRect">
            <a:avLst>
              <a:gd name="adj" fmla="val 8000"/>
            </a:avLst>
          </a:prstGeom>
          <a:solidFill>
            <a:srgbClr val="FFFFFF"/>
          </a:solidFill>
          <a:ln w="9525">
            <a:solidFill>
              <a:srgbClr val="D7CCBC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23" name="Rectangle 22"/>
          <p:cNvSpPr/>
          <p:nvPr/>
        </p:nvSpPr>
        <p:spPr>
          <a:xfrm>
            <a:off x="548640" y="4709159"/>
            <a:ext cx="109728" cy="914400"/>
          </a:xfrm>
          <a:prstGeom prst="rect">
            <a:avLst/>
          </a:prstGeom>
          <a:solidFill>
            <a:srgbClr val="6D4C4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b="1"/>
          </a:p>
        </p:txBody>
      </p:sp>
      <p:sp>
        <p:nvSpPr>
          <p:cNvPr id="24" name="TextBox 23"/>
          <p:cNvSpPr txBox="1"/>
          <p:nvPr/>
        </p:nvSpPr>
        <p:spPr>
          <a:xfrm>
            <a:off x="822960" y="5047865"/>
            <a:ext cx="1463040" cy="236988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00000"/>
              </a:lnSpc>
            </a:pPr>
            <a:r>
              <a:rPr sz="1300" b="1" i="0">
                <a:solidFill>
                  <a:srgbClr val="6D4C41"/>
                </a:solidFill>
                <a:latin typeface="Calibri"/>
              </a:rPr>
              <a:t>Way forward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377440" y="4929851"/>
            <a:ext cx="5303520" cy="473015"/>
          </a:xfrm>
          <a:prstGeom prst="rect">
            <a:avLst/>
          </a:prstGeom>
          <a:noFill/>
        </p:spPr>
        <p:txBody>
          <a:bodyPr wrap="square" lIns="45720" tIns="18288" rIns="45720" bIns="18288" anchor="ctr">
            <a:spAutoFit/>
          </a:bodyPr>
          <a:lstStyle/>
          <a:p>
            <a:pPr algn="l">
              <a:lnSpc>
                <a:spcPct val="112000"/>
              </a:lnSpc>
            </a:pPr>
            <a:r>
              <a:rPr sz="1300" b="1" i="0" dirty="0">
                <a:solidFill>
                  <a:srgbClr val="332A26"/>
                </a:solidFill>
                <a:latin typeface="Calibri"/>
              </a:rPr>
              <a:t>Basil's loyal customer base and organic reputation are the foundation for any next steps.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8E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1300" dirty="0"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164592" cy="6858000"/>
          </a:xfrm>
          <a:prstGeom prst="rect">
            <a:avLst/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164592" y="0"/>
            <a:ext cx="54864" cy="6858000"/>
          </a:xfrm>
          <a:prstGeom prst="rect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457200" y="274320"/>
            <a:ext cx="8229600" cy="274320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000" b="1" i="0" dirty="0">
                <a:solidFill>
                  <a:srgbClr val="E65100"/>
                </a:solidFill>
                <a:latin typeface="Calibri"/>
              </a:rPr>
              <a:t>SLIDE 11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57200" y="530352"/>
            <a:ext cx="9144000" cy="502920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2200" b="1" i="0">
                <a:solidFill>
                  <a:srgbClr val="4E342E"/>
                </a:solidFill>
                <a:latin typeface="Calibri"/>
              </a:rPr>
              <a:t>References (Harvard style — alphabetical)</a:t>
            </a:r>
          </a:p>
        </p:txBody>
      </p:sp>
      <p:sp>
        <p:nvSpPr>
          <p:cNvPr id="7" name="Rectangle 6"/>
          <p:cNvSpPr/>
          <p:nvPr/>
        </p:nvSpPr>
        <p:spPr>
          <a:xfrm>
            <a:off x="457200" y="1051560"/>
            <a:ext cx="914400" cy="36576"/>
          </a:xfrm>
          <a:prstGeom prst="rect">
            <a:avLst/>
          </a:prstGeom>
          <a:solidFill>
            <a:srgbClr val="F9A82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8" name="Picture 7" descr="slide10_reference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66960" y="5486400"/>
            <a:ext cx="1828800" cy="10287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57200" y="1372528"/>
            <a:ext cx="5486400" cy="245965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10000"/>
              </a:lnSpc>
            </a:pPr>
            <a:r>
              <a:rPr sz="1300" b="1" i="0" dirty="0">
                <a:solidFill>
                  <a:srgbClr val="332A26"/>
                </a:solidFill>
                <a:latin typeface="Calibri"/>
              </a:rPr>
              <a:t>Brooks, I. (2011) The Business Environment. Harlow: Pearson. *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57200" y="1892808"/>
            <a:ext cx="5486400" cy="466025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10000"/>
              </a:lnSpc>
            </a:pPr>
            <a:r>
              <a:rPr sz="1300" b="1" i="0" dirty="0">
                <a:solidFill>
                  <a:srgbClr val="332A26"/>
                </a:solidFill>
                <a:latin typeface="Calibri"/>
              </a:rPr>
              <a:t>Chaffey, D. and Ellis-Chadwick, F. (2024) Digital Business and E-Commerce Management. 8th </a:t>
            </a:r>
            <a:r>
              <a:rPr sz="1300" b="1" i="0" dirty="0" err="1">
                <a:solidFill>
                  <a:srgbClr val="332A26"/>
                </a:solidFill>
                <a:latin typeface="Calibri"/>
              </a:rPr>
              <a:t>edn</a:t>
            </a:r>
            <a:r>
              <a:rPr sz="1300" b="1" i="0" dirty="0">
                <a:solidFill>
                  <a:srgbClr val="332A26"/>
                </a:solidFill>
                <a:latin typeface="Calibri"/>
              </a:rPr>
              <a:t>. Harlow: Pearson.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57200" y="2551175"/>
            <a:ext cx="5486400" cy="466025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10000"/>
              </a:lnSpc>
            </a:pPr>
            <a:r>
              <a:rPr sz="1300" b="1" i="0" dirty="0">
                <a:solidFill>
                  <a:srgbClr val="332A26"/>
                </a:solidFill>
                <a:latin typeface="Calibri"/>
              </a:rPr>
              <a:t>Food Standards Agency (FSA) (2024) Food Hygiene and Labelling Requirements. London: FSA.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172200" y="1234440"/>
            <a:ext cx="5486400" cy="466025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10000"/>
              </a:lnSpc>
            </a:pPr>
            <a:r>
              <a:rPr sz="1300" b="1" i="0">
                <a:solidFill>
                  <a:srgbClr val="332A26"/>
                </a:solidFill>
                <a:latin typeface="Calibri"/>
              </a:rPr>
              <a:t>LCLM4004 (2026) Component 1 Assessment Specification: Basil's Bakery Case Study.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457200" y="3800411"/>
            <a:ext cx="5486400" cy="466025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10000"/>
              </a:lnSpc>
            </a:pPr>
            <a:r>
              <a:rPr sz="1300" b="1" i="0" dirty="0">
                <a:solidFill>
                  <a:srgbClr val="332A26"/>
                </a:solidFill>
                <a:latin typeface="Calibri"/>
              </a:rPr>
              <a:t>Office for National Statistics (ONS) (2025) Cost of Living and Household Spending Patterns. Newport: ONS.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57200" y="3306017"/>
            <a:ext cx="5486400" cy="245965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10000"/>
              </a:lnSpc>
            </a:pPr>
            <a:r>
              <a:rPr sz="1300" b="1" i="0" dirty="0">
                <a:solidFill>
                  <a:srgbClr val="332A26"/>
                </a:solidFill>
                <a:latin typeface="Calibri"/>
              </a:rPr>
              <a:t>Sproull, S. (2018) Problem Solving. Ch.2 pp.22–25. *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97B0E22-8662-7F74-C724-F51169C65457}"/>
              </a:ext>
            </a:extLst>
          </p:cNvPr>
          <p:cNvSpPr txBox="1"/>
          <p:nvPr/>
        </p:nvSpPr>
        <p:spPr>
          <a:xfrm>
            <a:off x="457200" y="4522839"/>
            <a:ext cx="548640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b="1" dirty="0"/>
              <a:t>Institute of leadership and management ( Fishbone diagram in management page 31)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F585D77-4DA9-A2C4-E7E0-1553C744C44D}"/>
              </a:ext>
            </a:extLst>
          </p:cNvPr>
          <p:cNvSpPr txBox="1"/>
          <p:nvPr/>
        </p:nvSpPr>
        <p:spPr>
          <a:xfrm>
            <a:off x="457200" y="5131117"/>
            <a:ext cx="517176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b="1" dirty="0"/>
              <a:t>Brooks, Ian, (2010). The international business environment. Challenges and changes, edition 2, Pearson Prentice Hall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7C193E8-658F-0128-44B4-299DBA647E48}"/>
              </a:ext>
            </a:extLst>
          </p:cNvPr>
          <p:cNvSpPr txBox="1"/>
          <p:nvPr/>
        </p:nvSpPr>
        <p:spPr>
          <a:xfrm>
            <a:off x="457200" y="5890387"/>
            <a:ext cx="5323381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b="1" dirty="0" err="1"/>
              <a:t>Adiar</a:t>
            </a:r>
            <a:r>
              <a:rPr lang="en-GB" sz="1300" b="1" dirty="0"/>
              <a:t>, J. E. (2022). Decision Making and Problem </a:t>
            </a:r>
            <a:r>
              <a:rPr lang="en-GB" sz="1300" b="1" dirty="0" err="1"/>
              <a:t>Solvinf</a:t>
            </a:r>
            <a:r>
              <a:rPr lang="en-GB" sz="1300" b="1" dirty="0"/>
              <a:t>, Breaks the work. Kogan page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8E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0"/>
            <a:ext cx="4937760" cy="6858000"/>
          </a:xfrm>
          <a:prstGeom prst="rect">
            <a:avLst/>
          </a:prstGeom>
          <a:solidFill>
            <a:srgbClr val="4E342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4937760" y="0"/>
            <a:ext cx="91440" cy="6858000"/>
          </a:xfrm>
          <a:prstGeom prst="rect">
            <a:avLst/>
          </a:prstGeom>
          <a:solidFill>
            <a:srgbClr val="E651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5" name="Picture 4" descr="slide2_overview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0" y="0"/>
            <a:ext cx="7162495" cy="402890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48640" y="2011680"/>
            <a:ext cx="4023360" cy="1097280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5000"/>
              </a:lnSpc>
            </a:pPr>
            <a:r>
              <a:rPr sz="3600" b="1" i="0">
                <a:solidFill>
                  <a:srgbClr val="FFFFFF"/>
                </a:solidFill>
                <a:latin typeface="Calibri"/>
              </a:rPr>
              <a:t>Thank You</a:t>
            </a:r>
          </a:p>
          <a:p>
            <a:pPr algn="l">
              <a:lnSpc>
                <a:spcPct val="105000"/>
              </a:lnSpc>
            </a:pPr>
            <a:r>
              <a:rPr sz="3600" b="1" i="0">
                <a:solidFill>
                  <a:srgbClr val="FFFFFF"/>
                </a:solidFill>
                <a:latin typeface="Calibri"/>
              </a:rPr>
              <a:t>for Listening</a:t>
            </a:r>
          </a:p>
        </p:txBody>
      </p:sp>
      <p:sp>
        <p:nvSpPr>
          <p:cNvPr id="7" name="Rectangle 6"/>
          <p:cNvSpPr/>
          <p:nvPr/>
        </p:nvSpPr>
        <p:spPr>
          <a:xfrm>
            <a:off x="548640" y="3291840"/>
            <a:ext cx="914400" cy="45720"/>
          </a:xfrm>
          <a:prstGeom prst="rect">
            <a:avLst/>
          </a:prstGeom>
          <a:solidFill>
            <a:srgbClr val="F9A82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548640" y="3520440"/>
            <a:ext cx="4023360" cy="548640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00000"/>
              </a:lnSpc>
            </a:pPr>
            <a:r>
              <a:rPr sz="1800" b="0" i="0">
                <a:solidFill>
                  <a:srgbClr val="F9A825"/>
                </a:solidFill>
                <a:latin typeface="Calibri"/>
              </a:rPr>
              <a:t>Any questions?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48640" y="5120640"/>
            <a:ext cx="4023360" cy="1291379"/>
          </a:xfrm>
          <a:prstGeom prst="rect">
            <a:avLst/>
          </a:prstGeom>
          <a:noFill/>
        </p:spPr>
        <p:txBody>
          <a:bodyPr wrap="square" lIns="45720" tIns="18288" rIns="45720" bIns="18288" anchor="t">
            <a:spAutoFit/>
          </a:bodyPr>
          <a:lstStyle/>
          <a:p>
            <a:pPr algn="l">
              <a:lnSpc>
                <a:spcPct val="130000"/>
              </a:lnSpc>
            </a:pPr>
            <a:r>
              <a:rPr lang="en-GB" sz="1600" b="0" i="0" dirty="0">
                <a:solidFill>
                  <a:srgbClr val="FFF8E7"/>
                </a:solidFill>
                <a:latin typeface="Calibri"/>
              </a:rPr>
              <a:t>Celine Cameron</a:t>
            </a:r>
            <a:r>
              <a:rPr sz="1600" b="0" i="0" dirty="0">
                <a:solidFill>
                  <a:srgbClr val="FFF8E7"/>
                </a:solidFill>
                <a:latin typeface="Calibri"/>
              </a:rPr>
              <a:t>  |  </a:t>
            </a:r>
            <a:r>
              <a:rPr lang="en-GB" sz="1600" dirty="0">
                <a:solidFill>
                  <a:srgbClr val="FFF8E7"/>
                </a:solidFill>
                <a:latin typeface="Calibri"/>
              </a:rPr>
              <a:t>2419339</a:t>
            </a:r>
            <a:endParaRPr sz="1600" b="0" i="0" dirty="0">
              <a:solidFill>
                <a:srgbClr val="FFF8E7"/>
              </a:solidFill>
              <a:latin typeface="Calibri"/>
            </a:endParaRPr>
          </a:p>
          <a:p>
            <a:pPr algn="l">
              <a:lnSpc>
                <a:spcPct val="130000"/>
              </a:lnSpc>
            </a:pPr>
            <a:r>
              <a:rPr sz="1600" b="0" i="0" dirty="0">
                <a:solidFill>
                  <a:srgbClr val="FFF8E7"/>
                </a:solidFill>
                <a:latin typeface="Calibri"/>
              </a:rPr>
              <a:t>LCLM 4004 — Problem Solving and Decision Making</a:t>
            </a:r>
          </a:p>
          <a:p>
            <a:pPr algn="l">
              <a:lnSpc>
                <a:spcPct val="130000"/>
              </a:lnSpc>
            </a:pPr>
            <a:r>
              <a:rPr sz="1600" b="0" i="0" dirty="0">
                <a:solidFill>
                  <a:srgbClr val="FFF8E7"/>
                </a:solidFill>
                <a:latin typeface="Calibri"/>
              </a:rPr>
              <a:t>Component 1: Basil's Bakery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" id="{CCBE687C-D9F1-4254-B066-5079611C2397}" vid="{9D57D580-D4A7-454F-BF49-8DDDB4A818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Archway</Template>
  <TotalTime>140</TotalTime>
  <Words>2012</Words>
  <Application>Microsoft Office PowerPoint</Application>
  <PresentationFormat>Widescreen</PresentationFormat>
  <Paragraphs>175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Felix Titling</vt:lpstr>
      <vt:lpstr>Goudy Old Style</vt:lpstr>
      <vt:lpstr>Archway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Celine Cameron</cp:lastModifiedBy>
  <cp:revision>2</cp:revision>
  <dcterms:created xsi:type="dcterms:W3CDTF">2013-01-27T09:14:16Z</dcterms:created>
  <dcterms:modified xsi:type="dcterms:W3CDTF">2026-10-12T10:54:39Z</dcterms:modified>
  <cp:category/>
</cp:coreProperties>
</file>