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26"/>
  </p:notesMasterIdLst>
  <p:sldIdLst>
    <p:sldId id="256" r:id="rId2"/>
    <p:sldId id="257" r:id="rId3"/>
    <p:sldId id="258" r:id="rId4"/>
    <p:sldId id="260" r:id="rId5"/>
    <p:sldId id="262" r:id="rId6"/>
    <p:sldId id="263" r:id="rId7"/>
    <p:sldId id="279" r:id="rId8"/>
    <p:sldId id="280" r:id="rId9"/>
    <p:sldId id="275" r:id="rId10"/>
    <p:sldId id="277" r:id="rId11"/>
    <p:sldId id="276" r:id="rId12"/>
    <p:sldId id="264" r:id="rId13"/>
    <p:sldId id="266" r:id="rId14"/>
    <p:sldId id="272" r:id="rId15"/>
    <p:sldId id="281" r:id="rId16"/>
    <p:sldId id="265" r:id="rId17"/>
    <p:sldId id="274" r:id="rId18"/>
    <p:sldId id="278" r:id="rId19"/>
    <p:sldId id="283" r:id="rId20"/>
    <p:sldId id="271" r:id="rId21"/>
    <p:sldId id="269" r:id="rId22"/>
    <p:sldId id="282" r:id="rId23"/>
    <p:sldId id="273" r:id="rId24"/>
    <p:sldId id="28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04"/>
    <p:restoredTop sz="94674"/>
  </p:normalViewPr>
  <p:slideViewPr>
    <p:cSldViewPr snapToGrid="0" snapToObjects="1">
      <p:cViewPr varScale="1">
        <p:scale>
          <a:sx n="55" d="100"/>
          <a:sy n="55" d="100"/>
        </p:scale>
        <p:origin x="64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985C84-E047-6541-9D5F-448535BA0B96}" type="datetimeFigureOut">
              <a:rPr lang="en-US" smtClean="0"/>
              <a:t>1/22/2020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1771B-E51B-2349-8099-26208DD689BE}" type="slidenum">
              <a:rPr lang="en-US" smtClean="0"/>
              <a:t>‹#›</a:t>
            </a:fld>
            <a:endParaRPr lang="en-US"/>
          </a:p>
        </p:txBody>
      </p:sp>
    </p:spTree>
    <p:extLst>
      <p:ext uri="{BB962C8B-B14F-4D97-AF65-F5344CB8AC3E}">
        <p14:creationId xmlns:p14="http://schemas.microsoft.com/office/powerpoint/2010/main" val="692977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353196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12112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874617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7BE9B8-D168-8D4C-AD53-6DAAABC9D6C4}"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3768390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7BE9B8-D168-8D4C-AD53-6DAAABC9D6C4}" type="datetimeFigureOut">
              <a:rPr lang="en-US" smtClean="0"/>
              <a:t>1/22/2020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724680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7BE9B8-D168-8D4C-AD53-6DAAABC9D6C4}" type="datetimeFigureOut">
              <a:rPr lang="en-US" smtClean="0"/>
              <a:t>1/22/2020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836230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7BE9B8-D168-8D4C-AD53-6DAAABC9D6C4}" type="datetimeFigureOut">
              <a:rPr lang="en-US" smtClean="0"/>
              <a:t>1/22/2020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251336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085820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F7BE9B8-D168-8D4C-AD53-6DAAABC9D6C4}"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3452591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198081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1026979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E49CA2CD-19C0-864C-BCE0-D91BC0A0DEED}"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4237760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image" Target="../media/image4.tiff"/><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tiff"/><Relationship Id="rId5" Type="http://schemas.openxmlformats.org/officeDocument/2006/relationships/image" Target="../media/image2.tiff"/><Relationship Id="rId4" Type="http://schemas.openxmlformats.org/officeDocument/2006/relationships/hyperlink" Target="https://richmondvillage.ca/home/programs/advocacy/"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tiff"/><Relationship Id="rId2" Type="http://schemas.openxmlformats.org/officeDocument/2006/relationships/image" Target="../media/image5.tiff"/><Relationship Id="rId1" Type="http://schemas.openxmlformats.org/officeDocument/2006/relationships/slideLayout" Target="../slideLayouts/slideLayout2.xml"/><Relationship Id="rId6" Type="http://schemas.openxmlformats.org/officeDocument/2006/relationships/image" Target="../media/image3.tiff"/><Relationship Id="rId5" Type="http://schemas.openxmlformats.org/officeDocument/2006/relationships/image" Target="../media/image2.tiff"/><Relationship Id="rId4" Type="http://schemas.openxmlformats.org/officeDocument/2006/relationships/hyperlink" Target="https://richmondvillage.ca/home/programs/advocacy/"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hbFgZlhnhhU"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6lncdtX2ajI"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5CB2B-CB6D-B246-9BE5-2B74CBDC0AC7}"/>
              </a:ext>
            </a:extLst>
          </p:cNvPr>
          <p:cNvSpPr>
            <a:spLocks noGrp="1"/>
          </p:cNvSpPr>
          <p:nvPr>
            <p:ph type="ctrTitle"/>
          </p:nvPr>
        </p:nvSpPr>
        <p:spPr>
          <a:xfrm>
            <a:off x="566476" y="3182936"/>
            <a:ext cx="10875497" cy="2908092"/>
          </a:xfrm>
        </p:spPr>
        <p:txBody>
          <a:bodyPr>
            <a:normAutofit/>
          </a:bodyPr>
          <a:lstStyle/>
          <a:p>
            <a:r>
              <a:rPr lang="en-US" dirty="0">
                <a:solidFill>
                  <a:schemeClr val="bg1"/>
                </a:solidFill>
                <a:latin typeface="Calibri" panose="020F0502020204030204" pitchFamily="34" charset="0"/>
                <a:cs typeface="Calibri" panose="020F0502020204030204" pitchFamily="34" charset="0"/>
              </a:rPr>
              <a:t>Welcome to ECay5002</a:t>
            </a:r>
            <a:br>
              <a:rPr lang="en-US" dirty="0">
                <a:solidFill>
                  <a:schemeClr val="bg1"/>
                </a:solidFill>
                <a:latin typeface="Calibri" panose="020F0502020204030204" pitchFamily="34" charset="0"/>
                <a:cs typeface="Calibri" panose="020F0502020204030204" pitchFamily="34" charset="0"/>
              </a:rPr>
            </a:br>
            <a:r>
              <a:rPr lang="en-US" dirty="0">
                <a:solidFill>
                  <a:schemeClr val="bg1"/>
                </a:solidFill>
                <a:latin typeface="Calibri" panose="020F0502020204030204" pitchFamily="34" charset="0"/>
                <a:cs typeface="Calibri" panose="020F0502020204030204" pitchFamily="34" charset="0"/>
              </a:rPr>
              <a:t>professional Practice in advocacy.</a:t>
            </a:r>
            <a:br>
              <a:rPr lang="en-US" dirty="0">
                <a:solidFill>
                  <a:schemeClr val="bg1"/>
                </a:solidFill>
                <a:latin typeface="Calibri" panose="020F0502020204030204" pitchFamily="34" charset="0"/>
                <a:cs typeface="Calibri" panose="020F0502020204030204" pitchFamily="34" charset="0"/>
              </a:rPr>
            </a:br>
            <a:r>
              <a:rPr lang="en-US" dirty="0">
                <a:solidFill>
                  <a:schemeClr val="bg1"/>
                </a:solidFill>
                <a:latin typeface="Calibri" panose="020F0502020204030204" pitchFamily="34" charset="0"/>
                <a:cs typeface="Calibri" panose="020F0502020204030204" pitchFamily="34" charset="0"/>
              </a:rPr>
              <a:t/>
            </a:r>
            <a:br>
              <a:rPr lang="en-US"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
            </a:r>
            <a:br>
              <a:rPr lang="en-US" sz="2000"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PHILLIP MORGAN </a:t>
            </a:r>
            <a:r>
              <a:rPr lang="en-US" sz="2000" dirty="0" err="1">
                <a:solidFill>
                  <a:srgbClr val="0070C0"/>
                </a:solidFill>
                <a:latin typeface="Calibri" panose="020F0502020204030204" pitchFamily="34" charset="0"/>
                <a:cs typeface="Calibri" panose="020F0502020204030204" pitchFamily="34" charset="0"/>
              </a:rPr>
              <a:t>p.morgan@uwtsd.ac.uk</a:t>
            </a:r>
            <a:r>
              <a:rPr lang="en-US" sz="2000" dirty="0">
                <a:solidFill>
                  <a:schemeClr val="bg1"/>
                </a:solidFill>
                <a:latin typeface="Calibri" panose="020F0502020204030204" pitchFamily="34" charset="0"/>
                <a:cs typeface="Calibri" panose="020F0502020204030204" pitchFamily="34" charset="0"/>
              </a:rPr>
              <a:t/>
            </a:r>
            <a:br>
              <a:rPr lang="en-US" sz="2000" dirty="0">
                <a:solidFill>
                  <a:schemeClr val="bg1"/>
                </a:solidFill>
                <a:latin typeface="Calibri" panose="020F0502020204030204" pitchFamily="34" charset="0"/>
                <a:cs typeface="Calibri" panose="020F0502020204030204" pitchFamily="34" charset="0"/>
              </a:rPr>
            </a:br>
            <a:endParaRPr lang="en-US" sz="2000" dirty="0">
              <a:solidFill>
                <a:schemeClr val="bg1"/>
              </a:solidFill>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3A7229B6-2626-354A-B723-9DAD63B8C9CC}"/>
              </a:ext>
            </a:extLst>
          </p:cNvPr>
          <p:cNvSpPr/>
          <p:nvPr/>
        </p:nvSpPr>
        <p:spPr>
          <a:xfrm>
            <a:off x="477079" y="821635"/>
            <a:ext cx="2508350" cy="2080591"/>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7DDFEF1-4F1C-8C42-980C-776FF9549F61}"/>
              </a:ext>
            </a:extLst>
          </p:cNvPr>
          <p:cNvSpPr/>
          <p:nvPr/>
        </p:nvSpPr>
        <p:spPr>
          <a:xfrm>
            <a:off x="3129358" y="836545"/>
            <a:ext cx="1404730" cy="3959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B18C7B6-3798-5A49-A278-5CBF9054F6A9}"/>
              </a:ext>
            </a:extLst>
          </p:cNvPr>
          <p:cNvSpPr/>
          <p:nvPr/>
        </p:nvSpPr>
        <p:spPr>
          <a:xfrm>
            <a:off x="9091325" y="819980"/>
            <a:ext cx="357809" cy="1974573"/>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AA5A22C-9AC2-404E-A5B3-2F88B1F54D21}"/>
              </a:ext>
            </a:extLst>
          </p:cNvPr>
          <p:cNvSpPr/>
          <p:nvPr/>
        </p:nvSpPr>
        <p:spPr>
          <a:xfrm rot="10800000">
            <a:off x="3129358" y="1395437"/>
            <a:ext cx="1404730" cy="140822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49F645C-EA1B-4F4B-B5DF-DFE150CDC2D8}"/>
              </a:ext>
            </a:extLst>
          </p:cNvPr>
          <p:cNvSpPr/>
          <p:nvPr/>
        </p:nvSpPr>
        <p:spPr>
          <a:xfrm>
            <a:off x="5513447" y="1354529"/>
            <a:ext cx="1670866" cy="14930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C81C3FF-5C20-7649-B711-F433DBF5AA18}"/>
              </a:ext>
            </a:extLst>
          </p:cNvPr>
          <p:cNvSpPr/>
          <p:nvPr/>
        </p:nvSpPr>
        <p:spPr>
          <a:xfrm>
            <a:off x="4800221" y="836545"/>
            <a:ext cx="503583" cy="2080591"/>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977E593-1354-2944-A024-B897DAEB0D72}"/>
              </a:ext>
            </a:extLst>
          </p:cNvPr>
          <p:cNvSpPr/>
          <p:nvPr/>
        </p:nvSpPr>
        <p:spPr>
          <a:xfrm>
            <a:off x="5532404" y="836544"/>
            <a:ext cx="1704750" cy="3959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2C97F21-C4DE-EC42-A8C2-DE17DEF816B4}"/>
              </a:ext>
            </a:extLst>
          </p:cNvPr>
          <p:cNvSpPr/>
          <p:nvPr/>
        </p:nvSpPr>
        <p:spPr>
          <a:xfrm>
            <a:off x="7422034" y="821635"/>
            <a:ext cx="1546815" cy="19299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359D15-C052-A845-9279-A2BE1BB1C49A}"/>
              </a:ext>
            </a:extLst>
          </p:cNvPr>
          <p:cNvSpPr/>
          <p:nvPr/>
        </p:nvSpPr>
        <p:spPr>
          <a:xfrm>
            <a:off x="9602395" y="766972"/>
            <a:ext cx="2112526" cy="20805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dvocacy | The Richmond Village Association Inc.">
            <a:extLst>
              <a:ext uri="{FF2B5EF4-FFF2-40B4-BE49-F238E27FC236}">
                <a16:creationId xmlns:a16="http://schemas.microsoft.com/office/drawing/2014/main" id="{415BEC62-E99A-794E-9581-4BFFAC877667}"/>
              </a:ext>
            </a:extLst>
          </p:cNvPr>
          <p:cNvPicPr>
            <a:picLocks noChangeAspect="1"/>
          </p:cNvPicPr>
          <p:nvPr/>
        </p:nvPicPr>
        <p:blipFill>
          <a:blip r:embed="rId2">
            <a:extLst>
              <a:ext uri="{837473B0-CC2E-450A-ABE3-18F120FF3D39}">
                <a1611:picAttrSrcUrl xmlns:a1611="http://schemas.microsoft.com/office/drawing/2016/11/main" xmlns="" r:id="rId4"/>
              </a:ext>
            </a:extLst>
          </a:blip>
          <a:stretch>
            <a:fillRect/>
          </a:stretch>
        </p:blipFill>
        <p:spPr>
          <a:xfrm>
            <a:off x="566476" y="950016"/>
            <a:ext cx="2361595" cy="1853648"/>
          </a:xfrm>
          <a:prstGeom prst="rect">
            <a:avLst/>
          </a:prstGeom>
          <a:solidFill>
            <a:schemeClr val="bg2">
              <a:alpha val="64000"/>
            </a:schemeClr>
          </a:solidFill>
        </p:spPr>
      </p:pic>
      <p:pic>
        <p:nvPicPr>
          <p:cNvPr id="18" name="Picture 17">
            <a:extLst>
              <a:ext uri="{FF2B5EF4-FFF2-40B4-BE49-F238E27FC236}">
                <a16:creationId xmlns:a16="http://schemas.microsoft.com/office/drawing/2014/main" id="{A52087F6-FD61-4449-91EE-ECFDB627C60D}"/>
              </a:ext>
            </a:extLst>
          </p:cNvPr>
          <p:cNvPicPr>
            <a:picLocks noChangeAspect="1"/>
          </p:cNvPicPr>
          <p:nvPr/>
        </p:nvPicPr>
        <p:blipFill>
          <a:blip r:embed="rId5"/>
          <a:stretch>
            <a:fillRect/>
          </a:stretch>
        </p:blipFill>
        <p:spPr>
          <a:xfrm>
            <a:off x="9769896" y="937178"/>
            <a:ext cx="1740176" cy="1740176"/>
          </a:xfrm>
          <a:prstGeom prst="rect">
            <a:avLst/>
          </a:prstGeom>
        </p:spPr>
      </p:pic>
      <p:pic>
        <p:nvPicPr>
          <p:cNvPr id="19" name="Picture 18">
            <a:extLst>
              <a:ext uri="{FF2B5EF4-FFF2-40B4-BE49-F238E27FC236}">
                <a16:creationId xmlns:a16="http://schemas.microsoft.com/office/drawing/2014/main" id="{220B5980-A50E-5C4E-BBED-6189808DB3E1}"/>
              </a:ext>
            </a:extLst>
          </p:cNvPr>
          <p:cNvPicPr>
            <a:picLocks noChangeAspect="1"/>
          </p:cNvPicPr>
          <p:nvPr/>
        </p:nvPicPr>
        <p:blipFill>
          <a:blip r:embed="rId6"/>
          <a:stretch>
            <a:fillRect/>
          </a:stretch>
        </p:blipFill>
        <p:spPr>
          <a:xfrm>
            <a:off x="5650951" y="1447515"/>
            <a:ext cx="1395857" cy="1304070"/>
          </a:xfrm>
          <a:prstGeom prst="rect">
            <a:avLst/>
          </a:prstGeom>
        </p:spPr>
      </p:pic>
      <p:pic>
        <p:nvPicPr>
          <p:cNvPr id="20" name="Picture 19">
            <a:extLst>
              <a:ext uri="{FF2B5EF4-FFF2-40B4-BE49-F238E27FC236}">
                <a16:creationId xmlns:a16="http://schemas.microsoft.com/office/drawing/2014/main" id="{12B6E1BB-B9A3-5043-B4E2-4F2493256BCE}"/>
              </a:ext>
            </a:extLst>
          </p:cNvPr>
          <p:cNvPicPr>
            <a:picLocks noChangeAspect="1"/>
          </p:cNvPicPr>
          <p:nvPr/>
        </p:nvPicPr>
        <p:blipFill>
          <a:blip r:embed="rId7"/>
          <a:stretch>
            <a:fillRect/>
          </a:stretch>
        </p:blipFill>
        <p:spPr>
          <a:xfrm>
            <a:off x="7514774" y="937178"/>
            <a:ext cx="1335709" cy="1682993"/>
          </a:xfrm>
          <a:prstGeom prst="rect">
            <a:avLst/>
          </a:prstGeom>
        </p:spPr>
      </p:pic>
    </p:spTree>
    <p:extLst>
      <p:ext uri="{BB962C8B-B14F-4D97-AF65-F5344CB8AC3E}">
        <p14:creationId xmlns:p14="http://schemas.microsoft.com/office/powerpoint/2010/main" val="690063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BB859-ABB0-4D4A-A9F9-DF293DA7A18C}"/>
              </a:ext>
            </a:extLst>
          </p:cNvPr>
          <p:cNvSpPr>
            <a:spLocks noGrp="1"/>
          </p:cNvSpPr>
          <p:nvPr>
            <p:ph type="title"/>
          </p:nvPr>
        </p:nvSpPr>
        <p:spPr>
          <a:xfrm>
            <a:off x="581192" y="702156"/>
            <a:ext cx="11029616" cy="1601206"/>
          </a:xfrm>
        </p:spPr>
        <p:txBody>
          <a:bodyPr>
            <a:normAutofit/>
          </a:bodyPr>
          <a:lstStyle/>
          <a:p>
            <a:r>
              <a:rPr lang="en-GB" b="1" dirty="0"/>
              <a:t> </a:t>
            </a:r>
            <a:r>
              <a:rPr lang="en-GB" dirty="0"/>
              <a:t/>
            </a:r>
            <a:br>
              <a:rPr lang="en-GB" dirty="0"/>
            </a:br>
            <a:r>
              <a:rPr lang="en-GB" dirty="0"/>
              <a:t/>
            </a:r>
            <a:br>
              <a:rPr lang="en-GB" dirty="0"/>
            </a:br>
            <a:endParaRPr lang="en-US" dirty="0"/>
          </a:p>
        </p:txBody>
      </p:sp>
      <p:sp>
        <p:nvSpPr>
          <p:cNvPr id="4" name="TextBox 3">
            <a:extLst>
              <a:ext uri="{FF2B5EF4-FFF2-40B4-BE49-F238E27FC236}">
                <a16:creationId xmlns:a16="http://schemas.microsoft.com/office/drawing/2014/main" id="{3E01D694-A20E-8749-9701-C964704B0841}"/>
              </a:ext>
            </a:extLst>
          </p:cNvPr>
          <p:cNvSpPr txBox="1"/>
          <p:nvPr/>
        </p:nvSpPr>
        <p:spPr>
          <a:xfrm>
            <a:off x="714734" y="2450060"/>
            <a:ext cx="5381265" cy="2185214"/>
          </a:xfrm>
          <a:prstGeom prst="rect">
            <a:avLst/>
          </a:prstGeom>
          <a:noFill/>
        </p:spPr>
        <p:txBody>
          <a:bodyPr wrap="square" rtlCol="0">
            <a:spAutoFit/>
          </a:bodyPr>
          <a:lstStyle/>
          <a:p>
            <a:r>
              <a:rPr lang="en-US" sz="4400" dirty="0"/>
              <a:t>What is Power?</a:t>
            </a:r>
          </a:p>
          <a:p>
            <a:endParaRPr lang="en-US" sz="4400" dirty="0">
              <a:solidFill>
                <a:schemeClr val="accent2"/>
              </a:solidFill>
            </a:endParaRPr>
          </a:p>
          <a:p>
            <a:endParaRPr lang="en-US" sz="4400" dirty="0">
              <a:solidFill>
                <a:schemeClr val="accent2"/>
              </a:solidFill>
            </a:endParaRPr>
          </a:p>
        </p:txBody>
      </p:sp>
      <p:pic>
        <p:nvPicPr>
          <p:cNvPr id="5" name="Picture 4">
            <a:extLst>
              <a:ext uri="{FF2B5EF4-FFF2-40B4-BE49-F238E27FC236}">
                <a16:creationId xmlns:a16="http://schemas.microsoft.com/office/drawing/2014/main" id="{CE11B729-38A1-814D-8EE4-54DC88A29183}"/>
              </a:ext>
            </a:extLst>
          </p:cNvPr>
          <p:cNvPicPr>
            <a:picLocks noChangeAspect="1"/>
          </p:cNvPicPr>
          <p:nvPr/>
        </p:nvPicPr>
        <p:blipFill>
          <a:blip r:embed="rId2"/>
          <a:stretch>
            <a:fillRect/>
          </a:stretch>
        </p:blipFill>
        <p:spPr>
          <a:xfrm>
            <a:off x="165508" y="6053999"/>
            <a:ext cx="1666488" cy="666595"/>
          </a:xfrm>
          <a:prstGeom prst="rect">
            <a:avLst/>
          </a:prstGeom>
        </p:spPr>
      </p:pic>
      <p:sp>
        <p:nvSpPr>
          <p:cNvPr id="19" name="TextBox 18">
            <a:extLst>
              <a:ext uri="{FF2B5EF4-FFF2-40B4-BE49-F238E27FC236}">
                <a16:creationId xmlns:a16="http://schemas.microsoft.com/office/drawing/2014/main" id="{EF4A9344-FF13-154F-8B48-7BDFEEA9DC76}"/>
              </a:ext>
            </a:extLst>
          </p:cNvPr>
          <p:cNvSpPr txBox="1"/>
          <p:nvPr/>
        </p:nvSpPr>
        <p:spPr>
          <a:xfrm>
            <a:off x="714734" y="4236334"/>
            <a:ext cx="6091180" cy="954107"/>
          </a:xfrm>
          <a:prstGeom prst="rect">
            <a:avLst/>
          </a:prstGeom>
          <a:noFill/>
        </p:spPr>
        <p:txBody>
          <a:bodyPr wrap="square" rtlCol="0">
            <a:spAutoFit/>
          </a:bodyPr>
          <a:lstStyle/>
          <a:p>
            <a:pPr marL="285750" indent="-285750">
              <a:buFont typeface="Arial" panose="020B0604020202020204" pitchFamily="34" charset="0"/>
              <a:buChar char="•"/>
            </a:pPr>
            <a:r>
              <a:rPr lang="en-US" sz="2800" dirty="0"/>
              <a:t>Please discuss in pairs and feedback to the rest of the group.</a:t>
            </a:r>
          </a:p>
        </p:txBody>
      </p:sp>
      <p:sp>
        <p:nvSpPr>
          <p:cNvPr id="33" name="Rectangle 32">
            <a:extLst>
              <a:ext uri="{FF2B5EF4-FFF2-40B4-BE49-F238E27FC236}">
                <a16:creationId xmlns:a16="http://schemas.microsoft.com/office/drawing/2014/main" id="{FD71C819-EE4F-EA4F-976E-10A2346D8416}"/>
              </a:ext>
            </a:extLst>
          </p:cNvPr>
          <p:cNvSpPr/>
          <p:nvPr/>
        </p:nvSpPr>
        <p:spPr>
          <a:xfrm>
            <a:off x="465504" y="702157"/>
            <a:ext cx="2508350" cy="967376"/>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4A713C9C-83AF-8D4D-94D3-A7B801EE8EF0}"/>
              </a:ext>
            </a:extLst>
          </p:cNvPr>
          <p:cNvSpPr/>
          <p:nvPr/>
        </p:nvSpPr>
        <p:spPr>
          <a:xfrm>
            <a:off x="3117783" y="717067"/>
            <a:ext cx="1404730" cy="1840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DC99106-D0B5-A440-B7D3-86F04538D15B}"/>
              </a:ext>
            </a:extLst>
          </p:cNvPr>
          <p:cNvSpPr/>
          <p:nvPr/>
        </p:nvSpPr>
        <p:spPr>
          <a:xfrm>
            <a:off x="9079750" y="700501"/>
            <a:ext cx="357809" cy="918083"/>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0962476-77A6-DB44-98D4-2B024AD53A12}"/>
              </a:ext>
            </a:extLst>
          </p:cNvPr>
          <p:cNvSpPr/>
          <p:nvPr/>
        </p:nvSpPr>
        <p:spPr>
          <a:xfrm rot="10800000">
            <a:off x="3096330" y="1050028"/>
            <a:ext cx="1404730" cy="65475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28A5CDC-3D64-4546-9A50-86844B8DCE4D}"/>
              </a:ext>
            </a:extLst>
          </p:cNvPr>
          <p:cNvSpPr/>
          <p:nvPr/>
        </p:nvSpPr>
        <p:spPr>
          <a:xfrm>
            <a:off x="5549635" y="945695"/>
            <a:ext cx="1670866" cy="6941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2842C65-6636-1E49-9617-34F8A19B7238}"/>
              </a:ext>
            </a:extLst>
          </p:cNvPr>
          <p:cNvSpPr/>
          <p:nvPr/>
        </p:nvSpPr>
        <p:spPr>
          <a:xfrm>
            <a:off x="4788646" y="717067"/>
            <a:ext cx="503583" cy="967376"/>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A82088D3-5456-3449-9590-74FB07777363}"/>
              </a:ext>
            </a:extLst>
          </p:cNvPr>
          <p:cNvSpPr/>
          <p:nvPr/>
        </p:nvSpPr>
        <p:spPr>
          <a:xfrm>
            <a:off x="5520829" y="717066"/>
            <a:ext cx="1704750" cy="18407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9208138C-62E0-D44A-BFBE-F042F23F2C23}"/>
              </a:ext>
            </a:extLst>
          </p:cNvPr>
          <p:cNvSpPr/>
          <p:nvPr/>
        </p:nvSpPr>
        <p:spPr>
          <a:xfrm>
            <a:off x="7410459" y="702156"/>
            <a:ext cx="1546815" cy="8973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BD53DFBD-C0F8-A943-BEB4-F001A2DD1B4A}"/>
              </a:ext>
            </a:extLst>
          </p:cNvPr>
          <p:cNvSpPr/>
          <p:nvPr/>
        </p:nvSpPr>
        <p:spPr>
          <a:xfrm>
            <a:off x="9590820" y="647494"/>
            <a:ext cx="2112526" cy="96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descr="Advocacy | The Richmond Village Association Inc.">
            <a:extLst>
              <a:ext uri="{FF2B5EF4-FFF2-40B4-BE49-F238E27FC236}">
                <a16:creationId xmlns:a16="http://schemas.microsoft.com/office/drawing/2014/main" id="{8438DCAB-B847-244D-A3A5-EFAF63EB4AEE}"/>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511961" y="778027"/>
            <a:ext cx="2361595" cy="861858"/>
          </a:xfrm>
          <a:prstGeom prst="rect">
            <a:avLst/>
          </a:prstGeom>
          <a:solidFill>
            <a:schemeClr val="bg2">
              <a:alpha val="64000"/>
            </a:schemeClr>
          </a:solidFill>
        </p:spPr>
      </p:pic>
      <p:pic>
        <p:nvPicPr>
          <p:cNvPr id="43" name="Picture 42">
            <a:extLst>
              <a:ext uri="{FF2B5EF4-FFF2-40B4-BE49-F238E27FC236}">
                <a16:creationId xmlns:a16="http://schemas.microsoft.com/office/drawing/2014/main" id="{9C815315-EB65-A449-BCE0-AF48A75BA0A9}"/>
              </a:ext>
            </a:extLst>
          </p:cNvPr>
          <p:cNvPicPr>
            <a:picLocks noChangeAspect="1"/>
          </p:cNvPicPr>
          <p:nvPr/>
        </p:nvPicPr>
        <p:blipFill>
          <a:blip r:embed="rId5"/>
          <a:stretch>
            <a:fillRect/>
          </a:stretch>
        </p:blipFill>
        <p:spPr>
          <a:xfrm>
            <a:off x="9758321" y="817699"/>
            <a:ext cx="1740176" cy="809099"/>
          </a:xfrm>
          <a:prstGeom prst="rect">
            <a:avLst/>
          </a:prstGeom>
        </p:spPr>
      </p:pic>
      <p:pic>
        <p:nvPicPr>
          <p:cNvPr id="44" name="Picture 43">
            <a:extLst>
              <a:ext uri="{FF2B5EF4-FFF2-40B4-BE49-F238E27FC236}">
                <a16:creationId xmlns:a16="http://schemas.microsoft.com/office/drawing/2014/main" id="{FB6BA395-638D-024B-BBFA-02410C7FBCC7}"/>
              </a:ext>
            </a:extLst>
          </p:cNvPr>
          <p:cNvPicPr>
            <a:picLocks noChangeAspect="1"/>
          </p:cNvPicPr>
          <p:nvPr/>
        </p:nvPicPr>
        <p:blipFill>
          <a:blip r:embed="rId6"/>
          <a:stretch>
            <a:fillRect/>
          </a:stretch>
        </p:blipFill>
        <p:spPr>
          <a:xfrm>
            <a:off x="5639376" y="1093912"/>
            <a:ext cx="1395857" cy="606331"/>
          </a:xfrm>
          <a:prstGeom prst="rect">
            <a:avLst/>
          </a:prstGeom>
        </p:spPr>
      </p:pic>
      <p:pic>
        <p:nvPicPr>
          <p:cNvPr id="45" name="Picture 44">
            <a:extLst>
              <a:ext uri="{FF2B5EF4-FFF2-40B4-BE49-F238E27FC236}">
                <a16:creationId xmlns:a16="http://schemas.microsoft.com/office/drawing/2014/main" id="{C9E90F1B-D877-F540-9A84-37DF25BBB990}"/>
              </a:ext>
            </a:extLst>
          </p:cNvPr>
          <p:cNvPicPr>
            <a:picLocks noChangeAspect="1"/>
          </p:cNvPicPr>
          <p:nvPr/>
        </p:nvPicPr>
        <p:blipFill>
          <a:blip r:embed="rId7"/>
          <a:stretch>
            <a:fillRect/>
          </a:stretch>
        </p:blipFill>
        <p:spPr>
          <a:xfrm>
            <a:off x="7503199" y="817700"/>
            <a:ext cx="1335709" cy="782512"/>
          </a:xfrm>
          <a:prstGeom prst="rect">
            <a:avLst/>
          </a:prstGeom>
        </p:spPr>
      </p:pic>
    </p:spTree>
    <p:extLst>
      <p:ext uri="{BB962C8B-B14F-4D97-AF65-F5344CB8AC3E}">
        <p14:creationId xmlns:p14="http://schemas.microsoft.com/office/powerpoint/2010/main" val="3887176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AF8BF-5C49-1243-8C2C-7C1A887FEA75}"/>
              </a:ext>
            </a:extLst>
          </p:cNvPr>
          <p:cNvSpPr>
            <a:spLocks noGrp="1"/>
          </p:cNvSpPr>
          <p:nvPr>
            <p:ph type="title"/>
          </p:nvPr>
        </p:nvSpPr>
        <p:spPr/>
        <p:txBody>
          <a:bodyPr/>
          <a:lstStyle/>
          <a:p>
            <a:r>
              <a:rPr lang="en-US" dirty="0"/>
              <a:t>Power can be defined as;</a:t>
            </a:r>
          </a:p>
        </p:txBody>
      </p:sp>
      <p:sp>
        <p:nvSpPr>
          <p:cNvPr id="3" name="Content Placeholder 2">
            <a:extLst>
              <a:ext uri="{FF2B5EF4-FFF2-40B4-BE49-F238E27FC236}">
                <a16:creationId xmlns:a16="http://schemas.microsoft.com/office/drawing/2014/main" id="{DE22F8EB-F62E-8045-9162-FCB55406A703}"/>
              </a:ext>
            </a:extLst>
          </p:cNvPr>
          <p:cNvSpPr>
            <a:spLocks noGrp="1"/>
          </p:cNvSpPr>
          <p:nvPr>
            <p:ph idx="1"/>
          </p:nvPr>
        </p:nvSpPr>
        <p:spPr>
          <a:xfrm>
            <a:off x="581192" y="2303159"/>
            <a:ext cx="11029615" cy="3678303"/>
          </a:xfrm>
        </p:spPr>
        <p:txBody>
          <a:bodyPr>
            <a:normAutofit lnSpcReduction="10000"/>
          </a:bodyPr>
          <a:lstStyle/>
          <a:p>
            <a:pPr>
              <a:lnSpc>
                <a:spcPct val="90000"/>
              </a:lnSpc>
            </a:pPr>
            <a:r>
              <a:rPr lang="en-GB" altLang="en-US" sz="2800" dirty="0"/>
              <a:t>Neil Thompson in his book Power and empowerment (Thompson, 2007) </a:t>
            </a:r>
            <a:r>
              <a:rPr lang="en-GB" altLang="en-US" sz="2800" i="1" dirty="0"/>
              <a:t>suggests that power is a term that is widely used but nonetheless very hard to pin down and that we will need to settle for a broader understanding of the term that takes account of different theoretical orientations towards it </a:t>
            </a:r>
            <a:r>
              <a:rPr lang="en-GB" altLang="en-US" sz="2800" dirty="0"/>
              <a:t>(Thompson, 2007: 4).</a:t>
            </a:r>
          </a:p>
          <a:p>
            <a:pPr>
              <a:lnSpc>
                <a:spcPct val="90000"/>
              </a:lnSpc>
            </a:pPr>
            <a:endParaRPr lang="en-GB" altLang="en-US" sz="1600" dirty="0">
              <a:solidFill>
                <a:schemeClr val="tx1"/>
              </a:solidFill>
            </a:endParaRPr>
          </a:p>
          <a:p>
            <a:pPr>
              <a:lnSpc>
                <a:spcPct val="90000"/>
              </a:lnSpc>
            </a:pPr>
            <a:r>
              <a:rPr lang="en-US" altLang="ja-JP" dirty="0">
                <a:solidFill>
                  <a:schemeClr val="tx1"/>
                </a:solidFill>
                <a:sym typeface="News Gothic MT" panose="020B0503020103020203" pitchFamily="34" charset="0"/>
              </a:rPr>
              <a:t>Please read wider around ‘Power’ referring to Thompson’s model of power and oppression.</a:t>
            </a:r>
            <a:endParaRPr lang="en-US" altLang="en-US" dirty="0">
              <a:solidFill>
                <a:schemeClr val="tx1"/>
              </a:solidFill>
            </a:endParaRPr>
          </a:p>
          <a:p>
            <a:pPr>
              <a:lnSpc>
                <a:spcPct val="90000"/>
              </a:lnSpc>
            </a:pPr>
            <a:endParaRPr lang="en-GB" altLang="en-US" dirty="0"/>
          </a:p>
          <a:p>
            <a:pPr>
              <a:lnSpc>
                <a:spcPct val="90000"/>
              </a:lnSpc>
            </a:pPr>
            <a:r>
              <a:rPr lang="en-GB" altLang="en-US" sz="1500" dirty="0"/>
              <a:t>https://</a:t>
            </a:r>
            <a:r>
              <a:rPr lang="en-GB" altLang="en-US" sz="1500" dirty="0" err="1"/>
              <a:t>books.google.co.uk</a:t>
            </a:r>
            <a:r>
              <a:rPr lang="en-GB" altLang="en-US" sz="1500" dirty="0"/>
              <a:t>/</a:t>
            </a:r>
            <a:r>
              <a:rPr lang="en-GB" altLang="en-US" sz="1500" dirty="0" err="1"/>
              <a:t>books?id</a:t>
            </a:r>
            <a:r>
              <a:rPr lang="en-GB" altLang="en-US" sz="1500" dirty="0"/>
              <a:t>=fEWj2deCTvUC&amp;pg=PA116&amp;dq=</a:t>
            </a:r>
            <a:r>
              <a:rPr lang="en-GB" altLang="en-US" sz="1500" dirty="0" err="1"/>
              <a:t>Thompson+model+of+power+and+empowerment&amp;hl</a:t>
            </a:r>
            <a:r>
              <a:rPr lang="en-GB" altLang="en-US" sz="1500" dirty="0"/>
              <a:t>=</a:t>
            </a:r>
            <a:r>
              <a:rPr lang="en-GB" altLang="en-US" sz="1500" dirty="0" err="1"/>
              <a:t>en&amp;sa</a:t>
            </a:r>
            <a:r>
              <a:rPr lang="en-GB" altLang="en-US" sz="1500" dirty="0"/>
              <a:t>=</a:t>
            </a:r>
            <a:r>
              <a:rPr lang="en-GB" altLang="en-US" sz="1500" dirty="0" err="1"/>
              <a:t>X&amp;ved</a:t>
            </a:r>
            <a:r>
              <a:rPr lang="en-GB" altLang="en-US" sz="1500" dirty="0"/>
              <a:t>=0ahUKEwjno77cxsDgAhU3TxUIHS25DWkQ6AEIMzAC#v=</a:t>
            </a:r>
            <a:r>
              <a:rPr lang="en-GB" altLang="en-US" sz="1500" dirty="0" err="1"/>
              <a:t>onepage&amp;q</a:t>
            </a:r>
            <a:r>
              <a:rPr lang="en-GB" altLang="en-US" sz="1500" dirty="0"/>
              <a:t>=Thompson%20model%20of%20power%20and%20empowerment&amp;f=false</a:t>
            </a:r>
          </a:p>
          <a:p>
            <a:pPr>
              <a:lnSpc>
                <a:spcPct val="90000"/>
              </a:lnSpc>
            </a:pPr>
            <a:endParaRPr lang="en-GB" altLang="en-US" sz="2800" dirty="0"/>
          </a:p>
          <a:p>
            <a:endParaRPr lang="en-US" dirty="0"/>
          </a:p>
        </p:txBody>
      </p:sp>
      <p:pic>
        <p:nvPicPr>
          <p:cNvPr id="5" name="Picture 4">
            <a:extLst>
              <a:ext uri="{FF2B5EF4-FFF2-40B4-BE49-F238E27FC236}">
                <a16:creationId xmlns:a16="http://schemas.microsoft.com/office/drawing/2014/main" id="{2C044C5A-E748-894E-92CB-851750E6A988}"/>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967691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9179E-D76C-0A46-B9FE-10C4AF93E7FE}"/>
              </a:ext>
            </a:extLst>
          </p:cNvPr>
          <p:cNvSpPr>
            <a:spLocks noGrp="1"/>
          </p:cNvSpPr>
          <p:nvPr>
            <p:ph type="title"/>
          </p:nvPr>
        </p:nvSpPr>
        <p:spPr>
          <a:xfrm>
            <a:off x="748460" y="1039742"/>
            <a:ext cx="11029616" cy="716755"/>
          </a:xfrm>
        </p:spPr>
        <p:txBody>
          <a:bodyPr>
            <a:normAutofit fontScale="90000"/>
          </a:bodyPr>
          <a:lstStyle/>
          <a:p>
            <a:r>
              <a:rPr lang="en-GB" sz="3100" b="1" dirty="0">
                <a:latin typeface="Calibri" panose="020F0502020204030204" pitchFamily="34" charset="0"/>
                <a:cs typeface="Calibri" panose="020F0502020204030204" pitchFamily="34" charset="0"/>
              </a:rPr>
              <a:t>Understanding power;</a:t>
            </a:r>
            <a:r>
              <a:rPr lang="en-GB" dirty="0"/>
              <a:t/>
            </a:r>
            <a:br>
              <a:rPr lang="en-GB" dirty="0"/>
            </a:br>
            <a:endParaRPr lang="en-US" dirty="0"/>
          </a:p>
        </p:txBody>
      </p:sp>
      <p:sp>
        <p:nvSpPr>
          <p:cNvPr id="3" name="Content Placeholder 2">
            <a:extLst>
              <a:ext uri="{FF2B5EF4-FFF2-40B4-BE49-F238E27FC236}">
                <a16:creationId xmlns:a16="http://schemas.microsoft.com/office/drawing/2014/main" id="{18FD2F11-B6EB-744D-A3D6-1E9F1487BC27}"/>
              </a:ext>
            </a:extLst>
          </p:cNvPr>
          <p:cNvSpPr>
            <a:spLocks noGrp="1"/>
          </p:cNvSpPr>
          <p:nvPr>
            <p:ph idx="1"/>
          </p:nvPr>
        </p:nvSpPr>
        <p:spPr/>
        <p:txBody>
          <a:bodyPr/>
          <a:lstStyle/>
          <a:p>
            <a:pPr marL="0" indent="0"/>
            <a:r>
              <a:rPr lang="en-US" altLang="en-US" dirty="0">
                <a:solidFill>
                  <a:schemeClr val="tx1"/>
                </a:solidFill>
              </a:rPr>
              <a:t> Inequality persists because many individuals, including politicians see inequality as a ‘natural’ part of social life</a:t>
            </a:r>
          </a:p>
          <a:p>
            <a:pPr marL="0" indent="0"/>
            <a:endParaRPr lang="en-US" altLang="en-US" dirty="0">
              <a:solidFill>
                <a:schemeClr val="tx1"/>
              </a:solidFill>
            </a:endParaRPr>
          </a:p>
          <a:p>
            <a:pPr marL="0" indent="0"/>
            <a:r>
              <a:rPr lang="en-US" altLang="en-US" dirty="0">
                <a:solidFill>
                  <a:schemeClr val="tx1"/>
                </a:solidFill>
              </a:rPr>
              <a:t> Consequently inequality is (re)produced by society itself and society is shaped by ideas and norms about inequality</a:t>
            </a:r>
          </a:p>
          <a:p>
            <a:pPr marL="0" indent="0"/>
            <a:endParaRPr lang="en-US" altLang="en-US" dirty="0">
              <a:solidFill>
                <a:schemeClr val="tx1"/>
              </a:solidFill>
            </a:endParaRPr>
          </a:p>
          <a:p>
            <a:r>
              <a:rPr lang="en-US" altLang="en-US" dirty="0">
                <a:solidFill>
                  <a:schemeClr val="tx1"/>
                </a:solidFill>
              </a:rPr>
              <a:t>Power is the Ability to affect the lives of others</a:t>
            </a:r>
          </a:p>
          <a:p>
            <a:endParaRPr lang="en-US" altLang="en-US" dirty="0">
              <a:solidFill>
                <a:schemeClr val="tx1"/>
              </a:solidFill>
            </a:endParaRPr>
          </a:p>
          <a:p>
            <a:r>
              <a:rPr lang="en-US" altLang="en-US" dirty="0">
                <a:solidFill>
                  <a:schemeClr val="tx1"/>
                </a:solidFill>
              </a:rPr>
              <a:t>Power is possessed by someone</a:t>
            </a:r>
          </a:p>
          <a:p>
            <a:pPr marL="0" indent="0"/>
            <a:endParaRPr lang="en-US" altLang="en-US" dirty="0">
              <a:solidFill>
                <a:schemeClr val="tx1"/>
              </a:solidFill>
              <a:latin typeface="News Gothic MT" panose="020B0503020103020203" pitchFamily="34" charset="0"/>
            </a:endParaRPr>
          </a:p>
          <a:p>
            <a:endParaRPr lang="en-US" dirty="0"/>
          </a:p>
        </p:txBody>
      </p:sp>
      <p:pic>
        <p:nvPicPr>
          <p:cNvPr id="4" name="Picture 3">
            <a:extLst>
              <a:ext uri="{FF2B5EF4-FFF2-40B4-BE49-F238E27FC236}">
                <a16:creationId xmlns:a16="http://schemas.microsoft.com/office/drawing/2014/main" id="{47CF826B-5207-F749-83AB-4B3E605976F0}"/>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244639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33AE-6536-3E48-8D63-B2541CEC34D1}"/>
              </a:ext>
            </a:extLst>
          </p:cNvPr>
          <p:cNvSpPr>
            <a:spLocks noGrp="1"/>
          </p:cNvSpPr>
          <p:nvPr>
            <p:ph type="title"/>
          </p:nvPr>
        </p:nvSpPr>
        <p:spPr>
          <a:xfrm>
            <a:off x="581192" y="898926"/>
            <a:ext cx="11029616" cy="1013800"/>
          </a:xfrm>
        </p:spPr>
        <p:txBody>
          <a:bodyPr>
            <a:noAutofit/>
          </a:bodyPr>
          <a:lstStyle/>
          <a:p>
            <a:r>
              <a:rPr lang="en-US" dirty="0">
                <a:latin typeface="Calibri" panose="020F0502020204030204" pitchFamily="34" charset="0"/>
                <a:cs typeface="Calibri" panose="020F0502020204030204" pitchFamily="34" charset="0"/>
              </a:rPr>
              <a:t>Group task;</a:t>
            </a:r>
            <a:br>
              <a:rPr lang="en-US" dirty="0">
                <a:latin typeface="Calibri" panose="020F0502020204030204" pitchFamily="34" charset="0"/>
                <a:cs typeface="Calibri" panose="020F0502020204030204" pitchFamily="34" charset="0"/>
              </a:rPr>
            </a:br>
            <a:r>
              <a:rPr lang="en-US" dirty="0">
                <a:latin typeface="Calibri" panose="020F0502020204030204" pitchFamily="34" charset="0"/>
                <a:cs typeface="Calibri" panose="020F0502020204030204" pitchFamily="34" charset="0"/>
              </a:rPr>
              <a:t/>
            </a:r>
            <a:br>
              <a:rPr lang="en-US" dirty="0">
                <a:latin typeface="Calibri" panose="020F0502020204030204" pitchFamily="34" charset="0"/>
                <a:cs typeface="Calibri" panose="020F0502020204030204" pitchFamily="34" charset="0"/>
              </a:rPr>
            </a:br>
            <a:r>
              <a:rPr lang="en-US" dirty="0">
                <a:latin typeface="Calibri" panose="020F0502020204030204" pitchFamily="34" charset="0"/>
                <a:cs typeface="Calibri" panose="020F0502020204030204" pitchFamily="34" charset="0"/>
              </a:rPr>
              <a:t>Are you powerful?</a:t>
            </a:r>
          </a:p>
        </p:txBody>
      </p:sp>
      <p:sp>
        <p:nvSpPr>
          <p:cNvPr id="3" name="Content Placeholder 2">
            <a:extLst>
              <a:ext uri="{FF2B5EF4-FFF2-40B4-BE49-F238E27FC236}">
                <a16:creationId xmlns:a16="http://schemas.microsoft.com/office/drawing/2014/main" id="{11CF9116-D471-6D4A-AF1F-239130ED879F}"/>
              </a:ext>
            </a:extLst>
          </p:cNvPr>
          <p:cNvSpPr>
            <a:spLocks noGrp="1"/>
          </p:cNvSpPr>
          <p:nvPr>
            <p:ph idx="1"/>
          </p:nvPr>
        </p:nvSpPr>
        <p:spPr>
          <a:xfrm>
            <a:off x="581192" y="1715956"/>
            <a:ext cx="11029615" cy="4940680"/>
          </a:xfrm>
        </p:spPr>
        <p:txBody>
          <a:bodyPr>
            <a:normAutofit/>
          </a:bodyPr>
          <a:lstStyle/>
          <a:p>
            <a:pPr marL="0" indent="0"/>
            <a:r>
              <a:rPr lang="en-US" altLang="en-US" dirty="0">
                <a:latin typeface="News Gothic MT" panose="020B0503020103020203" pitchFamily="34" charset="0"/>
              </a:rPr>
              <a:t>Individually: identify 3 times in your life when you felt </a:t>
            </a:r>
            <a:r>
              <a:rPr lang="en-US" altLang="en-US" b="1" i="1" dirty="0">
                <a:latin typeface="News Gothic MT" panose="020B0503020103020203" pitchFamily="34" charset="0"/>
              </a:rPr>
              <a:t>powerful</a:t>
            </a:r>
            <a:r>
              <a:rPr lang="en-US" altLang="en-US" dirty="0">
                <a:latin typeface="News Gothic MT" panose="020B0503020103020203" pitchFamily="34" charset="0"/>
              </a:rPr>
              <a:t> and 3 times in your life when you have felt </a:t>
            </a:r>
            <a:r>
              <a:rPr lang="en-US" altLang="en-US" b="1" i="1" dirty="0">
                <a:latin typeface="News Gothic MT" panose="020B0503020103020203" pitchFamily="34" charset="0"/>
              </a:rPr>
              <a:t>powerless</a:t>
            </a:r>
            <a:r>
              <a:rPr lang="en-US" altLang="en-US" dirty="0">
                <a:latin typeface="News Gothic MT" panose="020B0503020103020203" pitchFamily="34" charset="0"/>
              </a:rPr>
              <a:t>.</a:t>
            </a:r>
          </a:p>
          <a:p>
            <a:pPr marL="0" indent="0"/>
            <a:endParaRPr lang="en-US" altLang="en-US" dirty="0">
              <a:latin typeface="News Gothic MT" panose="020B0503020103020203" pitchFamily="34" charset="0"/>
            </a:endParaRPr>
          </a:p>
          <a:p>
            <a:pPr marL="0" indent="0"/>
            <a:r>
              <a:rPr lang="en-US" altLang="en-US" dirty="0">
                <a:latin typeface="News Gothic MT" panose="020B0503020103020203" pitchFamily="34" charset="0"/>
              </a:rPr>
              <a:t>In pairs: Identify how you experienced that </a:t>
            </a:r>
            <a:r>
              <a:rPr lang="en-US" altLang="en-US" b="1" i="1" dirty="0">
                <a:latin typeface="News Gothic MT" panose="020B0503020103020203" pitchFamily="34" charset="0"/>
              </a:rPr>
              <a:t>power</a:t>
            </a:r>
            <a:r>
              <a:rPr lang="en-US" altLang="en-US" dirty="0">
                <a:latin typeface="News Gothic MT" panose="020B0503020103020203" pitchFamily="34" charset="0"/>
              </a:rPr>
              <a:t> or </a:t>
            </a:r>
            <a:r>
              <a:rPr lang="en-US" altLang="en-US" b="1" i="1" dirty="0">
                <a:latin typeface="News Gothic MT" panose="020B0503020103020203" pitchFamily="34" charset="0"/>
              </a:rPr>
              <a:t>powerlessness</a:t>
            </a:r>
            <a:r>
              <a:rPr lang="en-US" altLang="en-US" dirty="0">
                <a:latin typeface="News Gothic MT" panose="020B0503020103020203" pitchFamily="34" charset="0"/>
              </a:rPr>
              <a:t> – and use the characteristics of those experiences in your life to help you come up with your own </a:t>
            </a:r>
            <a:r>
              <a:rPr lang="en-US" altLang="en-US" b="1" i="1" dirty="0">
                <a:latin typeface="News Gothic MT" panose="020B0503020103020203" pitchFamily="34" charset="0"/>
              </a:rPr>
              <a:t>definition</a:t>
            </a:r>
            <a:r>
              <a:rPr lang="en-US" altLang="en-US" dirty="0">
                <a:latin typeface="News Gothic MT" panose="020B0503020103020203" pitchFamily="34" charset="0"/>
              </a:rPr>
              <a:t> of power.</a:t>
            </a:r>
          </a:p>
          <a:p>
            <a:pPr marL="0" indent="0"/>
            <a:endParaRPr lang="en-US" altLang="en-US" dirty="0">
              <a:latin typeface="News Gothic MT" panose="020B0503020103020203" pitchFamily="34" charset="0"/>
            </a:endParaRPr>
          </a:p>
          <a:p>
            <a:pPr marL="0" indent="0">
              <a:defRPr/>
            </a:pPr>
            <a:r>
              <a:rPr lang="en-US" dirty="0">
                <a:sym typeface="Helvetica" charset="0"/>
              </a:rPr>
              <a:t>When do you feel most powerful?</a:t>
            </a:r>
          </a:p>
          <a:p>
            <a:pPr marL="0" indent="0">
              <a:defRPr/>
            </a:pPr>
            <a:endParaRPr lang="en-US" dirty="0">
              <a:sym typeface="Helvetica" charset="0"/>
            </a:endParaRPr>
          </a:p>
          <a:p>
            <a:pPr marL="0" indent="0">
              <a:defRPr/>
            </a:pPr>
            <a:r>
              <a:rPr lang="en-US" dirty="0">
                <a:sym typeface="Helvetica" charset="0"/>
              </a:rPr>
              <a:t>When do at risk people feel least powerful?</a:t>
            </a:r>
          </a:p>
          <a:p>
            <a:pPr marL="0" indent="0"/>
            <a:endParaRPr lang="en-US" altLang="en-US" dirty="0">
              <a:latin typeface="News Gothic MT" panose="020B0503020103020203" pitchFamily="34" charset="0"/>
            </a:endParaRPr>
          </a:p>
          <a:p>
            <a:endParaRPr lang="en-US" dirty="0"/>
          </a:p>
        </p:txBody>
      </p:sp>
      <p:pic>
        <p:nvPicPr>
          <p:cNvPr id="4" name="Picture 3">
            <a:extLst>
              <a:ext uri="{FF2B5EF4-FFF2-40B4-BE49-F238E27FC236}">
                <a16:creationId xmlns:a16="http://schemas.microsoft.com/office/drawing/2014/main" id="{237EFF39-2596-5542-BDFD-5600D2163A69}"/>
              </a:ext>
            </a:extLst>
          </p:cNvPr>
          <p:cNvPicPr>
            <a:picLocks noChangeAspect="1"/>
          </p:cNvPicPr>
          <p:nvPr/>
        </p:nvPicPr>
        <p:blipFill>
          <a:blip r:embed="rId2"/>
          <a:stretch>
            <a:fillRect/>
          </a:stretch>
        </p:blipFill>
        <p:spPr>
          <a:xfrm>
            <a:off x="581192" y="5990041"/>
            <a:ext cx="1666488" cy="666595"/>
          </a:xfrm>
          <a:prstGeom prst="rect">
            <a:avLst/>
          </a:prstGeom>
        </p:spPr>
      </p:pic>
    </p:spTree>
    <p:extLst>
      <p:ext uri="{BB962C8B-B14F-4D97-AF65-F5344CB8AC3E}">
        <p14:creationId xmlns:p14="http://schemas.microsoft.com/office/powerpoint/2010/main" val="2499407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5500-4373-154C-9989-03D79BE30591}"/>
              </a:ext>
            </a:extLst>
          </p:cNvPr>
          <p:cNvSpPr>
            <a:spLocks noGrp="1"/>
          </p:cNvSpPr>
          <p:nvPr>
            <p:ph type="title"/>
          </p:nvPr>
        </p:nvSpPr>
        <p:spPr/>
        <p:txBody>
          <a:bodyPr/>
          <a:lstStyle/>
          <a:p>
            <a:r>
              <a:rPr lang="en-US" altLang="en-US" dirty="0"/>
              <a:t>Michel Foucault;</a:t>
            </a:r>
            <a:endParaRPr lang="en-US" dirty="0"/>
          </a:p>
        </p:txBody>
      </p:sp>
      <p:sp>
        <p:nvSpPr>
          <p:cNvPr id="3" name="Content Placeholder 2">
            <a:extLst>
              <a:ext uri="{FF2B5EF4-FFF2-40B4-BE49-F238E27FC236}">
                <a16:creationId xmlns:a16="http://schemas.microsoft.com/office/drawing/2014/main" id="{66ABAA6B-C550-AA4E-B1FE-49CC7D9DED31}"/>
              </a:ext>
            </a:extLst>
          </p:cNvPr>
          <p:cNvSpPr>
            <a:spLocks noGrp="1"/>
          </p:cNvSpPr>
          <p:nvPr>
            <p:ph idx="1"/>
          </p:nvPr>
        </p:nvSpPr>
        <p:spPr>
          <a:xfrm>
            <a:off x="478322" y="3046421"/>
            <a:ext cx="11610808" cy="3067616"/>
          </a:xfrm>
        </p:spPr>
        <p:txBody>
          <a:bodyPr>
            <a:noAutofit/>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US" sz="2400" dirty="0"/>
          </a:p>
        </p:txBody>
      </p:sp>
      <p:sp>
        <p:nvSpPr>
          <p:cNvPr id="5" name="TextBox 4">
            <a:extLst>
              <a:ext uri="{FF2B5EF4-FFF2-40B4-BE49-F238E27FC236}">
                <a16:creationId xmlns:a16="http://schemas.microsoft.com/office/drawing/2014/main" id="{E5398395-E82A-594B-8107-0C920BCBDDAC}"/>
              </a:ext>
            </a:extLst>
          </p:cNvPr>
          <p:cNvSpPr txBox="1"/>
          <p:nvPr/>
        </p:nvSpPr>
        <p:spPr>
          <a:xfrm>
            <a:off x="825898" y="1867797"/>
            <a:ext cx="9410218" cy="4862870"/>
          </a:xfrm>
          <a:prstGeom prst="rect">
            <a:avLst/>
          </a:prstGeom>
          <a:noFill/>
        </p:spPr>
        <p:txBody>
          <a:bodyPr wrap="square" rtlCol="0">
            <a:spAutoFit/>
          </a:bodyPr>
          <a:lstStyle/>
          <a:p>
            <a:r>
              <a:rPr lang="ja-JP" altLang="en-US"/>
              <a:t>“</a:t>
            </a:r>
            <a:r>
              <a:rPr lang="en-US" altLang="ja-JP" sz="3600" i="1" dirty="0"/>
              <a:t>…power is exercised from innumerable points, in the interplay of non-egalitarian and mobile relations</a:t>
            </a:r>
            <a:r>
              <a:rPr lang="ja-JP" altLang="en-US" sz="3600" i="1"/>
              <a:t>”</a:t>
            </a:r>
            <a:endParaRPr lang="en-GB" altLang="ja-JP" sz="3600" i="1" dirty="0"/>
          </a:p>
          <a:p>
            <a:endParaRPr lang="en-GB" altLang="ja-JP" sz="3600" i="1" dirty="0"/>
          </a:p>
          <a:p>
            <a:pPr marL="457200" indent="-457200">
              <a:buFont typeface="Arial" panose="020B0604020202020204" pitchFamily="34" charset="0"/>
              <a:buChar char="•"/>
            </a:pPr>
            <a:r>
              <a:rPr lang="en-US" altLang="en-US" sz="2800" dirty="0"/>
              <a:t>Power is embedded in language, discourses, identities, knowledges and practices</a:t>
            </a:r>
          </a:p>
          <a:p>
            <a:pPr marL="457200" indent="-457200">
              <a:buFont typeface="Arial" panose="020B0604020202020204" pitchFamily="34" charset="0"/>
              <a:buChar char="•"/>
            </a:pPr>
            <a:endParaRPr lang="en-US" altLang="en-US" sz="2800" dirty="0"/>
          </a:p>
          <a:p>
            <a:pPr marL="457200" indent="-457200">
              <a:buFont typeface="Arial" panose="020B0604020202020204" pitchFamily="34" charset="0"/>
              <a:buChar char="•"/>
            </a:pPr>
            <a:r>
              <a:rPr lang="en-US" altLang="en-US" sz="2800" dirty="0"/>
              <a:t>Please break this quote down/in pairs into your own words.</a:t>
            </a:r>
          </a:p>
          <a:p>
            <a:endParaRPr lang="en-GB" altLang="ja-JP" sz="3600" i="1" dirty="0"/>
          </a:p>
          <a:p>
            <a:r>
              <a:rPr lang="en-US" altLang="en-US" dirty="0"/>
              <a:t>(Dalrymple and Burke, 2006, 35)</a:t>
            </a:r>
          </a:p>
        </p:txBody>
      </p:sp>
    </p:spTree>
    <p:extLst>
      <p:ext uri="{BB962C8B-B14F-4D97-AF65-F5344CB8AC3E}">
        <p14:creationId xmlns:p14="http://schemas.microsoft.com/office/powerpoint/2010/main" val="2239072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81F01-8EFD-C64D-B190-B63D1B74F85E}"/>
              </a:ext>
            </a:extLst>
          </p:cNvPr>
          <p:cNvSpPr>
            <a:spLocks noGrp="1"/>
          </p:cNvSpPr>
          <p:nvPr>
            <p:ph type="title"/>
          </p:nvPr>
        </p:nvSpPr>
        <p:spPr/>
        <p:txBody>
          <a:bodyPr/>
          <a:lstStyle/>
          <a:p>
            <a:r>
              <a:rPr lang="en-US" dirty="0"/>
              <a:t>What does the term oppression mean?</a:t>
            </a:r>
          </a:p>
        </p:txBody>
      </p:sp>
      <p:sp>
        <p:nvSpPr>
          <p:cNvPr id="3" name="Content Placeholder 2">
            <a:extLst>
              <a:ext uri="{FF2B5EF4-FFF2-40B4-BE49-F238E27FC236}">
                <a16:creationId xmlns:a16="http://schemas.microsoft.com/office/drawing/2014/main" id="{C4C9EA32-0E4C-C64E-BEF2-2BD12EF25560}"/>
              </a:ext>
            </a:extLst>
          </p:cNvPr>
          <p:cNvSpPr>
            <a:spLocks noGrp="1"/>
          </p:cNvSpPr>
          <p:nvPr>
            <p:ph idx="1"/>
          </p:nvPr>
        </p:nvSpPr>
        <p:spPr/>
        <p:txBody>
          <a:bodyPr>
            <a:normAutofit/>
          </a:bodyPr>
          <a:lstStyle/>
          <a:p>
            <a:r>
              <a:rPr lang="en-US" sz="2400" dirty="0"/>
              <a:t>Please clarify in pairs and feedback to the group defining the term in your own words.</a:t>
            </a:r>
          </a:p>
        </p:txBody>
      </p:sp>
    </p:spTree>
    <p:extLst>
      <p:ext uri="{BB962C8B-B14F-4D97-AF65-F5344CB8AC3E}">
        <p14:creationId xmlns:p14="http://schemas.microsoft.com/office/powerpoint/2010/main" val="1172663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C1C25-DFCC-574A-8852-D82EF05E96AE}"/>
              </a:ext>
            </a:extLst>
          </p:cNvPr>
          <p:cNvSpPr>
            <a:spLocks noGrp="1"/>
          </p:cNvSpPr>
          <p:nvPr>
            <p:ph type="title"/>
          </p:nvPr>
        </p:nvSpPr>
        <p:spPr/>
        <p:txBody>
          <a:bodyPr/>
          <a:lstStyle/>
          <a:p>
            <a:r>
              <a:rPr lang="en-US" dirty="0"/>
              <a:t>Oppression is;</a:t>
            </a:r>
          </a:p>
        </p:txBody>
      </p:sp>
      <p:sp>
        <p:nvSpPr>
          <p:cNvPr id="3" name="Content Placeholder 2">
            <a:extLst>
              <a:ext uri="{FF2B5EF4-FFF2-40B4-BE49-F238E27FC236}">
                <a16:creationId xmlns:a16="http://schemas.microsoft.com/office/drawing/2014/main" id="{D4B70589-EFE2-3844-928C-57287FB333E3}"/>
              </a:ext>
            </a:extLst>
          </p:cNvPr>
          <p:cNvSpPr>
            <a:spLocks noGrp="1"/>
          </p:cNvSpPr>
          <p:nvPr>
            <p:ph idx="1"/>
          </p:nvPr>
        </p:nvSpPr>
        <p:spPr/>
        <p:txBody>
          <a:bodyPr/>
          <a:lstStyle/>
          <a:p>
            <a:pPr marL="342900" indent="-342900">
              <a:buClr>
                <a:schemeClr val="hlink"/>
              </a:buClr>
              <a:buSzPct val="80000"/>
              <a:buNone/>
              <a:defRPr/>
            </a:pPr>
            <a:r>
              <a:rPr lang="en-GB" dirty="0">
                <a:latin typeface="Arial" charset="0"/>
                <a:ea typeface="ＭＳ Ｐゴシック" charset="0"/>
                <a:cs typeface="ＭＳ Ｐゴシック" charset="0"/>
              </a:rPr>
              <a:t>Oppression is:</a:t>
            </a:r>
          </a:p>
          <a:p>
            <a:pPr marL="342900" indent="-342900">
              <a:buClr>
                <a:schemeClr val="hlink"/>
              </a:buClr>
              <a:buSzPct val="80000"/>
              <a:buFont typeface="Wingdings" charset="0"/>
              <a:buChar char="Ø"/>
              <a:defRPr/>
            </a:pPr>
            <a:r>
              <a:rPr lang="en-GB" dirty="0">
                <a:latin typeface="Arial" charset="0"/>
                <a:ea typeface="ＭＳ Ｐゴシック" charset="0"/>
                <a:cs typeface="ＭＳ Ｐゴシック" charset="0"/>
              </a:rPr>
              <a:t>inhuman or degrading treatment of individuals or groups </a:t>
            </a:r>
          </a:p>
          <a:p>
            <a:pPr marL="342900" indent="-342900">
              <a:buClr>
                <a:schemeClr val="hlink"/>
              </a:buClr>
              <a:buSzPct val="80000"/>
              <a:buFont typeface="Wingdings" charset="0"/>
              <a:buChar char="Ø"/>
              <a:defRPr/>
            </a:pPr>
            <a:r>
              <a:rPr lang="en-GB" dirty="0">
                <a:latin typeface="Arial" charset="0"/>
                <a:ea typeface="ＭＳ Ｐゴシック" charset="0"/>
                <a:cs typeface="ＭＳ Ｐゴシック" charset="0"/>
              </a:rPr>
              <a:t>hardship and injustice brought about by the dominance of one group over another</a:t>
            </a:r>
          </a:p>
          <a:p>
            <a:pPr marL="342900" indent="-342900">
              <a:buClr>
                <a:schemeClr val="hlink"/>
              </a:buClr>
              <a:buSzPct val="80000"/>
              <a:buFont typeface="Wingdings" charset="0"/>
              <a:buChar char="Ø"/>
              <a:defRPr/>
            </a:pPr>
            <a:r>
              <a:rPr lang="en-GB" dirty="0">
                <a:latin typeface="Arial" charset="0"/>
                <a:ea typeface="ＭＳ Ｐゴシック" charset="0"/>
                <a:cs typeface="ＭＳ Ｐゴシック" charset="0"/>
              </a:rPr>
              <a:t>negative and demeaning exercise of </a:t>
            </a:r>
            <a:r>
              <a:rPr lang="en-GB" b="1" dirty="0">
                <a:latin typeface="Arial" charset="0"/>
                <a:ea typeface="ＭＳ Ｐゴシック" charset="0"/>
                <a:cs typeface="ＭＳ Ｐゴシック" charset="0"/>
              </a:rPr>
              <a:t>power</a:t>
            </a:r>
            <a:r>
              <a:rPr lang="en-GB" dirty="0">
                <a:latin typeface="Arial" charset="0"/>
                <a:ea typeface="ＭＳ Ｐゴシック" charset="0"/>
                <a:cs typeface="ＭＳ Ｐゴシック" charset="0"/>
              </a:rPr>
              <a:t>.</a:t>
            </a:r>
          </a:p>
          <a:p>
            <a:pPr marL="342900" indent="-342900">
              <a:buClr>
                <a:schemeClr val="hlink"/>
              </a:buClr>
              <a:buSzPct val="80000"/>
              <a:buFont typeface="Wingdings" charset="0"/>
              <a:buChar char="Ø"/>
              <a:defRPr/>
            </a:pPr>
            <a:r>
              <a:rPr lang="en-GB" dirty="0">
                <a:latin typeface="Arial" charset="0"/>
                <a:ea typeface="ＭＳ Ｐゴシック" charset="0"/>
                <a:cs typeface="ＭＳ Ｐゴシック" charset="0"/>
              </a:rPr>
              <a:t>often involves disregarding the rights of an individual or group and is thus a denial of citizenship </a:t>
            </a:r>
          </a:p>
          <a:p>
            <a:pPr>
              <a:buClr>
                <a:schemeClr val="hlink"/>
              </a:buClr>
              <a:buSzPct val="80000"/>
              <a:defRPr/>
            </a:pPr>
            <a:r>
              <a:rPr lang="en-GB" dirty="0">
                <a:latin typeface="Arial" charset="0"/>
                <a:ea typeface="ＭＳ Ｐゴシック" charset="0"/>
                <a:cs typeface="ＭＳ Ｐゴシック" charset="0"/>
              </a:rPr>
              <a:t>Thompson (2006: 40) </a:t>
            </a:r>
          </a:p>
          <a:p>
            <a:endParaRPr lang="en-US" dirty="0"/>
          </a:p>
        </p:txBody>
      </p:sp>
    </p:spTree>
    <p:extLst>
      <p:ext uri="{BB962C8B-B14F-4D97-AF65-F5344CB8AC3E}">
        <p14:creationId xmlns:p14="http://schemas.microsoft.com/office/powerpoint/2010/main" val="293477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B0166-D3C9-BD48-B23B-30A8B98C4FB7}"/>
              </a:ext>
            </a:extLst>
          </p:cNvPr>
          <p:cNvSpPr>
            <a:spLocks noGrp="1"/>
          </p:cNvSpPr>
          <p:nvPr>
            <p:ph type="title"/>
          </p:nvPr>
        </p:nvSpPr>
        <p:spPr/>
        <p:txBody>
          <a:bodyPr>
            <a:normAutofit/>
          </a:bodyPr>
          <a:lstStyle/>
          <a:p>
            <a:r>
              <a:rPr lang="en-US" sz="3600" dirty="0">
                <a:latin typeface="News Gothic MT" charset="0"/>
                <a:cs typeface="News Gothic MT" charset="0"/>
                <a:sym typeface="News Gothic MT" charset="0"/>
              </a:rPr>
              <a:t>What is empowerment?</a:t>
            </a:r>
            <a:endParaRPr lang="en-US" sz="3600" dirty="0"/>
          </a:p>
        </p:txBody>
      </p:sp>
      <p:sp>
        <p:nvSpPr>
          <p:cNvPr id="3" name="Content Placeholder 2">
            <a:extLst>
              <a:ext uri="{FF2B5EF4-FFF2-40B4-BE49-F238E27FC236}">
                <a16:creationId xmlns:a16="http://schemas.microsoft.com/office/drawing/2014/main" id="{7B262E02-11D6-614D-AAF0-C74312F18F29}"/>
              </a:ext>
            </a:extLst>
          </p:cNvPr>
          <p:cNvSpPr>
            <a:spLocks noGrp="1"/>
          </p:cNvSpPr>
          <p:nvPr>
            <p:ph idx="1"/>
          </p:nvPr>
        </p:nvSpPr>
        <p:spPr>
          <a:xfrm>
            <a:off x="581192" y="1715956"/>
            <a:ext cx="7069673" cy="5392677"/>
          </a:xfrm>
        </p:spPr>
        <p:txBody>
          <a:bodyPr/>
          <a:lstStyle/>
          <a:p>
            <a:r>
              <a:rPr lang="en-US" sz="2800" dirty="0"/>
              <a:t>Please discuss in pairs and come up with a definition on what Empowerment means to you?</a:t>
            </a:r>
          </a:p>
          <a:p>
            <a:endParaRPr lang="en-US" sz="2800" dirty="0"/>
          </a:p>
          <a:p>
            <a:endParaRPr lang="en-US" dirty="0"/>
          </a:p>
          <a:p>
            <a:endParaRPr lang="en-US" dirty="0"/>
          </a:p>
        </p:txBody>
      </p:sp>
      <p:pic>
        <p:nvPicPr>
          <p:cNvPr id="4" name="Picture 3">
            <a:extLst>
              <a:ext uri="{FF2B5EF4-FFF2-40B4-BE49-F238E27FC236}">
                <a16:creationId xmlns:a16="http://schemas.microsoft.com/office/drawing/2014/main" id="{2CC1F0FC-29F4-CD44-A8D1-60861A021747}"/>
              </a:ext>
            </a:extLst>
          </p:cNvPr>
          <p:cNvPicPr>
            <a:picLocks noChangeAspect="1"/>
          </p:cNvPicPr>
          <p:nvPr/>
        </p:nvPicPr>
        <p:blipFill>
          <a:blip r:embed="rId2"/>
          <a:stretch>
            <a:fillRect/>
          </a:stretch>
        </p:blipFill>
        <p:spPr>
          <a:xfrm>
            <a:off x="7836226" y="1996829"/>
            <a:ext cx="3589220" cy="3262821"/>
          </a:xfrm>
          <a:prstGeom prst="rect">
            <a:avLst/>
          </a:prstGeom>
        </p:spPr>
      </p:pic>
      <p:pic>
        <p:nvPicPr>
          <p:cNvPr id="5" name="Picture 4">
            <a:extLst>
              <a:ext uri="{FF2B5EF4-FFF2-40B4-BE49-F238E27FC236}">
                <a16:creationId xmlns:a16="http://schemas.microsoft.com/office/drawing/2014/main" id="{669F7C0E-FD93-6442-A477-87F4B15AFD18}"/>
              </a:ext>
            </a:extLst>
          </p:cNvPr>
          <p:cNvPicPr>
            <a:picLocks noChangeAspect="1"/>
          </p:cNvPicPr>
          <p:nvPr/>
        </p:nvPicPr>
        <p:blipFill>
          <a:blip r:embed="rId3"/>
          <a:stretch>
            <a:fillRect/>
          </a:stretch>
        </p:blipFill>
        <p:spPr>
          <a:xfrm>
            <a:off x="4687791" y="4611659"/>
            <a:ext cx="2816417" cy="2246341"/>
          </a:xfrm>
          <a:prstGeom prst="rect">
            <a:avLst/>
          </a:prstGeom>
        </p:spPr>
      </p:pic>
    </p:spTree>
    <p:extLst>
      <p:ext uri="{BB962C8B-B14F-4D97-AF65-F5344CB8AC3E}">
        <p14:creationId xmlns:p14="http://schemas.microsoft.com/office/powerpoint/2010/main" val="173791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2D42F-51DC-0547-8CE0-B918E74F3E15}"/>
              </a:ext>
            </a:extLst>
          </p:cNvPr>
          <p:cNvSpPr>
            <a:spLocks noGrp="1"/>
          </p:cNvSpPr>
          <p:nvPr>
            <p:ph type="title"/>
          </p:nvPr>
        </p:nvSpPr>
        <p:spPr/>
        <p:txBody>
          <a:bodyPr/>
          <a:lstStyle/>
          <a:p>
            <a:r>
              <a:rPr lang="en-US" dirty="0"/>
              <a:t>Empowerment is;</a:t>
            </a:r>
          </a:p>
        </p:txBody>
      </p:sp>
      <p:sp>
        <p:nvSpPr>
          <p:cNvPr id="3" name="Content Placeholder 2">
            <a:extLst>
              <a:ext uri="{FF2B5EF4-FFF2-40B4-BE49-F238E27FC236}">
                <a16:creationId xmlns:a16="http://schemas.microsoft.com/office/drawing/2014/main" id="{1C54E190-E7F2-D049-AAC5-7488AB57FF84}"/>
              </a:ext>
            </a:extLst>
          </p:cNvPr>
          <p:cNvSpPr>
            <a:spLocks noGrp="1"/>
          </p:cNvSpPr>
          <p:nvPr>
            <p:ph idx="1"/>
          </p:nvPr>
        </p:nvSpPr>
        <p:spPr/>
        <p:txBody>
          <a:bodyPr/>
          <a:lstStyle/>
          <a:p>
            <a:pPr marL="698500" indent="-698500" defTabSz="914400">
              <a:spcBef>
                <a:spcPts val="2000"/>
              </a:spcBef>
              <a:buClr>
                <a:srgbClr val="6FB7D7"/>
              </a:buClr>
              <a:buSzPct val="110000"/>
              <a:buFont typeface="Wingdings 2" pitchFamily="2" charset="2"/>
              <a:buChar char="●"/>
            </a:pPr>
            <a:r>
              <a:rPr lang="en-US" altLang="en-US" sz="2800" dirty="0">
                <a:solidFill>
                  <a:schemeClr val="tx1"/>
                </a:solidFill>
                <a:latin typeface="News Gothic MT" panose="020B0503020103020203" pitchFamily="34" charset="0"/>
                <a:sym typeface="News Gothic MT" panose="020B0503020103020203" pitchFamily="34" charset="0"/>
              </a:rPr>
              <a:t>The process by which individuals who lack power can become more powerful</a:t>
            </a:r>
          </a:p>
          <a:p>
            <a:pPr marL="698500" indent="-698500" defTabSz="914400">
              <a:spcBef>
                <a:spcPts val="2000"/>
              </a:spcBef>
              <a:buClr>
                <a:srgbClr val="6FB7D7"/>
              </a:buClr>
              <a:buSzPct val="110000"/>
              <a:buFont typeface="Wingdings 2" pitchFamily="2" charset="2"/>
              <a:buChar char="●"/>
            </a:pPr>
            <a:endParaRPr lang="en-US" altLang="en-US" sz="2800" dirty="0">
              <a:solidFill>
                <a:schemeClr val="tx1"/>
              </a:solidFill>
              <a:latin typeface="News Gothic MT" panose="020B0503020103020203" pitchFamily="34" charset="0"/>
              <a:sym typeface="News Gothic MT" panose="020B0503020103020203" pitchFamily="34" charset="0"/>
            </a:endParaRPr>
          </a:p>
          <a:p>
            <a:pPr marL="698500" indent="-698500" defTabSz="914400">
              <a:spcBef>
                <a:spcPts val="2000"/>
              </a:spcBef>
              <a:buClr>
                <a:srgbClr val="6FB7D7"/>
              </a:buClr>
              <a:buSzPct val="110000"/>
              <a:buFont typeface="Wingdings 2" pitchFamily="2" charset="2"/>
              <a:buChar char="●"/>
            </a:pPr>
            <a:r>
              <a:rPr lang="en-US" altLang="en-US" sz="2800" dirty="0">
                <a:solidFill>
                  <a:schemeClr val="tx1"/>
                </a:solidFill>
                <a:latin typeface="News Gothic MT" panose="020B0503020103020203" pitchFamily="34" charset="0"/>
                <a:sym typeface="News Gothic MT" panose="020B0503020103020203" pitchFamily="34" charset="0"/>
              </a:rPr>
              <a:t>Began to be embraced by policy makers in 1980</a:t>
            </a:r>
            <a:r>
              <a:rPr lang="ja-JP" altLang="en-US" sz="2800">
                <a:solidFill>
                  <a:schemeClr val="tx1"/>
                </a:solidFill>
                <a:latin typeface="News Gothic MT" panose="020B0503020103020203" pitchFamily="34" charset="0"/>
                <a:sym typeface="News Gothic MT" panose="020B0503020103020203" pitchFamily="34" charset="0"/>
              </a:rPr>
              <a:t>’</a:t>
            </a:r>
            <a:r>
              <a:rPr lang="en-US" altLang="ja-JP" sz="2800" dirty="0">
                <a:solidFill>
                  <a:schemeClr val="tx1"/>
                </a:solidFill>
                <a:latin typeface="News Gothic MT" panose="020B0503020103020203" pitchFamily="34" charset="0"/>
                <a:sym typeface="News Gothic MT" panose="020B0503020103020203" pitchFamily="34" charset="0"/>
              </a:rPr>
              <a:t>s through initiatives such as advocacy and user and </a:t>
            </a:r>
            <a:r>
              <a:rPr lang="en-US" altLang="ja-JP" sz="2800" dirty="0" err="1">
                <a:solidFill>
                  <a:schemeClr val="tx1"/>
                </a:solidFill>
                <a:latin typeface="News Gothic MT" panose="020B0503020103020203" pitchFamily="34" charset="0"/>
                <a:sym typeface="News Gothic MT" panose="020B0503020103020203" pitchFamily="34" charset="0"/>
              </a:rPr>
              <a:t>carer</a:t>
            </a:r>
            <a:r>
              <a:rPr lang="en-US" altLang="ja-JP" sz="2800" dirty="0">
                <a:solidFill>
                  <a:schemeClr val="tx1"/>
                </a:solidFill>
                <a:latin typeface="News Gothic MT" panose="020B0503020103020203" pitchFamily="34" charset="0"/>
                <a:sym typeface="News Gothic MT" panose="020B0503020103020203" pitchFamily="34" charset="0"/>
              </a:rPr>
              <a:t> involvement</a:t>
            </a:r>
          </a:p>
          <a:p>
            <a:endParaRPr lang="en-US" dirty="0"/>
          </a:p>
        </p:txBody>
      </p:sp>
    </p:spTree>
    <p:extLst>
      <p:ext uri="{BB962C8B-B14F-4D97-AF65-F5344CB8AC3E}">
        <p14:creationId xmlns:p14="http://schemas.microsoft.com/office/powerpoint/2010/main" val="515850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948FC-FD5D-9447-860F-48634B8058AD}"/>
              </a:ext>
            </a:extLst>
          </p:cNvPr>
          <p:cNvSpPr>
            <a:spLocks noGrp="1"/>
          </p:cNvSpPr>
          <p:nvPr>
            <p:ph type="title"/>
          </p:nvPr>
        </p:nvSpPr>
        <p:spPr/>
        <p:txBody>
          <a:bodyPr/>
          <a:lstStyle/>
          <a:p>
            <a:r>
              <a:rPr lang="en-US" dirty="0"/>
              <a:t>Definition of empowerment;</a:t>
            </a:r>
          </a:p>
        </p:txBody>
      </p:sp>
      <p:sp>
        <p:nvSpPr>
          <p:cNvPr id="3" name="Content Placeholder 2">
            <a:extLst>
              <a:ext uri="{FF2B5EF4-FFF2-40B4-BE49-F238E27FC236}">
                <a16:creationId xmlns:a16="http://schemas.microsoft.com/office/drawing/2014/main" id="{75990B0E-011A-AD40-916F-3CD9E5153747}"/>
              </a:ext>
            </a:extLst>
          </p:cNvPr>
          <p:cNvSpPr>
            <a:spLocks noGrp="1"/>
          </p:cNvSpPr>
          <p:nvPr>
            <p:ph idx="1"/>
          </p:nvPr>
        </p:nvSpPr>
        <p:spPr>
          <a:xfrm>
            <a:off x="581192" y="1828800"/>
            <a:ext cx="11029615" cy="4029999"/>
          </a:xfrm>
        </p:spPr>
        <p:txBody>
          <a:bodyPr>
            <a:normAutofit/>
          </a:bodyPr>
          <a:lstStyle/>
          <a:p>
            <a:r>
              <a:rPr lang="en-GB" sz="2800" i="1" dirty="0"/>
              <a:t>Barba Solomon as a ‘</a:t>
            </a:r>
            <a:r>
              <a:rPr lang="en-GB" sz="2800" dirty="0"/>
              <a:t>process whereby persons who belong to a marginalized social category throughout their lives can be assisted to develop and increase skills in the exercise of interpersonal influences and the performance of valued social roles’ </a:t>
            </a:r>
            <a:endParaRPr lang="en-US" sz="2800" dirty="0"/>
          </a:p>
        </p:txBody>
      </p:sp>
    </p:spTree>
    <p:extLst>
      <p:ext uri="{BB962C8B-B14F-4D97-AF65-F5344CB8AC3E}">
        <p14:creationId xmlns:p14="http://schemas.microsoft.com/office/powerpoint/2010/main" val="756590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AAAF-7E74-784E-8863-6C9C09F99852}"/>
              </a:ext>
            </a:extLst>
          </p:cNvPr>
          <p:cNvSpPr>
            <a:spLocks noGrp="1"/>
          </p:cNvSpPr>
          <p:nvPr>
            <p:ph type="title"/>
          </p:nvPr>
        </p:nvSpPr>
        <p:spPr/>
        <p:txBody>
          <a:bodyPr>
            <a:normAutofit/>
          </a:bodyPr>
          <a:lstStyle/>
          <a:p>
            <a:r>
              <a:rPr lang="en-US" sz="4000" dirty="0">
                <a:latin typeface="Calibri" panose="020F0502020204030204" pitchFamily="34" charset="0"/>
                <a:cs typeface="Calibri" panose="020F0502020204030204" pitchFamily="34" charset="0"/>
              </a:rPr>
              <a:t>Empowerment is;</a:t>
            </a:r>
          </a:p>
        </p:txBody>
      </p:sp>
      <p:sp>
        <p:nvSpPr>
          <p:cNvPr id="3" name="Content Placeholder 2">
            <a:extLst>
              <a:ext uri="{FF2B5EF4-FFF2-40B4-BE49-F238E27FC236}">
                <a16:creationId xmlns:a16="http://schemas.microsoft.com/office/drawing/2014/main" id="{5A096305-95AC-B64B-A8A6-4AB07FF033BF}"/>
              </a:ext>
            </a:extLst>
          </p:cNvPr>
          <p:cNvSpPr>
            <a:spLocks noGrp="1"/>
          </p:cNvSpPr>
          <p:nvPr>
            <p:ph idx="1"/>
          </p:nvPr>
        </p:nvSpPr>
        <p:spPr/>
        <p:txBody>
          <a:bodyPr>
            <a:normAutofit/>
          </a:bodyPr>
          <a:lstStyle/>
          <a:p>
            <a:pPr defTabSz="914400">
              <a:lnSpc>
                <a:spcPct val="90000"/>
              </a:lnSpc>
              <a:spcBef>
                <a:spcPts val="1600"/>
              </a:spcBef>
              <a:buClr>
                <a:srgbClr val="6FB7D7"/>
              </a:buClr>
              <a:buSzPct val="110000"/>
              <a:defRPr/>
            </a:pPr>
            <a:r>
              <a:rPr lang="en-US" dirty="0">
                <a:solidFill>
                  <a:schemeClr val="tx1"/>
                </a:solidFill>
                <a:latin typeface="News Gothic MT" charset="0"/>
                <a:cs typeface="News Gothic MT" charset="0"/>
                <a:sym typeface="News Gothic MT" charset="0"/>
              </a:rPr>
              <a:t>Gaining more control over your own life</a:t>
            </a:r>
          </a:p>
          <a:p>
            <a:pPr defTabSz="914400">
              <a:lnSpc>
                <a:spcPct val="90000"/>
              </a:lnSpc>
              <a:spcBef>
                <a:spcPts val="1600"/>
              </a:spcBef>
              <a:buClr>
                <a:srgbClr val="6FB7D7"/>
              </a:buClr>
              <a:buSzPct val="110000"/>
              <a:defRPr/>
            </a:pPr>
            <a:r>
              <a:rPr lang="en-US" dirty="0">
                <a:solidFill>
                  <a:schemeClr val="tx1"/>
                </a:solidFill>
                <a:latin typeface="News Gothic MT" charset="0"/>
                <a:cs typeface="News Gothic MT" charset="0"/>
                <a:sym typeface="News Gothic MT" charset="0"/>
              </a:rPr>
              <a:t>Being able to use your own resources to meet your own needs</a:t>
            </a:r>
          </a:p>
          <a:p>
            <a:pPr defTabSz="914400">
              <a:lnSpc>
                <a:spcPct val="90000"/>
              </a:lnSpc>
              <a:spcBef>
                <a:spcPts val="1600"/>
              </a:spcBef>
              <a:buClr>
                <a:srgbClr val="6FB7D7"/>
              </a:buClr>
              <a:buSzPct val="110000"/>
              <a:defRPr/>
            </a:pPr>
            <a:r>
              <a:rPr lang="en-US" dirty="0">
                <a:solidFill>
                  <a:schemeClr val="tx1"/>
                </a:solidFill>
                <a:latin typeface="News Gothic MT" charset="0"/>
                <a:cs typeface="News Gothic MT" charset="0"/>
                <a:sym typeface="News Gothic MT" charset="0"/>
              </a:rPr>
              <a:t>Overcoming obstacles to meet your needs and aspirations</a:t>
            </a:r>
          </a:p>
          <a:p>
            <a:pPr defTabSz="914400">
              <a:lnSpc>
                <a:spcPct val="90000"/>
              </a:lnSpc>
              <a:spcBef>
                <a:spcPts val="1600"/>
              </a:spcBef>
              <a:buClr>
                <a:srgbClr val="6FB7D7"/>
              </a:buClr>
              <a:buSzPct val="110000"/>
              <a:defRPr/>
            </a:pPr>
            <a:r>
              <a:rPr lang="en-US" dirty="0">
                <a:solidFill>
                  <a:schemeClr val="tx1"/>
                </a:solidFill>
                <a:latin typeface="News Gothic MT" charset="0"/>
                <a:cs typeface="News Gothic MT" charset="0"/>
                <a:sym typeface="News Gothic MT" charset="0"/>
              </a:rPr>
              <a:t>Having your voice heard in decision-making</a:t>
            </a:r>
          </a:p>
          <a:p>
            <a:pPr defTabSz="914400">
              <a:lnSpc>
                <a:spcPct val="90000"/>
              </a:lnSpc>
              <a:spcBef>
                <a:spcPts val="1600"/>
              </a:spcBef>
              <a:buClr>
                <a:srgbClr val="6FB7D7"/>
              </a:buClr>
              <a:buSzPct val="110000"/>
              <a:defRPr/>
            </a:pPr>
            <a:r>
              <a:rPr lang="en-US" dirty="0">
                <a:solidFill>
                  <a:schemeClr val="tx1"/>
                </a:solidFill>
                <a:latin typeface="News Gothic MT" charset="0"/>
                <a:cs typeface="News Gothic MT" charset="0"/>
                <a:sym typeface="News Gothic MT" charset="0"/>
              </a:rPr>
              <a:t>Being able to challenge inequality, inequity and oppression in yours/others lives</a:t>
            </a:r>
          </a:p>
          <a:p>
            <a:pPr marL="0" indent="0" algn="ctr">
              <a:buNone/>
            </a:pPr>
            <a:endParaRPr lang="en-US" sz="2400"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86BC1A79-A695-D341-894F-333703003DA5}"/>
              </a:ext>
            </a:extLst>
          </p:cNvPr>
          <p:cNvPicPr>
            <a:picLocks noChangeAspect="1"/>
          </p:cNvPicPr>
          <p:nvPr/>
        </p:nvPicPr>
        <p:blipFill>
          <a:blip r:embed="rId2"/>
          <a:stretch>
            <a:fillRect/>
          </a:stretch>
        </p:blipFill>
        <p:spPr>
          <a:xfrm>
            <a:off x="581192" y="5990041"/>
            <a:ext cx="1666488" cy="666595"/>
          </a:xfrm>
          <a:prstGeom prst="rect">
            <a:avLst/>
          </a:prstGeom>
        </p:spPr>
      </p:pic>
      <p:sp>
        <p:nvSpPr>
          <p:cNvPr id="7" name="TextBox 6">
            <a:extLst>
              <a:ext uri="{FF2B5EF4-FFF2-40B4-BE49-F238E27FC236}">
                <a16:creationId xmlns:a16="http://schemas.microsoft.com/office/drawing/2014/main" id="{1B8529B6-8252-6F4C-A30F-EC7BF3C7FF06}"/>
              </a:ext>
            </a:extLst>
          </p:cNvPr>
          <p:cNvSpPr txBox="1"/>
          <p:nvPr/>
        </p:nvSpPr>
        <p:spPr>
          <a:xfrm>
            <a:off x="9375494" y="6513520"/>
            <a:ext cx="3541853" cy="286232"/>
          </a:xfrm>
          <a:prstGeom prst="rect">
            <a:avLst/>
          </a:prstGeom>
          <a:noFill/>
        </p:spPr>
        <p:txBody>
          <a:bodyPr wrap="square" rtlCol="0">
            <a:spAutoFit/>
          </a:bodyPr>
          <a:lstStyle/>
          <a:p>
            <a:pPr defTabSz="914400">
              <a:lnSpc>
                <a:spcPct val="90000"/>
              </a:lnSpc>
              <a:spcBef>
                <a:spcPts val="1600"/>
              </a:spcBef>
              <a:buClr>
                <a:srgbClr val="6FB7D7"/>
              </a:buClr>
              <a:buSzPct val="110000"/>
              <a:defRPr/>
            </a:pPr>
            <a:r>
              <a:rPr lang="en-US" sz="1400" dirty="0">
                <a:latin typeface="News Gothic MT" charset="0"/>
                <a:cs typeface="News Gothic MT" charset="0"/>
                <a:sym typeface="News Gothic MT" charset="0"/>
              </a:rPr>
              <a:t>(Dalrymple and Burke, 2001).</a:t>
            </a:r>
            <a:endParaRPr lang="en-US" sz="1400" dirty="0">
              <a:sym typeface="Helvetica" charset="0"/>
            </a:endParaRPr>
          </a:p>
        </p:txBody>
      </p:sp>
    </p:spTree>
    <p:extLst>
      <p:ext uri="{BB962C8B-B14F-4D97-AF65-F5344CB8AC3E}">
        <p14:creationId xmlns:p14="http://schemas.microsoft.com/office/powerpoint/2010/main" val="805972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81306-906B-8644-899B-041138A22759}"/>
              </a:ext>
            </a:extLst>
          </p:cNvPr>
          <p:cNvSpPr>
            <a:spLocks noGrp="1"/>
          </p:cNvSpPr>
          <p:nvPr>
            <p:ph type="title"/>
          </p:nvPr>
        </p:nvSpPr>
        <p:spPr/>
        <p:txBody>
          <a:bodyPr/>
          <a:lstStyle/>
          <a:p>
            <a:r>
              <a:rPr lang="en-US" dirty="0"/>
              <a:t>Group discussion;</a:t>
            </a:r>
          </a:p>
        </p:txBody>
      </p:sp>
      <p:pic>
        <p:nvPicPr>
          <p:cNvPr id="6" name="Content Placeholder 5">
            <a:extLst>
              <a:ext uri="{FF2B5EF4-FFF2-40B4-BE49-F238E27FC236}">
                <a16:creationId xmlns:a16="http://schemas.microsoft.com/office/drawing/2014/main" id="{04F62D88-F360-A444-BEBD-07428E2D4FBB}"/>
              </a:ext>
            </a:extLst>
          </p:cNvPr>
          <p:cNvPicPr>
            <a:picLocks noGrp="1" noChangeAspect="1"/>
          </p:cNvPicPr>
          <p:nvPr>
            <p:ph idx="1"/>
          </p:nvPr>
        </p:nvPicPr>
        <p:blipFill>
          <a:blip r:embed="rId2"/>
          <a:stretch>
            <a:fillRect/>
          </a:stretch>
        </p:blipFill>
        <p:spPr>
          <a:xfrm>
            <a:off x="8349284" y="3647823"/>
            <a:ext cx="2661030" cy="2508021"/>
          </a:xfrm>
          <a:prstGeom prst="rect">
            <a:avLst/>
          </a:prstGeom>
        </p:spPr>
      </p:pic>
      <p:sp>
        <p:nvSpPr>
          <p:cNvPr id="7" name="TextBox 6">
            <a:extLst>
              <a:ext uri="{FF2B5EF4-FFF2-40B4-BE49-F238E27FC236}">
                <a16:creationId xmlns:a16="http://schemas.microsoft.com/office/drawing/2014/main" id="{96CE19A6-08A1-3743-8D29-9CFC4BAD3ADB}"/>
              </a:ext>
            </a:extLst>
          </p:cNvPr>
          <p:cNvSpPr txBox="1"/>
          <p:nvPr/>
        </p:nvSpPr>
        <p:spPr>
          <a:xfrm>
            <a:off x="984738" y="2349305"/>
            <a:ext cx="7695028" cy="3416320"/>
          </a:xfrm>
          <a:prstGeom prst="rect">
            <a:avLst/>
          </a:prstGeom>
          <a:noFill/>
        </p:spPr>
        <p:txBody>
          <a:bodyPr wrap="square" rtlCol="0">
            <a:spAutoFit/>
          </a:bodyPr>
          <a:lstStyle/>
          <a:p>
            <a:r>
              <a:rPr lang="en-US" sz="3600" dirty="0"/>
              <a:t>Please discuss in pairs or the group can </a:t>
            </a:r>
            <a:r>
              <a:rPr lang="en-US" sz="3600" b="1" dirty="0"/>
              <a:t>we</a:t>
            </a:r>
            <a:r>
              <a:rPr lang="en-US" sz="3600" dirty="0"/>
              <a:t> empower someone?</a:t>
            </a:r>
          </a:p>
          <a:p>
            <a:endParaRPr lang="en-US" sz="3600" dirty="0"/>
          </a:p>
          <a:p>
            <a:r>
              <a:rPr lang="en-US" sz="3600" dirty="0"/>
              <a:t>Be prepared to explain your justifications and reasoning with the wider group;</a:t>
            </a:r>
          </a:p>
        </p:txBody>
      </p:sp>
    </p:spTree>
    <p:extLst>
      <p:ext uri="{BB962C8B-B14F-4D97-AF65-F5344CB8AC3E}">
        <p14:creationId xmlns:p14="http://schemas.microsoft.com/office/powerpoint/2010/main" val="40142025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DE3A8-8030-9F41-A3D4-11674E465416}"/>
              </a:ext>
            </a:extLst>
          </p:cNvPr>
          <p:cNvSpPr>
            <a:spLocks noGrp="1"/>
          </p:cNvSpPr>
          <p:nvPr>
            <p:ph type="title"/>
          </p:nvPr>
        </p:nvSpPr>
        <p:spPr/>
        <p:txBody>
          <a:bodyPr>
            <a:normAutofit/>
          </a:bodyPr>
          <a:lstStyle/>
          <a:p>
            <a:r>
              <a:rPr lang="en-US" sz="3600" dirty="0">
                <a:latin typeface="Calibri" panose="020F0502020204030204" pitchFamily="34" charset="0"/>
                <a:cs typeface="Calibri" panose="020F0502020204030204" pitchFamily="34" charset="0"/>
              </a:rPr>
              <a:t>Video task;</a:t>
            </a:r>
          </a:p>
        </p:txBody>
      </p:sp>
      <p:sp>
        <p:nvSpPr>
          <p:cNvPr id="3" name="Content Placeholder 2">
            <a:extLst>
              <a:ext uri="{FF2B5EF4-FFF2-40B4-BE49-F238E27FC236}">
                <a16:creationId xmlns:a16="http://schemas.microsoft.com/office/drawing/2014/main" id="{91933634-C90E-9242-85A3-4BFB92772DF2}"/>
              </a:ext>
            </a:extLst>
          </p:cNvPr>
          <p:cNvSpPr>
            <a:spLocks noGrp="1"/>
          </p:cNvSpPr>
          <p:nvPr>
            <p:ph idx="1"/>
          </p:nvPr>
        </p:nvSpPr>
        <p:spPr/>
        <p:txBody>
          <a:bodyPr/>
          <a:lstStyle/>
          <a:p>
            <a:r>
              <a:rPr lang="en-GB" dirty="0">
                <a:hlinkClick r:id="rId2"/>
              </a:rPr>
              <a:t>https://www.youtube.com/watch?v=hbFgZlhnhhU</a:t>
            </a:r>
            <a:endParaRPr lang="en-US" dirty="0"/>
          </a:p>
          <a:p>
            <a:endParaRPr lang="en-US" dirty="0"/>
          </a:p>
          <a:p>
            <a:r>
              <a:rPr lang="en-US" dirty="0"/>
              <a:t>Please write down key elements of the video to discuss with the group.</a:t>
            </a:r>
          </a:p>
        </p:txBody>
      </p:sp>
    </p:spTree>
    <p:extLst>
      <p:ext uri="{BB962C8B-B14F-4D97-AF65-F5344CB8AC3E}">
        <p14:creationId xmlns:p14="http://schemas.microsoft.com/office/powerpoint/2010/main" val="4725204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7375-FE67-384C-A6D8-2288B1C77B75}"/>
              </a:ext>
            </a:extLst>
          </p:cNvPr>
          <p:cNvSpPr>
            <a:spLocks noGrp="1"/>
          </p:cNvSpPr>
          <p:nvPr>
            <p:ph type="title"/>
          </p:nvPr>
        </p:nvSpPr>
        <p:spPr/>
        <p:txBody>
          <a:bodyPr/>
          <a:lstStyle/>
          <a:p>
            <a:r>
              <a:rPr lang="en-US" dirty="0"/>
              <a:t>Defining empowerment. </a:t>
            </a:r>
          </a:p>
        </p:txBody>
      </p:sp>
      <p:sp>
        <p:nvSpPr>
          <p:cNvPr id="3" name="Content Placeholder 2">
            <a:extLst>
              <a:ext uri="{FF2B5EF4-FFF2-40B4-BE49-F238E27FC236}">
                <a16:creationId xmlns:a16="http://schemas.microsoft.com/office/drawing/2014/main" id="{226A0D55-5542-C74A-B5C1-311EBFB9EC32}"/>
              </a:ext>
            </a:extLst>
          </p:cNvPr>
          <p:cNvSpPr>
            <a:spLocks noGrp="1"/>
          </p:cNvSpPr>
          <p:nvPr>
            <p:ph idx="1"/>
          </p:nvPr>
        </p:nvSpPr>
        <p:spPr>
          <a:xfrm>
            <a:off x="581193" y="2180496"/>
            <a:ext cx="5514808" cy="3678303"/>
          </a:xfrm>
        </p:spPr>
        <p:txBody>
          <a:bodyPr/>
          <a:lstStyle/>
          <a:p>
            <a:pPr marL="581025" indent="-581025" defTabSz="914400">
              <a:spcBef>
                <a:spcPts val="1600"/>
              </a:spcBef>
              <a:buClr>
                <a:srgbClr val="6FB7D7"/>
              </a:buClr>
              <a:buSzPct val="110000"/>
              <a:buFont typeface="Wingdings 2" charset="0"/>
              <a:buChar char="●"/>
              <a:defRPr/>
            </a:pPr>
            <a:r>
              <a:rPr lang="en-US" dirty="0">
                <a:solidFill>
                  <a:schemeClr val="tx1"/>
                </a:solidFill>
                <a:latin typeface="News Gothic MT" charset="0"/>
                <a:cs typeface="News Gothic MT" charset="0"/>
                <a:sym typeface="News Gothic MT" charset="0"/>
              </a:rPr>
              <a:t>Empowerment is helping people to gain greater control of their own lives and circumstances.</a:t>
            </a:r>
          </a:p>
          <a:p>
            <a:pPr marL="581025" indent="-581025" defTabSz="914400">
              <a:spcBef>
                <a:spcPts val="1600"/>
              </a:spcBef>
              <a:buClr>
                <a:srgbClr val="6FB7D7"/>
              </a:buClr>
              <a:buSzPct val="110000"/>
              <a:buFont typeface="Wingdings 2" charset="0"/>
              <a:buChar char="●"/>
              <a:defRPr/>
            </a:pPr>
            <a:r>
              <a:rPr lang="en-US" dirty="0">
                <a:solidFill>
                  <a:schemeClr val="tx1"/>
                </a:solidFill>
                <a:latin typeface="News Gothic MT" charset="0"/>
                <a:cs typeface="News Gothic MT" charset="0"/>
                <a:sym typeface="News Gothic MT" charset="0"/>
              </a:rPr>
              <a:t>Connected to 3 levels of power:</a:t>
            </a:r>
            <a:endParaRPr lang="en-US" dirty="0">
              <a:solidFill>
                <a:schemeClr val="tx1"/>
              </a:solidFill>
              <a:sym typeface="Helvetica" charset="0"/>
            </a:endParaRPr>
          </a:p>
          <a:p>
            <a:endParaRPr lang="en-US" dirty="0"/>
          </a:p>
        </p:txBody>
      </p:sp>
      <p:pic>
        <p:nvPicPr>
          <p:cNvPr id="4" name="Picture 3" descr="image.png">
            <a:extLst>
              <a:ext uri="{FF2B5EF4-FFF2-40B4-BE49-F238E27FC236}">
                <a16:creationId xmlns:a16="http://schemas.microsoft.com/office/drawing/2014/main" id="{939B50BA-8730-1F45-AE8F-EBB5433486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74109" y="1209056"/>
            <a:ext cx="3851275" cy="554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58302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66678-819D-3641-B226-7095E8FB9060}"/>
              </a:ext>
            </a:extLst>
          </p:cNvPr>
          <p:cNvSpPr>
            <a:spLocks noGrp="1"/>
          </p:cNvSpPr>
          <p:nvPr>
            <p:ph type="title"/>
          </p:nvPr>
        </p:nvSpPr>
        <p:spPr/>
        <p:txBody>
          <a:bodyPr>
            <a:normAutofit/>
          </a:bodyPr>
          <a:lstStyle/>
          <a:p>
            <a:r>
              <a:rPr lang="en-US" sz="3600" dirty="0">
                <a:latin typeface="Calibri" panose="020F0502020204030204" pitchFamily="34" charset="0"/>
                <a:cs typeface="Calibri" panose="020F0502020204030204" pitchFamily="34" charset="0"/>
              </a:rPr>
              <a:t>Empowerment in practice;</a:t>
            </a:r>
          </a:p>
        </p:txBody>
      </p:sp>
      <p:sp>
        <p:nvSpPr>
          <p:cNvPr id="3" name="Content Placeholder 2">
            <a:extLst>
              <a:ext uri="{FF2B5EF4-FFF2-40B4-BE49-F238E27FC236}">
                <a16:creationId xmlns:a16="http://schemas.microsoft.com/office/drawing/2014/main" id="{F7173EA0-FB53-B44A-9BCE-C1F427A9F890}"/>
              </a:ext>
            </a:extLst>
          </p:cNvPr>
          <p:cNvSpPr>
            <a:spLocks noGrp="1"/>
          </p:cNvSpPr>
          <p:nvPr>
            <p:ph idx="1"/>
          </p:nvPr>
        </p:nvSpPr>
        <p:spPr>
          <a:xfrm>
            <a:off x="581192" y="2057144"/>
            <a:ext cx="11029615" cy="4098700"/>
          </a:xfrm>
        </p:spPr>
        <p:txBody>
          <a:bodyPr>
            <a:normAutofit/>
          </a:bodyPr>
          <a:lstStyle/>
          <a:p>
            <a:pPr marL="655638" indent="-655638" defTabSz="858838">
              <a:spcBef>
                <a:spcPts val="1800"/>
              </a:spcBef>
              <a:buClr>
                <a:srgbClr val="6FB7D7"/>
              </a:buClr>
              <a:buSzPct val="110000"/>
              <a:buFont typeface="Wingdings 2" pitchFamily="2" charset="2"/>
              <a:buChar char="●"/>
            </a:pPr>
            <a:r>
              <a:rPr lang="en-US" altLang="en-US" dirty="0">
                <a:solidFill>
                  <a:schemeClr val="tx1"/>
                </a:solidFill>
                <a:latin typeface="News Gothic MT" panose="020B0503020103020203" pitchFamily="34" charset="0"/>
                <a:sym typeface="News Gothic MT" panose="020B0503020103020203" pitchFamily="34" charset="0"/>
              </a:rPr>
              <a:t>Practitioners working with marginalised groups:</a:t>
            </a:r>
          </a:p>
          <a:p>
            <a:pPr marL="714375" lvl="2" indent="-285750" defTabSz="858838">
              <a:spcBef>
                <a:spcPts val="1800"/>
              </a:spcBef>
              <a:buClr>
                <a:srgbClr val="6FB7D7"/>
              </a:buClr>
              <a:buSzPct val="110000"/>
            </a:pPr>
            <a:r>
              <a:rPr lang="en-US" altLang="en-US" sz="1800" dirty="0">
                <a:solidFill>
                  <a:schemeClr val="tx1"/>
                </a:solidFill>
                <a:latin typeface="News Gothic MT" panose="020B0503020103020203" pitchFamily="34" charset="0"/>
                <a:ea typeface="ＭＳ Ｐゴシック" panose="020B0600070205080204" pitchFamily="34" charset="-128"/>
                <a:sym typeface="News Gothic MT" panose="020B0503020103020203" pitchFamily="34" charset="0"/>
              </a:rPr>
              <a:t>Cannot give power to others – change must be done </a:t>
            </a:r>
            <a:r>
              <a:rPr lang="ja-JP" altLang="en-US" sz="1800">
                <a:solidFill>
                  <a:schemeClr val="tx1"/>
                </a:solidFill>
                <a:latin typeface="News Gothic MT" panose="020B0503020103020203" pitchFamily="34" charset="0"/>
                <a:ea typeface="ＭＳ Ｐゴシック" panose="020B0600070205080204" pitchFamily="34" charset="-128"/>
                <a:sym typeface="News Gothic MT" panose="020B0503020103020203" pitchFamily="34" charset="0"/>
              </a:rPr>
              <a:t>‘</a:t>
            </a:r>
            <a:r>
              <a:rPr lang="en-US" altLang="ja-JP" sz="1800" dirty="0">
                <a:solidFill>
                  <a:schemeClr val="tx1"/>
                </a:solidFill>
                <a:latin typeface="News Gothic MT" panose="020B0503020103020203" pitchFamily="34" charset="0"/>
                <a:ea typeface="ＭＳ Ｐゴシック" panose="020B0600070205080204" pitchFamily="34" charset="-128"/>
                <a:sym typeface="News Gothic MT" panose="020B0503020103020203" pitchFamily="34" charset="0"/>
              </a:rPr>
              <a:t>with people</a:t>
            </a:r>
            <a:r>
              <a:rPr lang="ja-JP" altLang="en-US" sz="1800">
                <a:solidFill>
                  <a:schemeClr val="tx1"/>
                </a:solidFill>
                <a:latin typeface="News Gothic MT" panose="020B0503020103020203" pitchFamily="34" charset="0"/>
                <a:ea typeface="ＭＳ Ｐゴシック" panose="020B0600070205080204" pitchFamily="34" charset="-128"/>
                <a:sym typeface="News Gothic MT" panose="020B0503020103020203" pitchFamily="34" charset="0"/>
              </a:rPr>
              <a:t>’</a:t>
            </a:r>
            <a:r>
              <a:rPr lang="en-US" altLang="ja-JP" sz="1800" dirty="0">
                <a:solidFill>
                  <a:schemeClr val="tx1"/>
                </a:solidFill>
                <a:latin typeface="News Gothic MT" panose="020B0503020103020203" pitchFamily="34" charset="0"/>
                <a:ea typeface="ＭＳ Ｐゴシック" panose="020B0600070205080204" pitchFamily="34" charset="-128"/>
                <a:sym typeface="News Gothic MT" panose="020B0503020103020203" pitchFamily="34" charset="0"/>
              </a:rPr>
              <a:t> (power with rather than power to)</a:t>
            </a:r>
          </a:p>
          <a:p>
            <a:pPr marL="1085850" lvl="2" indent="-657225" defTabSz="858838">
              <a:spcBef>
                <a:spcPts val="1800"/>
              </a:spcBef>
              <a:buClr>
                <a:srgbClr val="6FB7D7"/>
              </a:buClr>
              <a:buSzPct val="110000"/>
              <a:buFont typeface="Wingdings 2" pitchFamily="2" charset="2"/>
              <a:buChar char="●"/>
            </a:pPr>
            <a:r>
              <a:rPr lang="en-US" altLang="en-US" sz="1800" dirty="0">
                <a:solidFill>
                  <a:schemeClr val="tx1"/>
                </a:solidFill>
                <a:latin typeface="News Gothic MT" panose="020B0503020103020203" pitchFamily="34" charset="0"/>
                <a:ea typeface="ＭＳ Ｐゴシック" panose="020B0600070205080204" pitchFamily="34" charset="-128"/>
                <a:sym typeface="News Gothic MT" panose="020B0503020103020203" pitchFamily="34" charset="0"/>
              </a:rPr>
              <a:t>Otherwise you have not changed the power differential</a:t>
            </a:r>
          </a:p>
          <a:p>
            <a:pPr marL="1085850" lvl="2" indent="-657225" defTabSz="858838">
              <a:spcBef>
                <a:spcPts val="1800"/>
              </a:spcBef>
              <a:buClr>
                <a:srgbClr val="6FB7D7"/>
              </a:buClr>
              <a:buSzPct val="110000"/>
              <a:buFont typeface="Wingdings 2" pitchFamily="2" charset="2"/>
              <a:buChar char="●"/>
            </a:pPr>
            <a:r>
              <a:rPr lang="en-US" altLang="en-US" sz="1800" dirty="0">
                <a:solidFill>
                  <a:schemeClr val="tx1"/>
                </a:solidFill>
                <a:latin typeface="News Gothic MT" panose="020B0503020103020203" pitchFamily="34" charset="0"/>
                <a:ea typeface="ＭＳ Ｐゴシック" panose="020B0600070205080204" pitchFamily="34" charset="-128"/>
                <a:sym typeface="News Gothic MT" panose="020B0503020103020203" pitchFamily="34" charset="0"/>
              </a:rPr>
              <a:t>Importance of involvement and inclusion of people who are socially excluded</a:t>
            </a:r>
          </a:p>
          <a:p>
            <a:pPr marL="1085850" lvl="2" indent="-657225" defTabSz="858838">
              <a:spcBef>
                <a:spcPts val="1800"/>
              </a:spcBef>
              <a:buClr>
                <a:srgbClr val="6FB7D7"/>
              </a:buClr>
              <a:buSzPct val="110000"/>
              <a:buFont typeface="Wingdings 2" pitchFamily="2" charset="2"/>
              <a:buChar char="●"/>
            </a:pPr>
            <a:r>
              <a:rPr lang="en-US" altLang="en-US" sz="1800" dirty="0">
                <a:solidFill>
                  <a:schemeClr val="tx1"/>
                </a:solidFill>
                <a:latin typeface="News Gothic MT" panose="020B0503020103020203" pitchFamily="34" charset="0"/>
                <a:ea typeface="ＭＳ Ｐゴシック" panose="020B0600070205080204" pitchFamily="34" charset="-128"/>
                <a:sym typeface="News Gothic MT" panose="020B0503020103020203" pitchFamily="34" charset="0"/>
              </a:rPr>
              <a:t>Empowering practice = using power to help people take control of their own lives.</a:t>
            </a:r>
            <a:endParaRPr lang="en-GB" sz="1800" i="1" dirty="0">
              <a:solidFill>
                <a:schemeClr val="tx1"/>
              </a:solidFill>
            </a:endParaRPr>
          </a:p>
          <a:p>
            <a:pPr marL="0" indent="0">
              <a:buNone/>
            </a:pPr>
            <a:endParaRPr lang="en-GB" i="1" dirty="0"/>
          </a:p>
          <a:p>
            <a:pPr marL="0" indent="0">
              <a:buNone/>
            </a:pPr>
            <a:endParaRPr lang="en-GB" i="1" dirty="0"/>
          </a:p>
          <a:p>
            <a:pPr marL="0" indent="0" algn="ctr">
              <a:buNone/>
            </a:pPr>
            <a:endParaRPr lang="en-US" dirty="0"/>
          </a:p>
        </p:txBody>
      </p:sp>
      <p:pic>
        <p:nvPicPr>
          <p:cNvPr id="6" name="Picture 5">
            <a:extLst>
              <a:ext uri="{FF2B5EF4-FFF2-40B4-BE49-F238E27FC236}">
                <a16:creationId xmlns:a16="http://schemas.microsoft.com/office/drawing/2014/main" id="{B5344352-E02A-5F47-9D13-8168736F2178}"/>
              </a:ext>
            </a:extLst>
          </p:cNvPr>
          <p:cNvPicPr>
            <a:picLocks noChangeAspect="1"/>
          </p:cNvPicPr>
          <p:nvPr/>
        </p:nvPicPr>
        <p:blipFill>
          <a:blip r:embed="rId2"/>
          <a:stretch>
            <a:fillRect/>
          </a:stretch>
        </p:blipFill>
        <p:spPr>
          <a:xfrm>
            <a:off x="581192" y="6155844"/>
            <a:ext cx="1666488" cy="666595"/>
          </a:xfrm>
          <a:prstGeom prst="rect">
            <a:avLst/>
          </a:prstGeom>
        </p:spPr>
      </p:pic>
    </p:spTree>
    <p:extLst>
      <p:ext uri="{BB962C8B-B14F-4D97-AF65-F5344CB8AC3E}">
        <p14:creationId xmlns:p14="http://schemas.microsoft.com/office/powerpoint/2010/main" val="20457606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54737-33BF-1948-B1E7-0578A9D93AB6}"/>
              </a:ext>
            </a:extLst>
          </p:cNvPr>
          <p:cNvSpPr>
            <a:spLocks noGrp="1"/>
          </p:cNvSpPr>
          <p:nvPr>
            <p:ph type="title"/>
          </p:nvPr>
        </p:nvSpPr>
        <p:spPr/>
        <p:txBody>
          <a:bodyPr/>
          <a:lstStyle/>
          <a:p>
            <a:r>
              <a:rPr lang="en-US" dirty="0"/>
              <a:t>Problems?</a:t>
            </a:r>
          </a:p>
        </p:txBody>
      </p:sp>
      <p:sp>
        <p:nvSpPr>
          <p:cNvPr id="5" name="Content Placeholder 4">
            <a:extLst>
              <a:ext uri="{FF2B5EF4-FFF2-40B4-BE49-F238E27FC236}">
                <a16:creationId xmlns:a16="http://schemas.microsoft.com/office/drawing/2014/main" id="{291CED1F-0A17-1043-8F3A-A4DAE4E3CCE2}"/>
              </a:ext>
            </a:extLst>
          </p:cNvPr>
          <p:cNvSpPr>
            <a:spLocks noGrp="1"/>
          </p:cNvSpPr>
          <p:nvPr>
            <p:ph idx="1"/>
          </p:nvPr>
        </p:nvSpPr>
        <p:spPr/>
        <p:txBody>
          <a:bodyPr>
            <a:normAutofit lnSpcReduction="10000"/>
          </a:bodyPr>
          <a:lstStyle/>
          <a:p>
            <a:pPr marL="698500" indent="-698500" defTabSz="914400">
              <a:spcBef>
                <a:spcPts val="2000"/>
              </a:spcBef>
              <a:buClr>
                <a:srgbClr val="6FB7D7"/>
              </a:buClr>
              <a:buSzPct val="110000"/>
              <a:buFont typeface="Wingdings 2" charset="0"/>
              <a:buChar char="●"/>
              <a:defRPr/>
            </a:pPr>
            <a:r>
              <a:rPr lang="en-US" sz="2400" dirty="0">
                <a:solidFill>
                  <a:schemeClr val="tx1"/>
                </a:solidFill>
                <a:latin typeface="News Gothic MT" charset="0"/>
                <a:cs typeface="News Gothic MT" charset="0"/>
                <a:sym typeface="News Gothic MT" charset="0"/>
              </a:rPr>
              <a:t>Social inclusion of potentially disadvantaged groups:</a:t>
            </a:r>
          </a:p>
          <a:p>
            <a:pPr marL="698500" indent="-698500" defTabSz="914400">
              <a:spcBef>
                <a:spcPts val="2000"/>
              </a:spcBef>
              <a:buClr>
                <a:srgbClr val="6FB7D7"/>
              </a:buClr>
              <a:buSzPct val="110000"/>
              <a:buFont typeface="Wingdings 2" charset="0"/>
              <a:buChar char="●"/>
              <a:defRPr/>
            </a:pPr>
            <a:r>
              <a:rPr lang="en-US" sz="2400" dirty="0">
                <a:solidFill>
                  <a:schemeClr val="tx1"/>
                </a:solidFill>
                <a:latin typeface="News Gothic MT" charset="0"/>
                <a:cs typeface="News Gothic MT" charset="0"/>
                <a:sym typeface="News Gothic MT" charset="0"/>
              </a:rPr>
              <a:t>Select one of the following groups and ask:</a:t>
            </a:r>
          </a:p>
          <a:p>
            <a:pPr marL="698500" indent="-698500" defTabSz="914400">
              <a:spcBef>
                <a:spcPts val="2000"/>
              </a:spcBef>
              <a:buClr>
                <a:srgbClr val="6FB7D7"/>
              </a:buClr>
              <a:buSzPct val="110000"/>
              <a:buFont typeface="Wingdings 2" charset="0"/>
              <a:buChar char="●"/>
              <a:defRPr/>
            </a:pPr>
            <a:r>
              <a:rPr lang="en-US" sz="2400" dirty="0">
                <a:solidFill>
                  <a:schemeClr val="tx1"/>
                </a:solidFill>
                <a:latin typeface="News Gothic MT" charset="0"/>
                <a:cs typeface="News Gothic MT" charset="0"/>
                <a:sym typeface="News Gothic MT" charset="0"/>
              </a:rPr>
              <a:t> How can the empowerment model be applied to this groups and does the empowerment model pose any practical problems/ issues?</a:t>
            </a:r>
          </a:p>
          <a:p>
            <a:pPr marL="760413" lvl="1" indent="-411163" defTabSz="914400">
              <a:spcBef>
                <a:spcPts val="600"/>
              </a:spcBef>
              <a:buClr>
                <a:srgbClr val="215D77"/>
              </a:buClr>
              <a:buSzPct val="110000"/>
              <a:buFont typeface="Wingdings 2" charset="0"/>
              <a:buChar char="●"/>
              <a:defRPr/>
            </a:pPr>
            <a:r>
              <a:rPr lang="en-US" sz="2200" dirty="0">
                <a:solidFill>
                  <a:schemeClr val="tx1"/>
                </a:solidFill>
                <a:latin typeface="News Gothic MT" charset="0"/>
                <a:ea typeface="ＭＳ Ｐゴシック" charset="0"/>
                <a:cs typeface="News Gothic MT" charset="0"/>
                <a:sym typeface="News Gothic MT" charset="0"/>
              </a:rPr>
              <a:t>Disabilities</a:t>
            </a:r>
          </a:p>
          <a:p>
            <a:pPr marL="760413" lvl="1" indent="-411163" defTabSz="914400">
              <a:spcBef>
                <a:spcPts val="600"/>
              </a:spcBef>
              <a:buClr>
                <a:srgbClr val="215D77"/>
              </a:buClr>
              <a:buSzPct val="110000"/>
              <a:buFont typeface="Wingdings 2" charset="0"/>
              <a:buChar char="●"/>
              <a:defRPr/>
            </a:pPr>
            <a:r>
              <a:rPr lang="en-US" sz="2200" dirty="0">
                <a:solidFill>
                  <a:schemeClr val="tx1"/>
                </a:solidFill>
                <a:latin typeface="News Gothic MT" charset="0"/>
                <a:ea typeface="ＭＳ Ｐゴシック" charset="0"/>
                <a:cs typeface="News Gothic MT" charset="0"/>
                <a:sym typeface="News Gothic MT" charset="0"/>
              </a:rPr>
              <a:t>The elderly</a:t>
            </a:r>
          </a:p>
          <a:p>
            <a:pPr marL="760413" lvl="1" indent="-411163" defTabSz="914400">
              <a:spcBef>
                <a:spcPts val="600"/>
              </a:spcBef>
              <a:buClr>
                <a:srgbClr val="215D77"/>
              </a:buClr>
              <a:buSzPct val="110000"/>
              <a:buFont typeface="Wingdings 2" charset="0"/>
              <a:buChar char="●"/>
              <a:defRPr/>
            </a:pPr>
            <a:r>
              <a:rPr lang="en-US" sz="2200" dirty="0">
                <a:solidFill>
                  <a:schemeClr val="tx1"/>
                </a:solidFill>
                <a:latin typeface="News Gothic MT" charset="0"/>
                <a:ea typeface="ＭＳ Ｐゴシック" charset="0"/>
                <a:cs typeface="News Gothic MT" charset="0"/>
                <a:sym typeface="News Gothic MT" charset="0"/>
              </a:rPr>
              <a:t>People with Mental Health problems</a:t>
            </a:r>
            <a:endParaRPr lang="en-US" dirty="0">
              <a:solidFill>
                <a:schemeClr val="tx1"/>
              </a:solidFill>
              <a:sym typeface="Helvetica" charset="0"/>
            </a:endParaRPr>
          </a:p>
          <a:p>
            <a:endParaRPr lang="en-US" dirty="0"/>
          </a:p>
        </p:txBody>
      </p:sp>
      <p:pic>
        <p:nvPicPr>
          <p:cNvPr id="6" name="Picture 5">
            <a:extLst>
              <a:ext uri="{FF2B5EF4-FFF2-40B4-BE49-F238E27FC236}">
                <a16:creationId xmlns:a16="http://schemas.microsoft.com/office/drawing/2014/main" id="{45194CD4-026D-5A49-90DB-68082E501793}"/>
              </a:ext>
            </a:extLst>
          </p:cNvPr>
          <p:cNvPicPr>
            <a:picLocks noChangeAspect="1"/>
          </p:cNvPicPr>
          <p:nvPr/>
        </p:nvPicPr>
        <p:blipFill>
          <a:blip r:embed="rId2"/>
          <a:stretch>
            <a:fillRect/>
          </a:stretch>
        </p:blipFill>
        <p:spPr>
          <a:xfrm>
            <a:off x="581192" y="5990041"/>
            <a:ext cx="1666488" cy="666595"/>
          </a:xfrm>
          <a:prstGeom prst="rect">
            <a:avLst/>
          </a:prstGeom>
        </p:spPr>
      </p:pic>
    </p:spTree>
    <p:extLst>
      <p:ext uri="{BB962C8B-B14F-4D97-AF65-F5344CB8AC3E}">
        <p14:creationId xmlns:p14="http://schemas.microsoft.com/office/powerpoint/2010/main" val="2477335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FCA96-089C-8B49-BD81-5AE38A1C5EC1}"/>
              </a:ext>
            </a:extLst>
          </p:cNvPr>
          <p:cNvSpPr>
            <a:spLocks noGrp="1"/>
          </p:cNvSpPr>
          <p:nvPr>
            <p:ph type="title"/>
          </p:nvPr>
        </p:nvSpPr>
        <p:spPr/>
        <p:txBody>
          <a:bodyPr/>
          <a:lstStyle/>
          <a:p>
            <a:r>
              <a:rPr lang="en-US" dirty="0"/>
              <a:t>VOICES AND POWER;</a:t>
            </a:r>
          </a:p>
        </p:txBody>
      </p:sp>
      <p:sp>
        <p:nvSpPr>
          <p:cNvPr id="3" name="Content Placeholder 2">
            <a:extLst>
              <a:ext uri="{FF2B5EF4-FFF2-40B4-BE49-F238E27FC236}">
                <a16:creationId xmlns:a16="http://schemas.microsoft.com/office/drawing/2014/main" id="{866E6E1F-61BC-2D49-939D-3DE0C763ED8E}"/>
              </a:ext>
            </a:extLst>
          </p:cNvPr>
          <p:cNvSpPr>
            <a:spLocks noGrp="1"/>
          </p:cNvSpPr>
          <p:nvPr>
            <p:ph idx="1"/>
          </p:nvPr>
        </p:nvSpPr>
        <p:spPr/>
        <p:txBody>
          <a:bodyPr/>
          <a:lstStyle/>
          <a:p>
            <a:pPr marL="698500" indent="-698500" defTabSz="914400">
              <a:spcBef>
                <a:spcPts val="2000"/>
              </a:spcBef>
              <a:buClr>
                <a:srgbClr val="6FB7D7"/>
              </a:buClr>
              <a:buSzPct val="110000"/>
              <a:buFont typeface="Wingdings 2" pitchFamily="2" charset="2"/>
              <a:buChar char="●"/>
            </a:pPr>
            <a:r>
              <a:rPr lang="en-US" altLang="en-US" dirty="0">
                <a:solidFill>
                  <a:srgbClr val="595959"/>
                </a:solidFill>
                <a:latin typeface="News Gothic MT" panose="020B0503020103020203" pitchFamily="34" charset="0"/>
                <a:sym typeface="News Gothic MT" panose="020B0503020103020203" pitchFamily="34" charset="0"/>
              </a:rPr>
              <a:t>One way to empower people is to allow them to express their experiences</a:t>
            </a:r>
          </a:p>
          <a:p>
            <a:pPr marL="698500" indent="-698500" defTabSz="914400">
              <a:spcBef>
                <a:spcPts val="2000"/>
              </a:spcBef>
              <a:buClr>
                <a:srgbClr val="6FB7D7"/>
              </a:buClr>
              <a:buSzPct val="110000"/>
              <a:buFont typeface="Wingdings 2" pitchFamily="2" charset="2"/>
              <a:buChar char="●"/>
            </a:pPr>
            <a:r>
              <a:rPr lang="en-US" altLang="en-US" dirty="0">
                <a:solidFill>
                  <a:srgbClr val="595959"/>
                </a:solidFill>
                <a:latin typeface="News Gothic MT" panose="020B0503020103020203" pitchFamily="34" charset="0"/>
                <a:sym typeface="News Gothic MT" panose="020B0503020103020203" pitchFamily="34" charset="0"/>
              </a:rPr>
              <a:t>Projects such as MIND and RETHINK enables individual’s to do this</a:t>
            </a:r>
          </a:p>
          <a:p>
            <a:pPr marL="698500" indent="-698500" defTabSz="914400">
              <a:spcBef>
                <a:spcPts val="2000"/>
              </a:spcBef>
              <a:buClr>
                <a:srgbClr val="6FB7D7"/>
              </a:buClr>
              <a:buSzPct val="110000"/>
              <a:buFont typeface="Wingdings 2" pitchFamily="2" charset="2"/>
              <a:buChar char="●"/>
            </a:pPr>
            <a:r>
              <a:rPr lang="en-US" altLang="en-US" dirty="0">
                <a:solidFill>
                  <a:srgbClr val="595959"/>
                </a:solidFill>
                <a:latin typeface="News Gothic MT" panose="020B0503020103020203" pitchFamily="34" charset="0"/>
                <a:sym typeface="News Gothic MT" panose="020B0503020103020203" pitchFamily="34" charset="0"/>
              </a:rPr>
              <a:t>These accounts help to make people </a:t>
            </a:r>
            <a:r>
              <a:rPr lang="ja-JP" altLang="en-US">
                <a:solidFill>
                  <a:srgbClr val="595959"/>
                </a:solidFill>
                <a:latin typeface="News Gothic MT" panose="020B0503020103020203" pitchFamily="34" charset="0"/>
                <a:sym typeface="News Gothic MT" panose="020B0503020103020203" pitchFamily="34" charset="0"/>
              </a:rPr>
              <a:t>‘</a:t>
            </a:r>
            <a:r>
              <a:rPr lang="en-US" altLang="ja-JP" dirty="0">
                <a:solidFill>
                  <a:srgbClr val="595959"/>
                </a:solidFill>
                <a:latin typeface="News Gothic MT" panose="020B0503020103020203" pitchFamily="34" charset="0"/>
                <a:sym typeface="News Gothic MT" panose="020B0503020103020203" pitchFamily="34" charset="0"/>
              </a:rPr>
              <a:t>visible</a:t>
            </a:r>
            <a:r>
              <a:rPr lang="ja-JP" altLang="en-US">
                <a:solidFill>
                  <a:srgbClr val="595959"/>
                </a:solidFill>
                <a:latin typeface="News Gothic MT" panose="020B0503020103020203" pitchFamily="34" charset="0"/>
                <a:sym typeface="News Gothic MT" panose="020B0503020103020203" pitchFamily="34" charset="0"/>
              </a:rPr>
              <a:t>’</a:t>
            </a:r>
            <a:r>
              <a:rPr lang="en-US" altLang="ja-JP" dirty="0">
                <a:solidFill>
                  <a:srgbClr val="595959"/>
                </a:solidFill>
                <a:latin typeface="News Gothic MT" panose="020B0503020103020203" pitchFamily="34" charset="0"/>
                <a:sym typeface="News Gothic MT" panose="020B0503020103020203" pitchFamily="34" charset="0"/>
              </a:rPr>
              <a:t> and start to give them a value</a:t>
            </a:r>
          </a:p>
          <a:p>
            <a:pPr marL="698500" indent="-698500" defTabSz="914400">
              <a:spcBef>
                <a:spcPts val="2000"/>
              </a:spcBef>
              <a:buClr>
                <a:srgbClr val="6FB7D7"/>
              </a:buClr>
              <a:buSzPct val="110000"/>
              <a:buFont typeface="Wingdings 2" pitchFamily="2" charset="2"/>
              <a:buChar char="●"/>
            </a:pPr>
            <a:r>
              <a:rPr lang="en-US" altLang="en-US" dirty="0">
                <a:solidFill>
                  <a:srgbClr val="595959"/>
                </a:solidFill>
                <a:latin typeface="News Gothic MT" panose="020B0503020103020203" pitchFamily="34" charset="0"/>
                <a:sym typeface="News Gothic MT" panose="020B0503020103020203" pitchFamily="34" charset="0"/>
              </a:rPr>
              <a:t>Also it allows individuals to reflect on the system that oppresses them and make that oppression </a:t>
            </a:r>
            <a:r>
              <a:rPr lang="en-US" altLang="en-US" b="1" dirty="0">
                <a:solidFill>
                  <a:srgbClr val="595959"/>
                </a:solidFill>
                <a:latin typeface="News Gothic MT" panose="020B0503020103020203" pitchFamily="34" charset="0"/>
                <a:sym typeface="News Gothic MT" panose="020B0503020103020203" pitchFamily="34" charset="0"/>
              </a:rPr>
              <a:t>visible</a:t>
            </a:r>
            <a:endParaRPr lang="en-US" b="1" dirty="0"/>
          </a:p>
        </p:txBody>
      </p:sp>
    </p:spTree>
    <p:extLst>
      <p:ext uri="{BB962C8B-B14F-4D97-AF65-F5344CB8AC3E}">
        <p14:creationId xmlns:p14="http://schemas.microsoft.com/office/powerpoint/2010/main" val="3793362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7CC6F-E63C-A64A-8BB1-2BB9CB9F4A88}"/>
              </a:ext>
            </a:extLst>
          </p:cNvPr>
          <p:cNvSpPr>
            <a:spLocks noGrp="1"/>
          </p:cNvSpPr>
          <p:nvPr>
            <p:ph type="title"/>
          </p:nvPr>
        </p:nvSpPr>
        <p:spPr/>
        <p:txBody>
          <a:bodyPr/>
          <a:lstStyle/>
          <a:p>
            <a:r>
              <a:rPr lang="en-US" dirty="0"/>
              <a:t>Video link;</a:t>
            </a:r>
          </a:p>
        </p:txBody>
      </p:sp>
      <p:sp>
        <p:nvSpPr>
          <p:cNvPr id="3" name="Content Placeholder 2">
            <a:extLst>
              <a:ext uri="{FF2B5EF4-FFF2-40B4-BE49-F238E27FC236}">
                <a16:creationId xmlns:a16="http://schemas.microsoft.com/office/drawing/2014/main" id="{16E65D30-EEA4-424A-BD38-E28984CFB07C}"/>
              </a:ext>
            </a:extLst>
          </p:cNvPr>
          <p:cNvSpPr>
            <a:spLocks noGrp="1"/>
          </p:cNvSpPr>
          <p:nvPr>
            <p:ph idx="1"/>
          </p:nvPr>
        </p:nvSpPr>
        <p:spPr/>
        <p:txBody>
          <a:bodyPr/>
          <a:lstStyle/>
          <a:p>
            <a:r>
              <a:rPr lang="en-US" dirty="0">
                <a:hlinkClick r:id="rId2"/>
              </a:rPr>
              <a:t>https://www.youtube.com/watch?v=6lncdtX2ajI</a:t>
            </a:r>
            <a:endParaRPr lang="en-US" dirty="0"/>
          </a:p>
          <a:p>
            <a:endParaRPr lang="en-US" dirty="0"/>
          </a:p>
          <a:p>
            <a:r>
              <a:rPr lang="en-US" dirty="0"/>
              <a:t>Please write down key features of the video to discuss within the group and feedback your thoughts;</a:t>
            </a:r>
          </a:p>
        </p:txBody>
      </p:sp>
    </p:spTree>
    <p:extLst>
      <p:ext uri="{BB962C8B-B14F-4D97-AF65-F5344CB8AC3E}">
        <p14:creationId xmlns:p14="http://schemas.microsoft.com/office/powerpoint/2010/main" val="387402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5B485-EE12-7041-BFCB-14213A4BC12A}"/>
              </a:ext>
            </a:extLst>
          </p:cNvPr>
          <p:cNvSpPr>
            <a:spLocks noGrp="1"/>
          </p:cNvSpPr>
          <p:nvPr>
            <p:ph type="title"/>
          </p:nvPr>
        </p:nvSpPr>
        <p:spPr>
          <a:xfrm>
            <a:off x="431979" y="267816"/>
            <a:ext cx="11029616" cy="1279630"/>
          </a:xfrm>
        </p:spPr>
        <p:txBody>
          <a:bodyPr/>
          <a:lstStyle/>
          <a:p>
            <a:r>
              <a:rPr lang="en-US" dirty="0">
                <a:latin typeface="Calibri" panose="020F0502020204030204" pitchFamily="34" charset="0"/>
                <a:cs typeface="Calibri" panose="020F0502020204030204" pitchFamily="34" charset="0"/>
              </a:rPr>
              <a:t>K</a:t>
            </a:r>
            <a:r>
              <a:rPr lang="en-US" dirty="0">
                <a:latin typeface="Calibri" panose="020F0502020204030204" pitchFamily="34" charset="0"/>
                <a:cs typeface="Calibri" panose="020F0502020204030204" pitchFamily="34" charset="0"/>
                <a:sym typeface="Helvetica" charset="0"/>
              </a:rPr>
              <a:t>ARL MARX </a:t>
            </a:r>
            <a:r>
              <a:rPr lang="en-US" dirty="0">
                <a:sym typeface="Helvetica" charset="0"/>
              </a:rPr>
              <a:t>(1818-1883)</a:t>
            </a:r>
            <a:endParaRPr lang="en-US"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BF8AF43-7A7A-C841-95AD-5E31CA11B94F}"/>
              </a:ext>
            </a:extLst>
          </p:cNvPr>
          <p:cNvSpPr>
            <a:spLocks noGrp="1"/>
          </p:cNvSpPr>
          <p:nvPr>
            <p:ph idx="1"/>
          </p:nvPr>
        </p:nvSpPr>
        <p:spPr>
          <a:xfrm>
            <a:off x="431979" y="2307102"/>
            <a:ext cx="5054422" cy="4550898"/>
          </a:xfrm>
        </p:spPr>
        <p:txBody>
          <a:bodyPr>
            <a:normAutofit/>
          </a:bodyPr>
          <a:lstStyle/>
          <a:p>
            <a:pPr marL="0" indent="0">
              <a:lnSpc>
                <a:spcPct val="150000"/>
              </a:lnSpc>
            </a:pPr>
            <a:r>
              <a:rPr lang="en-US" altLang="en-US" sz="2000" dirty="0">
                <a:solidFill>
                  <a:schemeClr val="tx1"/>
                </a:solidFill>
                <a:latin typeface="News Gothic MT" panose="020B0503020103020203" pitchFamily="34" charset="0"/>
              </a:rPr>
              <a:t>Marx suggest that capitalist society was unjust and unequal, and continuously reproduces those inequalities, Human relations, social structure, all shaped by the economic system. Embedded in the capitalist system is the unequal relationship between the 2 classes: proletariat (who only own their labour) and the bourgeoisie (who own the means of production). Therefore the owning classes can exploit the workers: because of their economic power they have social power and political power too.</a:t>
            </a:r>
          </a:p>
          <a:p>
            <a:pPr marL="0" indent="0">
              <a:buNone/>
            </a:pPr>
            <a:endParaRPr lang="en-US" dirty="0"/>
          </a:p>
        </p:txBody>
      </p:sp>
      <p:pic>
        <p:nvPicPr>
          <p:cNvPr id="5" name="Picture 4">
            <a:extLst>
              <a:ext uri="{FF2B5EF4-FFF2-40B4-BE49-F238E27FC236}">
                <a16:creationId xmlns:a16="http://schemas.microsoft.com/office/drawing/2014/main" id="{FE32EFF4-76F9-4041-AE33-03303828333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07797" y="2150326"/>
            <a:ext cx="3814621" cy="3814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C91BAA72-EEA0-F14F-9186-8C1C2AC1AE04}"/>
              </a:ext>
            </a:extLst>
          </p:cNvPr>
          <p:cNvSpPr txBox="1"/>
          <p:nvPr/>
        </p:nvSpPr>
        <p:spPr>
          <a:xfrm>
            <a:off x="10690876" y="6488668"/>
            <a:ext cx="2138289" cy="369332"/>
          </a:xfrm>
          <a:prstGeom prst="rect">
            <a:avLst/>
          </a:prstGeom>
          <a:noFill/>
        </p:spPr>
        <p:txBody>
          <a:bodyPr wrap="square" rtlCol="0">
            <a:spAutoFit/>
          </a:bodyPr>
          <a:lstStyle/>
          <a:p>
            <a:r>
              <a:rPr lang="en-US" dirty="0"/>
              <a:t>(Marx, 1986).</a:t>
            </a:r>
          </a:p>
        </p:txBody>
      </p:sp>
    </p:spTree>
    <p:extLst>
      <p:ext uri="{BB962C8B-B14F-4D97-AF65-F5344CB8AC3E}">
        <p14:creationId xmlns:p14="http://schemas.microsoft.com/office/powerpoint/2010/main" val="3572433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CE25F-023F-DE4B-97B7-C7DC224F61DB}"/>
              </a:ext>
            </a:extLst>
          </p:cNvPr>
          <p:cNvSpPr>
            <a:spLocks noGrp="1"/>
          </p:cNvSpPr>
          <p:nvPr>
            <p:ph type="title"/>
          </p:nvPr>
        </p:nvSpPr>
        <p:spPr>
          <a:xfrm>
            <a:off x="581192" y="539498"/>
            <a:ext cx="11029616" cy="1013800"/>
          </a:xfrm>
        </p:spPr>
        <p:txBody>
          <a:bodyPr/>
          <a:lstStyle/>
          <a:p>
            <a:r>
              <a:rPr lang="en-US" dirty="0">
                <a:latin typeface="Calibri" panose="020F0502020204030204" pitchFamily="34" charset="0"/>
                <a:cs typeface="Calibri" panose="020F0502020204030204" pitchFamily="34" charset="0"/>
              </a:rPr>
              <a:t>K</a:t>
            </a:r>
            <a:r>
              <a:rPr lang="en-US" dirty="0">
                <a:latin typeface="Calibri" panose="020F0502020204030204" pitchFamily="34" charset="0"/>
                <a:cs typeface="Calibri" panose="020F0502020204030204" pitchFamily="34" charset="0"/>
                <a:sym typeface="Helvetica" charset="0"/>
              </a:rPr>
              <a:t>ARL MARX </a:t>
            </a:r>
            <a:r>
              <a:rPr lang="en-US" dirty="0">
                <a:sym typeface="Helvetica" charset="0"/>
              </a:rPr>
              <a:t>(1818-1883)</a:t>
            </a:r>
            <a:endParaRPr lang="en-US" dirty="0"/>
          </a:p>
        </p:txBody>
      </p:sp>
      <p:sp>
        <p:nvSpPr>
          <p:cNvPr id="3" name="Content Placeholder 2">
            <a:extLst>
              <a:ext uri="{FF2B5EF4-FFF2-40B4-BE49-F238E27FC236}">
                <a16:creationId xmlns:a16="http://schemas.microsoft.com/office/drawing/2014/main" id="{30EDCB57-2CAB-1841-9BFA-BCF4CAC8E71E}"/>
              </a:ext>
            </a:extLst>
          </p:cNvPr>
          <p:cNvSpPr>
            <a:spLocks noGrp="1"/>
          </p:cNvSpPr>
          <p:nvPr>
            <p:ph idx="1"/>
          </p:nvPr>
        </p:nvSpPr>
        <p:spPr>
          <a:xfrm>
            <a:off x="581193" y="1851660"/>
            <a:ext cx="4539448" cy="4919806"/>
          </a:xfrm>
        </p:spPr>
        <p:txBody>
          <a:bodyPr>
            <a:normAutofit/>
          </a:bodyPr>
          <a:lstStyle/>
          <a:p>
            <a:pPr marL="0" indent="0"/>
            <a:r>
              <a:rPr lang="en-US" altLang="en-US" sz="2400" dirty="0">
                <a:solidFill>
                  <a:schemeClr val="tx1"/>
                </a:solidFill>
                <a:latin typeface="News Gothic MT" panose="020B0503020103020203" pitchFamily="34" charset="0"/>
              </a:rPr>
              <a:t>The nature of the individual depends on (is determined by) their material conditions.</a:t>
            </a:r>
          </a:p>
          <a:p>
            <a:pPr marL="0" indent="0">
              <a:buNone/>
            </a:pPr>
            <a:endParaRPr lang="en-US" altLang="en-US" sz="2400" dirty="0">
              <a:solidFill>
                <a:schemeClr val="tx1"/>
              </a:solidFill>
              <a:latin typeface="News Gothic MT" panose="020B0503020103020203" pitchFamily="34" charset="0"/>
            </a:endParaRPr>
          </a:p>
          <a:p>
            <a:pPr marL="0" indent="0"/>
            <a:r>
              <a:rPr lang="en-US" altLang="en-US" sz="2400" dirty="0">
                <a:solidFill>
                  <a:schemeClr val="tx1"/>
                </a:solidFill>
                <a:latin typeface="News Gothic MT" panose="020B0503020103020203" pitchFamily="34" charset="0"/>
              </a:rPr>
              <a:t>“</a:t>
            </a:r>
            <a:r>
              <a:rPr lang="en-US" altLang="en-US" sz="2400" i="1" dirty="0">
                <a:solidFill>
                  <a:schemeClr val="tx1"/>
                </a:solidFill>
                <a:latin typeface="News Gothic MT" panose="020B0503020103020203" pitchFamily="34" charset="0"/>
              </a:rPr>
              <a:t>The class which is the ruling material force of society is at the same time the ruling intellectual force</a:t>
            </a:r>
            <a:r>
              <a:rPr lang="en-US" altLang="en-US" sz="2400" dirty="0">
                <a:solidFill>
                  <a:schemeClr val="tx1"/>
                </a:solidFill>
                <a:latin typeface="News Gothic MT" panose="020B0503020103020203" pitchFamily="34" charset="0"/>
              </a:rPr>
              <a:t>” (Calhoun, et al 2007).</a:t>
            </a:r>
            <a:endParaRPr lang="en-US" sz="2400" dirty="0">
              <a:solidFill>
                <a:schemeClr val="tx1"/>
              </a:solidFill>
            </a:endParaRPr>
          </a:p>
        </p:txBody>
      </p:sp>
      <p:pic>
        <p:nvPicPr>
          <p:cNvPr id="5" name="Picture 4">
            <a:extLst>
              <a:ext uri="{FF2B5EF4-FFF2-40B4-BE49-F238E27FC236}">
                <a16:creationId xmlns:a16="http://schemas.microsoft.com/office/drawing/2014/main" id="{7A7CF6FC-D2FE-2446-BE3F-F1DCA047E71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76610" y="2164394"/>
            <a:ext cx="3814621" cy="3814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12589997-9881-A940-B809-135E76A9A571}"/>
              </a:ext>
            </a:extLst>
          </p:cNvPr>
          <p:cNvSpPr txBox="1"/>
          <p:nvPr/>
        </p:nvSpPr>
        <p:spPr>
          <a:xfrm>
            <a:off x="10607040" y="6428935"/>
            <a:ext cx="1448972" cy="369332"/>
          </a:xfrm>
          <a:prstGeom prst="rect">
            <a:avLst/>
          </a:prstGeom>
          <a:noFill/>
        </p:spPr>
        <p:txBody>
          <a:bodyPr wrap="square" rtlCol="0">
            <a:spAutoFit/>
          </a:bodyPr>
          <a:lstStyle/>
          <a:p>
            <a:r>
              <a:rPr lang="en-US" dirty="0"/>
              <a:t>(Marx, 1986).</a:t>
            </a:r>
          </a:p>
        </p:txBody>
      </p:sp>
    </p:spTree>
    <p:extLst>
      <p:ext uri="{BB962C8B-B14F-4D97-AF65-F5344CB8AC3E}">
        <p14:creationId xmlns:p14="http://schemas.microsoft.com/office/powerpoint/2010/main" val="16015467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3C094-8FEA-2644-AE73-CCA9EB695345}"/>
              </a:ext>
            </a:extLst>
          </p:cNvPr>
          <p:cNvSpPr>
            <a:spLocks noGrp="1"/>
          </p:cNvSpPr>
          <p:nvPr>
            <p:ph type="title"/>
          </p:nvPr>
        </p:nvSpPr>
        <p:spPr/>
        <p:txBody>
          <a:bodyPr/>
          <a:lstStyle/>
          <a:p>
            <a:r>
              <a:rPr lang="en-US" dirty="0">
                <a:latin typeface="Calibri" panose="020F0502020204030204" pitchFamily="34" charset="0"/>
                <a:cs typeface="Calibri" panose="020F0502020204030204" pitchFamily="34" charset="0"/>
              </a:rPr>
              <a:t>K</a:t>
            </a:r>
            <a:r>
              <a:rPr lang="en-US" dirty="0">
                <a:latin typeface="Calibri" panose="020F0502020204030204" pitchFamily="34" charset="0"/>
                <a:cs typeface="Calibri" panose="020F0502020204030204" pitchFamily="34" charset="0"/>
                <a:sym typeface="Helvetica" charset="0"/>
              </a:rPr>
              <a:t>ARL MARX </a:t>
            </a:r>
            <a:r>
              <a:rPr lang="en-US" dirty="0">
                <a:sym typeface="Helvetica" charset="0"/>
              </a:rPr>
              <a:t>(1818-1883)</a:t>
            </a:r>
            <a:endParaRPr lang="en-US" dirty="0"/>
          </a:p>
        </p:txBody>
      </p:sp>
      <p:sp>
        <p:nvSpPr>
          <p:cNvPr id="3" name="Content Placeholder 2">
            <a:extLst>
              <a:ext uri="{FF2B5EF4-FFF2-40B4-BE49-F238E27FC236}">
                <a16:creationId xmlns:a16="http://schemas.microsoft.com/office/drawing/2014/main" id="{C23630A7-277F-DF4C-9CF1-BB537C0B88F7}"/>
              </a:ext>
            </a:extLst>
          </p:cNvPr>
          <p:cNvSpPr>
            <a:spLocks noGrp="1"/>
          </p:cNvSpPr>
          <p:nvPr>
            <p:ph idx="1"/>
          </p:nvPr>
        </p:nvSpPr>
        <p:spPr>
          <a:xfrm>
            <a:off x="581192" y="2180496"/>
            <a:ext cx="5214697" cy="3678303"/>
          </a:xfrm>
        </p:spPr>
        <p:txBody>
          <a:bodyPr/>
          <a:lstStyle/>
          <a:p>
            <a:pPr marL="0" indent="0">
              <a:defRPr/>
            </a:pPr>
            <a:r>
              <a:rPr lang="en-US" sz="2400" dirty="0">
                <a:solidFill>
                  <a:schemeClr val="tx1"/>
                </a:solidFill>
                <a:latin typeface="News Gothic MT"/>
                <a:cs typeface="News Gothic MT"/>
                <a:sym typeface="Helvetica" charset="0"/>
              </a:rPr>
              <a:t>Marx believed that the history of society was one of class struggle: the oppressor and the oppressed in opposition to each other.</a:t>
            </a:r>
          </a:p>
          <a:p>
            <a:pPr marL="0" indent="0">
              <a:defRPr/>
            </a:pPr>
            <a:r>
              <a:rPr lang="en-US" sz="2400" dirty="0">
                <a:solidFill>
                  <a:schemeClr val="tx1"/>
                </a:solidFill>
                <a:latin typeface="News Gothic MT"/>
                <a:cs typeface="News Gothic MT"/>
                <a:sym typeface="Helvetica" charset="0"/>
              </a:rPr>
              <a:t>The only way, for Marx, to overcome this inequality was for the exploited to gain power by overthrowing the ruling class through revolution.</a:t>
            </a:r>
          </a:p>
          <a:p>
            <a:endParaRPr lang="en-US" dirty="0"/>
          </a:p>
        </p:txBody>
      </p:sp>
      <p:pic>
        <p:nvPicPr>
          <p:cNvPr id="4" name="Picture 3">
            <a:extLst>
              <a:ext uri="{FF2B5EF4-FFF2-40B4-BE49-F238E27FC236}">
                <a16:creationId xmlns:a16="http://schemas.microsoft.com/office/drawing/2014/main" id="{450D04B1-0BBB-2545-8810-1F03F45F6FD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96113" y="2044179"/>
            <a:ext cx="3814621" cy="3814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F728A025-AEFC-6E45-BA58-B6BF3EF0B7E7}"/>
              </a:ext>
            </a:extLst>
          </p:cNvPr>
          <p:cNvSpPr txBox="1"/>
          <p:nvPr/>
        </p:nvSpPr>
        <p:spPr>
          <a:xfrm>
            <a:off x="11029069" y="6550223"/>
            <a:ext cx="2053883" cy="307777"/>
          </a:xfrm>
          <a:prstGeom prst="rect">
            <a:avLst/>
          </a:prstGeom>
          <a:noFill/>
        </p:spPr>
        <p:txBody>
          <a:bodyPr wrap="square" rtlCol="0">
            <a:spAutoFit/>
          </a:bodyPr>
          <a:lstStyle/>
          <a:p>
            <a:r>
              <a:rPr lang="en-US" sz="1400" dirty="0"/>
              <a:t>(Marx, 1986).</a:t>
            </a:r>
          </a:p>
        </p:txBody>
      </p:sp>
    </p:spTree>
    <p:extLst>
      <p:ext uri="{BB962C8B-B14F-4D97-AF65-F5344CB8AC3E}">
        <p14:creationId xmlns:p14="http://schemas.microsoft.com/office/powerpoint/2010/main" val="1065306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F996B-2D4A-B145-8DA0-FBCCA6080656}"/>
              </a:ext>
            </a:extLst>
          </p:cNvPr>
          <p:cNvSpPr>
            <a:spLocks noGrp="1"/>
          </p:cNvSpPr>
          <p:nvPr>
            <p:ph type="title"/>
          </p:nvPr>
        </p:nvSpPr>
        <p:spPr/>
        <p:txBody>
          <a:bodyPr/>
          <a:lstStyle/>
          <a:p>
            <a:r>
              <a:rPr lang="en-US" dirty="0">
                <a:latin typeface="Calibri" panose="020F0502020204030204" pitchFamily="34" charset="0"/>
                <a:cs typeface="Calibri" panose="020F0502020204030204" pitchFamily="34" charset="0"/>
              </a:rPr>
              <a:t>K</a:t>
            </a:r>
            <a:r>
              <a:rPr lang="en-US" dirty="0">
                <a:latin typeface="Calibri" panose="020F0502020204030204" pitchFamily="34" charset="0"/>
                <a:cs typeface="Calibri" panose="020F0502020204030204" pitchFamily="34" charset="0"/>
                <a:sym typeface="Helvetica" charset="0"/>
              </a:rPr>
              <a:t>ARL MARX </a:t>
            </a:r>
            <a:r>
              <a:rPr lang="en-US" dirty="0">
                <a:sym typeface="Helvetica" charset="0"/>
              </a:rPr>
              <a:t>(1818-1883)</a:t>
            </a:r>
            <a:endParaRPr lang="en-US" dirty="0"/>
          </a:p>
        </p:txBody>
      </p:sp>
      <p:sp>
        <p:nvSpPr>
          <p:cNvPr id="3" name="Content Placeholder 2">
            <a:extLst>
              <a:ext uri="{FF2B5EF4-FFF2-40B4-BE49-F238E27FC236}">
                <a16:creationId xmlns:a16="http://schemas.microsoft.com/office/drawing/2014/main" id="{5EBBE68B-C00B-D64E-A853-42F3E8E45A73}"/>
              </a:ext>
            </a:extLst>
          </p:cNvPr>
          <p:cNvSpPr>
            <a:spLocks noGrp="1"/>
          </p:cNvSpPr>
          <p:nvPr>
            <p:ph idx="1"/>
          </p:nvPr>
        </p:nvSpPr>
        <p:spPr/>
        <p:txBody>
          <a:bodyPr>
            <a:normAutofit lnSpcReduction="10000"/>
          </a:bodyPr>
          <a:lstStyle/>
          <a:p>
            <a:r>
              <a:rPr lang="en-GB" altLang="en-US" sz="2800" i="1" dirty="0">
                <a:solidFill>
                  <a:schemeClr val="tx1"/>
                </a:solidFill>
                <a:latin typeface="News Gothic MT" panose="020B0503020103020203" pitchFamily="34" charset="0"/>
              </a:rPr>
              <a:t>“Wage earning is a form of oppression, that the workers are inevitably enslaved under a system of production where, deprived of knowledge and skill, they are reduced practically to nothing.” (Weil, 1955).</a:t>
            </a:r>
          </a:p>
          <a:p>
            <a:endParaRPr lang="en-GB" altLang="en-US" sz="2800" i="1" dirty="0">
              <a:solidFill>
                <a:schemeClr val="tx1"/>
              </a:solidFill>
              <a:latin typeface="News Gothic MT" panose="020B0503020103020203" pitchFamily="34" charset="0"/>
            </a:endParaRPr>
          </a:p>
          <a:p>
            <a:r>
              <a:rPr lang="en-GB" altLang="en-US" sz="2800" i="1" dirty="0">
                <a:solidFill>
                  <a:schemeClr val="tx1"/>
                </a:solidFill>
                <a:latin typeface="News Gothic MT" panose="020B0503020103020203" pitchFamily="34" charset="0"/>
              </a:rPr>
              <a:t>Please break down this quote/discuss in Pairs what this definition means?</a:t>
            </a:r>
          </a:p>
          <a:p>
            <a:endParaRPr lang="en-GB" altLang="en-US" sz="2800" i="1" dirty="0">
              <a:solidFill>
                <a:schemeClr val="tx1"/>
              </a:solidFill>
              <a:latin typeface="News Gothic MT" panose="020B0503020103020203" pitchFamily="34" charset="0"/>
            </a:endParaRPr>
          </a:p>
          <a:p>
            <a:r>
              <a:rPr lang="en-US" altLang="en-US" sz="2800" i="1" dirty="0">
                <a:solidFill>
                  <a:schemeClr val="tx1"/>
                </a:solidFill>
                <a:latin typeface="News Gothic MT" panose="020B0503020103020203" pitchFamily="34" charset="0"/>
              </a:rPr>
              <a:t>Then feedback to the group;</a:t>
            </a:r>
          </a:p>
          <a:p>
            <a:endParaRPr lang="en-US" dirty="0"/>
          </a:p>
        </p:txBody>
      </p:sp>
    </p:spTree>
    <p:extLst>
      <p:ext uri="{BB962C8B-B14F-4D97-AF65-F5344CB8AC3E}">
        <p14:creationId xmlns:p14="http://schemas.microsoft.com/office/powerpoint/2010/main" val="203635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5E5C6-DA41-D343-B38D-0FFD9FE0A723}"/>
              </a:ext>
            </a:extLst>
          </p:cNvPr>
          <p:cNvSpPr>
            <a:spLocks noGrp="1"/>
          </p:cNvSpPr>
          <p:nvPr>
            <p:ph type="title"/>
          </p:nvPr>
        </p:nvSpPr>
        <p:spPr/>
        <p:txBody>
          <a:bodyPr/>
          <a:lstStyle/>
          <a:p>
            <a:r>
              <a:rPr lang="en-US" dirty="0"/>
              <a:t>Reference list;</a:t>
            </a:r>
          </a:p>
        </p:txBody>
      </p:sp>
      <p:sp>
        <p:nvSpPr>
          <p:cNvPr id="6" name="TextBox 5">
            <a:extLst>
              <a:ext uri="{FF2B5EF4-FFF2-40B4-BE49-F238E27FC236}">
                <a16:creationId xmlns:a16="http://schemas.microsoft.com/office/drawing/2014/main" id="{216A4B1B-4ADF-1840-BEC8-CB5B565DA037}"/>
              </a:ext>
            </a:extLst>
          </p:cNvPr>
          <p:cNvSpPr txBox="1"/>
          <p:nvPr/>
        </p:nvSpPr>
        <p:spPr>
          <a:xfrm>
            <a:off x="581192" y="2039815"/>
            <a:ext cx="10166525" cy="4524315"/>
          </a:xfrm>
          <a:prstGeom prst="rect">
            <a:avLst/>
          </a:prstGeom>
          <a:noFill/>
        </p:spPr>
        <p:txBody>
          <a:bodyPr wrap="square" rtlCol="0">
            <a:spAutoFit/>
          </a:bodyPr>
          <a:lstStyle/>
          <a:p>
            <a:r>
              <a:rPr lang="en-GB" sz="1600" b="1" i="1" dirty="0">
                <a:latin typeface="+mj-lt"/>
                <a:cs typeface="Times New Roman" panose="02020603050405020304" pitchFamily="18" charset="0"/>
              </a:rPr>
              <a:t>Csiernik, R. and S. Rowe, W. (2017). Responding to the Oppression of Addiction. 3rd ed. Toronto: Canadian Scholars.</a:t>
            </a:r>
            <a:endParaRPr lang="en-GB" sz="1600" dirty="0">
              <a:latin typeface="+mj-lt"/>
              <a:cs typeface="Times New Roman" panose="02020603050405020304" pitchFamily="18" charset="0"/>
            </a:endParaRPr>
          </a:p>
          <a:p>
            <a:r>
              <a:rPr lang="en-GB" sz="1600" b="1" i="1" dirty="0">
                <a:latin typeface="+mj-lt"/>
                <a:cs typeface="Times New Roman" panose="02020603050405020304" pitchFamily="18" charset="0"/>
              </a:rPr>
              <a:t> </a:t>
            </a:r>
            <a:endParaRPr lang="en-GB" sz="1600" dirty="0">
              <a:latin typeface="+mj-lt"/>
              <a:cs typeface="Times New Roman" panose="02020603050405020304" pitchFamily="18" charset="0"/>
            </a:endParaRPr>
          </a:p>
          <a:p>
            <a:r>
              <a:rPr lang="en-GB" sz="1600" b="1" i="1" dirty="0">
                <a:latin typeface="+mj-lt"/>
                <a:cs typeface="Times New Roman" panose="02020603050405020304" pitchFamily="18" charset="0"/>
              </a:rPr>
              <a:t>Dalrymple J, and Burke B (2001) Anti Oppressive Practice: Social Care and the Law, Buckingham: OUP.</a:t>
            </a:r>
            <a:endParaRPr lang="en-GB" sz="1600" dirty="0">
              <a:latin typeface="+mj-lt"/>
              <a:cs typeface="Times New Roman" panose="02020603050405020304" pitchFamily="18" charset="0"/>
            </a:endParaRPr>
          </a:p>
          <a:p>
            <a:r>
              <a:rPr lang="en-GB" sz="1600" b="1" i="1" dirty="0">
                <a:latin typeface="+mj-lt"/>
                <a:cs typeface="Times New Roman" panose="02020603050405020304" pitchFamily="18" charset="0"/>
              </a:rPr>
              <a:t> </a:t>
            </a:r>
            <a:endParaRPr lang="en-GB" sz="1600" dirty="0">
              <a:latin typeface="+mj-lt"/>
              <a:cs typeface="Times New Roman" panose="02020603050405020304" pitchFamily="18" charset="0"/>
            </a:endParaRPr>
          </a:p>
          <a:p>
            <a:r>
              <a:rPr lang="en-US" sz="1600" b="1" i="1" dirty="0">
                <a:latin typeface="+mj-lt"/>
                <a:cs typeface="Times New Roman" panose="02020603050405020304" pitchFamily="18" charset="0"/>
              </a:rPr>
              <a:t>Giddens, A. (1984) The Constitution of Society. Cambridge : Polity.</a:t>
            </a:r>
          </a:p>
          <a:p>
            <a:endParaRPr lang="en-GB" sz="1600" dirty="0">
              <a:latin typeface="+mj-lt"/>
              <a:cs typeface="Times New Roman" panose="02020603050405020304" pitchFamily="18" charset="0"/>
            </a:endParaRPr>
          </a:p>
          <a:p>
            <a:r>
              <a:rPr lang="en-US" sz="1600" b="1" i="1" dirty="0">
                <a:latin typeface="+mj-lt"/>
                <a:cs typeface="Times New Roman" panose="02020603050405020304" pitchFamily="18" charset="0"/>
              </a:rPr>
              <a:t>Giddens, A. (1993) New Rules of Sociological Method. 2</a:t>
            </a:r>
            <a:r>
              <a:rPr lang="en-US" sz="1600" b="1" i="1" baseline="30000" dirty="0">
                <a:latin typeface="+mj-lt"/>
                <a:cs typeface="Times New Roman" panose="02020603050405020304" pitchFamily="18" charset="0"/>
              </a:rPr>
              <a:t>nd</a:t>
            </a:r>
            <a:r>
              <a:rPr lang="en-US" sz="1600" b="1" i="1" dirty="0">
                <a:latin typeface="+mj-lt"/>
                <a:cs typeface="Times New Roman" panose="02020603050405020304" pitchFamily="18" charset="0"/>
              </a:rPr>
              <a:t> Edition. Cambridge : Polity.</a:t>
            </a:r>
          </a:p>
          <a:p>
            <a:endParaRPr lang="en-GB" sz="1600" dirty="0">
              <a:latin typeface="+mj-lt"/>
              <a:cs typeface="Times New Roman" panose="02020603050405020304" pitchFamily="18" charset="0"/>
            </a:endParaRPr>
          </a:p>
          <a:p>
            <a:r>
              <a:rPr lang="en-US" sz="1600" b="1" i="1" dirty="0">
                <a:latin typeface="+mj-lt"/>
                <a:cs typeface="Times New Roman" panose="02020603050405020304" pitchFamily="18" charset="0"/>
              </a:rPr>
              <a:t>Henderson, R. (2005) ‘Mental Health Advocacy and Empowerment in Focus’ in, </a:t>
            </a:r>
            <a:r>
              <a:rPr lang="en-US" sz="1600" b="1" i="1" dirty="0" err="1">
                <a:latin typeface="+mj-lt"/>
                <a:cs typeface="Times New Roman" panose="02020603050405020304" pitchFamily="18" charset="0"/>
              </a:rPr>
              <a:t>Ryan,T</a:t>
            </a:r>
            <a:r>
              <a:rPr lang="en-US" sz="1600" b="1" i="1" dirty="0">
                <a:latin typeface="+mj-lt"/>
                <a:cs typeface="Times New Roman" panose="02020603050405020304" pitchFamily="18" charset="0"/>
              </a:rPr>
              <a:t> and Pritchard, J. (</a:t>
            </a:r>
            <a:r>
              <a:rPr lang="en-US" sz="1600" b="1" i="1" dirty="0" err="1">
                <a:latin typeface="+mj-lt"/>
                <a:cs typeface="Times New Roman" panose="02020603050405020304" pitchFamily="18" charset="0"/>
              </a:rPr>
              <a:t>eds</a:t>
            </a:r>
            <a:r>
              <a:rPr lang="en-US" sz="1600" b="1" i="1" dirty="0">
                <a:latin typeface="+mj-lt"/>
                <a:cs typeface="Times New Roman" panose="02020603050405020304" pitchFamily="18" charset="0"/>
              </a:rPr>
              <a:t>) Good Practice in Adult Mental Health. London: Jessica Kingsley Publishers.</a:t>
            </a:r>
          </a:p>
          <a:p>
            <a:endParaRPr lang="en-GB" sz="1600" dirty="0">
              <a:latin typeface="+mj-lt"/>
              <a:cs typeface="Times New Roman" panose="02020603050405020304" pitchFamily="18" charset="0"/>
            </a:endParaRPr>
          </a:p>
          <a:p>
            <a:r>
              <a:rPr lang="en-GB" sz="1600" b="1" i="1" dirty="0">
                <a:latin typeface="+mj-lt"/>
                <a:cs typeface="Times New Roman" panose="02020603050405020304" pitchFamily="18" charset="0"/>
              </a:rPr>
              <a:t>Marx, K. (1986). An Introduction to Karl Marx. 1st ed. United States of America: Cambridge University Press. </a:t>
            </a:r>
          </a:p>
          <a:p>
            <a:endParaRPr lang="en-GB" sz="1600" dirty="0">
              <a:latin typeface="+mj-lt"/>
              <a:cs typeface="Times New Roman" panose="02020603050405020304" pitchFamily="18" charset="0"/>
            </a:endParaRPr>
          </a:p>
          <a:p>
            <a:r>
              <a:rPr lang="en-US" sz="1600" b="1" i="1" dirty="0">
                <a:latin typeface="+mj-lt"/>
                <a:cs typeface="Times New Roman" panose="02020603050405020304" pitchFamily="18" charset="0"/>
              </a:rPr>
              <a:t>Pantazis, C., Gordon, D. &amp; </a:t>
            </a:r>
            <a:r>
              <a:rPr lang="en-US" sz="1600" b="1" i="1" dirty="0" err="1">
                <a:latin typeface="+mj-lt"/>
                <a:cs typeface="Times New Roman" panose="02020603050405020304" pitchFamily="18" charset="0"/>
              </a:rPr>
              <a:t>Levitas</a:t>
            </a:r>
            <a:r>
              <a:rPr lang="en-US" sz="1600" b="1" i="1" dirty="0">
                <a:latin typeface="+mj-lt"/>
                <a:cs typeface="Times New Roman" panose="02020603050405020304" pitchFamily="18" charset="0"/>
              </a:rPr>
              <a:t>, R. (2006) Poverty and Social Exclusion in Britain: The Millennium Survey, Cambridge: Polity.</a:t>
            </a:r>
          </a:p>
          <a:p>
            <a:endParaRPr lang="en-GB" sz="1600" dirty="0">
              <a:latin typeface="+mj-lt"/>
              <a:cs typeface="Times New Roman" panose="02020603050405020304" pitchFamily="18" charset="0"/>
            </a:endParaRPr>
          </a:p>
          <a:p>
            <a:r>
              <a:rPr lang="en-GB" sz="1600" b="1" i="1" dirty="0">
                <a:latin typeface="+mj-lt"/>
                <a:cs typeface="Times New Roman" panose="02020603050405020304" pitchFamily="18" charset="0"/>
              </a:rPr>
              <a:t>Thompson, N, Power and empowerment (2007) Lyme Regis: Russell House Publishing.</a:t>
            </a:r>
            <a:endParaRPr lang="en-GB" sz="1600" dirty="0">
              <a:latin typeface="+mj-lt"/>
              <a:cs typeface="Times New Roman" panose="02020603050405020304" pitchFamily="18" charset="0"/>
            </a:endParaRPr>
          </a:p>
        </p:txBody>
      </p:sp>
    </p:spTree>
    <p:extLst>
      <p:ext uri="{BB962C8B-B14F-4D97-AF65-F5344CB8AC3E}">
        <p14:creationId xmlns:p14="http://schemas.microsoft.com/office/powerpoint/2010/main" val="308155912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{DA1FCBB7-C7C9-5345-B95E-FE12E1590697}tf10001123</Template>
  <TotalTime>5393</TotalTime>
  <Words>1092</Words>
  <Application>Microsoft Office PowerPoint</Application>
  <PresentationFormat>Widescreen</PresentationFormat>
  <Paragraphs>128</Paragraphs>
  <Slides>24</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ＭＳ Ｐゴシック</vt:lpstr>
      <vt:lpstr>Arial</vt:lpstr>
      <vt:lpstr>Calibri</vt:lpstr>
      <vt:lpstr>Gill Sans MT</vt:lpstr>
      <vt:lpstr>Helvetica</vt:lpstr>
      <vt:lpstr>HGｺﾞｼｯｸE</vt:lpstr>
      <vt:lpstr>News Gothic MT</vt:lpstr>
      <vt:lpstr>Times New Roman</vt:lpstr>
      <vt:lpstr>Wingdings</vt:lpstr>
      <vt:lpstr>Wingdings 2</vt:lpstr>
      <vt:lpstr>Dividend</vt:lpstr>
      <vt:lpstr>Welcome to ECay5002 professional Practice in advocacy.   PHILLIP MORGAN p.morgan@uwtsd.ac.uk </vt:lpstr>
      <vt:lpstr>   </vt:lpstr>
      <vt:lpstr>Power can be defined as;</vt:lpstr>
      <vt:lpstr>Understanding power; </vt:lpstr>
      <vt:lpstr>Group task;  Are you powerful?</vt:lpstr>
      <vt:lpstr>Michel Foucault;</vt:lpstr>
      <vt:lpstr>What does the term oppression mean?</vt:lpstr>
      <vt:lpstr>Oppression is;</vt:lpstr>
      <vt:lpstr>What is empowerment?</vt:lpstr>
      <vt:lpstr>Empowerment is;</vt:lpstr>
      <vt:lpstr>Definition of empowerment;</vt:lpstr>
      <vt:lpstr>Empowerment is;</vt:lpstr>
      <vt:lpstr>Group discussion;</vt:lpstr>
      <vt:lpstr>Video task;</vt:lpstr>
      <vt:lpstr>Defining empowerment. </vt:lpstr>
      <vt:lpstr>Empowerment in practice;</vt:lpstr>
      <vt:lpstr>Problems?</vt:lpstr>
      <vt:lpstr>VOICES AND POWER;</vt:lpstr>
      <vt:lpstr>Video link;</vt:lpstr>
      <vt:lpstr>KARL MARX (1818-1883)</vt:lpstr>
      <vt:lpstr>KARL MARX (1818-1883)</vt:lpstr>
      <vt:lpstr>KARL MARX (1818-1883)</vt:lpstr>
      <vt:lpstr>KARL MARX (1818-1883)</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ECay5002 professional Practice in advocacy.</dc:title>
  <dc:creator>Savannah Lowndes (1503200)</dc:creator>
  <cp:lastModifiedBy>Phillip Morgan</cp:lastModifiedBy>
  <cp:revision>49</cp:revision>
  <dcterms:created xsi:type="dcterms:W3CDTF">2019-01-19T18:56:48Z</dcterms:created>
  <dcterms:modified xsi:type="dcterms:W3CDTF">2020-01-22T10:31:20Z</dcterms:modified>
</cp:coreProperties>
</file>