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60" r:id="rId3"/>
    <p:sldId id="257" r:id="rId4"/>
    <p:sldId id="259" r:id="rId5"/>
    <p:sldId id="261" r:id="rId6"/>
    <p:sldId id="262" r:id="rId7"/>
    <p:sldId id="268" r:id="rId8"/>
    <p:sldId id="263"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7865" autoAdjust="0"/>
  </p:normalViewPr>
  <p:slideViewPr>
    <p:cSldViewPr snapToGrid="0">
      <p:cViewPr varScale="1">
        <p:scale>
          <a:sx n="49" d="100"/>
          <a:sy n="49" d="100"/>
        </p:scale>
        <p:origin x="1336" y="48"/>
      </p:cViewPr>
      <p:guideLst>
        <p:guide orient="horz" pos="2160"/>
        <p:guide pos="3840"/>
      </p:guideLst>
    </p:cSldViewPr>
  </p:slideViewPr>
  <p:notesTextViewPr>
    <p:cViewPr>
      <p:scale>
        <a:sx n="1" d="1"/>
        <a:sy n="1" d="1"/>
      </p:scale>
      <p:origin x="0" y="0"/>
    </p:cViewPr>
  </p:notesTextViewPr>
  <p:notesViewPr>
    <p:cSldViewPr snapToGrid="0">
      <p:cViewPr varScale="1">
        <p:scale>
          <a:sx n="49" d="100"/>
          <a:sy n="49" d="100"/>
        </p:scale>
        <p:origin x="2740" y="4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1D1BA6-8704-476B-9E07-3E7170145295}" type="datetimeFigureOut">
              <a:rPr lang="en-GB" smtClean="0"/>
              <a:pPr/>
              <a:t>13/07/2022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B6E38F-7036-4E93-AD74-5081E2A67232}" type="slidenum">
              <a:rPr lang="en-GB" smtClean="0"/>
              <a:pPr/>
              <a:t>‹#›</a:t>
            </a:fld>
            <a:endParaRPr lang="en-GB" dirty="0"/>
          </a:p>
        </p:txBody>
      </p:sp>
    </p:spTree>
    <p:extLst>
      <p:ext uri="{BB962C8B-B14F-4D97-AF65-F5344CB8AC3E}">
        <p14:creationId xmlns:p14="http://schemas.microsoft.com/office/powerpoint/2010/main" val="902526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B6E38F-7036-4E93-AD74-5081E2A67232}" type="slidenum">
              <a:rPr lang="en-GB" smtClean="0"/>
              <a:pPr/>
              <a:t>1</a:t>
            </a:fld>
            <a:endParaRPr lang="en-GB" dirty="0"/>
          </a:p>
        </p:txBody>
      </p:sp>
    </p:spTree>
    <p:extLst>
      <p:ext uri="{BB962C8B-B14F-4D97-AF65-F5344CB8AC3E}">
        <p14:creationId xmlns:p14="http://schemas.microsoft.com/office/powerpoint/2010/main" val="2299735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9B6E38F-7036-4E93-AD74-5081E2A67232}" type="slidenum">
              <a:rPr lang="en-GB" smtClean="0"/>
              <a:pPr/>
              <a:t>2</a:t>
            </a:fld>
            <a:endParaRPr lang="en-GB" dirty="0"/>
          </a:p>
        </p:txBody>
      </p:sp>
    </p:spTree>
    <p:extLst>
      <p:ext uri="{BB962C8B-B14F-4D97-AF65-F5344CB8AC3E}">
        <p14:creationId xmlns:p14="http://schemas.microsoft.com/office/powerpoint/2010/main" val="550787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9B6E38F-7036-4E93-AD74-5081E2A67232}" type="slidenum">
              <a:rPr lang="en-GB" smtClean="0"/>
              <a:pPr/>
              <a:t>3</a:t>
            </a:fld>
            <a:endParaRPr lang="en-GB" dirty="0"/>
          </a:p>
        </p:txBody>
      </p:sp>
    </p:spTree>
    <p:extLst>
      <p:ext uri="{BB962C8B-B14F-4D97-AF65-F5344CB8AC3E}">
        <p14:creationId xmlns:p14="http://schemas.microsoft.com/office/powerpoint/2010/main" val="425667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9B6E38F-7036-4E93-AD74-5081E2A67232}" type="slidenum">
              <a:rPr lang="en-GB" smtClean="0"/>
              <a:pPr/>
              <a:t>4</a:t>
            </a:fld>
            <a:endParaRPr lang="en-GB" dirty="0"/>
          </a:p>
        </p:txBody>
      </p:sp>
    </p:spTree>
    <p:extLst>
      <p:ext uri="{BB962C8B-B14F-4D97-AF65-F5344CB8AC3E}">
        <p14:creationId xmlns:p14="http://schemas.microsoft.com/office/powerpoint/2010/main" val="1370528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9B6E38F-7036-4E93-AD74-5081E2A67232}" type="slidenum">
              <a:rPr lang="en-GB" smtClean="0"/>
              <a:pPr/>
              <a:t>5</a:t>
            </a:fld>
            <a:endParaRPr lang="en-GB" dirty="0"/>
          </a:p>
        </p:txBody>
      </p:sp>
    </p:spTree>
    <p:extLst>
      <p:ext uri="{BB962C8B-B14F-4D97-AF65-F5344CB8AC3E}">
        <p14:creationId xmlns:p14="http://schemas.microsoft.com/office/powerpoint/2010/main" val="4306567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7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9B6E38F-7036-4E93-AD74-5081E2A67232}" type="slidenum">
              <a:rPr lang="en-GB" smtClean="0"/>
              <a:pPr/>
              <a:t>6</a:t>
            </a:fld>
            <a:endParaRPr lang="en-GB" dirty="0"/>
          </a:p>
        </p:txBody>
      </p:sp>
    </p:spTree>
    <p:extLst>
      <p:ext uri="{BB962C8B-B14F-4D97-AF65-F5344CB8AC3E}">
        <p14:creationId xmlns:p14="http://schemas.microsoft.com/office/powerpoint/2010/main" val="30842767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9B6E38F-7036-4E93-AD74-5081E2A67232}" type="slidenum">
              <a:rPr lang="en-GB" smtClean="0"/>
              <a:pPr/>
              <a:t>7</a:t>
            </a:fld>
            <a:endParaRPr lang="en-GB" dirty="0"/>
          </a:p>
        </p:txBody>
      </p:sp>
    </p:spTree>
    <p:extLst>
      <p:ext uri="{BB962C8B-B14F-4D97-AF65-F5344CB8AC3E}">
        <p14:creationId xmlns:p14="http://schemas.microsoft.com/office/powerpoint/2010/main" val="36361796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9B6E38F-7036-4E93-AD74-5081E2A67232}" type="slidenum">
              <a:rPr lang="en-GB" smtClean="0"/>
              <a:pPr/>
              <a:t>8</a:t>
            </a:fld>
            <a:endParaRPr lang="en-GB" dirty="0"/>
          </a:p>
        </p:txBody>
      </p:sp>
    </p:spTree>
    <p:extLst>
      <p:ext uri="{BB962C8B-B14F-4D97-AF65-F5344CB8AC3E}">
        <p14:creationId xmlns:p14="http://schemas.microsoft.com/office/powerpoint/2010/main" val="1728380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endParaRPr lang="en-US" dirty="0"/>
          </a:p>
        </p:txBody>
      </p:sp>
      <p:sp>
        <p:nvSpPr>
          <p:cNvPr id="4" name="Slide Number Placeholder 3"/>
          <p:cNvSpPr>
            <a:spLocks noGrp="1"/>
          </p:cNvSpPr>
          <p:nvPr>
            <p:ph type="sldNum" sz="quarter" idx="10"/>
          </p:nvPr>
        </p:nvSpPr>
        <p:spPr/>
        <p:txBody>
          <a:bodyPr/>
          <a:lstStyle/>
          <a:p>
            <a:fld id="{F9B6E38F-7036-4E93-AD74-5081E2A67232}" type="slidenum">
              <a:rPr lang="en-GB" smtClean="0"/>
              <a:pPr/>
              <a:t>9</a:t>
            </a:fld>
            <a:endParaRPr lang="en-GB" dirty="0"/>
          </a:p>
        </p:txBody>
      </p:sp>
    </p:spTree>
    <p:extLst>
      <p:ext uri="{BB962C8B-B14F-4D97-AF65-F5344CB8AC3E}">
        <p14:creationId xmlns:p14="http://schemas.microsoft.com/office/powerpoint/2010/main" val="2534450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89383-5DAE-4A0E-A29A-134CBE9071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6895CCB-A063-4EC2-AD76-533BED6FDF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183C32-8AC2-4A8C-8EE8-84E93B7693FA}"/>
              </a:ext>
            </a:extLst>
          </p:cNvPr>
          <p:cNvSpPr>
            <a:spLocks noGrp="1"/>
          </p:cNvSpPr>
          <p:nvPr>
            <p:ph type="dt" sz="half" idx="10"/>
          </p:nvPr>
        </p:nvSpPr>
        <p:spPr/>
        <p:txBody>
          <a:bodyPr/>
          <a:lstStyle/>
          <a:p>
            <a:fld id="{59C2E600-11DC-48ED-AF2D-73E9C26E1555}" type="datetimeFigureOut">
              <a:rPr lang="en-GB" smtClean="0"/>
              <a:pPr/>
              <a:t>13/07/2022</a:t>
            </a:fld>
            <a:endParaRPr lang="en-GB" dirty="0"/>
          </a:p>
        </p:txBody>
      </p:sp>
      <p:sp>
        <p:nvSpPr>
          <p:cNvPr id="5" name="Footer Placeholder 4">
            <a:extLst>
              <a:ext uri="{FF2B5EF4-FFF2-40B4-BE49-F238E27FC236}">
                <a16:creationId xmlns:a16="http://schemas.microsoft.com/office/drawing/2014/main" id="{F03AE405-934B-4479-A0B9-1B66C3967B2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CDC92AA-1A52-4D2A-91E9-536D8129FCEB}"/>
              </a:ext>
            </a:extLst>
          </p:cNvPr>
          <p:cNvSpPr>
            <a:spLocks noGrp="1"/>
          </p:cNvSpPr>
          <p:nvPr>
            <p:ph type="sldNum" sz="quarter" idx="12"/>
          </p:nvPr>
        </p:nvSpPr>
        <p:spPr/>
        <p:txBody>
          <a:bodyPr/>
          <a:lstStyle/>
          <a:p>
            <a:fld id="{BE030CDE-87B1-4A61-B428-534C673AC4DE}" type="slidenum">
              <a:rPr lang="en-GB" smtClean="0"/>
              <a:pPr/>
              <a:t>‹#›</a:t>
            </a:fld>
            <a:endParaRPr lang="en-GB" dirty="0"/>
          </a:p>
        </p:txBody>
      </p:sp>
    </p:spTree>
    <p:extLst>
      <p:ext uri="{BB962C8B-B14F-4D97-AF65-F5344CB8AC3E}">
        <p14:creationId xmlns:p14="http://schemas.microsoft.com/office/powerpoint/2010/main" val="3189692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883CB-E931-4EFD-885E-CB4F2C8F48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A34471-D1DB-4C70-BBF2-246C8C241F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A56ACC-CBD9-40F9-B56C-1222E7E4170C}"/>
              </a:ext>
            </a:extLst>
          </p:cNvPr>
          <p:cNvSpPr>
            <a:spLocks noGrp="1"/>
          </p:cNvSpPr>
          <p:nvPr>
            <p:ph type="dt" sz="half" idx="10"/>
          </p:nvPr>
        </p:nvSpPr>
        <p:spPr/>
        <p:txBody>
          <a:bodyPr/>
          <a:lstStyle/>
          <a:p>
            <a:fld id="{59C2E600-11DC-48ED-AF2D-73E9C26E1555}" type="datetimeFigureOut">
              <a:rPr lang="en-GB" smtClean="0"/>
              <a:pPr/>
              <a:t>13/07/2022</a:t>
            </a:fld>
            <a:endParaRPr lang="en-GB" dirty="0"/>
          </a:p>
        </p:txBody>
      </p:sp>
      <p:sp>
        <p:nvSpPr>
          <p:cNvPr id="5" name="Footer Placeholder 4">
            <a:extLst>
              <a:ext uri="{FF2B5EF4-FFF2-40B4-BE49-F238E27FC236}">
                <a16:creationId xmlns:a16="http://schemas.microsoft.com/office/drawing/2014/main" id="{C69B0039-81F7-4016-AA70-F1D6E73A75A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8BC79CC-2FE0-4566-91D5-0A6695C000CA}"/>
              </a:ext>
            </a:extLst>
          </p:cNvPr>
          <p:cNvSpPr>
            <a:spLocks noGrp="1"/>
          </p:cNvSpPr>
          <p:nvPr>
            <p:ph type="sldNum" sz="quarter" idx="12"/>
          </p:nvPr>
        </p:nvSpPr>
        <p:spPr/>
        <p:txBody>
          <a:bodyPr/>
          <a:lstStyle/>
          <a:p>
            <a:fld id="{BE030CDE-87B1-4A61-B428-534C673AC4DE}" type="slidenum">
              <a:rPr lang="en-GB" smtClean="0"/>
              <a:pPr/>
              <a:t>‹#›</a:t>
            </a:fld>
            <a:endParaRPr lang="en-GB" dirty="0"/>
          </a:p>
        </p:txBody>
      </p:sp>
    </p:spTree>
    <p:extLst>
      <p:ext uri="{BB962C8B-B14F-4D97-AF65-F5344CB8AC3E}">
        <p14:creationId xmlns:p14="http://schemas.microsoft.com/office/powerpoint/2010/main" val="271146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6B353-5523-4C5F-85BF-55626BE36EB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BBC27E-5A93-4465-AAEA-BB1204A772B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E581A8-78A7-4F8E-8867-25E14F185BF7}"/>
              </a:ext>
            </a:extLst>
          </p:cNvPr>
          <p:cNvSpPr>
            <a:spLocks noGrp="1"/>
          </p:cNvSpPr>
          <p:nvPr>
            <p:ph type="dt" sz="half" idx="10"/>
          </p:nvPr>
        </p:nvSpPr>
        <p:spPr/>
        <p:txBody>
          <a:bodyPr/>
          <a:lstStyle/>
          <a:p>
            <a:fld id="{59C2E600-11DC-48ED-AF2D-73E9C26E1555}" type="datetimeFigureOut">
              <a:rPr lang="en-GB" smtClean="0"/>
              <a:pPr/>
              <a:t>13/07/2022</a:t>
            </a:fld>
            <a:endParaRPr lang="en-GB" dirty="0"/>
          </a:p>
        </p:txBody>
      </p:sp>
      <p:sp>
        <p:nvSpPr>
          <p:cNvPr id="5" name="Footer Placeholder 4">
            <a:extLst>
              <a:ext uri="{FF2B5EF4-FFF2-40B4-BE49-F238E27FC236}">
                <a16:creationId xmlns:a16="http://schemas.microsoft.com/office/drawing/2014/main" id="{FDF5E03A-D9D6-4EDB-9EB5-8D8DB514E4C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F20A168-1D21-4B0A-BBB1-6DA586CBD015}"/>
              </a:ext>
            </a:extLst>
          </p:cNvPr>
          <p:cNvSpPr>
            <a:spLocks noGrp="1"/>
          </p:cNvSpPr>
          <p:nvPr>
            <p:ph type="sldNum" sz="quarter" idx="12"/>
          </p:nvPr>
        </p:nvSpPr>
        <p:spPr/>
        <p:txBody>
          <a:bodyPr/>
          <a:lstStyle/>
          <a:p>
            <a:fld id="{BE030CDE-87B1-4A61-B428-534C673AC4DE}" type="slidenum">
              <a:rPr lang="en-GB" smtClean="0"/>
              <a:pPr/>
              <a:t>‹#›</a:t>
            </a:fld>
            <a:endParaRPr lang="en-GB" dirty="0"/>
          </a:p>
        </p:txBody>
      </p:sp>
    </p:spTree>
    <p:extLst>
      <p:ext uri="{BB962C8B-B14F-4D97-AF65-F5344CB8AC3E}">
        <p14:creationId xmlns:p14="http://schemas.microsoft.com/office/powerpoint/2010/main" val="2812105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FA2B-C800-40ED-96FB-C292591597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BD75B9-B929-4E88-949F-42CD5E7973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0D15214-0659-43B7-A76E-1110D96D4E4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439C21-2C49-4C11-89B4-3EA16244F8CA}"/>
              </a:ext>
            </a:extLst>
          </p:cNvPr>
          <p:cNvSpPr>
            <a:spLocks noGrp="1"/>
          </p:cNvSpPr>
          <p:nvPr>
            <p:ph type="dt" sz="half" idx="10"/>
          </p:nvPr>
        </p:nvSpPr>
        <p:spPr/>
        <p:txBody>
          <a:bodyPr/>
          <a:lstStyle/>
          <a:p>
            <a:fld id="{59C2E600-11DC-48ED-AF2D-73E9C26E1555}" type="datetimeFigureOut">
              <a:rPr lang="en-GB" smtClean="0"/>
              <a:pPr/>
              <a:t>13/07/2022</a:t>
            </a:fld>
            <a:endParaRPr lang="en-GB" dirty="0"/>
          </a:p>
        </p:txBody>
      </p:sp>
      <p:sp>
        <p:nvSpPr>
          <p:cNvPr id="6" name="Footer Placeholder 5">
            <a:extLst>
              <a:ext uri="{FF2B5EF4-FFF2-40B4-BE49-F238E27FC236}">
                <a16:creationId xmlns:a16="http://schemas.microsoft.com/office/drawing/2014/main" id="{941398FE-D746-4D9D-A44C-FCEDFBE5D93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ADFDCF7-2A3F-4AE0-8591-F8B44419E6AB}"/>
              </a:ext>
            </a:extLst>
          </p:cNvPr>
          <p:cNvSpPr>
            <a:spLocks noGrp="1"/>
          </p:cNvSpPr>
          <p:nvPr>
            <p:ph type="sldNum" sz="quarter" idx="12"/>
          </p:nvPr>
        </p:nvSpPr>
        <p:spPr/>
        <p:txBody>
          <a:bodyPr/>
          <a:lstStyle/>
          <a:p>
            <a:fld id="{BE030CDE-87B1-4A61-B428-534C673AC4DE}" type="slidenum">
              <a:rPr lang="en-GB" smtClean="0"/>
              <a:pPr/>
              <a:t>‹#›</a:t>
            </a:fld>
            <a:endParaRPr lang="en-GB" dirty="0"/>
          </a:p>
        </p:txBody>
      </p:sp>
    </p:spTree>
    <p:extLst>
      <p:ext uri="{BB962C8B-B14F-4D97-AF65-F5344CB8AC3E}">
        <p14:creationId xmlns:p14="http://schemas.microsoft.com/office/powerpoint/2010/main" val="2994439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49707-EA0D-4250-94AD-032F2CBB02F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F1314B-FA06-4223-A67B-A507A4151F0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C6E128-3345-4D8A-AD62-0B939A9124A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F9DB9F-6128-44E4-96E1-3854B601D2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425D3A3-F356-41F3-A974-15A7B0C319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CD8906D-72DD-4447-89CA-CF78E433E417}"/>
              </a:ext>
            </a:extLst>
          </p:cNvPr>
          <p:cNvSpPr>
            <a:spLocks noGrp="1"/>
          </p:cNvSpPr>
          <p:nvPr>
            <p:ph type="dt" sz="half" idx="10"/>
          </p:nvPr>
        </p:nvSpPr>
        <p:spPr/>
        <p:txBody>
          <a:bodyPr/>
          <a:lstStyle/>
          <a:p>
            <a:fld id="{59C2E600-11DC-48ED-AF2D-73E9C26E1555}" type="datetimeFigureOut">
              <a:rPr lang="en-GB" smtClean="0"/>
              <a:pPr/>
              <a:t>13/07/2022</a:t>
            </a:fld>
            <a:endParaRPr lang="en-GB" dirty="0"/>
          </a:p>
        </p:txBody>
      </p:sp>
      <p:sp>
        <p:nvSpPr>
          <p:cNvPr id="8" name="Footer Placeholder 7">
            <a:extLst>
              <a:ext uri="{FF2B5EF4-FFF2-40B4-BE49-F238E27FC236}">
                <a16:creationId xmlns:a16="http://schemas.microsoft.com/office/drawing/2014/main" id="{9420A582-07DE-431D-928E-9AEE44E0D975}"/>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BDCD84D7-68C5-482E-8C8E-5AEB5F13EB7F}"/>
              </a:ext>
            </a:extLst>
          </p:cNvPr>
          <p:cNvSpPr>
            <a:spLocks noGrp="1"/>
          </p:cNvSpPr>
          <p:nvPr>
            <p:ph type="sldNum" sz="quarter" idx="12"/>
          </p:nvPr>
        </p:nvSpPr>
        <p:spPr/>
        <p:txBody>
          <a:bodyPr/>
          <a:lstStyle/>
          <a:p>
            <a:fld id="{BE030CDE-87B1-4A61-B428-534C673AC4DE}" type="slidenum">
              <a:rPr lang="en-GB" smtClean="0"/>
              <a:pPr/>
              <a:t>‹#›</a:t>
            </a:fld>
            <a:endParaRPr lang="en-GB" dirty="0"/>
          </a:p>
        </p:txBody>
      </p:sp>
    </p:spTree>
    <p:extLst>
      <p:ext uri="{BB962C8B-B14F-4D97-AF65-F5344CB8AC3E}">
        <p14:creationId xmlns:p14="http://schemas.microsoft.com/office/powerpoint/2010/main" val="3411451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63488-EE51-45C0-B995-087BC96D6A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BB02BB6-8630-4FF7-ACB1-961EED3EDF7D}"/>
              </a:ext>
            </a:extLst>
          </p:cNvPr>
          <p:cNvSpPr>
            <a:spLocks noGrp="1"/>
          </p:cNvSpPr>
          <p:nvPr>
            <p:ph type="dt" sz="half" idx="10"/>
          </p:nvPr>
        </p:nvSpPr>
        <p:spPr/>
        <p:txBody>
          <a:bodyPr/>
          <a:lstStyle/>
          <a:p>
            <a:fld id="{59C2E600-11DC-48ED-AF2D-73E9C26E1555}" type="datetimeFigureOut">
              <a:rPr lang="en-GB" smtClean="0"/>
              <a:pPr/>
              <a:t>13/07/2022</a:t>
            </a:fld>
            <a:endParaRPr lang="en-GB" dirty="0"/>
          </a:p>
        </p:txBody>
      </p:sp>
      <p:sp>
        <p:nvSpPr>
          <p:cNvPr id="4" name="Footer Placeholder 3">
            <a:extLst>
              <a:ext uri="{FF2B5EF4-FFF2-40B4-BE49-F238E27FC236}">
                <a16:creationId xmlns:a16="http://schemas.microsoft.com/office/drawing/2014/main" id="{CFA3CF94-5BD8-499E-A6AA-C98570FEA23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54F5912-B955-455B-8DA3-18845D693C7A}"/>
              </a:ext>
            </a:extLst>
          </p:cNvPr>
          <p:cNvSpPr>
            <a:spLocks noGrp="1"/>
          </p:cNvSpPr>
          <p:nvPr>
            <p:ph type="sldNum" sz="quarter" idx="12"/>
          </p:nvPr>
        </p:nvSpPr>
        <p:spPr/>
        <p:txBody>
          <a:bodyPr/>
          <a:lstStyle/>
          <a:p>
            <a:fld id="{BE030CDE-87B1-4A61-B428-534C673AC4DE}" type="slidenum">
              <a:rPr lang="en-GB" smtClean="0"/>
              <a:pPr/>
              <a:t>‹#›</a:t>
            </a:fld>
            <a:endParaRPr lang="en-GB" dirty="0"/>
          </a:p>
        </p:txBody>
      </p:sp>
    </p:spTree>
    <p:extLst>
      <p:ext uri="{BB962C8B-B14F-4D97-AF65-F5344CB8AC3E}">
        <p14:creationId xmlns:p14="http://schemas.microsoft.com/office/powerpoint/2010/main" val="493341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9E2EB7-922E-4F11-8AF2-D30DD49EFBA4}"/>
              </a:ext>
            </a:extLst>
          </p:cNvPr>
          <p:cNvSpPr>
            <a:spLocks noGrp="1"/>
          </p:cNvSpPr>
          <p:nvPr>
            <p:ph type="dt" sz="half" idx="10"/>
          </p:nvPr>
        </p:nvSpPr>
        <p:spPr/>
        <p:txBody>
          <a:bodyPr/>
          <a:lstStyle/>
          <a:p>
            <a:fld id="{59C2E600-11DC-48ED-AF2D-73E9C26E1555}" type="datetimeFigureOut">
              <a:rPr lang="en-GB" smtClean="0"/>
              <a:pPr/>
              <a:t>13/07/2022</a:t>
            </a:fld>
            <a:endParaRPr lang="en-GB" dirty="0"/>
          </a:p>
        </p:txBody>
      </p:sp>
      <p:sp>
        <p:nvSpPr>
          <p:cNvPr id="3" name="Footer Placeholder 2">
            <a:extLst>
              <a:ext uri="{FF2B5EF4-FFF2-40B4-BE49-F238E27FC236}">
                <a16:creationId xmlns:a16="http://schemas.microsoft.com/office/drawing/2014/main" id="{4F346FCA-5302-4E84-ADDD-AC7CCFF0A37E}"/>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CB24E134-3917-4F6C-9E88-B72BD37270DE}"/>
              </a:ext>
            </a:extLst>
          </p:cNvPr>
          <p:cNvSpPr>
            <a:spLocks noGrp="1"/>
          </p:cNvSpPr>
          <p:nvPr>
            <p:ph type="sldNum" sz="quarter" idx="12"/>
          </p:nvPr>
        </p:nvSpPr>
        <p:spPr/>
        <p:txBody>
          <a:bodyPr/>
          <a:lstStyle/>
          <a:p>
            <a:fld id="{BE030CDE-87B1-4A61-B428-534C673AC4DE}" type="slidenum">
              <a:rPr lang="en-GB" smtClean="0"/>
              <a:pPr/>
              <a:t>‹#›</a:t>
            </a:fld>
            <a:endParaRPr lang="en-GB" dirty="0"/>
          </a:p>
        </p:txBody>
      </p:sp>
    </p:spTree>
    <p:extLst>
      <p:ext uri="{BB962C8B-B14F-4D97-AF65-F5344CB8AC3E}">
        <p14:creationId xmlns:p14="http://schemas.microsoft.com/office/powerpoint/2010/main" val="396766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0CF03-0DE8-4676-A89A-7168017B64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DC92AA-591F-4075-B7E2-74380DAB77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F8073B-F2B2-4C2E-BB25-20C15AC644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1B09D3-2E39-4402-89C5-9CE62692071E}"/>
              </a:ext>
            </a:extLst>
          </p:cNvPr>
          <p:cNvSpPr>
            <a:spLocks noGrp="1"/>
          </p:cNvSpPr>
          <p:nvPr>
            <p:ph type="dt" sz="half" idx="10"/>
          </p:nvPr>
        </p:nvSpPr>
        <p:spPr/>
        <p:txBody>
          <a:bodyPr/>
          <a:lstStyle/>
          <a:p>
            <a:fld id="{59C2E600-11DC-48ED-AF2D-73E9C26E1555}" type="datetimeFigureOut">
              <a:rPr lang="en-GB" smtClean="0"/>
              <a:pPr/>
              <a:t>13/07/2022</a:t>
            </a:fld>
            <a:endParaRPr lang="en-GB" dirty="0"/>
          </a:p>
        </p:txBody>
      </p:sp>
      <p:sp>
        <p:nvSpPr>
          <p:cNvPr id="6" name="Footer Placeholder 5">
            <a:extLst>
              <a:ext uri="{FF2B5EF4-FFF2-40B4-BE49-F238E27FC236}">
                <a16:creationId xmlns:a16="http://schemas.microsoft.com/office/drawing/2014/main" id="{DDC0B79D-01AA-4590-8982-A05DCB4B26D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9D5457F-C1DF-4FC2-A7B9-BC49045DEB52}"/>
              </a:ext>
            </a:extLst>
          </p:cNvPr>
          <p:cNvSpPr>
            <a:spLocks noGrp="1"/>
          </p:cNvSpPr>
          <p:nvPr>
            <p:ph type="sldNum" sz="quarter" idx="12"/>
          </p:nvPr>
        </p:nvSpPr>
        <p:spPr/>
        <p:txBody>
          <a:bodyPr/>
          <a:lstStyle/>
          <a:p>
            <a:fld id="{BE030CDE-87B1-4A61-B428-534C673AC4DE}" type="slidenum">
              <a:rPr lang="en-GB" smtClean="0"/>
              <a:pPr/>
              <a:t>‹#›</a:t>
            </a:fld>
            <a:endParaRPr lang="en-GB" dirty="0"/>
          </a:p>
        </p:txBody>
      </p:sp>
    </p:spTree>
    <p:extLst>
      <p:ext uri="{BB962C8B-B14F-4D97-AF65-F5344CB8AC3E}">
        <p14:creationId xmlns:p14="http://schemas.microsoft.com/office/powerpoint/2010/main" val="1388109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457A8-0AAA-4589-9308-5599125F35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B4B2D5-3F9E-4502-97A8-661C38D6A9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BAA8A09-FBFD-4926-A607-6B757D170A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4D4E50-8585-4B60-BD43-38F2C0AC4A6E}"/>
              </a:ext>
            </a:extLst>
          </p:cNvPr>
          <p:cNvSpPr>
            <a:spLocks noGrp="1"/>
          </p:cNvSpPr>
          <p:nvPr>
            <p:ph type="dt" sz="half" idx="10"/>
          </p:nvPr>
        </p:nvSpPr>
        <p:spPr/>
        <p:txBody>
          <a:bodyPr/>
          <a:lstStyle/>
          <a:p>
            <a:fld id="{59C2E600-11DC-48ED-AF2D-73E9C26E1555}" type="datetimeFigureOut">
              <a:rPr lang="en-GB" smtClean="0"/>
              <a:pPr/>
              <a:t>13/07/2022</a:t>
            </a:fld>
            <a:endParaRPr lang="en-GB" dirty="0"/>
          </a:p>
        </p:txBody>
      </p:sp>
      <p:sp>
        <p:nvSpPr>
          <p:cNvPr id="6" name="Footer Placeholder 5">
            <a:extLst>
              <a:ext uri="{FF2B5EF4-FFF2-40B4-BE49-F238E27FC236}">
                <a16:creationId xmlns:a16="http://schemas.microsoft.com/office/drawing/2014/main" id="{EDFADFD5-6608-4AE1-B10B-74274F9960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5F38E48-4173-496D-92DE-2C0A4F80119D}"/>
              </a:ext>
            </a:extLst>
          </p:cNvPr>
          <p:cNvSpPr>
            <a:spLocks noGrp="1"/>
          </p:cNvSpPr>
          <p:nvPr>
            <p:ph type="sldNum" sz="quarter" idx="12"/>
          </p:nvPr>
        </p:nvSpPr>
        <p:spPr/>
        <p:txBody>
          <a:bodyPr/>
          <a:lstStyle/>
          <a:p>
            <a:fld id="{BE030CDE-87B1-4A61-B428-534C673AC4DE}" type="slidenum">
              <a:rPr lang="en-GB" smtClean="0"/>
              <a:pPr/>
              <a:t>‹#›</a:t>
            </a:fld>
            <a:endParaRPr lang="en-GB" dirty="0"/>
          </a:p>
        </p:txBody>
      </p:sp>
    </p:spTree>
    <p:extLst>
      <p:ext uri="{BB962C8B-B14F-4D97-AF65-F5344CB8AC3E}">
        <p14:creationId xmlns:p14="http://schemas.microsoft.com/office/powerpoint/2010/main" val="3652965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3E565-2B8E-44BE-BDCE-DA7CF2D004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904BBC-9EBC-4C2C-8CA9-C5148F1C157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7D61C3-E0B1-4D2E-B06D-68F9EA0BDCEC}"/>
              </a:ext>
            </a:extLst>
          </p:cNvPr>
          <p:cNvSpPr>
            <a:spLocks noGrp="1"/>
          </p:cNvSpPr>
          <p:nvPr>
            <p:ph type="dt" sz="half" idx="10"/>
          </p:nvPr>
        </p:nvSpPr>
        <p:spPr/>
        <p:txBody>
          <a:bodyPr/>
          <a:lstStyle/>
          <a:p>
            <a:fld id="{59C2E600-11DC-48ED-AF2D-73E9C26E1555}" type="datetimeFigureOut">
              <a:rPr lang="en-GB" smtClean="0"/>
              <a:pPr/>
              <a:t>13/07/2022</a:t>
            </a:fld>
            <a:endParaRPr lang="en-GB" dirty="0"/>
          </a:p>
        </p:txBody>
      </p:sp>
      <p:sp>
        <p:nvSpPr>
          <p:cNvPr id="5" name="Footer Placeholder 4">
            <a:extLst>
              <a:ext uri="{FF2B5EF4-FFF2-40B4-BE49-F238E27FC236}">
                <a16:creationId xmlns:a16="http://schemas.microsoft.com/office/drawing/2014/main" id="{2E09077B-5756-4C2C-8EF4-4A289EE712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954381C-980E-4C7C-B94D-8A7182210C26}"/>
              </a:ext>
            </a:extLst>
          </p:cNvPr>
          <p:cNvSpPr>
            <a:spLocks noGrp="1"/>
          </p:cNvSpPr>
          <p:nvPr>
            <p:ph type="sldNum" sz="quarter" idx="12"/>
          </p:nvPr>
        </p:nvSpPr>
        <p:spPr/>
        <p:txBody>
          <a:bodyPr/>
          <a:lstStyle/>
          <a:p>
            <a:fld id="{BE030CDE-87B1-4A61-B428-534C673AC4DE}" type="slidenum">
              <a:rPr lang="en-GB" smtClean="0"/>
              <a:pPr/>
              <a:t>‹#›</a:t>
            </a:fld>
            <a:endParaRPr lang="en-GB" dirty="0"/>
          </a:p>
        </p:txBody>
      </p:sp>
    </p:spTree>
    <p:extLst>
      <p:ext uri="{BB962C8B-B14F-4D97-AF65-F5344CB8AC3E}">
        <p14:creationId xmlns:p14="http://schemas.microsoft.com/office/powerpoint/2010/main" val="3420765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63A16C-B50D-4263-A985-AD4D8FE215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D31B59-AEF6-4A76-BA50-21481962F1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7E155A-0F90-4F3F-B324-18F0F624522C}"/>
              </a:ext>
            </a:extLst>
          </p:cNvPr>
          <p:cNvSpPr>
            <a:spLocks noGrp="1"/>
          </p:cNvSpPr>
          <p:nvPr>
            <p:ph type="dt" sz="half" idx="10"/>
          </p:nvPr>
        </p:nvSpPr>
        <p:spPr/>
        <p:txBody>
          <a:bodyPr/>
          <a:lstStyle/>
          <a:p>
            <a:fld id="{59C2E600-11DC-48ED-AF2D-73E9C26E1555}" type="datetimeFigureOut">
              <a:rPr lang="en-GB" smtClean="0"/>
              <a:pPr/>
              <a:t>13/07/2022</a:t>
            </a:fld>
            <a:endParaRPr lang="en-GB" dirty="0"/>
          </a:p>
        </p:txBody>
      </p:sp>
      <p:sp>
        <p:nvSpPr>
          <p:cNvPr id="5" name="Footer Placeholder 4">
            <a:extLst>
              <a:ext uri="{FF2B5EF4-FFF2-40B4-BE49-F238E27FC236}">
                <a16:creationId xmlns:a16="http://schemas.microsoft.com/office/drawing/2014/main" id="{A95630F3-FAA9-4081-8E65-48515B3F04A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7561B6A-43BB-49E1-86E6-117883E42B49}"/>
              </a:ext>
            </a:extLst>
          </p:cNvPr>
          <p:cNvSpPr>
            <a:spLocks noGrp="1"/>
          </p:cNvSpPr>
          <p:nvPr>
            <p:ph type="sldNum" sz="quarter" idx="12"/>
          </p:nvPr>
        </p:nvSpPr>
        <p:spPr/>
        <p:txBody>
          <a:bodyPr/>
          <a:lstStyle/>
          <a:p>
            <a:fld id="{BE030CDE-87B1-4A61-B428-534C673AC4DE}" type="slidenum">
              <a:rPr lang="en-GB" smtClean="0"/>
              <a:pPr/>
              <a:t>‹#›</a:t>
            </a:fld>
            <a:endParaRPr lang="en-GB" dirty="0"/>
          </a:p>
        </p:txBody>
      </p:sp>
    </p:spTree>
    <p:extLst>
      <p:ext uri="{BB962C8B-B14F-4D97-AF65-F5344CB8AC3E}">
        <p14:creationId xmlns:p14="http://schemas.microsoft.com/office/powerpoint/2010/main" val="3074801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1AF7E9-E94F-485F-9759-DAB6493909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DA8A1A-64FB-411E-9CFC-27436158CE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771B9E-81A4-444C-BDA9-B33AE0A1C4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C2E600-11DC-48ED-AF2D-73E9C26E1555}" type="datetimeFigureOut">
              <a:rPr lang="en-GB" smtClean="0"/>
              <a:pPr/>
              <a:t>13/07/2022</a:t>
            </a:fld>
            <a:endParaRPr lang="en-GB" dirty="0"/>
          </a:p>
        </p:txBody>
      </p:sp>
      <p:sp>
        <p:nvSpPr>
          <p:cNvPr id="5" name="Footer Placeholder 4">
            <a:extLst>
              <a:ext uri="{FF2B5EF4-FFF2-40B4-BE49-F238E27FC236}">
                <a16:creationId xmlns:a16="http://schemas.microsoft.com/office/drawing/2014/main" id="{E34B9007-6A15-48B6-BC94-31E08724F3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DFD424B0-D938-4699-BA93-4C84CF9D20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030CDE-87B1-4A61-B428-534C673AC4DE}" type="slidenum">
              <a:rPr lang="en-GB" smtClean="0"/>
              <a:pPr/>
              <a:t>‹#›</a:t>
            </a:fld>
            <a:endParaRPr lang="en-GB" dirty="0"/>
          </a:p>
        </p:txBody>
      </p:sp>
    </p:spTree>
    <p:extLst>
      <p:ext uri="{BB962C8B-B14F-4D97-AF65-F5344CB8AC3E}">
        <p14:creationId xmlns:p14="http://schemas.microsoft.com/office/powerpoint/2010/main" val="20250806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gpsynergy.com.au/training-programs/procedural-rural-generalist-training/training-posts-locations/palliative-care/" TargetMode="Externa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8" Type="http://schemas.openxmlformats.org/officeDocument/2006/relationships/hyperlink" Target="https://link.springer.com/chapter/10.1007/978-3-030-51194-4_41" TargetMode="External"/><Relationship Id="rId3" Type="http://schemas.openxmlformats.org/officeDocument/2006/relationships/hyperlink" Target="https://link.springer.com/article/10.1007/s10916-018-1121-4" TargetMode="External"/><Relationship Id="rId7" Type="http://schemas.openxmlformats.org/officeDocument/2006/relationships/hyperlink" Target="https://www.tandfonline.com/doi/abs/10.1080/10494820.2019.1570279" TargetMode="External"/><Relationship Id="rId2" Type="http://schemas.openxmlformats.org/officeDocument/2006/relationships/hyperlink" Target="https://books.google.com/books?hl=en&amp;lr=&amp;id=o8gvEAAAQBAJ&amp;oi=fnd&amp;pg=PP1&amp;dq=health+and+social+care&amp;ots=WpM_MBqNGL&amp;sig=3Sbl4TI4tGcqD94zg1sQHo0R5X0"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155174111930097X" TargetMode="External"/><Relationship Id="rId11" Type="http://schemas.openxmlformats.org/officeDocument/2006/relationships/hyperlink" Target="https://www.liebertpub.com/doi/abs/10.1089/pop.2021.0175" TargetMode="External"/><Relationship Id="rId5" Type="http://schemas.openxmlformats.org/officeDocument/2006/relationships/hyperlink" Target="https://www.jmir.org/2019/11/e14537/" TargetMode="External"/><Relationship Id="rId10" Type="http://schemas.openxmlformats.org/officeDocument/2006/relationships/hyperlink" Target="https://www.emerald.com/insight/content/doi/10.1108/LHS-06-2016-0026/full/" TargetMode="External"/><Relationship Id="rId4" Type="http://schemas.openxmlformats.org/officeDocument/2006/relationships/hyperlink" Target="https://www.scielo.br/j/reben/a/QgSbVvnzfWFtbgVX3FGSXdK/abstract/?lang=en" TargetMode="External"/><Relationship Id="rId9" Type="http://schemas.openxmlformats.org/officeDocument/2006/relationships/hyperlink" Target="https://www.ncbi.nlm.nih.gov/books/NBK5565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8A0AE5-B836-4349-AF53-644AE02EECCE}"/>
              </a:ext>
            </a:extLst>
          </p:cNvPr>
          <p:cNvSpPr>
            <a:spLocks noGrp="1"/>
          </p:cNvSpPr>
          <p:nvPr>
            <p:ph type="ctrTitle"/>
          </p:nvPr>
        </p:nvSpPr>
        <p:spPr>
          <a:xfrm>
            <a:off x="1285241" y="705083"/>
            <a:ext cx="9231410" cy="3542045"/>
          </a:xfrm>
        </p:spPr>
        <p:txBody>
          <a:bodyPr anchor="b">
            <a:normAutofit/>
          </a:bodyPr>
          <a:lstStyle/>
          <a:p>
            <a:pPr algn="l"/>
            <a:br>
              <a:rPr lang="en-GB" sz="3000" dirty="0">
                <a:effectLst>
                  <a:outerShdw blurRad="38100" dist="38100" dir="2700000" algn="tl">
                    <a:srgbClr val="000000">
                      <a:alpha val="43137"/>
                    </a:srgbClr>
                  </a:outerShdw>
                </a:effectLst>
              </a:rPr>
            </a:br>
            <a:br>
              <a:rPr lang="en-GB" sz="3000" dirty="0">
                <a:effectLst>
                  <a:outerShdw blurRad="38100" dist="38100" dir="2700000" algn="tl">
                    <a:srgbClr val="000000">
                      <a:alpha val="43137"/>
                    </a:srgbClr>
                  </a:outerShdw>
                </a:effectLst>
              </a:rPr>
            </a:br>
            <a:br>
              <a:rPr lang="en-GB" sz="3000" dirty="0">
                <a:effectLst>
                  <a:outerShdw blurRad="38100" dist="38100" dir="2700000" algn="tl">
                    <a:srgbClr val="000000">
                      <a:alpha val="43137"/>
                    </a:srgbClr>
                  </a:outerShdw>
                </a:effectLst>
              </a:rPr>
            </a:br>
            <a:r>
              <a:rPr lang="en-GB" sz="3000" b="1" u="sng" dirty="0">
                <a:effectLst>
                  <a:outerShdw blurRad="38100" dist="38100" dir="2700000" algn="tl">
                    <a:srgbClr val="000000">
                      <a:alpha val="43137"/>
                    </a:srgbClr>
                  </a:outerShdw>
                </a:effectLst>
              </a:rPr>
              <a:t>Introduction to Health &amp; Social Care-Presentation &amp; Supporting Paper</a:t>
            </a:r>
            <a:br>
              <a:rPr lang="en-IN" sz="3000" dirty="0">
                <a:effectLst>
                  <a:outerShdw blurRad="38100" dist="38100" dir="2700000" algn="tl">
                    <a:srgbClr val="000000">
                      <a:alpha val="43137"/>
                    </a:srgbClr>
                  </a:outerShdw>
                </a:effectLst>
              </a:rPr>
            </a:br>
            <a:endParaRPr lang="en-GB" sz="3000" dirty="0">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1984B97F-4E7A-46EF-90EC-FDBE5E635A35}"/>
              </a:ext>
            </a:extLst>
          </p:cNvPr>
          <p:cNvSpPr>
            <a:spLocks noGrp="1"/>
          </p:cNvSpPr>
          <p:nvPr>
            <p:ph type="subTitle" idx="1"/>
          </p:nvPr>
        </p:nvSpPr>
        <p:spPr>
          <a:xfrm>
            <a:off x="1375393" y="3926485"/>
            <a:ext cx="7691334" cy="1312657"/>
          </a:xfrm>
        </p:spPr>
        <p:txBody>
          <a:bodyPr anchor="t">
            <a:normAutofit/>
          </a:bodyPr>
          <a:lstStyle/>
          <a:p>
            <a:pPr algn="l"/>
            <a:r>
              <a:rPr lang="en-US" b="1" dirty="0"/>
              <a:t>The Regulation of the Dieticians in terms of childcare within both wales and the United Kingdom</a:t>
            </a:r>
            <a:endParaRPr lang="en-IN" dirty="0"/>
          </a:p>
          <a:p>
            <a:pPr algn="l"/>
            <a:r>
              <a:rPr lang="en-GB" dirty="0"/>
              <a:t>Assignment 2</a:t>
            </a:r>
          </a:p>
        </p:txBody>
      </p:sp>
      <p:sp>
        <p:nvSpPr>
          <p:cNvPr id="4" name="TextBox 3"/>
          <p:cNvSpPr txBox="1"/>
          <p:nvPr/>
        </p:nvSpPr>
        <p:spPr>
          <a:xfrm>
            <a:off x="1375393" y="5061397"/>
            <a:ext cx="8408687" cy="738664"/>
          </a:xfrm>
          <a:prstGeom prst="rect">
            <a:avLst/>
          </a:prstGeom>
          <a:noFill/>
        </p:spPr>
        <p:txBody>
          <a:bodyPr wrap="square" rtlCol="0">
            <a:spAutoFit/>
          </a:bodyPr>
          <a:lstStyle/>
          <a:p>
            <a:r>
              <a:rPr lang="en-US" sz="1400" b="1" i="1">
                <a:latin typeface="Arial" panose="020B0604020202020204" pitchFamily="34" charset="0"/>
                <a:cs typeface="Arial" panose="020B0604020202020204" pitchFamily="34" charset="0"/>
              </a:rPr>
              <a:t>Student Name: Cristiana iuliana Roman</a:t>
            </a:r>
          </a:p>
          <a:p>
            <a:r>
              <a:rPr lang="en-US" sz="1400" b="1" i="1">
                <a:latin typeface="Arial" panose="020B0604020202020204" pitchFamily="34" charset="0"/>
                <a:cs typeface="Arial" panose="020B0604020202020204" pitchFamily="34" charset="0"/>
              </a:rPr>
              <a:t>Student ID 1920096</a:t>
            </a:r>
          </a:p>
          <a:p>
            <a:r>
              <a:rPr lang="en-US" sz="1400" b="1" i="1">
                <a:latin typeface="Arial" panose="020B0604020202020204" pitchFamily="34" charset="0"/>
                <a:cs typeface="Arial" panose="020B0604020202020204" pitchFamily="34" charset="0"/>
              </a:rPr>
              <a:t>Course Name: </a:t>
            </a:r>
            <a:r>
              <a:rPr lang="en-GB" sz="1400" b="1" i="1">
                <a:latin typeface="Arial" panose="020B0604020202020204" pitchFamily="34" charset="0"/>
                <a:cs typeface="Arial" panose="020B0604020202020204" pitchFamily="34" charset="0"/>
              </a:rPr>
              <a:t>Introduction to Health and Social Care (BMHP3002) </a:t>
            </a:r>
            <a:endParaRPr lang="en-IN" sz="1400" b="1" i="1" dirty="0">
              <a:latin typeface="Arial" panose="020B0604020202020204" pitchFamily="34" charset="0"/>
              <a:cs typeface="Arial" panose="020B0604020202020204" pitchFamily="34" charset="0"/>
            </a:endParaRPr>
          </a:p>
        </p:txBody>
      </p:sp>
      <p:pic>
        <p:nvPicPr>
          <p:cNvPr id="9" name="Picture 8" descr="102.jpg"/>
          <p:cNvPicPr>
            <a:picLocks noChangeAspect="1"/>
          </p:cNvPicPr>
          <p:nvPr/>
        </p:nvPicPr>
        <p:blipFill>
          <a:blip r:embed="rId3"/>
          <a:stretch>
            <a:fillRect/>
          </a:stretch>
        </p:blipFill>
        <p:spPr>
          <a:xfrm>
            <a:off x="8612486" y="816909"/>
            <a:ext cx="2729735" cy="1816515"/>
          </a:xfrm>
          <a:prstGeom prst="rect">
            <a:avLst/>
          </a:prstGeom>
          <a:ln>
            <a:solidFill>
              <a:srgbClr val="00B050"/>
            </a:solidFill>
          </a:ln>
        </p:spPr>
      </p:pic>
    </p:spTree>
    <p:extLst>
      <p:ext uri="{BB962C8B-B14F-4D97-AF65-F5344CB8AC3E}">
        <p14:creationId xmlns:p14="http://schemas.microsoft.com/office/powerpoint/2010/main" val="883646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BCB1BA-266F-4E1A-AC62-71C39ED8B9E3}"/>
              </a:ext>
            </a:extLst>
          </p:cNvPr>
          <p:cNvSpPr>
            <a:spLocks noGrp="1"/>
          </p:cNvSpPr>
          <p:nvPr>
            <p:ph type="title"/>
          </p:nvPr>
        </p:nvSpPr>
        <p:spPr>
          <a:xfrm>
            <a:off x="1006900" y="1188637"/>
            <a:ext cx="3141430" cy="4480726"/>
          </a:xfrm>
        </p:spPr>
        <p:txBody>
          <a:bodyPr>
            <a:normAutofit/>
          </a:bodyPr>
          <a:lstStyle/>
          <a:p>
            <a:pPr algn="r"/>
            <a:r>
              <a:rPr lang="en-GB" sz="4600" b="1" dirty="0"/>
              <a:t>Introduction</a:t>
            </a:r>
          </a:p>
        </p:txBody>
      </p:sp>
      <p:sp>
        <p:nvSpPr>
          <p:cNvPr id="3" name="Content Placeholder 2">
            <a:extLst>
              <a:ext uri="{FF2B5EF4-FFF2-40B4-BE49-F238E27FC236}">
                <a16:creationId xmlns:a16="http://schemas.microsoft.com/office/drawing/2014/main" id="{D6B9C951-AC59-44C4-A87B-5FC4258B7AD7}"/>
              </a:ext>
            </a:extLst>
          </p:cNvPr>
          <p:cNvSpPr>
            <a:spLocks noGrp="1"/>
          </p:cNvSpPr>
          <p:nvPr>
            <p:ph idx="1"/>
          </p:nvPr>
        </p:nvSpPr>
        <p:spPr>
          <a:xfrm>
            <a:off x="5138928" y="785813"/>
            <a:ext cx="3733610" cy="5336117"/>
          </a:xfrm>
        </p:spPr>
        <p:style>
          <a:lnRef idx="2">
            <a:schemeClr val="accent2"/>
          </a:lnRef>
          <a:fillRef idx="1">
            <a:schemeClr val="lt1"/>
          </a:fillRef>
          <a:effectRef idx="0">
            <a:schemeClr val="accent2"/>
          </a:effectRef>
          <a:fontRef idx="minor">
            <a:schemeClr val="dk1"/>
          </a:fontRef>
        </p:style>
        <p:txBody>
          <a:bodyPr anchor="ctr">
            <a:normAutofit/>
          </a:bodyPr>
          <a:lstStyle/>
          <a:p>
            <a:pPr algn="r">
              <a:lnSpc>
                <a:spcPct val="150000"/>
              </a:lnSpc>
            </a:pPr>
            <a:r>
              <a:rPr lang="en-GB" sz="1600" dirty="0">
                <a:latin typeface="Arial" panose="020B0604020202020204" pitchFamily="34" charset="0"/>
                <a:cs typeface="Arial" panose="020B0604020202020204" pitchFamily="34" charset="0"/>
              </a:rPr>
              <a:t>As cited by </a:t>
            </a:r>
            <a:r>
              <a:rPr lang="en-GB" sz="1600" dirty="0" err="1">
                <a:latin typeface="Arial" panose="020B0604020202020204" pitchFamily="34" charset="0"/>
                <a:cs typeface="Arial" panose="020B0604020202020204" pitchFamily="34" charset="0"/>
              </a:rPr>
              <a:t>Aveyard</a:t>
            </a:r>
            <a:r>
              <a:rPr lang="en-GB" sz="1600" dirty="0">
                <a:latin typeface="Arial" panose="020B0604020202020204" pitchFamily="34" charset="0"/>
                <a:cs typeface="Arial" panose="020B0604020202020204" pitchFamily="34" charset="0"/>
              </a:rPr>
              <a:t>, (2018), Health and Social Care are illustrated as complete treatment of ill health and curing of dangerous medical conditions in medical institutions that include hospitals, medical centres and the people of the society.  </a:t>
            </a:r>
          </a:p>
          <a:p>
            <a:pPr algn="r">
              <a:lnSpc>
                <a:spcPct val="150000"/>
              </a:lnSpc>
            </a:pPr>
            <a:r>
              <a:rPr lang="en-GB" sz="1600" dirty="0">
                <a:latin typeface="Arial" panose="020B0604020202020204" pitchFamily="34" charset="0"/>
                <a:cs typeface="Arial" panose="020B0604020202020204" pitchFamily="34" charset="0"/>
              </a:rPr>
              <a:t>The role concerning health and social care is to provide care to the children in a particular medical situation and also involves the section of care for individuals. </a:t>
            </a:r>
            <a:endParaRPr lang="en-IN" sz="1600" dirty="0">
              <a:latin typeface="Arial" panose="020B0604020202020204" pitchFamily="34" charset="0"/>
              <a:cs typeface="Arial" panose="020B0604020202020204" pitchFamily="34" charset="0"/>
            </a:endParaRPr>
          </a:p>
        </p:txBody>
      </p:sp>
      <p:pic>
        <p:nvPicPr>
          <p:cNvPr id="11" name="Picture 10" descr="101.jpg"/>
          <p:cNvPicPr>
            <a:picLocks noChangeAspect="1"/>
          </p:cNvPicPr>
          <p:nvPr/>
        </p:nvPicPr>
        <p:blipFill>
          <a:blip r:embed="rId3"/>
          <a:stretch>
            <a:fillRect/>
          </a:stretch>
        </p:blipFill>
        <p:spPr>
          <a:xfrm>
            <a:off x="1134266" y="883527"/>
            <a:ext cx="3476625" cy="1895760"/>
          </a:xfrm>
          <a:prstGeom prst="rect">
            <a:avLst/>
          </a:prstGeom>
          <a:ln w="38100" cap="sq">
            <a:solidFill>
              <a:schemeClr val="accent2">
                <a:lumMod val="75000"/>
              </a:schemeClr>
            </a:solidFill>
            <a:prstDash val="solid"/>
            <a:miter lim="800000"/>
          </a:ln>
          <a:effectLst>
            <a:outerShdw blurRad="50800" dist="38100" dir="2700000" algn="tl" rotWithShape="0">
              <a:srgbClr val="000000">
                <a:alpha val="43000"/>
              </a:srgbClr>
            </a:outerShdw>
          </a:effectLst>
        </p:spPr>
      </p:pic>
      <p:pic>
        <p:nvPicPr>
          <p:cNvPr id="4" name="Picture 3"/>
          <p:cNvPicPr>
            <a:picLocks noChangeAspect="1"/>
          </p:cNvPicPr>
          <p:nvPr/>
        </p:nvPicPr>
        <p:blipFill>
          <a:blip r:embed="rId4"/>
          <a:stretch>
            <a:fillRect/>
          </a:stretch>
        </p:blipFill>
        <p:spPr>
          <a:xfrm>
            <a:off x="985113" y="3750204"/>
            <a:ext cx="3856072" cy="2371726"/>
          </a:xfrm>
          <a:prstGeom prst="rect">
            <a:avLst/>
          </a:prstGeom>
          <a:ln>
            <a:noFill/>
          </a:ln>
          <a:effectLst>
            <a:softEdge rad="112500"/>
          </a:effectLst>
        </p:spPr>
        <p:style>
          <a:lnRef idx="3">
            <a:schemeClr val="lt1"/>
          </a:lnRef>
          <a:fillRef idx="1">
            <a:schemeClr val="accent2"/>
          </a:fillRef>
          <a:effectRef idx="1">
            <a:schemeClr val="accent2"/>
          </a:effectRef>
          <a:fontRef idx="minor">
            <a:schemeClr val="lt1"/>
          </a:fontRef>
        </p:style>
      </p:pic>
    </p:spTree>
    <p:extLst>
      <p:ext uri="{BB962C8B-B14F-4D97-AF65-F5344CB8AC3E}">
        <p14:creationId xmlns:p14="http://schemas.microsoft.com/office/powerpoint/2010/main" val="766899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01532E-8DE4-45DA-9F18-9CE4CD1A54FF}"/>
              </a:ext>
            </a:extLst>
          </p:cNvPr>
          <p:cNvSpPr>
            <a:spLocks noGrp="1"/>
          </p:cNvSpPr>
          <p:nvPr>
            <p:ph type="title"/>
          </p:nvPr>
        </p:nvSpPr>
        <p:spPr>
          <a:xfrm>
            <a:off x="1006900" y="1188637"/>
            <a:ext cx="3141430" cy="4480726"/>
          </a:xfrm>
        </p:spPr>
        <p:txBody>
          <a:bodyPr>
            <a:normAutofit/>
          </a:bodyPr>
          <a:lstStyle/>
          <a:p>
            <a:pPr algn="r"/>
            <a:r>
              <a:rPr lang="en-GB" sz="5100" b="1" dirty="0"/>
              <a:t>Objectives</a:t>
            </a:r>
          </a:p>
        </p:txBody>
      </p:sp>
      <p:cxnSp>
        <p:nvCxnSpPr>
          <p:cNvPr id="20"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1C2CCA-446E-4671-B475-ECFDFD7D37DA}"/>
              </a:ext>
            </a:extLst>
          </p:cNvPr>
          <p:cNvSpPr>
            <a:spLocks noGrp="1"/>
          </p:cNvSpPr>
          <p:nvPr>
            <p:ph idx="1"/>
          </p:nvPr>
        </p:nvSpPr>
        <p:spPr>
          <a:xfrm>
            <a:off x="5138929" y="914399"/>
            <a:ext cx="4462272" cy="4600575"/>
          </a:xfrm>
        </p:spPr>
        <p:style>
          <a:lnRef idx="2">
            <a:schemeClr val="accent2"/>
          </a:lnRef>
          <a:fillRef idx="1">
            <a:schemeClr val="lt1"/>
          </a:fillRef>
          <a:effectRef idx="0">
            <a:schemeClr val="accent2"/>
          </a:effectRef>
          <a:fontRef idx="minor">
            <a:schemeClr val="dk1"/>
          </a:fontRef>
        </p:style>
        <p:txBody>
          <a:bodyPr anchor="ctr">
            <a:normAutofit fontScale="92500"/>
          </a:bodyPr>
          <a:lstStyle/>
          <a:p>
            <a:pPr algn="r">
              <a:lnSpc>
                <a:spcPct val="150000"/>
              </a:lnSpc>
            </a:pPr>
            <a:r>
              <a:rPr lang="en-GB" sz="2000" dirty="0">
                <a:latin typeface="Arial" pitchFamily="34" charset="0"/>
                <a:cs typeface="Arial" pitchFamily="34" charset="0"/>
              </a:rPr>
              <a:t> </a:t>
            </a:r>
            <a:r>
              <a:rPr lang="en-GB" sz="1800" dirty="0">
                <a:latin typeface="Arial" panose="020B0604020202020204" pitchFamily="34" charset="0"/>
                <a:cs typeface="Arial" panose="020B0604020202020204" pitchFamily="34" charset="0"/>
              </a:rPr>
              <a:t>The main objectives of this assignment in determining the health and social care are as follows:</a:t>
            </a:r>
            <a:endParaRPr lang="en-IN" sz="1800" dirty="0">
              <a:latin typeface="Arial" panose="020B0604020202020204" pitchFamily="34" charset="0"/>
              <a:cs typeface="Arial" panose="020B0604020202020204" pitchFamily="34" charset="0"/>
            </a:endParaRPr>
          </a:p>
          <a:p>
            <a:pPr lvl="0" algn="r">
              <a:lnSpc>
                <a:spcPct val="150000"/>
              </a:lnSpc>
            </a:pPr>
            <a:r>
              <a:rPr lang="en-GB" sz="1800" dirty="0">
                <a:latin typeface="Arial" panose="020B0604020202020204" pitchFamily="34" charset="0"/>
                <a:cs typeface="Arial" panose="020B0604020202020204" pitchFamily="34" charset="0"/>
              </a:rPr>
              <a:t>To identify the meaning of dieticians and assess the role and responsibilities of the same in terms of childcare in Wales and United Kingdom</a:t>
            </a:r>
            <a:endParaRPr lang="en-IN" sz="1800" dirty="0">
              <a:latin typeface="Arial" panose="020B0604020202020204" pitchFamily="34" charset="0"/>
              <a:cs typeface="Arial" panose="020B0604020202020204" pitchFamily="34" charset="0"/>
            </a:endParaRPr>
          </a:p>
          <a:p>
            <a:pPr lvl="0" algn="r">
              <a:lnSpc>
                <a:spcPct val="150000"/>
              </a:lnSpc>
            </a:pPr>
            <a:r>
              <a:rPr lang="en-GB" sz="1800" dirty="0">
                <a:latin typeface="Arial" panose="020B0604020202020204" pitchFamily="34" charset="0"/>
                <a:cs typeface="Arial" panose="020B0604020202020204" pitchFamily="34" charset="0"/>
              </a:rPr>
              <a:t>To analyse and interpret the various types of service users and understand their importance as well as the necessities </a:t>
            </a:r>
            <a:endParaRPr lang="en-IN" sz="1800" dirty="0">
              <a:latin typeface="Arial" panose="020B0604020202020204" pitchFamily="34" charset="0"/>
              <a:cs typeface="Arial" panose="020B0604020202020204" pitchFamily="34" charset="0"/>
            </a:endParaRPr>
          </a:p>
          <a:p>
            <a:pPr>
              <a:lnSpc>
                <a:spcPct val="150000"/>
              </a:lnSpc>
            </a:pPr>
            <a:endParaRPr lang="en-GB" sz="1900" dirty="0"/>
          </a:p>
        </p:txBody>
      </p:sp>
      <p:pic>
        <p:nvPicPr>
          <p:cNvPr id="11" name="Picture 10" descr="103.jpg"/>
          <p:cNvPicPr>
            <a:picLocks noChangeAspect="1"/>
          </p:cNvPicPr>
          <p:nvPr/>
        </p:nvPicPr>
        <p:blipFill>
          <a:blip r:embed="rId3"/>
          <a:stretch>
            <a:fillRect/>
          </a:stretch>
        </p:blipFill>
        <p:spPr>
          <a:xfrm>
            <a:off x="1251541" y="1015265"/>
            <a:ext cx="3129390" cy="2082467"/>
          </a:xfrm>
          <a:prstGeom prst="rect">
            <a:avLst/>
          </a:prstGeom>
          <a:ln w="38100" cap="sq">
            <a:solidFill>
              <a:srgbClr val="7030A0"/>
            </a:solidFill>
            <a:prstDash val="solid"/>
            <a:miter lim="800000"/>
          </a:ln>
          <a:effectLst>
            <a:outerShdw blurRad="50800" dist="38100" dir="2700000" algn="tl" rotWithShape="0">
              <a:srgbClr val="000000">
                <a:alpha val="43000"/>
              </a:srgbClr>
            </a:outerShdw>
          </a:effectLst>
        </p:spPr>
      </p:pic>
      <p:pic>
        <p:nvPicPr>
          <p:cNvPr id="4" name="Picture 3"/>
          <p:cNvPicPr>
            <a:picLocks noChangeAspect="1"/>
          </p:cNvPicPr>
          <p:nvPr/>
        </p:nvPicPr>
        <p:blipFill>
          <a:blip r:embed="rId4"/>
          <a:stretch>
            <a:fillRect/>
          </a:stretch>
        </p:blipFill>
        <p:spPr>
          <a:xfrm>
            <a:off x="1251541" y="3939646"/>
            <a:ext cx="3197685" cy="2070984"/>
          </a:xfrm>
          <a:prstGeom prst="rect">
            <a:avLst/>
          </a:prstGeom>
        </p:spPr>
        <p:style>
          <a:lnRef idx="1">
            <a:schemeClr val="accent5"/>
          </a:lnRef>
          <a:fillRef idx="3">
            <a:schemeClr val="accent5"/>
          </a:fillRef>
          <a:effectRef idx="2">
            <a:schemeClr val="accent5"/>
          </a:effectRef>
          <a:fontRef idx="minor">
            <a:schemeClr val="lt1"/>
          </a:fontRef>
        </p:style>
      </p:pic>
    </p:spTree>
    <p:extLst>
      <p:ext uri="{BB962C8B-B14F-4D97-AF65-F5344CB8AC3E}">
        <p14:creationId xmlns:p14="http://schemas.microsoft.com/office/powerpoint/2010/main" val="1920013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7D7C59-A25A-43EB-ADAD-B06B94213019}"/>
              </a:ext>
            </a:extLst>
          </p:cNvPr>
          <p:cNvSpPr>
            <a:spLocks noGrp="1"/>
          </p:cNvSpPr>
          <p:nvPr>
            <p:ph type="title"/>
          </p:nvPr>
        </p:nvSpPr>
        <p:spPr>
          <a:xfrm>
            <a:off x="1006899" y="1188637"/>
            <a:ext cx="3555159" cy="4480726"/>
          </a:xfrm>
        </p:spPr>
        <p:txBody>
          <a:bodyPr>
            <a:normAutofit/>
          </a:bodyPr>
          <a:lstStyle/>
          <a:p>
            <a:pPr algn="r"/>
            <a:r>
              <a:rPr lang="en-GB" sz="5400" b="1" dirty="0"/>
              <a:t>The Role of the Care worker </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p:cNvPicPr>
            <a:picLocks noGrp="1" noChangeAspect="1"/>
          </p:cNvPicPr>
          <p:nvPr>
            <p:ph idx="1"/>
          </p:nvPr>
        </p:nvPicPr>
        <p:blipFill>
          <a:blip r:embed="rId3"/>
          <a:stretch>
            <a:fillRect/>
          </a:stretch>
        </p:blipFill>
        <p:spPr>
          <a:xfrm>
            <a:off x="5184069" y="1148547"/>
            <a:ext cx="4214812" cy="2787214"/>
          </a:xfrm>
          <a:prstGeom prst="rect">
            <a:avLst/>
          </a:prstGeom>
        </p:spPr>
      </p:pic>
      <p:pic>
        <p:nvPicPr>
          <p:cNvPr id="5" name="Picture 4"/>
          <p:cNvPicPr>
            <a:picLocks noChangeAspect="1"/>
          </p:cNvPicPr>
          <p:nvPr/>
        </p:nvPicPr>
        <p:blipFill>
          <a:blip r:embed="rId4"/>
          <a:stretch>
            <a:fillRect/>
          </a:stretch>
        </p:blipFill>
        <p:spPr>
          <a:xfrm>
            <a:off x="5184069" y="3973888"/>
            <a:ext cx="3295997" cy="2149194"/>
          </a:xfrm>
          <a:prstGeom prst="rect">
            <a:avLst/>
          </a:prstGeom>
        </p:spPr>
      </p:pic>
    </p:spTree>
    <p:extLst>
      <p:ext uri="{BB962C8B-B14F-4D97-AF65-F5344CB8AC3E}">
        <p14:creationId xmlns:p14="http://schemas.microsoft.com/office/powerpoint/2010/main" val="3060382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B106E-71F5-490E-96CF-03FDF958F9E7}"/>
              </a:ext>
            </a:extLst>
          </p:cNvPr>
          <p:cNvSpPr>
            <a:spLocks noGrp="1"/>
          </p:cNvSpPr>
          <p:nvPr>
            <p:ph type="title"/>
          </p:nvPr>
        </p:nvSpPr>
        <p:spPr/>
        <p:txBody>
          <a:bodyPr/>
          <a:lstStyle/>
          <a:p>
            <a:r>
              <a:rPr lang="en-GB" b="1" dirty="0"/>
              <a:t>Care Worker</a:t>
            </a:r>
          </a:p>
        </p:txBody>
      </p:sp>
      <p:sp>
        <p:nvSpPr>
          <p:cNvPr id="3" name="Content Placeholder 2">
            <a:extLst>
              <a:ext uri="{FF2B5EF4-FFF2-40B4-BE49-F238E27FC236}">
                <a16:creationId xmlns:a16="http://schemas.microsoft.com/office/drawing/2014/main" id="{F9C7C458-E496-491E-A946-5C1102B81DA9}"/>
              </a:ext>
            </a:extLst>
          </p:cNvPr>
          <p:cNvSpPr>
            <a:spLocks noGrp="1"/>
          </p:cNvSpPr>
          <p:nvPr>
            <p:ph idx="1"/>
          </p:nvPr>
        </p:nvSpPr>
        <p:spPr>
          <a:xfrm>
            <a:off x="6629400" y="700088"/>
            <a:ext cx="5195888" cy="6015037"/>
          </a:xfrm>
        </p:spPr>
        <p:style>
          <a:lnRef idx="2">
            <a:schemeClr val="accent4"/>
          </a:lnRef>
          <a:fillRef idx="1">
            <a:schemeClr val="lt1"/>
          </a:fillRef>
          <a:effectRef idx="0">
            <a:schemeClr val="accent4"/>
          </a:effectRef>
          <a:fontRef idx="minor">
            <a:schemeClr val="dk1"/>
          </a:fontRef>
        </p:style>
        <p:txBody>
          <a:bodyPr>
            <a:normAutofit/>
          </a:bodyPr>
          <a:lstStyle/>
          <a:p>
            <a:pPr algn="r">
              <a:lnSpc>
                <a:spcPct val="170000"/>
              </a:lnSpc>
            </a:pPr>
            <a:r>
              <a:rPr lang="en-GB" sz="2000" dirty="0">
                <a:latin typeface="Arial" panose="020B0604020202020204" pitchFamily="34" charset="0"/>
                <a:cs typeface="Arial" panose="020B0604020202020204" pitchFamily="34" charset="0"/>
              </a:rPr>
              <a:t>According to Smith,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(2018), a Care Worker is explained as the person whose main aim and the goal is to provide for and treat the people of the society, especially those who are ill and disabled. </a:t>
            </a:r>
          </a:p>
          <a:p>
            <a:pPr algn="r">
              <a:lnSpc>
                <a:spcPct val="170000"/>
              </a:lnSpc>
            </a:pPr>
            <a:r>
              <a:rPr lang="en-GB" sz="2000" dirty="0">
                <a:latin typeface="Arial" panose="020B0604020202020204" pitchFamily="34" charset="0"/>
                <a:cs typeface="Arial" panose="020B0604020202020204" pitchFamily="34" charset="0"/>
              </a:rPr>
              <a:t>The care worker is of mainly two types such as social care worker and health care worker.</a:t>
            </a:r>
          </a:p>
        </p:txBody>
      </p:sp>
      <p:pic>
        <p:nvPicPr>
          <p:cNvPr id="4" name="Picture 3"/>
          <p:cNvPicPr>
            <a:picLocks noChangeAspect="1"/>
          </p:cNvPicPr>
          <p:nvPr/>
        </p:nvPicPr>
        <p:blipFill>
          <a:blip r:embed="rId3"/>
          <a:stretch>
            <a:fillRect/>
          </a:stretch>
        </p:blipFill>
        <p:spPr>
          <a:xfrm>
            <a:off x="838200" y="2245518"/>
            <a:ext cx="4419600" cy="2924175"/>
          </a:xfrm>
          <a:prstGeom prst="rect">
            <a:avLst/>
          </a:prstGeom>
        </p:spPr>
      </p:pic>
    </p:spTree>
    <p:extLst>
      <p:ext uri="{BB962C8B-B14F-4D97-AF65-F5344CB8AC3E}">
        <p14:creationId xmlns:p14="http://schemas.microsoft.com/office/powerpoint/2010/main" val="168559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6DC724-B03B-4E34-A21D-48D39CC7D1DD}"/>
              </a:ext>
            </a:extLst>
          </p:cNvPr>
          <p:cNvSpPr>
            <a:spLocks noGrp="1"/>
          </p:cNvSpPr>
          <p:nvPr>
            <p:ph type="title"/>
          </p:nvPr>
        </p:nvSpPr>
        <p:spPr>
          <a:xfrm>
            <a:off x="714090" y="1186853"/>
            <a:ext cx="3853834" cy="4480726"/>
          </a:xfrm>
        </p:spPr>
        <p:txBody>
          <a:bodyPr>
            <a:normAutofit/>
          </a:bodyPr>
          <a:lstStyle/>
          <a:p>
            <a:pPr algn="r"/>
            <a:r>
              <a:rPr lang="en-GB" sz="2400" b="1" dirty="0">
                <a:latin typeface="Arial" panose="020B0604020202020204" pitchFamily="34" charset="0"/>
                <a:cs typeface="Arial" panose="020B0604020202020204" pitchFamily="34" charset="0"/>
              </a:rPr>
              <a:t>The type of service user’s and their different needs</a:t>
            </a:r>
            <a:br>
              <a:rPr lang="en-GB" sz="2400" b="1" dirty="0">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F409DC8-4C47-4FBB-B87B-0160E1954EC0}"/>
              </a:ext>
            </a:extLst>
          </p:cNvPr>
          <p:cNvSpPr>
            <a:spLocks noGrp="1"/>
          </p:cNvSpPr>
          <p:nvPr>
            <p:ph idx="1"/>
          </p:nvPr>
        </p:nvSpPr>
        <p:spPr>
          <a:xfrm>
            <a:off x="5099572" y="855461"/>
            <a:ext cx="3930128" cy="5059564"/>
          </a:xfrm>
          <a:ln/>
        </p:spPr>
        <p:style>
          <a:lnRef idx="2">
            <a:schemeClr val="accent6"/>
          </a:lnRef>
          <a:fillRef idx="1">
            <a:schemeClr val="lt1"/>
          </a:fillRef>
          <a:effectRef idx="0">
            <a:schemeClr val="accent6"/>
          </a:effectRef>
          <a:fontRef idx="minor">
            <a:schemeClr val="dk1"/>
          </a:fontRef>
        </p:style>
        <p:txBody>
          <a:bodyPr anchor="ctr">
            <a:normAutofit fontScale="32500" lnSpcReduction="20000"/>
          </a:bodyPr>
          <a:lstStyle/>
          <a:p>
            <a:pPr algn="r">
              <a:lnSpc>
                <a:spcPct val="170000"/>
              </a:lnSpc>
            </a:pPr>
            <a:r>
              <a:rPr lang="en-GB" sz="4400" b="1" i="1" dirty="0">
                <a:latin typeface="Arial" panose="020B0604020202020204" pitchFamily="34" charset="0"/>
                <a:cs typeface="Arial" panose="020B0604020202020204" pitchFamily="34" charset="0"/>
              </a:rPr>
              <a:t>Maintenance Service User</a:t>
            </a:r>
            <a:r>
              <a:rPr lang="en-GB" sz="4400" i="1"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According to Chen, </a:t>
            </a:r>
            <a:r>
              <a:rPr lang="en-GB" sz="4400" i="1" dirty="0">
                <a:latin typeface="Arial" panose="020B0604020202020204" pitchFamily="34" charset="0"/>
                <a:cs typeface="Arial" panose="020B0604020202020204" pitchFamily="34" charset="0"/>
              </a:rPr>
              <a:t>et al.</a:t>
            </a:r>
            <a:r>
              <a:rPr lang="en-GB" sz="4400" dirty="0">
                <a:latin typeface="Arial" panose="020B0604020202020204" pitchFamily="34" charset="0"/>
                <a:cs typeface="Arial" panose="020B0604020202020204" pitchFamily="34" charset="0"/>
              </a:rPr>
              <a:t>, (2019, p. 5), the concerned service user such as the parents of child plays a vital role in building additional users and assigning their responsibilities. </a:t>
            </a:r>
          </a:p>
          <a:p>
            <a:pPr algn="r">
              <a:lnSpc>
                <a:spcPct val="170000"/>
              </a:lnSpc>
            </a:pPr>
            <a:r>
              <a:rPr lang="en-GB" sz="4400" dirty="0">
                <a:latin typeface="Arial" panose="020B0604020202020204" pitchFamily="34" charset="0"/>
                <a:cs typeface="Arial" panose="020B0604020202020204" pitchFamily="34" charset="0"/>
              </a:rPr>
              <a:t>The maintenance service user such as child care givers are the only person having access to the maintenance console. </a:t>
            </a:r>
          </a:p>
          <a:p>
            <a:pPr algn="r">
              <a:lnSpc>
                <a:spcPct val="170000"/>
              </a:lnSpc>
            </a:pPr>
            <a:r>
              <a:rPr lang="en-GB" sz="4400" dirty="0">
                <a:latin typeface="Arial" panose="020B0604020202020204" pitchFamily="34" charset="0"/>
                <a:cs typeface="Arial" panose="020B0604020202020204" pitchFamily="34" charset="0"/>
              </a:rPr>
              <a:t>They are needed for the child care sector because they assist in alleviating the biggest health challenges faced by the medical institutions by monitoring the health apps.</a:t>
            </a:r>
            <a:endParaRPr lang="en-IN" sz="4400" dirty="0">
              <a:latin typeface="Arial" panose="020B0604020202020204" pitchFamily="34" charset="0"/>
              <a:cs typeface="Arial" panose="020B0604020202020204" pitchFamily="34" charset="0"/>
            </a:endParaRPr>
          </a:p>
          <a:p>
            <a:pPr algn="just">
              <a:lnSpc>
                <a:spcPct val="170000"/>
              </a:lnSpc>
              <a:buNone/>
            </a:pPr>
            <a:r>
              <a:rPr lang="en-GB" sz="4200" dirty="0">
                <a:latin typeface="Arial" pitchFamily="34" charset="0"/>
                <a:cs typeface="Arial" pitchFamily="34" charset="0"/>
              </a:rPr>
              <a:t>  </a:t>
            </a:r>
            <a:endParaRPr lang="en-US" sz="4200" dirty="0">
              <a:latin typeface="Arial" pitchFamily="34" charset="0"/>
              <a:cs typeface="Arial"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9" name="Picture 8" descr="106.jpg"/>
          <p:cNvPicPr>
            <a:picLocks noChangeAspect="1"/>
          </p:cNvPicPr>
          <p:nvPr/>
        </p:nvPicPr>
        <p:blipFill>
          <a:blip r:embed="rId3"/>
          <a:stretch>
            <a:fillRect/>
          </a:stretch>
        </p:blipFill>
        <p:spPr>
          <a:xfrm>
            <a:off x="1173423" y="855460"/>
            <a:ext cx="3138469" cy="1802499"/>
          </a:xfrm>
          <a:prstGeom prst="rect">
            <a:avLst/>
          </a:prstGeom>
          <a:ln w="38100" cap="sq">
            <a:solidFill>
              <a:srgbClr val="FFC000"/>
            </a:solidFill>
            <a:prstDash val="solid"/>
            <a:miter lim="800000"/>
          </a:ln>
          <a:effectLst>
            <a:outerShdw blurRad="50800" dist="38100" dir="2700000" algn="tl" rotWithShape="0">
              <a:srgbClr val="000000">
                <a:alpha val="43000"/>
              </a:srgbClr>
            </a:outerShdw>
          </a:effectLst>
        </p:spPr>
      </p:pic>
      <p:pic>
        <p:nvPicPr>
          <p:cNvPr id="11" name="Picture 10" descr="107.jpg"/>
          <p:cNvPicPr>
            <a:picLocks noChangeAspect="1"/>
          </p:cNvPicPr>
          <p:nvPr/>
        </p:nvPicPr>
        <p:blipFill>
          <a:blip r:embed="rId4"/>
          <a:stretch>
            <a:fillRect/>
          </a:stretch>
        </p:blipFill>
        <p:spPr>
          <a:xfrm>
            <a:off x="1173423" y="3870846"/>
            <a:ext cx="3466815" cy="1941416"/>
          </a:xfrm>
          <a:prstGeom prst="roundRect">
            <a:avLst>
              <a:gd name="adj" fmla="val 8594"/>
            </a:avLst>
          </a:prstGeom>
          <a:solidFill>
            <a:srgbClr val="FFFFFF">
              <a:shade val="85000"/>
            </a:srgbClr>
          </a:solidFill>
          <a:ln>
            <a:solidFill>
              <a:srgbClr val="FFC000"/>
            </a:solidFill>
          </a:ln>
          <a:effectLst>
            <a:reflection blurRad="12700" stA="38000" endPos="28000" dist="5000" dir="5400000" sy="-100000" algn="bl" rotWithShape="0"/>
          </a:effectLst>
        </p:spPr>
      </p:pic>
    </p:spTree>
    <p:extLst>
      <p:ext uri="{BB962C8B-B14F-4D97-AF65-F5344CB8AC3E}">
        <p14:creationId xmlns:p14="http://schemas.microsoft.com/office/powerpoint/2010/main" val="3556091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35E38-D24C-4B57-9789-E1B399D5B89F}"/>
              </a:ext>
            </a:extLst>
          </p:cNvPr>
          <p:cNvSpPr>
            <a:spLocks noGrp="1"/>
          </p:cNvSpPr>
          <p:nvPr>
            <p:ph type="title"/>
          </p:nvPr>
        </p:nvSpPr>
        <p:spPr>
          <a:xfrm>
            <a:off x="838199" y="69565"/>
            <a:ext cx="10515600" cy="1325563"/>
          </a:xfrm>
        </p:spPr>
        <p:txBody>
          <a:bodyPr>
            <a:normAutofit/>
          </a:bodyPr>
          <a:lstStyle/>
          <a:p>
            <a:r>
              <a:rPr lang="en-GB" sz="2800" b="1" dirty="0"/>
              <a:t>Training and Qualifications</a:t>
            </a:r>
          </a:p>
        </p:txBody>
      </p:sp>
      <p:sp>
        <p:nvSpPr>
          <p:cNvPr id="3" name="Content Placeholder 2">
            <a:extLst>
              <a:ext uri="{FF2B5EF4-FFF2-40B4-BE49-F238E27FC236}">
                <a16:creationId xmlns:a16="http://schemas.microsoft.com/office/drawing/2014/main" id="{4CB269AA-39A8-42B8-8F6F-211A95942452}"/>
              </a:ext>
            </a:extLst>
          </p:cNvPr>
          <p:cNvSpPr>
            <a:spLocks noGrp="1"/>
          </p:cNvSpPr>
          <p:nvPr>
            <p:ph idx="1"/>
          </p:nvPr>
        </p:nvSpPr>
        <p:spPr>
          <a:xfrm>
            <a:off x="5213444" y="1271588"/>
            <a:ext cx="6140355" cy="5245886"/>
          </a:xfrm>
          <a:ln/>
        </p:spPr>
        <p:style>
          <a:lnRef idx="2">
            <a:schemeClr val="accent1"/>
          </a:lnRef>
          <a:fillRef idx="1">
            <a:schemeClr val="lt1"/>
          </a:fillRef>
          <a:effectRef idx="0">
            <a:schemeClr val="accent1"/>
          </a:effectRef>
          <a:fontRef idx="minor">
            <a:schemeClr val="dk1"/>
          </a:fontRef>
        </p:style>
        <p:txBody>
          <a:bodyPr>
            <a:normAutofit/>
          </a:bodyPr>
          <a:lstStyle/>
          <a:p>
            <a:pPr algn="r">
              <a:lnSpc>
                <a:spcPct val="160000"/>
              </a:lnSpc>
            </a:pPr>
            <a:r>
              <a:rPr lang="en-GB" sz="1600" dirty="0">
                <a:solidFill>
                  <a:schemeClr val="tx1"/>
                </a:solidFill>
                <a:latin typeface="Arial" panose="020B0604020202020204" pitchFamily="34" charset="0"/>
                <a:cs typeface="Arial" panose="020B0604020202020204" pitchFamily="34" charset="0"/>
              </a:rPr>
              <a:t>The academic qualifications required to become a care worker are a First Aid Certificate, CPR Certificate, GCSEs and A-level degrees. </a:t>
            </a:r>
          </a:p>
          <a:p>
            <a:pPr algn="r">
              <a:lnSpc>
                <a:spcPct val="160000"/>
              </a:lnSpc>
            </a:pPr>
            <a:r>
              <a:rPr lang="en-GB" sz="1600" dirty="0">
                <a:solidFill>
                  <a:schemeClr val="tx1"/>
                </a:solidFill>
                <a:latin typeface="Arial" panose="020B0604020202020204" pitchFamily="34" charset="0"/>
                <a:cs typeface="Arial" panose="020B0604020202020204" pitchFamily="34" charset="0"/>
              </a:rPr>
              <a:t>Apart from it, the skills required fir child acre worker are friendly nature, ability to build strong relationships with the patient, patience, empathy and sensitivity. </a:t>
            </a:r>
          </a:p>
          <a:p>
            <a:pPr algn="r">
              <a:lnSpc>
                <a:spcPct val="160000"/>
              </a:lnSpc>
            </a:pPr>
            <a:r>
              <a:rPr lang="en-GB" sz="1600" dirty="0">
                <a:solidFill>
                  <a:schemeClr val="tx1"/>
                </a:solidFill>
                <a:latin typeface="Arial" panose="020B0604020202020204" pitchFamily="34" charset="0"/>
                <a:cs typeface="Arial" panose="020B0604020202020204" pitchFamily="34" charset="0"/>
              </a:rPr>
              <a:t>The training to become a child care worker is given by private health care companies in areas like GCSEs and A levels through NVQ in health and safety.</a:t>
            </a:r>
            <a:endParaRPr lang="en-IN" sz="1600" dirty="0">
              <a:solidFill>
                <a:schemeClr val="tx1"/>
              </a:solidFill>
              <a:latin typeface="Arial" panose="020B0604020202020204" pitchFamily="34" charset="0"/>
              <a:cs typeface="Arial" panose="020B0604020202020204" pitchFamily="34" charset="0"/>
            </a:endParaRPr>
          </a:p>
          <a:p>
            <a:pPr algn="r">
              <a:lnSpc>
                <a:spcPct val="160000"/>
              </a:lnSpc>
            </a:pPr>
            <a:endParaRPr lang="en-GB" sz="1600" dirty="0">
              <a:solidFill>
                <a:schemeClr val="tx1"/>
              </a:solidFill>
              <a:latin typeface="Arial" panose="020B0604020202020204" pitchFamily="34" charset="0"/>
              <a:cs typeface="Arial" panose="020B0604020202020204" pitchFamily="34" charset="0"/>
            </a:endParaRPr>
          </a:p>
        </p:txBody>
      </p:sp>
      <p:pic>
        <p:nvPicPr>
          <p:cNvPr id="4" name="Picture 3" descr="108.jpg"/>
          <p:cNvPicPr>
            <a:picLocks noChangeAspect="1"/>
          </p:cNvPicPr>
          <p:nvPr/>
        </p:nvPicPr>
        <p:blipFill>
          <a:blip r:embed="rId3"/>
          <a:stretch>
            <a:fillRect/>
          </a:stretch>
        </p:blipFill>
        <p:spPr>
          <a:xfrm>
            <a:off x="1141435" y="1193274"/>
            <a:ext cx="2952537" cy="2701257"/>
          </a:xfrm>
          <a:prstGeom prst="roundRect">
            <a:avLst>
              <a:gd name="adj" fmla="val 8594"/>
            </a:avLst>
          </a:prstGeom>
          <a:solidFill>
            <a:srgbClr val="FFFFFF">
              <a:shade val="85000"/>
            </a:srgbClr>
          </a:solidFill>
          <a:ln>
            <a:solidFill>
              <a:srgbClr val="FF0000"/>
            </a:solidFill>
          </a:ln>
          <a:effectLst>
            <a:reflection blurRad="12700" stA="38000" endPos="28000" dist="5000" dir="5400000" sy="-100000" algn="bl" rotWithShape="0"/>
          </a:effectLst>
        </p:spPr>
      </p:pic>
      <p:pic>
        <p:nvPicPr>
          <p:cNvPr id="5" name="Picture 4" descr="109.jpg"/>
          <p:cNvPicPr>
            <a:picLocks noChangeAspect="1"/>
          </p:cNvPicPr>
          <p:nvPr/>
        </p:nvPicPr>
        <p:blipFill>
          <a:blip r:embed="rId4"/>
          <a:stretch>
            <a:fillRect/>
          </a:stretch>
        </p:blipFill>
        <p:spPr>
          <a:xfrm>
            <a:off x="922716" y="4345959"/>
            <a:ext cx="3389976" cy="2171515"/>
          </a:xfrm>
          <a:prstGeom prst="rect">
            <a:avLst/>
          </a:prstGeom>
          <a:ln w="38100" cap="sq">
            <a:solidFill>
              <a:schemeClr val="accent5">
                <a:lumMod val="60000"/>
                <a:lumOff val="40000"/>
              </a:schemeClr>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020682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BDB0A-5876-473F-8FCD-FE5F4444DD76}"/>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D9F46A54-D60C-4400-990C-CA78FBADAFDE}"/>
              </a:ext>
            </a:extLst>
          </p:cNvPr>
          <p:cNvSpPr>
            <a:spLocks noGrp="1"/>
          </p:cNvSpPr>
          <p:nvPr>
            <p:ph idx="1"/>
          </p:nvPr>
        </p:nvSpPr>
        <p:spPr>
          <a:xfrm>
            <a:off x="838200" y="1690688"/>
            <a:ext cx="3856630" cy="4351338"/>
          </a:xfrm>
          <a:ln/>
        </p:spPr>
        <p:style>
          <a:lnRef idx="2">
            <a:schemeClr val="accent6"/>
          </a:lnRef>
          <a:fillRef idx="1">
            <a:schemeClr val="lt1"/>
          </a:fillRef>
          <a:effectRef idx="0">
            <a:schemeClr val="accent6"/>
          </a:effectRef>
          <a:fontRef idx="minor">
            <a:schemeClr val="dk1"/>
          </a:fontRef>
        </p:style>
        <p:txBody>
          <a:bodyPr>
            <a:normAutofit/>
          </a:bodyPr>
          <a:lstStyle/>
          <a:p>
            <a:pPr>
              <a:lnSpc>
                <a:spcPct val="150000"/>
              </a:lnSpc>
            </a:pPr>
            <a:r>
              <a:rPr lang="en-GB" dirty="0"/>
              <a:t>Hence, it can be concluded that it is important to have an effective health and social care sector. </a:t>
            </a:r>
          </a:p>
        </p:txBody>
      </p:sp>
      <p:pic>
        <p:nvPicPr>
          <p:cNvPr id="5" name="Picture 4" descr="111.jpg"/>
          <p:cNvPicPr>
            <a:picLocks noChangeAspect="1"/>
          </p:cNvPicPr>
          <p:nvPr/>
        </p:nvPicPr>
        <p:blipFill>
          <a:blip r:embed="rId3"/>
          <a:stretch>
            <a:fillRect/>
          </a:stretch>
        </p:blipFill>
        <p:spPr>
          <a:xfrm>
            <a:off x="6100549" y="3447859"/>
            <a:ext cx="5158854" cy="3142360"/>
          </a:xfrm>
          <a:prstGeom prst="rect">
            <a:avLst/>
          </a:prstGeom>
          <a:ln w="38100" cap="sq">
            <a:solidFill>
              <a:srgbClr val="FF0000"/>
            </a:solidFill>
            <a:prstDash val="solid"/>
            <a:miter lim="800000"/>
          </a:ln>
          <a:effectLst>
            <a:outerShdw blurRad="50800" dist="38100" dir="2700000" algn="tl" rotWithShape="0">
              <a:srgbClr val="000000">
                <a:alpha val="43000"/>
              </a:srgbClr>
            </a:outerShdw>
          </a:effectLst>
        </p:spPr>
      </p:pic>
      <p:pic>
        <p:nvPicPr>
          <p:cNvPr id="6" name="Picture 5" descr="A close-up of hands shaking&#10;&#10;Description automatically generated with medium confidence">
            <a:extLst>
              <a:ext uri="{FF2B5EF4-FFF2-40B4-BE49-F238E27FC236}">
                <a16:creationId xmlns:a16="http://schemas.microsoft.com/office/drawing/2014/main" id="{CF4C358C-7B07-4E5C-8AC3-2F1D629EA9D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82101" y="713391"/>
            <a:ext cx="4795749" cy="2339630"/>
          </a:xfrm>
          <a:prstGeom prst="rect">
            <a:avLst/>
          </a:prstGeom>
          <a:ln w="88900" cap="sq" cmpd="thickThin">
            <a:solidFill>
              <a:schemeClr val="accent2">
                <a:lumMod val="75000"/>
              </a:schemeClr>
            </a:solidFill>
            <a:prstDash val="solid"/>
            <a:miter lim="800000"/>
          </a:ln>
          <a:effectLst>
            <a:innerShdw blurRad="76200">
              <a:srgbClr val="000000"/>
            </a:innerShdw>
          </a:effectLst>
        </p:spPr>
      </p:pic>
    </p:spTree>
    <p:extLst>
      <p:ext uri="{BB962C8B-B14F-4D97-AF65-F5344CB8AC3E}">
        <p14:creationId xmlns:p14="http://schemas.microsoft.com/office/powerpoint/2010/main" val="561772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64DD1-4D7D-43A6-B2F3-28D64501838B}"/>
              </a:ext>
            </a:extLst>
          </p:cNvPr>
          <p:cNvSpPr>
            <a:spLocks noGrp="1"/>
          </p:cNvSpPr>
          <p:nvPr>
            <p:ph type="title"/>
          </p:nvPr>
        </p:nvSpPr>
        <p:spPr/>
        <p:txBody>
          <a:bodyPr/>
          <a:lstStyle/>
          <a:p>
            <a:r>
              <a:rPr lang="en-GB" b="1" dirty="0"/>
              <a:t>Summarise</a:t>
            </a:r>
          </a:p>
        </p:txBody>
      </p:sp>
      <p:sp>
        <p:nvSpPr>
          <p:cNvPr id="3" name="Content Placeholder 2">
            <a:extLst>
              <a:ext uri="{FF2B5EF4-FFF2-40B4-BE49-F238E27FC236}">
                <a16:creationId xmlns:a16="http://schemas.microsoft.com/office/drawing/2014/main" id="{ACB86EDF-60BC-445D-83CE-27234AF58CC9}"/>
              </a:ext>
            </a:extLst>
          </p:cNvPr>
          <p:cNvSpPr>
            <a:spLocks noGrp="1"/>
          </p:cNvSpPr>
          <p:nvPr>
            <p:ph idx="1"/>
          </p:nvPr>
        </p:nvSpPr>
        <p:spPr>
          <a:xfrm>
            <a:off x="838199" y="1443038"/>
            <a:ext cx="5305425" cy="5272087"/>
          </a:xfrm>
          <a:ln/>
        </p:spPr>
        <p:style>
          <a:lnRef idx="2">
            <a:schemeClr val="accent6"/>
          </a:lnRef>
          <a:fillRef idx="1">
            <a:schemeClr val="lt1"/>
          </a:fillRef>
          <a:effectRef idx="0">
            <a:schemeClr val="accent6"/>
          </a:effectRef>
          <a:fontRef idx="minor">
            <a:schemeClr val="dk1"/>
          </a:fontRef>
        </p:style>
        <p:txBody>
          <a:bodyPr>
            <a:normAutofit fontScale="47500" lnSpcReduction="20000"/>
          </a:bodyPr>
          <a:lstStyle/>
          <a:p>
            <a:pPr>
              <a:lnSpc>
                <a:spcPct val="170000"/>
              </a:lnSpc>
            </a:pPr>
            <a:r>
              <a:rPr lang="en-GB" sz="3600" b="1" i="1" dirty="0"/>
              <a:t>Concrete Experience</a:t>
            </a:r>
            <a:r>
              <a:rPr lang="en-GB" sz="3600" i="1" dirty="0"/>
              <a:t>: </a:t>
            </a:r>
            <a:r>
              <a:rPr lang="en-GB" sz="3600" dirty="0"/>
              <a:t>According to Morris, (2020, p. 1071), the Concrete Experience marks the detailed explanation of the situation that is happening such as any fresh experience of the existing experience. </a:t>
            </a:r>
          </a:p>
          <a:p>
            <a:pPr>
              <a:lnSpc>
                <a:spcPct val="170000"/>
              </a:lnSpc>
            </a:pPr>
            <a:r>
              <a:rPr lang="en-GB" sz="3600" dirty="0"/>
              <a:t>For instance, I have noticed the meaning of health and social care that involves curing any dangerous medical condition with the help of various medical professionals such as doctors, nurses and care workers. </a:t>
            </a:r>
          </a:p>
          <a:p>
            <a:pPr>
              <a:lnSpc>
                <a:spcPct val="170000"/>
              </a:lnSpc>
            </a:pPr>
            <a:r>
              <a:rPr lang="en-GB" sz="3600" dirty="0"/>
              <a:t>I have assessed the meaning and types of care workers explaining that the person who looks after an ill person is known as a care worker. </a:t>
            </a:r>
            <a:endParaRPr lang="en-GB" dirty="0"/>
          </a:p>
        </p:txBody>
      </p:sp>
      <p:pic>
        <p:nvPicPr>
          <p:cNvPr id="4" name="Picture 3" descr="112.png"/>
          <p:cNvPicPr>
            <a:picLocks noChangeAspect="1"/>
          </p:cNvPicPr>
          <p:nvPr/>
        </p:nvPicPr>
        <p:blipFill>
          <a:blip r:embed="rId3"/>
          <a:stretch>
            <a:fillRect/>
          </a:stretch>
        </p:blipFill>
        <p:spPr>
          <a:xfrm>
            <a:off x="7608130" y="720822"/>
            <a:ext cx="3392806" cy="3347769"/>
          </a:xfrm>
          <a:prstGeom prst="rect">
            <a:avLst/>
          </a:prstGeom>
          <a:ln w="38100" cap="sq">
            <a:solidFill>
              <a:srgbClr val="FFFF00"/>
            </a:solidFill>
            <a:prstDash val="solid"/>
            <a:miter lim="800000"/>
          </a:ln>
          <a:effectLst>
            <a:outerShdw blurRad="50800" dist="38100" dir="2700000" algn="tl" rotWithShape="0">
              <a:srgbClr val="000000">
                <a:alpha val="43000"/>
              </a:srgbClr>
            </a:outerShdw>
          </a:effectLst>
        </p:spPr>
      </p:pic>
      <p:pic>
        <p:nvPicPr>
          <p:cNvPr id="7" name="Picture 6" descr="110.jpg"/>
          <p:cNvPicPr>
            <a:picLocks noChangeAspect="1"/>
          </p:cNvPicPr>
          <p:nvPr/>
        </p:nvPicPr>
        <p:blipFill>
          <a:blip r:embed="rId4"/>
          <a:stretch>
            <a:fillRect/>
          </a:stretch>
        </p:blipFill>
        <p:spPr>
          <a:xfrm>
            <a:off x="7715251" y="4600575"/>
            <a:ext cx="3285686" cy="189052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012502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3EB9B-2DBA-4927-A194-81463C042911}"/>
              </a:ext>
            </a:extLst>
          </p:cNvPr>
          <p:cNvSpPr>
            <a:spLocks noGrp="1"/>
          </p:cNvSpPr>
          <p:nvPr>
            <p:ph type="title"/>
          </p:nvPr>
        </p:nvSpPr>
        <p:spPr>
          <a:xfrm>
            <a:off x="838200" y="107950"/>
            <a:ext cx="10515600" cy="1325563"/>
          </a:xfrm>
        </p:spPr>
        <p:txBody>
          <a:bodyPr/>
          <a:lstStyle/>
          <a:p>
            <a:r>
              <a:rPr lang="en-GB" b="1" dirty="0"/>
              <a:t>Full Reference List</a:t>
            </a:r>
          </a:p>
        </p:txBody>
      </p:sp>
      <p:sp>
        <p:nvSpPr>
          <p:cNvPr id="3" name="Content Placeholder 2">
            <a:extLst>
              <a:ext uri="{FF2B5EF4-FFF2-40B4-BE49-F238E27FC236}">
                <a16:creationId xmlns:a16="http://schemas.microsoft.com/office/drawing/2014/main" id="{4609EDA2-E25A-4B23-8777-E9AE7BF0A0AE}"/>
              </a:ext>
            </a:extLst>
          </p:cNvPr>
          <p:cNvSpPr>
            <a:spLocks noGrp="1"/>
          </p:cNvSpPr>
          <p:nvPr>
            <p:ph idx="1"/>
          </p:nvPr>
        </p:nvSpPr>
        <p:spPr>
          <a:xfrm>
            <a:off x="314325" y="1257300"/>
            <a:ext cx="11715750" cy="4919663"/>
          </a:xfrm>
          <a:ln/>
        </p:spPr>
        <p:style>
          <a:lnRef idx="2">
            <a:schemeClr val="accent2"/>
          </a:lnRef>
          <a:fillRef idx="1">
            <a:schemeClr val="lt1"/>
          </a:fillRef>
          <a:effectRef idx="0">
            <a:schemeClr val="accent2"/>
          </a:effectRef>
          <a:fontRef idx="minor">
            <a:schemeClr val="dk1"/>
          </a:fontRef>
        </p:style>
        <p:txBody>
          <a:bodyPr>
            <a:noAutofit/>
          </a:bodyPr>
          <a:lstStyle/>
          <a:p>
            <a:r>
              <a:rPr lang="en-GB" sz="1000" dirty="0" err="1">
                <a:latin typeface="Arial" panose="020B0604020202020204" pitchFamily="34" charset="0"/>
                <a:cs typeface="Arial" panose="020B0604020202020204" pitchFamily="34" charset="0"/>
              </a:rPr>
              <a:t>Aveyard</a:t>
            </a:r>
            <a:r>
              <a:rPr lang="en-GB" sz="1000" dirty="0">
                <a:latin typeface="Arial" panose="020B0604020202020204" pitchFamily="34" charset="0"/>
                <a:cs typeface="Arial" panose="020B0604020202020204" pitchFamily="34" charset="0"/>
              </a:rPr>
              <a:t>, H., 2018. Doing a literature review in health and social care: A practical guide.</a:t>
            </a:r>
            <a:r>
              <a:rPr lang="en-US" sz="1000" dirty="0">
                <a:latin typeface="Arial" panose="020B0604020202020204" pitchFamily="34" charset="0"/>
                <a:cs typeface="Arial" panose="020B0604020202020204" pitchFamily="34" charset="0"/>
                <a:hlinkClick r:id="rId2"/>
              </a:rPr>
              <a:t> </a:t>
            </a:r>
            <a:r>
              <a:rPr lang="en-GB" sz="1000" u="sng" dirty="0">
                <a:latin typeface="Arial" panose="020B0604020202020204" pitchFamily="34" charset="0"/>
                <a:cs typeface="Arial" panose="020B0604020202020204" pitchFamily="34" charset="0"/>
                <a:hlinkClick r:id="rId2"/>
              </a:rPr>
              <a:t>https://books.google.com/books?hl=en&amp;lr=&amp;id=o8gvEAAAQBAJ&amp;oi=fnd&amp;pg=PP1&amp;dq=health+and+social+care&amp;ots=WpM_MBqNGL&amp;sig=3Sbl4TI4tGcqD94zg1sQHo0R5X0</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Chen, Y., Ding, S., </a:t>
            </a:r>
            <a:r>
              <a:rPr lang="en-GB" sz="1000" dirty="0" err="1">
                <a:latin typeface="Arial" panose="020B0604020202020204" pitchFamily="34" charset="0"/>
                <a:cs typeface="Arial" panose="020B0604020202020204" pitchFamily="34" charset="0"/>
              </a:rPr>
              <a:t>Xu</a:t>
            </a:r>
            <a:r>
              <a:rPr lang="en-GB" sz="1000" dirty="0">
                <a:latin typeface="Arial" panose="020B0604020202020204" pitchFamily="34" charset="0"/>
                <a:cs typeface="Arial" panose="020B0604020202020204" pitchFamily="34" charset="0"/>
              </a:rPr>
              <a:t>, Z., </a:t>
            </a:r>
            <a:r>
              <a:rPr lang="en-GB" sz="1000" dirty="0" err="1">
                <a:latin typeface="Arial" panose="020B0604020202020204" pitchFamily="34" charset="0"/>
                <a:cs typeface="Arial" panose="020B0604020202020204" pitchFamily="34" charset="0"/>
              </a:rPr>
              <a:t>Zheng</a:t>
            </a:r>
            <a:r>
              <a:rPr lang="en-GB" sz="1000" dirty="0">
                <a:latin typeface="Arial" panose="020B0604020202020204" pitchFamily="34" charset="0"/>
                <a:cs typeface="Arial" panose="020B0604020202020204" pitchFamily="34" charset="0"/>
              </a:rPr>
              <a:t>, H. and Yang, S., 2019. </a:t>
            </a:r>
            <a:r>
              <a:rPr lang="en-GB" sz="1000" dirty="0" err="1">
                <a:latin typeface="Arial" panose="020B0604020202020204" pitchFamily="34" charset="0"/>
                <a:cs typeface="Arial" panose="020B0604020202020204" pitchFamily="34" charset="0"/>
              </a:rPr>
              <a:t>Blockchain</a:t>
            </a:r>
            <a:r>
              <a:rPr lang="en-GB" sz="1000" dirty="0">
                <a:latin typeface="Arial" panose="020B0604020202020204" pitchFamily="34" charset="0"/>
                <a:cs typeface="Arial" panose="020B0604020202020204" pitchFamily="34" charset="0"/>
              </a:rPr>
              <a:t>-based medical records secure storage and medical service framework. </a:t>
            </a:r>
            <a:r>
              <a:rPr lang="en-GB" sz="1000" i="1" dirty="0">
                <a:latin typeface="Arial" panose="020B0604020202020204" pitchFamily="34" charset="0"/>
                <a:cs typeface="Arial" panose="020B0604020202020204" pitchFamily="34" charset="0"/>
              </a:rPr>
              <a:t>Journal of medical systems</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43</a:t>
            </a:r>
            <a:r>
              <a:rPr lang="en-GB" sz="1000" dirty="0">
                <a:latin typeface="Arial" panose="020B0604020202020204" pitchFamily="34" charset="0"/>
                <a:cs typeface="Arial" panose="020B0604020202020204" pitchFamily="34" charset="0"/>
              </a:rPr>
              <a:t>(1), pp.1-9.</a:t>
            </a:r>
            <a:r>
              <a:rPr lang="en-US" sz="1000" dirty="0">
                <a:latin typeface="Arial" panose="020B0604020202020204" pitchFamily="34" charset="0"/>
                <a:cs typeface="Arial" panose="020B0604020202020204" pitchFamily="34" charset="0"/>
                <a:hlinkClick r:id="rId3"/>
              </a:rPr>
              <a:t> </a:t>
            </a:r>
            <a:r>
              <a:rPr lang="en-GB" sz="1000" u="sng" dirty="0">
                <a:latin typeface="Arial" panose="020B0604020202020204" pitchFamily="34" charset="0"/>
                <a:cs typeface="Arial" panose="020B0604020202020204" pitchFamily="34" charset="0"/>
                <a:hlinkClick r:id="rId3"/>
              </a:rPr>
              <a:t>https://link.springer.com/article/10.1007/s10916-018-1121-4</a:t>
            </a:r>
            <a:endParaRPr lang="en-IN"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Cordioli</a:t>
            </a:r>
            <a:r>
              <a:rPr lang="en-GB" sz="1000" dirty="0">
                <a:latin typeface="Arial" panose="020B0604020202020204" pitchFamily="34" charset="0"/>
                <a:cs typeface="Arial" panose="020B0604020202020204" pitchFamily="34" charset="0"/>
              </a:rPr>
              <a:t>, D.F.C., </a:t>
            </a:r>
            <a:r>
              <a:rPr lang="en-GB" sz="1000" dirty="0" err="1">
                <a:latin typeface="Arial" panose="020B0604020202020204" pitchFamily="34" charset="0"/>
                <a:cs typeface="Arial" panose="020B0604020202020204" pitchFamily="34" charset="0"/>
              </a:rPr>
              <a:t>Cordioli</a:t>
            </a:r>
            <a:r>
              <a:rPr lang="en-GB" sz="1000" dirty="0">
                <a:latin typeface="Arial" panose="020B0604020202020204" pitchFamily="34" charset="0"/>
                <a:cs typeface="Arial" panose="020B0604020202020204" pitchFamily="34" charset="0"/>
              </a:rPr>
              <a:t>, J.R., </a:t>
            </a:r>
            <a:r>
              <a:rPr lang="en-GB" sz="1000" dirty="0" err="1">
                <a:latin typeface="Arial" panose="020B0604020202020204" pitchFamily="34" charset="0"/>
                <a:cs typeface="Arial" panose="020B0604020202020204" pitchFamily="34" charset="0"/>
              </a:rPr>
              <a:t>Gazetta</a:t>
            </a:r>
            <a:r>
              <a:rPr lang="en-GB" sz="1000" dirty="0">
                <a:latin typeface="Arial" panose="020B0604020202020204" pitchFamily="34" charset="0"/>
                <a:cs typeface="Arial" panose="020B0604020202020204" pitchFamily="34" charset="0"/>
              </a:rPr>
              <a:t>, C.E., Silva, A.G.D. and </a:t>
            </a:r>
            <a:r>
              <a:rPr lang="en-GB" sz="1000" dirty="0" err="1">
                <a:latin typeface="Arial" panose="020B0604020202020204" pitchFamily="34" charset="0"/>
                <a:cs typeface="Arial" panose="020B0604020202020204" pitchFamily="34" charset="0"/>
              </a:rPr>
              <a:t>Lourenção</a:t>
            </a:r>
            <a:r>
              <a:rPr lang="en-GB" sz="1000" dirty="0">
                <a:latin typeface="Arial" panose="020B0604020202020204" pitchFamily="34" charset="0"/>
                <a:cs typeface="Arial" panose="020B0604020202020204" pitchFamily="34" charset="0"/>
              </a:rPr>
              <a:t>, L.G., 2019. Occupational stress and engagement in primary health care workers. </a:t>
            </a:r>
            <a:r>
              <a:rPr lang="en-GB" sz="1000" i="1" dirty="0" err="1">
                <a:latin typeface="Arial" panose="020B0604020202020204" pitchFamily="34" charset="0"/>
                <a:cs typeface="Arial" panose="020B0604020202020204" pitchFamily="34" charset="0"/>
              </a:rPr>
              <a:t>Revista</a:t>
            </a:r>
            <a:r>
              <a:rPr lang="en-GB" sz="1000" i="1" dirty="0">
                <a:latin typeface="Arial" panose="020B0604020202020204" pitchFamily="34" charset="0"/>
                <a:cs typeface="Arial" panose="020B0604020202020204" pitchFamily="34" charset="0"/>
              </a:rPr>
              <a:t> </a:t>
            </a:r>
            <a:r>
              <a:rPr lang="en-GB" sz="1000" i="1" dirty="0" err="1">
                <a:latin typeface="Arial" panose="020B0604020202020204" pitchFamily="34" charset="0"/>
                <a:cs typeface="Arial" panose="020B0604020202020204" pitchFamily="34" charset="0"/>
              </a:rPr>
              <a:t>brasileira</a:t>
            </a:r>
            <a:r>
              <a:rPr lang="en-GB" sz="1000" i="1" dirty="0">
                <a:latin typeface="Arial" panose="020B0604020202020204" pitchFamily="34" charset="0"/>
                <a:cs typeface="Arial" panose="020B0604020202020204" pitchFamily="34" charset="0"/>
              </a:rPr>
              <a:t> de </a:t>
            </a:r>
            <a:r>
              <a:rPr lang="en-GB" sz="1000" i="1" dirty="0" err="1">
                <a:latin typeface="Arial" panose="020B0604020202020204" pitchFamily="34" charset="0"/>
                <a:cs typeface="Arial" panose="020B0604020202020204" pitchFamily="34" charset="0"/>
              </a:rPr>
              <a:t>enfermagem</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72</a:t>
            </a:r>
            <a:r>
              <a:rPr lang="en-GB" sz="1000" dirty="0">
                <a:latin typeface="Arial" panose="020B0604020202020204" pitchFamily="34" charset="0"/>
                <a:cs typeface="Arial" panose="020B0604020202020204" pitchFamily="34" charset="0"/>
              </a:rPr>
              <a:t>, pp.1580-1587.</a:t>
            </a:r>
            <a:r>
              <a:rPr lang="en-US" sz="1000" dirty="0">
                <a:latin typeface="Arial" panose="020B0604020202020204" pitchFamily="34" charset="0"/>
                <a:cs typeface="Arial" panose="020B0604020202020204" pitchFamily="34" charset="0"/>
                <a:hlinkClick r:id="rId4"/>
              </a:rPr>
              <a:t> </a:t>
            </a:r>
            <a:r>
              <a:rPr lang="en-GB" sz="1000" u="sng" dirty="0">
                <a:latin typeface="Arial" panose="020B0604020202020204" pitchFamily="34" charset="0"/>
                <a:cs typeface="Arial" panose="020B0604020202020204" pitchFamily="34" charset="0"/>
                <a:hlinkClick r:id="rId4"/>
              </a:rPr>
              <a:t>https://www.scielo.br/j/reben/a/QgSbVvnzfWFtbgVX3FGSXdK/abstract/?lang=en</a:t>
            </a:r>
            <a:endParaRPr lang="en-IN"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Karampela</a:t>
            </a:r>
            <a:r>
              <a:rPr lang="en-GB" sz="1000" dirty="0">
                <a:latin typeface="Arial" panose="020B0604020202020204" pitchFamily="34" charset="0"/>
                <a:cs typeface="Arial" panose="020B0604020202020204" pitchFamily="34" charset="0"/>
              </a:rPr>
              <a:t>, M., </a:t>
            </a:r>
            <a:r>
              <a:rPr lang="en-GB" sz="1000" dirty="0" err="1">
                <a:latin typeface="Arial" panose="020B0604020202020204" pitchFamily="34" charset="0"/>
                <a:cs typeface="Arial" panose="020B0604020202020204" pitchFamily="34" charset="0"/>
              </a:rPr>
              <a:t>Ouhbi</a:t>
            </a:r>
            <a:r>
              <a:rPr lang="en-GB" sz="1000" dirty="0">
                <a:latin typeface="Arial" panose="020B0604020202020204" pitchFamily="34" charset="0"/>
                <a:cs typeface="Arial" panose="020B0604020202020204" pitchFamily="34" charset="0"/>
              </a:rPr>
              <a:t>, S. and </a:t>
            </a:r>
            <a:r>
              <a:rPr lang="en-GB" sz="1000" dirty="0" err="1">
                <a:latin typeface="Arial" panose="020B0604020202020204" pitchFamily="34" charset="0"/>
                <a:cs typeface="Arial" panose="020B0604020202020204" pitchFamily="34" charset="0"/>
              </a:rPr>
              <a:t>Isomursu</a:t>
            </a:r>
            <a:r>
              <a:rPr lang="en-GB" sz="1000" dirty="0">
                <a:latin typeface="Arial" panose="020B0604020202020204" pitchFamily="34" charset="0"/>
                <a:cs typeface="Arial" panose="020B0604020202020204" pitchFamily="34" charset="0"/>
              </a:rPr>
              <a:t>, M., 2019. Connected health user willingness to share personal health data: questionnaire study. </a:t>
            </a:r>
            <a:r>
              <a:rPr lang="en-GB" sz="1000" i="1" dirty="0">
                <a:latin typeface="Arial" panose="020B0604020202020204" pitchFamily="34" charset="0"/>
                <a:cs typeface="Arial" panose="020B0604020202020204" pitchFamily="34" charset="0"/>
              </a:rPr>
              <a:t>Journal of medical Internet research</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21</a:t>
            </a:r>
            <a:r>
              <a:rPr lang="en-GB" sz="1000" dirty="0">
                <a:latin typeface="Arial" panose="020B0604020202020204" pitchFamily="34" charset="0"/>
                <a:cs typeface="Arial" panose="020B0604020202020204" pitchFamily="34" charset="0"/>
              </a:rPr>
              <a:t>(11), p.e14537.</a:t>
            </a:r>
            <a:r>
              <a:rPr lang="en-US" sz="1000" dirty="0">
                <a:latin typeface="Arial" panose="020B0604020202020204" pitchFamily="34" charset="0"/>
                <a:cs typeface="Arial" panose="020B0604020202020204" pitchFamily="34" charset="0"/>
                <a:hlinkClick r:id="rId5"/>
              </a:rPr>
              <a:t> </a:t>
            </a:r>
            <a:r>
              <a:rPr lang="en-GB" sz="1000" u="sng" dirty="0">
                <a:latin typeface="Arial" panose="020B0604020202020204" pitchFamily="34" charset="0"/>
                <a:cs typeface="Arial" panose="020B0604020202020204" pitchFamily="34" charset="0"/>
                <a:hlinkClick r:id="rId5"/>
              </a:rPr>
              <a:t>https://www.jmir.org/2019/11/e14537/</a:t>
            </a:r>
            <a:endParaRPr lang="en-IN"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Mantzourani</a:t>
            </a:r>
            <a:r>
              <a:rPr lang="en-GB" sz="1000" dirty="0">
                <a:latin typeface="Arial" panose="020B0604020202020204" pitchFamily="34" charset="0"/>
                <a:cs typeface="Arial" panose="020B0604020202020204" pitchFamily="34" charset="0"/>
              </a:rPr>
              <a:t>, E., </a:t>
            </a:r>
            <a:r>
              <a:rPr lang="en-GB" sz="1000" dirty="0" err="1">
                <a:latin typeface="Arial" panose="020B0604020202020204" pitchFamily="34" charset="0"/>
                <a:cs typeface="Arial" panose="020B0604020202020204" pitchFamily="34" charset="0"/>
              </a:rPr>
              <a:t>Desselle</a:t>
            </a:r>
            <a:r>
              <a:rPr lang="en-GB" sz="1000" dirty="0">
                <a:latin typeface="Arial" panose="020B0604020202020204" pitchFamily="34" charset="0"/>
                <a:cs typeface="Arial" panose="020B0604020202020204" pitchFamily="34" charset="0"/>
              </a:rPr>
              <a:t>, S., Le, J., </a:t>
            </a:r>
            <a:r>
              <a:rPr lang="en-GB" sz="1000" dirty="0" err="1">
                <a:latin typeface="Arial" panose="020B0604020202020204" pitchFamily="34" charset="0"/>
                <a:cs typeface="Arial" panose="020B0604020202020204" pitchFamily="34" charset="0"/>
              </a:rPr>
              <a:t>Lonie</a:t>
            </a:r>
            <a:r>
              <a:rPr lang="en-GB" sz="1000" dirty="0">
                <a:latin typeface="Arial" panose="020B0604020202020204" pitchFamily="34" charset="0"/>
                <a:cs typeface="Arial" panose="020B0604020202020204" pitchFamily="34" charset="0"/>
              </a:rPr>
              <a:t>, J.M. and Lucas, C., 2019. The role of reflective practice in healthcare professions: Next steps for pharmacy education and practice. </a:t>
            </a:r>
            <a:r>
              <a:rPr lang="en-GB" sz="1000" i="1" dirty="0">
                <a:latin typeface="Arial" panose="020B0604020202020204" pitchFamily="34" charset="0"/>
                <a:cs typeface="Arial" panose="020B0604020202020204" pitchFamily="34" charset="0"/>
              </a:rPr>
              <a:t>Research in Social and Administrative Pharmacy</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15</a:t>
            </a:r>
            <a:r>
              <a:rPr lang="en-GB" sz="1000" dirty="0">
                <a:latin typeface="Arial" panose="020B0604020202020204" pitchFamily="34" charset="0"/>
                <a:cs typeface="Arial" panose="020B0604020202020204" pitchFamily="34" charset="0"/>
              </a:rPr>
              <a:t>(12), pp.1476-1479.</a:t>
            </a:r>
            <a:r>
              <a:rPr lang="en-US" sz="1000" dirty="0">
                <a:latin typeface="Arial" panose="020B0604020202020204" pitchFamily="34" charset="0"/>
                <a:cs typeface="Arial" panose="020B0604020202020204" pitchFamily="34" charset="0"/>
                <a:hlinkClick r:id="rId6"/>
              </a:rPr>
              <a:t> </a:t>
            </a:r>
            <a:r>
              <a:rPr lang="en-GB" sz="1000" u="sng" dirty="0">
                <a:latin typeface="Arial" panose="020B0604020202020204" pitchFamily="34" charset="0"/>
                <a:cs typeface="Arial" panose="020B0604020202020204" pitchFamily="34" charset="0"/>
                <a:hlinkClick r:id="rId6"/>
              </a:rPr>
              <a:t>https://www.sciencedirect.com/science/article/pii/S155174111930097X</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Morris, T.H., 2020. Experiential learning–a systematic review and revision of Kolb’s model. </a:t>
            </a:r>
            <a:r>
              <a:rPr lang="en-GB" sz="1000" i="1" dirty="0">
                <a:latin typeface="Arial" panose="020B0604020202020204" pitchFamily="34" charset="0"/>
                <a:cs typeface="Arial" panose="020B0604020202020204" pitchFamily="34" charset="0"/>
              </a:rPr>
              <a:t>Interactive Learning Environments</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28</a:t>
            </a:r>
            <a:r>
              <a:rPr lang="en-GB" sz="1000" dirty="0">
                <a:latin typeface="Arial" panose="020B0604020202020204" pitchFamily="34" charset="0"/>
                <a:cs typeface="Arial" panose="020B0604020202020204" pitchFamily="34" charset="0"/>
              </a:rPr>
              <a:t>(8), pp.1064-1077.</a:t>
            </a:r>
            <a:r>
              <a:rPr lang="en-US" sz="1000" dirty="0">
                <a:latin typeface="Arial" panose="020B0604020202020204" pitchFamily="34" charset="0"/>
                <a:cs typeface="Arial" panose="020B0604020202020204" pitchFamily="34" charset="0"/>
                <a:hlinkClick r:id="rId7"/>
              </a:rPr>
              <a:t> </a:t>
            </a:r>
            <a:r>
              <a:rPr lang="en-GB" sz="1000" u="sng" dirty="0">
                <a:latin typeface="Arial" panose="020B0604020202020204" pitchFamily="34" charset="0"/>
                <a:cs typeface="Arial" panose="020B0604020202020204" pitchFamily="34" charset="0"/>
                <a:hlinkClick r:id="rId7"/>
              </a:rPr>
              <a:t>https://www.tandfonline.com/doi/abs/10.1080/10494820.2019.1570279</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Rudolph, J., 2020, July. Redefining User Needs. In </a:t>
            </a:r>
            <a:r>
              <a:rPr lang="en-GB" sz="1000" i="1" dirty="0">
                <a:latin typeface="Arial" panose="020B0604020202020204" pitchFamily="34" charset="0"/>
                <a:cs typeface="Arial" panose="020B0604020202020204" pitchFamily="34" charset="0"/>
              </a:rPr>
              <a:t>International Conference on Applied Human Factors and Ergonomics</a:t>
            </a:r>
            <a:r>
              <a:rPr lang="en-GB" sz="1000" dirty="0">
                <a:latin typeface="Arial" panose="020B0604020202020204" pitchFamily="34" charset="0"/>
                <a:cs typeface="Arial" panose="020B0604020202020204" pitchFamily="34" charset="0"/>
              </a:rPr>
              <a:t> (pp. 309-315). Springer, Cham.</a:t>
            </a:r>
            <a:r>
              <a:rPr lang="en-US" sz="1000" dirty="0">
                <a:latin typeface="Arial" panose="020B0604020202020204" pitchFamily="34" charset="0"/>
                <a:cs typeface="Arial" panose="020B0604020202020204" pitchFamily="34" charset="0"/>
                <a:hlinkClick r:id="rId8"/>
              </a:rPr>
              <a:t> </a:t>
            </a:r>
            <a:r>
              <a:rPr lang="en-GB" sz="1000" u="sng" dirty="0">
                <a:latin typeface="Arial" panose="020B0604020202020204" pitchFamily="34" charset="0"/>
                <a:cs typeface="Arial" panose="020B0604020202020204" pitchFamily="34" charset="0"/>
                <a:hlinkClick r:id="rId8"/>
              </a:rPr>
              <a:t>https://link.springer.com/chapter/10.1007/978-3-030-51194-4_41</a:t>
            </a:r>
            <a:endParaRPr lang="en-IN"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Sanatinia</a:t>
            </a:r>
            <a:r>
              <a:rPr lang="en-GB" sz="1000" dirty="0">
                <a:latin typeface="Arial" panose="020B0604020202020204" pitchFamily="34" charset="0"/>
                <a:cs typeface="Arial" panose="020B0604020202020204" pitchFamily="34" charset="0"/>
              </a:rPr>
              <a:t>, R., Crawford, M.J., Quirk, A., Hood, C., Gordon, F., </a:t>
            </a:r>
            <a:r>
              <a:rPr lang="en-GB" sz="1000" dirty="0" err="1">
                <a:latin typeface="Arial" panose="020B0604020202020204" pitchFamily="34" charset="0"/>
                <a:cs typeface="Arial" panose="020B0604020202020204" pitchFamily="34" charset="0"/>
              </a:rPr>
              <a:t>Crome</a:t>
            </a:r>
            <a:r>
              <a:rPr lang="en-GB" sz="1000" dirty="0">
                <a:latin typeface="Arial" panose="020B0604020202020204" pitchFamily="34" charset="0"/>
                <a:cs typeface="Arial" panose="020B0604020202020204" pitchFamily="34" charset="0"/>
              </a:rPr>
              <a:t>, P., </a:t>
            </a:r>
            <a:r>
              <a:rPr lang="en-GB" sz="1000" dirty="0" err="1">
                <a:latin typeface="Arial" panose="020B0604020202020204" pitchFamily="34" charset="0"/>
                <a:cs typeface="Arial" panose="020B0604020202020204" pitchFamily="34" charset="0"/>
              </a:rPr>
              <a:t>Staniszewska</a:t>
            </a:r>
            <a:r>
              <a:rPr lang="en-GB" sz="1000" dirty="0">
                <a:latin typeface="Arial" panose="020B0604020202020204" pitchFamily="34" charset="0"/>
                <a:cs typeface="Arial" panose="020B0604020202020204" pitchFamily="34" charset="0"/>
              </a:rPr>
              <a:t>, S., </a:t>
            </a:r>
            <a:r>
              <a:rPr lang="en-GB" sz="1000" dirty="0" err="1">
                <a:latin typeface="Arial" panose="020B0604020202020204" pitchFamily="34" charset="0"/>
                <a:cs typeface="Arial" panose="020B0604020202020204" pitchFamily="34" charset="0"/>
              </a:rPr>
              <a:t>Zafarani</a:t>
            </a:r>
            <a:r>
              <a:rPr lang="en-GB" sz="1000" dirty="0">
                <a:latin typeface="Arial" panose="020B0604020202020204" pitchFamily="34" charset="0"/>
                <a:cs typeface="Arial" panose="020B0604020202020204" pitchFamily="34" charset="0"/>
              </a:rPr>
              <a:t>, G., Hammond, S., Burns, A. and Seers, K., 2020. Research objectives. In </a:t>
            </a:r>
            <a:r>
              <a:rPr lang="en-GB" sz="1000" i="1" dirty="0">
                <a:latin typeface="Arial" panose="020B0604020202020204" pitchFamily="34" charset="0"/>
                <a:cs typeface="Arial" panose="020B0604020202020204" pitchFamily="34" charset="0"/>
              </a:rPr>
              <a:t>Identifying features associated with higher-quality hospital care and shorter length of admission for people with dementia: a mixed-methods study</a:t>
            </a:r>
            <a:r>
              <a:rPr lang="en-GB" sz="1000" dirty="0">
                <a:latin typeface="Arial" panose="020B0604020202020204" pitchFamily="34" charset="0"/>
                <a:cs typeface="Arial" panose="020B0604020202020204" pitchFamily="34" charset="0"/>
              </a:rPr>
              <a:t>. NIHR Journals Library.</a:t>
            </a:r>
            <a:r>
              <a:rPr lang="en-US" sz="1000" dirty="0">
                <a:latin typeface="Arial" panose="020B0604020202020204" pitchFamily="34" charset="0"/>
                <a:cs typeface="Arial" panose="020B0604020202020204" pitchFamily="34" charset="0"/>
                <a:hlinkClick r:id="rId9"/>
              </a:rPr>
              <a:t> </a:t>
            </a:r>
            <a:r>
              <a:rPr lang="en-GB" sz="1000" u="sng" dirty="0">
                <a:latin typeface="Arial" panose="020B0604020202020204" pitchFamily="34" charset="0"/>
                <a:cs typeface="Arial" panose="020B0604020202020204" pitchFamily="34" charset="0"/>
                <a:hlinkClick r:id="rId9"/>
              </a:rPr>
              <a:t>https://www.ncbi.nlm.nih.gov/books/NBK556527/</a:t>
            </a:r>
            <a:endParaRPr lang="en-IN" sz="1000" dirty="0">
              <a:latin typeface="Arial" panose="020B0604020202020204" pitchFamily="34" charset="0"/>
              <a:cs typeface="Arial" panose="020B0604020202020204" pitchFamily="34" charset="0"/>
            </a:endParaRPr>
          </a:p>
          <a:p>
            <a:r>
              <a:rPr lang="en-US" sz="1000" dirty="0">
                <a:latin typeface="Arial" panose="020B0604020202020204" pitchFamily="34" charset="0"/>
                <a:cs typeface="Arial" panose="020B0604020202020204" pitchFamily="34" charset="0"/>
              </a:rPr>
              <a:t>Simplypsychology.org. 2022. [online] Available at: &lt;https://www.simplypsychology.org/learning-kolb.html&gt; [Accessed 23 June 2022].</a:t>
            </a:r>
            <a:endParaRPr lang="en-IN"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Smith, T., Fowler-Davis, S., </a:t>
            </a:r>
            <a:r>
              <a:rPr lang="en-GB" sz="1000" dirty="0" err="1">
                <a:latin typeface="Arial" panose="020B0604020202020204" pitchFamily="34" charset="0"/>
                <a:cs typeface="Arial" panose="020B0604020202020204" pitchFamily="34" charset="0"/>
              </a:rPr>
              <a:t>Nancarrow</a:t>
            </a:r>
            <a:r>
              <a:rPr lang="en-GB" sz="1000" dirty="0">
                <a:latin typeface="Arial" panose="020B0604020202020204" pitchFamily="34" charset="0"/>
                <a:cs typeface="Arial" panose="020B0604020202020204" pitchFamily="34" charset="0"/>
              </a:rPr>
              <a:t>, S., </a:t>
            </a:r>
            <a:r>
              <a:rPr lang="en-GB" sz="1000" dirty="0" err="1">
                <a:latin typeface="Arial" panose="020B0604020202020204" pitchFamily="34" charset="0"/>
                <a:cs typeface="Arial" panose="020B0604020202020204" pitchFamily="34" charset="0"/>
              </a:rPr>
              <a:t>Ariss</a:t>
            </a:r>
            <a:r>
              <a:rPr lang="en-GB" sz="1000" dirty="0">
                <a:latin typeface="Arial" panose="020B0604020202020204" pitchFamily="34" charset="0"/>
                <a:cs typeface="Arial" panose="020B0604020202020204" pitchFamily="34" charset="0"/>
              </a:rPr>
              <a:t>, S.M.B. and </a:t>
            </a:r>
            <a:r>
              <a:rPr lang="en-GB" sz="1000" dirty="0" err="1">
                <a:latin typeface="Arial" panose="020B0604020202020204" pitchFamily="34" charset="0"/>
                <a:cs typeface="Arial" panose="020B0604020202020204" pitchFamily="34" charset="0"/>
              </a:rPr>
              <a:t>Enderby</a:t>
            </a:r>
            <a:r>
              <a:rPr lang="en-GB" sz="1000" dirty="0">
                <a:latin typeface="Arial" panose="020B0604020202020204" pitchFamily="34" charset="0"/>
                <a:cs typeface="Arial" panose="020B0604020202020204" pitchFamily="34" charset="0"/>
              </a:rPr>
              <a:t>, P., 2018. Leadership in </a:t>
            </a:r>
            <a:r>
              <a:rPr lang="en-GB" sz="1000" dirty="0" err="1">
                <a:latin typeface="Arial" panose="020B0604020202020204" pitchFamily="34" charset="0"/>
                <a:cs typeface="Arial" panose="020B0604020202020204" pitchFamily="34" charset="0"/>
              </a:rPr>
              <a:t>interprofessional</a:t>
            </a:r>
            <a:r>
              <a:rPr lang="en-GB" sz="1000" dirty="0">
                <a:latin typeface="Arial" panose="020B0604020202020204" pitchFamily="34" charset="0"/>
                <a:cs typeface="Arial" panose="020B0604020202020204" pitchFamily="34" charset="0"/>
              </a:rPr>
              <a:t> health and social care teams: a literature review. </a:t>
            </a:r>
            <a:r>
              <a:rPr lang="en-GB" sz="1000" i="1" dirty="0">
                <a:latin typeface="Arial" panose="020B0604020202020204" pitchFamily="34" charset="0"/>
                <a:cs typeface="Arial" panose="020B0604020202020204" pitchFamily="34" charset="0"/>
              </a:rPr>
              <a:t>Leadership in Health Services</a:t>
            </a:r>
            <a:r>
              <a:rPr lang="en-GB" sz="1000" dirty="0">
                <a:latin typeface="Arial" panose="020B0604020202020204" pitchFamily="34" charset="0"/>
                <a:cs typeface="Arial" panose="020B0604020202020204" pitchFamily="34" charset="0"/>
              </a:rPr>
              <a:t>.</a:t>
            </a:r>
            <a:r>
              <a:rPr lang="en-US" sz="1000" dirty="0">
                <a:latin typeface="Arial" panose="020B0604020202020204" pitchFamily="34" charset="0"/>
                <a:cs typeface="Arial" panose="020B0604020202020204" pitchFamily="34" charset="0"/>
                <a:hlinkClick r:id="rId10"/>
              </a:rPr>
              <a:t> </a:t>
            </a:r>
            <a:r>
              <a:rPr lang="en-GB" sz="1000" u="sng" dirty="0">
                <a:latin typeface="Arial" panose="020B0604020202020204" pitchFamily="34" charset="0"/>
                <a:cs typeface="Arial" panose="020B0604020202020204" pitchFamily="34" charset="0"/>
                <a:hlinkClick r:id="rId10"/>
              </a:rPr>
              <a:t>https://www.emerald.com/insight/content/doi/10.1108/LHS-06-2016-0026/full/</a:t>
            </a:r>
            <a:endParaRPr lang="en-IN" sz="1000" dirty="0">
              <a:latin typeface="Arial" panose="020B0604020202020204" pitchFamily="34" charset="0"/>
              <a:cs typeface="Arial" panose="020B0604020202020204" pitchFamily="34" charset="0"/>
            </a:endParaRPr>
          </a:p>
          <a:p>
            <a:r>
              <a:rPr lang="en-GB" sz="1000" dirty="0" err="1">
                <a:latin typeface="Arial" panose="020B0604020202020204" pitchFamily="34" charset="0"/>
                <a:cs typeface="Arial" panose="020B0604020202020204" pitchFamily="34" charset="0"/>
              </a:rPr>
              <a:t>Telzak</a:t>
            </a:r>
            <a:r>
              <a:rPr lang="en-GB" sz="1000" dirty="0">
                <a:latin typeface="Arial" panose="020B0604020202020204" pitchFamily="34" charset="0"/>
                <a:cs typeface="Arial" panose="020B0604020202020204" pitchFamily="34" charset="0"/>
              </a:rPr>
              <a:t>, A., Chambers, E.C., </a:t>
            </a:r>
            <a:r>
              <a:rPr lang="en-GB" sz="1000" dirty="0" err="1">
                <a:latin typeface="Arial" panose="020B0604020202020204" pitchFamily="34" charset="0"/>
                <a:cs typeface="Arial" panose="020B0604020202020204" pitchFamily="34" charset="0"/>
              </a:rPr>
              <a:t>Gutnick</a:t>
            </a:r>
            <a:r>
              <a:rPr lang="en-GB" sz="1000" dirty="0">
                <a:latin typeface="Arial" panose="020B0604020202020204" pitchFamily="34" charset="0"/>
                <a:cs typeface="Arial" panose="020B0604020202020204" pitchFamily="34" charset="0"/>
              </a:rPr>
              <a:t>, D., </a:t>
            </a:r>
            <a:r>
              <a:rPr lang="en-GB" sz="1000" dirty="0" err="1">
                <a:latin typeface="Arial" panose="020B0604020202020204" pitchFamily="34" charset="0"/>
                <a:cs typeface="Arial" panose="020B0604020202020204" pitchFamily="34" charset="0"/>
              </a:rPr>
              <a:t>Flattau</a:t>
            </a:r>
            <a:r>
              <a:rPr lang="en-GB" sz="1000" dirty="0">
                <a:latin typeface="Arial" panose="020B0604020202020204" pitchFamily="34" charset="0"/>
                <a:cs typeface="Arial" panose="020B0604020202020204" pitchFamily="34" charset="0"/>
              </a:rPr>
              <a:t>, A., Chaya, J., </a:t>
            </a:r>
            <a:r>
              <a:rPr lang="en-GB" sz="1000" dirty="0" err="1">
                <a:latin typeface="Arial" panose="020B0604020202020204" pitchFamily="34" charset="0"/>
                <a:cs typeface="Arial" panose="020B0604020202020204" pitchFamily="34" charset="0"/>
              </a:rPr>
              <a:t>McAuliff</a:t>
            </a:r>
            <a:r>
              <a:rPr lang="en-GB" sz="1000" dirty="0">
                <a:latin typeface="Arial" panose="020B0604020202020204" pitchFamily="34" charset="0"/>
                <a:cs typeface="Arial" panose="020B0604020202020204" pitchFamily="34" charset="0"/>
              </a:rPr>
              <a:t>, K. and </a:t>
            </a:r>
            <a:r>
              <a:rPr lang="en-GB" sz="1000" dirty="0" err="1">
                <a:latin typeface="Arial" panose="020B0604020202020204" pitchFamily="34" charset="0"/>
                <a:cs typeface="Arial" panose="020B0604020202020204" pitchFamily="34" charset="0"/>
              </a:rPr>
              <a:t>Rapkin</a:t>
            </a:r>
            <a:r>
              <a:rPr lang="en-GB" sz="1000" dirty="0">
                <a:latin typeface="Arial" panose="020B0604020202020204" pitchFamily="34" charset="0"/>
                <a:cs typeface="Arial" panose="020B0604020202020204" pitchFamily="34" charset="0"/>
              </a:rPr>
              <a:t>, B., 2022. Health care worker burnout and perceived capacity to address social needs. </a:t>
            </a:r>
            <a:r>
              <a:rPr lang="en-GB" sz="1000" i="1" dirty="0">
                <a:latin typeface="Arial" panose="020B0604020202020204" pitchFamily="34" charset="0"/>
                <a:cs typeface="Arial" panose="020B0604020202020204" pitchFamily="34" charset="0"/>
              </a:rPr>
              <a:t>Population Health Management</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25</a:t>
            </a:r>
            <a:r>
              <a:rPr lang="en-GB" sz="1000" dirty="0">
                <a:latin typeface="Arial" panose="020B0604020202020204" pitchFamily="34" charset="0"/>
                <a:cs typeface="Arial" panose="020B0604020202020204" pitchFamily="34" charset="0"/>
              </a:rPr>
              <a:t>(3), pp.352-361.</a:t>
            </a:r>
            <a:r>
              <a:rPr lang="en-US" sz="1000" dirty="0">
                <a:latin typeface="Arial" panose="020B0604020202020204" pitchFamily="34" charset="0"/>
                <a:cs typeface="Arial" panose="020B0604020202020204" pitchFamily="34" charset="0"/>
                <a:hlinkClick r:id="rId11"/>
              </a:rPr>
              <a:t> </a:t>
            </a:r>
            <a:r>
              <a:rPr lang="en-GB" sz="1000" u="sng" dirty="0">
                <a:latin typeface="Arial" panose="020B0604020202020204" pitchFamily="34" charset="0"/>
                <a:cs typeface="Arial" panose="020B0604020202020204" pitchFamily="34" charset="0"/>
                <a:hlinkClick r:id="rId11"/>
              </a:rPr>
              <a:t>https://www.liebertpub.com/doi/abs/10.1089/pop.2021.0175</a:t>
            </a:r>
            <a:endParaRPr lang="en-IN"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25925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136</TotalTime>
  <Words>1246</Words>
  <Application>Microsoft Office PowerPoint</Application>
  <PresentationFormat>Widescreen</PresentationFormat>
  <Paragraphs>53</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   Introduction to Health &amp; Social Care-Presentation &amp; Supporting Paper </vt:lpstr>
      <vt:lpstr>Introduction</vt:lpstr>
      <vt:lpstr>Objectives</vt:lpstr>
      <vt:lpstr>The Role of the Care worker </vt:lpstr>
      <vt:lpstr>Care Worker</vt:lpstr>
      <vt:lpstr>The type of service user’s and their different needs </vt:lpstr>
      <vt:lpstr>Training and Qualifications</vt:lpstr>
      <vt:lpstr>Conclusion</vt:lpstr>
      <vt:lpstr>Summarise</vt:lpstr>
      <vt:lpstr>Full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dc:title>
  <dc:creator>Joanna Fender</dc:creator>
  <cp:lastModifiedBy>Cristiana Marchidan</cp:lastModifiedBy>
  <cp:revision>38</cp:revision>
  <dcterms:created xsi:type="dcterms:W3CDTF">2021-11-02T20:49:21Z</dcterms:created>
  <dcterms:modified xsi:type="dcterms:W3CDTF">2022-07-13T08:50:08Z</dcterms:modified>
</cp:coreProperties>
</file>