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86" r:id="rId5"/>
    <p:sldId id="285" r:id="rId6"/>
    <p:sldId id="287" r:id="rId7"/>
    <p:sldId id="257" r:id="rId8"/>
    <p:sldId id="289" r:id="rId9"/>
    <p:sldId id="260" r:id="rId10"/>
    <p:sldId id="282" r:id="rId11"/>
    <p:sldId id="290" r:id="rId12"/>
    <p:sldId id="292" r:id="rId13"/>
    <p:sldId id="288" r:id="rId14"/>
    <p:sldId id="291" r:id="rId15"/>
    <p:sldId id="258" r:id="rId16"/>
    <p:sldId id="259" r:id="rId17"/>
    <p:sldId id="261" r:id="rId18"/>
    <p:sldId id="266" r:id="rId19"/>
    <p:sldId id="262" r:id="rId20"/>
    <p:sldId id="283" r:id="rId21"/>
    <p:sldId id="264" r:id="rId22"/>
    <p:sldId id="263" r:id="rId23"/>
    <p:sldId id="26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77" d="100"/>
          <a:sy n="77" d="100"/>
        </p:scale>
        <p:origin x="6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Ault" userId="448e6d29-d07f-428e-8f66-47be6c4f352b" providerId="ADAL" clId="{E07C4C17-6FF0-4774-B6F8-986F32CEF07D}"/>
    <pc:docChg chg="delSld delMainMaster">
      <pc:chgData name="Julia Ault" userId="448e6d29-d07f-428e-8f66-47be6c4f352b" providerId="ADAL" clId="{E07C4C17-6FF0-4774-B6F8-986F32CEF07D}" dt="2020-01-28T17:19:22.374" v="0" actId="2696"/>
      <pc:docMkLst>
        <pc:docMk/>
      </pc:docMkLst>
      <pc:sldChg chg="del">
        <pc:chgData name="Julia Ault" userId="448e6d29-d07f-428e-8f66-47be6c4f352b" providerId="ADAL" clId="{E07C4C17-6FF0-4774-B6F8-986F32CEF07D}" dt="2020-01-28T17:19:22.374" v="0" actId="2696"/>
        <pc:sldMkLst>
          <pc:docMk/>
          <pc:sldMk cId="4202396249" sldId="256"/>
        </pc:sldMkLst>
      </pc:sldChg>
      <pc:sldMasterChg chg="del delSldLayout">
        <pc:chgData name="Julia Ault" userId="448e6d29-d07f-428e-8f66-47be6c4f352b" providerId="ADAL" clId="{E07C4C17-6FF0-4774-B6F8-986F32CEF07D}" dt="2020-01-28T17:19:22.374" v="0" actId="2696"/>
        <pc:sldMasterMkLst>
          <pc:docMk/>
          <pc:sldMasterMk cId="3332271689" sldId="2147483648"/>
        </pc:sldMasterMkLst>
        <pc:sldLayoutChg chg="del">
          <pc:chgData name="Julia Ault" userId="448e6d29-d07f-428e-8f66-47be6c4f352b" providerId="ADAL" clId="{E07C4C17-6FF0-4774-B6F8-986F32CEF07D}" dt="2020-01-28T17:19:22.374" v="0" actId="2696"/>
          <pc:sldLayoutMkLst>
            <pc:docMk/>
            <pc:sldMasterMk cId="3332271689" sldId="2147483648"/>
            <pc:sldLayoutMk cId="366988038" sldId="2147483649"/>
          </pc:sldLayoutMkLst>
        </pc:sldLayoutChg>
        <pc:sldLayoutChg chg="del">
          <pc:chgData name="Julia Ault" userId="448e6d29-d07f-428e-8f66-47be6c4f352b" providerId="ADAL" clId="{E07C4C17-6FF0-4774-B6F8-986F32CEF07D}" dt="2020-01-28T17:19:22.374" v="0" actId="2696"/>
          <pc:sldLayoutMkLst>
            <pc:docMk/>
            <pc:sldMasterMk cId="3332271689" sldId="2147483648"/>
            <pc:sldLayoutMk cId="4218639346" sldId="2147483650"/>
          </pc:sldLayoutMkLst>
        </pc:sldLayoutChg>
        <pc:sldLayoutChg chg="del">
          <pc:chgData name="Julia Ault" userId="448e6d29-d07f-428e-8f66-47be6c4f352b" providerId="ADAL" clId="{E07C4C17-6FF0-4774-B6F8-986F32CEF07D}" dt="2020-01-28T17:19:22.374" v="0" actId="2696"/>
          <pc:sldLayoutMkLst>
            <pc:docMk/>
            <pc:sldMasterMk cId="3332271689" sldId="2147483648"/>
            <pc:sldLayoutMk cId="983814594" sldId="2147483651"/>
          </pc:sldLayoutMkLst>
        </pc:sldLayoutChg>
        <pc:sldLayoutChg chg="del">
          <pc:chgData name="Julia Ault" userId="448e6d29-d07f-428e-8f66-47be6c4f352b" providerId="ADAL" clId="{E07C4C17-6FF0-4774-B6F8-986F32CEF07D}" dt="2020-01-28T17:19:22.374" v="0" actId="2696"/>
          <pc:sldLayoutMkLst>
            <pc:docMk/>
            <pc:sldMasterMk cId="3332271689" sldId="2147483648"/>
            <pc:sldLayoutMk cId="2895733446" sldId="2147483652"/>
          </pc:sldLayoutMkLst>
        </pc:sldLayoutChg>
        <pc:sldLayoutChg chg="del">
          <pc:chgData name="Julia Ault" userId="448e6d29-d07f-428e-8f66-47be6c4f352b" providerId="ADAL" clId="{E07C4C17-6FF0-4774-B6F8-986F32CEF07D}" dt="2020-01-28T17:19:22.374" v="0" actId="2696"/>
          <pc:sldLayoutMkLst>
            <pc:docMk/>
            <pc:sldMasterMk cId="3332271689" sldId="2147483648"/>
            <pc:sldLayoutMk cId="1458278043" sldId="2147483653"/>
          </pc:sldLayoutMkLst>
        </pc:sldLayoutChg>
        <pc:sldLayoutChg chg="del">
          <pc:chgData name="Julia Ault" userId="448e6d29-d07f-428e-8f66-47be6c4f352b" providerId="ADAL" clId="{E07C4C17-6FF0-4774-B6F8-986F32CEF07D}" dt="2020-01-28T17:19:22.374" v="0" actId="2696"/>
          <pc:sldLayoutMkLst>
            <pc:docMk/>
            <pc:sldMasterMk cId="3332271689" sldId="2147483648"/>
            <pc:sldLayoutMk cId="3984818707" sldId="2147483654"/>
          </pc:sldLayoutMkLst>
        </pc:sldLayoutChg>
        <pc:sldLayoutChg chg="del">
          <pc:chgData name="Julia Ault" userId="448e6d29-d07f-428e-8f66-47be6c4f352b" providerId="ADAL" clId="{E07C4C17-6FF0-4774-B6F8-986F32CEF07D}" dt="2020-01-28T17:19:22.374" v="0" actId="2696"/>
          <pc:sldLayoutMkLst>
            <pc:docMk/>
            <pc:sldMasterMk cId="3332271689" sldId="2147483648"/>
            <pc:sldLayoutMk cId="4112038248" sldId="2147483655"/>
          </pc:sldLayoutMkLst>
        </pc:sldLayoutChg>
        <pc:sldLayoutChg chg="del">
          <pc:chgData name="Julia Ault" userId="448e6d29-d07f-428e-8f66-47be6c4f352b" providerId="ADAL" clId="{E07C4C17-6FF0-4774-B6F8-986F32CEF07D}" dt="2020-01-28T17:19:22.374" v="0" actId="2696"/>
          <pc:sldLayoutMkLst>
            <pc:docMk/>
            <pc:sldMasterMk cId="3332271689" sldId="2147483648"/>
            <pc:sldLayoutMk cId="1487386714" sldId="2147483656"/>
          </pc:sldLayoutMkLst>
        </pc:sldLayoutChg>
        <pc:sldLayoutChg chg="del">
          <pc:chgData name="Julia Ault" userId="448e6d29-d07f-428e-8f66-47be6c4f352b" providerId="ADAL" clId="{E07C4C17-6FF0-4774-B6F8-986F32CEF07D}" dt="2020-01-28T17:19:22.374" v="0" actId="2696"/>
          <pc:sldLayoutMkLst>
            <pc:docMk/>
            <pc:sldMasterMk cId="3332271689" sldId="2147483648"/>
            <pc:sldLayoutMk cId="3065310952" sldId="2147483657"/>
          </pc:sldLayoutMkLst>
        </pc:sldLayoutChg>
        <pc:sldLayoutChg chg="del">
          <pc:chgData name="Julia Ault" userId="448e6d29-d07f-428e-8f66-47be6c4f352b" providerId="ADAL" clId="{E07C4C17-6FF0-4774-B6F8-986F32CEF07D}" dt="2020-01-28T17:19:22.374" v="0" actId="2696"/>
          <pc:sldLayoutMkLst>
            <pc:docMk/>
            <pc:sldMasterMk cId="3332271689" sldId="2147483648"/>
            <pc:sldLayoutMk cId="2994207933" sldId="2147483658"/>
          </pc:sldLayoutMkLst>
        </pc:sldLayoutChg>
        <pc:sldLayoutChg chg="del">
          <pc:chgData name="Julia Ault" userId="448e6d29-d07f-428e-8f66-47be6c4f352b" providerId="ADAL" clId="{E07C4C17-6FF0-4774-B6F8-986F32CEF07D}" dt="2020-01-28T17:19:22.374" v="0" actId="2696"/>
          <pc:sldLayoutMkLst>
            <pc:docMk/>
            <pc:sldMasterMk cId="3332271689" sldId="2147483648"/>
            <pc:sldLayoutMk cId="3701280648" sldId="2147483659"/>
          </pc:sldLayoutMkLst>
        </pc:sldLayoutChg>
      </pc:sldMaster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683FAFC-5BD5-4D18-95FD-B854C9610F52}" type="datetimeFigureOut">
              <a:rPr lang="en-GB" smtClean="0"/>
              <a:t>28/01/2020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3202726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83FAFC-5BD5-4D18-95FD-B854C9610F52}" type="datetimeFigureOut">
              <a:rPr lang="en-GB" smtClean="0"/>
              <a:t>28/01/2020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4252002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83FAFC-5BD5-4D18-95FD-B854C9610F52}" type="datetimeFigureOut">
              <a:rPr lang="en-GB" smtClean="0"/>
              <a:t>28/01/2020</a:t>
            </a:fld>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3674195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683FAFC-5BD5-4D18-95FD-B854C9610F52}" type="datetimeFigureOut">
              <a:rPr lang="en-GB" smtClean="0"/>
              <a:t>28/01/2020</a:t>
            </a:fld>
            <a:endParaRPr lang="en-GB"/>
          </a:p>
        </p:txBody>
      </p:sp>
      <p:sp>
        <p:nvSpPr>
          <p:cNvPr id="7" name="Slide Number Placeholder 6"/>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1788163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683FAFC-5BD5-4D18-95FD-B854C9610F52}" type="datetimeFigureOut">
              <a:rPr lang="en-GB" smtClean="0"/>
              <a:t>28/01/2020</a:t>
            </a:fld>
            <a:endParaRPr lang="en-GB"/>
          </a:p>
        </p:txBody>
      </p:sp>
      <p:sp>
        <p:nvSpPr>
          <p:cNvPr id="9" name="Slide Number Placeholder 8"/>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2256518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683FAFC-5BD5-4D18-95FD-B854C9610F52}" type="datetimeFigureOut">
              <a:rPr lang="en-GB" smtClean="0"/>
              <a:t>28/01/2020</a:t>
            </a:fld>
            <a:endParaRPr lang="en-GB"/>
          </a:p>
        </p:txBody>
      </p:sp>
      <p:sp>
        <p:nvSpPr>
          <p:cNvPr id="5" name="Slide Number Placeholder 4"/>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1104202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83FAFC-5BD5-4D18-95FD-B854C9610F52}" type="datetimeFigureOut">
              <a:rPr lang="en-GB" smtClean="0"/>
              <a:t>28/01/2020</a:t>
            </a:fld>
            <a:endParaRPr lang="en-GB"/>
          </a:p>
        </p:txBody>
      </p:sp>
      <p:sp>
        <p:nvSpPr>
          <p:cNvPr id="4" name="Slide Number Placeholder 3"/>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2715263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83FAFC-5BD5-4D18-95FD-B854C9610F52}" type="datetimeFigureOut">
              <a:rPr lang="en-GB" smtClean="0"/>
              <a:t>28/01/2020</a:t>
            </a:fld>
            <a:endParaRPr lang="en-GB"/>
          </a:p>
        </p:txBody>
      </p:sp>
      <p:sp>
        <p:nvSpPr>
          <p:cNvPr id="7" name="Slide Number Placeholder 6"/>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5880155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83FAFC-5BD5-4D18-95FD-B854C9610F52}" type="datetimeFigureOut">
              <a:rPr lang="en-GB" smtClean="0"/>
              <a:t>28/01/2020</a:t>
            </a:fld>
            <a:endParaRPr lang="en-GB"/>
          </a:p>
        </p:txBody>
      </p:sp>
      <p:sp>
        <p:nvSpPr>
          <p:cNvPr id="7" name="Slide Number Placeholder 6"/>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1478650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83FAFC-5BD5-4D18-95FD-B854C9610F52}" type="datetimeFigureOut">
              <a:rPr lang="en-GB" smtClean="0"/>
              <a:t>28/01/2020</a:t>
            </a:fld>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418881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83FAFC-5BD5-4D18-95FD-B854C9610F52}" type="datetimeFigureOut">
              <a:rPr lang="en-GB" smtClean="0"/>
              <a:t>28/01/2020</a:t>
            </a:fld>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3367801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683FAFC-5BD5-4D18-95FD-B854C9610F52}" type="datetimeFigureOut">
              <a:rPr lang="en-GB" smtClean="0"/>
              <a:t>28/01/2020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4894BB38-8194-4F2A-BCD5-6CC6852EB64D}" type="slidenum">
              <a:rPr lang="en-GB" smtClean="0"/>
              <a:t>‹#›</a:t>
            </a:fld>
            <a:endParaRPr lang="en-GB"/>
          </a:p>
        </p:txBody>
      </p:sp>
    </p:spTree>
    <p:extLst>
      <p:ext uri="{BB962C8B-B14F-4D97-AF65-F5344CB8AC3E}">
        <p14:creationId xmlns:p14="http://schemas.microsoft.com/office/powerpoint/2010/main" val="36402385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4.png"/><Relationship Id="rId4" Type="http://schemas.openxmlformats.org/officeDocument/2006/relationships/hyperlink" Target="https://uwtsd.ac.uk/media/uwtsd-website/content-assets/documents/library-and-learning-resources/infoskills/Harvard-eng_v.1.2.pdf" TargetMode="External"/></Relationships>
</file>

<file path=ppt/slides/_rels/slide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B61D4-2C88-D14B-9609-38C2A5AE3E2D}"/>
              </a:ext>
            </a:extLst>
          </p:cNvPr>
          <p:cNvSpPr>
            <a:spLocks noGrp="1"/>
          </p:cNvSpPr>
          <p:nvPr>
            <p:ph type="ctrTitle"/>
          </p:nvPr>
        </p:nvSpPr>
        <p:spPr/>
        <p:txBody>
          <a:bodyPr>
            <a:normAutofit/>
          </a:bodyPr>
          <a:lstStyle/>
          <a:p>
            <a:r>
              <a:rPr lang="en-US" dirty="0">
                <a:solidFill>
                  <a:schemeClr val="bg1"/>
                </a:solidFill>
                <a:effectLst>
                  <a:outerShdw blurRad="38100" dist="38100" dir="2700000" algn="tl">
                    <a:srgbClr val="000000">
                      <a:alpha val="43137"/>
                    </a:srgbClr>
                  </a:outerShdw>
                </a:effectLst>
                <a:latin typeface="Arial Rounded MT Bold" panose="020F0704030504030204" pitchFamily="34" charset="0"/>
              </a:rPr>
              <a:t>The Step-up to BA in Leadership &amp; Management Process explained</a:t>
            </a:r>
          </a:p>
        </p:txBody>
      </p:sp>
      <p:sp>
        <p:nvSpPr>
          <p:cNvPr id="3" name="Subtitle 2">
            <a:extLst>
              <a:ext uri="{FF2B5EF4-FFF2-40B4-BE49-F238E27FC236}">
                <a16:creationId xmlns:a16="http://schemas.microsoft.com/office/drawing/2014/main" id="{374F26A9-B44B-0548-A688-19E3657CB864}"/>
              </a:ext>
            </a:extLst>
          </p:cNvPr>
          <p:cNvSpPr>
            <a:spLocks noGrp="1"/>
          </p:cNvSpPr>
          <p:nvPr>
            <p:ph type="subTitle" idx="1"/>
          </p:nvPr>
        </p:nvSpPr>
        <p:spPr>
          <a:xfrm>
            <a:off x="1828800" y="3992809"/>
            <a:ext cx="8534400" cy="1470025"/>
          </a:xfrm>
        </p:spPr>
        <p:txBody>
          <a:bodyPr>
            <a:noAutofit/>
          </a:bodyPr>
          <a:lstStyle/>
          <a:p>
            <a:r>
              <a:rPr lang="en-US" sz="3600" dirty="0">
                <a:solidFill>
                  <a:schemeClr val="bg1"/>
                </a:solidFill>
                <a:effectLst>
                  <a:outerShdw blurRad="38100" dist="38100" dir="2700000" algn="tl">
                    <a:srgbClr val="000000">
                      <a:alpha val="43137"/>
                    </a:srgbClr>
                  </a:outerShdw>
                </a:effectLst>
                <a:latin typeface="Arial Rounded MT Bold" panose="020F0704030504030204" pitchFamily="34" charset="0"/>
              </a:rPr>
              <a:t>Bridging the Gap</a:t>
            </a:r>
          </a:p>
          <a:p>
            <a:r>
              <a:rPr lang="en-US" sz="3600" dirty="0">
                <a:solidFill>
                  <a:schemeClr val="bg1"/>
                </a:solidFill>
                <a:effectLst>
                  <a:outerShdw blurRad="38100" dist="38100" dir="2700000" algn="tl">
                    <a:srgbClr val="000000">
                      <a:alpha val="43137"/>
                    </a:srgbClr>
                  </a:outerShdw>
                </a:effectLst>
                <a:latin typeface="Arial Rounded MT Bold" panose="020F0704030504030204" pitchFamily="34" charset="0"/>
              </a:rPr>
              <a:t>Module  1</a:t>
            </a:r>
          </a:p>
        </p:txBody>
      </p:sp>
    </p:spTree>
    <p:extLst>
      <p:ext uri="{BB962C8B-B14F-4D97-AF65-F5344CB8AC3E}">
        <p14:creationId xmlns:p14="http://schemas.microsoft.com/office/powerpoint/2010/main" val="3895450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36C63-1973-3A4E-AC62-877F25FCCAA7}"/>
              </a:ext>
            </a:extLst>
          </p:cNvPr>
          <p:cNvSpPr>
            <a:spLocks noGrp="1"/>
          </p:cNvSpPr>
          <p:nvPr>
            <p:ph type="title"/>
          </p:nvPr>
        </p:nvSpPr>
        <p:spPr>
          <a:xfrm>
            <a:off x="609599" y="80369"/>
            <a:ext cx="10972800" cy="1143000"/>
          </a:xfrm>
        </p:spPr>
        <p:txBody>
          <a:bodyPr/>
          <a:lstStyle/>
          <a:p>
            <a:r>
              <a:rPr lang="en-US" dirty="0">
                <a:effectLst>
                  <a:outerShdw blurRad="38100" dist="38100" dir="2700000" algn="tl">
                    <a:srgbClr val="000000">
                      <a:alpha val="43137"/>
                    </a:srgbClr>
                  </a:outerShdw>
                </a:effectLst>
                <a:latin typeface="Arial Rounded MT Bold" panose="020F0704030504030204" pitchFamily="34" charset="0"/>
              </a:rPr>
              <a:t>The Benefits of the Step – up Process</a:t>
            </a:r>
          </a:p>
        </p:txBody>
      </p:sp>
      <p:sp>
        <p:nvSpPr>
          <p:cNvPr id="3" name="Text Placeholder 2">
            <a:extLst>
              <a:ext uri="{FF2B5EF4-FFF2-40B4-BE49-F238E27FC236}">
                <a16:creationId xmlns:a16="http://schemas.microsoft.com/office/drawing/2014/main" id="{3DF96107-6039-AD40-894C-41DAC16D63EC}"/>
              </a:ext>
            </a:extLst>
          </p:cNvPr>
          <p:cNvSpPr>
            <a:spLocks noGrp="1"/>
          </p:cNvSpPr>
          <p:nvPr>
            <p:ph type="body" idx="1"/>
          </p:nvPr>
        </p:nvSpPr>
        <p:spPr>
          <a:xfrm>
            <a:off x="1425351" y="1060084"/>
            <a:ext cx="3154285" cy="456482"/>
          </a:xfrm>
        </p:spPr>
        <p:txBody>
          <a:bodyPr>
            <a:noAutofit/>
          </a:bodyPr>
          <a:lstStyle/>
          <a:p>
            <a:r>
              <a:rPr lang="en-US" sz="2800" dirty="0">
                <a:solidFill>
                  <a:srgbClr val="00B050"/>
                </a:solidFill>
                <a:latin typeface="Arial" panose="020B0604020202020204" pitchFamily="34" charset="0"/>
                <a:cs typeface="Arial" panose="020B0604020202020204" pitchFamily="34" charset="0"/>
              </a:rPr>
              <a:t>For the Student</a:t>
            </a:r>
          </a:p>
        </p:txBody>
      </p:sp>
      <p:sp>
        <p:nvSpPr>
          <p:cNvPr id="4" name="Content Placeholder 3">
            <a:extLst>
              <a:ext uri="{FF2B5EF4-FFF2-40B4-BE49-F238E27FC236}">
                <a16:creationId xmlns:a16="http://schemas.microsoft.com/office/drawing/2014/main" id="{6A71950A-D239-F44D-8EAE-C7B1161F1008}"/>
              </a:ext>
            </a:extLst>
          </p:cNvPr>
          <p:cNvSpPr>
            <a:spLocks noGrp="1"/>
          </p:cNvSpPr>
          <p:nvPr>
            <p:ph sz="half" idx="2"/>
          </p:nvPr>
        </p:nvSpPr>
        <p:spPr>
          <a:xfrm>
            <a:off x="938212" y="1502150"/>
            <a:ext cx="5157787" cy="4207275"/>
          </a:xfrm>
        </p:spPr>
        <p:txBody>
          <a:bodyPr>
            <a:normAutofit fontScale="25000" lnSpcReduction="20000"/>
          </a:bodyPr>
          <a:lstStyle/>
          <a:p>
            <a:endParaRPr lang="en-US" dirty="0"/>
          </a:p>
          <a:p>
            <a:r>
              <a:rPr lang="en-US" sz="8000" dirty="0">
                <a:latin typeface="Arial" panose="020B0604020202020204" pitchFamily="34" charset="0"/>
                <a:cs typeface="Arial" panose="020B0604020202020204" pitchFamily="34" charset="0"/>
              </a:rPr>
              <a:t>Acclimatises you to the Level 5 environment</a:t>
            </a:r>
          </a:p>
          <a:p>
            <a:r>
              <a:rPr lang="en-US" sz="8000" dirty="0">
                <a:latin typeface="Arial" panose="020B0604020202020204" pitchFamily="34" charset="0"/>
                <a:cs typeface="Arial" panose="020B0604020202020204" pitchFamily="34" charset="0"/>
              </a:rPr>
              <a:t>Sets out the academic skills standard that you need to achieve to be successful in your degree</a:t>
            </a:r>
          </a:p>
          <a:p>
            <a:r>
              <a:rPr lang="en-US" sz="8000" dirty="0">
                <a:latin typeface="Arial" panose="020B0604020202020204" pitchFamily="34" charset="0"/>
                <a:cs typeface="Arial" panose="020B0604020202020204" pitchFamily="34" charset="0"/>
              </a:rPr>
              <a:t>Confirms and further develops the academic skills you will require for the degree</a:t>
            </a:r>
          </a:p>
          <a:p>
            <a:r>
              <a:rPr lang="en-US" sz="8000" dirty="0">
                <a:latin typeface="Arial" panose="020B0604020202020204" pitchFamily="34" charset="0"/>
                <a:cs typeface="Arial" panose="020B0604020202020204" pitchFamily="34" charset="0"/>
              </a:rPr>
              <a:t>Gives you more confidence to successfully tackle the next step</a:t>
            </a:r>
          </a:p>
          <a:p>
            <a:r>
              <a:rPr lang="en-US" sz="8000" dirty="0">
                <a:latin typeface="Arial" panose="020B0604020202020204" pitchFamily="34" charset="0"/>
                <a:cs typeface="Arial" panose="020B0604020202020204" pitchFamily="34" charset="0"/>
              </a:rPr>
              <a:t>Helps develop your criticality </a:t>
            </a:r>
          </a:p>
          <a:p>
            <a:r>
              <a:rPr lang="en-US" sz="8000" dirty="0">
                <a:latin typeface="Arial" panose="020B0604020202020204" pitchFamily="34" charset="0"/>
                <a:cs typeface="Arial" panose="020B0604020202020204" pitchFamily="34" charset="0"/>
              </a:rPr>
              <a:t>Helps you to better apply and enjoy your learning</a:t>
            </a:r>
          </a:p>
          <a:p>
            <a:r>
              <a:rPr lang="en-US" sz="8000" dirty="0">
                <a:latin typeface="Arial" panose="020B0604020202020204" pitchFamily="34" charset="0"/>
                <a:cs typeface="Arial" panose="020B0604020202020204" pitchFamily="34" charset="0"/>
              </a:rPr>
              <a:t>Identifies any gaps in knowledge and understanding</a:t>
            </a:r>
          </a:p>
          <a:p>
            <a:endParaRPr lang="en-US" dirty="0"/>
          </a:p>
        </p:txBody>
      </p:sp>
      <p:sp>
        <p:nvSpPr>
          <p:cNvPr id="5" name="Text Placeholder 4">
            <a:extLst>
              <a:ext uri="{FF2B5EF4-FFF2-40B4-BE49-F238E27FC236}">
                <a16:creationId xmlns:a16="http://schemas.microsoft.com/office/drawing/2014/main" id="{AC22B6BA-A01A-964D-97B0-4DCFCDA99977}"/>
              </a:ext>
            </a:extLst>
          </p:cNvPr>
          <p:cNvSpPr>
            <a:spLocks noGrp="1"/>
          </p:cNvSpPr>
          <p:nvPr>
            <p:ph type="body" sz="quarter" idx="3"/>
          </p:nvPr>
        </p:nvSpPr>
        <p:spPr>
          <a:xfrm>
            <a:off x="7368261" y="1060084"/>
            <a:ext cx="3398387" cy="567994"/>
          </a:xfrm>
        </p:spPr>
        <p:txBody>
          <a:bodyPr>
            <a:noAutofit/>
          </a:bodyPr>
          <a:lstStyle/>
          <a:p>
            <a:r>
              <a:rPr lang="en-US" sz="2800" dirty="0">
                <a:solidFill>
                  <a:srgbClr val="0000FF"/>
                </a:solidFill>
                <a:latin typeface="Arial" panose="020B0604020202020204" pitchFamily="34" charset="0"/>
                <a:cs typeface="Arial" panose="020B0604020202020204" pitchFamily="34" charset="0"/>
              </a:rPr>
              <a:t>For the L5 Tutor</a:t>
            </a:r>
          </a:p>
        </p:txBody>
      </p:sp>
      <p:sp>
        <p:nvSpPr>
          <p:cNvPr id="6" name="Content Placeholder 5">
            <a:extLst>
              <a:ext uri="{FF2B5EF4-FFF2-40B4-BE49-F238E27FC236}">
                <a16:creationId xmlns:a16="http://schemas.microsoft.com/office/drawing/2014/main" id="{8D1D889E-797A-FE41-89FB-67C38F262288}"/>
              </a:ext>
            </a:extLst>
          </p:cNvPr>
          <p:cNvSpPr>
            <a:spLocks noGrp="1"/>
          </p:cNvSpPr>
          <p:nvPr>
            <p:ph sz="quarter" idx="4"/>
          </p:nvPr>
        </p:nvSpPr>
        <p:spPr>
          <a:xfrm>
            <a:off x="6475860" y="1782268"/>
            <a:ext cx="5183188" cy="3293464"/>
          </a:xfrm>
        </p:spPr>
        <p:txBody>
          <a:bodyPr>
            <a:noAutofit/>
          </a:bodyPr>
          <a:lstStyle/>
          <a:p>
            <a:r>
              <a:rPr lang="en-US" sz="2000" dirty="0">
                <a:latin typeface="Arial" panose="020B0604020202020204" pitchFamily="34" charset="0"/>
                <a:cs typeface="Arial" panose="020B0604020202020204" pitchFamily="34" charset="0"/>
              </a:rPr>
              <a:t>Has a better understanding of your current level of academic skills and can target extra support for you, if required</a:t>
            </a:r>
          </a:p>
          <a:p>
            <a:r>
              <a:rPr lang="en-US" sz="2000" dirty="0">
                <a:latin typeface="Arial" panose="020B0604020202020204" pitchFamily="34" charset="0"/>
                <a:cs typeface="Arial" panose="020B0604020202020204" pitchFamily="34" charset="0"/>
              </a:rPr>
              <a:t>Shows your commitment to your personal development &amp; the degree</a:t>
            </a:r>
          </a:p>
          <a:p>
            <a:r>
              <a:rPr lang="en-US" sz="2000" dirty="0">
                <a:latin typeface="Arial" panose="020B0604020202020204" pitchFamily="34" charset="0"/>
                <a:cs typeface="Arial" panose="020B0604020202020204" pitchFamily="34" charset="0"/>
              </a:rPr>
              <a:t>Able to focus feedback more closely around each of the modules learning outcomes and assessment criteria</a:t>
            </a:r>
          </a:p>
        </p:txBody>
      </p:sp>
    </p:spTree>
    <p:extLst>
      <p:ext uri="{BB962C8B-B14F-4D97-AF65-F5344CB8AC3E}">
        <p14:creationId xmlns:p14="http://schemas.microsoft.com/office/powerpoint/2010/main" val="2224274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3171" y="1322107"/>
            <a:ext cx="8825658" cy="1318382"/>
          </a:xfrm>
        </p:spPr>
        <p:txBody>
          <a:bodyPr>
            <a:normAutofit/>
          </a:bodyPr>
          <a:lstStyle/>
          <a:p>
            <a:r>
              <a:rPr lang="en-GB" sz="6000" dirty="0">
                <a:effectLst>
                  <a:outerShdw blurRad="38100" dist="38100" dir="2700000" algn="tl">
                    <a:srgbClr val="000000">
                      <a:alpha val="43137"/>
                    </a:srgbClr>
                  </a:outerShdw>
                </a:effectLst>
                <a:latin typeface="Arial Rounded MT Bold" panose="020F0704030504030204" pitchFamily="34" charset="0"/>
              </a:rPr>
              <a:t>Academic Skills</a:t>
            </a:r>
          </a:p>
        </p:txBody>
      </p:sp>
      <p:sp>
        <p:nvSpPr>
          <p:cNvPr id="3" name="Subtitle 2"/>
          <p:cNvSpPr>
            <a:spLocks noGrp="1"/>
          </p:cNvSpPr>
          <p:nvPr>
            <p:ph type="subTitle" idx="1"/>
          </p:nvPr>
        </p:nvSpPr>
        <p:spPr>
          <a:xfrm>
            <a:off x="987671" y="3239318"/>
            <a:ext cx="10216657" cy="861420"/>
          </a:xfrm>
        </p:spPr>
        <p:txBody>
          <a:bodyPr>
            <a:noAutofit/>
          </a:bodyPr>
          <a:lstStyle/>
          <a:p>
            <a:pPr algn="ctr"/>
            <a:r>
              <a:rPr lang="en-GB" sz="4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Exercises to improve your Academic Skills</a:t>
            </a:r>
          </a:p>
        </p:txBody>
      </p:sp>
    </p:spTree>
    <p:extLst>
      <p:ext uri="{BB962C8B-B14F-4D97-AF65-F5344CB8AC3E}">
        <p14:creationId xmlns:p14="http://schemas.microsoft.com/office/powerpoint/2010/main" val="2917057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70156" y="1303743"/>
            <a:ext cx="10749776" cy="310854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srgbClr val="D60093"/>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Academic Skills </a:t>
            </a:r>
            <a:r>
              <a:rPr kumimoji="0" lang="en-GB" sz="44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We will be exploring and developing the following 8 academic skills during each module from February to November in Level 4</a:t>
            </a:r>
          </a:p>
        </p:txBody>
      </p:sp>
    </p:spTree>
    <p:extLst>
      <p:ext uri="{BB962C8B-B14F-4D97-AF65-F5344CB8AC3E}">
        <p14:creationId xmlns:p14="http://schemas.microsoft.com/office/powerpoint/2010/main" val="23853145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9239" y="741611"/>
            <a:ext cx="11813521" cy="4689034"/>
          </a:xfrm>
        </p:spPr>
        <p:txBody>
          <a:bodyPr>
            <a:noAutofit/>
          </a:bodyPr>
          <a:lstStyle/>
          <a:p>
            <a:pPr marL="914400" lvl="1" indent="-457200">
              <a:buFont typeface="+mj-lt"/>
              <a:buAutoNum type="arabicPeriod"/>
            </a:pPr>
            <a:r>
              <a:rPr lang="en-GB" sz="2000" dirty="0">
                <a:latin typeface="Arial" panose="020B0604020202020204" pitchFamily="34" charset="0"/>
                <a:cs typeface="Arial" panose="020B0604020202020204" pitchFamily="34" charset="0"/>
              </a:rPr>
              <a:t>Present materials that evidence your thoughts and ideas and when lecturers read your work, it is clear that those </a:t>
            </a:r>
            <a:r>
              <a:rPr lang="en-GB" sz="2000" b="1" dirty="0">
                <a:latin typeface="Arial" panose="020B0604020202020204" pitchFamily="34" charset="0"/>
                <a:cs typeface="Arial" panose="020B0604020202020204" pitchFamily="34" charset="0"/>
              </a:rPr>
              <a:t>thoughts and ideas are yours</a:t>
            </a:r>
            <a:r>
              <a:rPr lang="en-GB" sz="2000" dirty="0">
                <a:latin typeface="Arial" panose="020B0604020202020204" pitchFamily="34" charset="0"/>
                <a:cs typeface="Arial" panose="020B0604020202020204" pitchFamily="34" charset="0"/>
              </a:rPr>
              <a:t>. </a:t>
            </a:r>
            <a:r>
              <a:rPr lang="en-GB" sz="2000" dirty="0">
                <a:solidFill>
                  <a:srgbClr val="0000FF"/>
                </a:solidFill>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First Skill</a:t>
            </a:r>
            <a:r>
              <a:rPr lang="en-GB" sz="2000" dirty="0">
                <a:solidFill>
                  <a:srgbClr val="0000FF"/>
                </a:solidFill>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Confirm that you understand other authors’ work and show respect to their work – </a:t>
            </a:r>
            <a:r>
              <a:rPr lang="en-GB" sz="2000" b="1" dirty="0">
                <a:latin typeface="Arial" panose="020B0604020202020204" pitchFamily="34" charset="0"/>
                <a:cs typeface="Arial" panose="020B0604020202020204" pitchFamily="34" charset="0"/>
              </a:rPr>
              <a:t>reference correctly</a:t>
            </a:r>
            <a:r>
              <a:rPr lang="en-GB" sz="2000" dirty="0">
                <a:latin typeface="Arial" panose="020B0604020202020204" pitchFamily="34" charset="0"/>
                <a:cs typeface="Arial" panose="020B0604020202020204" pitchFamily="34" charset="0"/>
              </a:rPr>
              <a:t>. (</a:t>
            </a:r>
            <a:r>
              <a:rPr lang="en-GB" sz="2000" b="1" dirty="0">
                <a:solidFill>
                  <a:srgbClr val="0000FF"/>
                </a:solidFill>
                <a:latin typeface="Arial" panose="020B0604020202020204" pitchFamily="34" charset="0"/>
                <a:cs typeface="Arial" panose="020B0604020202020204" pitchFamily="34" charset="0"/>
              </a:rPr>
              <a:t>Second Skill</a:t>
            </a:r>
            <a:r>
              <a:rPr lang="en-GB" sz="2000" dirty="0">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Show that you can tell apart your own thoughts from those of others - </a:t>
            </a:r>
            <a:r>
              <a:rPr lang="en-GB" sz="2000" b="1" dirty="0">
                <a:latin typeface="Arial" panose="020B0604020202020204" pitchFamily="34" charset="0"/>
                <a:cs typeface="Arial" panose="020B0604020202020204" pitchFamily="34" charset="0"/>
              </a:rPr>
              <a:t>originate with you </a:t>
            </a:r>
            <a:r>
              <a:rPr lang="en-GB" sz="2000" dirty="0">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Third Skill</a:t>
            </a:r>
            <a:r>
              <a:rPr lang="en-GB" sz="2000" dirty="0">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Make the topic your own - </a:t>
            </a:r>
            <a:r>
              <a:rPr lang="en-GB" sz="2000" b="1" dirty="0">
                <a:latin typeface="Arial" panose="020B0604020202020204" pitchFamily="34" charset="0"/>
                <a:cs typeface="Arial" panose="020B0604020202020204" pitchFamily="34" charset="0"/>
              </a:rPr>
              <a:t>have confidence, you can do it. </a:t>
            </a:r>
            <a:r>
              <a:rPr lang="en-GB" sz="2000" dirty="0">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Fourth Skill</a:t>
            </a:r>
            <a:r>
              <a:rPr lang="en-GB" sz="2000" dirty="0">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Improve your writing skill /academic literacy - </a:t>
            </a:r>
            <a:r>
              <a:rPr lang="en-GB" sz="2000" b="1" dirty="0">
                <a:latin typeface="Arial" panose="020B0604020202020204" pitchFamily="34" charset="0"/>
                <a:cs typeface="Arial" panose="020B0604020202020204" pitchFamily="34" charset="0"/>
              </a:rPr>
              <a:t>invest in your future starting now </a:t>
            </a:r>
            <a:r>
              <a:rPr lang="en-GB" sz="2000" dirty="0">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Fifth Skill</a:t>
            </a:r>
            <a:r>
              <a:rPr lang="en-GB" sz="2000" dirty="0">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Build your confidence -  Writing in your own words and your own style is central to your learning and development - </a:t>
            </a:r>
            <a:r>
              <a:rPr lang="en-GB" sz="2000" b="1" dirty="0">
                <a:latin typeface="Arial" panose="020B0604020202020204" pitchFamily="34" charset="0"/>
                <a:cs typeface="Arial" panose="020B0604020202020204" pitchFamily="34" charset="0"/>
              </a:rPr>
              <a:t>practice makes perfect  </a:t>
            </a:r>
            <a:r>
              <a:rPr lang="en-GB" sz="2000" dirty="0">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Sixth Skill</a:t>
            </a:r>
            <a:r>
              <a:rPr lang="en-GB" sz="2000" dirty="0">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Advance your note taking skills - know what to pinpoint in the presenter’s delivery that requires you to take notes for further reading -  </a:t>
            </a:r>
            <a:r>
              <a:rPr lang="en-GB" sz="2000" b="1" dirty="0">
                <a:latin typeface="Arial" panose="020B0604020202020204" pitchFamily="34" charset="0"/>
                <a:cs typeface="Arial" panose="020B0604020202020204" pitchFamily="34" charset="0"/>
              </a:rPr>
              <a:t>learn to listen and take notes! (</a:t>
            </a:r>
            <a:r>
              <a:rPr lang="en-GB" sz="2000" b="1" dirty="0">
                <a:solidFill>
                  <a:srgbClr val="0000FF"/>
                </a:solidFill>
                <a:latin typeface="Arial" panose="020B0604020202020204" pitchFamily="34" charset="0"/>
                <a:cs typeface="Arial" panose="020B0604020202020204" pitchFamily="34" charset="0"/>
              </a:rPr>
              <a:t>Seventh Skill</a:t>
            </a:r>
            <a:r>
              <a:rPr lang="en-GB" sz="2000" dirty="0">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Develop close reading skills - </a:t>
            </a:r>
            <a:r>
              <a:rPr lang="en-GB" sz="2000" b="1" dirty="0">
                <a:latin typeface="Arial" panose="020B0604020202020204" pitchFamily="34" charset="0"/>
                <a:cs typeface="Arial" panose="020B0604020202020204" pitchFamily="34" charset="0"/>
              </a:rPr>
              <a:t>read, remember, write (</a:t>
            </a:r>
            <a:r>
              <a:rPr lang="en-GB" sz="2000" b="1" dirty="0">
                <a:solidFill>
                  <a:srgbClr val="0000FF"/>
                </a:solidFill>
                <a:latin typeface="Arial" panose="020B0604020202020204" pitchFamily="34" charset="0"/>
                <a:cs typeface="Arial" panose="020B0604020202020204" pitchFamily="34" charset="0"/>
              </a:rPr>
              <a:t>Eighth Skill</a:t>
            </a:r>
            <a:r>
              <a:rPr lang="en-GB" sz="2000" dirty="0">
                <a:latin typeface="Arial" panose="020B0604020202020204" pitchFamily="34" charset="0"/>
                <a:cs typeface="Arial" panose="020B0604020202020204" pitchFamily="34" charset="0"/>
              </a:rPr>
              <a:t>)</a:t>
            </a:r>
          </a:p>
          <a:p>
            <a:pPr marL="457200" lvl="1" indent="0">
              <a:buNone/>
            </a:pPr>
            <a:endParaRPr lang="en-GB" sz="2000" dirty="0">
              <a:latin typeface="Arial" panose="020B0604020202020204" pitchFamily="34" charset="0"/>
              <a:cs typeface="Arial" panose="020B0604020202020204" pitchFamily="34" charset="0"/>
            </a:endParaRPr>
          </a:p>
          <a:p>
            <a:pPr lvl="1"/>
            <a:endParaRPr lang="en-GB" sz="2400" dirty="0">
              <a:latin typeface="Arial" panose="020B0604020202020204" pitchFamily="34" charset="0"/>
              <a:cs typeface="Arial" panose="020B0604020202020204" pitchFamily="34" charset="0"/>
            </a:endParaRPr>
          </a:p>
          <a:p>
            <a:pPr lvl="1"/>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6365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489755" y="249128"/>
            <a:ext cx="8534400" cy="1116533"/>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sz="3200" b="0" i="0" u="none" strike="noStrike" kern="1200" cap="all" spc="0" normalizeH="0" baseline="0" noProof="0" dirty="0">
                <a:ln w="3175" cmpd="sng">
                  <a:noFill/>
                </a:ln>
                <a:solidFill>
                  <a:srgbClr val="D60093"/>
                </a:solidFill>
                <a:effectLst>
                  <a:outerShdw blurRad="38100" dist="38100" dir="2700000" algn="tl">
                    <a:srgbClr val="000000">
                      <a:alpha val="43137"/>
                    </a:srgbClr>
                  </a:outerShdw>
                </a:effectLst>
                <a:uLnTx/>
                <a:uFillTx/>
                <a:latin typeface="Arial" panose="020B0604020202020204" pitchFamily="34" charset="0"/>
                <a:ea typeface="+mj-ea"/>
                <a:cs typeface="Arial" panose="020B0604020202020204" pitchFamily="34" charset="0"/>
              </a:rPr>
              <a:t>Module 1: First Skill: Exercise 1 </a:t>
            </a:r>
          </a:p>
        </p:txBody>
      </p:sp>
      <p:sp>
        <p:nvSpPr>
          <p:cNvPr id="5" name="Rectangle 4"/>
          <p:cNvSpPr/>
          <p:nvPr/>
        </p:nvSpPr>
        <p:spPr>
          <a:xfrm>
            <a:off x="1821637" y="1500425"/>
            <a:ext cx="8013739" cy="193899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Present materials that evidence your thoughts and ideas. (</a:t>
            </a:r>
            <a:r>
              <a:rPr kumimoji="0" lang="en-GB" sz="20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First Skill</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Practice vocabulary skills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Read the following passage -</a:t>
            </a:r>
          </a:p>
        </p:txBody>
      </p:sp>
      <p:sp>
        <p:nvSpPr>
          <p:cNvPr id="6" name="TextBox 5"/>
          <p:cNvSpPr txBox="1"/>
          <p:nvPr/>
        </p:nvSpPr>
        <p:spPr>
          <a:xfrm>
            <a:off x="1821637" y="3859656"/>
            <a:ext cx="5606573"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Page 65 Knowledge retention – (Grant 1996)</a:t>
            </a:r>
            <a:br>
              <a:rPr kumimoji="0" lang="en-GB" sz="20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br>
            <a:br>
              <a:rPr kumimoji="0" lang="en-GB" sz="20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br>
            <a:r>
              <a:rPr kumimoji="0" lang="en-GB" sz="20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See next few slides for full text.</a:t>
            </a:r>
          </a:p>
        </p:txBody>
      </p:sp>
    </p:spTree>
    <p:extLst>
      <p:ext uri="{BB962C8B-B14F-4D97-AF65-F5344CB8AC3E}">
        <p14:creationId xmlns:p14="http://schemas.microsoft.com/office/powerpoint/2010/main" val="13917219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990653" y="909732"/>
            <a:ext cx="10405894" cy="3901837"/>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According to the knowledge-based view of the firm (Grant, 1996), Knowledge is the most important source of competitive advantage because it is very difficult to imitate and socially complex.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Yet the knowledge capabilities of an organisation only provide an important source of sustained competitiveness if access to them is restricted.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If a particular knowledge base is widely available, there is no distinctive advantage to be gained through its acquisition. </a:t>
            </a:r>
          </a:p>
        </p:txBody>
      </p:sp>
    </p:spTree>
    <p:extLst>
      <p:ext uri="{BB962C8B-B14F-4D97-AF65-F5344CB8AC3E}">
        <p14:creationId xmlns:p14="http://schemas.microsoft.com/office/powerpoint/2010/main" val="39479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245326" y="1210814"/>
            <a:ext cx="10229279" cy="3677930"/>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Therefore, to fully exploit the benefits of newly acquired knowledge that holds the potential to offer competitive advantage, an organisation must restrict its use, thereby preventing its widespread dissemination. </a:t>
            </a:r>
            <a:r>
              <a:rPr kumimoji="0" lang="en-GB" sz="1700" b="0" i="0" u="none" strike="noStrike" kern="1200" cap="none" spc="0" normalizeH="0" baseline="0" noProof="0" dirty="0">
                <a:ln>
                  <a:noFill/>
                </a:ln>
                <a:solidFill>
                  <a:srgbClr val="0000FF"/>
                </a:solidFill>
                <a:effectLst/>
                <a:uLnTx/>
                <a:uFillTx/>
                <a:latin typeface="Myriad Pro"/>
                <a:ea typeface="+mn-ea"/>
                <a:cs typeface="+mn-cs"/>
              </a:rPr>
              <a:t>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Alternatively, the organisation could gain proprietary rights over the use of the knowledge in order to control its diffusion beyond the organisation's boundaries.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srgbClr val="0000FF"/>
                </a:solidFill>
                <a:effectLst/>
                <a:uLnTx/>
                <a:uFillTx/>
                <a:latin typeface="Myriad Pro"/>
                <a:ea typeface="+mn-ea"/>
                <a:cs typeface="+mn-cs"/>
              </a:rPr>
              <a:t> </a:t>
            </a:r>
          </a:p>
        </p:txBody>
      </p:sp>
    </p:spTree>
    <p:extLst>
      <p:ext uri="{BB962C8B-B14F-4D97-AF65-F5344CB8AC3E}">
        <p14:creationId xmlns:p14="http://schemas.microsoft.com/office/powerpoint/2010/main" val="29626127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301080" y="1288872"/>
            <a:ext cx="10140071" cy="3123932"/>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When referring to knowledge retention, then, it is important to consider how one stores and protects knowledge so as to prevent or control its widespread dissemination. Consequently this section considers the mechanisms employed to store and protect knowledge and how these mechanisms vary according to the explicit or tacit nature of knowledge.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srgbClr val="0000FF"/>
                </a:solidFill>
                <a:effectLst/>
                <a:uLnTx/>
                <a:uFillTx/>
                <a:latin typeface="Myriad Pro"/>
                <a:ea typeface="+mn-ea"/>
                <a:cs typeface="+mn-cs"/>
              </a:rPr>
              <a:t> </a:t>
            </a:r>
          </a:p>
        </p:txBody>
      </p:sp>
    </p:spTree>
    <p:extLst>
      <p:ext uri="{BB962C8B-B14F-4D97-AF65-F5344CB8AC3E}">
        <p14:creationId xmlns:p14="http://schemas.microsoft.com/office/powerpoint/2010/main" val="3986381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178419" y="735980"/>
            <a:ext cx="10106616" cy="416344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srgbClr val="0000FF"/>
                </a:solidFill>
                <a:effectLst/>
                <a:uLnTx/>
                <a:uFillTx/>
                <a:latin typeface="Myriad Pro"/>
                <a:ea typeface="+mn-ea"/>
                <a:cs typeface="+mn-cs"/>
              </a:rPr>
              <a:t>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Before going on, however, it is important to note that knowledge that is valuable today may hold little value tomorrow.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Knowledge can quickly become outdated.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For example, the introduction of new products such as the iPod in the recorded music sector, or of new business models like the Amazon online retail platform, has significantly changed the dynamics of competition in respective markets. </a:t>
            </a:r>
          </a:p>
        </p:txBody>
      </p:sp>
    </p:spTree>
    <p:extLst>
      <p:ext uri="{BB962C8B-B14F-4D97-AF65-F5344CB8AC3E}">
        <p14:creationId xmlns:p14="http://schemas.microsoft.com/office/powerpoint/2010/main" val="12868651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334536" y="524107"/>
            <a:ext cx="10084314" cy="47174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srgbClr val="0000FF"/>
                </a:solidFill>
                <a:effectLst/>
                <a:uLnTx/>
                <a:uFillTx/>
                <a:latin typeface="Myriad Pro"/>
                <a:ea typeface="+mn-ea"/>
                <a:cs typeface="+mn-cs"/>
              </a:rPr>
              <a:t>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As a result, the knowledge advantages held by competitors have been rapidly eroded.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Consequently, while organisations can develop systems to retain and protect knowledge, radical innovations in the external environment can undermine their efforts.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It is for this reason that organisations must, alongside these efforts to retain and protect knowledge, invest in the acquisition of new knowledge through creativity and innovation.</a:t>
            </a:r>
          </a:p>
        </p:txBody>
      </p:sp>
    </p:spTree>
    <p:extLst>
      <p:ext uri="{BB962C8B-B14F-4D97-AF65-F5344CB8AC3E}">
        <p14:creationId xmlns:p14="http://schemas.microsoft.com/office/powerpoint/2010/main" val="19384964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9755" y="106878"/>
            <a:ext cx="8534400" cy="1036123"/>
          </a:xfrm>
        </p:spPr>
        <p:txBody>
          <a:bodyPr>
            <a:normAutofit/>
          </a:bodyPr>
          <a:lstStyle/>
          <a:p>
            <a:pPr algn="ctr"/>
            <a:r>
              <a:rPr lang="en-GB"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First Skill: Exercise 1</a:t>
            </a:r>
          </a:p>
        </p:txBody>
      </p:sp>
      <p:sp>
        <p:nvSpPr>
          <p:cNvPr id="3" name="Content Placeholder 2"/>
          <p:cNvSpPr>
            <a:spLocks noGrp="1"/>
          </p:cNvSpPr>
          <p:nvPr>
            <p:ph idx="1"/>
          </p:nvPr>
        </p:nvSpPr>
        <p:spPr>
          <a:xfrm>
            <a:off x="565458" y="1422070"/>
            <a:ext cx="11084235" cy="4077393"/>
          </a:xfrm>
        </p:spPr>
        <p:txBody>
          <a:bodyPr>
            <a:normAutofit/>
          </a:bodyPr>
          <a:lstStyle/>
          <a:p>
            <a:r>
              <a:rPr lang="en-GB" sz="2000" dirty="0">
                <a:latin typeface="Arial" panose="020B0604020202020204" pitchFamily="34" charset="0"/>
                <a:cs typeface="Arial" panose="020B0604020202020204" pitchFamily="34" charset="0"/>
              </a:rPr>
              <a:t>Present materials that evidence your thoughts and ideas and when lecturers read your work, it is clear that those </a:t>
            </a:r>
            <a:r>
              <a:rPr lang="en-GB" sz="2000" b="1" dirty="0">
                <a:latin typeface="Arial" panose="020B0604020202020204" pitchFamily="34" charset="0"/>
                <a:cs typeface="Arial" panose="020B0604020202020204" pitchFamily="34" charset="0"/>
              </a:rPr>
              <a:t>thoughts and ideas are yours</a:t>
            </a:r>
            <a:r>
              <a:rPr lang="en-GB" sz="2000" dirty="0">
                <a:latin typeface="Arial" panose="020B0604020202020204" pitchFamily="34" charset="0"/>
                <a:cs typeface="Arial" panose="020B0604020202020204" pitchFamily="34" charset="0"/>
              </a:rPr>
              <a:t>. (</a:t>
            </a:r>
            <a:r>
              <a:rPr lang="en-GB" sz="2000" b="1" dirty="0">
                <a:solidFill>
                  <a:srgbClr val="0000FF"/>
                </a:solidFill>
                <a:latin typeface="Arial" panose="020B0604020202020204" pitchFamily="34" charset="0"/>
                <a:cs typeface="Arial" panose="020B0604020202020204" pitchFamily="34" charset="0"/>
              </a:rPr>
              <a:t>First Skill</a:t>
            </a:r>
            <a:r>
              <a:rPr lang="en-GB" sz="2000" dirty="0">
                <a:latin typeface="Arial" panose="020B0604020202020204" pitchFamily="34" charset="0"/>
                <a:cs typeface="Arial" panose="020B0604020202020204" pitchFamily="34" charset="0"/>
              </a:rPr>
              <a: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Practice vocabulary skills –</a:t>
            </a:r>
          </a:p>
          <a:p>
            <a:pPr lvl="1"/>
            <a:r>
              <a:rPr lang="en-GB" sz="2000" dirty="0">
                <a:latin typeface="Arial" panose="020B0604020202020204" pitchFamily="34" charset="0"/>
                <a:cs typeface="Arial" panose="020B0604020202020204" pitchFamily="34" charset="0"/>
              </a:rPr>
              <a:t>When you read the passage did you understand the main ideas and the supporting ideas.</a:t>
            </a:r>
          </a:p>
          <a:p>
            <a:pPr lvl="1"/>
            <a:r>
              <a:rPr lang="en-GB" sz="2000" dirty="0">
                <a:latin typeface="Arial" panose="020B0604020202020204" pitchFamily="34" charset="0"/>
                <a:cs typeface="Arial" panose="020B0604020202020204" pitchFamily="34" charset="0"/>
              </a:rPr>
              <a:t>Did you understand the meaning of the words in the passage?</a:t>
            </a:r>
          </a:p>
          <a:p>
            <a:r>
              <a:rPr lang="en-GB" sz="2000" dirty="0">
                <a:latin typeface="Arial" panose="020B0604020202020204" pitchFamily="34" charset="0"/>
                <a:cs typeface="Arial" panose="020B0604020202020204" pitchFamily="34" charset="0"/>
              </a:rPr>
              <a:t>Now rewrite the passage in your own words.</a:t>
            </a:r>
          </a:p>
          <a:p>
            <a:pPr lvl="1"/>
            <a:r>
              <a:rPr lang="en-GB" sz="2000" dirty="0">
                <a:latin typeface="Arial" panose="020B0604020202020204" pitchFamily="34" charset="0"/>
                <a:cs typeface="Arial" panose="020B0604020202020204" pitchFamily="34" charset="0"/>
              </a:rPr>
              <a:t>Are you happy with how your organised your thoughts and ideas?</a:t>
            </a:r>
          </a:p>
          <a:p>
            <a:pPr lvl="1"/>
            <a:r>
              <a:rPr lang="en-GB" sz="2000" dirty="0">
                <a:latin typeface="Arial" panose="020B0604020202020204" pitchFamily="34" charset="0"/>
                <a:cs typeface="Arial" panose="020B0604020202020204" pitchFamily="34" charset="0"/>
              </a:rPr>
              <a:t>Does the passage read well?</a:t>
            </a:r>
          </a:p>
          <a:p>
            <a:pPr lvl="1"/>
            <a:r>
              <a:rPr lang="en-GB" sz="2000" dirty="0">
                <a:latin typeface="Arial" panose="020B0604020202020204" pitchFamily="34" charset="0"/>
                <a:cs typeface="Arial" panose="020B0604020202020204" pitchFamily="34" charset="0"/>
              </a:rPr>
              <a:t>Is the grammar clear with good punctuation?</a:t>
            </a:r>
          </a:p>
        </p:txBody>
      </p:sp>
    </p:spTree>
    <p:extLst>
      <p:ext uri="{BB962C8B-B14F-4D97-AF65-F5344CB8AC3E}">
        <p14:creationId xmlns:p14="http://schemas.microsoft.com/office/powerpoint/2010/main" val="27451177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79140" y="263675"/>
            <a:ext cx="5813243" cy="751085"/>
          </a:xfrm>
          <a:prstGeom prst="rect">
            <a:avLst/>
          </a:prstGeom>
        </p:spPr>
        <p:txBody>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dirty="0">
                <a:ln w="3175" cmpd="sng">
                  <a:noFill/>
                </a:ln>
                <a:solidFill>
                  <a:srgbClr val="D60093"/>
                </a:solidFill>
                <a:effectLst>
                  <a:outerShdw blurRad="38100" dist="38100" dir="2700000" algn="tl">
                    <a:srgbClr val="000000">
                      <a:alpha val="43137"/>
                    </a:srgbClr>
                  </a:outerShdw>
                </a:effectLst>
                <a:uLnTx/>
                <a:uFillTx/>
                <a:latin typeface="Myriad Pro"/>
                <a:ea typeface="+mj-ea"/>
                <a:cs typeface="+mj-cs"/>
              </a:rPr>
              <a:t>First Skill </a:t>
            </a:r>
          </a:p>
        </p:txBody>
      </p:sp>
      <p:sp>
        <p:nvSpPr>
          <p:cNvPr id="3" name="TextBox 2"/>
          <p:cNvSpPr txBox="1"/>
          <p:nvPr/>
        </p:nvSpPr>
        <p:spPr>
          <a:xfrm>
            <a:off x="379140" y="1358595"/>
            <a:ext cx="10789727" cy="409342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 well did you achieve the task?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Select your star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Show your work and your impression of how well you achieved the exercise to your module tutor.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Your tutor will give feedback before you start the BA.</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Do you need to improve or make any more changes to this skill?</a:t>
            </a:r>
          </a:p>
        </p:txBody>
      </p:sp>
      <p:sp>
        <p:nvSpPr>
          <p:cNvPr id="4" name="5-Point Star 3"/>
          <p:cNvSpPr/>
          <p:nvPr/>
        </p:nvSpPr>
        <p:spPr>
          <a:xfrm>
            <a:off x="6889864" y="790424"/>
            <a:ext cx="1371600" cy="1230086"/>
          </a:xfrm>
          <a:prstGeom prst="star5">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CC00"/>
              </a:solidFill>
              <a:effectLst/>
              <a:uLnTx/>
              <a:uFillTx/>
              <a:latin typeface="Myriad Pro"/>
              <a:ea typeface="+mn-ea"/>
              <a:cs typeface="+mn-cs"/>
            </a:endParaRPr>
          </a:p>
        </p:txBody>
      </p:sp>
      <p:sp>
        <p:nvSpPr>
          <p:cNvPr id="5" name="5-Point Star 4"/>
          <p:cNvSpPr/>
          <p:nvPr/>
        </p:nvSpPr>
        <p:spPr>
          <a:xfrm>
            <a:off x="8621089" y="745672"/>
            <a:ext cx="1371600" cy="1230086"/>
          </a:xfrm>
          <a:prstGeom prst="star5">
            <a:avLst/>
          </a:prstGeom>
          <a:solidFill>
            <a:schemeClr val="tx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6" name="5-Point Star 5"/>
          <p:cNvSpPr/>
          <p:nvPr/>
        </p:nvSpPr>
        <p:spPr>
          <a:xfrm>
            <a:off x="10352314" y="790424"/>
            <a:ext cx="1371600" cy="1230086"/>
          </a:xfrm>
          <a:prstGeom prst="star5">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7" name="TextBox 6"/>
          <p:cNvSpPr txBox="1"/>
          <p:nvPr/>
        </p:nvSpPr>
        <p:spPr>
          <a:xfrm>
            <a:off x="7266214" y="1307655"/>
            <a:ext cx="78337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GOLD</a:t>
            </a:r>
          </a:p>
        </p:txBody>
      </p:sp>
      <p:sp>
        <p:nvSpPr>
          <p:cNvPr id="8" name="TextBox 7"/>
          <p:cNvSpPr txBox="1"/>
          <p:nvPr/>
        </p:nvSpPr>
        <p:spPr>
          <a:xfrm>
            <a:off x="8997439" y="1282356"/>
            <a:ext cx="78337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SILVER</a:t>
            </a:r>
          </a:p>
        </p:txBody>
      </p:sp>
      <p:sp>
        <p:nvSpPr>
          <p:cNvPr id="9" name="TextBox 8"/>
          <p:cNvSpPr txBox="1"/>
          <p:nvPr/>
        </p:nvSpPr>
        <p:spPr>
          <a:xfrm>
            <a:off x="10695610" y="1288883"/>
            <a:ext cx="78337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BRONZE</a:t>
            </a:r>
          </a:p>
        </p:txBody>
      </p:sp>
    </p:spTree>
    <p:extLst>
      <p:ext uri="{BB962C8B-B14F-4D97-AF65-F5344CB8AC3E}">
        <p14:creationId xmlns:p14="http://schemas.microsoft.com/office/powerpoint/2010/main" val="32452223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7274" y="4493623"/>
            <a:ext cx="11036733" cy="992777"/>
          </a:xfrm>
        </p:spPr>
        <p:txBody>
          <a:bodyPr>
            <a:normAutofit/>
          </a:bodyPr>
          <a:lstStyle/>
          <a:p>
            <a:pPr algn="l"/>
            <a:r>
              <a:rPr lang="en-GB" sz="2000" dirty="0">
                <a:solidFill>
                  <a:srgbClr val="0000FF"/>
                </a:solidFill>
                <a:latin typeface="Arial" panose="020B0604020202020204" pitchFamily="34" charset="0"/>
                <a:cs typeface="Arial" panose="020B0604020202020204" pitchFamily="34" charset="0"/>
              </a:rPr>
              <a:t>REMEMBER </a:t>
            </a:r>
            <a:r>
              <a:rPr lang="en-GB" sz="2000" cap="none" dirty="0">
                <a:latin typeface="Arial" panose="020B0604020202020204" pitchFamily="34" charset="0"/>
                <a:ea typeface="+mn-ea"/>
                <a:cs typeface="Arial" panose="020B0604020202020204" pitchFamily="34" charset="0"/>
              </a:rPr>
              <a:t>you</a:t>
            </a:r>
            <a:r>
              <a:rPr lang="en-GB" sz="2000" dirty="0">
                <a:latin typeface="Arial" panose="020B0604020202020204" pitchFamily="34" charset="0"/>
                <a:cs typeface="Arial" panose="020B0604020202020204" pitchFamily="34" charset="0"/>
              </a:rPr>
              <a:t> </a:t>
            </a:r>
            <a:r>
              <a:rPr lang="en-GB" sz="2000" cap="none" dirty="0">
                <a:latin typeface="Arial" panose="020B0604020202020204" pitchFamily="34" charset="0"/>
                <a:ea typeface="+mn-ea"/>
                <a:cs typeface="Arial" panose="020B0604020202020204" pitchFamily="34" charset="0"/>
              </a:rPr>
              <a:t>are communicating your </a:t>
            </a:r>
            <a:r>
              <a:rPr lang="en-GB" sz="2000" b="1" cap="none" dirty="0">
                <a:latin typeface="Arial" panose="020B0604020202020204" pitchFamily="34" charset="0"/>
                <a:ea typeface="+mn-ea"/>
                <a:cs typeface="Arial" panose="020B0604020202020204" pitchFamily="34" charset="0"/>
              </a:rPr>
              <a:t>thoughts and ideas</a:t>
            </a:r>
            <a:r>
              <a:rPr lang="en-GB" sz="2000" cap="none" dirty="0">
                <a:latin typeface="Arial" panose="020B0604020202020204" pitchFamily="34" charset="0"/>
                <a:ea typeface="+mn-ea"/>
                <a:cs typeface="Arial" panose="020B0604020202020204" pitchFamily="34" charset="0"/>
              </a:rPr>
              <a:t> so don’t be afraid to communicate using pictures to complement your text.</a:t>
            </a:r>
          </a:p>
        </p:txBody>
      </p:sp>
      <p:sp>
        <p:nvSpPr>
          <p:cNvPr id="3" name="Content Placeholder 2"/>
          <p:cNvSpPr>
            <a:spLocks noGrp="1"/>
          </p:cNvSpPr>
          <p:nvPr>
            <p:ph idx="1"/>
          </p:nvPr>
        </p:nvSpPr>
        <p:spPr>
          <a:xfrm>
            <a:off x="510245" y="1371600"/>
            <a:ext cx="10739850" cy="2840510"/>
          </a:xfrm>
        </p:spPr>
        <p:txBody>
          <a:bodyPr>
            <a:normAutofit/>
          </a:bodyPr>
          <a:lstStyle/>
          <a:p>
            <a:r>
              <a:rPr lang="en-GB" dirty="0">
                <a:latin typeface="Arial" panose="020B0604020202020204" pitchFamily="34" charset="0"/>
                <a:cs typeface="Arial" panose="020B0604020202020204" pitchFamily="34" charset="0"/>
              </a:rPr>
              <a:t>Now recreate the passage as a picture or a flow diagram.</a:t>
            </a:r>
          </a:p>
          <a:p>
            <a:pPr lvl="1"/>
            <a:r>
              <a:rPr lang="en-GB" sz="2000" dirty="0">
                <a:latin typeface="Arial" panose="020B0604020202020204" pitchFamily="34" charset="0"/>
                <a:cs typeface="Arial" panose="020B0604020202020204" pitchFamily="34" charset="0"/>
              </a:rPr>
              <a:t>Are you happy with how you organised your thoughts and ideas in the picture / flow diagram.</a:t>
            </a:r>
          </a:p>
          <a:p>
            <a:pPr lvl="1"/>
            <a:r>
              <a:rPr lang="en-GB" sz="2000" dirty="0">
                <a:latin typeface="Arial" panose="020B0604020202020204" pitchFamily="34" charset="0"/>
                <a:cs typeface="Arial" panose="020B0604020202020204" pitchFamily="34" charset="0"/>
              </a:rPr>
              <a:t>Does the picture show your thoughts and ideas.</a:t>
            </a:r>
          </a:p>
          <a:p>
            <a:pPr lvl="1"/>
            <a:r>
              <a:rPr lang="en-GB" sz="2000" dirty="0">
                <a:latin typeface="Arial" panose="020B0604020202020204" pitchFamily="34" charset="0"/>
                <a:cs typeface="Arial" panose="020B0604020202020204" pitchFamily="34" charset="0"/>
              </a:rPr>
              <a:t>Is your presentation better or worse when you rewrote the passage or when you created it as a picture?</a:t>
            </a:r>
          </a:p>
        </p:txBody>
      </p:sp>
      <p:sp>
        <p:nvSpPr>
          <p:cNvPr id="5" name="Title 1"/>
          <p:cNvSpPr txBox="1">
            <a:spLocks/>
          </p:cNvSpPr>
          <p:nvPr/>
        </p:nvSpPr>
        <p:spPr>
          <a:xfrm>
            <a:off x="1466004" y="191662"/>
            <a:ext cx="8534400" cy="1036123"/>
          </a:xfrm>
          <a:prstGeom prst="rect">
            <a:avLst/>
          </a:prstGeom>
          <a:effectLst/>
        </p:spPr>
        <p:txBody>
          <a:bodyPr vert="horz" lIns="91440" tIns="45720" rIns="91440" bIns="45720" rtlCol="0" anchor="ctr">
            <a:normAutofit fontScale="97500"/>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dirty="0">
                <a:ln w="3175" cmpd="sng">
                  <a:noFill/>
                </a:ln>
                <a:solidFill>
                  <a:srgbClr val="D60093"/>
                </a:solidFill>
                <a:effectLst>
                  <a:outerShdw blurRad="38100" dist="38100" dir="2700000" algn="tl">
                    <a:srgbClr val="000000">
                      <a:alpha val="43137"/>
                    </a:srgbClr>
                  </a:outerShdw>
                </a:effectLst>
                <a:uLnTx/>
                <a:uFillTx/>
                <a:latin typeface="Arial" panose="020B0604020202020204" pitchFamily="34" charset="0"/>
                <a:ea typeface="+mj-ea"/>
                <a:cs typeface="Arial" panose="020B0604020202020204" pitchFamily="34" charset="0"/>
              </a:rPr>
              <a:t>First Skill: Exercise 2</a:t>
            </a:r>
          </a:p>
        </p:txBody>
      </p:sp>
    </p:spTree>
    <p:extLst>
      <p:ext uri="{BB962C8B-B14F-4D97-AF65-F5344CB8AC3E}">
        <p14:creationId xmlns:p14="http://schemas.microsoft.com/office/powerpoint/2010/main" val="12755881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79140" y="263675"/>
            <a:ext cx="5813243" cy="751085"/>
          </a:xfrm>
          <a:prstGeom prst="rect">
            <a:avLst/>
          </a:prstGeom>
        </p:spPr>
        <p:txBody>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dirty="0">
                <a:ln w="3175" cmpd="sng">
                  <a:noFill/>
                </a:ln>
                <a:solidFill>
                  <a:srgbClr val="D60093"/>
                </a:solidFill>
                <a:effectLst>
                  <a:outerShdw blurRad="38100" dist="38100" dir="2700000" algn="tl">
                    <a:srgbClr val="000000">
                      <a:alpha val="43137"/>
                    </a:srgbClr>
                  </a:outerShdw>
                </a:effectLst>
                <a:uLnTx/>
                <a:uFillTx/>
                <a:latin typeface="Myriad Pro"/>
                <a:ea typeface="+mj-ea"/>
                <a:cs typeface="+mj-cs"/>
              </a:rPr>
              <a:t>First Skill </a:t>
            </a:r>
          </a:p>
        </p:txBody>
      </p:sp>
      <p:sp>
        <p:nvSpPr>
          <p:cNvPr id="3" name="TextBox 2"/>
          <p:cNvSpPr txBox="1"/>
          <p:nvPr/>
        </p:nvSpPr>
        <p:spPr>
          <a:xfrm>
            <a:off x="379140" y="1243940"/>
            <a:ext cx="10789727" cy="409342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 well did you achieve the task?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Select your star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Show your work and your impression of how well you achieved the exercise to your module tutor.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Your tutor will give feedback before the new term.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Do you need to improve or make any more changes to this skill?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Did you communicate better with text or creating a picture?</a:t>
            </a:r>
          </a:p>
        </p:txBody>
      </p:sp>
      <p:sp>
        <p:nvSpPr>
          <p:cNvPr id="4" name="5-Point Star 3"/>
          <p:cNvSpPr/>
          <p:nvPr/>
        </p:nvSpPr>
        <p:spPr>
          <a:xfrm>
            <a:off x="6889864" y="790424"/>
            <a:ext cx="1371600" cy="1230086"/>
          </a:xfrm>
          <a:prstGeom prst="star5">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CC00"/>
              </a:solidFill>
              <a:effectLst/>
              <a:uLnTx/>
              <a:uFillTx/>
              <a:latin typeface="Myriad Pro"/>
              <a:ea typeface="+mn-ea"/>
              <a:cs typeface="+mn-cs"/>
            </a:endParaRPr>
          </a:p>
        </p:txBody>
      </p:sp>
      <p:sp>
        <p:nvSpPr>
          <p:cNvPr id="5" name="5-Point Star 4"/>
          <p:cNvSpPr/>
          <p:nvPr/>
        </p:nvSpPr>
        <p:spPr>
          <a:xfrm>
            <a:off x="8621089" y="745672"/>
            <a:ext cx="1371600" cy="1230086"/>
          </a:xfrm>
          <a:prstGeom prst="star5">
            <a:avLst/>
          </a:prstGeom>
          <a:solidFill>
            <a:schemeClr val="tx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6" name="5-Point Star 5"/>
          <p:cNvSpPr/>
          <p:nvPr/>
        </p:nvSpPr>
        <p:spPr>
          <a:xfrm>
            <a:off x="10352314" y="790424"/>
            <a:ext cx="1371600" cy="1230086"/>
          </a:xfrm>
          <a:prstGeom prst="star5">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7" name="TextBox 6"/>
          <p:cNvSpPr txBox="1"/>
          <p:nvPr/>
        </p:nvSpPr>
        <p:spPr>
          <a:xfrm>
            <a:off x="7266214" y="1307655"/>
            <a:ext cx="78337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GOLD</a:t>
            </a:r>
          </a:p>
        </p:txBody>
      </p:sp>
      <p:sp>
        <p:nvSpPr>
          <p:cNvPr id="8" name="TextBox 7"/>
          <p:cNvSpPr txBox="1"/>
          <p:nvPr/>
        </p:nvSpPr>
        <p:spPr>
          <a:xfrm>
            <a:off x="8997439" y="1282356"/>
            <a:ext cx="78337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SILVER</a:t>
            </a:r>
          </a:p>
        </p:txBody>
      </p:sp>
      <p:sp>
        <p:nvSpPr>
          <p:cNvPr id="9" name="TextBox 8"/>
          <p:cNvSpPr txBox="1"/>
          <p:nvPr/>
        </p:nvSpPr>
        <p:spPr>
          <a:xfrm>
            <a:off x="10695610" y="1288883"/>
            <a:ext cx="78337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BRONZE</a:t>
            </a:r>
          </a:p>
        </p:txBody>
      </p:sp>
    </p:spTree>
    <p:extLst>
      <p:ext uri="{BB962C8B-B14F-4D97-AF65-F5344CB8AC3E}">
        <p14:creationId xmlns:p14="http://schemas.microsoft.com/office/powerpoint/2010/main" val="31797512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2715" y="973014"/>
            <a:ext cx="10711543" cy="1938992"/>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Confirm that you understand other authors’ work and show respect to their work – </a:t>
            </a: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reference correctly</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20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Second Skill</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Have you read and understood the reference guide?</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 name="Title 1"/>
          <p:cNvSpPr txBox="1">
            <a:spLocks/>
          </p:cNvSpPr>
          <p:nvPr/>
        </p:nvSpPr>
        <p:spPr>
          <a:xfrm>
            <a:off x="1489755" y="249129"/>
            <a:ext cx="8534400" cy="810238"/>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sz="3200" b="0" i="0" u="none" strike="noStrike" kern="1200" cap="all" spc="0" normalizeH="0" baseline="0" noProof="0" dirty="0">
                <a:ln w="3175" cmpd="sng">
                  <a:noFill/>
                </a:ln>
                <a:solidFill>
                  <a:srgbClr val="D60093"/>
                </a:solidFill>
                <a:effectLst>
                  <a:outerShdw blurRad="38100" dist="38100" dir="2700000" algn="tl">
                    <a:srgbClr val="000000">
                      <a:alpha val="43137"/>
                    </a:srgbClr>
                  </a:outerShdw>
                </a:effectLst>
                <a:uLnTx/>
                <a:uFillTx/>
                <a:latin typeface="Arial" panose="020B0604020202020204" pitchFamily="34" charset="0"/>
                <a:ea typeface="+mj-ea"/>
                <a:cs typeface="Arial" panose="020B0604020202020204" pitchFamily="34" charset="0"/>
              </a:rPr>
              <a:t>Module 1: Second Skill: Exercise 1 </a:t>
            </a:r>
          </a:p>
        </p:txBody>
      </p:sp>
      <p:pic>
        <p:nvPicPr>
          <p:cNvPr id="6" name="Picture 5">
            <a:extLst>
              <a:ext uri="{FF2B5EF4-FFF2-40B4-BE49-F238E27FC236}">
                <a16:creationId xmlns:a16="http://schemas.microsoft.com/office/drawing/2014/main" id="{8DFA1515-E7E7-1549-B62F-4FBDADB6638E}"/>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7732934" y="2479839"/>
            <a:ext cx="2405358" cy="311061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descr="A close up of a logo&#10;&#10;Description automatically generated">
            <a:hlinkClick r:id="rId4"/>
            <a:extLst>
              <a:ext uri="{FF2B5EF4-FFF2-40B4-BE49-F238E27FC236}">
                <a16:creationId xmlns:a16="http://schemas.microsoft.com/office/drawing/2014/main" id="{BFCA5785-CD7D-453B-821D-A541096F52DE}"/>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Layer>
                </a14:imgProps>
              </a:ext>
              <a:ext uri="{28A0092B-C50C-407E-A947-70E740481C1C}">
                <a14:useLocalDpi xmlns:a14="http://schemas.microsoft.com/office/drawing/2010/main" val="0"/>
              </a:ext>
            </a:extLst>
          </a:blip>
          <a:stretch>
            <a:fillRect/>
          </a:stretch>
        </p:blipFill>
        <p:spPr>
          <a:xfrm>
            <a:off x="2410148" y="2344118"/>
            <a:ext cx="2048919" cy="324633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2760998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2037805" y="421069"/>
            <a:ext cx="7163389" cy="956218"/>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sz="3200" b="0" i="0" u="none" strike="noStrike" kern="1200" cap="all" spc="0" normalizeH="0" baseline="0" noProof="0" dirty="0">
                <a:ln w="3175" cmpd="sng">
                  <a:noFill/>
                </a:ln>
                <a:solidFill>
                  <a:srgbClr val="D60093"/>
                </a:solidFill>
                <a:effectLst>
                  <a:outerShdw blurRad="38100" dist="38100" dir="2700000" algn="tl">
                    <a:srgbClr val="000000">
                      <a:alpha val="43137"/>
                    </a:srgbClr>
                  </a:outerShdw>
                </a:effectLst>
                <a:uLnTx/>
                <a:uFillTx/>
                <a:latin typeface="Arial" panose="020B0604020202020204" pitchFamily="34" charset="0"/>
                <a:ea typeface="+mj-ea"/>
                <a:cs typeface="Arial" panose="020B0604020202020204" pitchFamily="34" charset="0"/>
              </a:rPr>
              <a:t>Second Skill: Exercise 1 </a:t>
            </a:r>
          </a:p>
        </p:txBody>
      </p:sp>
      <p:sp>
        <p:nvSpPr>
          <p:cNvPr id="5" name="TextBox 4"/>
          <p:cNvSpPr txBox="1"/>
          <p:nvPr/>
        </p:nvSpPr>
        <p:spPr>
          <a:xfrm>
            <a:off x="2759430" y="1205346"/>
            <a:ext cx="9049394" cy="415498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According to Johansson  (Johansson et al (1993)), a process can be defined as the constitution of links between activities and the transformation that takes place within the process. This can include the upstream part of the value chain as a possible recipient of the process outfit therefore, every process has the following characteristics: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Definability: it must have clearly defined boundaries, input and output.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Order: it must consist of activities that are ordered according to their position in time and space.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Customer: there must be a recipient of the process as outcome.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Value adding: the transformation taking place within the process must add value to the recipient, either upstream downstream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Embeddedness: a process cannot exist in and of itself; it must be embedded in an organisational structure.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Cross functionality: a process regularly can, but not necessarily must, span several functions.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Bookboon – Project management page 12 – https://</a:t>
            </a:r>
            <a:r>
              <a:rPr kumimoji="0" lang="en-GB" sz="1400" b="1" i="0" u="none" strike="noStrike" kern="1200" cap="none" spc="0" normalizeH="0" baseline="0" noProof="0" dirty="0" err="1">
                <a:ln>
                  <a:noFill/>
                </a:ln>
                <a:solidFill>
                  <a:srgbClr val="1F497D"/>
                </a:solidFill>
                <a:effectLst/>
                <a:uLnTx/>
                <a:uFillTx/>
                <a:latin typeface="Arial" panose="020B0604020202020204" pitchFamily="34" charset="0"/>
                <a:ea typeface="+mn-ea"/>
                <a:cs typeface="Arial" panose="020B0604020202020204" pitchFamily="34" charset="0"/>
              </a:rPr>
              <a:t>bookboon.com</a:t>
            </a:r>
            <a:r>
              <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a:t>
            </a:r>
            <a:r>
              <a:rPr kumimoji="0" lang="en-GB" sz="1400" b="1" i="0" u="none" strike="noStrike" kern="1200" cap="none" spc="0" normalizeH="0" baseline="0" noProof="0" dirty="0" err="1">
                <a:ln>
                  <a:noFill/>
                </a:ln>
                <a:solidFill>
                  <a:srgbClr val="1F497D"/>
                </a:solidFill>
                <a:effectLst/>
                <a:uLnTx/>
                <a:uFillTx/>
                <a:latin typeface="Arial" panose="020B0604020202020204" pitchFamily="34" charset="0"/>
                <a:ea typeface="+mn-ea"/>
                <a:cs typeface="Arial" panose="020B0604020202020204" pitchFamily="34" charset="0"/>
              </a:rPr>
              <a:t>en</a:t>
            </a:r>
            <a:r>
              <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a:t>
            </a:r>
            <a:r>
              <a:rPr kumimoji="0" lang="en-GB" sz="1400" b="1" i="0" u="none" strike="noStrike" kern="1200" cap="none" spc="0" normalizeH="0" baseline="0" noProof="0" dirty="0" err="1">
                <a:ln>
                  <a:noFill/>
                </a:ln>
                <a:solidFill>
                  <a:srgbClr val="1F497D"/>
                </a:solidFill>
                <a:effectLst/>
                <a:uLnTx/>
                <a:uFillTx/>
                <a:latin typeface="Arial" panose="020B0604020202020204" pitchFamily="34" charset="0"/>
                <a:ea typeface="+mn-ea"/>
                <a:cs typeface="Arial" panose="020B0604020202020204" pitchFamily="34" charset="0"/>
              </a:rPr>
              <a:t>projectmanagement-ebook</a:t>
            </a:r>
            <a:endPar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Write out as a correct reference.</a:t>
            </a:r>
          </a:p>
        </p:txBody>
      </p:sp>
      <p:pic>
        <p:nvPicPr>
          <p:cNvPr id="6" name="Picture 5">
            <a:extLst>
              <a:ext uri="{FF2B5EF4-FFF2-40B4-BE49-F238E27FC236}">
                <a16:creationId xmlns:a16="http://schemas.microsoft.com/office/drawing/2014/main" id="{8DFA1515-E7E7-1549-B62F-4FBDADB6638E}"/>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151800" y="1377287"/>
            <a:ext cx="2410016" cy="311664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1521857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79140" y="263675"/>
            <a:ext cx="5813243" cy="751085"/>
          </a:xfrm>
          <a:prstGeom prst="rect">
            <a:avLst/>
          </a:prstGeom>
        </p:spPr>
        <p:txBody>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dirty="0">
                <a:ln w="3175" cmpd="sng">
                  <a:noFill/>
                </a:ln>
                <a:solidFill>
                  <a:srgbClr val="D60093"/>
                </a:solidFill>
                <a:effectLst>
                  <a:outerShdw blurRad="38100" dist="38100" dir="2700000" algn="tl">
                    <a:srgbClr val="000000">
                      <a:alpha val="43137"/>
                    </a:srgbClr>
                  </a:outerShdw>
                </a:effectLst>
                <a:uLnTx/>
                <a:uFillTx/>
                <a:latin typeface="Myriad Pro"/>
                <a:ea typeface="+mj-ea"/>
                <a:cs typeface="+mj-cs"/>
              </a:rPr>
              <a:t>Second Skill </a:t>
            </a:r>
          </a:p>
        </p:txBody>
      </p:sp>
      <p:sp>
        <p:nvSpPr>
          <p:cNvPr id="3" name="TextBox 2"/>
          <p:cNvSpPr txBox="1"/>
          <p:nvPr/>
        </p:nvSpPr>
        <p:spPr>
          <a:xfrm>
            <a:off x="379140" y="1255815"/>
            <a:ext cx="10789727" cy="409342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 well did you achieve the task?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Select your star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Show your work and your impression of how well you achieved the exercise to your module tutor.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Did you write the reference correctly – Author, year, page number?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Your tutor will give feedback before the new term.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Do you need to improve or practice this skill?</a:t>
            </a:r>
          </a:p>
        </p:txBody>
      </p:sp>
      <p:sp>
        <p:nvSpPr>
          <p:cNvPr id="4" name="5-Point Star 3"/>
          <p:cNvSpPr/>
          <p:nvPr/>
        </p:nvSpPr>
        <p:spPr>
          <a:xfrm>
            <a:off x="6889864" y="790424"/>
            <a:ext cx="1371600" cy="1230086"/>
          </a:xfrm>
          <a:prstGeom prst="star5">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CC00"/>
              </a:solidFill>
              <a:effectLst/>
              <a:uLnTx/>
              <a:uFillTx/>
              <a:latin typeface="Myriad Pro"/>
              <a:ea typeface="+mn-ea"/>
              <a:cs typeface="+mn-cs"/>
            </a:endParaRPr>
          </a:p>
        </p:txBody>
      </p:sp>
      <p:sp>
        <p:nvSpPr>
          <p:cNvPr id="5" name="5-Point Star 4"/>
          <p:cNvSpPr/>
          <p:nvPr/>
        </p:nvSpPr>
        <p:spPr>
          <a:xfrm>
            <a:off x="8621089" y="745672"/>
            <a:ext cx="1371600" cy="1230086"/>
          </a:xfrm>
          <a:prstGeom prst="star5">
            <a:avLst/>
          </a:prstGeom>
          <a:solidFill>
            <a:schemeClr val="tx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6" name="5-Point Star 5"/>
          <p:cNvSpPr/>
          <p:nvPr/>
        </p:nvSpPr>
        <p:spPr>
          <a:xfrm>
            <a:off x="10352314" y="790424"/>
            <a:ext cx="1371600" cy="1230086"/>
          </a:xfrm>
          <a:prstGeom prst="star5">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7" name="TextBox 6"/>
          <p:cNvSpPr txBox="1"/>
          <p:nvPr/>
        </p:nvSpPr>
        <p:spPr>
          <a:xfrm>
            <a:off x="7266214" y="1307655"/>
            <a:ext cx="78337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GOLD</a:t>
            </a:r>
          </a:p>
        </p:txBody>
      </p:sp>
      <p:sp>
        <p:nvSpPr>
          <p:cNvPr id="8" name="TextBox 7"/>
          <p:cNvSpPr txBox="1"/>
          <p:nvPr/>
        </p:nvSpPr>
        <p:spPr>
          <a:xfrm>
            <a:off x="8997439" y="1282356"/>
            <a:ext cx="78337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SILVER</a:t>
            </a:r>
          </a:p>
        </p:txBody>
      </p:sp>
      <p:sp>
        <p:nvSpPr>
          <p:cNvPr id="9" name="TextBox 8"/>
          <p:cNvSpPr txBox="1"/>
          <p:nvPr/>
        </p:nvSpPr>
        <p:spPr>
          <a:xfrm>
            <a:off x="10695610" y="1288883"/>
            <a:ext cx="78337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BRONZE</a:t>
            </a:r>
          </a:p>
        </p:txBody>
      </p:sp>
    </p:spTree>
    <p:extLst>
      <p:ext uri="{BB962C8B-B14F-4D97-AF65-F5344CB8AC3E}">
        <p14:creationId xmlns:p14="http://schemas.microsoft.com/office/powerpoint/2010/main" val="33098325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489755" y="196878"/>
            <a:ext cx="8534400" cy="639146"/>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sz="3200" b="0" i="0" u="none" strike="noStrike" kern="1200" cap="all" spc="0" normalizeH="0" baseline="0" noProof="0" dirty="0">
                <a:ln w="3175" cmpd="sng">
                  <a:noFill/>
                </a:ln>
                <a:solidFill>
                  <a:srgbClr val="D60093"/>
                </a:solidFill>
                <a:effectLst>
                  <a:outerShdw blurRad="38100" dist="38100" dir="2700000" algn="tl">
                    <a:srgbClr val="000000">
                      <a:alpha val="43137"/>
                    </a:srgbClr>
                  </a:outerShdw>
                </a:effectLst>
                <a:uLnTx/>
                <a:uFillTx/>
                <a:latin typeface="Arial" panose="020B0604020202020204" pitchFamily="34" charset="0"/>
                <a:ea typeface="+mj-ea"/>
                <a:cs typeface="Arial" panose="020B0604020202020204" pitchFamily="34" charset="0"/>
              </a:rPr>
              <a:t>Second Skill: Exercise 2 </a:t>
            </a:r>
          </a:p>
        </p:txBody>
      </p:sp>
      <p:sp>
        <p:nvSpPr>
          <p:cNvPr id="3" name="TextBox 2"/>
          <p:cNvSpPr txBox="1"/>
          <p:nvPr/>
        </p:nvSpPr>
        <p:spPr>
          <a:xfrm>
            <a:off x="866107" y="1221970"/>
            <a:ext cx="10459786" cy="390876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Referring to the Project Management book– page 29 </a:t>
            </a:r>
            <a:br>
              <a:rPr kumimoji="0" lang="en-GB" sz="20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br>
            <a:br>
              <a:rPr kumimoji="0" lang="en-GB" sz="20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br>
            <a:r>
              <a:rPr kumimoji="0" lang="en-GB" sz="20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Project Kick-off Meeting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Experienced project managers know that it is crucial to get projects off to a good start.  According to one veteran project manager:  “ the first team meeting sets the tone for how the team will work together. If it is disorganised, or becomes bogged down with little sense of closure, then this can often become a self-fulfilling prophecy for subsequent group work. On the other hand, if it is crisply run, focusing on real issues and concerns in an honest and straightforward manner, members come away excited about being part of the project team.” (</a:t>
            </a:r>
            <a:r>
              <a:rPr kumimoji="0" lang="en-GB" sz="1800" b="0" i="0" u="none" strike="noStrike" kern="1200" cap="none" spc="0" normalizeH="0" baseline="0" noProof="0" dirty="0" err="1">
                <a:ln>
                  <a:noFill/>
                </a:ln>
                <a:solidFill>
                  <a:srgbClr val="1F497D"/>
                </a:solidFill>
                <a:effectLst/>
                <a:uLnTx/>
                <a:uFillTx/>
                <a:latin typeface="Arial" panose="020B0604020202020204" pitchFamily="34" charset="0"/>
                <a:ea typeface="+mn-ea"/>
                <a:cs typeface="Arial" panose="020B0604020202020204" pitchFamily="34" charset="0"/>
              </a:rPr>
              <a:t>Gray</a:t>
            </a:r>
            <a:r>
              <a:rPr kumimoji="0" lang="en-GB" sz="18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/Larson 2002)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Write the above paragraph from the project management book out as a correct reference.</a:t>
            </a:r>
          </a:p>
        </p:txBody>
      </p:sp>
    </p:spTree>
    <p:extLst>
      <p:ext uri="{BB962C8B-B14F-4D97-AF65-F5344CB8AC3E}">
        <p14:creationId xmlns:p14="http://schemas.microsoft.com/office/powerpoint/2010/main" val="30819718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79140" y="263675"/>
            <a:ext cx="5813243" cy="751085"/>
          </a:xfrm>
          <a:prstGeom prst="rect">
            <a:avLst/>
          </a:prstGeom>
        </p:spPr>
        <p:txBody>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dirty="0">
                <a:ln w="3175" cmpd="sng">
                  <a:noFill/>
                </a:ln>
                <a:solidFill>
                  <a:srgbClr val="D60093"/>
                </a:solidFill>
                <a:effectLst>
                  <a:outerShdw blurRad="38100" dist="38100" dir="2700000" algn="tl">
                    <a:srgbClr val="000000">
                      <a:alpha val="43137"/>
                    </a:srgbClr>
                  </a:outerShdw>
                </a:effectLst>
                <a:uLnTx/>
                <a:uFillTx/>
                <a:latin typeface="Myriad Pro"/>
                <a:ea typeface="+mj-ea"/>
                <a:cs typeface="+mj-cs"/>
              </a:rPr>
              <a:t>Second Skill </a:t>
            </a:r>
          </a:p>
        </p:txBody>
      </p:sp>
      <p:sp>
        <p:nvSpPr>
          <p:cNvPr id="3" name="TextBox 2"/>
          <p:cNvSpPr txBox="1"/>
          <p:nvPr/>
        </p:nvSpPr>
        <p:spPr>
          <a:xfrm>
            <a:off x="379140" y="1255815"/>
            <a:ext cx="10789727" cy="409342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 well did you achieve the task?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Select your star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Show your work and your impression of how well you achieved the exercise to your module tutor.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Did you write the reference correctly – Author , year, page number?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Your tutor will give feedback before the new term.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Do you need to improve or practice this skill?</a:t>
            </a:r>
          </a:p>
        </p:txBody>
      </p:sp>
      <p:sp>
        <p:nvSpPr>
          <p:cNvPr id="4" name="5-Point Star 3"/>
          <p:cNvSpPr/>
          <p:nvPr/>
        </p:nvSpPr>
        <p:spPr>
          <a:xfrm>
            <a:off x="6889864" y="790424"/>
            <a:ext cx="1371600" cy="1230086"/>
          </a:xfrm>
          <a:prstGeom prst="star5">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CC00"/>
              </a:solidFill>
              <a:effectLst/>
              <a:uLnTx/>
              <a:uFillTx/>
              <a:latin typeface="Myriad Pro"/>
              <a:ea typeface="+mn-ea"/>
              <a:cs typeface="+mn-cs"/>
            </a:endParaRPr>
          </a:p>
        </p:txBody>
      </p:sp>
      <p:sp>
        <p:nvSpPr>
          <p:cNvPr id="5" name="5-Point Star 4"/>
          <p:cNvSpPr/>
          <p:nvPr/>
        </p:nvSpPr>
        <p:spPr>
          <a:xfrm>
            <a:off x="8621089" y="745672"/>
            <a:ext cx="1371600" cy="1230086"/>
          </a:xfrm>
          <a:prstGeom prst="star5">
            <a:avLst/>
          </a:prstGeom>
          <a:solidFill>
            <a:schemeClr val="tx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6" name="5-Point Star 5"/>
          <p:cNvSpPr/>
          <p:nvPr/>
        </p:nvSpPr>
        <p:spPr>
          <a:xfrm>
            <a:off x="10352314" y="790424"/>
            <a:ext cx="1371600" cy="1230086"/>
          </a:xfrm>
          <a:prstGeom prst="star5">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7" name="TextBox 6"/>
          <p:cNvSpPr txBox="1"/>
          <p:nvPr/>
        </p:nvSpPr>
        <p:spPr>
          <a:xfrm>
            <a:off x="7266214" y="1307655"/>
            <a:ext cx="78337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GOLD</a:t>
            </a:r>
          </a:p>
        </p:txBody>
      </p:sp>
      <p:sp>
        <p:nvSpPr>
          <p:cNvPr id="8" name="TextBox 7"/>
          <p:cNvSpPr txBox="1"/>
          <p:nvPr/>
        </p:nvSpPr>
        <p:spPr>
          <a:xfrm>
            <a:off x="8997439" y="1282356"/>
            <a:ext cx="78337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SILVER</a:t>
            </a:r>
          </a:p>
        </p:txBody>
      </p:sp>
      <p:sp>
        <p:nvSpPr>
          <p:cNvPr id="9" name="TextBox 8"/>
          <p:cNvSpPr txBox="1"/>
          <p:nvPr/>
        </p:nvSpPr>
        <p:spPr>
          <a:xfrm>
            <a:off x="10695610" y="1288883"/>
            <a:ext cx="78337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BRONZE</a:t>
            </a:r>
          </a:p>
        </p:txBody>
      </p:sp>
    </p:spTree>
    <p:extLst>
      <p:ext uri="{BB962C8B-B14F-4D97-AF65-F5344CB8AC3E}">
        <p14:creationId xmlns:p14="http://schemas.microsoft.com/office/powerpoint/2010/main" val="3577092215"/>
      </p:ext>
    </p:extLst>
  </p:cSld>
  <p:clrMapOvr>
    <a:masterClrMapping/>
  </p:clrMapOvr>
</p:sld>
</file>

<file path=ppt/theme/theme1.xml><?xml version="1.0" encoding="utf-8"?>
<a:theme xmlns:a="http://schemas.openxmlformats.org/drawingml/2006/main" name="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710BD3F0AEEF84FA606FD601678EC93" ma:contentTypeVersion="30" ma:contentTypeDescription="Create a new document." ma:contentTypeScope="" ma:versionID="e0541e7154bb3f712d97a0810d791772">
  <xsd:schema xmlns:xsd="http://www.w3.org/2001/XMLSchema" xmlns:xs="http://www.w3.org/2001/XMLSchema" xmlns:p="http://schemas.microsoft.com/office/2006/metadata/properties" xmlns:ns3="af73078d-a5bc-48dc-b246-bc0132131284" xmlns:ns4="29175ae9-5035-4541-baef-9062a3a44232" targetNamespace="http://schemas.microsoft.com/office/2006/metadata/properties" ma:root="true" ma:fieldsID="42544b206df2f82f3b9f8e2908e3acb1" ns3:_="" ns4:_="">
    <xsd:import namespace="af73078d-a5bc-48dc-b246-bc0132131284"/>
    <xsd:import namespace="29175ae9-5035-4541-baef-9062a3a44232"/>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Location" minOccurs="0"/>
                <xsd:element ref="ns4:MediaServiceOCR" minOccurs="0"/>
                <xsd:element ref="ns4:MediaServiceEventHashCode" minOccurs="0"/>
                <xsd:element ref="ns4:MediaServiceGenerationTime" minOccurs="0"/>
                <xsd:element ref="ns4:NotebookType" minOccurs="0"/>
                <xsd:element ref="ns4:FolderType" minOccurs="0"/>
                <xsd:element ref="ns4:CultureName" minOccurs="0"/>
                <xsd:element ref="ns4:AppVersion" minOccurs="0"/>
                <xsd:element ref="ns4:TeamsChannelId" minOccurs="0"/>
                <xsd:element ref="ns4:Owner" minOccurs="0"/>
                <xsd:element ref="ns4:DefaultSectionNames" minOccurs="0"/>
                <xsd:element ref="ns4:Templates"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73078d-a5bc-48dc-b246-bc013213128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175ae9-5035-4541-baef-9062a3a4423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NotebookType" ma:index="19" nillable="true" ma:displayName="Notebook Type" ma:internalName="NotebookType">
      <xsd:simpleType>
        <xsd:restriction base="dms:Text"/>
      </xsd:simpleType>
    </xsd:element>
    <xsd:element name="FolderType" ma:index="20" nillable="true" ma:displayName="Folder Type" ma:internalName="FolderType">
      <xsd:simpleType>
        <xsd:restriction base="dms:Text"/>
      </xsd:simpleType>
    </xsd:element>
    <xsd:element name="CultureName" ma:index="21" nillable="true" ma:displayName="Culture Name" ma:internalName="CultureName">
      <xsd:simpleType>
        <xsd:restriction base="dms:Text"/>
      </xsd:simpleType>
    </xsd:element>
    <xsd:element name="AppVersion" ma:index="22" nillable="true" ma:displayName="App Version" ma:internalName="AppVersion">
      <xsd:simpleType>
        <xsd:restriction base="dms:Text"/>
      </xsd:simpleType>
    </xsd:element>
    <xsd:element name="TeamsChannelId" ma:index="23" nillable="true" ma:displayName="Teams Channel Id" ma:internalName="TeamsChannelId">
      <xsd:simpleType>
        <xsd:restriction base="dms:Text"/>
      </xsd:simpleType>
    </xsd:element>
    <xsd:element name="Owner" ma:index="24"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25" nillable="true" ma:displayName="Default Section Names" ma:internalName="DefaultSectionNames">
      <xsd:simpleType>
        <xsd:restriction base="dms:Note">
          <xsd:maxLength value="255"/>
        </xsd:restriction>
      </xsd:simpleType>
    </xsd:element>
    <xsd:element name="Templates" ma:index="26" nillable="true" ma:displayName="Templates" ma:internalName="Templates">
      <xsd:simpleType>
        <xsd:restriction base="dms:Note">
          <xsd:maxLength value="255"/>
        </xsd:restriction>
      </xsd:simpleType>
    </xsd:element>
    <xsd:element name="Teachers" ma:index="2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30" nillable="true" ma:displayName="Invited Teachers" ma:internalName="Invited_Teachers">
      <xsd:simpleType>
        <xsd:restriction base="dms:Note">
          <xsd:maxLength value="255"/>
        </xsd:restriction>
      </xsd:simpleType>
    </xsd:element>
    <xsd:element name="Invited_Students" ma:index="31" nillable="true" ma:displayName="Invited Students" ma:internalName="Invited_Students">
      <xsd:simpleType>
        <xsd:restriction base="dms:Note">
          <xsd:maxLength value="255"/>
        </xsd:restriction>
      </xsd:simpleType>
    </xsd:element>
    <xsd:element name="Self_Registration_Enabled" ma:index="32" nillable="true" ma:displayName="Self Registration Enabled" ma:internalName="Self_Registration_Enabled">
      <xsd:simpleType>
        <xsd:restriction base="dms:Boolean"/>
      </xsd:simpleType>
    </xsd:element>
    <xsd:element name="Has_Teacher_Only_SectionGroup" ma:index="33" nillable="true" ma:displayName="Has Teacher Only SectionGroup" ma:internalName="Has_Teacher_Only_SectionGroup">
      <xsd:simpleType>
        <xsd:restriction base="dms:Boolean"/>
      </xsd:simpleType>
    </xsd:element>
    <xsd:element name="Is_Collaboration_Space_Locked" ma:index="34" nillable="true" ma:displayName="Is Collaboration Space Locked" ma:internalName="Is_Collaboration_Space_Locked">
      <xsd:simpleType>
        <xsd:restriction base="dms:Boolean"/>
      </xsd:simpleType>
    </xsd:element>
    <xsd:element name="IsNotebookLocked" ma:index="35" nillable="true" ma:displayName="Is Notebook Locked" ma:internalName="IsNotebookLocked">
      <xsd:simpleType>
        <xsd:restriction base="dms:Boolean"/>
      </xsd:simpleType>
    </xsd:element>
    <xsd:element name="MediaServiceAutoKeyPoints" ma:index="36" nillable="true" ma:displayName="MediaServiceAutoKeyPoints" ma:hidden="true" ma:internalName="MediaServiceAutoKeyPoints" ma:readOnly="true">
      <xsd:simpleType>
        <xsd:restriction base="dms:Note"/>
      </xsd:simpleType>
    </xsd:element>
    <xsd:element name="MediaServiceKeyPoints" ma:index="3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elf_Registration_Enabled xmlns="29175ae9-5035-4541-baef-9062a3a44232" xsi:nil="true"/>
    <Teachers xmlns="29175ae9-5035-4541-baef-9062a3a44232">
      <UserInfo>
        <DisplayName/>
        <AccountId xsi:nil="true"/>
        <AccountType/>
      </UserInfo>
    </Teachers>
    <Student_Groups xmlns="29175ae9-5035-4541-baef-9062a3a44232">
      <UserInfo>
        <DisplayName/>
        <AccountId xsi:nil="true"/>
        <AccountType/>
      </UserInfo>
    </Student_Groups>
    <Is_Collaboration_Space_Locked xmlns="29175ae9-5035-4541-baef-9062a3a44232" xsi:nil="true"/>
    <Has_Teacher_Only_SectionGroup xmlns="29175ae9-5035-4541-baef-9062a3a44232" xsi:nil="true"/>
    <CultureName xmlns="29175ae9-5035-4541-baef-9062a3a44232" xsi:nil="true"/>
    <Invited_Students xmlns="29175ae9-5035-4541-baef-9062a3a44232" xsi:nil="true"/>
    <DefaultSectionNames xmlns="29175ae9-5035-4541-baef-9062a3a44232" xsi:nil="true"/>
    <Templates xmlns="29175ae9-5035-4541-baef-9062a3a44232" xsi:nil="true"/>
    <TeamsChannelId xmlns="29175ae9-5035-4541-baef-9062a3a44232" xsi:nil="true"/>
    <Owner xmlns="29175ae9-5035-4541-baef-9062a3a44232">
      <UserInfo>
        <DisplayName/>
        <AccountId xsi:nil="true"/>
        <AccountType/>
      </UserInfo>
    </Owner>
    <Invited_Teachers xmlns="29175ae9-5035-4541-baef-9062a3a44232" xsi:nil="true"/>
    <IsNotebookLocked xmlns="29175ae9-5035-4541-baef-9062a3a44232" xsi:nil="true"/>
    <NotebookType xmlns="29175ae9-5035-4541-baef-9062a3a44232" xsi:nil="true"/>
    <FolderType xmlns="29175ae9-5035-4541-baef-9062a3a44232" xsi:nil="true"/>
    <Students xmlns="29175ae9-5035-4541-baef-9062a3a44232">
      <UserInfo>
        <DisplayName/>
        <AccountId xsi:nil="true"/>
        <AccountType/>
      </UserInfo>
    </Students>
    <AppVersion xmlns="29175ae9-5035-4541-baef-9062a3a44232" xsi:nil="true"/>
  </documentManagement>
</p:properties>
</file>

<file path=customXml/itemProps1.xml><?xml version="1.0" encoding="utf-8"?>
<ds:datastoreItem xmlns:ds="http://schemas.openxmlformats.org/officeDocument/2006/customXml" ds:itemID="{B899A34F-F742-420C-91BB-F3FCBFF952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73078d-a5bc-48dc-b246-bc0132131284"/>
    <ds:schemaRef ds:uri="29175ae9-5035-4541-baef-9062a3a442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36BC1FA-0CF8-4471-8ECA-473A308CB133}">
  <ds:schemaRefs>
    <ds:schemaRef ds:uri="http://schemas.microsoft.com/sharepoint/v3/contenttype/forms"/>
  </ds:schemaRefs>
</ds:datastoreItem>
</file>

<file path=customXml/itemProps3.xml><?xml version="1.0" encoding="utf-8"?>
<ds:datastoreItem xmlns:ds="http://schemas.openxmlformats.org/officeDocument/2006/customXml" ds:itemID="{3B6B2B60-ED29-47EB-A402-26BCC990FC20}">
  <ds:schemaRefs>
    <ds:schemaRef ds:uri="http://schemas.microsoft.com/office/2006/metadata/properties"/>
    <ds:schemaRef ds:uri="http://purl.org/dc/elements/1.1/"/>
    <ds:schemaRef ds:uri="http://purl.org/dc/dcmitype/"/>
    <ds:schemaRef ds:uri="af73078d-a5bc-48dc-b246-bc0132131284"/>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29175ae9-5035-4541-baef-9062a3a44232"/>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TotalTime>
  <Words>1578</Words>
  <Application>Microsoft Office PowerPoint</Application>
  <PresentationFormat>Widescreen</PresentationFormat>
  <Paragraphs>160</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Arial Rounded MT Bold</vt:lpstr>
      <vt:lpstr>Myriad Pro</vt:lpstr>
      <vt:lpstr>Default Theme</vt:lpstr>
      <vt:lpstr>The Step-up to BA in Leadership &amp; Management Process explained</vt:lpstr>
      <vt:lpstr>The Benefits of the Step – up Process</vt:lpstr>
      <vt:lpstr>Academic Skills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First Skill: Exercise 1</vt:lpstr>
      <vt:lpstr>PowerPoint Presentation</vt:lpstr>
      <vt:lpstr>REMEMBER you are communicating your thoughts and ideas so don’t be afraid to communicate using pictures to complement your text.</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Julia Ault</dc:creator>
  <cp:lastModifiedBy>Julia Ault</cp:lastModifiedBy>
  <cp:revision>1</cp:revision>
  <dcterms:created xsi:type="dcterms:W3CDTF">2020-01-28T17:18:12Z</dcterms:created>
  <dcterms:modified xsi:type="dcterms:W3CDTF">2020-01-28T17:19:31Z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0x010100E710BD3F0AEEF84FA606FD601678EC93</vt:lpwstr>
  </property>
</Properties>
</file>