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51.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52.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59"/>
  </p:notesMasterIdLst>
  <p:sldIdLst>
    <p:sldId id="256" r:id="rId2"/>
    <p:sldId id="270" r:id="rId3"/>
    <p:sldId id="299" r:id="rId4"/>
    <p:sldId id="269" r:id="rId5"/>
    <p:sldId id="302" r:id="rId6"/>
    <p:sldId id="257" r:id="rId7"/>
    <p:sldId id="259" r:id="rId8"/>
    <p:sldId id="258" r:id="rId9"/>
    <p:sldId id="260" r:id="rId10"/>
    <p:sldId id="261" r:id="rId11"/>
    <p:sldId id="262" r:id="rId12"/>
    <p:sldId id="263" r:id="rId13"/>
    <p:sldId id="264" r:id="rId14"/>
    <p:sldId id="303" r:id="rId15"/>
    <p:sldId id="304" r:id="rId16"/>
    <p:sldId id="321" r:id="rId17"/>
    <p:sldId id="318" r:id="rId18"/>
    <p:sldId id="330" r:id="rId19"/>
    <p:sldId id="331" r:id="rId20"/>
    <p:sldId id="332" r:id="rId21"/>
    <p:sldId id="277" r:id="rId22"/>
    <p:sldId id="333" r:id="rId23"/>
    <p:sldId id="280" r:id="rId24"/>
    <p:sldId id="281" r:id="rId25"/>
    <p:sldId id="282" r:id="rId26"/>
    <p:sldId id="334" r:id="rId27"/>
    <p:sldId id="335" r:id="rId28"/>
    <p:sldId id="336" r:id="rId29"/>
    <p:sldId id="337" r:id="rId30"/>
    <p:sldId id="338" r:id="rId31"/>
    <p:sldId id="339" r:id="rId32"/>
    <p:sldId id="340" r:id="rId33"/>
    <p:sldId id="341" r:id="rId34"/>
    <p:sldId id="342" r:id="rId35"/>
    <p:sldId id="343" r:id="rId36"/>
    <p:sldId id="322" r:id="rId37"/>
    <p:sldId id="319" r:id="rId38"/>
    <p:sldId id="327" r:id="rId39"/>
    <p:sldId id="328" r:id="rId40"/>
    <p:sldId id="314" r:id="rId41"/>
    <p:sldId id="329" r:id="rId42"/>
    <p:sldId id="323" r:id="rId43"/>
    <p:sldId id="315" r:id="rId44"/>
    <p:sldId id="324" r:id="rId45"/>
    <p:sldId id="344" r:id="rId46"/>
    <p:sldId id="320" r:id="rId47"/>
    <p:sldId id="345" r:id="rId48"/>
    <p:sldId id="346" r:id="rId49"/>
    <p:sldId id="347" r:id="rId50"/>
    <p:sldId id="348" r:id="rId51"/>
    <p:sldId id="349" r:id="rId52"/>
    <p:sldId id="350" r:id="rId53"/>
    <p:sldId id="295" r:id="rId54"/>
    <p:sldId id="296" r:id="rId55"/>
    <p:sldId id="297" r:id="rId56"/>
    <p:sldId id="351" r:id="rId57"/>
    <p:sldId id="352" r:id="rId5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2FCD9C-5776-E343-90DB-949E42256665}" v="43" dt="2021-11-09T22:45:35.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snapToObjects="1">
      <p:cViewPr varScale="1">
        <p:scale>
          <a:sx n="103" d="100"/>
          <a:sy n="103" d="100"/>
        </p:scale>
        <p:origin x="14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CEE669-4FC0-40E0-A3E5-1ED6F9C3D96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7C788AF-DE25-478F-853D-D5EEF9CA0840}">
      <dgm:prSet/>
      <dgm:spPr/>
      <dgm:t>
        <a:bodyPr/>
        <a:lstStyle/>
        <a:p>
          <a:r>
            <a:rPr lang="en-US"/>
            <a:t>To understand what a covenant is</a:t>
          </a:r>
        </a:p>
      </dgm:t>
    </dgm:pt>
    <dgm:pt modelId="{A81D7CED-7EFF-4AA6-AFB3-2CFB3F752965}" type="parTrans" cxnId="{86133D0D-48D6-4395-A6B9-1DDC5EBFAD6C}">
      <dgm:prSet/>
      <dgm:spPr/>
      <dgm:t>
        <a:bodyPr/>
        <a:lstStyle/>
        <a:p>
          <a:endParaRPr lang="en-US"/>
        </a:p>
      </dgm:t>
    </dgm:pt>
    <dgm:pt modelId="{440B998F-8FBD-423F-8B4B-0624174529A1}" type="sibTrans" cxnId="{86133D0D-48D6-4395-A6B9-1DDC5EBFAD6C}">
      <dgm:prSet/>
      <dgm:spPr/>
      <dgm:t>
        <a:bodyPr/>
        <a:lstStyle/>
        <a:p>
          <a:endParaRPr lang="en-US"/>
        </a:p>
      </dgm:t>
    </dgm:pt>
    <dgm:pt modelId="{48A40F4D-8296-4575-8088-2EA1DF21C17E}">
      <dgm:prSet/>
      <dgm:spPr/>
      <dgm:t>
        <a:bodyPr/>
        <a:lstStyle/>
        <a:p>
          <a:r>
            <a:rPr lang="en-US"/>
            <a:t>The rules on enforceability</a:t>
          </a:r>
        </a:p>
      </dgm:t>
    </dgm:pt>
    <dgm:pt modelId="{A2E4FDA3-C67F-4B4B-98B8-468E66F50F0B}" type="parTrans" cxnId="{1A31BA12-C547-4F86-AD2E-850A5B3F6676}">
      <dgm:prSet/>
      <dgm:spPr/>
      <dgm:t>
        <a:bodyPr/>
        <a:lstStyle/>
        <a:p>
          <a:endParaRPr lang="en-US"/>
        </a:p>
      </dgm:t>
    </dgm:pt>
    <dgm:pt modelId="{B2CC6EBA-5B60-4F89-AA69-8CA27B1E2898}" type="sibTrans" cxnId="{1A31BA12-C547-4F86-AD2E-850A5B3F6676}">
      <dgm:prSet/>
      <dgm:spPr/>
      <dgm:t>
        <a:bodyPr/>
        <a:lstStyle/>
        <a:p>
          <a:endParaRPr lang="en-US"/>
        </a:p>
      </dgm:t>
    </dgm:pt>
    <dgm:pt modelId="{837A5764-76B2-40A1-A78B-1C09B33B0BA2}">
      <dgm:prSet/>
      <dgm:spPr/>
      <dgm:t>
        <a:bodyPr/>
        <a:lstStyle/>
        <a:p>
          <a:r>
            <a:rPr lang="en-US"/>
            <a:t>Protection of covenants </a:t>
          </a:r>
        </a:p>
      </dgm:t>
    </dgm:pt>
    <dgm:pt modelId="{AD08146A-495E-4A3B-9084-7663FA58774E}" type="parTrans" cxnId="{B366CBB9-04C6-402A-B319-FF64E34AE079}">
      <dgm:prSet/>
      <dgm:spPr/>
      <dgm:t>
        <a:bodyPr/>
        <a:lstStyle/>
        <a:p>
          <a:endParaRPr lang="en-US"/>
        </a:p>
      </dgm:t>
    </dgm:pt>
    <dgm:pt modelId="{B22032A2-1353-4F3A-ACB8-103DEB8E1854}" type="sibTrans" cxnId="{B366CBB9-04C6-402A-B319-FF64E34AE079}">
      <dgm:prSet/>
      <dgm:spPr/>
      <dgm:t>
        <a:bodyPr/>
        <a:lstStyle/>
        <a:p>
          <a:endParaRPr lang="en-US"/>
        </a:p>
      </dgm:t>
    </dgm:pt>
    <dgm:pt modelId="{B9AB6403-3AF7-4202-84E1-C0B379938722}" type="pres">
      <dgm:prSet presAssocID="{6ECEE669-4FC0-40E0-A3E5-1ED6F9C3D96B}" presName="hierChild1" presStyleCnt="0">
        <dgm:presLayoutVars>
          <dgm:chPref val="1"/>
          <dgm:dir/>
          <dgm:animOne val="branch"/>
          <dgm:animLvl val="lvl"/>
          <dgm:resizeHandles/>
        </dgm:presLayoutVars>
      </dgm:prSet>
      <dgm:spPr/>
    </dgm:pt>
    <dgm:pt modelId="{9B521B28-A45C-4F2D-B690-52E0348D8A98}" type="pres">
      <dgm:prSet presAssocID="{17C788AF-DE25-478F-853D-D5EEF9CA0840}" presName="hierRoot1" presStyleCnt="0"/>
      <dgm:spPr/>
    </dgm:pt>
    <dgm:pt modelId="{E4C49EB8-0370-4A8E-9E86-E3B0275CDFB5}" type="pres">
      <dgm:prSet presAssocID="{17C788AF-DE25-478F-853D-D5EEF9CA0840}" presName="composite" presStyleCnt="0"/>
      <dgm:spPr/>
    </dgm:pt>
    <dgm:pt modelId="{CC8793FF-11CF-4CC1-ADEE-8C57ACAD4A19}" type="pres">
      <dgm:prSet presAssocID="{17C788AF-DE25-478F-853D-D5EEF9CA0840}" presName="background" presStyleLbl="node0" presStyleIdx="0" presStyleCnt="3"/>
      <dgm:spPr/>
    </dgm:pt>
    <dgm:pt modelId="{6E164E64-F1F6-498C-BD4E-300B955C346F}" type="pres">
      <dgm:prSet presAssocID="{17C788AF-DE25-478F-853D-D5EEF9CA0840}" presName="text" presStyleLbl="fgAcc0" presStyleIdx="0" presStyleCnt="3">
        <dgm:presLayoutVars>
          <dgm:chPref val="3"/>
        </dgm:presLayoutVars>
      </dgm:prSet>
      <dgm:spPr/>
    </dgm:pt>
    <dgm:pt modelId="{003FC176-A076-495C-A2DB-C253B28A1E88}" type="pres">
      <dgm:prSet presAssocID="{17C788AF-DE25-478F-853D-D5EEF9CA0840}" presName="hierChild2" presStyleCnt="0"/>
      <dgm:spPr/>
    </dgm:pt>
    <dgm:pt modelId="{3CD8F7D7-48FA-42D3-98C8-EDA52A2ED6AB}" type="pres">
      <dgm:prSet presAssocID="{48A40F4D-8296-4575-8088-2EA1DF21C17E}" presName="hierRoot1" presStyleCnt="0"/>
      <dgm:spPr/>
    </dgm:pt>
    <dgm:pt modelId="{13845CE3-5294-4713-A193-D00C2762594C}" type="pres">
      <dgm:prSet presAssocID="{48A40F4D-8296-4575-8088-2EA1DF21C17E}" presName="composite" presStyleCnt="0"/>
      <dgm:spPr/>
    </dgm:pt>
    <dgm:pt modelId="{DA2840D2-9EF3-4A98-B8D2-4D7A9A8D5FF1}" type="pres">
      <dgm:prSet presAssocID="{48A40F4D-8296-4575-8088-2EA1DF21C17E}" presName="background" presStyleLbl="node0" presStyleIdx="1" presStyleCnt="3"/>
      <dgm:spPr/>
    </dgm:pt>
    <dgm:pt modelId="{5545BC20-706E-497E-A951-16AC8925AC39}" type="pres">
      <dgm:prSet presAssocID="{48A40F4D-8296-4575-8088-2EA1DF21C17E}" presName="text" presStyleLbl="fgAcc0" presStyleIdx="1" presStyleCnt="3">
        <dgm:presLayoutVars>
          <dgm:chPref val="3"/>
        </dgm:presLayoutVars>
      </dgm:prSet>
      <dgm:spPr/>
    </dgm:pt>
    <dgm:pt modelId="{9C04A77F-1BEB-409A-A492-6E6D15C8CFC7}" type="pres">
      <dgm:prSet presAssocID="{48A40F4D-8296-4575-8088-2EA1DF21C17E}" presName="hierChild2" presStyleCnt="0"/>
      <dgm:spPr/>
    </dgm:pt>
    <dgm:pt modelId="{330C94E5-0C82-4CDB-AB4F-F005BC9B4BDD}" type="pres">
      <dgm:prSet presAssocID="{837A5764-76B2-40A1-A78B-1C09B33B0BA2}" presName="hierRoot1" presStyleCnt="0"/>
      <dgm:spPr/>
    </dgm:pt>
    <dgm:pt modelId="{5467C11E-1908-44B6-82C5-404206B93D7A}" type="pres">
      <dgm:prSet presAssocID="{837A5764-76B2-40A1-A78B-1C09B33B0BA2}" presName="composite" presStyleCnt="0"/>
      <dgm:spPr/>
    </dgm:pt>
    <dgm:pt modelId="{E48063C8-3063-471A-8454-36006564CB9E}" type="pres">
      <dgm:prSet presAssocID="{837A5764-76B2-40A1-A78B-1C09B33B0BA2}" presName="background" presStyleLbl="node0" presStyleIdx="2" presStyleCnt="3"/>
      <dgm:spPr/>
    </dgm:pt>
    <dgm:pt modelId="{562E17C4-E305-4D8B-B5B6-5AB5AF59B6E4}" type="pres">
      <dgm:prSet presAssocID="{837A5764-76B2-40A1-A78B-1C09B33B0BA2}" presName="text" presStyleLbl="fgAcc0" presStyleIdx="2" presStyleCnt="3">
        <dgm:presLayoutVars>
          <dgm:chPref val="3"/>
        </dgm:presLayoutVars>
      </dgm:prSet>
      <dgm:spPr/>
    </dgm:pt>
    <dgm:pt modelId="{289392A8-32C3-49A5-B5D8-9BB393E3047B}" type="pres">
      <dgm:prSet presAssocID="{837A5764-76B2-40A1-A78B-1C09B33B0BA2}" presName="hierChild2" presStyleCnt="0"/>
      <dgm:spPr/>
    </dgm:pt>
  </dgm:ptLst>
  <dgm:cxnLst>
    <dgm:cxn modelId="{86133D0D-48D6-4395-A6B9-1DDC5EBFAD6C}" srcId="{6ECEE669-4FC0-40E0-A3E5-1ED6F9C3D96B}" destId="{17C788AF-DE25-478F-853D-D5EEF9CA0840}" srcOrd="0" destOrd="0" parTransId="{A81D7CED-7EFF-4AA6-AFB3-2CFB3F752965}" sibTransId="{440B998F-8FBD-423F-8B4B-0624174529A1}"/>
    <dgm:cxn modelId="{1A31BA12-C547-4F86-AD2E-850A5B3F6676}" srcId="{6ECEE669-4FC0-40E0-A3E5-1ED6F9C3D96B}" destId="{48A40F4D-8296-4575-8088-2EA1DF21C17E}" srcOrd="1" destOrd="0" parTransId="{A2E4FDA3-C67F-4B4B-98B8-468E66F50F0B}" sibTransId="{B2CC6EBA-5B60-4F89-AA69-8CA27B1E2898}"/>
    <dgm:cxn modelId="{970CC443-C802-4D43-88AC-6D74E8438DC4}" type="presOf" srcId="{6ECEE669-4FC0-40E0-A3E5-1ED6F9C3D96B}" destId="{B9AB6403-3AF7-4202-84E1-C0B379938722}" srcOrd="0" destOrd="0" presId="urn:microsoft.com/office/officeart/2005/8/layout/hierarchy1"/>
    <dgm:cxn modelId="{5F2D5F67-9E1B-440D-A048-E65A8258B56E}" type="presOf" srcId="{17C788AF-DE25-478F-853D-D5EEF9CA0840}" destId="{6E164E64-F1F6-498C-BD4E-300B955C346F}" srcOrd="0" destOrd="0" presId="urn:microsoft.com/office/officeart/2005/8/layout/hierarchy1"/>
    <dgm:cxn modelId="{F5169C90-C841-47E7-86E2-9D710869C72F}" type="presOf" srcId="{837A5764-76B2-40A1-A78B-1C09B33B0BA2}" destId="{562E17C4-E305-4D8B-B5B6-5AB5AF59B6E4}" srcOrd="0" destOrd="0" presId="urn:microsoft.com/office/officeart/2005/8/layout/hierarchy1"/>
    <dgm:cxn modelId="{B366CBB9-04C6-402A-B319-FF64E34AE079}" srcId="{6ECEE669-4FC0-40E0-A3E5-1ED6F9C3D96B}" destId="{837A5764-76B2-40A1-A78B-1C09B33B0BA2}" srcOrd="2" destOrd="0" parTransId="{AD08146A-495E-4A3B-9084-7663FA58774E}" sibTransId="{B22032A2-1353-4F3A-ACB8-103DEB8E1854}"/>
    <dgm:cxn modelId="{3901C7C0-9E1B-4747-8AFF-8303E89ABF75}" type="presOf" srcId="{48A40F4D-8296-4575-8088-2EA1DF21C17E}" destId="{5545BC20-706E-497E-A951-16AC8925AC39}" srcOrd="0" destOrd="0" presId="urn:microsoft.com/office/officeart/2005/8/layout/hierarchy1"/>
    <dgm:cxn modelId="{5B8CD59A-19B0-4108-B629-13BBE676128E}" type="presParOf" srcId="{B9AB6403-3AF7-4202-84E1-C0B379938722}" destId="{9B521B28-A45C-4F2D-B690-52E0348D8A98}" srcOrd="0" destOrd="0" presId="urn:microsoft.com/office/officeart/2005/8/layout/hierarchy1"/>
    <dgm:cxn modelId="{93717140-082D-414C-82EA-015B6EA22F5E}" type="presParOf" srcId="{9B521B28-A45C-4F2D-B690-52E0348D8A98}" destId="{E4C49EB8-0370-4A8E-9E86-E3B0275CDFB5}" srcOrd="0" destOrd="0" presId="urn:microsoft.com/office/officeart/2005/8/layout/hierarchy1"/>
    <dgm:cxn modelId="{18DAC996-D2FD-496B-A6D6-7EA3F6D54572}" type="presParOf" srcId="{E4C49EB8-0370-4A8E-9E86-E3B0275CDFB5}" destId="{CC8793FF-11CF-4CC1-ADEE-8C57ACAD4A19}" srcOrd="0" destOrd="0" presId="urn:microsoft.com/office/officeart/2005/8/layout/hierarchy1"/>
    <dgm:cxn modelId="{D784BD4B-5701-4E9C-B268-61264A7B9E16}" type="presParOf" srcId="{E4C49EB8-0370-4A8E-9E86-E3B0275CDFB5}" destId="{6E164E64-F1F6-498C-BD4E-300B955C346F}" srcOrd="1" destOrd="0" presId="urn:microsoft.com/office/officeart/2005/8/layout/hierarchy1"/>
    <dgm:cxn modelId="{EEAB7B31-B65E-497D-9D59-AA79428A37D3}" type="presParOf" srcId="{9B521B28-A45C-4F2D-B690-52E0348D8A98}" destId="{003FC176-A076-495C-A2DB-C253B28A1E88}" srcOrd="1" destOrd="0" presId="urn:microsoft.com/office/officeart/2005/8/layout/hierarchy1"/>
    <dgm:cxn modelId="{E04CA183-2B3B-42B5-8F5E-F59577C3F51D}" type="presParOf" srcId="{B9AB6403-3AF7-4202-84E1-C0B379938722}" destId="{3CD8F7D7-48FA-42D3-98C8-EDA52A2ED6AB}" srcOrd="1" destOrd="0" presId="urn:microsoft.com/office/officeart/2005/8/layout/hierarchy1"/>
    <dgm:cxn modelId="{05710BAA-BB03-443C-BAB5-6C49CC037FFB}" type="presParOf" srcId="{3CD8F7D7-48FA-42D3-98C8-EDA52A2ED6AB}" destId="{13845CE3-5294-4713-A193-D00C2762594C}" srcOrd="0" destOrd="0" presId="urn:microsoft.com/office/officeart/2005/8/layout/hierarchy1"/>
    <dgm:cxn modelId="{9F051A39-F1D9-48AF-A79A-2ACC5A4DF0CE}" type="presParOf" srcId="{13845CE3-5294-4713-A193-D00C2762594C}" destId="{DA2840D2-9EF3-4A98-B8D2-4D7A9A8D5FF1}" srcOrd="0" destOrd="0" presId="urn:microsoft.com/office/officeart/2005/8/layout/hierarchy1"/>
    <dgm:cxn modelId="{CF50D65D-BFFB-40F7-802C-AA6683AC4700}" type="presParOf" srcId="{13845CE3-5294-4713-A193-D00C2762594C}" destId="{5545BC20-706E-497E-A951-16AC8925AC39}" srcOrd="1" destOrd="0" presId="urn:microsoft.com/office/officeart/2005/8/layout/hierarchy1"/>
    <dgm:cxn modelId="{D3E13368-1A22-4BDC-B5DF-14624FD53268}" type="presParOf" srcId="{3CD8F7D7-48FA-42D3-98C8-EDA52A2ED6AB}" destId="{9C04A77F-1BEB-409A-A492-6E6D15C8CFC7}" srcOrd="1" destOrd="0" presId="urn:microsoft.com/office/officeart/2005/8/layout/hierarchy1"/>
    <dgm:cxn modelId="{C701C832-5E3E-44F3-A0DE-A8452B5FE99E}" type="presParOf" srcId="{B9AB6403-3AF7-4202-84E1-C0B379938722}" destId="{330C94E5-0C82-4CDB-AB4F-F005BC9B4BDD}" srcOrd="2" destOrd="0" presId="urn:microsoft.com/office/officeart/2005/8/layout/hierarchy1"/>
    <dgm:cxn modelId="{DA311DF7-5C5A-445E-9457-56B586490252}" type="presParOf" srcId="{330C94E5-0C82-4CDB-AB4F-F005BC9B4BDD}" destId="{5467C11E-1908-44B6-82C5-404206B93D7A}" srcOrd="0" destOrd="0" presId="urn:microsoft.com/office/officeart/2005/8/layout/hierarchy1"/>
    <dgm:cxn modelId="{D60A1806-8378-4C04-9D19-83270234D3FF}" type="presParOf" srcId="{5467C11E-1908-44B6-82C5-404206B93D7A}" destId="{E48063C8-3063-471A-8454-36006564CB9E}" srcOrd="0" destOrd="0" presId="urn:microsoft.com/office/officeart/2005/8/layout/hierarchy1"/>
    <dgm:cxn modelId="{B3FB9761-898C-4EEC-8561-BB9982599C6B}" type="presParOf" srcId="{5467C11E-1908-44B6-82C5-404206B93D7A}" destId="{562E17C4-E305-4D8B-B5B6-5AB5AF59B6E4}" srcOrd="1" destOrd="0" presId="urn:microsoft.com/office/officeart/2005/8/layout/hierarchy1"/>
    <dgm:cxn modelId="{2A39DC37-BC2E-4610-80BE-A21B09C8CF80}" type="presParOf" srcId="{330C94E5-0C82-4CDB-AB4F-F005BC9B4BDD}" destId="{289392A8-32C3-49A5-B5D8-9BB393E3047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F7ACF7-6FC7-4383-928D-E63A431F871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2920797-05A1-4CE0-BE7C-1AA8538751CB}">
      <dgm:prSet/>
      <dgm:spPr/>
      <dgm:t>
        <a:bodyPr/>
        <a:lstStyle/>
        <a:p>
          <a:r>
            <a:rPr lang="en-US"/>
            <a:t>Covenants are a way in which landowners attempt to control the use of land. </a:t>
          </a:r>
        </a:p>
      </dgm:t>
    </dgm:pt>
    <dgm:pt modelId="{88032471-0A10-47F0-9FF3-3B635078B0AB}" type="parTrans" cxnId="{55FE122F-24C6-45D8-924C-FBFFDE10CCAD}">
      <dgm:prSet/>
      <dgm:spPr/>
      <dgm:t>
        <a:bodyPr/>
        <a:lstStyle/>
        <a:p>
          <a:endParaRPr lang="en-US"/>
        </a:p>
      </dgm:t>
    </dgm:pt>
    <dgm:pt modelId="{57AC358F-3092-4A3F-8CBE-5967CC5529D4}" type="sibTrans" cxnId="{55FE122F-24C6-45D8-924C-FBFFDE10CCAD}">
      <dgm:prSet/>
      <dgm:spPr/>
      <dgm:t>
        <a:bodyPr/>
        <a:lstStyle/>
        <a:p>
          <a:endParaRPr lang="en-US"/>
        </a:p>
      </dgm:t>
    </dgm:pt>
    <dgm:pt modelId="{F1FB3B13-AAC3-4D67-8248-DF8DB2EB9082}">
      <dgm:prSet/>
      <dgm:spPr/>
      <dgm:t>
        <a:bodyPr/>
        <a:lstStyle/>
        <a:p>
          <a:r>
            <a:rPr lang="en-US"/>
            <a:t>A covenant is an agreement or a promise within a deed. </a:t>
          </a:r>
        </a:p>
      </dgm:t>
    </dgm:pt>
    <dgm:pt modelId="{3ED6C908-88A9-4628-9A3D-2FBF9CCE5ED0}" type="parTrans" cxnId="{BB055EDE-E96E-43C3-A532-F8D7F4595F85}">
      <dgm:prSet/>
      <dgm:spPr/>
      <dgm:t>
        <a:bodyPr/>
        <a:lstStyle/>
        <a:p>
          <a:endParaRPr lang="en-US"/>
        </a:p>
      </dgm:t>
    </dgm:pt>
    <dgm:pt modelId="{0FBD96AD-15B4-48CE-81B9-D20273EB21DA}" type="sibTrans" cxnId="{BB055EDE-E96E-43C3-A532-F8D7F4595F85}">
      <dgm:prSet/>
      <dgm:spPr/>
      <dgm:t>
        <a:bodyPr/>
        <a:lstStyle/>
        <a:p>
          <a:endParaRPr lang="en-US"/>
        </a:p>
      </dgm:t>
    </dgm:pt>
    <dgm:pt modelId="{60A18ACE-71AD-4BAA-AC1A-52A84A40C3DC}">
      <dgm:prSet/>
      <dgm:spPr/>
      <dgm:t>
        <a:bodyPr/>
        <a:lstStyle/>
        <a:p>
          <a:r>
            <a:rPr lang="en-US" dirty="0"/>
            <a:t>The </a:t>
          </a:r>
          <a:r>
            <a:rPr lang="en-US" b="1" dirty="0"/>
            <a:t>covenantor </a:t>
          </a:r>
          <a:r>
            <a:rPr lang="en-US" dirty="0"/>
            <a:t>promises the </a:t>
          </a:r>
          <a:r>
            <a:rPr lang="en-US" b="1" dirty="0"/>
            <a:t>covenantee</a:t>
          </a:r>
          <a:r>
            <a:rPr lang="en-US" dirty="0"/>
            <a:t> that they will do, or refrain from doing, certain things on the land. </a:t>
          </a:r>
        </a:p>
      </dgm:t>
    </dgm:pt>
    <dgm:pt modelId="{42AA3A44-AB9C-4D8A-B6A7-C41906FDCFFC}" type="parTrans" cxnId="{60B9BCEA-8E4C-4B73-91D0-EF3B94B88192}">
      <dgm:prSet/>
      <dgm:spPr/>
      <dgm:t>
        <a:bodyPr/>
        <a:lstStyle/>
        <a:p>
          <a:endParaRPr lang="en-US"/>
        </a:p>
      </dgm:t>
    </dgm:pt>
    <dgm:pt modelId="{197951DF-7970-4A5B-9B71-1E7D855E75AE}" type="sibTrans" cxnId="{60B9BCEA-8E4C-4B73-91D0-EF3B94B88192}">
      <dgm:prSet/>
      <dgm:spPr/>
      <dgm:t>
        <a:bodyPr/>
        <a:lstStyle/>
        <a:p>
          <a:endParaRPr lang="en-US"/>
        </a:p>
      </dgm:t>
    </dgm:pt>
    <dgm:pt modelId="{CE861EA4-67F1-447F-8D9A-83781F4A3ADB}">
      <dgm:prSet/>
      <dgm:spPr/>
      <dgm:t>
        <a:bodyPr/>
        <a:lstStyle/>
        <a:p>
          <a:r>
            <a:rPr lang="en-US" dirty="0"/>
            <a:t>Covenants are very useful because they can regulate relationships between owners of </a:t>
          </a:r>
          <a:r>
            <a:rPr lang="en-US" dirty="0" err="1"/>
            <a:t>neighbouring</a:t>
          </a:r>
          <a:r>
            <a:rPr lang="en-US" dirty="0"/>
            <a:t> land and, with the ability to bind successors in title, the value of land is maintained or increased. </a:t>
          </a:r>
        </a:p>
      </dgm:t>
    </dgm:pt>
    <dgm:pt modelId="{6CF567FF-9D64-4C0C-90EB-33AE8B8013D7}" type="parTrans" cxnId="{9592819A-EA20-46FD-962E-BAD4F8BBE688}">
      <dgm:prSet/>
      <dgm:spPr/>
      <dgm:t>
        <a:bodyPr/>
        <a:lstStyle/>
        <a:p>
          <a:endParaRPr lang="en-US"/>
        </a:p>
      </dgm:t>
    </dgm:pt>
    <dgm:pt modelId="{C68093D5-CBD0-438D-9A2E-FC44CF09F26E}" type="sibTrans" cxnId="{9592819A-EA20-46FD-962E-BAD4F8BBE688}">
      <dgm:prSet/>
      <dgm:spPr/>
      <dgm:t>
        <a:bodyPr/>
        <a:lstStyle/>
        <a:p>
          <a:endParaRPr lang="en-US"/>
        </a:p>
      </dgm:t>
    </dgm:pt>
    <dgm:pt modelId="{BE1A8575-BE63-4516-8365-B162F158D737}">
      <dgm:prSet/>
      <dgm:spPr/>
      <dgm:t>
        <a:bodyPr/>
        <a:lstStyle/>
        <a:p>
          <a:r>
            <a:rPr lang="en-US"/>
            <a:t>Covenants can also ensure that land is used efficiently.</a:t>
          </a:r>
        </a:p>
      </dgm:t>
    </dgm:pt>
    <dgm:pt modelId="{DA0C91AA-4F61-47EC-9594-E38DA68A23BA}" type="parTrans" cxnId="{11B09217-AB66-47F9-971C-0B7F7769C6BE}">
      <dgm:prSet/>
      <dgm:spPr/>
      <dgm:t>
        <a:bodyPr/>
        <a:lstStyle/>
        <a:p>
          <a:endParaRPr lang="en-US"/>
        </a:p>
      </dgm:t>
    </dgm:pt>
    <dgm:pt modelId="{22EB6DAD-1E15-401E-8F00-4A50FCB2A75B}" type="sibTrans" cxnId="{11B09217-AB66-47F9-971C-0B7F7769C6BE}">
      <dgm:prSet/>
      <dgm:spPr/>
      <dgm:t>
        <a:bodyPr/>
        <a:lstStyle/>
        <a:p>
          <a:endParaRPr lang="en-US"/>
        </a:p>
      </dgm:t>
    </dgm:pt>
    <dgm:pt modelId="{3AAE60CD-CB3B-42AC-B663-3DBFF6038EFD}">
      <dgm:prSet/>
      <dgm:spPr/>
      <dgm:t>
        <a:bodyPr/>
        <a:lstStyle/>
        <a:p>
          <a:r>
            <a:rPr lang="en-US"/>
            <a:t>Public planning permission deals with larger developments rather than with the detail of smaller developments. Covenants can be used as a form of private planning control to regulate these smaller developments of land.</a:t>
          </a:r>
        </a:p>
      </dgm:t>
    </dgm:pt>
    <dgm:pt modelId="{B490C7B1-0B23-45D5-B3F5-0BE728ABE749}" type="parTrans" cxnId="{048BA878-4E36-45B9-B0A6-400359FDDA4E}">
      <dgm:prSet/>
      <dgm:spPr/>
      <dgm:t>
        <a:bodyPr/>
        <a:lstStyle/>
        <a:p>
          <a:endParaRPr lang="en-US"/>
        </a:p>
      </dgm:t>
    </dgm:pt>
    <dgm:pt modelId="{D71C0519-DDE0-497C-BC75-67198BC5B323}" type="sibTrans" cxnId="{048BA878-4E36-45B9-B0A6-400359FDDA4E}">
      <dgm:prSet/>
      <dgm:spPr/>
      <dgm:t>
        <a:bodyPr/>
        <a:lstStyle/>
        <a:p>
          <a:endParaRPr lang="en-US"/>
        </a:p>
      </dgm:t>
    </dgm:pt>
    <dgm:pt modelId="{A481FE75-4B0C-4399-A892-7D467BD79B9C}" type="pres">
      <dgm:prSet presAssocID="{DCF7ACF7-6FC7-4383-928D-E63A431F8717}" presName="root" presStyleCnt="0">
        <dgm:presLayoutVars>
          <dgm:dir/>
          <dgm:resizeHandles val="exact"/>
        </dgm:presLayoutVars>
      </dgm:prSet>
      <dgm:spPr/>
    </dgm:pt>
    <dgm:pt modelId="{EA0F5641-9740-4D62-BD4A-A27F50128330}" type="pres">
      <dgm:prSet presAssocID="{62920797-05A1-4CE0-BE7C-1AA8538751CB}" presName="compNode" presStyleCnt="0"/>
      <dgm:spPr/>
    </dgm:pt>
    <dgm:pt modelId="{E4C07CB5-39D4-4544-83E2-828021873244}" type="pres">
      <dgm:prSet presAssocID="{62920797-05A1-4CE0-BE7C-1AA8538751CB}" presName="bgRect" presStyleLbl="bgShp" presStyleIdx="0" presStyleCnt="6"/>
      <dgm:spPr/>
    </dgm:pt>
    <dgm:pt modelId="{D4C5ABBB-FCD7-449B-B573-CD9AA10347EF}" type="pres">
      <dgm:prSet presAssocID="{62920797-05A1-4CE0-BE7C-1AA8538751C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A516A989-6259-4B9E-8A72-C31615D5978D}" type="pres">
      <dgm:prSet presAssocID="{62920797-05A1-4CE0-BE7C-1AA8538751CB}" presName="spaceRect" presStyleCnt="0"/>
      <dgm:spPr/>
    </dgm:pt>
    <dgm:pt modelId="{8E81D221-479F-43C1-AC0A-FA7073260875}" type="pres">
      <dgm:prSet presAssocID="{62920797-05A1-4CE0-BE7C-1AA8538751CB}" presName="parTx" presStyleLbl="revTx" presStyleIdx="0" presStyleCnt="6">
        <dgm:presLayoutVars>
          <dgm:chMax val="0"/>
          <dgm:chPref val="0"/>
        </dgm:presLayoutVars>
      </dgm:prSet>
      <dgm:spPr/>
    </dgm:pt>
    <dgm:pt modelId="{9351C350-5D4D-4A79-B57D-5A081ED3BEB5}" type="pres">
      <dgm:prSet presAssocID="{57AC358F-3092-4A3F-8CBE-5967CC5529D4}" presName="sibTrans" presStyleCnt="0"/>
      <dgm:spPr/>
    </dgm:pt>
    <dgm:pt modelId="{BB370A9D-2015-417D-A62F-EC1001EF5F19}" type="pres">
      <dgm:prSet presAssocID="{F1FB3B13-AAC3-4D67-8248-DF8DB2EB9082}" presName="compNode" presStyleCnt="0"/>
      <dgm:spPr/>
    </dgm:pt>
    <dgm:pt modelId="{1618B89B-7FF7-401F-BE4E-0C3B22919C3A}" type="pres">
      <dgm:prSet presAssocID="{F1FB3B13-AAC3-4D67-8248-DF8DB2EB9082}" presName="bgRect" presStyleLbl="bgShp" presStyleIdx="1" presStyleCnt="6"/>
      <dgm:spPr/>
    </dgm:pt>
    <dgm:pt modelId="{5CAD05EB-480C-4671-BC31-A017E1DA5B8A}" type="pres">
      <dgm:prSet presAssocID="{F1FB3B13-AAC3-4D67-8248-DF8DB2EB908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731D7CEE-9A60-4EA2-86BF-8BC79DA01E04}" type="pres">
      <dgm:prSet presAssocID="{F1FB3B13-AAC3-4D67-8248-DF8DB2EB9082}" presName="spaceRect" presStyleCnt="0"/>
      <dgm:spPr/>
    </dgm:pt>
    <dgm:pt modelId="{9A3C5711-5EF6-4E61-B8B5-8CC22A899D1E}" type="pres">
      <dgm:prSet presAssocID="{F1FB3B13-AAC3-4D67-8248-DF8DB2EB9082}" presName="parTx" presStyleLbl="revTx" presStyleIdx="1" presStyleCnt="6">
        <dgm:presLayoutVars>
          <dgm:chMax val="0"/>
          <dgm:chPref val="0"/>
        </dgm:presLayoutVars>
      </dgm:prSet>
      <dgm:spPr/>
    </dgm:pt>
    <dgm:pt modelId="{C6260932-E683-425C-9BD5-5381F6ACC789}" type="pres">
      <dgm:prSet presAssocID="{0FBD96AD-15B4-48CE-81B9-D20273EB21DA}" presName="sibTrans" presStyleCnt="0"/>
      <dgm:spPr/>
    </dgm:pt>
    <dgm:pt modelId="{51007A53-13F7-4AC2-9A33-319ED230D164}" type="pres">
      <dgm:prSet presAssocID="{60A18ACE-71AD-4BAA-AC1A-52A84A40C3DC}" presName="compNode" presStyleCnt="0"/>
      <dgm:spPr/>
    </dgm:pt>
    <dgm:pt modelId="{02B8F68F-2168-4821-B4A0-041458DF6E80}" type="pres">
      <dgm:prSet presAssocID="{60A18ACE-71AD-4BAA-AC1A-52A84A40C3DC}" presName="bgRect" presStyleLbl="bgShp" presStyleIdx="2" presStyleCnt="6"/>
      <dgm:spPr/>
    </dgm:pt>
    <dgm:pt modelId="{D5ED52F2-285A-4637-B413-ED61F234FBD2}" type="pres">
      <dgm:prSet presAssocID="{60A18ACE-71AD-4BAA-AC1A-52A84A40C3D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 Sign"/>
        </a:ext>
      </dgm:extLst>
    </dgm:pt>
    <dgm:pt modelId="{67D44B8D-C38C-4F20-9CD5-A38C9DCA72B8}" type="pres">
      <dgm:prSet presAssocID="{60A18ACE-71AD-4BAA-AC1A-52A84A40C3DC}" presName="spaceRect" presStyleCnt="0"/>
      <dgm:spPr/>
    </dgm:pt>
    <dgm:pt modelId="{71B8130A-CD4A-4490-998F-09E633C48871}" type="pres">
      <dgm:prSet presAssocID="{60A18ACE-71AD-4BAA-AC1A-52A84A40C3DC}" presName="parTx" presStyleLbl="revTx" presStyleIdx="2" presStyleCnt="6">
        <dgm:presLayoutVars>
          <dgm:chMax val="0"/>
          <dgm:chPref val="0"/>
        </dgm:presLayoutVars>
      </dgm:prSet>
      <dgm:spPr/>
    </dgm:pt>
    <dgm:pt modelId="{6A3D4035-E6A7-4034-B8DA-E933BE650A60}" type="pres">
      <dgm:prSet presAssocID="{197951DF-7970-4A5B-9B71-1E7D855E75AE}" presName="sibTrans" presStyleCnt="0"/>
      <dgm:spPr/>
    </dgm:pt>
    <dgm:pt modelId="{773177C0-6D71-4B3F-8CFC-0E3C95F69DA6}" type="pres">
      <dgm:prSet presAssocID="{CE861EA4-67F1-447F-8D9A-83781F4A3ADB}" presName="compNode" presStyleCnt="0"/>
      <dgm:spPr/>
    </dgm:pt>
    <dgm:pt modelId="{AE4B36A5-20D6-4900-BF86-88F2B8D3CADA}" type="pres">
      <dgm:prSet presAssocID="{CE861EA4-67F1-447F-8D9A-83781F4A3ADB}" presName="bgRect" presStyleLbl="bgShp" presStyleIdx="3" presStyleCnt="6"/>
      <dgm:spPr/>
    </dgm:pt>
    <dgm:pt modelId="{BF0497B2-710B-426E-8BD8-F46CE20DBB8E}" type="pres">
      <dgm:prSet presAssocID="{CE861EA4-67F1-447F-8D9A-83781F4A3AD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E6AC4419-FCF7-41FA-A019-D901768F391E}" type="pres">
      <dgm:prSet presAssocID="{CE861EA4-67F1-447F-8D9A-83781F4A3ADB}" presName="spaceRect" presStyleCnt="0"/>
      <dgm:spPr/>
    </dgm:pt>
    <dgm:pt modelId="{3C67DFB2-3619-45AA-AA68-A6F939DE6F49}" type="pres">
      <dgm:prSet presAssocID="{CE861EA4-67F1-447F-8D9A-83781F4A3ADB}" presName="parTx" presStyleLbl="revTx" presStyleIdx="3" presStyleCnt="6">
        <dgm:presLayoutVars>
          <dgm:chMax val="0"/>
          <dgm:chPref val="0"/>
        </dgm:presLayoutVars>
      </dgm:prSet>
      <dgm:spPr/>
    </dgm:pt>
    <dgm:pt modelId="{4358BA72-2589-4666-AE98-60653C85B087}" type="pres">
      <dgm:prSet presAssocID="{C68093D5-CBD0-438D-9A2E-FC44CF09F26E}" presName="sibTrans" presStyleCnt="0"/>
      <dgm:spPr/>
    </dgm:pt>
    <dgm:pt modelId="{C0FBAA96-A00F-44A9-B796-85EBEAC6CED4}" type="pres">
      <dgm:prSet presAssocID="{BE1A8575-BE63-4516-8365-B162F158D737}" presName="compNode" presStyleCnt="0"/>
      <dgm:spPr/>
    </dgm:pt>
    <dgm:pt modelId="{1C6C8C8C-B484-4FD2-8CAB-60846BD3E952}" type="pres">
      <dgm:prSet presAssocID="{BE1A8575-BE63-4516-8365-B162F158D737}" presName="bgRect" presStyleLbl="bgShp" presStyleIdx="4" presStyleCnt="6"/>
      <dgm:spPr/>
    </dgm:pt>
    <dgm:pt modelId="{D93B15CA-0A0C-498D-AC41-00068EB3DBB1}" type="pres">
      <dgm:prSet presAssocID="{BE1A8575-BE63-4516-8365-B162F158D73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refighter"/>
        </a:ext>
      </dgm:extLst>
    </dgm:pt>
    <dgm:pt modelId="{D1542E8A-58A3-4D76-804B-44B9D11F7134}" type="pres">
      <dgm:prSet presAssocID="{BE1A8575-BE63-4516-8365-B162F158D737}" presName="spaceRect" presStyleCnt="0"/>
      <dgm:spPr/>
    </dgm:pt>
    <dgm:pt modelId="{E892A610-3B4C-4D23-803C-0329470291EB}" type="pres">
      <dgm:prSet presAssocID="{BE1A8575-BE63-4516-8365-B162F158D737}" presName="parTx" presStyleLbl="revTx" presStyleIdx="4" presStyleCnt="6">
        <dgm:presLayoutVars>
          <dgm:chMax val="0"/>
          <dgm:chPref val="0"/>
        </dgm:presLayoutVars>
      </dgm:prSet>
      <dgm:spPr/>
    </dgm:pt>
    <dgm:pt modelId="{D9D01C69-269F-4770-AB68-F269F84D2D0E}" type="pres">
      <dgm:prSet presAssocID="{22EB6DAD-1E15-401E-8F00-4A50FCB2A75B}" presName="sibTrans" presStyleCnt="0"/>
      <dgm:spPr/>
    </dgm:pt>
    <dgm:pt modelId="{25D1C1CD-E9C1-4E7C-A860-2531F63361DF}" type="pres">
      <dgm:prSet presAssocID="{3AAE60CD-CB3B-42AC-B663-3DBFF6038EFD}" presName="compNode" presStyleCnt="0"/>
      <dgm:spPr/>
    </dgm:pt>
    <dgm:pt modelId="{F4B04D23-448C-4635-9E75-F8B6988F0CD3}" type="pres">
      <dgm:prSet presAssocID="{3AAE60CD-CB3B-42AC-B663-3DBFF6038EFD}" presName="bgRect" presStyleLbl="bgShp" presStyleIdx="5" presStyleCnt="6"/>
      <dgm:spPr/>
    </dgm:pt>
    <dgm:pt modelId="{D111F7EC-CCF2-4C7A-9ABA-9E6E27C08716}" type="pres">
      <dgm:prSet presAssocID="{3AAE60CD-CB3B-42AC-B663-3DBFF6038EF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nk"/>
        </a:ext>
      </dgm:extLst>
    </dgm:pt>
    <dgm:pt modelId="{53538B59-65ED-47B5-8576-CE8C3026F38E}" type="pres">
      <dgm:prSet presAssocID="{3AAE60CD-CB3B-42AC-B663-3DBFF6038EFD}" presName="spaceRect" presStyleCnt="0"/>
      <dgm:spPr/>
    </dgm:pt>
    <dgm:pt modelId="{7A63421B-9D9E-4AC7-A145-9C042D202F2C}" type="pres">
      <dgm:prSet presAssocID="{3AAE60CD-CB3B-42AC-B663-3DBFF6038EFD}" presName="parTx" presStyleLbl="revTx" presStyleIdx="5" presStyleCnt="6">
        <dgm:presLayoutVars>
          <dgm:chMax val="0"/>
          <dgm:chPref val="0"/>
        </dgm:presLayoutVars>
      </dgm:prSet>
      <dgm:spPr/>
    </dgm:pt>
  </dgm:ptLst>
  <dgm:cxnLst>
    <dgm:cxn modelId="{76871A0D-4022-4F1F-A14F-67B5450A1EEB}" type="presOf" srcId="{F1FB3B13-AAC3-4D67-8248-DF8DB2EB9082}" destId="{9A3C5711-5EF6-4E61-B8B5-8CC22A899D1E}" srcOrd="0" destOrd="0" presId="urn:microsoft.com/office/officeart/2018/2/layout/IconVerticalSolidList"/>
    <dgm:cxn modelId="{11B09217-AB66-47F9-971C-0B7F7769C6BE}" srcId="{DCF7ACF7-6FC7-4383-928D-E63A431F8717}" destId="{BE1A8575-BE63-4516-8365-B162F158D737}" srcOrd="4" destOrd="0" parTransId="{DA0C91AA-4F61-47EC-9594-E38DA68A23BA}" sibTransId="{22EB6DAD-1E15-401E-8F00-4A50FCB2A75B}"/>
    <dgm:cxn modelId="{55FE122F-24C6-45D8-924C-FBFFDE10CCAD}" srcId="{DCF7ACF7-6FC7-4383-928D-E63A431F8717}" destId="{62920797-05A1-4CE0-BE7C-1AA8538751CB}" srcOrd="0" destOrd="0" parTransId="{88032471-0A10-47F0-9FF3-3B635078B0AB}" sibTransId="{57AC358F-3092-4A3F-8CBE-5967CC5529D4}"/>
    <dgm:cxn modelId="{F839916A-F464-4E85-AAA6-8AEBDE86B2B2}" type="presOf" srcId="{60A18ACE-71AD-4BAA-AC1A-52A84A40C3DC}" destId="{71B8130A-CD4A-4490-998F-09E633C48871}" srcOrd="0" destOrd="0" presId="urn:microsoft.com/office/officeart/2018/2/layout/IconVerticalSolidList"/>
    <dgm:cxn modelId="{6CFA044D-5340-45D0-8934-2E962064C098}" type="presOf" srcId="{CE861EA4-67F1-447F-8D9A-83781F4A3ADB}" destId="{3C67DFB2-3619-45AA-AA68-A6F939DE6F49}" srcOrd="0" destOrd="0" presId="urn:microsoft.com/office/officeart/2018/2/layout/IconVerticalSolidList"/>
    <dgm:cxn modelId="{048BA878-4E36-45B9-B0A6-400359FDDA4E}" srcId="{DCF7ACF7-6FC7-4383-928D-E63A431F8717}" destId="{3AAE60CD-CB3B-42AC-B663-3DBFF6038EFD}" srcOrd="5" destOrd="0" parTransId="{B490C7B1-0B23-45D5-B3F5-0BE728ABE749}" sibTransId="{D71C0519-DDE0-497C-BC75-67198BC5B323}"/>
    <dgm:cxn modelId="{BC57048A-3718-48D4-9714-584BC9DB2523}" type="presOf" srcId="{3AAE60CD-CB3B-42AC-B663-3DBFF6038EFD}" destId="{7A63421B-9D9E-4AC7-A145-9C042D202F2C}" srcOrd="0" destOrd="0" presId="urn:microsoft.com/office/officeart/2018/2/layout/IconVerticalSolidList"/>
    <dgm:cxn modelId="{B7D65D8F-0331-4DCC-8E55-B7E6B393C71B}" type="presOf" srcId="{BE1A8575-BE63-4516-8365-B162F158D737}" destId="{E892A610-3B4C-4D23-803C-0329470291EB}" srcOrd="0" destOrd="0" presId="urn:microsoft.com/office/officeart/2018/2/layout/IconVerticalSolidList"/>
    <dgm:cxn modelId="{9592819A-EA20-46FD-962E-BAD4F8BBE688}" srcId="{DCF7ACF7-6FC7-4383-928D-E63A431F8717}" destId="{CE861EA4-67F1-447F-8D9A-83781F4A3ADB}" srcOrd="3" destOrd="0" parTransId="{6CF567FF-9D64-4C0C-90EB-33AE8B8013D7}" sibTransId="{C68093D5-CBD0-438D-9A2E-FC44CF09F26E}"/>
    <dgm:cxn modelId="{094B7EBE-A16C-4792-A589-7EADFBD28888}" type="presOf" srcId="{DCF7ACF7-6FC7-4383-928D-E63A431F8717}" destId="{A481FE75-4B0C-4399-A892-7D467BD79B9C}" srcOrd="0" destOrd="0" presId="urn:microsoft.com/office/officeart/2018/2/layout/IconVerticalSolidList"/>
    <dgm:cxn modelId="{BB055EDE-E96E-43C3-A532-F8D7F4595F85}" srcId="{DCF7ACF7-6FC7-4383-928D-E63A431F8717}" destId="{F1FB3B13-AAC3-4D67-8248-DF8DB2EB9082}" srcOrd="1" destOrd="0" parTransId="{3ED6C908-88A9-4628-9A3D-2FBF9CCE5ED0}" sibTransId="{0FBD96AD-15B4-48CE-81B9-D20273EB21DA}"/>
    <dgm:cxn modelId="{60B9BCEA-8E4C-4B73-91D0-EF3B94B88192}" srcId="{DCF7ACF7-6FC7-4383-928D-E63A431F8717}" destId="{60A18ACE-71AD-4BAA-AC1A-52A84A40C3DC}" srcOrd="2" destOrd="0" parTransId="{42AA3A44-AB9C-4D8A-B6A7-C41906FDCFFC}" sibTransId="{197951DF-7970-4A5B-9B71-1E7D855E75AE}"/>
    <dgm:cxn modelId="{9BB1A3F3-2A0C-485F-BCFB-834BD0EED4AC}" type="presOf" srcId="{62920797-05A1-4CE0-BE7C-1AA8538751CB}" destId="{8E81D221-479F-43C1-AC0A-FA7073260875}" srcOrd="0" destOrd="0" presId="urn:microsoft.com/office/officeart/2018/2/layout/IconVerticalSolidList"/>
    <dgm:cxn modelId="{89B4432B-FF22-40A6-8F52-8D3160D9FC40}" type="presParOf" srcId="{A481FE75-4B0C-4399-A892-7D467BD79B9C}" destId="{EA0F5641-9740-4D62-BD4A-A27F50128330}" srcOrd="0" destOrd="0" presId="urn:microsoft.com/office/officeart/2018/2/layout/IconVerticalSolidList"/>
    <dgm:cxn modelId="{7A49AE5D-CB15-4D7A-898E-1E0527CACBBF}" type="presParOf" srcId="{EA0F5641-9740-4D62-BD4A-A27F50128330}" destId="{E4C07CB5-39D4-4544-83E2-828021873244}" srcOrd="0" destOrd="0" presId="urn:microsoft.com/office/officeart/2018/2/layout/IconVerticalSolidList"/>
    <dgm:cxn modelId="{A10E5ECB-85D6-4B26-8700-1821C6ACD116}" type="presParOf" srcId="{EA0F5641-9740-4D62-BD4A-A27F50128330}" destId="{D4C5ABBB-FCD7-449B-B573-CD9AA10347EF}" srcOrd="1" destOrd="0" presId="urn:microsoft.com/office/officeart/2018/2/layout/IconVerticalSolidList"/>
    <dgm:cxn modelId="{506BD103-77A0-455C-8A9B-FD380CBB681B}" type="presParOf" srcId="{EA0F5641-9740-4D62-BD4A-A27F50128330}" destId="{A516A989-6259-4B9E-8A72-C31615D5978D}" srcOrd="2" destOrd="0" presId="urn:microsoft.com/office/officeart/2018/2/layout/IconVerticalSolidList"/>
    <dgm:cxn modelId="{AD805977-B153-42D6-B15D-9F4B20636699}" type="presParOf" srcId="{EA0F5641-9740-4D62-BD4A-A27F50128330}" destId="{8E81D221-479F-43C1-AC0A-FA7073260875}" srcOrd="3" destOrd="0" presId="urn:microsoft.com/office/officeart/2018/2/layout/IconVerticalSolidList"/>
    <dgm:cxn modelId="{A0328A5A-D867-434C-B2E4-C70A4E28CA36}" type="presParOf" srcId="{A481FE75-4B0C-4399-A892-7D467BD79B9C}" destId="{9351C350-5D4D-4A79-B57D-5A081ED3BEB5}" srcOrd="1" destOrd="0" presId="urn:microsoft.com/office/officeart/2018/2/layout/IconVerticalSolidList"/>
    <dgm:cxn modelId="{61C9DADA-3763-4196-BFD1-9379006C010A}" type="presParOf" srcId="{A481FE75-4B0C-4399-A892-7D467BD79B9C}" destId="{BB370A9D-2015-417D-A62F-EC1001EF5F19}" srcOrd="2" destOrd="0" presId="urn:microsoft.com/office/officeart/2018/2/layout/IconVerticalSolidList"/>
    <dgm:cxn modelId="{C4823A49-F7A7-45E9-90CB-2EBF4C40B579}" type="presParOf" srcId="{BB370A9D-2015-417D-A62F-EC1001EF5F19}" destId="{1618B89B-7FF7-401F-BE4E-0C3B22919C3A}" srcOrd="0" destOrd="0" presId="urn:microsoft.com/office/officeart/2018/2/layout/IconVerticalSolidList"/>
    <dgm:cxn modelId="{F32CB49A-232F-4C87-AF7B-7C520A5A281E}" type="presParOf" srcId="{BB370A9D-2015-417D-A62F-EC1001EF5F19}" destId="{5CAD05EB-480C-4671-BC31-A017E1DA5B8A}" srcOrd="1" destOrd="0" presId="urn:microsoft.com/office/officeart/2018/2/layout/IconVerticalSolidList"/>
    <dgm:cxn modelId="{32623E7D-571F-4D44-AAB6-254FAF367599}" type="presParOf" srcId="{BB370A9D-2015-417D-A62F-EC1001EF5F19}" destId="{731D7CEE-9A60-4EA2-86BF-8BC79DA01E04}" srcOrd="2" destOrd="0" presId="urn:microsoft.com/office/officeart/2018/2/layout/IconVerticalSolidList"/>
    <dgm:cxn modelId="{27684527-3E2E-410A-810D-DA6F4B754BD3}" type="presParOf" srcId="{BB370A9D-2015-417D-A62F-EC1001EF5F19}" destId="{9A3C5711-5EF6-4E61-B8B5-8CC22A899D1E}" srcOrd="3" destOrd="0" presId="urn:microsoft.com/office/officeart/2018/2/layout/IconVerticalSolidList"/>
    <dgm:cxn modelId="{30E537EB-CC10-4A9C-9172-B30AE6F76BF8}" type="presParOf" srcId="{A481FE75-4B0C-4399-A892-7D467BD79B9C}" destId="{C6260932-E683-425C-9BD5-5381F6ACC789}" srcOrd="3" destOrd="0" presId="urn:microsoft.com/office/officeart/2018/2/layout/IconVerticalSolidList"/>
    <dgm:cxn modelId="{B9E960D6-8D6F-4429-A07A-FBA2410155AE}" type="presParOf" srcId="{A481FE75-4B0C-4399-A892-7D467BD79B9C}" destId="{51007A53-13F7-4AC2-9A33-319ED230D164}" srcOrd="4" destOrd="0" presId="urn:microsoft.com/office/officeart/2018/2/layout/IconVerticalSolidList"/>
    <dgm:cxn modelId="{A0D92004-F2FA-48EE-B79B-E2E1C5E48838}" type="presParOf" srcId="{51007A53-13F7-4AC2-9A33-319ED230D164}" destId="{02B8F68F-2168-4821-B4A0-041458DF6E80}" srcOrd="0" destOrd="0" presId="urn:microsoft.com/office/officeart/2018/2/layout/IconVerticalSolidList"/>
    <dgm:cxn modelId="{CBD8F574-C4CC-42F7-95B0-D59FCF9D50C0}" type="presParOf" srcId="{51007A53-13F7-4AC2-9A33-319ED230D164}" destId="{D5ED52F2-285A-4637-B413-ED61F234FBD2}" srcOrd="1" destOrd="0" presId="urn:microsoft.com/office/officeart/2018/2/layout/IconVerticalSolidList"/>
    <dgm:cxn modelId="{7A1DD7A5-345D-4994-B5ED-01B4146AFF71}" type="presParOf" srcId="{51007A53-13F7-4AC2-9A33-319ED230D164}" destId="{67D44B8D-C38C-4F20-9CD5-A38C9DCA72B8}" srcOrd="2" destOrd="0" presId="urn:microsoft.com/office/officeart/2018/2/layout/IconVerticalSolidList"/>
    <dgm:cxn modelId="{82292264-FBA5-4C0B-9254-39D4E25D2FF1}" type="presParOf" srcId="{51007A53-13F7-4AC2-9A33-319ED230D164}" destId="{71B8130A-CD4A-4490-998F-09E633C48871}" srcOrd="3" destOrd="0" presId="urn:microsoft.com/office/officeart/2018/2/layout/IconVerticalSolidList"/>
    <dgm:cxn modelId="{6768D4CA-A0FE-4758-84E8-5152038B096D}" type="presParOf" srcId="{A481FE75-4B0C-4399-A892-7D467BD79B9C}" destId="{6A3D4035-E6A7-4034-B8DA-E933BE650A60}" srcOrd="5" destOrd="0" presId="urn:microsoft.com/office/officeart/2018/2/layout/IconVerticalSolidList"/>
    <dgm:cxn modelId="{4D458235-BEB6-4A8E-B5ED-E40A1B6A6697}" type="presParOf" srcId="{A481FE75-4B0C-4399-A892-7D467BD79B9C}" destId="{773177C0-6D71-4B3F-8CFC-0E3C95F69DA6}" srcOrd="6" destOrd="0" presId="urn:microsoft.com/office/officeart/2018/2/layout/IconVerticalSolidList"/>
    <dgm:cxn modelId="{A9627B0A-CD44-4590-9483-2E2E04B355B9}" type="presParOf" srcId="{773177C0-6D71-4B3F-8CFC-0E3C95F69DA6}" destId="{AE4B36A5-20D6-4900-BF86-88F2B8D3CADA}" srcOrd="0" destOrd="0" presId="urn:microsoft.com/office/officeart/2018/2/layout/IconVerticalSolidList"/>
    <dgm:cxn modelId="{F5FE7079-3BFB-491B-8B17-BE8C6F4FD871}" type="presParOf" srcId="{773177C0-6D71-4B3F-8CFC-0E3C95F69DA6}" destId="{BF0497B2-710B-426E-8BD8-F46CE20DBB8E}" srcOrd="1" destOrd="0" presId="urn:microsoft.com/office/officeart/2018/2/layout/IconVerticalSolidList"/>
    <dgm:cxn modelId="{467F31E3-779C-4469-9A4F-6E7E61F4882C}" type="presParOf" srcId="{773177C0-6D71-4B3F-8CFC-0E3C95F69DA6}" destId="{E6AC4419-FCF7-41FA-A019-D901768F391E}" srcOrd="2" destOrd="0" presId="urn:microsoft.com/office/officeart/2018/2/layout/IconVerticalSolidList"/>
    <dgm:cxn modelId="{07D9AADB-D997-4609-9602-3B0EBA6FA4E2}" type="presParOf" srcId="{773177C0-6D71-4B3F-8CFC-0E3C95F69DA6}" destId="{3C67DFB2-3619-45AA-AA68-A6F939DE6F49}" srcOrd="3" destOrd="0" presId="urn:microsoft.com/office/officeart/2018/2/layout/IconVerticalSolidList"/>
    <dgm:cxn modelId="{C0F7F0C2-CEB1-4C7E-A2E8-8AC186334F4F}" type="presParOf" srcId="{A481FE75-4B0C-4399-A892-7D467BD79B9C}" destId="{4358BA72-2589-4666-AE98-60653C85B087}" srcOrd="7" destOrd="0" presId="urn:microsoft.com/office/officeart/2018/2/layout/IconVerticalSolidList"/>
    <dgm:cxn modelId="{F9CF56C6-C64E-4EF4-8156-3927CC3A44E1}" type="presParOf" srcId="{A481FE75-4B0C-4399-A892-7D467BD79B9C}" destId="{C0FBAA96-A00F-44A9-B796-85EBEAC6CED4}" srcOrd="8" destOrd="0" presId="urn:microsoft.com/office/officeart/2018/2/layout/IconVerticalSolidList"/>
    <dgm:cxn modelId="{0E459515-8412-45EB-8A4B-B9B1EC11C6F0}" type="presParOf" srcId="{C0FBAA96-A00F-44A9-B796-85EBEAC6CED4}" destId="{1C6C8C8C-B484-4FD2-8CAB-60846BD3E952}" srcOrd="0" destOrd="0" presId="urn:microsoft.com/office/officeart/2018/2/layout/IconVerticalSolidList"/>
    <dgm:cxn modelId="{6857F6CB-C100-4B16-B54C-DFCC77CA457A}" type="presParOf" srcId="{C0FBAA96-A00F-44A9-B796-85EBEAC6CED4}" destId="{D93B15CA-0A0C-498D-AC41-00068EB3DBB1}" srcOrd="1" destOrd="0" presId="urn:microsoft.com/office/officeart/2018/2/layout/IconVerticalSolidList"/>
    <dgm:cxn modelId="{7BA24724-8855-491D-B6A9-9E2E421FCF1A}" type="presParOf" srcId="{C0FBAA96-A00F-44A9-B796-85EBEAC6CED4}" destId="{D1542E8A-58A3-4D76-804B-44B9D11F7134}" srcOrd="2" destOrd="0" presId="urn:microsoft.com/office/officeart/2018/2/layout/IconVerticalSolidList"/>
    <dgm:cxn modelId="{FCC6542E-1ABD-49FA-929B-FD6CD055B4B8}" type="presParOf" srcId="{C0FBAA96-A00F-44A9-B796-85EBEAC6CED4}" destId="{E892A610-3B4C-4D23-803C-0329470291EB}" srcOrd="3" destOrd="0" presId="urn:microsoft.com/office/officeart/2018/2/layout/IconVerticalSolidList"/>
    <dgm:cxn modelId="{A3157B8F-210B-4216-ADE0-2CC77083F967}" type="presParOf" srcId="{A481FE75-4B0C-4399-A892-7D467BD79B9C}" destId="{D9D01C69-269F-4770-AB68-F269F84D2D0E}" srcOrd="9" destOrd="0" presId="urn:microsoft.com/office/officeart/2018/2/layout/IconVerticalSolidList"/>
    <dgm:cxn modelId="{417B5130-898C-4636-8066-ED02F4BFC74F}" type="presParOf" srcId="{A481FE75-4B0C-4399-A892-7D467BD79B9C}" destId="{25D1C1CD-E9C1-4E7C-A860-2531F63361DF}" srcOrd="10" destOrd="0" presId="urn:microsoft.com/office/officeart/2018/2/layout/IconVerticalSolidList"/>
    <dgm:cxn modelId="{9310547C-12DE-4923-8B65-91398B8C07A3}" type="presParOf" srcId="{25D1C1CD-E9C1-4E7C-A860-2531F63361DF}" destId="{F4B04D23-448C-4635-9E75-F8B6988F0CD3}" srcOrd="0" destOrd="0" presId="urn:microsoft.com/office/officeart/2018/2/layout/IconVerticalSolidList"/>
    <dgm:cxn modelId="{3D6D0AE5-A1BC-4158-9690-480C99B335B1}" type="presParOf" srcId="{25D1C1CD-E9C1-4E7C-A860-2531F63361DF}" destId="{D111F7EC-CCF2-4C7A-9ABA-9E6E27C08716}" srcOrd="1" destOrd="0" presId="urn:microsoft.com/office/officeart/2018/2/layout/IconVerticalSolidList"/>
    <dgm:cxn modelId="{69756DCC-7E08-4637-B17A-67F970079EBA}" type="presParOf" srcId="{25D1C1CD-E9C1-4E7C-A860-2531F63361DF}" destId="{53538B59-65ED-47B5-8576-CE8C3026F38E}" srcOrd="2" destOrd="0" presId="urn:microsoft.com/office/officeart/2018/2/layout/IconVerticalSolidList"/>
    <dgm:cxn modelId="{4DED13C4-57E2-45AF-B11C-470EB551036C}" type="presParOf" srcId="{25D1C1CD-E9C1-4E7C-A860-2531F63361DF}" destId="{7A63421B-9D9E-4AC7-A145-9C042D202F2C}"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64D64F-B5D0-45F4-A395-6054F8505FB3}"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130175B4-7345-4FE0-9E1B-3CBAF21D4BC8}">
      <dgm:prSet/>
      <dgm:spPr/>
      <dgm:t>
        <a:bodyPr/>
        <a:lstStyle/>
        <a:p>
          <a:r>
            <a:rPr lang="en-GB" dirty="0"/>
            <a:t>Unlike easements, restrictive covenants can never be legal, and exist in equity only. </a:t>
          </a:r>
        </a:p>
        <a:p>
          <a:r>
            <a:rPr lang="en-GB" b="1" dirty="0"/>
            <a:t>Why?</a:t>
          </a:r>
          <a:endParaRPr lang="en-US" b="1" dirty="0"/>
        </a:p>
      </dgm:t>
    </dgm:pt>
    <dgm:pt modelId="{77E615BE-2C92-4AA8-A1BA-F02AA9E88BEF}" type="parTrans" cxnId="{BB6035CD-E95E-4C67-9E22-48C2B65FD2D9}">
      <dgm:prSet/>
      <dgm:spPr/>
      <dgm:t>
        <a:bodyPr/>
        <a:lstStyle/>
        <a:p>
          <a:endParaRPr lang="en-US"/>
        </a:p>
      </dgm:t>
    </dgm:pt>
    <dgm:pt modelId="{0B31F8E5-A92E-47A1-B17E-FF2DE93BD8E4}" type="sibTrans" cxnId="{BB6035CD-E95E-4C67-9E22-48C2B65FD2D9}">
      <dgm:prSet/>
      <dgm:spPr/>
      <dgm:t>
        <a:bodyPr/>
        <a:lstStyle/>
        <a:p>
          <a:endParaRPr lang="en-US"/>
        </a:p>
      </dgm:t>
    </dgm:pt>
    <dgm:pt modelId="{60A68985-5391-4A40-8D51-1AB60ED03468}">
      <dgm:prSet/>
      <dgm:spPr/>
      <dgm:t>
        <a:bodyPr/>
        <a:lstStyle/>
        <a:p>
          <a:r>
            <a:rPr lang="en-GB"/>
            <a:t>If a covenant is breached, the question arises as to the remedies that are available. </a:t>
          </a:r>
          <a:endParaRPr lang="en-US"/>
        </a:p>
      </dgm:t>
    </dgm:pt>
    <dgm:pt modelId="{F1C79EA6-FFA7-4AD2-B9FF-DE3A61B4E4D0}" type="parTrans" cxnId="{00351A2E-8DB0-45CC-8EB2-323A082341B5}">
      <dgm:prSet/>
      <dgm:spPr/>
      <dgm:t>
        <a:bodyPr/>
        <a:lstStyle/>
        <a:p>
          <a:endParaRPr lang="en-US"/>
        </a:p>
      </dgm:t>
    </dgm:pt>
    <dgm:pt modelId="{C2FA9544-94B3-4EB1-83F5-606E5D22BF01}" type="sibTrans" cxnId="{00351A2E-8DB0-45CC-8EB2-323A082341B5}">
      <dgm:prSet/>
      <dgm:spPr/>
      <dgm:t>
        <a:bodyPr/>
        <a:lstStyle/>
        <a:p>
          <a:endParaRPr lang="en-US"/>
        </a:p>
      </dgm:t>
    </dgm:pt>
    <dgm:pt modelId="{7FD6FAAA-4258-4F2B-B262-33EBD2247D37}">
      <dgm:prSet/>
      <dgm:spPr/>
      <dgm:t>
        <a:bodyPr/>
        <a:lstStyle/>
        <a:p>
          <a:r>
            <a:rPr lang="en-GB"/>
            <a:t>In cases where the injury to the claimant is small, an award of damages may be considered sufficient, although it will not actually stop the breach of the covenant. It is for this reason that the court may award an injunction because this will stop the breach of the covenant, which is what the claimant would almost certainly want.</a:t>
          </a:r>
          <a:endParaRPr lang="en-US"/>
        </a:p>
      </dgm:t>
    </dgm:pt>
    <dgm:pt modelId="{431BBE7F-BA53-48BD-9400-5C2B94FFC763}" type="parTrans" cxnId="{D57B0118-930B-422C-8DEE-C9993D82FF48}">
      <dgm:prSet/>
      <dgm:spPr/>
      <dgm:t>
        <a:bodyPr/>
        <a:lstStyle/>
        <a:p>
          <a:endParaRPr lang="en-US"/>
        </a:p>
      </dgm:t>
    </dgm:pt>
    <dgm:pt modelId="{BA492206-C920-4D7B-8E1C-0A5CA0AFFDAA}" type="sibTrans" cxnId="{D57B0118-930B-422C-8DEE-C9993D82FF48}">
      <dgm:prSet/>
      <dgm:spPr/>
      <dgm:t>
        <a:bodyPr/>
        <a:lstStyle/>
        <a:p>
          <a:endParaRPr lang="en-US"/>
        </a:p>
      </dgm:t>
    </dgm:pt>
    <dgm:pt modelId="{AEBCBEED-DA96-4B62-8875-A3104620D2E6}" type="pres">
      <dgm:prSet presAssocID="{2464D64F-B5D0-45F4-A395-6054F8505FB3}" presName="Name0" presStyleCnt="0">
        <dgm:presLayoutVars>
          <dgm:dir/>
          <dgm:resizeHandles val="exact"/>
        </dgm:presLayoutVars>
      </dgm:prSet>
      <dgm:spPr/>
    </dgm:pt>
    <dgm:pt modelId="{C7A7A070-3D69-4A1E-9E33-51FFFED31ABB}" type="pres">
      <dgm:prSet presAssocID="{130175B4-7345-4FE0-9E1B-3CBAF21D4BC8}" presName="node" presStyleLbl="node1" presStyleIdx="0" presStyleCnt="3">
        <dgm:presLayoutVars>
          <dgm:bulletEnabled val="1"/>
        </dgm:presLayoutVars>
      </dgm:prSet>
      <dgm:spPr/>
    </dgm:pt>
    <dgm:pt modelId="{4194891D-AF2F-44B3-8101-0BD51727BB3E}" type="pres">
      <dgm:prSet presAssocID="{0B31F8E5-A92E-47A1-B17E-FF2DE93BD8E4}" presName="sibTrans" presStyleLbl="sibTrans2D1" presStyleIdx="0" presStyleCnt="2"/>
      <dgm:spPr/>
    </dgm:pt>
    <dgm:pt modelId="{D39757B2-2F52-48B1-9BCB-62F73124F9C1}" type="pres">
      <dgm:prSet presAssocID="{0B31F8E5-A92E-47A1-B17E-FF2DE93BD8E4}" presName="connectorText" presStyleLbl="sibTrans2D1" presStyleIdx="0" presStyleCnt="2"/>
      <dgm:spPr/>
    </dgm:pt>
    <dgm:pt modelId="{44E2505C-78FB-4427-AB74-2795831258CA}" type="pres">
      <dgm:prSet presAssocID="{60A68985-5391-4A40-8D51-1AB60ED03468}" presName="node" presStyleLbl="node1" presStyleIdx="1" presStyleCnt="3">
        <dgm:presLayoutVars>
          <dgm:bulletEnabled val="1"/>
        </dgm:presLayoutVars>
      </dgm:prSet>
      <dgm:spPr/>
    </dgm:pt>
    <dgm:pt modelId="{4F47A1ED-BD68-4037-8562-6295727D59C5}" type="pres">
      <dgm:prSet presAssocID="{C2FA9544-94B3-4EB1-83F5-606E5D22BF01}" presName="sibTrans" presStyleLbl="sibTrans2D1" presStyleIdx="1" presStyleCnt="2"/>
      <dgm:spPr/>
    </dgm:pt>
    <dgm:pt modelId="{844C3BBE-17C8-4E45-8FA1-542D0B0B1A33}" type="pres">
      <dgm:prSet presAssocID="{C2FA9544-94B3-4EB1-83F5-606E5D22BF01}" presName="connectorText" presStyleLbl="sibTrans2D1" presStyleIdx="1" presStyleCnt="2"/>
      <dgm:spPr/>
    </dgm:pt>
    <dgm:pt modelId="{3DC23C8C-2DA7-4FF7-B3EB-B5D9A0F6D4EF}" type="pres">
      <dgm:prSet presAssocID="{7FD6FAAA-4258-4F2B-B262-33EBD2247D37}" presName="node" presStyleLbl="node1" presStyleIdx="2" presStyleCnt="3">
        <dgm:presLayoutVars>
          <dgm:bulletEnabled val="1"/>
        </dgm:presLayoutVars>
      </dgm:prSet>
      <dgm:spPr/>
    </dgm:pt>
  </dgm:ptLst>
  <dgm:cxnLst>
    <dgm:cxn modelId="{D57B0118-930B-422C-8DEE-C9993D82FF48}" srcId="{2464D64F-B5D0-45F4-A395-6054F8505FB3}" destId="{7FD6FAAA-4258-4F2B-B262-33EBD2247D37}" srcOrd="2" destOrd="0" parTransId="{431BBE7F-BA53-48BD-9400-5C2B94FFC763}" sibTransId="{BA492206-C920-4D7B-8E1C-0A5CA0AFFDAA}"/>
    <dgm:cxn modelId="{00351A2E-8DB0-45CC-8EB2-323A082341B5}" srcId="{2464D64F-B5D0-45F4-A395-6054F8505FB3}" destId="{60A68985-5391-4A40-8D51-1AB60ED03468}" srcOrd="1" destOrd="0" parTransId="{F1C79EA6-FFA7-4AD2-B9FF-DE3A61B4E4D0}" sibTransId="{C2FA9544-94B3-4EB1-83F5-606E5D22BF01}"/>
    <dgm:cxn modelId="{89F9BD60-3FCA-4B29-99A0-239CC632671E}" type="presOf" srcId="{7FD6FAAA-4258-4F2B-B262-33EBD2247D37}" destId="{3DC23C8C-2DA7-4FF7-B3EB-B5D9A0F6D4EF}" srcOrd="0" destOrd="0" presId="urn:microsoft.com/office/officeart/2005/8/layout/process1"/>
    <dgm:cxn modelId="{F1E4B24E-C09D-4B97-8249-57D10F3DC014}" type="presOf" srcId="{0B31F8E5-A92E-47A1-B17E-FF2DE93BD8E4}" destId="{D39757B2-2F52-48B1-9BCB-62F73124F9C1}" srcOrd="1" destOrd="0" presId="urn:microsoft.com/office/officeart/2005/8/layout/process1"/>
    <dgm:cxn modelId="{52890A72-A165-4ED8-8005-DF14E6A912BB}" type="presOf" srcId="{C2FA9544-94B3-4EB1-83F5-606E5D22BF01}" destId="{4F47A1ED-BD68-4037-8562-6295727D59C5}" srcOrd="0" destOrd="0" presId="urn:microsoft.com/office/officeart/2005/8/layout/process1"/>
    <dgm:cxn modelId="{E421157B-75C6-4547-949E-BF2509338D01}" type="presOf" srcId="{C2FA9544-94B3-4EB1-83F5-606E5D22BF01}" destId="{844C3BBE-17C8-4E45-8FA1-542D0B0B1A33}" srcOrd="1" destOrd="0" presId="urn:microsoft.com/office/officeart/2005/8/layout/process1"/>
    <dgm:cxn modelId="{742FBA8C-F272-4343-8F52-CD83B5948C42}" type="presOf" srcId="{0B31F8E5-A92E-47A1-B17E-FF2DE93BD8E4}" destId="{4194891D-AF2F-44B3-8101-0BD51727BB3E}" srcOrd="0" destOrd="0" presId="urn:microsoft.com/office/officeart/2005/8/layout/process1"/>
    <dgm:cxn modelId="{25DBD4C0-988A-49E8-92EF-07795E496B3C}" type="presOf" srcId="{60A68985-5391-4A40-8D51-1AB60ED03468}" destId="{44E2505C-78FB-4427-AB74-2795831258CA}" srcOrd="0" destOrd="0" presId="urn:microsoft.com/office/officeart/2005/8/layout/process1"/>
    <dgm:cxn modelId="{ACDC7DC6-9C87-433C-910D-69CEFC6974BA}" type="presOf" srcId="{2464D64F-B5D0-45F4-A395-6054F8505FB3}" destId="{AEBCBEED-DA96-4B62-8875-A3104620D2E6}" srcOrd="0" destOrd="0" presId="urn:microsoft.com/office/officeart/2005/8/layout/process1"/>
    <dgm:cxn modelId="{BB6035CD-E95E-4C67-9E22-48C2B65FD2D9}" srcId="{2464D64F-B5D0-45F4-A395-6054F8505FB3}" destId="{130175B4-7345-4FE0-9E1B-3CBAF21D4BC8}" srcOrd="0" destOrd="0" parTransId="{77E615BE-2C92-4AA8-A1BA-F02AA9E88BEF}" sibTransId="{0B31F8E5-A92E-47A1-B17E-FF2DE93BD8E4}"/>
    <dgm:cxn modelId="{E60783D7-A8C1-4A2D-B21F-6B2C928AF0C7}" type="presOf" srcId="{130175B4-7345-4FE0-9E1B-3CBAF21D4BC8}" destId="{C7A7A070-3D69-4A1E-9E33-51FFFED31ABB}" srcOrd="0" destOrd="0" presId="urn:microsoft.com/office/officeart/2005/8/layout/process1"/>
    <dgm:cxn modelId="{0D5D71F7-3C40-447D-A9F6-C864411933CE}" type="presParOf" srcId="{AEBCBEED-DA96-4B62-8875-A3104620D2E6}" destId="{C7A7A070-3D69-4A1E-9E33-51FFFED31ABB}" srcOrd="0" destOrd="0" presId="urn:microsoft.com/office/officeart/2005/8/layout/process1"/>
    <dgm:cxn modelId="{7755EE0E-C57E-4D46-83F9-9CF2BF38D62C}" type="presParOf" srcId="{AEBCBEED-DA96-4B62-8875-A3104620D2E6}" destId="{4194891D-AF2F-44B3-8101-0BD51727BB3E}" srcOrd="1" destOrd="0" presId="urn:microsoft.com/office/officeart/2005/8/layout/process1"/>
    <dgm:cxn modelId="{A3CF98B3-BE99-433E-8DB0-4414C879C45F}" type="presParOf" srcId="{4194891D-AF2F-44B3-8101-0BD51727BB3E}" destId="{D39757B2-2F52-48B1-9BCB-62F73124F9C1}" srcOrd="0" destOrd="0" presId="urn:microsoft.com/office/officeart/2005/8/layout/process1"/>
    <dgm:cxn modelId="{BED183BE-6796-4D32-A050-BABDE358BD0E}" type="presParOf" srcId="{AEBCBEED-DA96-4B62-8875-A3104620D2E6}" destId="{44E2505C-78FB-4427-AB74-2795831258CA}" srcOrd="2" destOrd="0" presId="urn:microsoft.com/office/officeart/2005/8/layout/process1"/>
    <dgm:cxn modelId="{08F89D09-A86E-4D21-8A6B-F954AD0ABDAA}" type="presParOf" srcId="{AEBCBEED-DA96-4B62-8875-A3104620D2E6}" destId="{4F47A1ED-BD68-4037-8562-6295727D59C5}" srcOrd="3" destOrd="0" presId="urn:microsoft.com/office/officeart/2005/8/layout/process1"/>
    <dgm:cxn modelId="{B78F8F82-C115-434A-92C3-7CB05B7FD502}" type="presParOf" srcId="{4F47A1ED-BD68-4037-8562-6295727D59C5}" destId="{844C3BBE-17C8-4E45-8FA1-542D0B0B1A33}" srcOrd="0" destOrd="0" presId="urn:microsoft.com/office/officeart/2005/8/layout/process1"/>
    <dgm:cxn modelId="{A7A5654D-A478-4E5F-B2A0-C1F8E680DB47}" type="presParOf" srcId="{AEBCBEED-DA96-4B62-8875-A3104620D2E6}" destId="{3DC23C8C-2DA7-4FF7-B3EB-B5D9A0F6D4EF}" srcOrd="4"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B8554F-9556-475F-BE14-D91E52ED9711}"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DC34D2B-858A-46DA-A2E0-7239E66373DA}">
      <dgm:prSet/>
      <dgm:spPr/>
      <dgm:t>
        <a:bodyPr/>
        <a:lstStyle/>
        <a:p>
          <a:r>
            <a:rPr lang="en-GB" dirty="0"/>
            <a:t>Technically, there is no requirement that the covenantor must be a landowner - </a:t>
          </a:r>
          <a:r>
            <a:rPr lang="en-GB" b="1" i="1" dirty="0"/>
            <a:t>Smith &amp; Snipes Hall Farm v River Douglas Catchment Board [1949]</a:t>
          </a:r>
          <a:endParaRPr lang="en-US" dirty="0"/>
        </a:p>
      </dgm:t>
    </dgm:pt>
    <dgm:pt modelId="{D5A659EA-EE3B-4071-9C1C-19B87909BAC4}" type="parTrans" cxnId="{D43D02F7-84F1-497B-8F99-B555F748100C}">
      <dgm:prSet/>
      <dgm:spPr/>
      <dgm:t>
        <a:bodyPr/>
        <a:lstStyle/>
        <a:p>
          <a:endParaRPr lang="en-US"/>
        </a:p>
      </dgm:t>
    </dgm:pt>
    <dgm:pt modelId="{9C8666D9-C25B-40E7-8B47-2E10E07D725C}" type="sibTrans" cxnId="{D43D02F7-84F1-497B-8F99-B555F748100C}">
      <dgm:prSet/>
      <dgm:spPr/>
      <dgm:t>
        <a:bodyPr/>
        <a:lstStyle/>
        <a:p>
          <a:endParaRPr lang="en-US"/>
        </a:p>
      </dgm:t>
    </dgm:pt>
    <dgm:pt modelId="{ACDA2E46-7C32-466A-83F0-362D74DAEA69}">
      <dgm:prSet/>
      <dgm:spPr/>
      <dgm:t>
        <a:bodyPr/>
        <a:lstStyle/>
        <a:p>
          <a:r>
            <a:rPr lang="en-GB"/>
            <a:t>However, usually the aim when imposing a covenant is that it will be enforceable:</a:t>
          </a:r>
          <a:endParaRPr lang="en-US"/>
        </a:p>
      </dgm:t>
    </dgm:pt>
    <dgm:pt modelId="{17742819-D361-4E13-BE77-DD172AD793AE}" type="parTrans" cxnId="{89982899-6A86-4C69-886D-E7995E7EE2C7}">
      <dgm:prSet/>
      <dgm:spPr/>
      <dgm:t>
        <a:bodyPr/>
        <a:lstStyle/>
        <a:p>
          <a:endParaRPr lang="en-US"/>
        </a:p>
      </dgm:t>
    </dgm:pt>
    <dgm:pt modelId="{C6ED5F12-31F7-4C9A-974C-088DD4C44C21}" type="sibTrans" cxnId="{89982899-6A86-4C69-886D-E7995E7EE2C7}">
      <dgm:prSet/>
      <dgm:spPr/>
      <dgm:t>
        <a:bodyPr/>
        <a:lstStyle/>
        <a:p>
          <a:endParaRPr lang="en-US"/>
        </a:p>
      </dgm:t>
    </dgm:pt>
    <dgm:pt modelId="{96F6EE1E-5B80-4C7B-9B53-DF7EDE66AC4F}">
      <dgm:prSet/>
      <dgm:spPr/>
      <dgm:t>
        <a:bodyPr/>
        <a:lstStyle/>
        <a:p>
          <a:r>
            <a:rPr lang="en-GB" u="sng"/>
            <a:t>Against</a:t>
          </a:r>
          <a:r>
            <a:rPr lang="en-GB"/>
            <a:t> future owners of the servient land;</a:t>
          </a:r>
          <a:endParaRPr lang="en-US"/>
        </a:p>
      </dgm:t>
    </dgm:pt>
    <dgm:pt modelId="{A91A45D7-672C-40A9-B816-411FF13705C5}" type="parTrans" cxnId="{EF9B5688-CB37-4A27-9979-69E609E07D18}">
      <dgm:prSet/>
      <dgm:spPr/>
      <dgm:t>
        <a:bodyPr/>
        <a:lstStyle/>
        <a:p>
          <a:endParaRPr lang="en-US"/>
        </a:p>
      </dgm:t>
    </dgm:pt>
    <dgm:pt modelId="{23AB35D7-F478-4E05-92EF-4A1BF1F366AC}" type="sibTrans" cxnId="{EF9B5688-CB37-4A27-9979-69E609E07D18}">
      <dgm:prSet/>
      <dgm:spPr/>
      <dgm:t>
        <a:bodyPr/>
        <a:lstStyle/>
        <a:p>
          <a:endParaRPr lang="en-US"/>
        </a:p>
      </dgm:t>
    </dgm:pt>
    <dgm:pt modelId="{229FB2A0-B4EF-4DD6-A5A5-242CDCA6CBEF}">
      <dgm:prSet/>
      <dgm:spPr/>
      <dgm:t>
        <a:bodyPr/>
        <a:lstStyle/>
        <a:p>
          <a:r>
            <a:rPr lang="en-GB" u="sng"/>
            <a:t>By</a:t>
          </a:r>
          <a:r>
            <a:rPr lang="en-GB"/>
            <a:t> future owners of the dominant land.</a:t>
          </a:r>
          <a:endParaRPr lang="en-US"/>
        </a:p>
      </dgm:t>
    </dgm:pt>
    <dgm:pt modelId="{8D8C77D0-D284-471D-BF09-8759958AA86C}" type="parTrans" cxnId="{C439C075-A11B-40F7-98A2-E3AC460D16A4}">
      <dgm:prSet/>
      <dgm:spPr/>
      <dgm:t>
        <a:bodyPr/>
        <a:lstStyle/>
        <a:p>
          <a:endParaRPr lang="en-US"/>
        </a:p>
      </dgm:t>
    </dgm:pt>
    <dgm:pt modelId="{7AA68E30-C345-4927-A902-C283BF878F6F}" type="sibTrans" cxnId="{C439C075-A11B-40F7-98A2-E3AC460D16A4}">
      <dgm:prSet/>
      <dgm:spPr/>
      <dgm:t>
        <a:bodyPr/>
        <a:lstStyle/>
        <a:p>
          <a:endParaRPr lang="en-US"/>
        </a:p>
      </dgm:t>
    </dgm:pt>
    <dgm:pt modelId="{AB4DED8B-C30B-40C0-971A-87AEEC50C22F}" type="pres">
      <dgm:prSet presAssocID="{03B8554F-9556-475F-BE14-D91E52ED9711}" presName="Name0" presStyleCnt="0">
        <dgm:presLayoutVars>
          <dgm:dir/>
          <dgm:animLvl val="lvl"/>
          <dgm:resizeHandles val="exact"/>
        </dgm:presLayoutVars>
      </dgm:prSet>
      <dgm:spPr/>
    </dgm:pt>
    <dgm:pt modelId="{6CB8F931-3D19-42A5-84CE-81D60DF8118C}" type="pres">
      <dgm:prSet presAssocID="{ACDA2E46-7C32-466A-83F0-362D74DAEA69}" presName="boxAndChildren" presStyleCnt="0"/>
      <dgm:spPr/>
    </dgm:pt>
    <dgm:pt modelId="{BB080D13-616C-409D-AEEA-E562930A4588}" type="pres">
      <dgm:prSet presAssocID="{ACDA2E46-7C32-466A-83F0-362D74DAEA69}" presName="parentTextBox" presStyleLbl="node1" presStyleIdx="0" presStyleCnt="2"/>
      <dgm:spPr/>
    </dgm:pt>
    <dgm:pt modelId="{9076D0FF-DF9C-45C6-A22C-9DF8F55F63F8}" type="pres">
      <dgm:prSet presAssocID="{ACDA2E46-7C32-466A-83F0-362D74DAEA69}" presName="entireBox" presStyleLbl="node1" presStyleIdx="0" presStyleCnt="2"/>
      <dgm:spPr/>
    </dgm:pt>
    <dgm:pt modelId="{54BBEC4D-9384-4FAA-8916-97EDFB38D305}" type="pres">
      <dgm:prSet presAssocID="{ACDA2E46-7C32-466A-83F0-362D74DAEA69}" presName="descendantBox" presStyleCnt="0"/>
      <dgm:spPr/>
    </dgm:pt>
    <dgm:pt modelId="{D7FE47CB-AA5E-4D1D-AFE4-95456F428819}" type="pres">
      <dgm:prSet presAssocID="{96F6EE1E-5B80-4C7B-9B53-DF7EDE66AC4F}" presName="childTextBox" presStyleLbl="fgAccFollowNode1" presStyleIdx="0" presStyleCnt="2">
        <dgm:presLayoutVars>
          <dgm:bulletEnabled val="1"/>
        </dgm:presLayoutVars>
      </dgm:prSet>
      <dgm:spPr/>
    </dgm:pt>
    <dgm:pt modelId="{B2BF2A79-810B-452B-ADD5-5E09657C67BD}" type="pres">
      <dgm:prSet presAssocID="{229FB2A0-B4EF-4DD6-A5A5-242CDCA6CBEF}" presName="childTextBox" presStyleLbl="fgAccFollowNode1" presStyleIdx="1" presStyleCnt="2">
        <dgm:presLayoutVars>
          <dgm:bulletEnabled val="1"/>
        </dgm:presLayoutVars>
      </dgm:prSet>
      <dgm:spPr/>
    </dgm:pt>
    <dgm:pt modelId="{A82FD48E-A00D-4A28-82B1-7DFA4EBC8BA5}" type="pres">
      <dgm:prSet presAssocID="{9C8666D9-C25B-40E7-8B47-2E10E07D725C}" presName="sp" presStyleCnt="0"/>
      <dgm:spPr/>
    </dgm:pt>
    <dgm:pt modelId="{F7D7A8CB-797C-46F2-B3F1-084F8B1363CC}" type="pres">
      <dgm:prSet presAssocID="{1DC34D2B-858A-46DA-A2E0-7239E66373DA}" presName="arrowAndChildren" presStyleCnt="0"/>
      <dgm:spPr/>
    </dgm:pt>
    <dgm:pt modelId="{BF043692-6E33-4935-84F8-6C85FB8CC297}" type="pres">
      <dgm:prSet presAssocID="{1DC34D2B-858A-46DA-A2E0-7239E66373DA}" presName="parentTextArrow" presStyleLbl="node1" presStyleIdx="1" presStyleCnt="2"/>
      <dgm:spPr/>
    </dgm:pt>
  </dgm:ptLst>
  <dgm:cxnLst>
    <dgm:cxn modelId="{51BE0F1E-6E8D-4912-A4A9-8B27253CD44E}" type="presOf" srcId="{ACDA2E46-7C32-466A-83F0-362D74DAEA69}" destId="{9076D0FF-DF9C-45C6-A22C-9DF8F55F63F8}" srcOrd="1" destOrd="0" presId="urn:microsoft.com/office/officeart/2005/8/layout/process4"/>
    <dgm:cxn modelId="{1CFC8225-712C-4E27-8DFC-166F6427B708}" type="presOf" srcId="{03B8554F-9556-475F-BE14-D91E52ED9711}" destId="{AB4DED8B-C30B-40C0-971A-87AEEC50C22F}" srcOrd="0" destOrd="0" presId="urn:microsoft.com/office/officeart/2005/8/layout/process4"/>
    <dgm:cxn modelId="{3BBAAF50-55AB-4C88-8A9E-30ED6AD6DDAA}" type="presOf" srcId="{ACDA2E46-7C32-466A-83F0-362D74DAEA69}" destId="{BB080D13-616C-409D-AEEA-E562930A4588}" srcOrd="0" destOrd="0" presId="urn:microsoft.com/office/officeart/2005/8/layout/process4"/>
    <dgm:cxn modelId="{C439C075-A11B-40F7-98A2-E3AC460D16A4}" srcId="{ACDA2E46-7C32-466A-83F0-362D74DAEA69}" destId="{229FB2A0-B4EF-4DD6-A5A5-242CDCA6CBEF}" srcOrd="1" destOrd="0" parTransId="{8D8C77D0-D284-471D-BF09-8759958AA86C}" sibTransId="{7AA68E30-C345-4927-A902-C283BF878F6F}"/>
    <dgm:cxn modelId="{EF9B5688-CB37-4A27-9979-69E609E07D18}" srcId="{ACDA2E46-7C32-466A-83F0-362D74DAEA69}" destId="{96F6EE1E-5B80-4C7B-9B53-DF7EDE66AC4F}" srcOrd="0" destOrd="0" parTransId="{A91A45D7-672C-40A9-B816-411FF13705C5}" sibTransId="{23AB35D7-F478-4E05-92EF-4A1BF1F366AC}"/>
    <dgm:cxn modelId="{89982899-6A86-4C69-886D-E7995E7EE2C7}" srcId="{03B8554F-9556-475F-BE14-D91E52ED9711}" destId="{ACDA2E46-7C32-466A-83F0-362D74DAEA69}" srcOrd="1" destOrd="0" parTransId="{17742819-D361-4E13-BE77-DD172AD793AE}" sibTransId="{C6ED5F12-31F7-4C9A-974C-088DD4C44C21}"/>
    <dgm:cxn modelId="{FCAA3CCA-5D8F-41C7-9C16-71DB2396E8EE}" type="presOf" srcId="{96F6EE1E-5B80-4C7B-9B53-DF7EDE66AC4F}" destId="{D7FE47CB-AA5E-4D1D-AFE4-95456F428819}" srcOrd="0" destOrd="0" presId="urn:microsoft.com/office/officeart/2005/8/layout/process4"/>
    <dgm:cxn modelId="{F969E2CE-8D15-4CB9-8B40-063DE0AB5514}" type="presOf" srcId="{1DC34D2B-858A-46DA-A2E0-7239E66373DA}" destId="{BF043692-6E33-4935-84F8-6C85FB8CC297}" srcOrd="0" destOrd="0" presId="urn:microsoft.com/office/officeart/2005/8/layout/process4"/>
    <dgm:cxn modelId="{A8C8FAF6-4D2E-4EF2-A2A2-DE693C142EA4}" type="presOf" srcId="{229FB2A0-B4EF-4DD6-A5A5-242CDCA6CBEF}" destId="{B2BF2A79-810B-452B-ADD5-5E09657C67BD}" srcOrd="0" destOrd="0" presId="urn:microsoft.com/office/officeart/2005/8/layout/process4"/>
    <dgm:cxn modelId="{D43D02F7-84F1-497B-8F99-B555F748100C}" srcId="{03B8554F-9556-475F-BE14-D91E52ED9711}" destId="{1DC34D2B-858A-46DA-A2E0-7239E66373DA}" srcOrd="0" destOrd="0" parTransId="{D5A659EA-EE3B-4071-9C1C-19B87909BAC4}" sibTransId="{9C8666D9-C25B-40E7-8B47-2E10E07D725C}"/>
    <dgm:cxn modelId="{73DCB008-67BB-4855-811C-778DAD7CB6E7}" type="presParOf" srcId="{AB4DED8B-C30B-40C0-971A-87AEEC50C22F}" destId="{6CB8F931-3D19-42A5-84CE-81D60DF8118C}" srcOrd="0" destOrd="0" presId="urn:microsoft.com/office/officeart/2005/8/layout/process4"/>
    <dgm:cxn modelId="{C1CBE777-3295-4EFC-8D49-1D5574704212}" type="presParOf" srcId="{6CB8F931-3D19-42A5-84CE-81D60DF8118C}" destId="{BB080D13-616C-409D-AEEA-E562930A4588}" srcOrd="0" destOrd="0" presId="urn:microsoft.com/office/officeart/2005/8/layout/process4"/>
    <dgm:cxn modelId="{E2945B57-998A-40A3-854C-65E68640AEAA}" type="presParOf" srcId="{6CB8F931-3D19-42A5-84CE-81D60DF8118C}" destId="{9076D0FF-DF9C-45C6-A22C-9DF8F55F63F8}" srcOrd="1" destOrd="0" presId="urn:microsoft.com/office/officeart/2005/8/layout/process4"/>
    <dgm:cxn modelId="{6C2183A4-82DA-4DAD-A58E-BD315EDA6C9D}" type="presParOf" srcId="{6CB8F931-3D19-42A5-84CE-81D60DF8118C}" destId="{54BBEC4D-9384-4FAA-8916-97EDFB38D305}" srcOrd="2" destOrd="0" presId="urn:microsoft.com/office/officeart/2005/8/layout/process4"/>
    <dgm:cxn modelId="{67F3C9C2-C86F-40AC-8FBF-BE90CE184DC1}" type="presParOf" srcId="{54BBEC4D-9384-4FAA-8916-97EDFB38D305}" destId="{D7FE47CB-AA5E-4D1D-AFE4-95456F428819}" srcOrd="0" destOrd="0" presId="urn:microsoft.com/office/officeart/2005/8/layout/process4"/>
    <dgm:cxn modelId="{4EDEC94F-ED30-4B4B-9717-122D5111051D}" type="presParOf" srcId="{54BBEC4D-9384-4FAA-8916-97EDFB38D305}" destId="{B2BF2A79-810B-452B-ADD5-5E09657C67BD}" srcOrd="1" destOrd="0" presId="urn:microsoft.com/office/officeart/2005/8/layout/process4"/>
    <dgm:cxn modelId="{A00CBAD7-30A8-4837-819A-A5C5E9B284B5}" type="presParOf" srcId="{AB4DED8B-C30B-40C0-971A-87AEEC50C22F}" destId="{A82FD48E-A00D-4A28-82B1-7DFA4EBC8BA5}" srcOrd="1" destOrd="0" presId="urn:microsoft.com/office/officeart/2005/8/layout/process4"/>
    <dgm:cxn modelId="{D86A5151-51BC-4478-BDA8-4E336ADDABD5}" type="presParOf" srcId="{AB4DED8B-C30B-40C0-971A-87AEEC50C22F}" destId="{F7D7A8CB-797C-46F2-B3F1-084F8B1363CC}" srcOrd="2" destOrd="0" presId="urn:microsoft.com/office/officeart/2005/8/layout/process4"/>
    <dgm:cxn modelId="{1518AC03-C9DF-49A3-B9FD-33501FBE55D6}" type="presParOf" srcId="{F7D7A8CB-797C-46F2-B3F1-084F8B1363CC}" destId="{BF043692-6E33-4935-84F8-6C85FB8CC29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8AF002-AFCD-45B0-8066-726C2860AF67}"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C381105B-45E3-43FE-BB7E-A8AA0EDD13CA}">
      <dgm:prSet/>
      <dgm:spPr/>
      <dgm:t>
        <a:bodyPr/>
        <a:lstStyle/>
        <a:p>
          <a:r>
            <a:rPr lang="en-GB" b="1" i="1" dirty="0"/>
            <a:t>Beswick v Beswick [1968]</a:t>
          </a:r>
          <a:r>
            <a:rPr lang="en-GB" dirty="0"/>
            <a:t> - current view is that </a:t>
          </a:r>
          <a:r>
            <a:rPr lang="en-GB" i="1" dirty="0"/>
            <a:t>s56</a:t>
          </a:r>
          <a:r>
            <a:rPr lang="en-GB" dirty="0"/>
            <a:t> enables someone to claim the benefit of a covenant even if they were not named in the original conveyance provided, they fell within a generic description in the original conveyance</a:t>
          </a:r>
          <a:endParaRPr lang="en-US" dirty="0"/>
        </a:p>
      </dgm:t>
    </dgm:pt>
    <dgm:pt modelId="{3C5AC45B-291B-4352-A379-8695971B11B9}" type="parTrans" cxnId="{3B5D700A-DFAD-4967-A7AC-10B031E2443E}">
      <dgm:prSet/>
      <dgm:spPr/>
      <dgm:t>
        <a:bodyPr/>
        <a:lstStyle/>
        <a:p>
          <a:endParaRPr lang="en-US"/>
        </a:p>
      </dgm:t>
    </dgm:pt>
    <dgm:pt modelId="{A3E03CE6-AD95-42D1-96AA-758988D02405}" type="sibTrans" cxnId="{3B5D700A-DFAD-4967-A7AC-10B031E2443E}">
      <dgm:prSet/>
      <dgm:spPr/>
      <dgm:t>
        <a:bodyPr/>
        <a:lstStyle/>
        <a:p>
          <a:endParaRPr lang="en-US"/>
        </a:p>
      </dgm:t>
    </dgm:pt>
    <dgm:pt modelId="{60BE428F-D107-4479-9D5C-8ADE852C01E3}">
      <dgm:prSet/>
      <dgm:spPr/>
      <dgm:t>
        <a:bodyPr/>
        <a:lstStyle/>
        <a:p>
          <a:r>
            <a:rPr lang="en-GB"/>
            <a:t>As a result, the wording often found in a clause creating a covenant is to the effect that the covenant is with “the vendor and owners and occupiers for the time being of land known as [</a:t>
          </a:r>
          <a:r>
            <a:rPr lang="en-GB" i="1"/>
            <a:t>insert description of dominant land</a:t>
          </a:r>
          <a:r>
            <a:rPr lang="en-GB"/>
            <a:t>]”</a:t>
          </a:r>
          <a:endParaRPr lang="en-US"/>
        </a:p>
      </dgm:t>
    </dgm:pt>
    <dgm:pt modelId="{E5278F42-9C54-48CD-AF94-9B2D16F509C0}" type="parTrans" cxnId="{77780E14-215A-4A6B-B795-628941AE908A}">
      <dgm:prSet/>
      <dgm:spPr/>
      <dgm:t>
        <a:bodyPr/>
        <a:lstStyle/>
        <a:p>
          <a:endParaRPr lang="en-US"/>
        </a:p>
      </dgm:t>
    </dgm:pt>
    <dgm:pt modelId="{9B1E13EE-6A1E-4C09-BAC8-6FA06A67800B}" type="sibTrans" cxnId="{77780E14-215A-4A6B-B795-628941AE908A}">
      <dgm:prSet/>
      <dgm:spPr/>
      <dgm:t>
        <a:bodyPr/>
        <a:lstStyle/>
        <a:p>
          <a:endParaRPr lang="en-US"/>
        </a:p>
      </dgm:t>
    </dgm:pt>
    <dgm:pt modelId="{5070D6BB-E3CD-4AF7-B5C7-E28D03F3732B}" type="pres">
      <dgm:prSet presAssocID="{F58AF002-AFCD-45B0-8066-726C2860AF67}" presName="Name0" presStyleCnt="0">
        <dgm:presLayoutVars>
          <dgm:dir/>
          <dgm:animLvl val="lvl"/>
          <dgm:resizeHandles val="exact"/>
        </dgm:presLayoutVars>
      </dgm:prSet>
      <dgm:spPr/>
    </dgm:pt>
    <dgm:pt modelId="{734CDE87-4756-4E6C-95BD-E53453213A4E}" type="pres">
      <dgm:prSet presAssocID="{60BE428F-D107-4479-9D5C-8ADE852C01E3}" presName="boxAndChildren" presStyleCnt="0"/>
      <dgm:spPr/>
    </dgm:pt>
    <dgm:pt modelId="{1A0EDC4E-EC87-49A3-B9BD-3B1077789344}" type="pres">
      <dgm:prSet presAssocID="{60BE428F-D107-4479-9D5C-8ADE852C01E3}" presName="parentTextBox" presStyleLbl="node1" presStyleIdx="0" presStyleCnt="2"/>
      <dgm:spPr/>
    </dgm:pt>
    <dgm:pt modelId="{B7CF532B-5A23-4D87-BE56-9599AE37103B}" type="pres">
      <dgm:prSet presAssocID="{A3E03CE6-AD95-42D1-96AA-758988D02405}" presName="sp" presStyleCnt="0"/>
      <dgm:spPr/>
    </dgm:pt>
    <dgm:pt modelId="{3655945D-C245-4763-9C7C-3236DC732D51}" type="pres">
      <dgm:prSet presAssocID="{C381105B-45E3-43FE-BB7E-A8AA0EDD13CA}" presName="arrowAndChildren" presStyleCnt="0"/>
      <dgm:spPr/>
    </dgm:pt>
    <dgm:pt modelId="{4C0399F5-2F2F-4C88-8065-543C6003927E}" type="pres">
      <dgm:prSet presAssocID="{C381105B-45E3-43FE-BB7E-A8AA0EDD13CA}" presName="parentTextArrow" presStyleLbl="node1" presStyleIdx="1" presStyleCnt="2"/>
      <dgm:spPr/>
    </dgm:pt>
  </dgm:ptLst>
  <dgm:cxnLst>
    <dgm:cxn modelId="{3B5D700A-DFAD-4967-A7AC-10B031E2443E}" srcId="{F58AF002-AFCD-45B0-8066-726C2860AF67}" destId="{C381105B-45E3-43FE-BB7E-A8AA0EDD13CA}" srcOrd="0" destOrd="0" parTransId="{3C5AC45B-291B-4352-A379-8695971B11B9}" sibTransId="{A3E03CE6-AD95-42D1-96AA-758988D02405}"/>
    <dgm:cxn modelId="{77780E14-215A-4A6B-B795-628941AE908A}" srcId="{F58AF002-AFCD-45B0-8066-726C2860AF67}" destId="{60BE428F-D107-4479-9D5C-8ADE852C01E3}" srcOrd="1" destOrd="0" parTransId="{E5278F42-9C54-48CD-AF94-9B2D16F509C0}" sibTransId="{9B1E13EE-6A1E-4C09-BAC8-6FA06A67800B}"/>
    <dgm:cxn modelId="{512A5E5C-4C5B-4457-B86D-31E5D884760F}" type="presOf" srcId="{60BE428F-D107-4479-9D5C-8ADE852C01E3}" destId="{1A0EDC4E-EC87-49A3-B9BD-3B1077789344}" srcOrd="0" destOrd="0" presId="urn:microsoft.com/office/officeart/2005/8/layout/process4"/>
    <dgm:cxn modelId="{7F5986AB-3B05-4D2D-83CA-0D4E57108886}" type="presOf" srcId="{C381105B-45E3-43FE-BB7E-A8AA0EDD13CA}" destId="{4C0399F5-2F2F-4C88-8065-543C6003927E}" srcOrd="0" destOrd="0" presId="urn:microsoft.com/office/officeart/2005/8/layout/process4"/>
    <dgm:cxn modelId="{4B00ACDC-48DC-4F1A-8DC7-CCDC57CA5ED2}" type="presOf" srcId="{F58AF002-AFCD-45B0-8066-726C2860AF67}" destId="{5070D6BB-E3CD-4AF7-B5C7-E28D03F3732B}" srcOrd="0" destOrd="0" presId="urn:microsoft.com/office/officeart/2005/8/layout/process4"/>
    <dgm:cxn modelId="{426553D8-9B97-46DE-B467-66726E652732}" type="presParOf" srcId="{5070D6BB-E3CD-4AF7-B5C7-E28D03F3732B}" destId="{734CDE87-4756-4E6C-95BD-E53453213A4E}" srcOrd="0" destOrd="0" presId="urn:microsoft.com/office/officeart/2005/8/layout/process4"/>
    <dgm:cxn modelId="{DED764BB-1868-46BC-A10E-0B5A27AEC682}" type="presParOf" srcId="{734CDE87-4756-4E6C-95BD-E53453213A4E}" destId="{1A0EDC4E-EC87-49A3-B9BD-3B1077789344}" srcOrd="0" destOrd="0" presId="urn:microsoft.com/office/officeart/2005/8/layout/process4"/>
    <dgm:cxn modelId="{8379DDC6-3A46-47C3-9B30-03497ED60844}" type="presParOf" srcId="{5070D6BB-E3CD-4AF7-B5C7-E28D03F3732B}" destId="{B7CF532B-5A23-4D87-BE56-9599AE37103B}" srcOrd="1" destOrd="0" presId="urn:microsoft.com/office/officeart/2005/8/layout/process4"/>
    <dgm:cxn modelId="{C4D705C7-E05F-4BA1-850A-5C3EAA4048C0}" type="presParOf" srcId="{5070D6BB-E3CD-4AF7-B5C7-E28D03F3732B}" destId="{3655945D-C245-4763-9C7C-3236DC732D51}" srcOrd="2" destOrd="0" presId="urn:microsoft.com/office/officeart/2005/8/layout/process4"/>
    <dgm:cxn modelId="{9089498E-EC6E-4E00-9790-7C862245FEC6}" type="presParOf" srcId="{3655945D-C245-4763-9C7C-3236DC732D51}" destId="{4C0399F5-2F2F-4C88-8065-543C6003927E}"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0F9261-B098-4255-8DA6-726353702FB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49689E6-8DF8-42E3-966B-A9D15CCE5710}">
      <dgm:prSet/>
      <dgm:spPr/>
      <dgm:t>
        <a:bodyPr/>
        <a:lstStyle/>
        <a:p>
          <a:r>
            <a:rPr lang="en-GB"/>
            <a:t>The burden of a covenant (whether positive or restrictive) cannot pass at common law – Austerberry v Corporation of Oldham (1885) 29 Ch D 750 affirmed in the House of Lords in Rhone v Stephens [1994] 2 AC 310. </a:t>
          </a:r>
          <a:endParaRPr lang="en-US"/>
        </a:p>
      </dgm:t>
    </dgm:pt>
    <dgm:pt modelId="{43AB14B2-C70F-4EA3-9B0B-33D7E9D6A177}" type="parTrans" cxnId="{12156F76-4CB1-4EB2-AEAF-B49098712969}">
      <dgm:prSet/>
      <dgm:spPr/>
      <dgm:t>
        <a:bodyPr/>
        <a:lstStyle/>
        <a:p>
          <a:endParaRPr lang="en-US"/>
        </a:p>
      </dgm:t>
    </dgm:pt>
    <dgm:pt modelId="{1622BF8F-2306-4CEF-BA89-7F9EBAAFBB08}" type="sibTrans" cxnId="{12156F76-4CB1-4EB2-AEAF-B49098712969}">
      <dgm:prSet/>
      <dgm:spPr/>
      <dgm:t>
        <a:bodyPr/>
        <a:lstStyle/>
        <a:p>
          <a:endParaRPr lang="en-US"/>
        </a:p>
      </dgm:t>
    </dgm:pt>
    <dgm:pt modelId="{F6DF32CF-1E10-48C5-B1B3-53CE5CC182CB}">
      <dgm:prSet/>
      <dgm:spPr/>
      <dgm:t>
        <a:bodyPr/>
        <a:lstStyle/>
        <a:p>
          <a:r>
            <a:rPr lang="en-GB"/>
            <a:t>The principle is based in contract law, where the common law rule is that only the benefit of a contract can be assigned, but never the burden. </a:t>
          </a:r>
          <a:endParaRPr lang="en-US"/>
        </a:p>
      </dgm:t>
    </dgm:pt>
    <dgm:pt modelId="{C096042A-7A5C-4A06-A7C9-37E8B7C2B886}" type="parTrans" cxnId="{2F55D2B6-0B0A-4153-80F0-03F3C8475579}">
      <dgm:prSet/>
      <dgm:spPr/>
      <dgm:t>
        <a:bodyPr/>
        <a:lstStyle/>
        <a:p>
          <a:endParaRPr lang="en-US"/>
        </a:p>
      </dgm:t>
    </dgm:pt>
    <dgm:pt modelId="{8E067E73-1E93-412A-81FA-C53F51D3134C}" type="sibTrans" cxnId="{2F55D2B6-0B0A-4153-80F0-03F3C8475579}">
      <dgm:prSet/>
      <dgm:spPr/>
      <dgm:t>
        <a:bodyPr/>
        <a:lstStyle/>
        <a:p>
          <a:endParaRPr lang="en-US"/>
        </a:p>
      </dgm:t>
    </dgm:pt>
    <dgm:pt modelId="{7CD8E2E6-E7CF-47A8-AEE7-98E41BA279F4}">
      <dgm:prSet/>
      <dgm:spPr/>
      <dgm:t>
        <a:bodyPr/>
        <a:lstStyle/>
        <a:p>
          <a:r>
            <a:rPr lang="en-GB"/>
            <a:t>To enforce a covenant against a successor in title ‘would be to enforce a personal obligation against a person who has not covenanted’ per Lord Templeman in Rhone v Stephens.</a:t>
          </a:r>
          <a:endParaRPr lang="en-US"/>
        </a:p>
      </dgm:t>
    </dgm:pt>
    <dgm:pt modelId="{4B8E6035-592A-449D-8F12-53C9FE2F55B3}" type="parTrans" cxnId="{635DB2CA-8230-40EE-9BB0-AA685D2DB45D}">
      <dgm:prSet/>
      <dgm:spPr/>
      <dgm:t>
        <a:bodyPr/>
        <a:lstStyle/>
        <a:p>
          <a:endParaRPr lang="en-US"/>
        </a:p>
      </dgm:t>
    </dgm:pt>
    <dgm:pt modelId="{53DF28DC-14B4-41E6-AB64-5F120920AC70}" type="sibTrans" cxnId="{635DB2CA-8230-40EE-9BB0-AA685D2DB45D}">
      <dgm:prSet/>
      <dgm:spPr/>
      <dgm:t>
        <a:bodyPr/>
        <a:lstStyle/>
        <a:p>
          <a:endParaRPr lang="en-US"/>
        </a:p>
      </dgm:t>
    </dgm:pt>
    <dgm:pt modelId="{2F0DB73C-C75E-432D-8D27-44E27BE22053}" type="pres">
      <dgm:prSet presAssocID="{A30F9261-B098-4255-8DA6-726353702FBE}" presName="vert0" presStyleCnt="0">
        <dgm:presLayoutVars>
          <dgm:dir/>
          <dgm:animOne val="branch"/>
          <dgm:animLvl val="lvl"/>
        </dgm:presLayoutVars>
      </dgm:prSet>
      <dgm:spPr/>
    </dgm:pt>
    <dgm:pt modelId="{35A5476C-130F-49C6-B8CD-5C4F9E1E349C}" type="pres">
      <dgm:prSet presAssocID="{349689E6-8DF8-42E3-966B-A9D15CCE5710}" presName="thickLine" presStyleLbl="alignNode1" presStyleIdx="0" presStyleCnt="3"/>
      <dgm:spPr/>
    </dgm:pt>
    <dgm:pt modelId="{29307788-ECBD-4ACD-BE8F-83A739E7C413}" type="pres">
      <dgm:prSet presAssocID="{349689E6-8DF8-42E3-966B-A9D15CCE5710}" presName="horz1" presStyleCnt="0"/>
      <dgm:spPr/>
    </dgm:pt>
    <dgm:pt modelId="{4578A3B7-C80B-4132-B000-ABAF021902BD}" type="pres">
      <dgm:prSet presAssocID="{349689E6-8DF8-42E3-966B-A9D15CCE5710}" presName="tx1" presStyleLbl="revTx" presStyleIdx="0" presStyleCnt="3"/>
      <dgm:spPr/>
    </dgm:pt>
    <dgm:pt modelId="{E0CFD836-E85E-4FAC-AFF3-18F4C58FE4E6}" type="pres">
      <dgm:prSet presAssocID="{349689E6-8DF8-42E3-966B-A9D15CCE5710}" presName="vert1" presStyleCnt="0"/>
      <dgm:spPr/>
    </dgm:pt>
    <dgm:pt modelId="{27D84E56-B02E-4EF7-8298-E792F3F56733}" type="pres">
      <dgm:prSet presAssocID="{F6DF32CF-1E10-48C5-B1B3-53CE5CC182CB}" presName="thickLine" presStyleLbl="alignNode1" presStyleIdx="1" presStyleCnt="3"/>
      <dgm:spPr/>
    </dgm:pt>
    <dgm:pt modelId="{B4553009-1D1A-4B9D-BD83-1734D41C6FE9}" type="pres">
      <dgm:prSet presAssocID="{F6DF32CF-1E10-48C5-B1B3-53CE5CC182CB}" presName="horz1" presStyleCnt="0"/>
      <dgm:spPr/>
    </dgm:pt>
    <dgm:pt modelId="{7A3709B8-8653-43D6-91CB-393E56065EE1}" type="pres">
      <dgm:prSet presAssocID="{F6DF32CF-1E10-48C5-B1B3-53CE5CC182CB}" presName="tx1" presStyleLbl="revTx" presStyleIdx="1" presStyleCnt="3"/>
      <dgm:spPr/>
    </dgm:pt>
    <dgm:pt modelId="{24E35952-AEF6-4668-9B3E-0ADCB8C0E850}" type="pres">
      <dgm:prSet presAssocID="{F6DF32CF-1E10-48C5-B1B3-53CE5CC182CB}" presName="vert1" presStyleCnt="0"/>
      <dgm:spPr/>
    </dgm:pt>
    <dgm:pt modelId="{16ABDFEF-B862-405F-9592-AC603B93A00A}" type="pres">
      <dgm:prSet presAssocID="{7CD8E2E6-E7CF-47A8-AEE7-98E41BA279F4}" presName="thickLine" presStyleLbl="alignNode1" presStyleIdx="2" presStyleCnt="3"/>
      <dgm:spPr/>
    </dgm:pt>
    <dgm:pt modelId="{9BA4FBC0-9879-4653-B859-1DED76485D2B}" type="pres">
      <dgm:prSet presAssocID="{7CD8E2E6-E7CF-47A8-AEE7-98E41BA279F4}" presName="horz1" presStyleCnt="0"/>
      <dgm:spPr/>
    </dgm:pt>
    <dgm:pt modelId="{EA0701A7-4F5C-4B58-A65D-2A2697542323}" type="pres">
      <dgm:prSet presAssocID="{7CD8E2E6-E7CF-47A8-AEE7-98E41BA279F4}" presName="tx1" presStyleLbl="revTx" presStyleIdx="2" presStyleCnt="3"/>
      <dgm:spPr/>
    </dgm:pt>
    <dgm:pt modelId="{357AC373-7D13-48D8-B6CC-870C20DFE760}" type="pres">
      <dgm:prSet presAssocID="{7CD8E2E6-E7CF-47A8-AEE7-98E41BA279F4}" presName="vert1" presStyleCnt="0"/>
      <dgm:spPr/>
    </dgm:pt>
  </dgm:ptLst>
  <dgm:cxnLst>
    <dgm:cxn modelId="{9A594E07-D611-4513-966F-DBFC2C87F9DF}" type="presOf" srcId="{F6DF32CF-1E10-48C5-B1B3-53CE5CC182CB}" destId="{7A3709B8-8653-43D6-91CB-393E56065EE1}" srcOrd="0" destOrd="0" presId="urn:microsoft.com/office/officeart/2008/layout/LinedList"/>
    <dgm:cxn modelId="{23C3FD3B-99A8-4F79-AB90-DF4365BCAF57}" type="presOf" srcId="{A30F9261-B098-4255-8DA6-726353702FBE}" destId="{2F0DB73C-C75E-432D-8D27-44E27BE22053}" srcOrd="0" destOrd="0" presId="urn:microsoft.com/office/officeart/2008/layout/LinedList"/>
    <dgm:cxn modelId="{45816D4A-237C-47E0-BC55-055223294ACB}" type="presOf" srcId="{7CD8E2E6-E7CF-47A8-AEE7-98E41BA279F4}" destId="{EA0701A7-4F5C-4B58-A65D-2A2697542323}" srcOrd="0" destOrd="0" presId="urn:microsoft.com/office/officeart/2008/layout/LinedList"/>
    <dgm:cxn modelId="{12156F76-4CB1-4EB2-AEAF-B49098712969}" srcId="{A30F9261-B098-4255-8DA6-726353702FBE}" destId="{349689E6-8DF8-42E3-966B-A9D15CCE5710}" srcOrd="0" destOrd="0" parTransId="{43AB14B2-C70F-4EA3-9B0B-33D7E9D6A177}" sibTransId="{1622BF8F-2306-4CEF-BA89-7F9EBAAFBB08}"/>
    <dgm:cxn modelId="{2F55D2B6-0B0A-4153-80F0-03F3C8475579}" srcId="{A30F9261-B098-4255-8DA6-726353702FBE}" destId="{F6DF32CF-1E10-48C5-B1B3-53CE5CC182CB}" srcOrd="1" destOrd="0" parTransId="{C096042A-7A5C-4A06-A7C9-37E8B7C2B886}" sibTransId="{8E067E73-1E93-412A-81FA-C53F51D3134C}"/>
    <dgm:cxn modelId="{635DB2CA-8230-40EE-9BB0-AA685D2DB45D}" srcId="{A30F9261-B098-4255-8DA6-726353702FBE}" destId="{7CD8E2E6-E7CF-47A8-AEE7-98E41BA279F4}" srcOrd="2" destOrd="0" parTransId="{4B8E6035-592A-449D-8F12-53C9FE2F55B3}" sibTransId="{53DF28DC-14B4-41E6-AB64-5F120920AC70}"/>
    <dgm:cxn modelId="{EF200BF6-A6B1-408B-817D-F3659EA99644}" type="presOf" srcId="{349689E6-8DF8-42E3-966B-A9D15CCE5710}" destId="{4578A3B7-C80B-4132-B000-ABAF021902BD}" srcOrd="0" destOrd="0" presId="urn:microsoft.com/office/officeart/2008/layout/LinedList"/>
    <dgm:cxn modelId="{A3EDB2F8-5726-4AD2-8B4F-16E5EE376D43}" type="presParOf" srcId="{2F0DB73C-C75E-432D-8D27-44E27BE22053}" destId="{35A5476C-130F-49C6-B8CD-5C4F9E1E349C}" srcOrd="0" destOrd="0" presId="urn:microsoft.com/office/officeart/2008/layout/LinedList"/>
    <dgm:cxn modelId="{7181B23A-B243-401B-921D-82B9C2C5C72B}" type="presParOf" srcId="{2F0DB73C-C75E-432D-8D27-44E27BE22053}" destId="{29307788-ECBD-4ACD-BE8F-83A739E7C413}" srcOrd="1" destOrd="0" presId="urn:microsoft.com/office/officeart/2008/layout/LinedList"/>
    <dgm:cxn modelId="{30678325-30A1-4F09-A1CB-D5B8951EB353}" type="presParOf" srcId="{29307788-ECBD-4ACD-BE8F-83A739E7C413}" destId="{4578A3B7-C80B-4132-B000-ABAF021902BD}" srcOrd="0" destOrd="0" presId="urn:microsoft.com/office/officeart/2008/layout/LinedList"/>
    <dgm:cxn modelId="{A051587F-9D44-468A-8DED-8C08D05B6CF7}" type="presParOf" srcId="{29307788-ECBD-4ACD-BE8F-83A739E7C413}" destId="{E0CFD836-E85E-4FAC-AFF3-18F4C58FE4E6}" srcOrd="1" destOrd="0" presId="urn:microsoft.com/office/officeart/2008/layout/LinedList"/>
    <dgm:cxn modelId="{A475C281-B6D3-4E5C-95D9-6FE338C04480}" type="presParOf" srcId="{2F0DB73C-C75E-432D-8D27-44E27BE22053}" destId="{27D84E56-B02E-4EF7-8298-E792F3F56733}" srcOrd="2" destOrd="0" presId="urn:microsoft.com/office/officeart/2008/layout/LinedList"/>
    <dgm:cxn modelId="{37F339CE-A6E6-40A9-A055-8F397C2A1513}" type="presParOf" srcId="{2F0DB73C-C75E-432D-8D27-44E27BE22053}" destId="{B4553009-1D1A-4B9D-BD83-1734D41C6FE9}" srcOrd="3" destOrd="0" presId="urn:microsoft.com/office/officeart/2008/layout/LinedList"/>
    <dgm:cxn modelId="{BBFF9AE3-98D8-4F2D-8543-9779CFEBD25F}" type="presParOf" srcId="{B4553009-1D1A-4B9D-BD83-1734D41C6FE9}" destId="{7A3709B8-8653-43D6-91CB-393E56065EE1}" srcOrd="0" destOrd="0" presId="urn:microsoft.com/office/officeart/2008/layout/LinedList"/>
    <dgm:cxn modelId="{A63300E3-D5D2-4446-AE3B-35FE91E07201}" type="presParOf" srcId="{B4553009-1D1A-4B9D-BD83-1734D41C6FE9}" destId="{24E35952-AEF6-4668-9B3E-0ADCB8C0E850}" srcOrd="1" destOrd="0" presId="urn:microsoft.com/office/officeart/2008/layout/LinedList"/>
    <dgm:cxn modelId="{2C8B2D90-F972-4F85-8182-606360CCBEE7}" type="presParOf" srcId="{2F0DB73C-C75E-432D-8D27-44E27BE22053}" destId="{16ABDFEF-B862-405F-9592-AC603B93A00A}" srcOrd="4" destOrd="0" presId="urn:microsoft.com/office/officeart/2008/layout/LinedList"/>
    <dgm:cxn modelId="{3C5C9270-7CBB-4F6F-9A35-045A102388D3}" type="presParOf" srcId="{2F0DB73C-C75E-432D-8D27-44E27BE22053}" destId="{9BA4FBC0-9879-4653-B859-1DED76485D2B}" srcOrd="5" destOrd="0" presId="urn:microsoft.com/office/officeart/2008/layout/LinedList"/>
    <dgm:cxn modelId="{13F52023-50C7-4A36-9AA4-C48D6E150564}" type="presParOf" srcId="{9BA4FBC0-9879-4653-B859-1DED76485D2B}" destId="{EA0701A7-4F5C-4B58-A65D-2A2697542323}" srcOrd="0" destOrd="0" presId="urn:microsoft.com/office/officeart/2008/layout/LinedList"/>
    <dgm:cxn modelId="{9ACC5134-E927-4E55-9705-DEC0BC0B250F}" type="presParOf" srcId="{9BA4FBC0-9879-4653-B859-1DED76485D2B}" destId="{357AC373-7D13-48D8-B6CC-870C20DFE76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89AB0B-63B0-434D-9614-45D0BDB890C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C86FCAA-41AE-4119-AF7D-D37CB9E7B629}">
      <dgm:prSet/>
      <dgm:spPr/>
      <dgm:t>
        <a:bodyPr/>
        <a:lstStyle/>
        <a:p>
          <a:r>
            <a:rPr lang="en-GB"/>
            <a:t>Roger was the freehold owner of numbers 2 and 4 Rugby Road. </a:t>
          </a:r>
          <a:endParaRPr lang="en-US"/>
        </a:p>
      </dgm:t>
    </dgm:pt>
    <dgm:pt modelId="{22352FB1-0D9C-4697-854C-6964E4CF762F}" type="parTrans" cxnId="{2F44D08C-2ECC-4BCD-917E-D2027CB29822}">
      <dgm:prSet/>
      <dgm:spPr/>
      <dgm:t>
        <a:bodyPr/>
        <a:lstStyle/>
        <a:p>
          <a:endParaRPr lang="en-US"/>
        </a:p>
      </dgm:t>
    </dgm:pt>
    <dgm:pt modelId="{46B92F6A-E6F1-4D18-BD90-9805EE6C018E}" type="sibTrans" cxnId="{2F44D08C-2ECC-4BCD-917E-D2027CB29822}">
      <dgm:prSet/>
      <dgm:spPr/>
      <dgm:t>
        <a:bodyPr/>
        <a:lstStyle/>
        <a:p>
          <a:endParaRPr lang="en-US"/>
        </a:p>
      </dgm:t>
    </dgm:pt>
    <dgm:pt modelId="{8DDEBF83-C33D-4F00-8C23-FA68F7482E2F}">
      <dgm:prSet/>
      <dgm:spPr/>
      <dgm:t>
        <a:bodyPr/>
        <a:lstStyle/>
        <a:p>
          <a:r>
            <a:rPr lang="en-GB"/>
            <a:t>He sold number 4 Rugby Road (‘the Property’) to Sally. </a:t>
          </a:r>
          <a:endParaRPr lang="en-US"/>
        </a:p>
      </dgm:t>
    </dgm:pt>
    <dgm:pt modelId="{437B0861-EF44-4AE1-A8B3-1961EE38F3D3}" type="parTrans" cxnId="{18549982-0AF1-4E26-B623-537B0759E315}">
      <dgm:prSet/>
      <dgm:spPr/>
      <dgm:t>
        <a:bodyPr/>
        <a:lstStyle/>
        <a:p>
          <a:endParaRPr lang="en-US"/>
        </a:p>
      </dgm:t>
    </dgm:pt>
    <dgm:pt modelId="{F0F89B00-8419-4D21-BFCD-13B74C32DFCA}" type="sibTrans" cxnId="{18549982-0AF1-4E26-B623-537B0759E315}">
      <dgm:prSet/>
      <dgm:spPr/>
      <dgm:t>
        <a:bodyPr/>
        <a:lstStyle/>
        <a:p>
          <a:endParaRPr lang="en-US"/>
        </a:p>
      </dgm:t>
    </dgm:pt>
    <dgm:pt modelId="{18E56D14-88DC-4ED1-AB20-7098AC4559CD}">
      <dgm:prSet/>
      <dgm:spPr/>
      <dgm:t>
        <a:bodyPr/>
        <a:lstStyle/>
        <a:p>
          <a:r>
            <a:rPr lang="en-GB"/>
            <a:t>In the transfer, Sally covenanted with Roger to paint the exterior of the Property every three years. </a:t>
          </a:r>
          <a:endParaRPr lang="en-US"/>
        </a:p>
      </dgm:t>
    </dgm:pt>
    <dgm:pt modelId="{30081DBB-EDF7-4A0E-8B63-F800EC3BBF9C}" type="parTrans" cxnId="{64BE2518-5483-474C-B4B8-7FB5D5E0FC20}">
      <dgm:prSet/>
      <dgm:spPr/>
      <dgm:t>
        <a:bodyPr/>
        <a:lstStyle/>
        <a:p>
          <a:endParaRPr lang="en-US"/>
        </a:p>
      </dgm:t>
    </dgm:pt>
    <dgm:pt modelId="{A182C425-DCFA-44BA-BE6F-FD6B7B67A184}" type="sibTrans" cxnId="{64BE2518-5483-474C-B4B8-7FB5D5E0FC20}">
      <dgm:prSet/>
      <dgm:spPr/>
      <dgm:t>
        <a:bodyPr/>
        <a:lstStyle/>
        <a:p>
          <a:endParaRPr lang="en-US"/>
        </a:p>
      </dgm:t>
    </dgm:pt>
    <dgm:pt modelId="{953F362B-A054-4DF8-8F79-81DF08547723}">
      <dgm:prSet/>
      <dgm:spPr/>
      <dgm:t>
        <a:bodyPr/>
        <a:lstStyle/>
        <a:p>
          <a:r>
            <a:rPr lang="en-GB"/>
            <a:t>Sally has now sold the Property to James. </a:t>
          </a:r>
          <a:endParaRPr lang="en-US"/>
        </a:p>
      </dgm:t>
    </dgm:pt>
    <dgm:pt modelId="{CA1980F0-9865-4B95-A48E-A6898DA2CC7A}" type="parTrans" cxnId="{11E2D2B9-E07C-4572-8868-CF09AAA3F31B}">
      <dgm:prSet/>
      <dgm:spPr/>
      <dgm:t>
        <a:bodyPr/>
        <a:lstStyle/>
        <a:p>
          <a:endParaRPr lang="en-US"/>
        </a:p>
      </dgm:t>
    </dgm:pt>
    <dgm:pt modelId="{1BB3EA79-B41B-4CCF-8B55-1B7B15EF6202}" type="sibTrans" cxnId="{11E2D2B9-E07C-4572-8868-CF09AAA3F31B}">
      <dgm:prSet/>
      <dgm:spPr/>
      <dgm:t>
        <a:bodyPr/>
        <a:lstStyle/>
        <a:p>
          <a:endParaRPr lang="en-US"/>
        </a:p>
      </dgm:t>
    </dgm:pt>
    <dgm:pt modelId="{A156F597-1215-4A67-83FD-CC3E386C9BF5}">
      <dgm:prSet/>
      <dgm:spPr/>
      <dgm:t>
        <a:bodyPr/>
        <a:lstStyle/>
        <a:p>
          <a:r>
            <a:rPr lang="en-GB" b="1"/>
            <a:t>Will James be bound by the covenant? </a:t>
          </a:r>
          <a:endParaRPr lang="en-US"/>
        </a:p>
      </dgm:t>
    </dgm:pt>
    <dgm:pt modelId="{BB834C66-2DCF-44C5-97E5-FF0C74B240A6}" type="parTrans" cxnId="{166E1224-609F-43C6-BD3F-8616F620FD5D}">
      <dgm:prSet/>
      <dgm:spPr/>
      <dgm:t>
        <a:bodyPr/>
        <a:lstStyle/>
        <a:p>
          <a:endParaRPr lang="en-US"/>
        </a:p>
      </dgm:t>
    </dgm:pt>
    <dgm:pt modelId="{790ACE44-B2F6-4289-8097-4A12CE7FFCE8}" type="sibTrans" cxnId="{166E1224-609F-43C6-BD3F-8616F620FD5D}">
      <dgm:prSet/>
      <dgm:spPr/>
      <dgm:t>
        <a:bodyPr/>
        <a:lstStyle/>
        <a:p>
          <a:endParaRPr lang="en-US"/>
        </a:p>
      </dgm:t>
    </dgm:pt>
    <dgm:pt modelId="{36CA85D5-DF4F-45C5-94C9-C8EA5E520E85}" type="pres">
      <dgm:prSet presAssocID="{1089AB0B-63B0-434D-9614-45D0BDB890C7}" presName="vert0" presStyleCnt="0">
        <dgm:presLayoutVars>
          <dgm:dir/>
          <dgm:animOne val="branch"/>
          <dgm:animLvl val="lvl"/>
        </dgm:presLayoutVars>
      </dgm:prSet>
      <dgm:spPr/>
    </dgm:pt>
    <dgm:pt modelId="{7E11DFD8-11F6-4113-8639-D297668EA02D}" type="pres">
      <dgm:prSet presAssocID="{DC86FCAA-41AE-4119-AF7D-D37CB9E7B629}" presName="thickLine" presStyleLbl="alignNode1" presStyleIdx="0" presStyleCnt="5"/>
      <dgm:spPr/>
    </dgm:pt>
    <dgm:pt modelId="{91E0E480-6833-42D9-B214-5B28B272FFBC}" type="pres">
      <dgm:prSet presAssocID="{DC86FCAA-41AE-4119-AF7D-D37CB9E7B629}" presName="horz1" presStyleCnt="0"/>
      <dgm:spPr/>
    </dgm:pt>
    <dgm:pt modelId="{5F7BB198-C0AE-4E2D-ABAC-210D454DE8A0}" type="pres">
      <dgm:prSet presAssocID="{DC86FCAA-41AE-4119-AF7D-D37CB9E7B629}" presName="tx1" presStyleLbl="revTx" presStyleIdx="0" presStyleCnt="5"/>
      <dgm:spPr/>
    </dgm:pt>
    <dgm:pt modelId="{DB625D2F-C525-4F54-9577-68DD8176FAF8}" type="pres">
      <dgm:prSet presAssocID="{DC86FCAA-41AE-4119-AF7D-D37CB9E7B629}" presName="vert1" presStyleCnt="0"/>
      <dgm:spPr/>
    </dgm:pt>
    <dgm:pt modelId="{9584327F-2B11-42BC-8C79-D679DFFC2CD1}" type="pres">
      <dgm:prSet presAssocID="{8DDEBF83-C33D-4F00-8C23-FA68F7482E2F}" presName="thickLine" presStyleLbl="alignNode1" presStyleIdx="1" presStyleCnt="5"/>
      <dgm:spPr/>
    </dgm:pt>
    <dgm:pt modelId="{58110B27-D53E-47B0-A7AD-561A300321DD}" type="pres">
      <dgm:prSet presAssocID="{8DDEBF83-C33D-4F00-8C23-FA68F7482E2F}" presName="horz1" presStyleCnt="0"/>
      <dgm:spPr/>
    </dgm:pt>
    <dgm:pt modelId="{54410EB0-AEFB-4620-893C-2A79A3C9E1B2}" type="pres">
      <dgm:prSet presAssocID="{8DDEBF83-C33D-4F00-8C23-FA68F7482E2F}" presName="tx1" presStyleLbl="revTx" presStyleIdx="1" presStyleCnt="5"/>
      <dgm:spPr/>
    </dgm:pt>
    <dgm:pt modelId="{E35049AE-916E-45A3-92D4-75F0C36147FE}" type="pres">
      <dgm:prSet presAssocID="{8DDEBF83-C33D-4F00-8C23-FA68F7482E2F}" presName="vert1" presStyleCnt="0"/>
      <dgm:spPr/>
    </dgm:pt>
    <dgm:pt modelId="{AAAAE9EC-E74D-4AE8-8B66-251CFE86B470}" type="pres">
      <dgm:prSet presAssocID="{18E56D14-88DC-4ED1-AB20-7098AC4559CD}" presName="thickLine" presStyleLbl="alignNode1" presStyleIdx="2" presStyleCnt="5"/>
      <dgm:spPr/>
    </dgm:pt>
    <dgm:pt modelId="{A19A94EC-480C-4160-AA92-6F2C71B51D47}" type="pres">
      <dgm:prSet presAssocID="{18E56D14-88DC-4ED1-AB20-7098AC4559CD}" presName="horz1" presStyleCnt="0"/>
      <dgm:spPr/>
    </dgm:pt>
    <dgm:pt modelId="{EC92FEA4-9228-402E-90CC-A11FCB92E1F9}" type="pres">
      <dgm:prSet presAssocID="{18E56D14-88DC-4ED1-AB20-7098AC4559CD}" presName="tx1" presStyleLbl="revTx" presStyleIdx="2" presStyleCnt="5"/>
      <dgm:spPr/>
    </dgm:pt>
    <dgm:pt modelId="{602282DA-9F01-4EF4-B03F-8D186E52C8B4}" type="pres">
      <dgm:prSet presAssocID="{18E56D14-88DC-4ED1-AB20-7098AC4559CD}" presName="vert1" presStyleCnt="0"/>
      <dgm:spPr/>
    </dgm:pt>
    <dgm:pt modelId="{B37D70FC-0EFC-446C-ABEF-A9BA811B135B}" type="pres">
      <dgm:prSet presAssocID="{953F362B-A054-4DF8-8F79-81DF08547723}" presName="thickLine" presStyleLbl="alignNode1" presStyleIdx="3" presStyleCnt="5"/>
      <dgm:spPr/>
    </dgm:pt>
    <dgm:pt modelId="{597AC8C6-F598-4178-9DF9-81B8B2AFC8BE}" type="pres">
      <dgm:prSet presAssocID="{953F362B-A054-4DF8-8F79-81DF08547723}" presName="horz1" presStyleCnt="0"/>
      <dgm:spPr/>
    </dgm:pt>
    <dgm:pt modelId="{F2E3BE90-11B0-44A8-94F7-62FD9402C89F}" type="pres">
      <dgm:prSet presAssocID="{953F362B-A054-4DF8-8F79-81DF08547723}" presName="tx1" presStyleLbl="revTx" presStyleIdx="3" presStyleCnt="5"/>
      <dgm:spPr/>
    </dgm:pt>
    <dgm:pt modelId="{6D9D0B3B-2B10-4036-8918-AD5FF32A8AC4}" type="pres">
      <dgm:prSet presAssocID="{953F362B-A054-4DF8-8F79-81DF08547723}" presName="vert1" presStyleCnt="0"/>
      <dgm:spPr/>
    </dgm:pt>
    <dgm:pt modelId="{F36CC4E5-3FE5-41F9-955C-26999B22EC71}" type="pres">
      <dgm:prSet presAssocID="{A156F597-1215-4A67-83FD-CC3E386C9BF5}" presName="thickLine" presStyleLbl="alignNode1" presStyleIdx="4" presStyleCnt="5"/>
      <dgm:spPr/>
    </dgm:pt>
    <dgm:pt modelId="{1FBBBC44-242F-427B-A07A-6F387FBF5E8A}" type="pres">
      <dgm:prSet presAssocID="{A156F597-1215-4A67-83FD-CC3E386C9BF5}" presName="horz1" presStyleCnt="0"/>
      <dgm:spPr/>
    </dgm:pt>
    <dgm:pt modelId="{9FD30C1B-3ADC-4DB2-9E91-4F98AA6EE40F}" type="pres">
      <dgm:prSet presAssocID="{A156F597-1215-4A67-83FD-CC3E386C9BF5}" presName="tx1" presStyleLbl="revTx" presStyleIdx="4" presStyleCnt="5"/>
      <dgm:spPr/>
    </dgm:pt>
    <dgm:pt modelId="{15D0F019-AD7A-4AB7-9097-5EBA75C05C36}" type="pres">
      <dgm:prSet presAssocID="{A156F597-1215-4A67-83FD-CC3E386C9BF5}" presName="vert1" presStyleCnt="0"/>
      <dgm:spPr/>
    </dgm:pt>
  </dgm:ptLst>
  <dgm:cxnLst>
    <dgm:cxn modelId="{98044200-3BE0-4606-AD7D-B77B81C71974}" type="presOf" srcId="{953F362B-A054-4DF8-8F79-81DF08547723}" destId="{F2E3BE90-11B0-44A8-94F7-62FD9402C89F}" srcOrd="0" destOrd="0" presId="urn:microsoft.com/office/officeart/2008/layout/LinedList"/>
    <dgm:cxn modelId="{64BE2518-5483-474C-B4B8-7FB5D5E0FC20}" srcId="{1089AB0B-63B0-434D-9614-45D0BDB890C7}" destId="{18E56D14-88DC-4ED1-AB20-7098AC4559CD}" srcOrd="2" destOrd="0" parTransId="{30081DBB-EDF7-4A0E-8B63-F800EC3BBF9C}" sibTransId="{A182C425-DCFA-44BA-BE6F-FD6B7B67A184}"/>
    <dgm:cxn modelId="{0F5AE618-0339-4D1C-9256-9CEDEBE82170}" type="presOf" srcId="{1089AB0B-63B0-434D-9614-45D0BDB890C7}" destId="{36CA85D5-DF4F-45C5-94C9-C8EA5E520E85}" srcOrd="0" destOrd="0" presId="urn:microsoft.com/office/officeart/2008/layout/LinedList"/>
    <dgm:cxn modelId="{166E1224-609F-43C6-BD3F-8616F620FD5D}" srcId="{1089AB0B-63B0-434D-9614-45D0BDB890C7}" destId="{A156F597-1215-4A67-83FD-CC3E386C9BF5}" srcOrd="4" destOrd="0" parTransId="{BB834C66-2DCF-44C5-97E5-FF0C74B240A6}" sibTransId="{790ACE44-B2F6-4289-8097-4A12CE7FFCE8}"/>
    <dgm:cxn modelId="{6DE9A05B-78B7-4687-8857-9FEB3F04D629}" type="presOf" srcId="{A156F597-1215-4A67-83FD-CC3E386C9BF5}" destId="{9FD30C1B-3ADC-4DB2-9E91-4F98AA6EE40F}" srcOrd="0" destOrd="0" presId="urn:microsoft.com/office/officeart/2008/layout/LinedList"/>
    <dgm:cxn modelId="{18549982-0AF1-4E26-B623-537B0759E315}" srcId="{1089AB0B-63B0-434D-9614-45D0BDB890C7}" destId="{8DDEBF83-C33D-4F00-8C23-FA68F7482E2F}" srcOrd="1" destOrd="0" parTransId="{437B0861-EF44-4AE1-A8B3-1961EE38F3D3}" sibTransId="{F0F89B00-8419-4D21-BFCD-13B74C32DFCA}"/>
    <dgm:cxn modelId="{2F44D08C-2ECC-4BCD-917E-D2027CB29822}" srcId="{1089AB0B-63B0-434D-9614-45D0BDB890C7}" destId="{DC86FCAA-41AE-4119-AF7D-D37CB9E7B629}" srcOrd="0" destOrd="0" parTransId="{22352FB1-0D9C-4697-854C-6964E4CF762F}" sibTransId="{46B92F6A-E6F1-4D18-BD90-9805EE6C018E}"/>
    <dgm:cxn modelId="{C4BDC79A-81EC-4D0A-B8D9-EEF89B7AC9D3}" type="presOf" srcId="{DC86FCAA-41AE-4119-AF7D-D37CB9E7B629}" destId="{5F7BB198-C0AE-4E2D-ABAC-210D454DE8A0}" srcOrd="0" destOrd="0" presId="urn:microsoft.com/office/officeart/2008/layout/LinedList"/>
    <dgm:cxn modelId="{11E2D2B9-E07C-4572-8868-CF09AAA3F31B}" srcId="{1089AB0B-63B0-434D-9614-45D0BDB890C7}" destId="{953F362B-A054-4DF8-8F79-81DF08547723}" srcOrd="3" destOrd="0" parTransId="{CA1980F0-9865-4B95-A48E-A6898DA2CC7A}" sibTransId="{1BB3EA79-B41B-4CCF-8B55-1B7B15EF6202}"/>
    <dgm:cxn modelId="{1B873BE8-3BBE-4D1D-916F-C825ECA8DAB2}" type="presOf" srcId="{18E56D14-88DC-4ED1-AB20-7098AC4559CD}" destId="{EC92FEA4-9228-402E-90CC-A11FCB92E1F9}" srcOrd="0" destOrd="0" presId="urn:microsoft.com/office/officeart/2008/layout/LinedList"/>
    <dgm:cxn modelId="{EB6659F5-EA74-47F5-A670-367AE4FBA204}" type="presOf" srcId="{8DDEBF83-C33D-4F00-8C23-FA68F7482E2F}" destId="{54410EB0-AEFB-4620-893C-2A79A3C9E1B2}" srcOrd="0" destOrd="0" presId="urn:microsoft.com/office/officeart/2008/layout/LinedList"/>
    <dgm:cxn modelId="{C24C0571-E0A6-41B7-9F8B-10CCFA8271E5}" type="presParOf" srcId="{36CA85D5-DF4F-45C5-94C9-C8EA5E520E85}" destId="{7E11DFD8-11F6-4113-8639-D297668EA02D}" srcOrd="0" destOrd="0" presId="urn:microsoft.com/office/officeart/2008/layout/LinedList"/>
    <dgm:cxn modelId="{61B78B93-E4A7-4FE3-AE93-4498994A00A7}" type="presParOf" srcId="{36CA85D5-DF4F-45C5-94C9-C8EA5E520E85}" destId="{91E0E480-6833-42D9-B214-5B28B272FFBC}" srcOrd="1" destOrd="0" presId="urn:microsoft.com/office/officeart/2008/layout/LinedList"/>
    <dgm:cxn modelId="{E5B0A16A-F71F-4960-994D-B891DABA716D}" type="presParOf" srcId="{91E0E480-6833-42D9-B214-5B28B272FFBC}" destId="{5F7BB198-C0AE-4E2D-ABAC-210D454DE8A0}" srcOrd="0" destOrd="0" presId="urn:microsoft.com/office/officeart/2008/layout/LinedList"/>
    <dgm:cxn modelId="{2A745F30-1D52-44A3-8599-F53E17ABA92F}" type="presParOf" srcId="{91E0E480-6833-42D9-B214-5B28B272FFBC}" destId="{DB625D2F-C525-4F54-9577-68DD8176FAF8}" srcOrd="1" destOrd="0" presId="urn:microsoft.com/office/officeart/2008/layout/LinedList"/>
    <dgm:cxn modelId="{CC0282DB-BA93-4465-9653-C6E7F14C6A56}" type="presParOf" srcId="{36CA85D5-DF4F-45C5-94C9-C8EA5E520E85}" destId="{9584327F-2B11-42BC-8C79-D679DFFC2CD1}" srcOrd="2" destOrd="0" presId="urn:microsoft.com/office/officeart/2008/layout/LinedList"/>
    <dgm:cxn modelId="{A8D2B228-DFC6-4D1A-98C3-472B384B2BA6}" type="presParOf" srcId="{36CA85D5-DF4F-45C5-94C9-C8EA5E520E85}" destId="{58110B27-D53E-47B0-A7AD-561A300321DD}" srcOrd="3" destOrd="0" presId="urn:microsoft.com/office/officeart/2008/layout/LinedList"/>
    <dgm:cxn modelId="{5480A351-B275-4C20-ADAA-E29650649A0D}" type="presParOf" srcId="{58110B27-D53E-47B0-A7AD-561A300321DD}" destId="{54410EB0-AEFB-4620-893C-2A79A3C9E1B2}" srcOrd="0" destOrd="0" presId="urn:microsoft.com/office/officeart/2008/layout/LinedList"/>
    <dgm:cxn modelId="{9B5FB960-2B3A-413F-BA1F-3223420D2E1D}" type="presParOf" srcId="{58110B27-D53E-47B0-A7AD-561A300321DD}" destId="{E35049AE-916E-45A3-92D4-75F0C36147FE}" srcOrd="1" destOrd="0" presId="urn:microsoft.com/office/officeart/2008/layout/LinedList"/>
    <dgm:cxn modelId="{F03627C9-CA57-4742-A788-C3E816889159}" type="presParOf" srcId="{36CA85D5-DF4F-45C5-94C9-C8EA5E520E85}" destId="{AAAAE9EC-E74D-4AE8-8B66-251CFE86B470}" srcOrd="4" destOrd="0" presId="urn:microsoft.com/office/officeart/2008/layout/LinedList"/>
    <dgm:cxn modelId="{B4C2C83E-D88C-4034-982F-8BB828A2F515}" type="presParOf" srcId="{36CA85D5-DF4F-45C5-94C9-C8EA5E520E85}" destId="{A19A94EC-480C-4160-AA92-6F2C71B51D47}" srcOrd="5" destOrd="0" presId="urn:microsoft.com/office/officeart/2008/layout/LinedList"/>
    <dgm:cxn modelId="{96755058-AC03-4DBA-94D5-E7B4E9794A73}" type="presParOf" srcId="{A19A94EC-480C-4160-AA92-6F2C71B51D47}" destId="{EC92FEA4-9228-402E-90CC-A11FCB92E1F9}" srcOrd="0" destOrd="0" presId="urn:microsoft.com/office/officeart/2008/layout/LinedList"/>
    <dgm:cxn modelId="{F6D2C8C7-BF4C-438E-95A9-21162A952F9B}" type="presParOf" srcId="{A19A94EC-480C-4160-AA92-6F2C71B51D47}" destId="{602282DA-9F01-4EF4-B03F-8D186E52C8B4}" srcOrd="1" destOrd="0" presId="urn:microsoft.com/office/officeart/2008/layout/LinedList"/>
    <dgm:cxn modelId="{FEE90B85-1401-4AB8-843F-4F45B2BDFC37}" type="presParOf" srcId="{36CA85D5-DF4F-45C5-94C9-C8EA5E520E85}" destId="{B37D70FC-0EFC-446C-ABEF-A9BA811B135B}" srcOrd="6" destOrd="0" presId="urn:microsoft.com/office/officeart/2008/layout/LinedList"/>
    <dgm:cxn modelId="{D0E49CDB-7521-48BF-9A9F-CFD8AFC4E8A4}" type="presParOf" srcId="{36CA85D5-DF4F-45C5-94C9-C8EA5E520E85}" destId="{597AC8C6-F598-4178-9DF9-81B8B2AFC8BE}" srcOrd="7" destOrd="0" presId="urn:microsoft.com/office/officeart/2008/layout/LinedList"/>
    <dgm:cxn modelId="{3C29FF32-A32B-490C-B59B-B1213EF3EC21}" type="presParOf" srcId="{597AC8C6-F598-4178-9DF9-81B8B2AFC8BE}" destId="{F2E3BE90-11B0-44A8-94F7-62FD9402C89F}" srcOrd="0" destOrd="0" presId="urn:microsoft.com/office/officeart/2008/layout/LinedList"/>
    <dgm:cxn modelId="{34C6A502-DC31-4D5D-AA87-2C8295C119C4}" type="presParOf" srcId="{597AC8C6-F598-4178-9DF9-81B8B2AFC8BE}" destId="{6D9D0B3B-2B10-4036-8918-AD5FF32A8AC4}" srcOrd="1" destOrd="0" presId="urn:microsoft.com/office/officeart/2008/layout/LinedList"/>
    <dgm:cxn modelId="{36F1D566-4E85-4D47-A32F-0C4CFB1DD8EE}" type="presParOf" srcId="{36CA85D5-DF4F-45C5-94C9-C8EA5E520E85}" destId="{F36CC4E5-3FE5-41F9-955C-26999B22EC71}" srcOrd="8" destOrd="0" presId="urn:microsoft.com/office/officeart/2008/layout/LinedList"/>
    <dgm:cxn modelId="{D23F94A3-BDEB-4E43-8BE9-519B5CE505F5}" type="presParOf" srcId="{36CA85D5-DF4F-45C5-94C9-C8EA5E520E85}" destId="{1FBBBC44-242F-427B-A07A-6F387FBF5E8A}" srcOrd="9" destOrd="0" presId="urn:microsoft.com/office/officeart/2008/layout/LinedList"/>
    <dgm:cxn modelId="{EBAE9D03-159A-46A6-8CC8-87C48F50BCD1}" type="presParOf" srcId="{1FBBBC44-242F-427B-A07A-6F387FBF5E8A}" destId="{9FD30C1B-3ADC-4DB2-9E91-4F98AA6EE40F}" srcOrd="0" destOrd="0" presId="urn:microsoft.com/office/officeart/2008/layout/LinedList"/>
    <dgm:cxn modelId="{944CBC6F-FBBF-4058-AEFE-2AA2CD6BE7B6}" type="presParOf" srcId="{1FBBBC44-242F-427B-A07A-6F387FBF5E8A}" destId="{15D0F019-AD7A-4AB7-9097-5EBA75C05C3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3502A37-5E5E-437F-81CA-565CE25D15C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8EACC43-9161-48BE-ADEB-1EEBE37DE939}">
      <dgm:prSet/>
      <dgm:spPr/>
      <dgm:t>
        <a:bodyPr/>
        <a:lstStyle/>
        <a:p>
          <a:r>
            <a:rPr lang="en-GB"/>
            <a:t>Roger is the original covenantee and holds the benefited land, 2 Rugby Road. </a:t>
          </a:r>
          <a:endParaRPr lang="en-US"/>
        </a:p>
      </dgm:t>
    </dgm:pt>
    <dgm:pt modelId="{0063CE6F-7B31-42A1-AE7F-DE1786CDD351}" type="parTrans" cxnId="{B6D9CA2F-DC14-483F-A1D5-8D192E2AE2CE}">
      <dgm:prSet/>
      <dgm:spPr/>
      <dgm:t>
        <a:bodyPr/>
        <a:lstStyle/>
        <a:p>
          <a:endParaRPr lang="en-US"/>
        </a:p>
      </dgm:t>
    </dgm:pt>
    <dgm:pt modelId="{BB1DD076-5278-45CC-A9C2-82A498929660}" type="sibTrans" cxnId="{B6D9CA2F-DC14-483F-A1D5-8D192E2AE2CE}">
      <dgm:prSet/>
      <dgm:spPr/>
      <dgm:t>
        <a:bodyPr/>
        <a:lstStyle/>
        <a:p>
          <a:endParaRPr lang="en-US"/>
        </a:p>
      </dgm:t>
    </dgm:pt>
    <dgm:pt modelId="{CA013013-BC20-4C42-BA96-43684F104E22}">
      <dgm:prSet/>
      <dgm:spPr/>
      <dgm:t>
        <a:bodyPr/>
        <a:lstStyle/>
        <a:p>
          <a:r>
            <a:rPr lang="en-GB"/>
            <a:t>Sally was the original covenantor and owner of the burdened land, the Property. Sally is bound by privity of contract. </a:t>
          </a:r>
          <a:endParaRPr lang="en-US"/>
        </a:p>
      </dgm:t>
    </dgm:pt>
    <dgm:pt modelId="{3F4A175C-0269-4533-B03C-380A8D4DED18}" type="parTrans" cxnId="{D00C5F87-7010-4B38-AA2A-E52417DAA208}">
      <dgm:prSet/>
      <dgm:spPr/>
      <dgm:t>
        <a:bodyPr/>
        <a:lstStyle/>
        <a:p>
          <a:endParaRPr lang="en-US"/>
        </a:p>
      </dgm:t>
    </dgm:pt>
    <dgm:pt modelId="{1BE389D2-A071-4BB0-ACD8-B026DAA20D7B}" type="sibTrans" cxnId="{D00C5F87-7010-4B38-AA2A-E52417DAA208}">
      <dgm:prSet/>
      <dgm:spPr/>
      <dgm:t>
        <a:bodyPr/>
        <a:lstStyle/>
        <a:p>
          <a:endParaRPr lang="en-US"/>
        </a:p>
      </dgm:t>
    </dgm:pt>
    <dgm:pt modelId="{536F1495-787D-4484-812B-9D3C8DFE31FC}">
      <dgm:prSet/>
      <dgm:spPr/>
      <dgm:t>
        <a:bodyPr/>
        <a:lstStyle/>
        <a:p>
          <a:r>
            <a:rPr lang="en-GB"/>
            <a:t>This means that she remains bound by her promise for ever.</a:t>
          </a:r>
          <a:endParaRPr lang="en-US"/>
        </a:p>
      </dgm:t>
    </dgm:pt>
    <dgm:pt modelId="{3897D968-7F73-428B-AEBE-6618AF3A2FD3}" type="parTrans" cxnId="{850BFF97-712D-41AE-8D47-9D6B280655A6}">
      <dgm:prSet/>
      <dgm:spPr/>
      <dgm:t>
        <a:bodyPr/>
        <a:lstStyle/>
        <a:p>
          <a:endParaRPr lang="en-US"/>
        </a:p>
      </dgm:t>
    </dgm:pt>
    <dgm:pt modelId="{EF921338-6E93-4838-B6DA-5D539CEBFB9F}" type="sibTrans" cxnId="{850BFF97-712D-41AE-8D47-9D6B280655A6}">
      <dgm:prSet/>
      <dgm:spPr/>
      <dgm:t>
        <a:bodyPr/>
        <a:lstStyle/>
        <a:p>
          <a:endParaRPr lang="en-US"/>
        </a:p>
      </dgm:t>
    </dgm:pt>
    <dgm:pt modelId="{CCAA7CDD-A2C6-4411-81DD-AB88D0147EE3}">
      <dgm:prSet/>
      <dgm:spPr/>
      <dgm:t>
        <a:bodyPr/>
        <a:lstStyle/>
        <a:p>
          <a:r>
            <a:rPr lang="en-GB"/>
            <a:t>James is a successor in title to the original covenantor and is not bound by the covenant as the burden of a covenant cannot pass in common law</a:t>
          </a:r>
          <a:endParaRPr lang="en-US"/>
        </a:p>
      </dgm:t>
    </dgm:pt>
    <dgm:pt modelId="{0642397E-5B9D-4425-AF7C-F35D1180787E}" type="parTrans" cxnId="{2474E30C-5368-4916-B158-B8CA3852F9E7}">
      <dgm:prSet/>
      <dgm:spPr/>
      <dgm:t>
        <a:bodyPr/>
        <a:lstStyle/>
        <a:p>
          <a:endParaRPr lang="en-US"/>
        </a:p>
      </dgm:t>
    </dgm:pt>
    <dgm:pt modelId="{5597F09B-14BF-4B16-BF09-2ED1DAD158D3}" type="sibTrans" cxnId="{2474E30C-5368-4916-B158-B8CA3852F9E7}">
      <dgm:prSet/>
      <dgm:spPr/>
      <dgm:t>
        <a:bodyPr/>
        <a:lstStyle/>
        <a:p>
          <a:endParaRPr lang="en-US"/>
        </a:p>
      </dgm:t>
    </dgm:pt>
    <dgm:pt modelId="{D17844FF-11E2-4B41-BE81-ECEEDA9CDC32}" type="pres">
      <dgm:prSet presAssocID="{63502A37-5E5E-437F-81CA-565CE25D15CC}" presName="vert0" presStyleCnt="0">
        <dgm:presLayoutVars>
          <dgm:dir/>
          <dgm:animOne val="branch"/>
          <dgm:animLvl val="lvl"/>
        </dgm:presLayoutVars>
      </dgm:prSet>
      <dgm:spPr/>
    </dgm:pt>
    <dgm:pt modelId="{C50A0874-FAF1-49C5-93CD-6D4AAD0F57AB}" type="pres">
      <dgm:prSet presAssocID="{28EACC43-9161-48BE-ADEB-1EEBE37DE939}" presName="thickLine" presStyleLbl="alignNode1" presStyleIdx="0" presStyleCnt="4"/>
      <dgm:spPr/>
    </dgm:pt>
    <dgm:pt modelId="{AF33CCFA-E676-4D3C-BF57-E8654350F397}" type="pres">
      <dgm:prSet presAssocID="{28EACC43-9161-48BE-ADEB-1EEBE37DE939}" presName="horz1" presStyleCnt="0"/>
      <dgm:spPr/>
    </dgm:pt>
    <dgm:pt modelId="{BB912DB4-7A67-4F5B-9A75-C192B535667C}" type="pres">
      <dgm:prSet presAssocID="{28EACC43-9161-48BE-ADEB-1EEBE37DE939}" presName="tx1" presStyleLbl="revTx" presStyleIdx="0" presStyleCnt="4"/>
      <dgm:spPr/>
    </dgm:pt>
    <dgm:pt modelId="{116F0A59-62DB-497F-8A63-781DB5450A55}" type="pres">
      <dgm:prSet presAssocID="{28EACC43-9161-48BE-ADEB-1EEBE37DE939}" presName="vert1" presStyleCnt="0"/>
      <dgm:spPr/>
    </dgm:pt>
    <dgm:pt modelId="{86090C10-E40B-4381-838F-581C6734EFB4}" type="pres">
      <dgm:prSet presAssocID="{CA013013-BC20-4C42-BA96-43684F104E22}" presName="thickLine" presStyleLbl="alignNode1" presStyleIdx="1" presStyleCnt="4"/>
      <dgm:spPr/>
    </dgm:pt>
    <dgm:pt modelId="{BBD5322B-33F5-4B22-B445-E27AF08206F1}" type="pres">
      <dgm:prSet presAssocID="{CA013013-BC20-4C42-BA96-43684F104E22}" presName="horz1" presStyleCnt="0"/>
      <dgm:spPr/>
    </dgm:pt>
    <dgm:pt modelId="{CCAB3A96-B859-4C38-AD91-87C3D5AF96C9}" type="pres">
      <dgm:prSet presAssocID="{CA013013-BC20-4C42-BA96-43684F104E22}" presName="tx1" presStyleLbl="revTx" presStyleIdx="1" presStyleCnt="4"/>
      <dgm:spPr/>
    </dgm:pt>
    <dgm:pt modelId="{26578ED5-4E39-4DF9-AF54-051D2F623701}" type="pres">
      <dgm:prSet presAssocID="{CA013013-BC20-4C42-BA96-43684F104E22}" presName="vert1" presStyleCnt="0"/>
      <dgm:spPr/>
    </dgm:pt>
    <dgm:pt modelId="{2485E191-FEE0-4A55-BC1C-32CB448F1B7C}" type="pres">
      <dgm:prSet presAssocID="{536F1495-787D-4484-812B-9D3C8DFE31FC}" presName="thickLine" presStyleLbl="alignNode1" presStyleIdx="2" presStyleCnt="4"/>
      <dgm:spPr/>
    </dgm:pt>
    <dgm:pt modelId="{A752128F-1858-42DC-B5D1-7EA3266C42FB}" type="pres">
      <dgm:prSet presAssocID="{536F1495-787D-4484-812B-9D3C8DFE31FC}" presName="horz1" presStyleCnt="0"/>
      <dgm:spPr/>
    </dgm:pt>
    <dgm:pt modelId="{A5EEB830-A621-4D27-969B-76ED85E4D101}" type="pres">
      <dgm:prSet presAssocID="{536F1495-787D-4484-812B-9D3C8DFE31FC}" presName="tx1" presStyleLbl="revTx" presStyleIdx="2" presStyleCnt="4"/>
      <dgm:spPr/>
    </dgm:pt>
    <dgm:pt modelId="{C173D2F7-D38E-420A-959C-B5BDC640C484}" type="pres">
      <dgm:prSet presAssocID="{536F1495-787D-4484-812B-9D3C8DFE31FC}" presName="vert1" presStyleCnt="0"/>
      <dgm:spPr/>
    </dgm:pt>
    <dgm:pt modelId="{5CB25EA7-6DE1-40F4-BE02-313E2E69B9B8}" type="pres">
      <dgm:prSet presAssocID="{CCAA7CDD-A2C6-4411-81DD-AB88D0147EE3}" presName="thickLine" presStyleLbl="alignNode1" presStyleIdx="3" presStyleCnt="4"/>
      <dgm:spPr/>
    </dgm:pt>
    <dgm:pt modelId="{57AAC8EA-FCC5-4126-A016-1CFEEC371A2B}" type="pres">
      <dgm:prSet presAssocID="{CCAA7CDD-A2C6-4411-81DD-AB88D0147EE3}" presName="horz1" presStyleCnt="0"/>
      <dgm:spPr/>
    </dgm:pt>
    <dgm:pt modelId="{E225FD43-3F76-4B66-A95E-A6AAF487F59F}" type="pres">
      <dgm:prSet presAssocID="{CCAA7CDD-A2C6-4411-81DD-AB88D0147EE3}" presName="tx1" presStyleLbl="revTx" presStyleIdx="3" presStyleCnt="4"/>
      <dgm:spPr/>
    </dgm:pt>
    <dgm:pt modelId="{3F4E1AAF-027A-48C6-81DC-351BBC0F5E01}" type="pres">
      <dgm:prSet presAssocID="{CCAA7CDD-A2C6-4411-81DD-AB88D0147EE3}" presName="vert1" presStyleCnt="0"/>
      <dgm:spPr/>
    </dgm:pt>
  </dgm:ptLst>
  <dgm:cxnLst>
    <dgm:cxn modelId="{2474E30C-5368-4916-B158-B8CA3852F9E7}" srcId="{63502A37-5E5E-437F-81CA-565CE25D15CC}" destId="{CCAA7CDD-A2C6-4411-81DD-AB88D0147EE3}" srcOrd="3" destOrd="0" parTransId="{0642397E-5B9D-4425-AF7C-F35D1180787E}" sibTransId="{5597F09B-14BF-4B16-BF09-2ED1DAD158D3}"/>
    <dgm:cxn modelId="{00492F1A-54B5-4C1D-A508-525085C9F6AB}" type="presOf" srcId="{63502A37-5E5E-437F-81CA-565CE25D15CC}" destId="{D17844FF-11E2-4B41-BE81-ECEEDA9CDC32}" srcOrd="0" destOrd="0" presId="urn:microsoft.com/office/officeart/2008/layout/LinedList"/>
    <dgm:cxn modelId="{CFD4DF2E-7D54-4E40-A600-F1B38E588641}" type="presOf" srcId="{536F1495-787D-4484-812B-9D3C8DFE31FC}" destId="{A5EEB830-A621-4D27-969B-76ED85E4D101}" srcOrd="0" destOrd="0" presId="urn:microsoft.com/office/officeart/2008/layout/LinedList"/>
    <dgm:cxn modelId="{B6D9CA2F-DC14-483F-A1D5-8D192E2AE2CE}" srcId="{63502A37-5E5E-437F-81CA-565CE25D15CC}" destId="{28EACC43-9161-48BE-ADEB-1EEBE37DE939}" srcOrd="0" destOrd="0" parTransId="{0063CE6F-7B31-42A1-AE7F-DE1786CDD351}" sibTransId="{BB1DD076-5278-45CC-A9C2-82A498929660}"/>
    <dgm:cxn modelId="{E1135F3D-EFFF-4F5D-9197-85B5EE68B923}" type="presOf" srcId="{28EACC43-9161-48BE-ADEB-1EEBE37DE939}" destId="{BB912DB4-7A67-4F5B-9A75-C192B535667C}" srcOrd="0" destOrd="0" presId="urn:microsoft.com/office/officeart/2008/layout/LinedList"/>
    <dgm:cxn modelId="{D00C5F87-7010-4B38-AA2A-E52417DAA208}" srcId="{63502A37-5E5E-437F-81CA-565CE25D15CC}" destId="{CA013013-BC20-4C42-BA96-43684F104E22}" srcOrd="1" destOrd="0" parTransId="{3F4A175C-0269-4533-B03C-380A8D4DED18}" sibTransId="{1BE389D2-A071-4BB0-ACD8-B026DAA20D7B}"/>
    <dgm:cxn modelId="{CE5B0592-8CF1-4204-8D62-904BCA6B24CE}" type="presOf" srcId="{CA013013-BC20-4C42-BA96-43684F104E22}" destId="{CCAB3A96-B859-4C38-AD91-87C3D5AF96C9}" srcOrd="0" destOrd="0" presId="urn:microsoft.com/office/officeart/2008/layout/LinedList"/>
    <dgm:cxn modelId="{850BFF97-712D-41AE-8D47-9D6B280655A6}" srcId="{63502A37-5E5E-437F-81CA-565CE25D15CC}" destId="{536F1495-787D-4484-812B-9D3C8DFE31FC}" srcOrd="2" destOrd="0" parTransId="{3897D968-7F73-428B-AEBE-6618AF3A2FD3}" sibTransId="{EF921338-6E93-4838-B6DA-5D539CEBFB9F}"/>
    <dgm:cxn modelId="{E36A12B6-4ACD-49CA-A053-43E2446F53B2}" type="presOf" srcId="{CCAA7CDD-A2C6-4411-81DD-AB88D0147EE3}" destId="{E225FD43-3F76-4B66-A95E-A6AAF487F59F}" srcOrd="0" destOrd="0" presId="urn:microsoft.com/office/officeart/2008/layout/LinedList"/>
    <dgm:cxn modelId="{DAA7B8C9-CE5A-4625-8BA7-D518B09A7E67}" type="presParOf" srcId="{D17844FF-11E2-4B41-BE81-ECEEDA9CDC32}" destId="{C50A0874-FAF1-49C5-93CD-6D4AAD0F57AB}" srcOrd="0" destOrd="0" presId="urn:microsoft.com/office/officeart/2008/layout/LinedList"/>
    <dgm:cxn modelId="{33EC0C68-D567-4D28-ABD7-D143D791FC2B}" type="presParOf" srcId="{D17844FF-11E2-4B41-BE81-ECEEDA9CDC32}" destId="{AF33CCFA-E676-4D3C-BF57-E8654350F397}" srcOrd="1" destOrd="0" presId="urn:microsoft.com/office/officeart/2008/layout/LinedList"/>
    <dgm:cxn modelId="{54F8917A-DB2F-4334-81E4-8097A07D3892}" type="presParOf" srcId="{AF33CCFA-E676-4D3C-BF57-E8654350F397}" destId="{BB912DB4-7A67-4F5B-9A75-C192B535667C}" srcOrd="0" destOrd="0" presId="urn:microsoft.com/office/officeart/2008/layout/LinedList"/>
    <dgm:cxn modelId="{BA0ED05C-AF71-4412-94EC-9C3E8223BF34}" type="presParOf" srcId="{AF33CCFA-E676-4D3C-BF57-E8654350F397}" destId="{116F0A59-62DB-497F-8A63-781DB5450A55}" srcOrd="1" destOrd="0" presId="urn:microsoft.com/office/officeart/2008/layout/LinedList"/>
    <dgm:cxn modelId="{9412F557-C194-4B57-A9AD-7E5BAEEBD53B}" type="presParOf" srcId="{D17844FF-11E2-4B41-BE81-ECEEDA9CDC32}" destId="{86090C10-E40B-4381-838F-581C6734EFB4}" srcOrd="2" destOrd="0" presId="urn:microsoft.com/office/officeart/2008/layout/LinedList"/>
    <dgm:cxn modelId="{2C4C2F3D-4116-4786-93C9-813A442EC064}" type="presParOf" srcId="{D17844FF-11E2-4B41-BE81-ECEEDA9CDC32}" destId="{BBD5322B-33F5-4B22-B445-E27AF08206F1}" srcOrd="3" destOrd="0" presId="urn:microsoft.com/office/officeart/2008/layout/LinedList"/>
    <dgm:cxn modelId="{1D82229C-3A40-4160-98E9-73FFFC4C78E5}" type="presParOf" srcId="{BBD5322B-33F5-4B22-B445-E27AF08206F1}" destId="{CCAB3A96-B859-4C38-AD91-87C3D5AF96C9}" srcOrd="0" destOrd="0" presId="urn:microsoft.com/office/officeart/2008/layout/LinedList"/>
    <dgm:cxn modelId="{698F0582-30B1-4F48-8641-B5489D8099E9}" type="presParOf" srcId="{BBD5322B-33F5-4B22-B445-E27AF08206F1}" destId="{26578ED5-4E39-4DF9-AF54-051D2F623701}" srcOrd="1" destOrd="0" presId="urn:microsoft.com/office/officeart/2008/layout/LinedList"/>
    <dgm:cxn modelId="{B1AC254F-17DD-4D6C-9C5C-7FF4CB8AB665}" type="presParOf" srcId="{D17844FF-11E2-4B41-BE81-ECEEDA9CDC32}" destId="{2485E191-FEE0-4A55-BC1C-32CB448F1B7C}" srcOrd="4" destOrd="0" presId="urn:microsoft.com/office/officeart/2008/layout/LinedList"/>
    <dgm:cxn modelId="{616DC781-DEA2-48C5-B95F-33CF91BAA489}" type="presParOf" srcId="{D17844FF-11E2-4B41-BE81-ECEEDA9CDC32}" destId="{A752128F-1858-42DC-B5D1-7EA3266C42FB}" srcOrd="5" destOrd="0" presId="urn:microsoft.com/office/officeart/2008/layout/LinedList"/>
    <dgm:cxn modelId="{D14B471D-A8DA-4C6A-8AF9-DA60BD44D61F}" type="presParOf" srcId="{A752128F-1858-42DC-B5D1-7EA3266C42FB}" destId="{A5EEB830-A621-4D27-969B-76ED85E4D101}" srcOrd="0" destOrd="0" presId="urn:microsoft.com/office/officeart/2008/layout/LinedList"/>
    <dgm:cxn modelId="{00EFA7BE-EAFD-4263-9887-E0720B721838}" type="presParOf" srcId="{A752128F-1858-42DC-B5D1-7EA3266C42FB}" destId="{C173D2F7-D38E-420A-959C-B5BDC640C484}" srcOrd="1" destOrd="0" presId="urn:microsoft.com/office/officeart/2008/layout/LinedList"/>
    <dgm:cxn modelId="{F6CCF059-0E20-4F3A-ADE1-4E1DAD7F16D7}" type="presParOf" srcId="{D17844FF-11E2-4B41-BE81-ECEEDA9CDC32}" destId="{5CB25EA7-6DE1-40F4-BE02-313E2E69B9B8}" srcOrd="6" destOrd="0" presId="urn:microsoft.com/office/officeart/2008/layout/LinedList"/>
    <dgm:cxn modelId="{EFB6872D-7DEE-41BB-8052-426EA646C453}" type="presParOf" srcId="{D17844FF-11E2-4B41-BE81-ECEEDA9CDC32}" destId="{57AAC8EA-FCC5-4126-A016-1CFEEC371A2B}" srcOrd="7" destOrd="0" presId="urn:microsoft.com/office/officeart/2008/layout/LinedList"/>
    <dgm:cxn modelId="{7F1DC90B-FF50-43F9-A694-F69C214DDBCA}" type="presParOf" srcId="{57AAC8EA-FCC5-4126-A016-1CFEEC371A2B}" destId="{E225FD43-3F76-4B66-A95E-A6AAF487F59F}" srcOrd="0" destOrd="0" presId="urn:microsoft.com/office/officeart/2008/layout/LinedList"/>
    <dgm:cxn modelId="{4B189272-2283-4A10-B478-5C3201C70B01}" type="presParOf" srcId="{57AAC8EA-FCC5-4126-A016-1CFEEC371A2B}" destId="{3F4E1AAF-027A-48C6-81DC-351BBC0F5E0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8E44F0-F50F-4021-A252-E1655D668F7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D9A1C31-3D20-43EB-9FEE-1AAD77C7A81E}">
      <dgm:prSet/>
      <dgm:spPr/>
      <dgm:t>
        <a:bodyPr/>
        <a:lstStyle/>
        <a:p>
          <a:r>
            <a:rPr lang="en-GB"/>
            <a:t>Positive covenants cannot run with the land, either at common law or in equity, and are therefore not enforceable against a successor in title to the covenantor. </a:t>
          </a:r>
          <a:endParaRPr lang="en-US"/>
        </a:p>
      </dgm:t>
    </dgm:pt>
    <dgm:pt modelId="{C06F444F-09AA-4B45-B381-D1C956603BC6}" type="parTrans" cxnId="{18A7BD86-B417-41A5-8154-DAB449DB5F80}">
      <dgm:prSet/>
      <dgm:spPr/>
      <dgm:t>
        <a:bodyPr/>
        <a:lstStyle/>
        <a:p>
          <a:endParaRPr lang="en-US"/>
        </a:p>
      </dgm:t>
    </dgm:pt>
    <dgm:pt modelId="{0D45D99F-3F88-4576-85C8-44C55B54C0C1}" type="sibTrans" cxnId="{18A7BD86-B417-41A5-8154-DAB449DB5F80}">
      <dgm:prSet/>
      <dgm:spPr/>
      <dgm:t>
        <a:bodyPr/>
        <a:lstStyle/>
        <a:p>
          <a:endParaRPr lang="en-US"/>
        </a:p>
      </dgm:t>
    </dgm:pt>
    <dgm:pt modelId="{01831516-E63C-477A-AB6C-9FCD7E3D547B}">
      <dgm:prSet/>
      <dgm:spPr/>
      <dgm:t>
        <a:bodyPr/>
        <a:lstStyle/>
        <a:p>
          <a:r>
            <a:rPr lang="en-GB"/>
            <a:t>There are three devices which have evolved at common law where positive covenants can be enforced against successors in title of the servient/burdened land (either directly or indirectly): </a:t>
          </a:r>
          <a:endParaRPr lang="en-US"/>
        </a:p>
      </dgm:t>
    </dgm:pt>
    <dgm:pt modelId="{62D325FD-526A-4F16-983E-0234A3FB8B17}" type="parTrans" cxnId="{4124505D-55FA-4341-9B38-5635933023B3}">
      <dgm:prSet/>
      <dgm:spPr/>
      <dgm:t>
        <a:bodyPr/>
        <a:lstStyle/>
        <a:p>
          <a:endParaRPr lang="en-US"/>
        </a:p>
      </dgm:t>
    </dgm:pt>
    <dgm:pt modelId="{AE15BB33-9C9F-4E77-9E3C-DC6C6111E4D8}" type="sibTrans" cxnId="{4124505D-55FA-4341-9B38-5635933023B3}">
      <dgm:prSet/>
      <dgm:spPr/>
      <dgm:t>
        <a:bodyPr/>
        <a:lstStyle/>
        <a:p>
          <a:endParaRPr lang="en-US"/>
        </a:p>
      </dgm:t>
    </dgm:pt>
    <dgm:pt modelId="{E3AD9C57-6898-4704-9540-5CC85CC18805}">
      <dgm:prSet/>
      <dgm:spPr/>
      <dgm:t>
        <a:bodyPr/>
        <a:lstStyle/>
        <a:p>
          <a:r>
            <a:rPr lang="en-GB" b="1"/>
            <a:t>(1) Create a lease </a:t>
          </a:r>
          <a:endParaRPr lang="en-US"/>
        </a:p>
      </dgm:t>
    </dgm:pt>
    <dgm:pt modelId="{9188614D-6B86-4288-958E-07053FF8BBEE}" type="parTrans" cxnId="{9CB4600B-FC21-46AB-9B05-057282A047F1}">
      <dgm:prSet/>
      <dgm:spPr/>
      <dgm:t>
        <a:bodyPr/>
        <a:lstStyle/>
        <a:p>
          <a:endParaRPr lang="en-US"/>
        </a:p>
      </dgm:t>
    </dgm:pt>
    <dgm:pt modelId="{C88BE3FC-C8B5-4EE3-A1C0-EF652B14B8FB}" type="sibTrans" cxnId="{9CB4600B-FC21-46AB-9B05-057282A047F1}">
      <dgm:prSet/>
      <dgm:spPr/>
      <dgm:t>
        <a:bodyPr/>
        <a:lstStyle/>
        <a:p>
          <a:endParaRPr lang="en-US"/>
        </a:p>
      </dgm:t>
    </dgm:pt>
    <dgm:pt modelId="{A285A9FA-07C2-4B33-A465-E2F634EBEA84}">
      <dgm:prSet/>
      <dgm:spPr/>
      <dgm:t>
        <a:bodyPr/>
        <a:lstStyle/>
        <a:p>
          <a:r>
            <a:rPr lang="en-GB" b="1"/>
            <a:t>(2) Indemnity covenant </a:t>
          </a:r>
          <a:endParaRPr lang="en-US"/>
        </a:p>
      </dgm:t>
    </dgm:pt>
    <dgm:pt modelId="{0867A72F-4A18-4EC9-B141-2438FB01AE26}" type="parTrans" cxnId="{AD14C616-4E7B-4E8B-BFDE-97052BBBC6ED}">
      <dgm:prSet/>
      <dgm:spPr/>
      <dgm:t>
        <a:bodyPr/>
        <a:lstStyle/>
        <a:p>
          <a:endParaRPr lang="en-US"/>
        </a:p>
      </dgm:t>
    </dgm:pt>
    <dgm:pt modelId="{32ED632D-8B76-412F-89EF-B1A8683019EA}" type="sibTrans" cxnId="{AD14C616-4E7B-4E8B-BFDE-97052BBBC6ED}">
      <dgm:prSet/>
      <dgm:spPr/>
      <dgm:t>
        <a:bodyPr/>
        <a:lstStyle/>
        <a:p>
          <a:endParaRPr lang="en-US"/>
        </a:p>
      </dgm:t>
    </dgm:pt>
    <dgm:pt modelId="{82B2C63A-C2A1-492B-B50C-C61DEE715681}">
      <dgm:prSet/>
      <dgm:spPr/>
      <dgm:t>
        <a:bodyPr/>
        <a:lstStyle/>
        <a:p>
          <a:r>
            <a:rPr lang="en-GB" b="1"/>
            <a:t>(3) The doctrine of mutual benefit and burden – Halsall v Brizzel</a:t>
          </a:r>
          <a:endParaRPr lang="en-US"/>
        </a:p>
      </dgm:t>
    </dgm:pt>
    <dgm:pt modelId="{36FB8E59-6ECD-40B2-9254-CB8E687FC08F}" type="parTrans" cxnId="{DC992CE7-F568-4F42-A14B-EB715F88B63D}">
      <dgm:prSet/>
      <dgm:spPr/>
      <dgm:t>
        <a:bodyPr/>
        <a:lstStyle/>
        <a:p>
          <a:endParaRPr lang="en-US"/>
        </a:p>
      </dgm:t>
    </dgm:pt>
    <dgm:pt modelId="{9EB47CFD-DEBE-462B-80C5-BC229AB26A6F}" type="sibTrans" cxnId="{DC992CE7-F568-4F42-A14B-EB715F88B63D}">
      <dgm:prSet/>
      <dgm:spPr/>
      <dgm:t>
        <a:bodyPr/>
        <a:lstStyle/>
        <a:p>
          <a:endParaRPr lang="en-US"/>
        </a:p>
      </dgm:t>
    </dgm:pt>
    <dgm:pt modelId="{156CDCB5-BF1F-446E-AE07-7392134656D6}" type="pres">
      <dgm:prSet presAssocID="{E88E44F0-F50F-4021-A252-E1655D668F77}" presName="vert0" presStyleCnt="0">
        <dgm:presLayoutVars>
          <dgm:dir/>
          <dgm:animOne val="branch"/>
          <dgm:animLvl val="lvl"/>
        </dgm:presLayoutVars>
      </dgm:prSet>
      <dgm:spPr/>
    </dgm:pt>
    <dgm:pt modelId="{AB74796B-38AE-44E5-A9B8-46D13481BCAC}" type="pres">
      <dgm:prSet presAssocID="{6D9A1C31-3D20-43EB-9FEE-1AAD77C7A81E}" presName="thickLine" presStyleLbl="alignNode1" presStyleIdx="0" presStyleCnt="5"/>
      <dgm:spPr/>
    </dgm:pt>
    <dgm:pt modelId="{50AB63CC-A334-431A-BAC8-E1D25B3DC002}" type="pres">
      <dgm:prSet presAssocID="{6D9A1C31-3D20-43EB-9FEE-1AAD77C7A81E}" presName="horz1" presStyleCnt="0"/>
      <dgm:spPr/>
    </dgm:pt>
    <dgm:pt modelId="{2A6CF8B9-ACEA-408A-86F0-50CF5BD9D965}" type="pres">
      <dgm:prSet presAssocID="{6D9A1C31-3D20-43EB-9FEE-1AAD77C7A81E}" presName="tx1" presStyleLbl="revTx" presStyleIdx="0" presStyleCnt="5"/>
      <dgm:spPr/>
    </dgm:pt>
    <dgm:pt modelId="{356CDDFE-4149-4318-B264-02A9FDA1720F}" type="pres">
      <dgm:prSet presAssocID="{6D9A1C31-3D20-43EB-9FEE-1AAD77C7A81E}" presName="vert1" presStyleCnt="0"/>
      <dgm:spPr/>
    </dgm:pt>
    <dgm:pt modelId="{D0B9D98E-E49A-40F3-97DC-1C2F7BE26ECA}" type="pres">
      <dgm:prSet presAssocID="{01831516-E63C-477A-AB6C-9FCD7E3D547B}" presName="thickLine" presStyleLbl="alignNode1" presStyleIdx="1" presStyleCnt="5"/>
      <dgm:spPr/>
    </dgm:pt>
    <dgm:pt modelId="{4A02547E-613A-430A-B34C-DE667C475F19}" type="pres">
      <dgm:prSet presAssocID="{01831516-E63C-477A-AB6C-9FCD7E3D547B}" presName="horz1" presStyleCnt="0"/>
      <dgm:spPr/>
    </dgm:pt>
    <dgm:pt modelId="{8929541F-9C27-40FC-90FC-05C4C76A595E}" type="pres">
      <dgm:prSet presAssocID="{01831516-E63C-477A-AB6C-9FCD7E3D547B}" presName="tx1" presStyleLbl="revTx" presStyleIdx="1" presStyleCnt="5"/>
      <dgm:spPr/>
    </dgm:pt>
    <dgm:pt modelId="{3A50C3F0-026C-4933-B2DD-A0B356E42138}" type="pres">
      <dgm:prSet presAssocID="{01831516-E63C-477A-AB6C-9FCD7E3D547B}" presName="vert1" presStyleCnt="0"/>
      <dgm:spPr/>
    </dgm:pt>
    <dgm:pt modelId="{ECB4AA2D-4505-4A3B-B5C5-7D239175D5E7}" type="pres">
      <dgm:prSet presAssocID="{E3AD9C57-6898-4704-9540-5CC85CC18805}" presName="thickLine" presStyleLbl="alignNode1" presStyleIdx="2" presStyleCnt="5"/>
      <dgm:spPr/>
    </dgm:pt>
    <dgm:pt modelId="{CB2B1365-D600-45D4-9A70-6C1036ABE5C4}" type="pres">
      <dgm:prSet presAssocID="{E3AD9C57-6898-4704-9540-5CC85CC18805}" presName="horz1" presStyleCnt="0"/>
      <dgm:spPr/>
    </dgm:pt>
    <dgm:pt modelId="{253E4472-2363-43AD-BFE9-C20B777F67C6}" type="pres">
      <dgm:prSet presAssocID="{E3AD9C57-6898-4704-9540-5CC85CC18805}" presName="tx1" presStyleLbl="revTx" presStyleIdx="2" presStyleCnt="5"/>
      <dgm:spPr/>
    </dgm:pt>
    <dgm:pt modelId="{1A68D707-B155-44FC-9BBE-26AD720A0238}" type="pres">
      <dgm:prSet presAssocID="{E3AD9C57-6898-4704-9540-5CC85CC18805}" presName="vert1" presStyleCnt="0"/>
      <dgm:spPr/>
    </dgm:pt>
    <dgm:pt modelId="{0D228FC0-8415-46A1-A73A-30E4B0C4882A}" type="pres">
      <dgm:prSet presAssocID="{A285A9FA-07C2-4B33-A465-E2F634EBEA84}" presName="thickLine" presStyleLbl="alignNode1" presStyleIdx="3" presStyleCnt="5"/>
      <dgm:spPr/>
    </dgm:pt>
    <dgm:pt modelId="{81B4A38B-1DC1-49DC-A4C0-24F1D57E77E7}" type="pres">
      <dgm:prSet presAssocID="{A285A9FA-07C2-4B33-A465-E2F634EBEA84}" presName="horz1" presStyleCnt="0"/>
      <dgm:spPr/>
    </dgm:pt>
    <dgm:pt modelId="{388A1782-367F-4D7A-B1B7-68CD475DFBD7}" type="pres">
      <dgm:prSet presAssocID="{A285A9FA-07C2-4B33-A465-E2F634EBEA84}" presName="tx1" presStyleLbl="revTx" presStyleIdx="3" presStyleCnt="5"/>
      <dgm:spPr/>
    </dgm:pt>
    <dgm:pt modelId="{6FC57D96-B638-43F2-A1F7-731805F1539A}" type="pres">
      <dgm:prSet presAssocID="{A285A9FA-07C2-4B33-A465-E2F634EBEA84}" presName="vert1" presStyleCnt="0"/>
      <dgm:spPr/>
    </dgm:pt>
    <dgm:pt modelId="{08BDFEFD-FA68-4325-8348-1C7B3B6733B6}" type="pres">
      <dgm:prSet presAssocID="{82B2C63A-C2A1-492B-B50C-C61DEE715681}" presName="thickLine" presStyleLbl="alignNode1" presStyleIdx="4" presStyleCnt="5"/>
      <dgm:spPr/>
    </dgm:pt>
    <dgm:pt modelId="{601E00C8-8CA5-4BF8-A8F1-452F9EFFE83A}" type="pres">
      <dgm:prSet presAssocID="{82B2C63A-C2A1-492B-B50C-C61DEE715681}" presName="horz1" presStyleCnt="0"/>
      <dgm:spPr/>
    </dgm:pt>
    <dgm:pt modelId="{FEAF8E92-5A62-4FA0-B824-C99271297128}" type="pres">
      <dgm:prSet presAssocID="{82B2C63A-C2A1-492B-B50C-C61DEE715681}" presName="tx1" presStyleLbl="revTx" presStyleIdx="4" presStyleCnt="5"/>
      <dgm:spPr/>
    </dgm:pt>
    <dgm:pt modelId="{2C4ED8DE-C33F-41EC-B6E5-C56DDCFDEE68}" type="pres">
      <dgm:prSet presAssocID="{82B2C63A-C2A1-492B-B50C-C61DEE715681}" presName="vert1" presStyleCnt="0"/>
      <dgm:spPr/>
    </dgm:pt>
  </dgm:ptLst>
  <dgm:cxnLst>
    <dgm:cxn modelId="{4AFC4E07-07D6-4E8C-8E49-C0FC91446E94}" type="presOf" srcId="{01831516-E63C-477A-AB6C-9FCD7E3D547B}" destId="{8929541F-9C27-40FC-90FC-05C4C76A595E}" srcOrd="0" destOrd="0" presId="urn:microsoft.com/office/officeart/2008/layout/LinedList"/>
    <dgm:cxn modelId="{9CB4600B-FC21-46AB-9B05-057282A047F1}" srcId="{E88E44F0-F50F-4021-A252-E1655D668F77}" destId="{E3AD9C57-6898-4704-9540-5CC85CC18805}" srcOrd="2" destOrd="0" parTransId="{9188614D-6B86-4288-958E-07053FF8BBEE}" sibTransId="{C88BE3FC-C8B5-4EE3-A1C0-EF652B14B8FB}"/>
    <dgm:cxn modelId="{AD14C616-4E7B-4E8B-BFDE-97052BBBC6ED}" srcId="{E88E44F0-F50F-4021-A252-E1655D668F77}" destId="{A285A9FA-07C2-4B33-A465-E2F634EBEA84}" srcOrd="3" destOrd="0" parTransId="{0867A72F-4A18-4EC9-B141-2438FB01AE26}" sibTransId="{32ED632D-8B76-412F-89EF-B1A8683019EA}"/>
    <dgm:cxn modelId="{269ED020-CBE1-4D5A-9BED-BE10D77395C0}" type="presOf" srcId="{E3AD9C57-6898-4704-9540-5CC85CC18805}" destId="{253E4472-2363-43AD-BFE9-C20B777F67C6}" srcOrd="0" destOrd="0" presId="urn:microsoft.com/office/officeart/2008/layout/LinedList"/>
    <dgm:cxn modelId="{DA867328-FE8D-43BB-A006-198476375356}" type="presOf" srcId="{6D9A1C31-3D20-43EB-9FEE-1AAD77C7A81E}" destId="{2A6CF8B9-ACEA-408A-86F0-50CF5BD9D965}" srcOrd="0" destOrd="0" presId="urn:microsoft.com/office/officeart/2008/layout/LinedList"/>
    <dgm:cxn modelId="{4124505D-55FA-4341-9B38-5635933023B3}" srcId="{E88E44F0-F50F-4021-A252-E1655D668F77}" destId="{01831516-E63C-477A-AB6C-9FCD7E3D547B}" srcOrd="1" destOrd="0" parTransId="{62D325FD-526A-4F16-983E-0234A3FB8B17}" sibTransId="{AE15BB33-9C9F-4E77-9E3C-DC6C6111E4D8}"/>
    <dgm:cxn modelId="{830EC859-A096-4522-B4DA-B8AFB2A8DF09}" type="presOf" srcId="{A285A9FA-07C2-4B33-A465-E2F634EBEA84}" destId="{388A1782-367F-4D7A-B1B7-68CD475DFBD7}" srcOrd="0" destOrd="0" presId="urn:microsoft.com/office/officeart/2008/layout/LinedList"/>
    <dgm:cxn modelId="{18A7BD86-B417-41A5-8154-DAB449DB5F80}" srcId="{E88E44F0-F50F-4021-A252-E1655D668F77}" destId="{6D9A1C31-3D20-43EB-9FEE-1AAD77C7A81E}" srcOrd="0" destOrd="0" parTransId="{C06F444F-09AA-4B45-B381-D1C956603BC6}" sibTransId="{0D45D99F-3F88-4576-85C8-44C55B54C0C1}"/>
    <dgm:cxn modelId="{3BCC22BF-FB52-45C1-993D-527BE6049346}" type="presOf" srcId="{82B2C63A-C2A1-492B-B50C-C61DEE715681}" destId="{FEAF8E92-5A62-4FA0-B824-C99271297128}" srcOrd="0" destOrd="0" presId="urn:microsoft.com/office/officeart/2008/layout/LinedList"/>
    <dgm:cxn modelId="{368CC1DB-782F-4130-B72D-9CFC20F8CC93}" type="presOf" srcId="{E88E44F0-F50F-4021-A252-E1655D668F77}" destId="{156CDCB5-BF1F-446E-AE07-7392134656D6}" srcOrd="0" destOrd="0" presId="urn:microsoft.com/office/officeart/2008/layout/LinedList"/>
    <dgm:cxn modelId="{DC992CE7-F568-4F42-A14B-EB715F88B63D}" srcId="{E88E44F0-F50F-4021-A252-E1655D668F77}" destId="{82B2C63A-C2A1-492B-B50C-C61DEE715681}" srcOrd="4" destOrd="0" parTransId="{36FB8E59-6ECD-40B2-9254-CB8E687FC08F}" sibTransId="{9EB47CFD-DEBE-462B-80C5-BC229AB26A6F}"/>
    <dgm:cxn modelId="{50D8BECC-AFDE-41CA-AA50-74C0214B5F4E}" type="presParOf" srcId="{156CDCB5-BF1F-446E-AE07-7392134656D6}" destId="{AB74796B-38AE-44E5-A9B8-46D13481BCAC}" srcOrd="0" destOrd="0" presId="urn:microsoft.com/office/officeart/2008/layout/LinedList"/>
    <dgm:cxn modelId="{229DDFE0-211F-468F-8442-C2DDBD6C7569}" type="presParOf" srcId="{156CDCB5-BF1F-446E-AE07-7392134656D6}" destId="{50AB63CC-A334-431A-BAC8-E1D25B3DC002}" srcOrd="1" destOrd="0" presId="urn:microsoft.com/office/officeart/2008/layout/LinedList"/>
    <dgm:cxn modelId="{2D6A0A8A-6BEA-4399-BE5F-98EEB51BBA9F}" type="presParOf" srcId="{50AB63CC-A334-431A-BAC8-E1D25B3DC002}" destId="{2A6CF8B9-ACEA-408A-86F0-50CF5BD9D965}" srcOrd="0" destOrd="0" presId="urn:microsoft.com/office/officeart/2008/layout/LinedList"/>
    <dgm:cxn modelId="{F2CEFCD6-3375-47F7-8DC5-370542A15491}" type="presParOf" srcId="{50AB63CC-A334-431A-BAC8-E1D25B3DC002}" destId="{356CDDFE-4149-4318-B264-02A9FDA1720F}" srcOrd="1" destOrd="0" presId="urn:microsoft.com/office/officeart/2008/layout/LinedList"/>
    <dgm:cxn modelId="{E444B6CD-D3A6-46A4-8228-7BD814BF64B3}" type="presParOf" srcId="{156CDCB5-BF1F-446E-AE07-7392134656D6}" destId="{D0B9D98E-E49A-40F3-97DC-1C2F7BE26ECA}" srcOrd="2" destOrd="0" presId="urn:microsoft.com/office/officeart/2008/layout/LinedList"/>
    <dgm:cxn modelId="{8C077D68-646C-4176-9875-1EF7CA8A2F06}" type="presParOf" srcId="{156CDCB5-BF1F-446E-AE07-7392134656D6}" destId="{4A02547E-613A-430A-B34C-DE667C475F19}" srcOrd="3" destOrd="0" presId="urn:microsoft.com/office/officeart/2008/layout/LinedList"/>
    <dgm:cxn modelId="{C6AC19E8-1018-4677-8EB5-162AA67E695D}" type="presParOf" srcId="{4A02547E-613A-430A-B34C-DE667C475F19}" destId="{8929541F-9C27-40FC-90FC-05C4C76A595E}" srcOrd="0" destOrd="0" presId="urn:microsoft.com/office/officeart/2008/layout/LinedList"/>
    <dgm:cxn modelId="{A8EF7502-8BAA-46D9-A438-F9334C412017}" type="presParOf" srcId="{4A02547E-613A-430A-B34C-DE667C475F19}" destId="{3A50C3F0-026C-4933-B2DD-A0B356E42138}" srcOrd="1" destOrd="0" presId="urn:microsoft.com/office/officeart/2008/layout/LinedList"/>
    <dgm:cxn modelId="{C65EF901-524A-4E0E-A517-673EE6EB5A78}" type="presParOf" srcId="{156CDCB5-BF1F-446E-AE07-7392134656D6}" destId="{ECB4AA2D-4505-4A3B-B5C5-7D239175D5E7}" srcOrd="4" destOrd="0" presId="urn:microsoft.com/office/officeart/2008/layout/LinedList"/>
    <dgm:cxn modelId="{F61E27C9-D406-4473-AC0E-2953C79B08A9}" type="presParOf" srcId="{156CDCB5-BF1F-446E-AE07-7392134656D6}" destId="{CB2B1365-D600-45D4-9A70-6C1036ABE5C4}" srcOrd="5" destOrd="0" presId="urn:microsoft.com/office/officeart/2008/layout/LinedList"/>
    <dgm:cxn modelId="{47BD7C9C-EC18-4888-98AE-B2060011678B}" type="presParOf" srcId="{CB2B1365-D600-45D4-9A70-6C1036ABE5C4}" destId="{253E4472-2363-43AD-BFE9-C20B777F67C6}" srcOrd="0" destOrd="0" presId="urn:microsoft.com/office/officeart/2008/layout/LinedList"/>
    <dgm:cxn modelId="{69AA04C7-3842-404A-8355-2E06E863E8B7}" type="presParOf" srcId="{CB2B1365-D600-45D4-9A70-6C1036ABE5C4}" destId="{1A68D707-B155-44FC-9BBE-26AD720A0238}" srcOrd="1" destOrd="0" presId="urn:microsoft.com/office/officeart/2008/layout/LinedList"/>
    <dgm:cxn modelId="{3671949A-AE48-4BCB-9C69-8550746DE9D1}" type="presParOf" srcId="{156CDCB5-BF1F-446E-AE07-7392134656D6}" destId="{0D228FC0-8415-46A1-A73A-30E4B0C4882A}" srcOrd="6" destOrd="0" presId="urn:microsoft.com/office/officeart/2008/layout/LinedList"/>
    <dgm:cxn modelId="{B5CD0226-53F1-4C01-9C76-A0BEC7D7C1B8}" type="presParOf" srcId="{156CDCB5-BF1F-446E-AE07-7392134656D6}" destId="{81B4A38B-1DC1-49DC-A4C0-24F1D57E77E7}" srcOrd="7" destOrd="0" presId="urn:microsoft.com/office/officeart/2008/layout/LinedList"/>
    <dgm:cxn modelId="{74E76D6A-1F2F-44E8-A5C4-6CACEF4AA25B}" type="presParOf" srcId="{81B4A38B-1DC1-49DC-A4C0-24F1D57E77E7}" destId="{388A1782-367F-4D7A-B1B7-68CD475DFBD7}" srcOrd="0" destOrd="0" presId="urn:microsoft.com/office/officeart/2008/layout/LinedList"/>
    <dgm:cxn modelId="{7123D6D4-0CD7-46C4-BC74-35F0F120DD5D}" type="presParOf" srcId="{81B4A38B-1DC1-49DC-A4C0-24F1D57E77E7}" destId="{6FC57D96-B638-43F2-A1F7-731805F1539A}" srcOrd="1" destOrd="0" presId="urn:microsoft.com/office/officeart/2008/layout/LinedList"/>
    <dgm:cxn modelId="{12E303C7-455B-4DDC-B193-856009FD9FEB}" type="presParOf" srcId="{156CDCB5-BF1F-446E-AE07-7392134656D6}" destId="{08BDFEFD-FA68-4325-8348-1C7B3B6733B6}" srcOrd="8" destOrd="0" presId="urn:microsoft.com/office/officeart/2008/layout/LinedList"/>
    <dgm:cxn modelId="{DA36216F-E619-42B9-8195-234749B3AED5}" type="presParOf" srcId="{156CDCB5-BF1F-446E-AE07-7392134656D6}" destId="{601E00C8-8CA5-4BF8-A8F1-452F9EFFE83A}" srcOrd="9" destOrd="0" presId="urn:microsoft.com/office/officeart/2008/layout/LinedList"/>
    <dgm:cxn modelId="{19F13956-2D45-4C2A-ADA0-F3B8F787DBA8}" type="presParOf" srcId="{601E00C8-8CA5-4BF8-A8F1-452F9EFFE83A}" destId="{FEAF8E92-5A62-4FA0-B824-C99271297128}" srcOrd="0" destOrd="0" presId="urn:microsoft.com/office/officeart/2008/layout/LinedList"/>
    <dgm:cxn modelId="{0A83B604-AD4B-4EFE-8EFB-9CCF91DDDE3A}" type="presParOf" srcId="{601E00C8-8CA5-4BF8-A8F1-452F9EFFE83A}" destId="{2C4ED8DE-C33F-41EC-B6E5-C56DDCFDEE6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09E4D62-4D73-4A24-AA72-AF68CA211C9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62D6ECC-24E5-4EC7-ABCB-1B4B9F37B47E}">
      <dgm:prSet/>
      <dgm:spPr/>
      <dgm:t>
        <a:bodyPr/>
        <a:lstStyle/>
        <a:p>
          <a:r>
            <a:rPr lang="en-GB" b="1"/>
            <a:t>Express Annexation </a:t>
          </a:r>
          <a:r>
            <a:rPr lang="en-GB"/>
            <a:t>- need evidence that original parties intended the covenant to run with the land, E.g. a statement in the conveyance / transfer deed [See next slide]</a:t>
          </a:r>
          <a:endParaRPr lang="en-US"/>
        </a:p>
      </dgm:t>
    </dgm:pt>
    <dgm:pt modelId="{051B98D1-8FF2-4867-9740-9A0BF7D5DCC8}" type="parTrans" cxnId="{46373D80-D57C-4546-B6A8-23535C5BCFEB}">
      <dgm:prSet/>
      <dgm:spPr/>
      <dgm:t>
        <a:bodyPr/>
        <a:lstStyle/>
        <a:p>
          <a:endParaRPr lang="en-US"/>
        </a:p>
      </dgm:t>
    </dgm:pt>
    <dgm:pt modelId="{2F314D64-EF7E-48AB-B4BB-CE8E1DB79F48}" type="sibTrans" cxnId="{46373D80-D57C-4546-B6A8-23535C5BCFEB}">
      <dgm:prSet/>
      <dgm:spPr/>
      <dgm:t>
        <a:bodyPr/>
        <a:lstStyle/>
        <a:p>
          <a:endParaRPr lang="en-US"/>
        </a:p>
      </dgm:t>
    </dgm:pt>
    <dgm:pt modelId="{5FF01F21-E040-4AB5-BE5F-C9216D1FFAB3}">
      <dgm:prSet/>
      <dgm:spPr/>
      <dgm:t>
        <a:bodyPr/>
        <a:lstStyle/>
        <a:p>
          <a:r>
            <a:rPr lang="en-GB" b="1" i="1"/>
            <a:t>Renals v Cowlishaw</a:t>
          </a:r>
          <a:r>
            <a:rPr lang="en-GB"/>
            <a:t> </a:t>
          </a:r>
          <a:r>
            <a:rPr lang="en-GB" b="1" i="1"/>
            <a:t>[1878] </a:t>
          </a:r>
          <a:r>
            <a:rPr lang="en-GB"/>
            <a:t>- a covenant with the sellers “their heirs….and assigns” was insufficient for express annexation of the covenant to the land as it could have just meant assigns of the covenant itself not the land</a:t>
          </a:r>
          <a:endParaRPr lang="en-US"/>
        </a:p>
      </dgm:t>
    </dgm:pt>
    <dgm:pt modelId="{85A2EDF5-5DA3-4189-9175-5424E42694D7}" type="parTrans" cxnId="{701F88A5-E2F8-4051-BA46-5295DB636B5D}">
      <dgm:prSet/>
      <dgm:spPr/>
      <dgm:t>
        <a:bodyPr/>
        <a:lstStyle/>
        <a:p>
          <a:endParaRPr lang="en-US"/>
        </a:p>
      </dgm:t>
    </dgm:pt>
    <dgm:pt modelId="{F6DF820B-E488-4E56-9A3F-FBC29D1EBB83}" type="sibTrans" cxnId="{701F88A5-E2F8-4051-BA46-5295DB636B5D}">
      <dgm:prSet/>
      <dgm:spPr/>
      <dgm:t>
        <a:bodyPr/>
        <a:lstStyle/>
        <a:p>
          <a:endParaRPr lang="en-US"/>
        </a:p>
      </dgm:t>
    </dgm:pt>
    <dgm:pt modelId="{5197911C-457F-497F-8B2F-BA55ECAB07FC}" type="pres">
      <dgm:prSet presAssocID="{809E4D62-4D73-4A24-AA72-AF68CA211C95}" presName="linear" presStyleCnt="0">
        <dgm:presLayoutVars>
          <dgm:animLvl val="lvl"/>
          <dgm:resizeHandles val="exact"/>
        </dgm:presLayoutVars>
      </dgm:prSet>
      <dgm:spPr/>
    </dgm:pt>
    <dgm:pt modelId="{0A851BD6-5540-4E34-8A14-8104C062835A}" type="pres">
      <dgm:prSet presAssocID="{F62D6ECC-24E5-4EC7-ABCB-1B4B9F37B47E}" presName="parentText" presStyleLbl="node1" presStyleIdx="0" presStyleCnt="2">
        <dgm:presLayoutVars>
          <dgm:chMax val="0"/>
          <dgm:bulletEnabled val="1"/>
        </dgm:presLayoutVars>
      </dgm:prSet>
      <dgm:spPr/>
    </dgm:pt>
    <dgm:pt modelId="{ED32BA5B-7C4B-4C6A-A450-B4198513D3E8}" type="pres">
      <dgm:prSet presAssocID="{2F314D64-EF7E-48AB-B4BB-CE8E1DB79F48}" presName="spacer" presStyleCnt="0"/>
      <dgm:spPr/>
    </dgm:pt>
    <dgm:pt modelId="{EA22C3FA-8624-4EF0-8A2F-764FB6D2C86F}" type="pres">
      <dgm:prSet presAssocID="{5FF01F21-E040-4AB5-BE5F-C9216D1FFAB3}" presName="parentText" presStyleLbl="node1" presStyleIdx="1" presStyleCnt="2">
        <dgm:presLayoutVars>
          <dgm:chMax val="0"/>
          <dgm:bulletEnabled val="1"/>
        </dgm:presLayoutVars>
      </dgm:prSet>
      <dgm:spPr/>
    </dgm:pt>
  </dgm:ptLst>
  <dgm:cxnLst>
    <dgm:cxn modelId="{0F07B645-8AAD-48B5-8E19-B330E5DCEDDA}" type="presOf" srcId="{F62D6ECC-24E5-4EC7-ABCB-1B4B9F37B47E}" destId="{0A851BD6-5540-4E34-8A14-8104C062835A}" srcOrd="0" destOrd="0" presId="urn:microsoft.com/office/officeart/2005/8/layout/vList2"/>
    <dgm:cxn modelId="{46373D80-D57C-4546-B6A8-23535C5BCFEB}" srcId="{809E4D62-4D73-4A24-AA72-AF68CA211C95}" destId="{F62D6ECC-24E5-4EC7-ABCB-1B4B9F37B47E}" srcOrd="0" destOrd="0" parTransId="{051B98D1-8FF2-4867-9740-9A0BF7D5DCC8}" sibTransId="{2F314D64-EF7E-48AB-B4BB-CE8E1DB79F48}"/>
    <dgm:cxn modelId="{701F88A5-E2F8-4051-BA46-5295DB636B5D}" srcId="{809E4D62-4D73-4A24-AA72-AF68CA211C95}" destId="{5FF01F21-E040-4AB5-BE5F-C9216D1FFAB3}" srcOrd="1" destOrd="0" parTransId="{85A2EDF5-5DA3-4189-9175-5424E42694D7}" sibTransId="{F6DF820B-E488-4E56-9A3F-FBC29D1EBB83}"/>
    <dgm:cxn modelId="{24EF7FD2-6C2F-404A-84E8-AE35957FB0EA}" type="presOf" srcId="{809E4D62-4D73-4A24-AA72-AF68CA211C95}" destId="{5197911C-457F-497F-8B2F-BA55ECAB07FC}" srcOrd="0" destOrd="0" presId="urn:microsoft.com/office/officeart/2005/8/layout/vList2"/>
    <dgm:cxn modelId="{CF2ED8FF-D1A2-4455-858F-157A61530C7C}" type="presOf" srcId="{5FF01F21-E040-4AB5-BE5F-C9216D1FFAB3}" destId="{EA22C3FA-8624-4EF0-8A2F-764FB6D2C86F}" srcOrd="0" destOrd="0" presId="urn:microsoft.com/office/officeart/2005/8/layout/vList2"/>
    <dgm:cxn modelId="{65FFFDB5-04D5-49F5-B279-1547FB497DB3}" type="presParOf" srcId="{5197911C-457F-497F-8B2F-BA55ECAB07FC}" destId="{0A851BD6-5540-4E34-8A14-8104C062835A}" srcOrd="0" destOrd="0" presId="urn:microsoft.com/office/officeart/2005/8/layout/vList2"/>
    <dgm:cxn modelId="{95F97DEA-6D96-48A9-8D28-F9AFDF65357E}" type="presParOf" srcId="{5197911C-457F-497F-8B2F-BA55ECAB07FC}" destId="{ED32BA5B-7C4B-4C6A-A450-B4198513D3E8}" srcOrd="1" destOrd="0" presId="urn:microsoft.com/office/officeart/2005/8/layout/vList2"/>
    <dgm:cxn modelId="{BD7B2881-EC64-440B-A4AE-C7C0415478DD}" type="presParOf" srcId="{5197911C-457F-497F-8B2F-BA55ECAB07FC}" destId="{EA22C3FA-8624-4EF0-8A2F-764FB6D2C86F}"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D9BE946-F5F0-42E4-AE1A-19DEA537376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77FB455-0CF6-482E-BDA2-081761250138}">
      <dgm:prSet/>
      <dgm:spPr/>
      <dgm:t>
        <a:bodyPr/>
        <a:lstStyle/>
        <a:p>
          <a:r>
            <a:rPr lang="en-GB" b="1" i="1"/>
            <a:t>Federated Homes Ltd v Mill Lodge Properties</a:t>
          </a:r>
          <a:r>
            <a:rPr lang="en-GB"/>
            <a:t> </a:t>
          </a:r>
          <a:r>
            <a:rPr lang="en-GB" b="1" i="1"/>
            <a:t>[1980] </a:t>
          </a:r>
          <a:r>
            <a:rPr lang="en-GB"/>
            <a:t>“if the benefit of a covenant is, on a proper construction of a document, annexed to the land, prima facie it is annexed to every part thereof, unless the contrary clearly appears” </a:t>
          </a:r>
          <a:endParaRPr lang="en-US"/>
        </a:p>
      </dgm:t>
    </dgm:pt>
    <dgm:pt modelId="{62F64BC9-1950-4055-8BE2-90E9044E1800}" type="parTrans" cxnId="{2294754F-4B33-45B0-8E3B-63F135B5855C}">
      <dgm:prSet/>
      <dgm:spPr/>
      <dgm:t>
        <a:bodyPr/>
        <a:lstStyle/>
        <a:p>
          <a:endParaRPr lang="en-US"/>
        </a:p>
      </dgm:t>
    </dgm:pt>
    <dgm:pt modelId="{7EDE2B4D-9A72-41D6-BE14-32E9DBF84973}" type="sibTrans" cxnId="{2294754F-4B33-45B0-8E3B-63F135B5855C}">
      <dgm:prSet/>
      <dgm:spPr/>
      <dgm:t>
        <a:bodyPr/>
        <a:lstStyle/>
        <a:p>
          <a:endParaRPr lang="en-US"/>
        </a:p>
      </dgm:t>
    </dgm:pt>
    <dgm:pt modelId="{521AFFCC-9AA4-4CFA-874B-FF03188E21CF}">
      <dgm:prSet/>
      <dgm:spPr/>
      <dgm:t>
        <a:bodyPr/>
        <a:lstStyle/>
        <a:p>
          <a:r>
            <a:rPr lang="en-GB"/>
            <a:t>In </a:t>
          </a:r>
          <a:r>
            <a:rPr lang="en-GB" b="1" i="1"/>
            <a:t>Crest Nicholson (Residential) Ltd v McAllister [2003] </a:t>
          </a:r>
          <a:r>
            <a:rPr lang="en-GB"/>
            <a:t>the court introduced the proviso that annexation will </a:t>
          </a:r>
          <a:r>
            <a:rPr lang="en-GB" u="sng"/>
            <a:t>not</a:t>
          </a:r>
          <a:r>
            <a:rPr lang="en-GB"/>
            <a:t> be effective where the land to be benefited is not clearly identified in the conveyance / transfer deed</a:t>
          </a:r>
          <a:endParaRPr lang="en-US"/>
        </a:p>
      </dgm:t>
    </dgm:pt>
    <dgm:pt modelId="{C5F531B6-7004-46A5-978F-CA32BCC43DED}" type="parTrans" cxnId="{7D100939-4718-44AA-8CD8-8AD3F0BF008D}">
      <dgm:prSet/>
      <dgm:spPr/>
      <dgm:t>
        <a:bodyPr/>
        <a:lstStyle/>
        <a:p>
          <a:endParaRPr lang="en-US"/>
        </a:p>
      </dgm:t>
    </dgm:pt>
    <dgm:pt modelId="{98E7D0D3-80D8-41A0-8352-0C2118C6B35C}" type="sibTrans" cxnId="{7D100939-4718-44AA-8CD8-8AD3F0BF008D}">
      <dgm:prSet/>
      <dgm:spPr/>
      <dgm:t>
        <a:bodyPr/>
        <a:lstStyle/>
        <a:p>
          <a:endParaRPr lang="en-US"/>
        </a:p>
      </dgm:t>
    </dgm:pt>
    <dgm:pt modelId="{D0541F39-9DF0-4763-88B5-5539E1834E7C}" type="pres">
      <dgm:prSet presAssocID="{8D9BE946-F5F0-42E4-AE1A-19DEA5373763}" presName="linear" presStyleCnt="0">
        <dgm:presLayoutVars>
          <dgm:animLvl val="lvl"/>
          <dgm:resizeHandles val="exact"/>
        </dgm:presLayoutVars>
      </dgm:prSet>
      <dgm:spPr/>
    </dgm:pt>
    <dgm:pt modelId="{2D1E45BC-63F2-4998-97FF-31ED478F54F0}" type="pres">
      <dgm:prSet presAssocID="{D77FB455-0CF6-482E-BDA2-081761250138}" presName="parentText" presStyleLbl="node1" presStyleIdx="0" presStyleCnt="2">
        <dgm:presLayoutVars>
          <dgm:chMax val="0"/>
          <dgm:bulletEnabled val="1"/>
        </dgm:presLayoutVars>
      </dgm:prSet>
      <dgm:spPr/>
    </dgm:pt>
    <dgm:pt modelId="{A0F4EB3D-D2BA-44FA-B09E-21FE87AAF922}" type="pres">
      <dgm:prSet presAssocID="{7EDE2B4D-9A72-41D6-BE14-32E9DBF84973}" presName="spacer" presStyleCnt="0"/>
      <dgm:spPr/>
    </dgm:pt>
    <dgm:pt modelId="{78E536AD-9479-43A8-BB53-804A1E92C95D}" type="pres">
      <dgm:prSet presAssocID="{521AFFCC-9AA4-4CFA-874B-FF03188E21CF}" presName="parentText" presStyleLbl="node1" presStyleIdx="1" presStyleCnt="2">
        <dgm:presLayoutVars>
          <dgm:chMax val="0"/>
          <dgm:bulletEnabled val="1"/>
        </dgm:presLayoutVars>
      </dgm:prSet>
      <dgm:spPr/>
    </dgm:pt>
  </dgm:ptLst>
  <dgm:cxnLst>
    <dgm:cxn modelId="{D8B85126-CF7B-4140-A993-78659B449725}" type="presOf" srcId="{8D9BE946-F5F0-42E4-AE1A-19DEA5373763}" destId="{D0541F39-9DF0-4763-88B5-5539E1834E7C}" srcOrd="0" destOrd="0" presId="urn:microsoft.com/office/officeart/2005/8/layout/vList2"/>
    <dgm:cxn modelId="{7D100939-4718-44AA-8CD8-8AD3F0BF008D}" srcId="{8D9BE946-F5F0-42E4-AE1A-19DEA5373763}" destId="{521AFFCC-9AA4-4CFA-874B-FF03188E21CF}" srcOrd="1" destOrd="0" parTransId="{C5F531B6-7004-46A5-978F-CA32BCC43DED}" sibTransId="{98E7D0D3-80D8-41A0-8352-0C2118C6B35C}"/>
    <dgm:cxn modelId="{3C717D46-C0C9-4CF4-A176-C374A5F82F5B}" type="presOf" srcId="{D77FB455-0CF6-482E-BDA2-081761250138}" destId="{2D1E45BC-63F2-4998-97FF-31ED478F54F0}" srcOrd="0" destOrd="0" presId="urn:microsoft.com/office/officeart/2005/8/layout/vList2"/>
    <dgm:cxn modelId="{2294754F-4B33-45B0-8E3B-63F135B5855C}" srcId="{8D9BE946-F5F0-42E4-AE1A-19DEA5373763}" destId="{D77FB455-0CF6-482E-BDA2-081761250138}" srcOrd="0" destOrd="0" parTransId="{62F64BC9-1950-4055-8BE2-90E9044E1800}" sibTransId="{7EDE2B4D-9A72-41D6-BE14-32E9DBF84973}"/>
    <dgm:cxn modelId="{91A2857D-81AD-467E-B37A-E96075B77ACB}" type="presOf" srcId="{521AFFCC-9AA4-4CFA-874B-FF03188E21CF}" destId="{78E536AD-9479-43A8-BB53-804A1E92C95D}" srcOrd="0" destOrd="0" presId="urn:microsoft.com/office/officeart/2005/8/layout/vList2"/>
    <dgm:cxn modelId="{7E251E4E-3BBA-4A62-AF2D-212363E1049F}" type="presParOf" srcId="{D0541F39-9DF0-4763-88B5-5539E1834E7C}" destId="{2D1E45BC-63F2-4998-97FF-31ED478F54F0}" srcOrd="0" destOrd="0" presId="urn:microsoft.com/office/officeart/2005/8/layout/vList2"/>
    <dgm:cxn modelId="{DA97D779-10D6-492C-9DC6-15872C13C2CD}" type="presParOf" srcId="{D0541F39-9DF0-4763-88B5-5539E1834E7C}" destId="{A0F4EB3D-D2BA-44FA-B09E-21FE87AAF922}" srcOrd="1" destOrd="0" presId="urn:microsoft.com/office/officeart/2005/8/layout/vList2"/>
    <dgm:cxn modelId="{9231FB57-1B25-473E-BE51-4A13F64BEB5B}" type="presParOf" srcId="{D0541F39-9DF0-4763-88B5-5539E1834E7C}" destId="{78E536AD-9479-43A8-BB53-804A1E92C95D}"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0330A22-3C73-420C-8DEE-9840AE091CF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7DE4DA3-A712-4DCF-8417-9967547F44D6}">
      <dgm:prSet/>
      <dgm:spPr/>
      <dgm:t>
        <a:bodyPr/>
        <a:lstStyle/>
        <a:p>
          <a:r>
            <a:rPr lang="en-GB" b="1"/>
            <a:t>Implied Annexation </a:t>
          </a:r>
          <a:r>
            <a:rPr lang="en-GB"/>
            <a:t>- may occur where it is possible to identify land intended to be benefited and it is appropriate to imply annexation from the circumstances of the case</a:t>
          </a:r>
          <a:endParaRPr lang="en-US"/>
        </a:p>
      </dgm:t>
    </dgm:pt>
    <dgm:pt modelId="{DAF4E2D0-D909-4360-A439-6A6923BA9AC1}" type="parTrans" cxnId="{9F91B63A-8938-48EB-81B8-85B9FAAD80FC}">
      <dgm:prSet/>
      <dgm:spPr/>
      <dgm:t>
        <a:bodyPr/>
        <a:lstStyle/>
        <a:p>
          <a:endParaRPr lang="en-US"/>
        </a:p>
      </dgm:t>
    </dgm:pt>
    <dgm:pt modelId="{E86F2E35-2869-49BB-8517-8BA986BC60CB}" type="sibTrans" cxnId="{9F91B63A-8938-48EB-81B8-85B9FAAD80FC}">
      <dgm:prSet/>
      <dgm:spPr/>
      <dgm:t>
        <a:bodyPr/>
        <a:lstStyle/>
        <a:p>
          <a:endParaRPr lang="en-US"/>
        </a:p>
      </dgm:t>
    </dgm:pt>
    <dgm:pt modelId="{2DEF04B3-6130-4DC3-B405-243F504ED7EB}">
      <dgm:prSet/>
      <dgm:spPr/>
      <dgm:t>
        <a:bodyPr/>
        <a:lstStyle/>
        <a:p>
          <a:r>
            <a:rPr lang="en-GB"/>
            <a:t>The </a:t>
          </a:r>
          <a:r>
            <a:rPr lang="en-GB" b="1" i="1"/>
            <a:t>Federated Homes</a:t>
          </a:r>
          <a:r>
            <a:rPr lang="en-GB"/>
            <a:t> decision suggests that nowadays implied annexation is of less importance</a:t>
          </a:r>
          <a:endParaRPr lang="en-US"/>
        </a:p>
      </dgm:t>
    </dgm:pt>
    <dgm:pt modelId="{FC07C8E1-9F79-481E-BFBE-524422CD011A}" type="parTrans" cxnId="{77441E7D-E97B-4341-908D-B8B06F38C455}">
      <dgm:prSet/>
      <dgm:spPr/>
      <dgm:t>
        <a:bodyPr/>
        <a:lstStyle/>
        <a:p>
          <a:endParaRPr lang="en-US"/>
        </a:p>
      </dgm:t>
    </dgm:pt>
    <dgm:pt modelId="{C3A64533-A952-434E-AD20-C013F2649394}" type="sibTrans" cxnId="{77441E7D-E97B-4341-908D-B8B06F38C455}">
      <dgm:prSet/>
      <dgm:spPr/>
      <dgm:t>
        <a:bodyPr/>
        <a:lstStyle/>
        <a:p>
          <a:endParaRPr lang="en-US"/>
        </a:p>
      </dgm:t>
    </dgm:pt>
    <dgm:pt modelId="{942F70BE-651E-40A1-A23D-CE72D5B62BE9}" type="pres">
      <dgm:prSet presAssocID="{60330A22-3C73-420C-8DEE-9840AE091CF8}" presName="linear" presStyleCnt="0">
        <dgm:presLayoutVars>
          <dgm:animLvl val="lvl"/>
          <dgm:resizeHandles val="exact"/>
        </dgm:presLayoutVars>
      </dgm:prSet>
      <dgm:spPr/>
    </dgm:pt>
    <dgm:pt modelId="{5EF9D45D-9A4C-4983-9F29-E98AF71F82AF}" type="pres">
      <dgm:prSet presAssocID="{67DE4DA3-A712-4DCF-8417-9967547F44D6}" presName="parentText" presStyleLbl="node1" presStyleIdx="0" presStyleCnt="2">
        <dgm:presLayoutVars>
          <dgm:chMax val="0"/>
          <dgm:bulletEnabled val="1"/>
        </dgm:presLayoutVars>
      </dgm:prSet>
      <dgm:spPr/>
    </dgm:pt>
    <dgm:pt modelId="{A34961BF-53F7-49F8-BDB0-FFF33B55DD11}" type="pres">
      <dgm:prSet presAssocID="{E86F2E35-2869-49BB-8517-8BA986BC60CB}" presName="spacer" presStyleCnt="0"/>
      <dgm:spPr/>
    </dgm:pt>
    <dgm:pt modelId="{BFE8B74B-823F-4B5A-AF27-5EC35377CE5E}" type="pres">
      <dgm:prSet presAssocID="{2DEF04B3-6130-4DC3-B405-243F504ED7EB}" presName="parentText" presStyleLbl="node1" presStyleIdx="1" presStyleCnt="2">
        <dgm:presLayoutVars>
          <dgm:chMax val="0"/>
          <dgm:bulletEnabled val="1"/>
        </dgm:presLayoutVars>
      </dgm:prSet>
      <dgm:spPr/>
    </dgm:pt>
  </dgm:ptLst>
  <dgm:cxnLst>
    <dgm:cxn modelId="{9F91B63A-8938-48EB-81B8-85B9FAAD80FC}" srcId="{60330A22-3C73-420C-8DEE-9840AE091CF8}" destId="{67DE4DA3-A712-4DCF-8417-9967547F44D6}" srcOrd="0" destOrd="0" parTransId="{DAF4E2D0-D909-4360-A439-6A6923BA9AC1}" sibTransId="{E86F2E35-2869-49BB-8517-8BA986BC60CB}"/>
    <dgm:cxn modelId="{A30B3A5F-CC03-4FA5-B322-F6E2B91E7398}" type="presOf" srcId="{60330A22-3C73-420C-8DEE-9840AE091CF8}" destId="{942F70BE-651E-40A1-A23D-CE72D5B62BE9}" srcOrd="0" destOrd="0" presId="urn:microsoft.com/office/officeart/2005/8/layout/vList2"/>
    <dgm:cxn modelId="{77441E7D-E97B-4341-908D-B8B06F38C455}" srcId="{60330A22-3C73-420C-8DEE-9840AE091CF8}" destId="{2DEF04B3-6130-4DC3-B405-243F504ED7EB}" srcOrd="1" destOrd="0" parTransId="{FC07C8E1-9F79-481E-BFBE-524422CD011A}" sibTransId="{C3A64533-A952-434E-AD20-C013F2649394}"/>
    <dgm:cxn modelId="{3AD4BD89-BF78-4112-8D62-4DD4C9853502}" type="presOf" srcId="{67DE4DA3-A712-4DCF-8417-9967547F44D6}" destId="{5EF9D45D-9A4C-4983-9F29-E98AF71F82AF}" srcOrd="0" destOrd="0" presId="urn:microsoft.com/office/officeart/2005/8/layout/vList2"/>
    <dgm:cxn modelId="{DB1EBDDC-4BB2-4B48-8438-9AADDAA3CB0C}" type="presOf" srcId="{2DEF04B3-6130-4DC3-B405-243F504ED7EB}" destId="{BFE8B74B-823F-4B5A-AF27-5EC35377CE5E}" srcOrd="0" destOrd="0" presId="urn:microsoft.com/office/officeart/2005/8/layout/vList2"/>
    <dgm:cxn modelId="{CBE1F879-11E5-43A3-A6EC-82E5382695FC}" type="presParOf" srcId="{942F70BE-651E-40A1-A23D-CE72D5B62BE9}" destId="{5EF9D45D-9A4C-4983-9F29-E98AF71F82AF}" srcOrd="0" destOrd="0" presId="urn:microsoft.com/office/officeart/2005/8/layout/vList2"/>
    <dgm:cxn modelId="{6C141D42-AD10-40BF-86BB-0A7C6FDB1728}" type="presParOf" srcId="{942F70BE-651E-40A1-A23D-CE72D5B62BE9}" destId="{A34961BF-53F7-49F8-BDB0-FFF33B55DD11}" srcOrd="1" destOrd="0" presId="urn:microsoft.com/office/officeart/2005/8/layout/vList2"/>
    <dgm:cxn modelId="{8E74FDA4-6483-4A57-A174-F02D288FBEAF}" type="presParOf" srcId="{942F70BE-651E-40A1-A23D-CE72D5B62BE9}" destId="{BFE8B74B-823F-4B5A-AF27-5EC35377CE5E}"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DF7894A-5DE2-477A-A23B-6EA6960C033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05042B3-6D87-4868-A792-A0FA41FD0F6D}">
      <dgm:prSet/>
      <dgm:spPr/>
      <dgm:t>
        <a:bodyPr/>
        <a:lstStyle/>
        <a:p>
          <a:r>
            <a:rPr lang="en-GB" b="1"/>
            <a:t>Statutory Annexation </a:t>
          </a:r>
          <a:r>
            <a:rPr lang="en-GB"/>
            <a:t>- </a:t>
          </a:r>
          <a:r>
            <a:rPr lang="en-GB" i="1"/>
            <a:t>Law of Property Act 1925; s78</a:t>
          </a:r>
          <a:r>
            <a:rPr lang="en-GB"/>
            <a:t> states:</a:t>
          </a:r>
          <a:endParaRPr lang="en-US"/>
        </a:p>
      </dgm:t>
    </dgm:pt>
    <dgm:pt modelId="{C6341ABE-66C1-471F-A094-870DE52D473B}" type="parTrans" cxnId="{5C53B04A-D0C5-4CC9-BD29-367FA32DAF77}">
      <dgm:prSet/>
      <dgm:spPr/>
      <dgm:t>
        <a:bodyPr/>
        <a:lstStyle/>
        <a:p>
          <a:endParaRPr lang="en-US"/>
        </a:p>
      </dgm:t>
    </dgm:pt>
    <dgm:pt modelId="{D4BDE0DE-FDCE-447D-BE31-BB55D17D98DD}" type="sibTrans" cxnId="{5C53B04A-D0C5-4CC9-BD29-367FA32DAF77}">
      <dgm:prSet/>
      <dgm:spPr/>
      <dgm:t>
        <a:bodyPr/>
        <a:lstStyle/>
        <a:p>
          <a:endParaRPr lang="en-US"/>
        </a:p>
      </dgm:t>
    </dgm:pt>
    <dgm:pt modelId="{5927C349-5EE7-4BF1-992D-7B34DE23999B}">
      <dgm:prSet/>
      <dgm:spPr/>
      <dgm:t>
        <a:bodyPr/>
        <a:lstStyle/>
        <a:p>
          <a:r>
            <a:rPr lang="en-GB"/>
            <a:t>“…</a:t>
          </a:r>
          <a:r>
            <a:rPr lang="en-GB" i="1"/>
            <a:t>a covenant relating to any land of the covenantee shall be deemed to be made with the covenantee and his successors in title and the persons deriving title under him or them…as if such successors…were expressed</a:t>
          </a:r>
          <a:r>
            <a:rPr lang="en-GB"/>
            <a:t>”.</a:t>
          </a:r>
          <a:endParaRPr lang="en-US"/>
        </a:p>
      </dgm:t>
    </dgm:pt>
    <dgm:pt modelId="{23E3FEB2-6D66-4B7D-8FEB-10CC72FC17CA}" type="parTrans" cxnId="{43E1AAFA-BE3B-4E85-936D-E4ABAD5D9A02}">
      <dgm:prSet/>
      <dgm:spPr/>
      <dgm:t>
        <a:bodyPr/>
        <a:lstStyle/>
        <a:p>
          <a:endParaRPr lang="en-US"/>
        </a:p>
      </dgm:t>
    </dgm:pt>
    <dgm:pt modelId="{6DE6DF01-63E6-4C59-BAC2-ECF58B6C6920}" type="sibTrans" cxnId="{43E1AAFA-BE3B-4E85-936D-E4ABAD5D9A02}">
      <dgm:prSet/>
      <dgm:spPr/>
      <dgm:t>
        <a:bodyPr/>
        <a:lstStyle/>
        <a:p>
          <a:endParaRPr lang="en-US"/>
        </a:p>
      </dgm:t>
    </dgm:pt>
    <dgm:pt modelId="{BA9E1890-17E5-452E-9FE6-B5AD7053DBD0}">
      <dgm:prSet/>
      <dgm:spPr/>
      <dgm:t>
        <a:bodyPr/>
        <a:lstStyle/>
        <a:p>
          <a:r>
            <a:rPr lang="en-GB"/>
            <a:t>Note </a:t>
          </a:r>
          <a:r>
            <a:rPr lang="en-GB" b="1" i="1"/>
            <a:t>Roake v Chadha</a:t>
          </a:r>
          <a:r>
            <a:rPr lang="en-GB"/>
            <a:t> </a:t>
          </a:r>
          <a:r>
            <a:rPr lang="en-GB" b="1" i="1"/>
            <a:t>[1984] </a:t>
          </a:r>
          <a:r>
            <a:rPr lang="en-GB"/>
            <a:t>- </a:t>
          </a:r>
          <a:r>
            <a:rPr lang="en-GB" i="1"/>
            <a:t>s78</a:t>
          </a:r>
          <a:r>
            <a:rPr lang="en-GB"/>
            <a:t> will </a:t>
          </a:r>
          <a:r>
            <a:rPr lang="en-GB" u="sng"/>
            <a:t>not</a:t>
          </a:r>
          <a:r>
            <a:rPr lang="en-GB"/>
            <a:t> apply where original parties made it clear that the benefit of covenant was </a:t>
          </a:r>
          <a:r>
            <a:rPr lang="en-GB" u="sng"/>
            <a:t>not</a:t>
          </a:r>
          <a:r>
            <a:rPr lang="en-GB"/>
            <a:t> to run with the land</a:t>
          </a:r>
          <a:endParaRPr lang="en-US"/>
        </a:p>
      </dgm:t>
    </dgm:pt>
    <dgm:pt modelId="{F27FC1D2-CAB2-4B0C-A9CE-38D97C2DA76E}" type="parTrans" cxnId="{4A125066-7717-438A-AA8A-34F9514DD4C9}">
      <dgm:prSet/>
      <dgm:spPr/>
      <dgm:t>
        <a:bodyPr/>
        <a:lstStyle/>
        <a:p>
          <a:endParaRPr lang="en-US"/>
        </a:p>
      </dgm:t>
    </dgm:pt>
    <dgm:pt modelId="{03A80DA6-3690-4FBF-B681-28BEA7EF6FC1}" type="sibTrans" cxnId="{4A125066-7717-438A-AA8A-34F9514DD4C9}">
      <dgm:prSet/>
      <dgm:spPr/>
      <dgm:t>
        <a:bodyPr/>
        <a:lstStyle/>
        <a:p>
          <a:endParaRPr lang="en-US"/>
        </a:p>
      </dgm:t>
    </dgm:pt>
    <dgm:pt modelId="{09325C04-FDC0-48B9-9BBD-198B9965EBD9}" type="pres">
      <dgm:prSet presAssocID="{5DF7894A-5DE2-477A-A23B-6EA6960C0338}" presName="linear" presStyleCnt="0">
        <dgm:presLayoutVars>
          <dgm:animLvl val="lvl"/>
          <dgm:resizeHandles val="exact"/>
        </dgm:presLayoutVars>
      </dgm:prSet>
      <dgm:spPr/>
    </dgm:pt>
    <dgm:pt modelId="{7FCF9C40-156B-499A-864B-761156DABB1F}" type="pres">
      <dgm:prSet presAssocID="{F05042B3-6D87-4868-A792-A0FA41FD0F6D}" presName="parentText" presStyleLbl="node1" presStyleIdx="0" presStyleCnt="2">
        <dgm:presLayoutVars>
          <dgm:chMax val="0"/>
          <dgm:bulletEnabled val="1"/>
        </dgm:presLayoutVars>
      </dgm:prSet>
      <dgm:spPr/>
    </dgm:pt>
    <dgm:pt modelId="{9DFBAF0F-F168-4778-B884-34CF9427D806}" type="pres">
      <dgm:prSet presAssocID="{F05042B3-6D87-4868-A792-A0FA41FD0F6D}" presName="childText" presStyleLbl="revTx" presStyleIdx="0" presStyleCnt="1">
        <dgm:presLayoutVars>
          <dgm:bulletEnabled val="1"/>
        </dgm:presLayoutVars>
      </dgm:prSet>
      <dgm:spPr/>
    </dgm:pt>
    <dgm:pt modelId="{C589F008-5E77-40F2-93A1-3277437E698C}" type="pres">
      <dgm:prSet presAssocID="{BA9E1890-17E5-452E-9FE6-B5AD7053DBD0}" presName="parentText" presStyleLbl="node1" presStyleIdx="1" presStyleCnt="2">
        <dgm:presLayoutVars>
          <dgm:chMax val="0"/>
          <dgm:bulletEnabled val="1"/>
        </dgm:presLayoutVars>
      </dgm:prSet>
      <dgm:spPr/>
    </dgm:pt>
  </dgm:ptLst>
  <dgm:cxnLst>
    <dgm:cxn modelId="{4A125066-7717-438A-AA8A-34F9514DD4C9}" srcId="{5DF7894A-5DE2-477A-A23B-6EA6960C0338}" destId="{BA9E1890-17E5-452E-9FE6-B5AD7053DBD0}" srcOrd="1" destOrd="0" parTransId="{F27FC1D2-CAB2-4B0C-A9CE-38D97C2DA76E}" sibTransId="{03A80DA6-3690-4FBF-B681-28BEA7EF6FC1}"/>
    <dgm:cxn modelId="{5C53B04A-D0C5-4CC9-BD29-367FA32DAF77}" srcId="{5DF7894A-5DE2-477A-A23B-6EA6960C0338}" destId="{F05042B3-6D87-4868-A792-A0FA41FD0F6D}" srcOrd="0" destOrd="0" parTransId="{C6341ABE-66C1-471F-A094-870DE52D473B}" sibTransId="{D4BDE0DE-FDCE-447D-BE31-BB55D17D98DD}"/>
    <dgm:cxn modelId="{B5CD0F73-B570-47B5-AE74-7ECD5EA57EC6}" type="presOf" srcId="{5927C349-5EE7-4BF1-992D-7B34DE23999B}" destId="{9DFBAF0F-F168-4778-B884-34CF9427D806}" srcOrd="0" destOrd="0" presId="urn:microsoft.com/office/officeart/2005/8/layout/vList2"/>
    <dgm:cxn modelId="{A2231C75-F718-44C0-807C-18565BAE9CEB}" type="presOf" srcId="{BA9E1890-17E5-452E-9FE6-B5AD7053DBD0}" destId="{C589F008-5E77-40F2-93A1-3277437E698C}" srcOrd="0" destOrd="0" presId="urn:microsoft.com/office/officeart/2005/8/layout/vList2"/>
    <dgm:cxn modelId="{A7B26F93-8394-4221-9FD7-17A30D5F7993}" type="presOf" srcId="{5DF7894A-5DE2-477A-A23B-6EA6960C0338}" destId="{09325C04-FDC0-48B9-9BBD-198B9965EBD9}" srcOrd="0" destOrd="0" presId="urn:microsoft.com/office/officeart/2005/8/layout/vList2"/>
    <dgm:cxn modelId="{B8951AE6-2702-4A83-AA46-B5B245A76099}" type="presOf" srcId="{F05042B3-6D87-4868-A792-A0FA41FD0F6D}" destId="{7FCF9C40-156B-499A-864B-761156DABB1F}" srcOrd="0" destOrd="0" presId="urn:microsoft.com/office/officeart/2005/8/layout/vList2"/>
    <dgm:cxn modelId="{43E1AAFA-BE3B-4E85-936D-E4ABAD5D9A02}" srcId="{F05042B3-6D87-4868-A792-A0FA41FD0F6D}" destId="{5927C349-5EE7-4BF1-992D-7B34DE23999B}" srcOrd="0" destOrd="0" parTransId="{23E3FEB2-6D66-4B7D-8FEB-10CC72FC17CA}" sibTransId="{6DE6DF01-63E6-4C59-BAC2-ECF58B6C6920}"/>
    <dgm:cxn modelId="{CA278CB1-4399-4BA5-BB8C-91F9B870ABFE}" type="presParOf" srcId="{09325C04-FDC0-48B9-9BBD-198B9965EBD9}" destId="{7FCF9C40-156B-499A-864B-761156DABB1F}" srcOrd="0" destOrd="0" presId="urn:microsoft.com/office/officeart/2005/8/layout/vList2"/>
    <dgm:cxn modelId="{892FA191-A9A0-4416-BE27-50EFD74A9937}" type="presParOf" srcId="{09325C04-FDC0-48B9-9BBD-198B9965EBD9}" destId="{9DFBAF0F-F168-4778-B884-34CF9427D806}" srcOrd="1" destOrd="0" presId="urn:microsoft.com/office/officeart/2005/8/layout/vList2"/>
    <dgm:cxn modelId="{B9D473F7-0CE0-47AA-9F3C-56BFABAC8A36}" type="presParOf" srcId="{09325C04-FDC0-48B9-9BBD-198B9965EBD9}" destId="{C589F008-5E77-40F2-93A1-3277437E698C}"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C5713FE-68D6-4860-9341-92EDB5B000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319FDD9-5B44-4360-BF82-4D8CEC73A488}">
      <dgm:prSet/>
      <dgm:spPr/>
      <dgm:t>
        <a:bodyPr/>
        <a:lstStyle/>
        <a:p>
          <a:r>
            <a:rPr lang="en-GB"/>
            <a:t>“Local law” allowing restrictive covenants to be mutually enforceable by &amp; against the various owners from time to time of the plots of land that are part of the scheme </a:t>
          </a:r>
          <a:endParaRPr lang="en-US"/>
        </a:p>
      </dgm:t>
    </dgm:pt>
    <dgm:pt modelId="{F350B246-C8CF-4D17-8B95-73378C37E1E0}" type="parTrans" cxnId="{BD99CF1A-9CB8-42CB-9320-784234C52382}">
      <dgm:prSet/>
      <dgm:spPr/>
      <dgm:t>
        <a:bodyPr/>
        <a:lstStyle/>
        <a:p>
          <a:endParaRPr lang="en-US"/>
        </a:p>
      </dgm:t>
    </dgm:pt>
    <dgm:pt modelId="{8B7FED7E-9E94-4A9E-AEDE-8DA2229281BF}" type="sibTrans" cxnId="{BD99CF1A-9CB8-42CB-9320-784234C52382}">
      <dgm:prSet/>
      <dgm:spPr/>
      <dgm:t>
        <a:bodyPr/>
        <a:lstStyle/>
        <a:p>
          <a:endParaRPr lang="en-US"/>
        </a:p>
      </dgm:t>
    </dgm:pt>
    <dgm:pt modelId="{6F807E5F-4CC2-4BDF-937D-1F2D7C906A41}">
      <dgm:prSet/>
      <dgm:spPr/>
      <dgm:t>
        <a:bodyPr/>
        <a:lstStyle/>
        <a:p>
          <a:r>
            <a:rPr lang="en-GB"/>
            <a:t>Requirements laid down in </a:t>
          </a:r>
          <a:r>
            <a:rPr lang="en-GB" b="1" i="1"/>
            <a:t>Elliston v Reacher [1908]</a:t>
          </a:r>
          <a:endParaRPr lang="en-US"/>
        </a:p>
      </dgm:t>
    </dgm:pt>
    <dgm:pt modelId="{405623DD-715D-4521-AD4F-C0DA597EB20B}" type="parTrans" cxnId="{3C0D5645-2C80-41FC-A6E5-66C2FAC19364}">
      <dgm:prSet/>
      <dgm:spPr/>
      <dgm:t>
        <a:bodyPr/>
        <a:lstStyle/>
        <a:p>
          <a:endParaRPr lang="en-US"/>
        </a:p>
      </dgm:t>
    </dgm:pt>
    <dgm:pt modelId="{E9E46983-9972-43AF-962F-0EB1C3AF6052}" type="sibTrans" cxnId="{3C0D5645-2C80-41FC-A6E5-66C2FAC19364}">
      <dgm:prSet/>
      <dgm:spPr/>
      <dgm:t>
        <a:bodyPr/>
        <a:lstStyle/>
        <a:p>
          <a:endParaRPr lang="en-US"/>
        </a:p>
      </dgm:t>
    </dgm:pt>
    <dgm:pt modelId="{E966FAF2-5CB2-483B-95CF-AF559D1B49A0}">
      <dgm:prSet/>
      <dgm:spPr/>
      <dgm:t>
        <a:bodyPr/>
        <a:lstStyle/>
        <a:p>
          <a:r>
            <a:rPr lang="en-GB"/>
            <a:t>Originally rules very strict so few building schemes found, E.g. a common vendor, that vendor intended to sell a particular area of land in plots, each original plot sale was on terms that imposed certain restrictions &amp; the intention was for the restrictions to be mutually enforceable</a:t>
          </a:r>
          <a:endParaRPr lang="en-US"/>
        </a:p>
      </dgm:t>
    </dgm:pt>
    <dgm:pt modelId="{5D1381BF-1B0E-470F-99AE-1D084D5D939C}" type="parTrans" cxnId="{2F78E8A8-DF32-4371-93C1-67DE90B70D58}">
      <dgm:prSet/>
      <dgm:spPr/>
      <dgm:t>
        <a:bodyPr/>
        <a:lstStyle/>
        <a:p>
          <a:endParaRPr lang="en-US"/>
        </a:p>
      </dgm:t>
    </dgm:pt>
    <dgm:pt modelId="{1FF03766-DA9E-416A-BD55-C2C05B79E0D0}" type="sibTrans" cxnId="{2F78E8A8-DF32-4371-93C1-67DE90B70D58}">
      <dgm:prSet/>
      <dgm:spPr/>
      <dgm:t>
        <a:bodyPr/>
        <a:lstStyle/>
        <a:p>
          <a:endParaRPr lang="en-US"/>
        </a:p>
      </dgm:t>
    </dgm:pt>
    <dgm:pt modelId="{FDFC553A-366E-4335-88CA-D2E4946C240A}">
      <dgm:prSet/>
      <dgm:spPr/>
      <dgm:t>
        <a:bodyPr/>
        <a:lstStyle/>
        <a:p>
          <a:r>
            <a:rPr lang="en-GB"/>
            <a:t>Rules have since been relaxed to a limited extent, E.g. </a:t>
          </a:r>
          <a:r>
            <a:rPr lang="en-GB" b="1" i="1"/>
            <a:t>Re Dolphin’s Conveyance</a:t>
          </a:r>
          <a:r>
            <a:rPr lang="en-GB"/>
            <a:t> </a:t>
          </a:r>
          <a:r>
            <a:rPr lang="en-GB" b="1" i="1"/>
            <a:t>[1970]</a:t>
          </a:r>
          <a:r>
            <a:rPr lang="en-GB"/>
            <a:t>.</a:t>
          </a:r>
          <a:r>
            <a:rPr lang="en-GB" b="1" i="1"/>
            <a:t> </a:t>
          </a:r>
          <a:r>
            <a:rPr lang="en-GB"/>
            <a:t>See also the recent Court of Appeal case of </a:t>
          </a:r>
          <a:r>
            <a:rPr lang="en-GB" b="1" i="1"/>
            <a:t>Birdlip Ltd v Hunter &amp; Ano’r [2016]</a:t>
          </a:r>
          <a:endParaRPr lang="en-US"/>
        </a:p>
      </dgm:t>
    </dgm:pt>
    <dgm:pt modelId="{40F6D5F0-1E80-4EB7-983A-9A849602C79F}" type="parTrans" cxnId="{D32C04A3-EC86-4F2E-AB3C-D1A91B844A64}">
      <dgm:prSet/>
      <dgm:spPr/>
      <dgm:t>
        <a:bodyPr/>
        <a:lstStyle/>
        <a:p>
          <a:endParaRPr lang="en-US"/>
        </a:p>
      </dgm:t>
    </dgm:pt>
    <dgm:pt modelId="{B115EAEB-9460-47E5-AFA1-F98EC7FAF209}" type="sibTrans" cxnId="{D32C04A3-EC86-4F2E-AB3C-D1A91B844A64}">
      <dgm:prSet/>
      <dgm:spPr/>
      <dgm:t>
        <a:bodyPr/>
        <a:lstStyle/>
        <a:p>
          <a:endParaRPr lang="en-US"/>
        </a:p>
      </dgm:t>
    </dgm:pt>
    <dgm:pt modelId="{1D39E5DA-FCDA-4070-8553-AF9D0CC2ED31}" type="pres">
      <dgm:prSet presAssocID="{AC5713FE-68D6-4860-9341-92EDB5B00066}" presName="linear" presStyleCnt="0">
        <dgm:presLayoutVars>
          <dgm:animLvl val="lvl"/>
          <dgm:resizeHandles val="exact"/>
        </dgm:presLayoutVars>
      </dgm:prSet>
      <dgm:spPr/>
    </dgm:pt>
    <dgm:pt modelId="{FDC8324A-178E-489F-A8C2-BACF0788463A}" type="pres">
      <dgm:prSet presAssocID="{4319FDD9-5B44-4360-BF82-4D8CEC73A488}" presName="parentText" presStyleLbl="node1" presStyleIdx="0" presStyleCnt="4">
        <dgm:presLayoutVars>
          <dgm:chMax val="0"/>
          <dgm:bulletEnabled val="1"/>
        </dgm:presLayoutVars>
      </dgm:prSet>
      <dgm:spPr/>
    </dgm:pt>
    <dgm:pt modelId="{EC374B9C-277F-454B-8327-25186955EC97}" type="pres">
      <dgm:prSet presAssocID="{8B7FED7E-9E94-4A9E-AEDE-8DA2229281BF}" presName="spacer" presStyleCnt="0"/>
      <dgm:spPr/>
    </dgm:pt>
    <dgm:pt modelId="{CD0142C0-8303-4050-A606-35668F53F83C}" type="pres">
      <dgm:prSet presAssocID="{6F807E5F-4CC2-4BDF-937D-1F2D7C906A41}" presName="parentText" presStyleLbl="node1" presStyleIdx="1" presStyleCnt="4">
        <dgm:presLayoutVars>
          <dgm:chMax val="0"/>
          <dgm:bulletEnabled val="1"/>
        </dgm:presLayoutVars>
      </dgm:prSet>
      <dgm:spPr/>
    </dgm:pt>
    <dgm:pt modelId="{DECEEC84-55EF-4909-996F-3AD054839762}" type="pres">
      <dgm:prSet presAssocID="{E9E46983-9972-43AF-962F-0EB1C3AF6052}" presName="spacer" presStyleCnt="0"/>
      <dgm:spPr/>
    </dgm:pt>
    <dgm:pt modelId="{6CB685E4-E642-418F-87D4-6E747F1B16E0}" type="pres">
      <dgm:prSet presAssocID="{E966FAF2-5CB2-483B-95CF-AF559D1B49A0}" presName="parentText" presStyleLbl="node1" presStyleIdx="2" presStyleCnt="4">
        <dgm:presLayoutVars>
          <dgm:chMax val="0"/>
          <dgm:bulletEnabled val="1"/>
        </dgm:presLayoutVars>
      </dgm:prSet>
      <dgm:spPr/>
    </dgm:pt>
    <dgm:pt modelId="{B7D9FD07-9198-4687-8C80-D950DC857094}" type="pres">
      <dgm:prSet presAssocID="{1FF03766-DA9E-416A-BD55-C2C05B79E0D0}" presName="spacer" presStyleCnt="0"/>
      <dgm:spPr/>
    </dgm:pt>
    <dgm:pt modelId="{36524A02-608A-4375-A31E-3FDC1AD3FAE0}" type="pres">
      <dgm:prSet presAssocID="{FDFC553A-366E-4335-88CA-D2E4946C240A}" presName="parentText" presStyleLbl="node1" presStyleIdx="3" presStyleCnt="4">
        <dgm:presLayoutVars>
          <dgm:chMax val="0"/>
          <dgm:bulletEnabled val="1"/>
        </dgm:presLayoutVars>
      </dgm:prSet>
      <dgm:spPr/>
    </dgm:pt>
  </dgm:ptLst>
  <dgm:cxnLst>
    <dgm:cxn modelId="{BD99CF1A-9CB8-42CB-9320-784234C52382}" srcId="{AC5713FE-68D6-4860-9341-92EDB5B00066}" destId="{4319FDD9-5B44-4360-BF82-4D8CEC73A488}" srcOrd="0" destOrd="0" parTransId="{F350B246-C8CF-4D17-8B95-73378C37E1E0}" sibTransId="{8B7FED7E-9E94-4A9E-AEDE-8DA2229281BF}"/>
    <dgm:cxn modelId="{3C0D5645-2C80-41FC-A6E5-66C2FAC19364}" srcId="{AC5713FE-68D6-4860-9341-92EDB5B00066}" destId="{6F807E5F-4CC2-4BDF-937D-1F2D7C906A41}" srcOrd="1" destOrd="0" parTransId="{405623DD-715D-4521-AD4F-C0DA597EB20B}" sibTransId="{E9E46983-9972-43AF-962F-0EB1C3AF6052}"/>
    <dgm:cxn modelId="{F473CC9F-7B90-413F-BA84-C989A1E17C2F}" type="presOf" srcId="{AC5713FE-68D6-4860-9341-92EDB5B00066}" destId="{1D39E5DA-FCDA-4070-8553-AF9D0CC2ED31}" srcOrd="0" destOrd="0" presId="urn:microsoft.com/office/officeart/2005/8/layout/vList2"/>
    <dgm:cxn modelId="{D32C04A3-EC86-4F2E-AB3C-D1A91B844A64}" srcId="{AC5713FE-68D6-4860-9341-92EDB5B00066}" destId="{FDFC553A-366E-4335-88CA-D2E4946C240A}" srcOrd="3" destOrd="0" parTransId="{40F6D5F0-1E80-4EB7-983A-9A849602C79F}" sibTransId="{B115EAEB-9460-47E5-AFA1-F98EC7FAF209}"/>
    <dgm:cxn modelId="{5F6484A8-0BA4-4888-AA05-783F86207730}" type="presOf" srcId="{E966FAF2-5CB2-483B-95CF-AF559D1B49A0}" destId="{6CB685E4-E642-418F-87D4-6E747F1B16E0}" srcOrd="0" destOrd="0" presId="urn:microsoft.com/office/officeart/2005/8/layout/vList2"/>
    <dgm:cxn modelId="{2F78E8A8-DF32-4371-93C1-67DE90B70D58}" srcId="{AC5713FE-68D6-4860-9341-92EDB5B00066}" destId="{E966FAF2-5CB2-483B-95CF-AF559D1B49A0}" srcOrd="2" destOrd="0" parTransId="{5D1381BF-1B0E-470F-99AE-1D084D5D939C}" sibTransId="{1FF03766-DA9E-416A-BD55-C2C05B79E0D0}"/>
    <dgm:cxn modelId="{73BF45B2-B8F4-488C-A4DA-4AF966F66949}" type="presOf" srcId="{4319FDD9-5B44-4360-BF82-4D8CEC73A488}" destId="{FDC8324A-178E-489F-A8C2-BACF0788463A}" srcOrd="0" destOrd="0" presId="urn:microsoft.com/office/officeart/2005/8/layout/vList2"/>
    <dgm:cxn modelId="{40C4D9DF-AB8B-43FA-9911-30A267FF05C4}" type="presOf" srcId="{6F807E5F-4CC2-4BDF-937D-1F2D7C906A41}" destId="{CD0142C0-8303-4050-A606-35668F53F83C}" srcOrd="0" destOrd="0" presId="urn:microsoft.com/office/officeart/2005/8/layout/vList2"/>
    <dgm:cxn modelId="{B36FFEF8-22D5-44F5-BC8A-351D5FCBC7EA}" type="presOf" srcId="{FDFC553A-366E-4335-88CA-D2E4946C240A}" destId="{36524A02-608A-4375-A31E-3FDC1AD3FAE0}" srcOrd="0" destOrd="0" presId="urn:microsoft.com/office/officeart/2005/8/layout/vList2"/>
    <dgm:cxn modelId="{DC317287-027E-4E04-BD3A-DAB19DC5C2E3}" type="presParOf" srcId="{1D39E5DA-FCDA-4070-8553-AF9D0CC2ED31}" destId="{FDC8324A-178E-489F-A8C2-BACF0788463A}" srcOrd="0" destOrd="0" presId="urn:microsoft.com/office/officeart/2005/8/layout/vList2"/>
    <dgm:cxn modelId="{5A5A2D66-A7D7-42F5-BE2F-18D71296BBA8}" type="presParOf" srcId="{1D39E5DA-FCDA-4070-8553-AF9D0CC2ED31}" destId="{EC374B9C-277F-454B-8327-25186955EC97}" srcOrd="1" destOrd="0" presId="urn:microsoft.com/office/officeart/2005/8/layout/vList2"/>
    <dgm:cxn modelId="{87A913E4-D8C9-4023-AA55-3CA9327A07BA}" type="presParOf" srcId="{1D39E5DA-FCDA-4070-8553-AF9D0CC2ED31}" destId="{CD0142C0-8303-4050-A606-35668F53F83C}" srcOrd="2" destOrd="0" presId="urn:microsoft.com/office/officeart/2005/8/layout/vList2"/>
    <dgm:cxn modelId="{B6BAC448-24FF-4B87-84E2-C2A073ABFE0D}" type="presParOf" srcId="{1D39E5DA-FCDA-4070-8553-AF9D0CC2ED31}" destId="{DECEEC84-55EF-4909-996F-3AD054839762}" srcOrd="3" destOrd="0" presId="urn:microsoft.com/office/officeart/2005/8/layout/vList2"/>
    <dgm:cxn modelId="{37C2AC5F-597B-4C2D-90E1-30A741700E6B}" type="presParOf" srcId="{1D39E5DA-FCDA-4070-8553-AF9D0CC2ED31}" destId="{6CB685E4-E642-418F-87D4-6E747F1B16E0}" srcOrd="4" destOrd="0" presId="urn:microsoft.com/office/officeart/2005/8/layout/vList2"/>
    <dgm:cxn modelId="{B35926B8-38E7-4267-AA9A-76077C6274BE}" type="presParOf" srcId="{1D39E5DA-FCDA-4070-8553-AF9D0CC2ED31}" destId="{B7D9FD07-9198-4687-8C80-D950DC857094}" srcOrd="5" destOrd="0" presId="urn:microsoft.com/office/officeart/2005/8/layout/vList2"/>
    <dgm:cxn modelId="{7CDAC58F-0F5B-4A12-8035-168FE67C4252}" type="presParOf" srcId="{1D39E5DA-FCDA-4070-8553-AF9D0CC2ED31}" destId="{36524A02-608A-4375-A31E-3FDC1AD3FAE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F7F64C0-A9A6-4404-8088-42830837F037}"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14DC666-4AC2-4BA7-9DAA-D3ED1DDC6E34}">
      <dgm:prSet/>
      <dgm:spPr/>
      <dgm:t>
        <a:bodyPr/>
        <a:lstStyle/>
        <a:p>
          <a:r>
            <a:rPr lang="en-GB"/>
            <a:t>A covenant is enforceable (positive or restrictive) as between the original contracting parties. </a:t>
          </a:r>
          <a:endParaRPr lang="en-US"/>
        </a:p>
      </dgm:t>
    </dgm:pt>
    <dgm:pt modelId="{A612DDF6-A75F-4D65-990D-34CF95927D6F}" type="parTrans" cxnId="{6D564C45-A478-45EF-B468-608B441AB808}">
      <dgm:prSet/>
      <dgm:spPr/>
      <dgm:t>
        <a:bodyPr/>
        <a:lstStyle/>
        <a:p>
          <a:endParaRPr lang="en-US"/>
        </a:p>
      </dgm:t>
    </dgm:pt>
    <dgm:pt modelId="{8CF527E7-0633-4151-BD26-8B104FE8045D}" type="sibTrans" cxnId="{6D564C45-A478-45EF-B468-608B441AB808}">
      <dgm:prSet/>
      <dgm:spPr/>
      <dgm:t>
        <a:bodyPr/>
        <a:lstStyle/>
        <a:p>
          <a:endParaRPr lang="en-US"/>
        </a:p>
      </dgm:t>
    </dgm:pt>
    <dgm:pt modelId="{A6D290F5-3425-43B7-9149-972DA3E8546C}">
      <dgm:prSet/>
      <dgm:spPr/>
      <dgm:t>
        <a:bodyPr/>
        <a:lstStyle/>
        <a:p>
          <a:r>
            <a:rPr lang="en-GB"/>
            <a:t>When both the dominant and servient land has changed hands, how the benefit and burden have passed needs to match for the dominant land owner to take action. </a:t>
          </a:r>
          <a:endParaRPr lang="en-US"/>
        </a:p>
      </dgm:t>
    </dgm:pt>
    <dgm:pt modelId="{4E88F02D-FE0D-4147-9C28-CB0DBCA31D13}" type="parTrans" cxnId="{1600F229-E048-435D-BF0E-5D890CBD67CE}">
      <dgm:prSet/>
      <dgm:spPr/>
      <dgm:t>
        <a:bodyPr/>
        <a:lstStyle/>
        <a:p>
          <a:endParaRPr lang="en-US"/>
        </a:p>
      </dgm:t>
    </dgm:pt>
    <dgm:pt modelId="{1B8EFF98-2CE5-4ADE-8D3E-A54F50EBC913}" type="sibTrans" cxnId="{1600F229-E048-435D-BF0E-5D890CBD67CE}">
      <dgm:prSet/>
      <dgm:spPr/>
      <dgm:t>
        <a:bodyPr/>
        <a:lstStyle/>
        <a:p>
          <a:endParaRPr lang="en-US"/>
        </a:p>
      </dgm:t>
    </dgm:pt>
    <dgm:pt modelId="{973A575F-4C30-4C19-B08B-C97B0B9C8C2C}">
      <dgm:prSet/>
      <dgm:spPr/>
      <dgm:t>
        <a:bodyPr/>
        <a:lstStyle/>
        <a:p>
          <a:r>
            <a:rPr lang="en-GB"/>
            <a:t>The approach depends on whether the covenant is positive or restrictive:</a:t>
          </a:r>
          <a:endParaRPr lang="en-US"/>
        </a:p>
      </dgm:t>
    </dgm:pt>
    <dgm:pt modelId="{A024A3D1-A90C-4DB5-9B68-6E88F19C15EB}" type="parTrans" cxnId="{217C75CD-D74A-4158-905C-DB9833CECE28}">
      <dgm:prSet/>
      <dgm:spPr/>
      <dgm:t>
        <a:bodyPr/>
        <a:lstStyle/>
        <a:p>
          <a:endParaRPr lang="en-US"/>
        </a:p>
      </dgm:t>
    </dgm:pt>
    <dgm:pt modelId="{3D3BA28B-F658-4EB3-9980-8421C41CAB89}" type="sibTrans" cxnId="{217C75CD-D74A-4158-905C-DB9833CECE28}">
      <dgm:prSet/>
      <dgm:spPr/>
      <dgm:t>
        <a:bodyPr/>
        <a:lstStyle/>
        <a:p>
          <a:endParaRPr lang="en-US"/>
        </a:p>
      </dgm:t>
    </dgm:pt>
    <dgm:pt modelId="{0B266D97-11A0-4668-9863-3B5E53628A37}" type="pres">
      <dgm:prSet presAssocID="{1F7F64C0-A9A6-4404-8088-42830837F037}" presName="diagram" presStyleCnt="0">
        <dgm:presLayoutVars>
          <dgm:dir/>
          <dgm:resizeHandles val="exact"/>
        </dgm:presLayoutVars>
      </dgm:prSet>
      <dgm:spPr/>
    </dgm:pt>
    <dgm:pt modelId="{FA7A2605-EB56-4DE0-B581-B58089C6EE34}" type="pres">
      <dgm:prSet presAssocID="{F14DC666-4AC2-4BA7-9DAA-D3ED1DDC6E34}" presName="node" presStyleLbl="node1" presStyleIdx="0" presStyleCnt="3">
        <dgm:presLayoutVars>
          <dgm:bulletEnabled val="1"/>
        </dgm:presLayoutVars>
      </dgm:prSet>
      <dgm:spPr/>
    </dgm:pt>
    <dgm:pt modelId="{59F5CEFB-832F-4380-A2D9-5CCD100497FB}" type="pres">
      <dgm:prSet presAssocID="{8CF527E7-0633-4151-BD26-8B104FE8045D}" presName="sibTrans" presStyleLbl="sibTrans2D1" presStyleIdx="0" presStyleCnt="2"/>
      <dgm:spPr/>
    </dgm:pt>
    <dgm:pt modelId="{7234B821-32A0-4609-AF14-75C7DE65C332}" type="pres">
      <dgm:prSet presAssocID="{8CF527E7-0633-4151-BD26-8B104FE8045D}" presName="connectorText" presStyleLbl="sibTrans2D1" presStyleIdx="0" presStyleCnt="2"/>
      <dgm:spPr/>
    </dgm:pt>
    <dgm:pt modelId="{B487F36C-769E-4DD0-B92B-BBAABC2210BA}" type="pres">
      <dgm:prSet presAssocID="{A6D290F5-3425-43B7-9149-972DA3E8546C}" presName="node" presStyleLbl="node1" presStyleIdx="1" presStyleCnt="3">
        <dgm:presLayoutVars>
          <dgm:bulletEnabled val="1"/>
        </dgm:presLayoutVars>
      </dgm:prSet>
      <dgm:spPr/>
    </dgm:pt>
    <dgm:pt modelId="{1ED7EA6B-5F4D-41C5-A047-4A948D951C5A}" type="pres">
      <dgm:prSet presAssocID="{1B8EFF98-2CE5-4ADE-8D3E-A54F50EBC913}" presName="sibTrans" presStyleLbl="sibTrans2D1" presStyleIdx="1" presStyleCnt="2"/>
      <dgm:spPr/>
    </dgm:pt>
    <dgm:pt modelId="{43EE0786-C514-49E8-9430-31F43C212EC8}" type="pres">
      <dgm:prSet presAssocID="{1B8EFF98-2CE5-4ADE-8D3E-A54F50EBC913}" presName="connectorText" presStyleLbl="sibTrans2D1" presStyleIdx="1" presStyleCnt="2"/>
      <dgm:spPr/>
    </dgm:pt>
    <dgm:pt modelId="{4F8B035D-3BEB-4955-B85B-4A6D591B7DDA}" type="pres">
      <dgm:prSet presAssocID="{973A575F-4C30-4C19-B08B-C97B0B9C8C2C}" presName="node" presStyleLbl="node1" presStyleIdx="2" presStyleCnt="3">
        <dgm:presLayoutVars>
          <dgm:bulletEnabled val="1"/>
        </dgm:presLayoutVars>
      </dgm:prSet>
      <dgm:spPr/>
    </dgm:pt>
  </dgm:ptLst>
  <dgm:cxnLst>
    <dgm:cxn modelId="{C56DB316-BD29-4A33-8713-7C95AE009B52}" type="presOf" srcId="{973A575F-4C30-4C19-B08B-C97B0B9C8C2C}" destId="{4F8B035D-3BEB-4955-B85B-4A6D591B7DDA}" srcOrd="0" destOrd="0" presId="urn:microsoft.com/office/officeart/2005/8/layout/process5"/>
    <dgm:cxn modelId="{4213A520-D47A-40B9-A51A-848709B8DAB4}" type="presOf" srcId="{A6D290F5-3425-43B7-9149-972DA3E8546C}" destId="{B487F36C-769E-4DD0-B92B-BBAABC2210BA}" srcOrd="0" destOrd="0" presId="urn:microsoft.com/office/officeart/2005/8/layout/process5"/>
    <dgm:cxn modelId="{1600F229-E048-435D-BF0E-5D890CBD67CE}" srcId="{1F7F64C0-A9A6-4404-8088-42830837F037}" destId="{A6D290F5-3425-43B7-9149-972DA3E8546C}" srcOrd="1" destOrd="0" parTransId="{4E88F02D-FE0D-4147-9C28-CB0DBCA31D13}" sibTransId="{1B8EFF98-2CE5-4ADE-8D3E-A54F50EBC913}"/>
    <dgm:cxn modelId="{D464AB35-4B83-4ECB-8D15-F2A5F3519C3D}" type="presOf" srcId="{F14DC666-4AC2-4BA7-9DAA-D3ED1DDC6E34}" destId="{FA7A2605-EB56-4DE0-B581-B58089C6EE34}" srcOrd="0" destOrd="0" presId="urn:microsoft.com/office/officeart/2005/8/layout/process5"/>
    <dgm:cxn modelId="{6D564C45-A478-45EF-B468-608B441AB808}" srcId="{1F7F64C0-A9A6-4404-8088-42830837F037}" destId="{F14DC666-4AC2-4BA7-9DAA-D3ED1DDC6E34}" srcOrd="0" destOrd="0" parTransId="{A612DDF6-A75F-4D65-990D-34CF95927D6F}" sibTransId="{8CF527E7-0633-4151-BD26-8B104FE8045D}"/>
    <dgm:cxn modelId="{EA15E976-7E8B-470D-879E-8EEC5C5A5EDD}" type="presOf" srcId="{1B8EFF98-2CE5-4ADE-8D3E-A54F50EBC913}" destId="{43EE0786-C514-49E8-9430-31F43C212EC8}" srcOrd="1" destOrd="0" presId="urn:microsoft.com/office/officeart/2005/8/layout/process5"/>
    <dgm:cxn modelId="{DFA0F07E-AA00-4F4B-914D-B69715E3101F}" type="presOf" srcId="{8CF527E7-0633-4151-BD26-8B104FE8045D}" destId="{7234B821-32A0-4609-AF14-75C7DE65C332}" srcOrd="1" destOrd="0" presId="urn:microsoft.com/office/officeart/2005/8/layout/process5"/>
    <dgm:cxn modelId="{45D0EB81-D637-438D-B0C9-F50D833E8D99}" type="presOf" srcId="{1F7F64C0-A9A6-4404-8088-42830837F037}" destId="{0B266D97-11A0-4668-9863-3B5E53628A37}" srcOrd="0" destOrd="0" presId="urn:microsoft.com/office/officeart/2005/8/layout/process5"/>
    <dgm:cxn modelId="{7197FEAE-B1F7-4224-AA16-56882AE071AD}" type="presOf" srcId="{1B8EFF98-2CE5-4ADE-8D3E-A54F50EBC913}" destId="{1ED7EA6B-5F4D-41C5-A047-4A948D951C5A}" srcOrd="0" destOrd="0" presId="urn:microsoft.com/office/officeart/2005/8/layout/process5"/>
    <dgm:cxn modelId="{AB5CB2BA-45A8-41FA-81C1-5DF5AE91096F}" type="presOf" srcId="{8CF527E7-0633-4151-BD26-8B104FE8045D}" destId="{59F5CEFB-832F-4380-A2D9-5CCD100497FB}" srcOrd="0" destOrd="0" presId="urn:microsoft.com/office/officeart/2005/8/layout/process5"/>
    <dgm:cxn modelId="{217C75CD-D74A-4158-905C-DB9833CECE28}" srcId="{1F7F64C0-A9A6-4404-8088-42830837F037}" destId="{973A575F-4C30-4C19-B08B-C97B0B9C8C2C}" srcOrd="2" destOrd="0" parTransId="{A024A3D1-A90C-4DB5-9B68-6E88F19C15EB}" sibTransId="{3D3BA28B-F658-4EB3-9980-8421C41CAB89}"/>
    <dgm:cxn modelId="{148AB2FD-45AF-49DC-A47E-E3A1FD5A5C87}" type="presParOf" srcId="{0B266D97-11A0-4668-9863-3B5E53628A37}" destId="{FA7A2605-EB56-4DE0-B581-B58089C6EE34}" srcOrd="0" destOrd="0" presId="urn:microsoft.com/office/officeart/2005/8/layout/process5"/>
    <dgm:cxn modelId="{754658F9-2C15-4FC5-B53C-C4B514FA66C3}" type="presParOf" srcId="{0B266D97-11A0-4668-9863-3B5E53628A37}" destId="{59F5CEFB-832F-4380-A2D9-5CCD100497FB}" srcOrd="1" destOrd="0" presId="urn:microsoft.com/office/officeart/2005/8/layout/process5"/>
    <dgm:cxn modelId="{0DC6C49E-6DF6-470A-9E89-DA4E3AB09373}" type="presParOf" srcId="{59F5CEFB-832F-4380-A2D9-5CCD100497FB}" destId="{7234B821-32A0-4609-AF14-75C7DE65C332}" srcOrd="0" destOrd="0" presId="urn:microsoft.com/office/officeart/2005/8/layout/process5"/>
    <dgm:cxn modelId="{FC8F3C1F-BDE6-48BA-BE71-01A895B3946A}" type="presParOf" srcId="{0B266D97-11A0-4668-9863-3B5E53628A37}" destId="{B487F36C-769E-4DD0-B92B-BBAABC2210BA}" srcOrd="2" destOrd="0" presId="urn:microsoft.com/office/officeart/2005/8/layout/process5"/>
    <dgm:cxn modelId="{8A0A1546-3C16-459C-9500-0A9DCA65D7A4}" type="presParOf" srcId="{0B266D97-11A0-4668-9863-3B5E53628A37}" destId="{1ED7EA6B-5F4D-41C5-A047-4A948D951C5A}" srcOrd="3" destOrd="0" presId="urn:microsoft.com/office/officeart/2005/8/layout/process5"/>
    <dgm:cxn modelId="{BD59AACF-FA9E-4988-AAC6-CA9C4680E35A}" type="presParOf" srcId="{1ED7EA6B-5F4D-41C5-A047-4A948D951C5A}" destId="{43EE0786-C514-49E8-9430-31F43C212EC8}" srcOrd="0" destOrd="0" presId="urn:microsoft.com/office/officeart/2005/8/layout/process5"/>
    <dgm:cxn modelId="{0BC751F2-F02F-4616-987D-9DF2AC5149DC}" type="presParOf" srcId="{0B266D97-11A0-4668-9863-3B5E53628A37}" destId="{4F8B035D-3BEB-4955-B85B-4A6D591B7DDA}"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B2327F5-143B-4946-AE3D-702AC8E7A9F9}"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F5FB9BC5-ED12-458F-A681-A362D1F27BE7}">
      <dgm:prSet/>
      <dgm:spPr/>
      <dgm:t>
        <a:bodyPr/>
        <a:lstStyle/>
        <a:p>
          <a:r>
            <a:rPr lang="en-GB"/>
            <a:t>When the original covenantor sells the servient land the burden of a restrictive covenant cannot pass at common law </a:t>
          </a:r>
          <a:endParaRPr lang="en-US"/>
        </a:p>
      </dgm:t>
    </dgm:pt>
    <dgm:pt modelId="{38AC9CF2-E49F-458D-A649-108904268C7F}" type="parTrans" cxnId="{0323020F-A76C-481E-A572-002EC738E426}">
      <dgm:prSet/>
      <dgm:spPr/>
      <dgm:t>
        <a:bodyPr/>
        <a:lstStyle/>
        <a:p>
          <a:endParaRPr lang="en-US"/>
        </a:p>
      </dgm:t>
    </dgm:pt>
    <dgm:pt modelId="{161986EC-1F69-4A12-A6AE-84D7ED8BBA0B}" type="sibTrans" cxnId="{0323020F-A76C-481E-A572-002EC738E426}">
      <dgm:prSet/>
      <dgm:spPr/>
      <dgm:t>
        <a:bodyPr/>
        <a:lstStyle/>
        <a:p>
          <a:endParaRPr lang="en-US"/>
        </a:p>
      </dgm:t>
    </dgm:pt>
    <dgm:pt modelId="{AE5DC07C-45D2-4794-ADFC-563D6A28BDE2}">
      <dgm:prSet/>
      <dgm:spPr/>
      <dgm:t>
        <a:bodyPr/>
        <a:lstStyle/>
        <a:p>
          <a:r>
            <a:rPr lang="en-GB"/>
            <a:t>The burden may pass in equity if the criteria in Tulk v Moxhay is met. </a:t>
          </a:r>
          <a:endParaRPr lang="en-US"/>
        </a:p>
      </dgm:t>
    </dgm:pt>
    <dgm:pt modelId="{2229A062-6A10-4FA8-BF3A-B9B8E856F7D4}" type="parTrans" cxnId="{88173944-2481-4692-844B-4D58D466A80C}">
      <dgm:prSet/>
      <dgm:spPr/>
      <dgm:t>
        <a:bodyPr/>
        <a:lstStyle/>
        <a:p>
          <a:endParaRPr lang="en-US"/>
        </a:p>
      </dgm:t>
    </dgm:pt>
    <dgm:pt modelId="{3B9AA64D-D315-4ABB-8A91-D9AAA9E7B9CA}" type="sibTrans" cxnId="{88173944-2481-4692-844B-4D58D466A80C}">
      <dgm:prSet/>
      <dgm:spPr/>
      <dgm:t>
        <a:bodyPr/>
        <a:lstStyle/>
        <a:p>
          <a:endParaRPr lang="en-US"/>
        </a:p>
      </dgm:t>
    </dgm:pt>
    <dgm:pt modelId="{C7435F45-C3AD-4145-99F6-779189D9F936}">
      <dgm:prSet/>
      <dgm:spPr/>
      <dgm:t>
        <a:bodyPr/>
        <a:lstStyle/>
        <a:p>
          <a:r>
            <a:rPr lang="en-GB"/>
            <a:t>When the original covenantee sells the dominant land the successor in title needs to demonstrate that they have the benefit of the covenant in equity. </a:t>
          </a:r>
          <a:endParaRPr lang="en-US"/>
        </a:p>
      </dgm:t>
    </dgm:pt>
    <dgm:pt modelId="{B48ED9DA-06A4-44E1-933A-2AED5188B165}" type="parTrans" cxnId="{91B8B9F9-A9F0-4814-9D26-E0EB3E3C3B15}">
      <dgm:prSet/>
      <dgm:spPr/>
      <dgm:t>
        <a:bodyPr/>
        <a:lstStyle/>
        <a:p>
          <a:endParaRPr lang="en-US"/>
        </a:p>
      </dgm:t>
    </dgm:pt>
    <dgm:pt modelId="{3F553E68-46D2-4C59-8ED8-F43E08C042C5}" type="sibTrans" cxnId="{91B8B9F9-A9F0-4814-9D26-E0EB3E3C3B15}">
      <dgm:prSet/>
      <dgm:spPr/>
      <dgm:t>
        <a:bodyPr/>
        <a:lstStyle/>
        <a:p>
          <a:endParaRPr lang="en-US"/>
        </a:p>
      </dgm:t>
    </dgm:pt>
    <dgm:pt modelId="{36C7A5D4-7BAD-42FF-9840-85917FE30B3F}">
      <dgm:prSet/>
      <dgm:spPr/>
      <dgm:t>
        <a:bodyPr/>
        <a:lstStyle/>
        <a:p>
          <a:r>
            <a:rPr lang="en-GB"/>
            <a:t>This will enable them to pursue a claim (in equity) against the successor in title to the original covenantor.</a:t>
          </a:r>
          <a:endParaRPr lang="en-US"/>
        </a:p>
      </dgm:t>
    </dgm:pt>
    <dgm:pt modelId="{F27F2EDF-A01F-4BDA-932B-1B4345125E9F}" type="parTrans" cxnId="{84186E1F-7B86-476B-82CA-43F32404505E}">
      <dgm:prSet/>
      <dgm:spPr/>
      <dgm:t>
        <a:bodyPr/>
        <a:lstStyle/>
        <a:p>
          <a:endParaRPr lang="en-US"/>
        </a:p>
      </dgm:t>
    </dgm:pt>
    <dgm:pt modelId="{7916E885-A039-4B2D-BB54-00096ADAA250}" type="sibTrans" cxnId="{84186E1F-7B86-476B-82CA-43F32404505E}">
      <dgm:prSet/>
      <dgm:spPr/>
      <dgm:t>
        <a:bodyPr/>
        <a:lstStyle/>
        <a:p>
          <a:endParaRPr lang="en-US"/>
        </a:p>
      </dgm:t>
    </dgm:pt>
    <dgm:pt modelId="{278DD50E-2EC6-4B7E-956F-AE3B5C146C81}" type="pres">
      <dgm:prSet presAssocID="{4B2327F5-143B-4946-AE3D-702AC8E7A9F9}" presName="diagram" presStyleCnt="0">
        <dgm:presLayoutVars>
          <dgm:dir/>
          <dgm:resizeHandles val="exact"/>
        </dgm:presLayoutVars>
      </dgm:prSet>
      <dgm:spPr/>
    </dgm:pt>
    <dgm:pt modelId="{9731E6D8-F375-4B4A-8B01-339EDC7F3158}" type="pres">
      <dgm:prSet presAssocID="{F5FB9BC5-ED12-458F-A681-A362D1F27BE7}" presName="node" presStyleLbl="node1" presStyleIdx="0" presStyleCnt="4">
        <dgm:presLayoutVars>
          <dgm:bulletEnabled val="1"/>
        </dgm:presLayoutVars>
      </dgm:prSet>
      <dgm:spPr/>
    </dgm:pt>
    <dgm:pt modelId="{3FCD2988-851B-4D55-AC75-0696E4A86ACA}" type="pres">
      <dgm:prSet presAssocID="{161986EC-1F69-4A12-A6AE-84D7ED8BBA0B}" presName="sibTrans" presStyleLbl="sibTrans2D1" presStyleIdx="0" presStyleCnt="3"/>
      <dgm:spPr/>
    </dgm:pt>
    <dgm:pt modelId="{5A54506C-3D2A-4327-9B0C-2685071D7421}" type="pres">
      <dgm:prSet presAssocID="{161986EC-1F69-4A12-A6AE-84D7ED8BBA0B}" presName="connectorText" presStyleLbl="sibTrans2D1" presStyleIdx="0" presStyleCnt="3"/>
      <dgm:spPr/>
    </dgm:pt>
    <dgm:pt modelId="{98224A6D-FDA9-4EBF-93F4-F94DEA5D3266}" type="pres">
      <dgm:prSet presAssocID="{AE5DC07C-45D2-4794-ADFC-563D6A28BDE2}" presName="node" presStyleLbl="node1" presStyleIdx="1" presStyleCnt="4">
        <dgm:presLayoutVars>
          <dgm:bulletEnabled val="1"/>
        </dgm:presLayoutVars>
      </dgm:prSet>
      <dgm:spPr/>
    </dgm:pt>
    <dgm:pt modelId="{31CA41A1-DC6A-468A-A0BD-DAECB75C7415}" type="pres">
      <dgm:prSet presAssocID="{3B9AA64D-D315-4ABB-8A91-D9AAA9E7B9CA}" presName="sibTrans" presStyleLbl="sibTrans2D1" presStyleIdx="1" presStyleCnt="3"/>
      <dgm:spPr/>
    </dgm:pt>
    <dgm:pt modelId="{ADF66444-4F55-4850-A6A3-F7A2C90D2C46}" type="pres">
      <dgm:prSet presAssocID="{3B9AA64D-D315-4ABB-8A91-D9AAA9E7B9CA}" presName="connectorText" presStyleLbl="sibTrans2D1" presStyleIdx="1" presStyleCnt="3"/>
      <dgm:spPr/>
    </dgm:pt>
    <dgm:pt modelId="{EC8E9FE9-268F-4ECB-A173-183335DF78C6}" type="pres">
      <dgm:prSet presAssocID="{C7435F45-C3AD-4145-99F6-779189D9F936}" presName="node" presStyleLbl="node1" presStyleIdx="2" presStyleCnt="4">
        <dgm:presLayoutVars>
          <dgm:bulletEnabled val="1"/>
        </dgm:presLayoutVars>
      </dgm:prSet>
      <dgm:spPr/>
    </dgm:pt>
    <dgm:pt modelId="{BDD931C9-F62F-48A2-8DDF-AF298D62ED15}" type="pres">
      <dgm:prSet presAssocID="{3F553E68-46D2-4C59-8ED8-F43E08C042C5}" presName="sibTrans" presStyleLbl="sibTrans2D1" presStyleIdx="2" presStyleCnt="3"/>
      <dgm:spPr/>
    </dgm:pt>
    <dgm:pt modelId="{1C29B8F2-379F-46B7-A3B1-F4EBA4904459}" type="pres">
      <dgm:prSet presAssocID="{3F553E68-46D2-4C59-8ED8-F43E08C042C5}" presName="connectorText" presStyleLbl="sibTrans2D1" presStyleIdx="2" presStyleCnt="3"/>
      <dgm:spPr/>
    </dgm:pt>
    <dgm:pt modelId="{84C1742C-E41E-4997-8FC9-2B39FCC2B20B}" type="pres">
      <dgm:prSet presAssocID="{36C7A5D4-7BAD-42FF-9840-85917FE30B3F}" presName="node" presStyleLbl="node1" presStyleIdx="3" presStyleCnt="4">
        <dgm:presLayoutVars>
          <dgm:bulletEnabled val="1"/>
        </dgm:presLayoutVars>
      </dgm:prSet>
      <dgm:spPr/>
    </dgm:pt>
  </dgm:ptLst>
  <dgm:cxnLst>
    <dgm:cxn modelId="{61350905-3565-4D92-8362-8899390E7733}" type="presOf" srcId="{4B2327F5-143B-4946-AE3D-702AC8E7A9F9}" destId="{278DD50E-2EC6-4B7E-956F-AE3B5C146C81}" srcOrd="0" destOrd="0" presId="urn:microsoft.com/office/officeart/2005/8/layout/process5"/>
    <dgm:cxn modelId="{0323020F-A76C-481E-A572-002EC738E426}" srcId="{4B2327F5-143B-4946-AE3D-702AC8E7A9F9}" destId="{F5FB9BC5-ED12-458F-A681-A362D1F27BE7}" srcOrd="0" destOrd="0" parTransId="{38AC9CF2-E49F-458D-A649-108904268C7F}" sibTransId="{161986EC-1F69-4A12-A6AE-84D7ED8BBA0B}"/>
    <dgm:cxn modelId="{BC0F371F-A2D6-4951-8C21-FE0A223332DA}" type="presOf" srcId="{3B9AA64D-D315-4ABB-8A91-D9AAA9E7B9CA}" destId="{31CA41A1-DC6A-468A-A0BD-DAECB75C7415}" srcOrd="0" destOrd="0" presId="urn:microsoft.com/office/officeart/2005/8/layout/process5"/>
    <dgm:cxn modelId="{84186E1F-7B86-476B-82CA-43F32404505E}" srcId="{4B2327F5-143B-4946-AE3D-702AC8E7A9F9}" destId="{36C7A5D4-7BAD-42FF-9840-85917FE30B3F}" srcOrd="3" destOrd="0" parTransId="{F27F2EDF-A01F-4BDA-932B-1B4345125E9F}" sibTransId="{7916E885-A039-4B2D-BB54-00096ADAA250}"/>
    <dgm:cxn modelId="{6E77B529-AA12-43C0-BF60-129B58C72B31}" type="presOf" srcId="{3F553E68-46D2-4C59-8ED8-F43E08C042C5}" destId="{BDD931C9-F62F-48A2-8DDF-AF298D62ED15}" srcOrd="0" destOrd="0" presId="urn:microsoft.com/office/officeart/2005/8/layout/process5"/>
    <dgm:cxn modelId="{8A16E82F-DC6F-4E32-9759-9A4CD9BA4DD9}" type="presOf" srcId="{161986EC-1F69-4A12-A6AE-84D7ED8BBA0B}" destId="{5A54506C-3D2A-4327-9B0C-2685071D7421}" srcOrd="1" destOrd="0" presId="urn:microsoft.com/office/officeart/2005/8/layout/process5"/>
    <dgm:cxn modelId="{3CE7E540-F8BD-4BC2-A4BF-DF0CC26A0F7E}" type="presOf" srcId="{F5FB9BC5-ED12-458F-A681-A362D1F27BE7}" destId="{9731E6D8-F375-4B4A-8B01-339EDC7F3158}" srcOrd="0" destOrd="0" presId="urn:microsoft.com/office/officeart/2005/8/layout/process5"/>
    <dgm:cxn modelId="{88173944-2481-4692-844B-4D58D466A80C}" srcId="{4B2327F5-143B-4946-AE3D-702AC8E7A9F9}" destId="{AE5DC07C-45D2-4794-ADFC-563D6A28BDE2}" srcOrd="1" destOrd="0" parTransId="{2229A062-6A10-4FA8-BF3A-B9B8E856F7D4}" sibTransId="{3B9AA64D-D315-4ABB-8A91-D9AAA9E7B9CA}"/>
    <dgm:cxn modelId="{A70A3B49-FB45-4E69-AB89-3E10F8F74D8D}" type="presOf" srcId="{3B9AA64D-D315-4ABB-8A91-D9AAA9E7B9CA}" destId="{ADF66444-4F55-4850-A6A3-F7A2C90D2C46}" srcOrd="1" destOrd="0" presId="urn:microsoft.com/office/officeart/2005/8/layout/process5"/>
    <dgm:cxn modelId="{058E5E69-A606-4AA8-983D-3A8830E3C691}" type="presOf" srcId="{AE5DC07C-45D2-4794-ADFC-563D6A28BDE2}" destId="{98224A6D-FDA9-4EBF-93F4-F94DEA5D3266}" srcOrd="0" destOrd="0" presId="urn:microsoft.com/office/officeart/2005/8/layout/process5"/>
    <dgm:cxn modelId="{2FFE3A80-4364-4FB4-AA6C-FBCD4F02D9C8}" type="presOf" srcId="{C7435F45-C3AD-4145-99F6-779189D9F936}" destId="{EC8E9FE9-268F-4ECB-A173-183335DF78C6}" srcOrd="0" destOrd="0" presId="urn:microsoft.com/office/officeart/2005/8/layout/process5"/>
    <dgm:cxn modelId="{17A71C83-3E9B-4FF2-AE31-0B33130490FA}" type="presOf" srcId="{36C7A5D4-7BAD-42FF-9840-85917FE30B3F}" destId="{84C1742C-E41E-4997-8FC9-2B39FCC2B20B}" srcOrd="0" destOrd="0" presId="urn:microsoft.com/office/officeart/2005/8/layout/process5"/>
    <dgm:cxn modelId="{CE034785-74A4-466B-B1FD-C180C5BE4316}" type="presOf" srcId="{3F553E68-46D2-4C59-8ED8-F43E08C042C5}" destId="{1C29B8F2-379F-46B7-A3B1-F4EBA4904459}" srcOrd="1" destOrd="0" presId="urn:microsoft.com/office/officeart/2005/8/layout/process5"/>
    <dgm:cxn modelId="{ABA1EDC6-4A0B-4056-8564-5F2259C28BD5}" type="presOf" srcId="{161986EC-1F69-4A12-A6AE-84D7ED8BBA0B}" destId="{3FCD2988-851B-4D55-AC75-0696E4A86ACA}" srcOrd="0" destOrd="0" presId="urn:microsoft.com/office/officeart/2005/8/layout/process5"/>
    <dgm:cxn modelId="{91B8B9F9-A9F0-4814-9D26-E0EB3E3C3B15}" srcId="{4B2327F5-143B-4946-AE3D-702AC8E7A9F9}" destId="{C7435F45-C3AD-4145-99F6-779189D9F936}" srcOrd="2" destOrd="0" parTransId="{B48ED9DA-06A4-44E1-933A-2AED5188B165}" sibTransId="{3F553E68-46D2-4C59-8ED8-F43E08C042C5}"/>
    <dgm:cxn modelId="{11CE373E-1402-4966-8177-E3AB203016D4}" type="presParOf" srcId="{278DD50E-2EC6-4B7E-956F-AE3B5C146C81}" destId="{9731E6D8-F375-4B4A-8B01-339EDC7F3158}" srcOrd="0" destOrd="0" presId="urn:microsoft.com/office/officeart/2005/8/layout/process5"/>
    <dgm:cxn modelId="{89501904-C58B-4790-A071-94121273D60F}" type="presParOf" srcId="{278DD50E-2EC6-4B7E-956F-AE3B5C146C81}" destId="{3FCD2988-851B-4D55-AC75-0696E4A86ACA}" srcOrd="1" destOrd="0" presId="urn:microsoft.com/office/officeart/2005/8/layout/process5"/>
    <dgm:cxn modelId="{EF321140-4588-459D-9EFD-A255C79C54DC}" type="presParOf" srcId="{3FCD2988-851B-4D55-AC75-0696E4A86ACA}" destId="{5A54506C-3D2A-4327-9B0C-2685071D7421}" srcOrd="0" destOrd="0" presId="urn:microsoft.com/office/officeart/2005/8/layout/process5"/>
    <dgm:cxn modelId="{0F775FBA-E8F8-49C6-8589-984CAAB6B94D}" type="presParOf" srcId="{278DD50E-2EC6-4B7E-956F-AE3B5C146C81}" destId="{98224A6D-FDA9-4EBF-93F4-F94DEA5D3266}" srcOrd="2" destOrd="0" presId="urn:microsoft.com/office/officeart/2005/8/layout/process5"/>
    <dgm:cxn modelId="{D28705A2-8ACC-4B74-8BA9-27AFEDBDC7EF}" type="presParOf" srcId="{278DD50E-2EC6-4B7E-956F-AE3B5C146C81}" destId="{31CA41A1-DC6A-468A-A0BD-DAECB75C7415}" srcOrd="3" destOrd="0" presId="urn:microsoft.com/office/officeart/2005/8/layout/process5"/>
    <dgm:cxn modelId="{0507F75B-F23B-4B99-AB74-725D890A47C9}" type="presParOf" srcId="{31CA41A1-DC6A-468A-A0BD-DAECB75C7415}" destId="{ADF66444-4F55-4850-A6A3-F7A2C90D2C46}" srcOrd="0" destOrd="0" presId="urn:microsoft.com/office/officeart/2005/8/layout/process5"/>
    <dgm:cxn modelId="{B8FD9BE3-A037-4AAC-ACD4-A7A354D6E0DC}" type="presParOf" srcId="{278DD50E-2EC6-4B7E-956F-AE3B5C146C81}" destId="{EC8E9FE9-268F-4ECB-A173-183335DF78C6}" srcOrd="4" destOrd="0" presId="urn:microsoft.com/office/officeart/2005/8/layout/process5"/>
    <dgm:cxn modelId="{3E7F95F0-FE34-48D7-A4E4-25F3851A681B}" type="presParOf" srcId="{278DD50E-2EC6-4B7E-956F-AE3B5C146C81}" destId="{BDD931C9-F62F-48A2-8DDF-AF298D62ED15}" srcOrd="5" destOrd="0" presId="urn:microsoft.com/office/officeart/2005/8/layout/process5"/>
    <dgm:cxn modelId="{B7B13DAB-1890-484F-B577-E77E1590ECE9}" type="presParOf" srcId="{BDD931C9-F62F-48A2-8DDF-AF298D62ED15}" destId="{1C29B8F2-379F-46B7-A3B1-F4EBA4904459}" srcOrd="0" destOrd="0" presId="urn:microsoft.com/office/officeart/2005/8/layout/process5"/>
    <dgm:cxn modelId="{30924A52-439C-4AC7-A5DD-EDD5D840606A}" type="presParOf" srcId="{278DD50E-2EC6-4B7E-956F-AE3B5C146C81}" destId="{84C1742C-E41E-4997-8FC9-2B39FCC2B20B}"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50D71C7-EE34-4E15-BC3B-2E77ED8E4D1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9FC4A22-F8C4-4F6F-90C9-9177269481E0}">
      <dgm:prSet/>
      <dgm:spPr/>
      <dgm:t>
        <a:bodyPr/>
        <a:lstStyle/>
        <a:p>
          <a:r>
            <a:rPr lang="en-GB"/>
            <a:t>When the original covenantor sells the servient land the burden of a positive covenant cannot pass to a successor in title either at common law or in equity. </a:t>
          </a:r>
          <a:endParaRPr lang="en-US"/>
        </a:p>
      </dgm:t>
    </dgm:pt>
    <dgm:pt modelId="{B2E815AC-BE8A-4E39-A53B-EEFF40377EFB}" type="parTrans" cxnId="{910235FE-AC7B-44B5-9723-811FFA0783B0}">
      <dgm:prSet/>
      <dgm:spPr/>
      <dgm:t>
        <a:bodyPr/>
        <a:lstStyle/>
        <a:p>
          <a:endParaRPr lang="en-US"/>
        </a:p>
      </dgm:t>
    </dgm:pt>
    <dgm:pt modelId="{05AE0BC7-B673-4AB0-95D1-6579061EF7BB}" type="sibTrans" cxnId="{910235FE-AC7B-44B5-9723-811FFA0783B0}">
      <dgm:prSet/>
      <dgm:spPr/>
      <dgm:t>
        <a:bodyPr/>
        <a:lstStyle/>
        <a:p>
          <a:endParaRPr lang="en-US"/>
        </a:p>
      </dgm:t>
    </dgm:pt>
    <dgm:pt modelId="{B312E56A-610D-49EC-A2AB-C7E3066EC762}">
      <dgm:prSet/>
      <dgm:spPr/>
      <dgm:t>
        <a:bodyPr/>
        <a:lstStyle/>
        <a:p>
          <a:r>
            <a:rPr lang="en-GB"/>
            <a:t>The original covenantor remains bound by privity of contract in relation to positive covenants. </a:t>
          </a:r>
          <a:endParaRPr lang="en-US"/>
        </a:p>
      </dgm:t>
    </dgm:pt>
    <dgm:pt modelId="{F84BED0D-FD57-4547-BB11-BFEC7799B34A}" type="parTrans" cxnId="{61720422-56E5-4047-BA12-8B8EDE97587D}">
      <dgm:prSet/>
      <dgm:spPr/>
      <dgm:t>
        <a:bodyPr/>
        <a:lstStyle/>
        <a:p>
          <a:endParaRPr lang="en-US"/>
        </a:p>
      </dgm:t>
    </dgm:pt>
    <dgm:pt modelId="{A484A652-898B-4C5D-B0C3-CEB69C8EEEA3}" type="sibTrans" cxnId="{61720422-56E5-4047-BA12-8B8EDE97587D}">
      <dgm:prSet/>
      <dgm:spPr/>
      <dgm:t>
        <a:bodyPr/>
        <a:lstStyle/>
        <a:p>
          <a:endParaRPr lang="en-US"/>
        </a:p>
      </dgm:t>
    </dgm:pt>
    <dgm:pt modelId="{93F2064A-31A9-43A2-9DF2-BD2D4D87E796}">
      <dgm:prSet/>
      <dgm:spPr/>
      <dgm:t>
        <a:bodyPr/>
        <a:lstStyle/>
        <a:p>
          <a:r>
            <a:rPr lang="en-GB"/>
            <a:t>A successor in title to the dominant land can pursue the original covenantor for breach of a positive covenant provided that the successor in title can show that the benefit of the positive covenant has passed to them at common law. </a:t>
          </a:r>
          <a:endParaRPr lang="en-US"/>
        </a:p>
      </dgm:t>
    </dgm:pt>
    <dgm:pt modelId="{7A8DE4AC-7EF1-42F8-B17F-78423955D1F4}" type="parTrans" cxnId="{41676B86-1F2A-4420-B20D-21A34F4B114D}">
      <dgm:prSet/>
      <dgm:spPr/>
      <dgm:t>
        <a:bodyPr/>
        <a:lstStyle/>
        <a:p>
          <a:endParaRPr lang="en-US"/>
        </a:p>
      </dgm:t>
    </dgm:pt>
    <dgm:pt modelId="{249C4C2E-C52F-4C2C-BBCF-50D78F11D349}" type="sibTrans" cxnId="{41676B86-1F2A-4420-B20D-21A34F4B114D}">
      <dgm:prSet/>
      <dgm:spPr/>
      <dgm:t>
        <a:bodyPr/>
        <a:lstStyle/>
        <a:p>
          <a:endParaRPr lang="en-US"/>
        </a:p>
      </dgm:t>
    </dgm:pt>
    <dgm:pt modelId="{88DF7539-91AE-4572-9F65-018BFE2641A2}">
      <dgm:prSet/>
      <dgm:spPr/>
      <dgm:t>
        <a:bodyPr/>
        <a:lstStyle/>
        <a:p>
          <a:r>
            <a:rPr lang="en-GB"/>
            <a:t>The original covenantor may then be able to pursue their own successor in title via an indemnity covenant.</a:t>
          </a:r>
          <a:endParaRPr lang="en-US"/>
        </a:p>
      </dgm:t>
    </dgm:pt>
    <dgm:pt modelId="{C5B35CC0-3120-4CCB-95FA-67CEABA01C3C}" type="parTrans" cxnId="{9B0CE0C8-496C-4C98-AE80-6E7EF24E5ED1}">
      <dgm:prSet/>
      <dgm:spPr/>
      <dgm:t>
        <a:bodyPr/>
        <a:lstStyle/>
        <a:p>
          <a:endParaRPr lang="en-US"/>
        </a:p>
      </dgm:t>
    </dgm:pt>
    <dgm:pt modelId="{4F1A79D8-D467-4AEC-A61B-63883259B074}" type="sibTrans" cxnId="{9B0CE0C8-496C-4C98-AE80-6E7EF24E5ED1}">
      <dgm:prSet/>
      <dgm:spPr/>
      <dgm:t>
        <a:bodyPr/>
        <a:lstStyle/>
        <a:p>
          <a:endParaRPr lang="en-US"/>
        </a:p>
      </dgm:t>
    </dgm:pt>
    <dgm:pt modelId="{F0AAD6F7-7F6A-40D6-80E5-E66651516F61}" type="pres">
      <dgm:prSet presAssocID="{550D71C7-EE34-4E15-BC3B-2E77ED8E4D16}" presName="linear" presStyleCnt="0">
        <dgm:presLayoutVars>
          <dgm:animLvl val="lvl"/>
          <dgm:resizeHandles val="exact"/>
        </dgm:presLayoutVars>
      </dgm:prSet>
      <dgm:spPr/>
    </dgm:pt>
    <dgm:pt modelId="{5DEFF95B-4829-4EF2-8828-C6C2C8AC1AC2}" type="pres">
      <dgm:prSet presAssocID="{39FC4A22-F8C4-4F6F-90C9-9177269481E0}" presName="parentText" presStyleLbl="node1" presStyleIdx="0" presStyleCnt="4">
        <dgm:presLayoutVars>
          <dgm:chMax val="0"/>
          <dgm:bulletEnabled val="1"/>
        </dgm:presLayoutVars>
      </dgm:prSet>
      <dgm:spPr/>
    </dgm:pt>
    <dgm:pt modelId="{0BCD68DB-2920-4DA7-B0EE-AE539F287AF3}" type="pres">
      <dgm:prSet presAssocID="{05AE0BC7-B673-4AB0-95D1-6579061EF7BB}" presName="spacer" presStyleCnt="0"/>
      <dgm:spPr/>
    </dgm:pt>
    <dgm:pt modelId="{0B354C2A-3469-41E4-AA09-ABC615504B44}" type="pres">
      <dgm:prSet presAssocID="{B312E56A-610D-49EC-A2AB-C7E3066EC762}" presName="parentText" presStyleLbl="node1" presStyleIdx="1" presStyleCnt="4">
        <dgm:presLayoutVars>
          <dgm:chMax val="0"/>
          <dgm:bulletEnabled val="1"/>
        </dgm:presLayoutVars>
      </dgm:prSet>
      <dgm:spPr/>
    </dgm:pt>
    <dgm:pt modelId="{E847655A-7E04-4AE2-BA4F-28B2C983485E}" type="pres">
      <dgm:prSet presAssocID="{A484A652-898B-4C5D-B0C3-CEB69C8EEEA3}" presName="spacer" presStyleCnt="0"/>
      <dgm:spPr/>
    </dgm:pt>
    <dgm:pt modelId="{C1BA22B3-4E1E-4058-8BE3-F056C0604616}" type="pres">
      <dgm:prSet presAssocID="{93F2064A-31A9-43A2-9DF2-BD2D4D87E796}" presName="parentText" presStyleLbl="node1" presStyleIdx="2" presStyleCnt="4">
        <dgm:presLayoutVars>
          <dgm:chMax val="0"/>
          <dgm:bulletEnabled val="1"/>
        </dgm:presLayoutVars>
      </dgm:prSet>
      <dgm:spPr/>
    </dgm:pt>
    <dgm:pt modelId="{85A7CE23-8FBA-4D69-A823-7CBDE11A440D}" type="pres">
      <dgm:prSet presAssocID="{249C4C2E-C52F-4C2C-BBCF-50D78F11D349}" presName="spacer" presStyleCnt="0"/>
      <dgm:spPr/>
    </dgm:pt>
    <dgm:pt modelId="{62B49F28-35EE-4EBD-AC53-CD7180EDCF60}" type="pres">
      <dgm:prSet presAssocID="{88DF7539-91AE-4572-9F65-018BFE2641A2}" presName="parentText" presStyleLbl="node1" presStyleIdx="3" presStyleCnt="4">
        <dgm:presLayoutVars>
          <dgm:chMax val="0"/>
          <dgm:bulletEnabled val="1"/>
        </dgm:presLayoutVars>
      </dgm:prSet>
      <dgm:spPr/>
    </dgm:pt>
  </dgm:ptLst>
  <dgm:cxnLst>
    <dgm:cxn modelId="{8DC6F60F-94B1-4147-9F39-E19D1EBAA724}" type="presOf" srcId="{550D71C7-EE34-4E15-BC3B-2E77ED8E4D16}" destId="{F0AAD6F7-7F6A-40D6-80E5-E66651516F61}" srcOrd="0" destOrd="0" presId="urn:microsoft.com/office/officeart/2005/8/layout/vList2"/>
    <dgm:cxn modelId="{A334B41C-11E8-45E4-B44C-5F3A2849FB03}" type="presOf" srcId="{B312E56A-610D-49EC-A2AB-C7E3066EC762}" destId="{0B354C2A-3469-41E4-AA09-ABC615504B44}" srcOrd="0" destOrd="0" presId="urn:microsoft.com/office/officeart/2005/8/layout/vList2"/>
    <dgm:cxn modelId="{61720422-56E5-4047-BA12-8B8EDE97587D}" srcId="{550D71C7-EE34-4E15-BC3B-2E77ED8E4D16}" destId="{B312E56A-610D-49EC-A2AB-C7E3066EC762}" srcOrd="1" destOrd="0" parTransId="{F84BED0D-FD57-4547-BB11-BFEC7799B34A}" sibTransId="{A484A652-898B-4C5D-B0C3-CEB69C8EEEA3}"/>
    <dgm:cxn modelId="{0066AD35-4E12-46EA-AB76-D90C096D5E7C}" type="presOf" srcId="{88DF7539-91AE-4572-9F65-018BFE2641A2}" destId="{62B49F28-35EE-4EBD-AC53-CD7180EDCF60}" srcOrd="0" destOrd="0" presId="urn:microsoft.com/office/officeart/2005/8/layout/vList2"/>
    <dgm:cxn modelId="{41676B86-1F2A-4420-B20D-21A34F4B114D}" srcId="{550D71C7-EE34-4E15-BC3B-2E77ED8E4D16}" destId="{93F2064A-31A9-43A2-9DF2-BD2D4D87E796}" srcOrd="2" destOrd="0" parTransId="{7A8DE4AC-7EF1-42F8-B17F-78423955D1F4}" sibTransId="{249C4C2E-C52F-4C2C-BBCF-50D78F11D349}"/>
    <dgm:cxn modelId="{9B0CE0C8-496C-4C98-AE80-6E7EF24E5ED1}" srcId="{550D71C7-EE34-4E15-BC3B-2E77ED8E4D16}" destId="{88DF7539-91AE-4572-9F65-018BFE2641A2}" srcOrd="3" destOrd="0" parTransId="{C5B35CC0-3120-4CCB-95FA-67CEABA01C3C}" sibTransId="{4F1A79D8-D467-4AEC-A61B-63883259B074}"/>
    <dgm:cxn modelId="{256ACECE-5042-4A88-AA31-8BBFEDAE404C}" type="presOf" srcId="{39FC4A22-F8C4-4F6F-90C9-9177269481E0}" destId="{5DEFF95B-4829-4EF2-8828-C6C2C8AC1AC2}" srcOrd="0" destOrd="0" presId="urn:microsoft.com/office/officeart/2005/8/layout/vList2"/>
    <dgm:cxn modelId="{785135E5-03A0-4189-861B-EAAD07A235EF}" type="presOf" srcId="{93F2064A-31A9-43A2-9DF2-BD2D4D87E796}" destId="{C1BA22B3-4E1E-4058-8BE3-F056C0604616}" srcOrd="0" destOrd="0" presId="urn:microsoft.com/office/officeart/2005/8/layout/vList2"/>
    <dgm:cxn modelId="{910235FE-AC7B-44B5-9723-811FFA0783B0}" srcId="{550D71C7-EE34-4E15-BC3B-2E77ED8E4D16}" destId="{39FC4A22-F8C4-4F6F-90C9-9177269481E0}" srcOrd="0" destOrd="0" parTransId="{B2E815AC-BE8A-4E39-A53B-EEFF40377EFB}" sibTransId="{05AE0BC7-B673-4AB0-95D1-6579061EF7BB}"/>
    <dgm:cxn modelId="{2CD11EF0-B7CA-4368-BE22-0F174B45BA53}" type="presParOf" srcId="{F0AAD6F7-7F6A-40D6-80E5-E66651516F61}" destId="{5DEFF95B-4829-4EF2-8828-C6C2C8AC1AC2}" srcOrd="0" destOrd="0" presId="urn:microsoft.com/office/officeart/2005/8/layout/vList2"/>
    <dgm:cxn modelId="{6D1FD337-E2FF-4E66-B8F0-273108A38289}" type="presParOf" srcId="{F0AAD6F7-7F6A-40D6-80E5-E66651516F61}" destId="{0BCD68DB-2920-4DA7-B0EE-AE539F287AF3}" srcOrd="1" destOrd="0" presId="urn:microsoft.com/office/officeart/2005/8/layout/vList2"/>
    <dgm:cxn modelId="{5EEFB3C9-B3B7-4E3B-9564-4A8F7567E8C7}" type="presParOf" srcId="{F0AAD6F7-7F6A-40D6-80E5-E66651516F61}" destId="{0B354C2A-3469-41E4-AA09-ABC615504B44}" srcOrd="2" destOrd="0" presId="urn:microsoft.com/office/officeart/2005/8/layout/vList2"/>
    <dgm:cxn modelId="{3EF1C8CB-3FC7-41A1-8DBF-9C71385EDD9E}" type="presParOf" srcId="{F0AAD6F7-7F6A-40D6-80E5-E66651516F61}" destId="{E847655A-7E04-4AE2-BA4F-28B2C983485E}" srcOrd="3" destOrd="0" presId="urn:microsoft.com/office/officeart/2005/8/layout/vList2"/>
    <dgm:cxn modelId="{FF3B0396-53C3-40B6-8E72-337B352066CA}" type="presParOf" srcId="{F0AAD6F7-7F6A-40D6-80E5-E66651516F61}" destId="{C1BA22B3-4E1E-4058-8BE3-F056C0604616}" srcOrd="4" destOrd="0" presId="urn:microsoft.com/office/officeart/2005/8/layout/vList2"/>
    <dgm:cxn modelId="{EEAE9FDE-B441-4944-89A5-FB777D33754B}" type="presParOf" srcId="{F0AAD6F7-7F6A-40D6-80E5-E66651516F61}" destId="{85A7CE23-8FBA-4D69-A823-7CBDE11A440D}" srcOrd="5" destOrd="0" presId="urn:microsoft.com/office/officeart/2005/8/layout/vList2"/>
    <dgm:cxn modelId="{582F77B7-24C2-4AAB-BCEA-6E4F219B7870}" type="presParOf" srcId="{F0AAD6F7-7F6A-40D6-80E5-E66651516F61}" destId="{62B49F28-35EE-4EBD-AC53-CD7180EDCF6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1700D5F-F165-4C0D-A982-0800C29BF890}"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5AB344E7-1FA1-42C6-A6C6-08AB3EDFC3B4}">
      <dgm:prSet/>
      <dgm:spPr/>
      <dgm:t>
        <a:bodyPr/>
        <a:lstStyle/>
        <a:p>
          <a:r>
            <a:rPr lang="en-GB"/>
            <a:t>Damages are the usual common law remedy for a breach of a positive covenant. </a:t>
          </a:r>
          <a:endParaRPr lang="en-US"/>
        </a:p>
      </dgm:t>
    </dgm:pt>
    <dgm:pt modelId="{8D668B6B-7959-4033-8774-25142A449B2F}" type="parTrans" cxnId="{55F29BED-9441-4046-A6B7-0AF296214723}">
      <dgm:prSet/>
      <dgm:spPr/>
      <dgm:t>
        <a:bodyPr/>
        <a:lstStyle/>
        <a:p>
          <a:endParaRPr lang="en-US"/>
        </a:p>
      </dgm:t>
    </dgm:pt>
    <dgm:pt modelId="{EF6CBF62-B50F-47E1-91D0-20064E3212FA}" type="sibTrans" cxnId="{55F29BED-9441-4046-A6B7-0AF296214723}">
      <dgm:prSet/>
      <dgm:spPr/>
      <dgm:t>
        <a:bodyPr/>
        <a:lstStyle/>
        <a:p>
          <a:endParaRPr lang="en-US"/>
        </a:p>
      </dgm:t>
    </dgm:pt>
    <dgm:pt modelId="{8A9156E8-F82F-4712-84D7-7FFA66273893}">
      <dgm:prSet/>
      <dgm:spPr/>
      <dgm:t>
        <a:bodyPr/>
        <a:lstStyle/>
        <a:p>
          <a:r>
            <a:rPr lang="en-GB"/>
            <a:t>They can be sought against the original covenantor by the original covenantee or a successor in title to the original covenantee (provided that they have the benefit of the covenant at common law). </a:t>
          </a:r>
          <a:endParaRPr lang="en-US"/>
        </a:p>
      </dgm:t>
    </dgm:pt>
    <dgm:pt modelId="{7FF02207-4CD1-4620-9C7B-CFDB1BCE9566}" type="parTrans" cxnId="{09B6242D-9B36-4853-A639-142818D75AE6}">
      <dgm:prSet/>
      <dgm:spPr/>
      <dgm:t>
        <a:bodyPr/>
        <a:lstStyle/>
        <a:p>
          <a:endParaRPr lang="en-US"/>
        </a:p>
      </dgm:t>
    </dgm:pt>
    <dgm:pt modelId="{E5989C26-6F24-4DF5-9347-D9BF9E802900}" type="sibTrans" cxnId="{09B6242D-9B36-4853-A639-142818D75AE6}">
      <dgm:prSet/>
      <dgm:spPr/>
      <dgm:t>
        <a:bodyPr/>
        <a:lstStyle/>
        <a:p>
          <a:endParaRPr lang="en-US"/>
        </a:p>
      </dgm:t>
    </dgm:pt>
    <dgm:pt modelId="{A50BC502-D2D9-46B9-9EC0-6E85820A17A5}">
      <dgm:prSet/>
      <dgm:spPr/>
      <dgm:t>
        <a:bodyPr/>
        <a:lstStyle/>
        <a:p>
          <a:r>
            <a:rPr lang="en-GB"/>
            <a:t>Damages provide a purely monetary solution and may include a sum for future loss.</a:t>
          </a:r>
          <a:endParaRPr lang="en-US"/>
        </a:p>
      </dgm:t>
    </dgm:pt>
    <dgm:pt modelId="{AA20FD1A-BAC5-4643-91F5-4B539C912E8A}" type="parTrans" cxnId="{03ED9D40-1C99-48AC-BB0F-468A3B8B8775}">
      <dgm:prSet/>
      <dgm:spPr/>
      <dgm:t>
        <a:bodyPr/>
        <a:lstStyle/>
        <a:p>
          <a:endParaRPr lang="en-US"/>
        </a:p>
      </dgm:t>
    </dgm:pt>
    <dgm:pt modelId="{CAD8C15F-9BB7-4553-B88F-65513F903A61}" type="sibTrans" cxnId="{03ED9D40-1C99-48AC-BB0F-468A3B8B8775}">
      <dgm:prSet/>
      <dgm:spPr/>
      <dgm:t>
        <a:bodyPr/>
        <a:lstStyle/>
        <a:p>
          <a:endParaRPr lang="en-US"/>
        </a:p>
      </dgm:t>
    </dgm:pt>
    <dgm:pt modelId="{D2247B3E-8C67-47B6-BD96-107A2819455E}">
      <dgm:prSet/>
      <dgm:spPr/>
      <dgm:t>
        <a:bodyPr/>
        <a:lstStyle/>
        <a:p>
          <a:r>
            <a:rPr lang="en-GB"/>
            <a:t>Once the original covenantor has disposed of the land benefiting from the covenant, they would be unable to demonstrate that they have suffered a loss and would therefore be unable to claim damages. </a:t>
          </a:r>
          <a:endParaRPr lang="en-US"/>
        </a:p>
      </dgm:t>
    </dgm:pt>
    <dgm:pt modelId="{C7C33146-5709-43D6-8FFA-C99D8F0C0EF4}" type="parTrans" cxnId="{981F427B-FDC0-4AB2-8155-3B6DE4B5C3A0}">
      <dgm:prSet/>
      <dgm:spPr/>
      <dgm:t>
        <a:bodyPr/>
        <a:lstStyle/>
        <a:p>
          <a:endParaRPr lang="en-US"/>
        </a:p>
      </dgm:t>
    </dgm:pt>
    <dgm:pt modelId="{5C4181FD-41A0-458C-A6CB-578C1D9D8936}" type="sibTrans" cxnId="{981F427B-FDC0-4AB2-8155-3B6DE4B5C3A0}">
      <dgm:prSet/>
      <dgm:spPr/>
      <dgm:t>
        <a:bodyPr/>
        <a:lstStyle/>
        <a:p>
          <a:endParaRPr lang="en-US"/>
        </a:p>
      </dgm:t>
    </dgm:pt>
    <dgm:pt modelId="{B32691E7-267D-4B14-AFB3-39D71AD6523D}">
      <dgm:prSet/>
      <dgm:spPr/>
      <dgm:t>
        <a:bodyPr/>
        <a:lstStyle/>
        <a:p>
          <a:r>
            <a:rPr lang="en-GB"/>
            <a:t>Specific performance may be available for the breach of a positive covenant by the original covenantor (but not a successor in title to the original covenantor). </a:t>
          </a:r>
          <a:endParaRPr lang="en-US"/>
        </a:p>
      </dgm:t>
    </dgm:pt>
    <dgm:pt modelId="{1514FC8C-FAE0-4982-8819-3293F6428370}" type="parTrans" cxnId="{B98BD0D4-A3DE-4110-B5C7-1C9415147D59}">
      <dgm:prSet/>
      <dgm:spPr/>
      <dgm:t>
        <a:bodyPr/>
        <a:lstStyle/>
        <a:p>
          <a:endParaRPr lang="en-US"/>
        </a:p>
      </dgm:t>
    </dgm:pt>
    <dgm:pt modelId="{921DA5EC-CD91-419D-8ED2-1E5AB21C8BB0}" type="sibTrans" cxnId="{B98BD0D4-A3DE-4110-B5C7-1C9415147D59}">
      <dgm:prSet/>
      <dgm:spPr/>
      <dgm:t>
        <a:bodyPr/>
        <a:lstStyle/>
        <a:p>
          <a:endParaRPr lang="en-US"/>
        </a:p>
      </dgm:t>
    </dgm:pt>
    <dgm:pt modelId="{A0280E97-4820-4076-BF5A-D43D08B93F2F}">
      <dgm:prSet/>
      <dgm:spPr/>
      <dgm:t>
        <a:bodyPr/>
        <a:lstStyle/>
        <a:p>
          <a:r>
            <a:rPr lang="en-GB"/>
            <a:t>However, the original covenantor will have no control over the land, so can pay, but not necessarily perform the obligation</a:t>
          </a:r>
          <a:endParaRPr lang="en-US"/>
        </a:p>
      </dgm:t>
    </dgm:pt>
    <dgm:pt modelId="{EDF11EC2-6F7B-44A2-94F7-E9C0112BBC14}" type="parTrans" cxnId="{84E55B1B-B944-4004-B929-69B82D10D407}">
      <dgm:prSet/>
      <dgm:spPr/>
      <dgm:t>
        <a:bodyPr/>
        <a:lstStyle/>
        <a:p>
          <a:endParaRPr lang="en-US"/>
        </a:p>
      </dgm:t>
    </dgm:pt>
    <dgm:pt modelId="{949B25C4-58A9-4065-B337-35911B399CC6}" type="sibTrans" cxnId="{84E55B1B-B944-4004-B929-69B82D10D407}">
      <dgm:prSet/>
      <dgm:spPr/>
      <dgm:t>
        <a:bodyPr/>
        <a:lstStyle/>
        <a:p>
          <a:endParaRPr lang="en-US"/>
        </a:p>
      </dgm:t>
    </dgm:pt>
    <dgm:pt modelId="{8CD03084-ECC7-4A6B-843A-F2032B1E7270}" type="pres">
      <dgm:prSet presAssocID="{E1700D5F-F165-4C0D-A982-0800C29BF890}" presName="diagram" presStyleCnt="0">
        <dgm:presLayoutVars>
          <dgm:dir/>
          <dgm:resizeHandles val="exact"/>
        </dgm:presLayoutVars>
      </dgm:prSet>
      <dgm:spPr/>
    </dgm:pt>
    <dgm:pt modelId="{E491AB5F-18FC-4B47-A1B4-8D8D7E27000B}" type="pres">
      <dgm:prSet presAssocID="{5AB344E7-1FA1-42C6-A6C6-08AB3EDFC3B4}" presName="node" presStyleLbl="node1" presStyleIdx="0" presStyleCnt="6">
        <dgm:presLayoutVars>
          <dgm:bulletEnabled val="1"/>
        </dgm:presLayoutVars>
      </dgm:prSet>
      <dgm:spPr/>
    </dgm:pt>
    <dgm:pt modelId="{4995435E-3A1B-4B4A-B3EF-FBC1EB42D8BE}" type="pres">
      <dgm:prSet presAssocID="{EF6CBF62-B50F-47E1-91D0-20064E3212FA}" presName="sibTrans" presStyleCnt="0"/>
      <dgm:spPr/>
    </dgm:pt>
    <dgm:pt modelId="{C9309DF7-3CA5-447A-A593-2C60203486D2}" type="pres">
      <dgm:prSet presAssocID="{8A9156E8-F82F-4712-84D7-7FFA66273893}" presName="node" presStyleLbl="node1" presStyleIdx="1" presStyleCnt="6">
        <dgm:presLayoutVars>
          <dgm:bulletEnabled val="1"/>
        </dgm:presLayoutVars>
      </dgm:prSet>
      <dgm:spPr/>
    </dgm:pt>
    <dgm:pt modelId="{D9A9EF14-8C72-499D-9D4D-99CEF1DB7278}" type="pres">
      <dgm:prSet presAssocID="{E5989C26-6F24-4DF5-9347-D9BF9E802900}" presName="sibTrans" presStyleCnt="0"/>
      <dgm:spPr/>
    </dgm:pt>
    <dgm:pt modelId="{DFEC5F19-45CF-4985-8B76-79516CD24339}" type="pres">
      <dgm:prSet presAssocID="{A50BC502-D2D9-46B9-9EC0-6E85820A17A5}" presName="node" presStyleLbl="node1" presStyleIdx="2" presStyleCnt="6">
        <dgm:presLayoutVars>
          <dgm:bulletEnabled val="1"/>
        </dgm:presLayoutVars>
      </dgm:prSet>
      <dgm:spPr/>
    </dgm:pt>
    <dgm:pt modelId="{F3F82551-E228-4CC2-8395-1EB25B3698AA}" type="pres">
      <dgm:prSet presAssocID="{CAD8C15F-9BB7-4553-B88F-65513F903A61}" presName="sibTrans" presStyleCnt="0"/>
      <dgm:spPr/>
    </dgm:pt>
    <dgm:pt modelId="{5E8AB119-F633-4CC9-A074-F4BB6ADDEDFB}" type="pres">
      <dgm:prSet presAssocID="{D2247B3E-8C67-47B6-BD96-107A2819455E}" presName="node" presStyleLbl="node1" presStyleIdx="3" presStyleCnt="6">
        <dgm:presLayoutVars>
          <dgm:bulletEnabled val="1"/>
        </dgm:presLayoutVars>
      </dgm:prSet>
      <dgm:spPr/>
    </dgm:pt>
    <dgm:pt modelId="{EF48267E-9303-418E-9562-7E4C67AC6240}" type="pres">
      <dgm:prSet presAssocID="{5C4181FD-41A0-458C-A6CB-578C1D9D8936}" presName="sibTrans" presStyleCnt="0"/>
      <dgm:spPr/>
    </dgm:pt>
    <dgm:pt modelId="{6BFF7695-E1C9-48D2-A871-A9C98BB0FA24}" type="pres">
      <dgm:prSet presAssocID="{B32691E7-267D-4B14-AFB3-39D71AD6523D}" presName="node" presStyleLbl="node1" presStyleIdx="4" presStyleCnt="6">
        <dgm:presLayoutVars>
          <dgm:bulletEnabled val="1"/>
        </dgm:presLayoutVars>
      </dgm:prSet>
      <dgm:spPr/>
    </dgm:pt>
    <dgm:pt modelId="{ADC40920-9B2D-4D47-AF08-8020EAA1C460}" type="pres">
      <dgm:prSet presAssocID="{921DA5EC-CD91-419D-8ED2-1E5AB21C8BB0}" presName="sibTrans" presStyleCnt="0"/>
      <dgm:spPr/>
    </dgm:pt>
    <dgm:pt modelId="{6708D9EE-EA08-48F9-9010-061EDC252561}" type="pres">
      <dgm:prSet presAssocID="{A0280E97-4820-4076-BF5A-D43D08B93F2F}" presName="node" presStyleLbl="node1" presStyleIdx="5" presStyleCnt="6">
        <dgm:presLayoutVars>
          <dgm:bulletEnabled val="1"/>
        </dgm:presLayoutVars>
      </dgm:prSet>
      <dgm:spPr/>
    </dgm:pt>
  </dgm:ptLst>
  <dgm:cxnLst>
    <dgm:cxn modelId="{84E55B1B-B944-4004-B929-69B82D10D407}" srcId="{E1700D5F-F165-4C0D-A982-0800C29BF890}" destId="{A0280E97-4820-4076-BF5A-D43D08B93F2F}" srcOrd="5" destOrd="0" parTransId="{EDF11EC2-6F7B-44A2-94F7-E9C0112BBC14}" sibTransId="{949B25C4-58A9-4065-B337-35911B399CC6}"/>
    <dgm:cxn modelId="{09B6242D-9B36-4853-A639-142818D75AE6}" srcId="{E1700D5F-F165-4C0D-A982-0800C29BF890}" destId="{8A9156E8-F82F-4712-84D7-7FFA66273893}" srcOrd="1" destOrd="0" parTransId="{7FF02207-4CD1-4620-9C7B-CFDB1BCE9566}" sibTransId="{E5989C26-6F24-4DF5-9347-D9BF9E802900}"/>
    <dgm:cxn modelId="{03ED9D40-1C99-48AC-BB0F-468A3B8B8775}" srcId="{E1700D5F-F165-4C0D-A982-0800C29BF890}" destId="{A50BC502-D2D9-46B9-9EC0-6E85820A17A5}" srcOrd="2" destOrd="0" parTransId="{AA20FD1A-BAC5-4643-91F5-4B539C912E8A}" sibTransId="{CAD8C15F-9BB7-4553-B88F-65513F903A61}"/>
    <dgm:cxn modelId="{1CCC4F49-B18C-4BAE-981A-4459AD0E1C5D}" type="presOf" srcId="{8A9156E8-F82F-4712-84D7-7FFA66273893}" destId="{C9309DF7-3CA5-447A-A593-2C60203486D2}" srcOrd="0" destOrd="0" presId="urn:microsoft.com/office/officeart/2005/8/layout/default"/>
    <dgm:cxn modelId="{F3FE3C51-7B86-4068-9D89-A622DA02670F}" type="presOf" srcId="{5AB344E7-1FA1-42C6-A6C6-08AB3EDFC3B4}" destId="{E491AB5F-18FC-4B47-A1B4-8D8D7E27000B}" srcOrd="0" destOrd="0" presId="urn:microsoft.com/office/officeart/2005/8/layout/default"/>
    <dgm:cxn modelId="{0CCAB976-BBF3-484E-9C23-FD5F5A27DB0B}" type="presOf" srcId="{E1700D5F-F165-4C0D-A982-0800C29BF890}" destId="{8CD03084-ECC7-4A6B-843A-F2032B1E7270}" srcOrd="0" destOrd="0" presId="urn:microsoft.com/office/officeart/2005/8/layout/default"/>
    <dgm:cxn modelId="{981F427B-FDC0-4AB2-8155-3B6DE4B5C3A0}" srcId="{E1700D5F-F165-4C0D-A982-0800C29BF890}" destId="{D2247B3E-8C67-47B6-BD96-107A2819455E}" srcOrd="3" destOrd="0" parTransId="{C7C33146-5709-43D6-8FFA-C99D8F0C0EF4}" sibTransId="{5C4181FD-41A0-458C-A6CB-578C1D9D8936}"/>
    <dgm:cxn modelId="{52FCDE91-1AB6-4A16-8CE9-120BCB96957A}" type="presOf" srcId="{A0280E97-4820-4076-BF5A-D43D08B93F2F}" destId="{6708D9EE-EA08-48F9-9010-061EDC252561}" srcOrd="0" destOrd="0" presId="urn:microsoft.com/office/officeart/2005/8/layout/default"/>
    <dgm:cxn modelId="{8EDB25AB-A160-438E-9211-D80D1D568004}" type="presOf" srcId="{A50BC502-D2D9-46B9-9EC0-6E85820A17A5}" destId="{DFEC5F19-45CF-4985-8B76-79516CD24339}" srcOrd="0" destOrd="0" presId="urn:microsoft.com/office/officeart/2005/8/layout/default"/>
    <dgm:cxn modelId="{F9CF9FC2-FF91-4B24-B6DA-7859BB533E5F}" type="presOf" srcId="{D2247B3E-8C67-47B6-BD96-107A2819455E}" destId="{5E8AB119-F633-4CC9-A074-F4BB6ADDEDFB}" srcOrd="0" destOrd="0" presId="urn:microsoft.com/office/officeart/2005/8/layout/default"/>
    <dgm:cxn modelId="{B98BD0D4-A3DE-4110-B5C7-1C9415147D59}" srcId="{E1700D5F-F165-4C0D-A982-0800C29BF890}" destId="{B32691E7-267D-4B14-AFB3-39D71AD6523D}" srcOrd="4" destOrd="0" parTransId="{1514FC8C-FAE0-4982-8819-3293F6428370}" sibTransId="{921DA5EC-CD91-419D-8ED2-1E5AB21C8BB0}"/>
    <dgm:cxn modelId="{92F9F0DF-474C-45D7-BCBA-BA8C34D26A66}" type="presOf" srcId="{B32691E7-267D-4B14-AFB3-39D71AD6523D}" destId="{6BFF7695-E1C9-48D2-A871-A9C98BB0FA24}" srcOrd="0" destOrd="0" presId="urn:microsoft.com/office/officeart/2005/8/layout/default"/>
    <dgm:cxn modelId="{55F29BED-9441-4046-A6B7-0AF296214723}" srcId="{E1700D5F-F165-4C0D-A982-0800C29BF890}" destId="{5AB344E7-1FA1-42C6-A6C6-08AB3EDFC3B4}" srcOrd="0" destOrd="0" parTransId="{8D668B6B-7959-4033-8774-25142A449B2F}" sibTransId="{EF6CBF62-B50F-47E1-91D0-20064E3212FA}"/>
    <dgm:cxn modelId="{1586144C-A8E9-458C-A331-A5AE90DA08F8}" type="presParOf" srcId="{8CD03084-ECC7-4A6B-843A-F2032B1E7270}" destId="{E491AB5F-18FC-4B47-A1B4-8D8D7E27000B}" srcOrd="0" destOrd="0" presId="urn:microsoft.com/office/officeart/2005/8/layout/default"/>
    <dgm:cxn modelId="{00E1E362-D656-4103-95BC-C12191E124D4}" type="presParOf" srcId="{8CD03084-ECC7-4A6B-843A-F2032B1E7270}" destId="{4995435E-3A1B-4B4A-B3EF-FBC1EB42D8BE}" srcOrd="1" destOrd="0" presId="urn:microsoft.com/office/officeart/2005/8/layout/default"/>
    <dgm:cxn modelId="{14117716-22CF-4235-8558-89CF0925379F}" type="presParOf" srcId="{8CD03084-ECC7-4A6B-843A-F2032B1E7270}" destId="{C9309DF7-3CA5-447A-A593-2C60203486D2}" srcOrd="2" destOrd="0" presId="urn:microsoft.com/office/officeart/2005/8/layout/default"/>
    <dgm:cxn modelId="{C620D23F-E03D-44EF-96E1-CDEEF8548A74}" type="presParOf" srcId="{8CD03084-ECC7-4A6B-843A-F2032B1E7270}" destId="{D9A9EF14-8C72-499D-9D4D-99CEF1DB7278}" srcOrd="3" destOrd="0" presId="urn:microsoft.com/office/officeart/2005/8/layout/default"/>
    <dgm:cxn modelId="{74C8BA3F-C948-47CB-A8AE-F7A536CD3C2C}" type="presParOf" srcId="{8CD03084-ECC7-4A6B-843A-F2032B1E7270}" destId="{DFEC5F19-45CF-4985-8B76-79516CD24339}" srcOrd="4" destOrd="0" presId="urn:microsoft.com/office/officeart/2005/8/layout/default"/>
    <dgm:cxn modelId="{1C674356-D4D7-4893-A89B-C025711BFF67}" type="presParOf" srcId="{8CD03084-ECC7-4A6B-843A-F2032B1E7270}" destId="{F3F82551-E228-4CC2-8395-1EB25B3698AA}" srcOrd="5" destOrd="0" presId="urn:microsoft.com/office/officeart/2005/8/layout/default"/>
    <dgm:cxn modelId="{C9A51216-2AA3-4C53-8B0A-537BB4E2E8E6}" type="presParOf" srcId="{8CD03084-ECC7-4A6B-843A-F2032B1E7270}" destId="{5E8AB119-F633-4CC9-A074-F4BB6ADDEDFB}" srcOrd="6" destOrd="0" presId="urn:microsoft.com/office/officeart/2005/8/layout/default"/>
    <dgm:cxn modelId="{58D3810D-90E0-420F-A5AA-ED493DAF0D7D}" type="presParOf" srcId="{8CD03084-ECC7-4A6B-843A-F2032B1E7270}" destId="{EF48267E-9303-418E-9562-7E4C67AC6240}" srcOrd="7" destOrd="0" presId="urn:microsoft.com/office/officeart/2005/8/layout/default"/>
    <dgm:cxn modelId="{11A21EC1-2D31-4796-8E13-1B1028865FF1}" type="presParOf" srcId="{8CD03084-ECC7-4A6B-843A-F2032B1E7270}" destId="{6BFF7695-E1C9-48D2-A871-A9C98BB0FA24}" srcOrd="8" destOrd="0" presId="urn:microsoft.com/office/officeart/2005/8/layout/default"/>
    <dgm:cxn modelId="{87DAB20D-4AF9-48E1-848A-EB6DFEB0160E}" type="presParOf" srcId="{8CD03084-ECC7-4A6B-843A-F2032B1E7270}" destId="{ADC40920-9B2D-4D47-AF08-8020EAA1C460}" srcOrd="9" destOrd="0" presId="urn:microsoft.com/office/officeart/2005/8/layout/default"/>
    <dgm:cxn modelId="{F797EA6F-F42D-453B-A55F-F6C705282758}" type="presParOf" srcId="{8CD03084-ECC7-4A6B-843A-F2032B1E7270}" destId="{6708D9EE-EA08-48F9-9010-061EDC252561}"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1E614CF-E7A5-4618-BAD3-02B76B39B25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4F42D82-181A-41EB-B7D2-50032D8B64A0}">
      <dgm:prSet/>
      <dgm:spPr/>
      <dgm:t>
        <a:bodyPr/>
        <a:lstStyle/>
        <a:p>
          <a:r>
            <a:rPr lang="en-GB"/>
            <a:t>A restrictive covenant only runs with the land in equity meaning that the principle remedy is an injunction. </a:t>
          </a:r>
          <a:endParaRPr lang="en-US"/>
        </a:p>
      </dgm:t>
    </dgm:pt>
    <dgm:pt modelId="{CB1F1B2D-B36D-4417-A86F-3E5A962B5090}" type="parTrans" cxnId="{B274FC9B-2ABA-4C06-92F0-34F8345D0470}">
      <dgm:prSet/>
      <dgm:spPr/>
      <dgm:t>
        <a:bodyPr/>
        <a:lstStyle/>
        <a:p>
          <a:endParaRPr lang="en-US"/>
        </a:p>
      </dgm:t>
    </dgm:pt>
    <dgm:pt modelId="{71F40EA4-470C-4EAD-A68B-9CD363894D0E}" type="sibTrans" cxnId="{B274FC9B-2ABA-4C06-92F0-34F8345D0470}">
      <dgm:prSet/>
      <dgm:spPr/>
      <dgm:t>
        <a:bodyPr/>
        <a:lstStyle/>
        <a:p>
          <a:endParaRPr lang="en-US"/>
        </a:p>
      </dgm:t>
    </dgm:pt>
    <dgm:pt modelId="{7EF83890-B969-4CAE-86F1-0D1A58E8498C}">
      <dgm:prSet/>
      <dgm:spPr/>
      <dgm:t>
        <a:bodyPr/>
        <a:lstStyle/>
        <a:p>
          <a:r>
            <a:rPr lang="en-GB"/>
            <a:t>There is no automatic right to an injunction. </a:t>
          </a:r>
          <a:endParaRPr lang="en-US"/>
        </a:p>
      </dgm:t>
    </dgm:pt>
    <dgm:pt modelId="{3DB0CABA-6D6F-4423-8BBF-F6F798412ADE}" type="parTrans" cxnId="{187054C0-0C6D-4CE0-85D6-1EA1D179079B}">
      <dgm:prSet/>
      <dgm:spPr/>
      <dgm:t>
        <a:bodyPr/>
        <a:lstStyle/>
        <a:p>
          <a:endParaRPr lang="en-US"/>
        </a:p>
      </dgm:t>
    </dgm:pt>
    <dgm:pt modelId="{ECDC8877-8100-480D-BB44-1578DAF8AA12}" type="sibTrans" cxnId="{187054C0-0C6D-4CE0-85D6-1EA1D179079B}">
      <dgm:prSet/>
      <dgm:spPr/>
      <dgm:t>
        <a:bodyPr/>
        <a:lstStyle/>
        <a:p>
          <a:endParaRPr lang="en-US"/>
        </a:p>
      </dgm:t>
    </dgm:pt>
    <dgm:pt modelId="{3B36E982-BAB7-4A2A-9ED0-AFB1537A1D6B}">
      <dgm:prSet/>
      <dgm:spPr/>
      <dgm:t>
        <a:bodyPr/>
        <a:lstStyle/>
        <a:p>
          <a:r>
            <a:rPr lang="en-GB"/>
            <a:t>The purpose of an injunction is to restrain the breach of a restrictive covenant.</a:t>
          </a:r>
          <a:endParaRPr lang="en-US"/>
        </a:p>
      </dgm:t>
    </dgm:pt>
    <dgm:pt modelId="{C574D9A8-5C72-46D6-B7FB-29025801613D}" type="parTrans" cxnId="{61E83A1E-2ECB-41B6-91D6-897B5A93039A}">
      <dgm:prSet/>
      <dgm:spPr/>
      <dgm:t>
        <a:bodyPr/>
        <a:lstStyle/>
        <a:p>
          <a:endParaRPr lang="en-US"/>
        </a:p>
      </dgm:t>
    </dgm:pt>
    <dgm:pt modelId="{64938A8D-2770-4861-887A-8D5B9E36F498}" type="sibTrans" cxnId="{61E83A1E-2ECB-41B6-91D6-897B5A93039A}">
      <dgm:prSet/>
      <dgm:spPr/>
      <dgm:t>
        <a:bodyPr/>
        <a:lstStyle/>
        <a:p>
          <a:endParaRPr lang="en-US"/>
        </a:p>
      </dgm:t>
    </dgm:pt>
    <dgm:pt modelId="{4BF68889-9855-432B-B998-400949C394B6}">
      <dgm:prSet/>
      <dgm:spPr/>
      <dgm:t>
        <a:bodyPr/>
        <a:lstStyle/>
        <a:p>
          <a:r>
            <a:rPr lang="en-GB"/>
            <a:t>An injunction can be applied for in anticipation of a breach or in response to an existing breach. </a:t>
          </a:r>
          <a:endParaRPr lang="en-US"/>
        </a:p>
      </dgm:t>
    </dgm:pt>
    <dgm:pt modelId="{DDE89C4A-884D-46FE-84C8-7AD791B78F82}" type="parTrans" cxnId="{D915413C-F05B-4E5A-BE8E-CFBDA4027B81}">
      <dgm:prSet/>
      <dgm:spPr/>
      <dgm:t>
        <a:bodyPr/>
        <a:lstStyle/>
        <a:p>
          <a:endParaRPr lang="en-US"/>
        </a:p>
      </dgm:t>
    </dgm:pt>
    <dgm:pt modelId="{BBADE497-4546-4605-A369-F1EB40B0E9CC}" type="sibTrans" cxnId="{D915413C-F05B-4E5A-BE8E-CFBDA4027B81}">
      <dgm:prSet/>
      <dgm:spPr/>
      <dgm:t>
        <a:bodyPr/>
        <a:lstStyle/>
        <a:p>
          <a:endParaRPr lang="en-US"/>
        </a:p>
      </dgm:t>
    </dgm:pt>
    <dgm:pt modelId="{6FFF4FFA-782C-4971-9661-6A1890527396}">
      <dgm:prSet/>
      <dgm:spPr/>
      <dgm:t>
        <a:bodyPr/>
        <a:lstStyle/>
        <a:p>
          <a:r>
            <a:rPr lang="en-GB"/>
            <a:t>An injunction is an equitable remedy and therefore within the discretion of the court. </a:t>
          </a:r>
          <a:endParaRPr lang="en-US"/>
        </a:p>
      </dgm:t>
    </dgm:pt>
    <dgm:pt modelId="{FD86F91A-E0C8-4A81-A2E2-58CA7488F38B}" type="parTrans" cxnId="{34EFCC2B-62AF-4960-9D06-4DCFC9B58B19}">
      <dgm:prSet/>
      <dgm:spPr/>
      <dgm:t>
        <a:bodyPr/>
        <a:lstStyle/>
        <a:p>
          <a:endParaRPr lang="en-US"/>
        </a:p>
      </dgm:t>
    </dgm:pt>
    <dgm:pt modelId="{63B4783A-0DD4-449F-A2D4-8041C0E38930}" type="sibTrans" cxnId="{34EFCC2B-62AF-4960-9D06-4DCFC9B58B19}">
      <dgm:prSet/>
      <dgm:spPr/>
      <dgm:t>
        <a:bodyPr/>
        <a:lstStyle/>
        <a:p>
          <a:endParaRPr lang="en-US"/>
        </a:p>
      </dgm:t>
    </dgm:pt>
    <dgm:pt modelId="{C65CC9F4-FE59-43B0-94BB-A4FBDE23E0DF}" type="pres">
      <dgm:prSet presAssocID="{21E614CF-E7A5-4618-BAD3-02B76B39B252}" presName="vert0" presStyleCnt="0">
        <dgm:presLayoutVars>
          <dgm:dir/>
          <dgm:animOne val="branch"/>
          <dgm:animLvl val="lvl"/>
        </dgm:presLayoutVars>
      </dgm:prSet>
      <dgm:spPr/>
    </dgm:pt>
    <dgm:pt modelId="{0718BA3D-3779-4663-894C-B9029486CEED}" type="pres">
      <dgm:prSet presAssocID="{C4F42D82-181A-41EB-B7D2-50032D8B64A0}" presName="thickLine" presStyleLbl="alignNode1" presStyleIdx="0" presStyleCnt="5"/>
      <dgm:spPr/>
    </dgm:pt>
    <dgm:pt modelId="{27959154-1CE3-4AC2-BECB-0DF6900B9C6F}" type="pres">
      <dgm:prSet presAssocID="{C4F42D82-181A-41EB-B7D2-50032D8B64A0}" presName="horz1" presStyleCnt="0"/>
      <dgm:spPr/>
    </dgm:pt>
    <dgm:pt modelId="{BC47EC47-7479-49A5-A817-4821A366022C}" type="pres">
      <dgm:prSet presAssocID="{C4F42D82-181A-41EB-B7D2-50032D8B64A0}" presName="tx1" presStyleLbl="revTx" presStyleIdx="0" presStyleCnt="5"/>
      <dgm:spPr/>
    </dgm:pt>
    <dgm:pt modelId="{96866140-F60A-4203-8F89-C0E8296847C9}" type="pres">
      <dgm:prSet presAssocID="{C4F42D82-181A-41EB-B7D2-50032D8B64A0}" presName="vert1" presStyleCnt="0"/>
      <dgm:spPr/>
    </dgm:pt>
    <dgm:pt modelId="{491EAB16-ED34-44E9-B6C9-FFA0C882028A}" type="pres">
      <dgm:prSet presAssocID="{7EF83890-B969-4CAE-86F1-0D1A58E8498C}" presName="thickLine" presStyleLbl="alignNode1" presStyleIdx="1" presStyleCnt="5"/>
      <dgm:spPr/>
    </dgm:pt>
    <dgm:pt modelId="{13A5513F-D3F8-4188-B1DC-E17EC5A4EC12}" type="pres">
      <dgm:prSet presAssocID="{7EF83890-B969-4CAE-86F1-0D1A58E8498C}" presName="horz1" presStyleCnt="0"/>
      <dgm:spPr/>
    </dgm:pt>
    <dgm:pt modelId="{A3EC4908-128C-4443-8048-A42217B0485E}" type="pres">
      <dgm:prSet presAssocID="{7EF83890-B969-4CAE-86F1-0D1A58E8498C}" presName="tx1" presStyleLbl="revTx" presStyleIdx="1" presStyleCnt="5"/>
      <dgm:spPr/>
    </dgm:pt>
    <dgm:pt modelId="{2BE6392A-76C3-4086-9625-E0DB6E180499}" type="pres">
      <dgm:prSet presAssocID="{7EF83890-B969-4CAE-86F1-0D1A58E8498C}" presName="vert1" presStyleCnt="0"/>
      <dgm:spPr/>
    </dgm:pt>
    <dgm:pt modelId="{08F6B4AD-08F2-4A24-A54C-4A9C6AE0A67E}" type="pres">
      <dgm:prSet presAssocID="{3B36E982-BAB7-4A2A-9ED0-AFB1537A1D6B}" presName="thickLine" presStyleLbl="alignNode1" presStyleIdx="2" presStyleCnt="5"/>
      <dgm:spPr/>
    </dgm:pt>
    <dgm:pt modelId="{4FEADC93-397B-4CF7-AC90-D8C840353608}" type="pres">
      <dgm:prSet presAssocID="{3B36E982-BAB7-4A2A-9ED0-AFB1537A1D6B}" presName="horz1" presStyleCnt="0"/>
      <dgm:spPr/>
    </dgm:pt>
    <dgm:pt modelId="{E6BD0D7F-59C3-4645-B3AB-94C83163DAC7}" type="pres">
      <dgm:prSet presAssocID="{3B36E982-BAB7-4A2A-9ED0-AFB1537A1D6B}" presName="tx1" presStyleLbl="revTx" presStyleIdx="2" presStyleCnt="5"/>
      <dgm:spPr/>
    </dgm:pt>
    <dgm:pt modelId="{272C7232-EA50-459E-8049-DE71A1B40110}" type="pres">
      <dgm:prSet presAssocID="{3B36E982-BAB7-4A2A-9ED0-AFB1537A1D6B}" presName="vert1" presStyleCnt="0"/>
      <dgm:spPr/>
    </dgm:pt>
    <dgm:pt modelId="{91C26DDA-E3C2-48E1-BAE1-0D29253597E0}" type="pres">
      <dgm:prSet presAssocID="{4BF68889-9855-432B-B998-400949C394B6}" presName="thickLine" presStyleLbl="alignNode1" presStyleIdx="3" presStyleCnt="5"/>
      <dgm:spPr/>
    </dgm:pt>
    <dgm:pt modelId="{BB1D19C2-5CDF-43F1-8CF2-ED345A764EAC}" type="pres">
      <dgm:prSet presAssocID="{4BF68889-9855-432B-B998-400949C394B6}" presName="horz1" presStyleCnt="0"/>
      <dgm:spPr/>
    </dgm:pt>
    <dgm:pt modelId="{CB25C906-D508-4B08-A00A-C855C5DC87E0}" type="pres">
      <dgm:prSet presAssocID="{4BF68889-9855-432B-B998-400949C394B6}" presName="tx1" presStyleLbl="revTx" presStyleIdx="3" presStyleCnt="5"/>
      <dgm:spPr/>
    </dgm:pt>
    <dgm:pt modelId="{3D3D52BA-39DA-4603-88EC-62A22624DFFF}" type="pres">
      <dgm:prSet presAssocID="{4BF68889-9855-432B-B998-400949C394B6}" presName="vert1" presStyleCnt="0"/>
      <dgm:spPr/>
    </dgm:pt>
    <dgm:pt modelId="{AD0CB6E9-FFC4-4154-98FE-BAFF75470681}" type="pres">
      <dgm:prSet presAssocID="{6FFF4FFA-782C-4971-9661-6A1890527396}" presName="thickLine" presStyleLbl="alignNode1" presStyleIdx="4" presStyleCnt="5"/>
      <dgm:spPr/>
    </dgm:pt>
    <dgm:pt modelId="{15256EEE-90A9-4C86-ADB1-56443F4DFDEB}" type="pres">
      <dgm:prSet presAssocID="{6FFF4FFA-782C-4971-9661-6A1890527396}" presName="horz1" presStyleCnt="0"/>
      <dgm:spPr/>
    </dgm:pt>
    <dgm:pt modelId="{A0A157C9-9CF5-4827-B2F0-524FB1F61D62}" type="pres">
      <dgm:prSet presAssocID="{6FFF4FFA-782C-4971-9661-6A1890527396}" presName="tx1" presStyleLbl="revTx" presStyleIdx="4" presStyleCnt="5"/>
      <dgm:spPr/>
    </dgm:pt>
    <dgm:pt modelId="{B607DB35-CA2C-4287-80CE-D257D0D83B94}" type="pres">
      <dgm:prSet presAssocID="{6FFF4FFA-782C-4971-9661-6A1890527396}" presName="vert1" presStyleCnt="0"/>
      <dgm:spPr/>
    </dgm:pt>
  </dgm:ptLst>
  <dgm:cxnLst>
    <dgm:cxn modelId="{A156B312-5293-463D-8696-8B10FD2F8347}" type="presOf" srcId="{3B36E982-BAB7-4A2A-9ED0-AFB1537A1D6B}" destId="{E6BD0D7F-59C3-4645-B3AB-94C83163DAC7}" srcOrd="0" destOrd="0" presId="urn:microsoft.com/office/officeart/2008/layout/LinedList"/>
    <dgm:cxn modelId="{61E83A1E-2ECB-41B6-91D6-897B5A93039A}" srcId="{21E614CF-E7A5-4618-BAD3-02B76B39B252}" destId="{3B36E982-BAB7-4A2A-9ED0-AFB1537A1D6B}" srcOrd="2" destOrd="0" parTransId="{C574D9A8-5C72-46D6-B7FB-29025801613D}" sibTransId="{64938A8D-2770-4861-887A-8D5B9E36F498}"/>
    <dgm:cxn modelId="{F02ED724-2693-4701-883E-E6879B377744}" type="presOf" srcId="{4BF68889-9855-432B-B998-400949C394B6}" destId="{CB25C906-D508-4B08-A00A-C855C5DC87E0}" srcOrd="0" destOrd="0" presId="urn:microsoft.com/office/officeart/2008/layout/LinedList"/>
    <dgm:cxn modelId="{34EFCC2B-62AF-4960-9D06-4DCFC9B58B19}" srcId="{21E614CF-E7A5-4618-BAD3-02B76B39B252}" destId="{6FFF4FFA-782C-4971-9661-6A1890527396}" srcOrd="4" destOrd="0" parTransId="{FD86F91A-E0C8-4A81-A2E2-58CA7488F38B}" sibTransId="{63B4783A-0DD4-449F-A2D4-8041C0E38930}"/>
    <dgm:cxn modelId="{D915413C-F05B-4E5A-BE8E-CFBDA4027B81}" srcId="{21E614CF-E7A5-4618-BAD3-02B76B39B252}" destId="{4BF68889-9855-432B-B998-400949C394B6}" srcOrd="3" destOrd="0" parTransId="{DDE89C4A-884D-46FE-84C8-7AD791B78F82}" sibTransId="{BBADE497-4546-4605-A369-F1EB40B0E9CC}"/>
    <dgm:cxn modelId="{745AEF45-6880-42C6-B8A4-75A86911747F}" type="presOf" srcId="{21E614CF-E7A5-4618-BAD3-02B76B39B252}" destId="{C65CC9F4-FE59-43B0-94BB-A4FBDE23E0DF}" srcOrd="0" destOrd="0" presId="urn:microsoft.com/office/officeart/2008/layout/LinedList"/>
    <dgm:cxn modelId="{F54C5C7C-E9A0-4D0C-9A71-863F44926FB3}" type="presOf" srcId="{6FFF4FFA-782C-4971-9661-6A1890527396}" destId="{A0A157C9-9CF5-4827-B2F0-524FB1F61D62}" srcOrd="0" destOrd="0" presId="urn:microsoft.com/office/officeart/2008/layout/LinedList"/>
    <dgm:cxn modelId="{FBFEB383-7A9E-4DCC-B3A3-5ED9017AA616}" type="presOf" srcId="{C4F42D82-181A-41EB-B7D2-50032D8B64A0}" destId="{BC47EC47-7479-49A5-A817-4821A366022C}" srcOrd="0" destOrd="0" presId="urn:microsoft.com/office/officeart/2008/layout/LinedList"/>
    <dgm:cxn modelId="{B274FC9B-2ABA-4C06-92F0-34F8345D0470}" srcId="{21E614CF-E7A5-4618-BAD3-02B76B39B252}" destId="{C4F42D82-181A-41EB-B7D2-50032D8B64A0}" srcOrd="0" destOrd="0" parTransId="{CB1F1B2D-B36D-4417-A86F-3E5A962B5090}" sibTransId="{71F40EA4-470C-4EAD-A68B-9CD363894D0E}"/>
    <dgm:cxn modelId="{187054C0-0C6D-4CE0-85D6-1EA1D179079B}" srcId="{21E614CF-E7A5-4618-BAD3-02B76B39B252}" destId="{7EF83890-B969-4CAE-86F1-0D1A58E8498C}" srcOrd="1" destOrd="0" parTransId="{3DB0CABA-6D6F-4423-8BBF-F6F798412ADE}" sibTransId="{ECDC8877-8100-480D-BB44-1578DAF8AA12}"/>
    <dgm:cxn modelId="{DF931CC9-7E23-4274-B804-A32C480E4C33}" type="presOf" srcId="{7EF83890-B969-4CAE-86F1-0D1A58E8498C}" destId="{A3EC4908-128C-4443-8048-A42217B0485E}" srcOrd="0" destOrd="0" presId="urn:microsoft.com/office/officeart/2008/layout/LinedList"/>
    <dgm:cxn modelId="{0AD6083B-5F0D-4621-BDF6-F461EA2B663F}" type="presParOf" srcId="{C65CC9F4-FE59-43B0-94BB-A4FBDE23E0DF}" destId="{0718BA3D-3779-4663-894C-B9029486CEED}" srcOrd="0" destOrd="0" presId="urn:microsoft.com/office/officeart/2008/layout/LinedList"/>
    <dgm:cxn modelId="{CF4486F5-505D-455F-BABA-9E4BA70364B2}" type="presParOf" srcId="{C65CC9F4-FE59-43B0-94BB-A4FBDE23E0DF}" destId="{27959154-1CE3-4AC2-BECB-0DF6900B9C6F}" srcOrd="1" destOrd="0" presId="urn:microsoft.com/office/officeart/2008/layout/LinedList"/>
    <dgm:cxn modelId="{E5F0F131-2257-4FF2-ACD5-D81A682E9A52}" type="presParOf" srcId="{27959154-1CE3-4AC2-BECB-0DF6900B9C6F}" destId="{BC47EC47-7479-49A5-A817-4821A366022C}" srcOrd="0" destOrd="0" presId="urn:microsoft.com/office/officeart/2008/layout/LinedList"/>
    <dgm:cxn modelId="{2D3D63B5-461B-40BD-A646-7A4A2CD9D98B}" type="presParOf" srcId="{27959154-1CE3-4AC2-BECB-0DF6900B9C6F}" destId="{96866140-F60A-4203-8F89-C0E8296847C9}" srcOrd="1" destOrd="0" presId="urn:microsoft.com/office/officeart/2008/layout/LinedList"/>
    <dgm:cxn modelId="{B6964647-2551-424A-B7FE-AA9F7103BE13}" type="presParOf" srcId="{C65CC9F4-FE59-43B0-94BB-A4FBDE23E0DF}" destId="{491EAB16-ED34-44E9-B6C9-FFA0C882028A}" srcOrd="2" destOrd="0" presId="urn:microsoft.com/office/officeart/2008/layout/LinedList"/>
    <dgm:cxn modelId="{CD57C5BF-20B0-4059-B8ED-03F564026FFE}" type="presParOf" srcId="{C65CC9F4-FE59-43B0-94BB-A4FBDE23E0DF}" destId="{13A5513F-D3F8-4188-B1DC-E17EC5A4EC12}" srcOrd="3" destOrd="0" presId="urn:microsoft.com/office/officeart/2008/layout/LinedList"/>
    <dgm:cxn modelId="{33B60513-AD18-4C55-A68B-548535607B00}" type="presParOf" srcId="{13A5513F-D3F8-4188-B1DC-E17EC5A4EC12}" destId="{A3EC4908-128C-4443-8048-A42217B0485E}" srcOrd="0" destOrd="0" presId="urn:microsoft.com/office/officeart/2008/layout/LinedList"/>
    <dgm:cxn modelId="{7D67C06D-847B-4807-B29D-ECB105488BD8}" type="presParOf" srcId="{13A5513F-D3F8-4188-B1DC-E17EC5A4EC12}" destId="{2BE6392A-76C3-4086-9625-E0DB6E180499}" srcOrd="1" destOrd="0" presId="urn:microsoft.com/office/officeart/2008/layout/LinedList"/>
    <dgm:cxn modelId="{84591722-63AB-4EA0-BAAC-592982C413E9}" type="presParOf" srcId="{C65CC9F4-FE59-43B0-94BB-A4FBDE23E0DF}" destId="{08F6B4AD-08F2-4A24-A54C-4A9C6AE0A67E}" srcOrd="4" destOrd="0" presId="urn:microsoft.com/office/officeart/2008/layout/LinedList"/>
    <dgm:cxn modelId="{489F52CC-1982-441D-9820-96FEA2EE2BCB}" type="presParOf" srcId="{C65CC9F4-FE59-43B0-94BB-A4FBDE23E0DF}" destId="{4FEADC93-397B-4CF7-AC90-D8C840353608}" srcOrd="5" destOrd="0" presId="urn:microsoft.com/office/officeart/2008/layout/LinedList"/>
    <dgm:cxn modelId="{F143EA9A-5D12-42E1-A80A-6E26A8C7532E}" type="presParOf" srcId="{4FEADC93-397B-4CF7-AC90-D8C840353608}" destId="{E6BD0D7F-59C3-4645-B3AB-94C83163DAC7}" srcOrd="0" destOrd="0" presId="urn:microsoft.com/office/officeart/2008/layout/LinedList"/>
    <dgm:cxn modelId="{5297914E-7D6A-45F4-B9E3-7BC3D8C0F5E7}" type="presParOf" srcId="{4FEADC93-397B-4CF7-AC90-D8C840353608}" destId="{272C7232-EA50-459E-8049-DE71A1B40110}" srcOrd="1" destOrd="0" presId="urn:microsoft.com/office/officeart/2008/layout/LinedList"/>
    <dgm:cxn modelId="{6411D643-AD22-4803-A6CA-9BA45C4A560B}" type="presParOf" srcId="{C65CC9F4-FE59-43B0-94BB-A4FBDE23E0DF}" destId="{91C26DDA-E3C2-48E1-BAE1-0D29253597E0}" srcOrd="6" destOrd="0" presId="urn:microsoft.com/office/officeart/2008/layout/LinedList"/>
    <dgm:cxn modelId="{61604343-1263-4DE7-909C-7EB8B6B3320A}" type="presParOf" srcId="{C65CC9F4-FE59-43B0-94BB-A4FBDE23E0DF}" destId="{BB1D19C2-5CDF-43F1-8CF2-ED345A764EAC}" srcOrd="7" destOrd="0" presId="urn:microsoft.com/office/officeart/2008/layout/LinedList"/>
    <dgm:cxn modelId="{54ACC7FB-A4FC-4FAA-B313-F6F0B86E6B82}" type="presParOf" srcId="{BB1D19C2-5CDF-43F1-8CF2-ED345A764EAC}" destId="{CB25C906-D508-4B08-A00A-C855C5DC87E0}" srcOrd="0" destOrd="0" presId="urn:microsoft.com/office/officeart/2008/layout/LinedList"/>
    <dgm:cxn modelId="{6F8171E0-9B7E-4F10-9369-B9291174C26C}" type="presParOf" srcId="{BB1D19C2-5CDF-43F1-8CF2-ED345A764EAC}" destId="{3D3D52BA-39DA-4603-88EC-62A22624DFFF}" srcOrd="1" destOrd="0" presId="urn:microsoft.com/office/officeart/2008/layout/LinedList"/>
    <dgm:cxn modelId="{5CB5EDDB-CC6A-4FE9-9166-B519CCC10659}" type="presParOf" srcId="{C65CC9F4-FE59-43B0-94BB-A4FBDE23E0DF}" destId="{AD0CB6E9-FFC4-4154-98FE-BAFF75470681}" srcOrd="8" destOrd="0" presId="urn:microsoft.com/office/officeart/2008/layout/LinedList"/>
    <dgm:cxn modelId="{2ADB987F-9744-479C-A18C-F6B3BD2A235E}" type="presParOf" srcId="{C65CC9F4-FE59-43B0-94BB-A4FBDE23E0DF}" destId="{15256EEE-90A9-4C86-ADB1-56443F4DFDEB}" srcOrd="9" destOrd="0" presId="urn:microsoft.com/office/officeart/2008/layout/LinedList"/>
    <dgm:cxn modelId="{41012533-6091-43C8-BC9B-5BE226C2F8E7}" type="presParOf" srcId="{15256EEE-90A9-4C86-ADB1-56443F4DFDEB}" destId="{A0A157C9-9CF5-4827-B2F0-524FB1F61D62}" srcOrd="0" destOrd="0" presId="urn:microsoft.com/office/officeart/2008/layout/LinedList"/>
    <dgm:cxn modelId="{62BC68CD-71D4-4F21-A2D5-0AF4E13EB36B}" type="presParOf" srcId="{15256EEE-90A9-4C86-ADB1-56443F4DFDEB}" destId="{B607DB35-CA2C-4287-80CE-D257D0D83B9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104EAA5-1802-4B34-95FC-69A6F3A2784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DA47C78-A329-4B5D-ACA2-B7AE2FC5A1E6}">
      <dgm:prSet/>
      <dgm:spPr/>
      <dgm:t>
        <a:bodyPr/>
        <a:lstStyle/>
        <a:p>
          <a:r>
            <a:rPr lang="en-GB"/>
            <a:t>A court will award damages for breach of a restrictive covenant instead of an injunction where: </a:t>
          </a:r>
          <a:endParaRPr lang="en-US"/>
        </a:p>
      </dgm:t>
    </dgm:pt>
    <dgm:pt modelId="{BC1087B2-DF46-4E86-B62D-995C294D9158}" type="parTrans" cxnId="{2E4093A4-B7D6-4AEF-901A-D90761428C4B}">
      <dgm:prSet/>
      <dgm:spPr/>
      <dgm:t>
        <a:bodyPr/>
        <a:lstStyle/>
        <a:p>
          <a:endParaRPr lang="en-US"/>
        </a:p>
      </dgm:t>
    </dgm:pt>
    <dgm:pt modelId="{DA8C0EA3-F716-4730-8F8F-5FA74ED36DB5}" type="sibTrans" cxnId="{2E4093A4-B7D6-4AEF-901A-D90761428C4B}">
      <dgm:prSet/>
      <dgm:spPr/>
      <dgm:t>
        <a:bodyPr/>
        <a:lstStyle/>
        <a:p>
          <a:endParaRPr lang="en-US"/>
        </a:p>
      </dgm:t>
    </dgm:pt>
    <dgm:pt modelId="{22D1A696-D20C-4B2F-B140-1C1B4181A590}">
      <dgm:prSet/>
      <dgm:spPr/>
      <dgm:t>
        <a:bodyPr/>
        <a:lstStyle/>
        <a:p>
          <a:r>
            <a:rPr lang="en-GB"/>
            <a:t>• the injury to the claimant’s rights are small </a:t>
          </a:r>
          <a:endParaRPr lang="en-US"/>
        </a:p>
      </dgm:t>
    </dgm:pt>
    <dgm:pt modelId="{4FEF474D-6E6A-4517-A695-F56EA1FCFA2A}" type="parTrans" cxnId="{B01A88D7-3E6D-473C-8341-1825DE5C1616}">
      <dgm:prSet/>
      <dgm:spPr/>
      <dgm:t>
        <a:bodyPr/>
        <a:lstStyle/>
        <a:p>
          <a:endParaRPr lang="en-US"/>
        </a:p>
      </dgm:t>
    </dgm:pt>
    <dgm:pt modelId="{31C9FE0C-F602-443C-97A3-30B1CD73AD71}" type="sibTrans" cxnId="{B01A88D7-3E6D-473C-8341-1825DE5C1616}">
      <dgm:prSet/>
      <dgm:spPr/>
      <dgm:t>
        <a:bodyPr/>
        <a:lstStyle/>
        <a:p>
          <a:endParaRPr lang="en-US"/>
        </a:p>
      </dgm:t>
    </dgm:pt>
    <dgm:pt modelId="{FED5A787-EE74-4AC5-867D-B093B1A8820C}">
      <dgm:prSet/>
      <dgm:spPr/>
      <dgm:t>
        <a:bodyPr/>
        <a:lstStyle/>
        <a:p>
          <a:r>
            <a:rPr lang="en-GB"/>
            <a:t>• and capable of being estimated in money </a:t>
          </a:r>
          <a:endParaRPr lang="en-US"/>
        </a:p>
      </dgm:t>
    </dgm:pt>
    <dgm:pt modelId="{86D372B8-E201-4A0A-88B0-A5C2117F209F}" type="parTrans" cxnId="{D8C5EAC2-9D7F-4FAD-9704-62143C810C3D}">
      <dgm:prSet/>
      <dgm:spPr/>
      <dgm:t>
        <a:bodyPr/>
        <a:lstStyle/>
        <a:p>
          <a:endParaRPr lang="en-US"/>
        </a:p>
      </dgm:t>
    </dgm:pt>
    <dgm:pt modelId="{886453F6-4C18-438F-9E33-B10572673316}" type="sibTrans" cxnId="{D8C5EAC2-9D7F-4FAD-9704-62143C810C3D}">
      <dgm:prSet/>
      <dgm:spPr/>
      <dgm:t>
        <a:bodyPr/>
        <a:lstStyle/>
        <a:p>
          <a:endParaRPr lang="en-US"/>
        </a:p>
      </dgm:t>
    </dgm:pt>
    <dgm:pt modelId="{AF3CBAE9-C747-48ED-B149-50D6AA796387}">
      <dgm:prSet/>
      <dgm:spPr/>
      <dgm:t>
        <a:bodyPr/>
        <a:lstStyle/>
        <a:p>
          <a:r>
            <a:rPr lang="en-GB"/>
            <a:t>• and can be adequately compensated by money; </a:t>
          </a:r>
          <a:endParaRPr lang="en-US"/>
        </a:p>
      </dgm:t>
    </dgm:pt>
    <dgm:pt modelId="{2DBCD505-9D4A-4FB7-89E4-CF07793000AC}" type="parTrans" cxnId="{23729F83-A98B-4F5D-8F0D-619EEEEB5EE4}">
      <dgm:prSet/>
      <dgm:spPr/>
      <dgm:t>
        <a:bodyPr/>
        <a:lstStyle/>
        <a:p>
          <a:endParaRPr lang="en-US"/>
        </a:p>
      </dgm:t>
    </dgm:pt>
    <dgm:pt modelId="{DB43C63D-25F5-4FCD-AE8B-9162BBACD207}" type="sibTrans" cxnId="{23729F83-A98B-4F5D-8F0D-619EEEEB5EE4}">
      <dgm:prSet/>
      <dgm:spPr/>
      <dgm:t>
        <a:bodyPr/>
        <a:lstStyle/>
        <a:p>
          <a:endParaRPr lang="en-US"/>
        </a:p>
      </dgm:t>
    </dgm:pt>
    <dgm:pt modelId="{3FD917FC-44C8-45CC-9413-13918F7248A0}">
      <dgm:prSet/>
      <dgm:spPr/>
      <dgm:t>
        <a:bodyPr/>
        <a:lstStyle/>
        <a:p>
          <a:r>
            <a:rPr lang="en-GB"/>
            <a:t>• it would be oppressive to the respondent to grant an injunction (Shelfer v City of London Electric Lighting Co (1895) 1 Ch 287)</a:t>
          </a:r>
          <a:endParaRPr lang="en-US"/>
        </a:p>
      </dgm:t>
    </dgm:pt>
    <dgm:pt modelId="{6B5B668D-A9DD-489B-87CA-690FAD89E377}" type="parTrans" cxnId="{A368A7B1-B24E-4853-924D-55B0F954C2AC}">
      <dgm:prSet/>
      <dgm:spPr/>
      <dgm:t>
        <a:bodyPr/>
        <a:lstStyle/>
        <a:p>
          <a:endParaRPr lang="en-US"/>
        </a:p>
      </dgm:t>
    </dgm:pt>
    <dgm:pt modelId="{C93DDE4C-6C0F-4532-9A88-F8B466F2BF5D}" type="sibTrans" cxnId="{A368A7B1-B24E-4853-924D-55B0F954C2AC}">
      <dgm:prSet/>
      <dgm:spPr/>
      <dgm:t>
        <a:bodyPr/>
        <a:lstStyle/>
        <a:p>
          <a:endParaRPr lang="en-US"/>
        </a:p>
      </dgm:t>
    </dgm:pt>
    <dgm:pt modelId="{01DE884F-A618-4313-9DDF-EC294348F7F9}" type="pres">
      <dgm:prSet presAssocID="{7104EAA5-1802-4B34-95FC-69A6F3A27840}" presName="linear" presStyleCnt="0">
        <dgm:presLayoutVars>
          <dgm:animLvl val="lvl"/>
          <dgm:resizeHandles val="exact"/>
        </dgm:presLayoutVars>
      </dgm:prSet>
      <dgm:spPr/>
    </dgm:pt>
    <dgm:pt modelId="{42CACBAA-C173-40D8-A267-B575C1C56C71}" type="pres">
      <dgm:prSet presAssocID="{6DA47C78-A329-4B5D-ACA2-B7AE2FC5A1E6}" presName="parentText" presStyleLbl="node1" presStyleIdx="0" presStyleCnt="1">
        <dgm:presLayoutVars>
          <dgm:chMax val="0"/>
          <dgm:bulletEnabled val="1"/>
        </dgm:presLayoutVars>
      </dgm:prSet>
      <dgm:spPr/>
    </dgm:pt>
    <dgm:pt modelId="{7E68DCCE-66C4-4732-A4EF-FE13A61CA67F}" type="pres">
      <dgm:prSet presAssocID="{6DA47C78-A329-4B5D-ACA2-B7AE2FC5A1E6}" presName="childText" presStyleLbl="revTx" presStyleIdx="0" presStyleCnt="1">
        <dgm:presLayoutVars>
          <dgm:bulletEnabled val="1"/>
        </dgm:presLayoutVars>
      </dgm:prSet>
      <dgm:spPr/>
    </dgm:pt>
  </dgm:ptLst>
  <dgm:cxnLst>
    <dgm:cxn modelId="{CF55CC0A-C583-434E-9DF7-32FCED899F36}" type="presOf" srcId="{AF3CBAE9-C747-48ED-B149-50D6AA796387}" destId="{7E68DCCE-66C4-4732-A4EF-FE13A61CA67F}" srcOrd="0" destOrd="2" presId="urn:microsoft.com/office/officeart/2005/8/layout/vList2"/>
    <dgm:cxn modelId="{9E21751C-6D2A-445E-8308-B15D48A9B228}" type="presOf" srcId="{6DA47C78-A329-4B5D-ACA2-B7AE2FC5A1E6}" destId="{42CACBAA-C173-40D8-A267-B575C1C56C71}" srcOrd="0" destOrd="0" presId="urn:microsoft.com/office/officeart/2005/8/layout/vList2"/>
    <dgm:cxn modelId="{02D1F736-4F64-4227-A0BA-DFE421BD5ACC}" type="presOf" srcId="{3FD917FC-44C8-45CC-9413-13918F7248A0}" destId="{7E68DCCE-66C4-4732-A4EF-FE13A61CA67F}" srcOrd="0" destOrd="3" presId="urn:microsoft.com/office/officeart/2005/8/layout/vList2"/>
    <dgm:cxn modelId="{4303DF77-E5E7-470D-8441-1217FB224F3A}" type="presOf" srcId="{7104EAA5-1802-4B34-95FC-69A6F3A27840}" destId="{01DE884F-A618-4313-9DDF-EC294348F7F9}" srcOrd="0" destOrd="0" presId="urn:microsoft.com/office/officeart/2005/8/layout/vList2"/>
    <dgm:cxn modelId="{23729F83-A98B-4F5D-8F0D-619EEEEB5EE4}" srcId="{6DA47C78-A329-4B5D-ACA2-B7AE2FC5A1E6}" destId="{AF3CBAE9-C747-48ED-B149-50D6AA796387}" srcOrd="2" destOrd="0" parTransId="{2DBCD505-9D4A-4FB7-89E4-CF07793000AC}" sibTransId="{DB43C63D-25F5-4FCD-AE8B-9162BBACD207}"/>
    <dgm:cxn modelId="{783AE58E-608E-4F8C-B996-463083AEB6E3}" type="presOf" srcId="{FED5A787-EE74-4AC5-867D-B093B1A8820C}" destId="{7E68DCCE-66C4-4732-A4EF-FE13A61CA67F}" srcOrd="0" destOrd="1" presId="urn:microsoft.com/office/officeart/2005/8/layout/vList2"/>
    <dgm:cxn modelId="{2E4093A4-B7D6-4AEF-901A-D90761428C4B}" srcId="{7104EAA5-1802-4B34-95FC-69A6F3A27840}" destId="{6DA47C78-A329-4B5D-ACA2-B7AE2FC5A1E6}" srcOrd="0" destOrd="0" parTransId="{BC1087B2-DF46-4E86-B62D-995C294D9158}" sibTransId="{DA8C0EA3-F716-4730-8F8F-5FA74ED36DB5}"/>
    <dgm:cxn modelId="{A368A7B1-B24E-4853-924D-55B0F954C2AC}" srcId="{6DA47C78-A329-4B5D-ACA2-B7AE2FC5A1E6}" destId="{3FD917FC-44C8-45CC-9413-13918F7248A0}" srcOrd="3" destOrd="0" parTransId="{6B5B668D-A9DD-489B-87CA-690FAD89E377}" sibTransId="{C93DDE4C-6C0F-4532-9A88-F8B466F2BF5D}"/>
    <dgm:cxn modelId="{B3D080BC-62BE-4103-9DA8-9591579A80C2}" type="presOf" srcId="{22D1A696-D20C-4B2F-B140-1C1B4181A590}" destId="{7E68DCCE-66C4-4732-A4EF-FE13A61CA67F}" srcOrd="0" destOrd="0" presId="urn:microsoft.com/office/officeart/2005/8/layout/vList2"/>
    <dgm:cxn modelId="{D8C5EAC2-9D7F-4FAD-9704-62143C810C3D}" srcId="{6DA47C78-A329-4B5D-ACA2-B7AE2FC5A1E6}" destId="{FED5A787-EE74-4AC5-867D-B093B1A8820C}" srcOrd="1" destOrd="0" parTransId="{86D372B8-E201-4A0A-88B0-A5C2117F209F}" sibTransId="{886453F6-4C18-438F-9E33-B10572673316}"/>
    <dgm:cxn modelId="{B01A88D7-3E6D-473C-8341-1825DE5C1616}" srcId="{6DA47C78-A329-4B5D-ACA2-B7AE2FC5A1E6}" destId="{22D1A696-D20C-4B2F-B140-1C1B4181A590}" srcOrd="0" destOrd="0" parTransId="{4FEF474D-6E6A-4517-A695-F56EA1FCFA2A}" sibTransId="{31C9FE0C-F602-443C-97A3-30B1CD73AD71}"/>
    <dgm:cxn modelId="{CB3ED5FB-FCBF-4510-9EC8-DDDAAC3C1E3E}" type="presParOf" srcId="{01DE884F-A618-4313-9DDF-EC294348F7F9}" destId="{42CACBAA-C173-40D8-A267-B575C1C56C71}" srcOrd="0" destOrd="0" presId="urn:microsoft.com/office/officeart/2005/8/layout/vList2"/>
    <dgm:cxn modelId="{642171FC-67A6-4887-B5B2-22A7020A8244}" type="presParOf" srcId="{01DE884F-A618-4313-9DDF-EC294348F7F9}" destId="{7E68DCCE-66C4-4732-A4EF-FE13A61CA67F}"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8793FF-11CF-4CC1-ADEE-8C57ACAD4A19}">
      <dsp:nvSpPr>
        <dsp:cNvPr id="0" name=""/>
        <dsp:cNvSpPr/>
      </dsp:nvSpPr>
      <dsp:spPr>
        <a:xfrm>
          <a:off x="0" y="510018"/>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164E64-F1F6-498C-BD4E-300B955C346F}">
      <dsp:nvSpPr>
        <dsp:cNvPr id="0" name=""/>
        <dsp:cNvSpPr/>
      </dsp:nvSpPr>
      <dsp:spPr>
        <a:xfrm>
          <a:off x="328612" y="822200"/>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To understand what a covenant is</a:t>
          </a:r>
        </a:p>
      </dsp:txBody>
      <dsp:txXfrm>
        <a:off x="383617" y="877205"/>
        <a:ext cx="2847502" cy="1768010"/>
      </dsp:txXfrm>
    </dsp:sp>
    <dsp:sp modelId="{DA2840D2-9EF3-4A98-B8D2-4D7A9A8D5FF1}">
      <dsp:nvSpPr>
        <dsp:cNvPr id="0" name=""/>
        <dsp:cNvSpPr/>
      </dsp:nvSpPr>
      <dsp:spPr>
        <a:xfrm>
          <a:off x="3614737" y="510018"/>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45BC20-706E-497E-A951-16AC8925AC39}">
      <dsp:nvSpPr>
        <dsp:cNvPr id="0" name=""/>
        <dsp:cNvSpPr/>
      </dsp:nvSpPr>
      <dsp:spPr>
        <a:xfrm>
          <a:off x="3943350" y="822200"/>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The rules on enforceability</a:t>
          </a:r>
        </a:p>
      </dsp:txBody>
      <dsp:txXfrm>
        <a:off x="3998355" y="877205"/>
        <a:ext cx="2847502" cy="1768010"/>
      </dsp:txXfrm>
    </dsp:sp>
    <dsp:sp modelId="{E48063C8-3063-471A-8454-36006564CB9E}">
      <dsp:nvSpPr>
        <dsp:cNvPr id="0" name=""/>
        <dsp:cNvSpPr/>
      </dsp:nvSpPr>
      <dsp:spPr>
        <a:xfrm>
          <a:off x="7229475" y="510018"/>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2E17C4-E305-4D8B-B5B6-5AB5AF59B6E4}">
      <dsp:nvSpPr>
        <dsp:cNvPr id="0" name=""/>
        <dsp:cNvSpPr/>
      </dsp:nvSpPr>
      <dsp:spPr>
        <a:xfrm>
          <a:off x="7558087" y="822200"/>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Protection of covenants </a:t>
          </a:r>
        </a:p>
      </dsp:txBody>
      <dsp:txXfrm>
        <a:off x="7613092" y="877205"/>
        <a:ext cx="2847502" cy="1768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07CB5-39D4-4544-83E2-828021873244}">
      <dsp:nvSpPr>
        <dsp:cNvPr id="0" name=""/>
        <dsp:cNvSpPr/>
      </dsp:nvSpPr>
      <dsp:spPr>
        <a:xfrm>
          <a:off x="0" y="1401"/>
          <a:ext cx="10156531" cy="5973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5ABBB-FCD7-449B-B573-CD9AA10347EF}">
      <dsp:nvSpPr>
        <dsp:cNvPr id="0" name=""/>
        <dsp:cNvSpPr/>
      </dsp:nvSpPr>
      <dsp:spPr>
        <a:xfrm>
          <a:off x="180702" y="135808"/>
          <a:ext cx="328549" cy="3285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81D221-479F-43C1-AC0A-FA7073260875}">
      <dsp:nvSpPr>
        <dsp:cNvPr id="0" name=""/>
        <dsp:cNvSpPr/>
      </dsp:nvSpPr>
      <dsp:spPr>
        <a:xfrm>
          <a:off x="689953" y="1401"/>
          <a:ext cx="9466577" cy="59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21" tIns="63221" rIns="63221" bIns="63221" numCol="1" spcCol="1270" anchor="ctr" anchorCtr="0">
          <a:noAutofit/>
        </a:bodyPr>
        <a:lstStyle/>
        <a:p>
          <a:pPr marL="0" lvl="0" indent="0" algn="l" defTabSz="622300">
            <a:lnSpc>
              <a:spcPct val="90000"/>
            </a:lnSpc>
            <a:spcBef>
              <a:spcPct val="0"/>
            </a:spcBef>
            <a:spcAft>
              <a:spcPct val="35000"/>
            </a:spcAft>
            <a:buNone/>
          </a:pPr>
          <a:r>
            <a:rPr lang="en-US" sz="1400" kern="1200"/>
            <a:t>Covenants are a way in which landowners attempt to control the use of land. </a:t>
          </a:r>
        </a:p>
      </dsp:txBody>
      <dsp:txXfrm>
        <a:off x="689953" y="1401"/>
        <a:ext cx="9466577" cy="597362"/>
      </dsp:txXfrm>
    </dsp:sp>
    <dsp:sp modelId="{1618B89B-7FF7-401F-BE4E-0C3B22919C3A}">
      <dsp:nvSpPr>
        <dsp:cNvPr id="0" name=""/>
        <dsp:cNvSpPr/>
      </dsp:nvSpPr>
      <dsp:spPr>
        <a:xfrm>
          <a:off x="0" y="748104"/>
          <a:ext cx="10156531" cy="59736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D05EB-480C-4671-BC31-A017E1DA5B8A}">
      <dsp:nvSpPr>
        <dsp:cNvPr id="0" name=""/>
        <dsp:cNvSpPr/>
      </dsp:nvSpPr>
      <dsp:spPr>
        <a:xfrm>
          <a:off x="180702" y="882510"/>
          <a:ext cx="328549" cy="3285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3C5711-5EF6-4E61-B8B5-8CC22A899D1E}">
      <dsp:nvSpPr>
        <dsp:cNvPr id="0" name=""/>
        <dsp:cNvSpPr/>
      </dsp:nvSpPr>
      <dsp:spPr>
        <a:xfrm>
          <a:off x="689953" y="748104"/>
          <a:ext cx="9466577" cy="59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21" tIns="63221" rIns="63221" bIns="63221" numCol="1" spcCol="1270" anchor="ctr" anchorCtr="0">
          <a:noAutofit/>
        </a:bodyPr>
        <a:lstStyle/>
        <a:p>
          <a:pPr marL="0" lvl="0" indent="0" algn="l" defTabSz="622300">
            <a:lnSpc>
              <a:spcPct val="90000"/>
            </a:lnSpc>
            <a:spcBef>
              <a:spcPct val="0"/>
            </a:spcBef>
            <a:spcAft>
              <a:spcPct val="35000"/>
            </a:spcAft>
            <a:buNone/>
          </a:pPr>
          <a:r>
            <a:rPr lang="en-US" sz="1400" kern="1200"/>
            <a:t>A covenant is an agreement or a promise within a deed. </a:t>
          </a:r>
        </a:p>
      </dsp:txBody>
      <dsp:txXfrm>
        <a:off x="689953" y="748104"/>
        <a:ext cx="9466577" cy="597362"/>
      </dsp:txXfrm>
    </dsp:sp>
    <dsp:sp modelId="{02B8F68F-2168-4821-B4A0-041458DF6E80}">
      <dsp:nvSpPr>
        <dsp:cNvPr id="0" name=""/>
        <dsp:cNvSpPr/>
      </dsp:nvSpPr>
      <dsp:spPr>
        <a:xfrm>
          <a:off x="0" y="1494807"/>
          <a:ext cx="10156531" cy="59736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ED52F2-285A-4637-B413-ED61F234FBD2}">
      <dsp:nvSpPr>
        <dsp:cNvPr id="0" name=""/>
        <dsp:cNvSpPr/>
      </dsp:nvSpPr>
      <dsp:spPr>
        <a:xfrm>
          <a:off x="180702" y="1629213"/>
          <a:ext cx="328549" cy="3285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B8130A-CD4A-4490-998F-09E633C48871}">
      <dsp:nvSpPr>
        <dsp:cNvPr id="0" name=""/>
        <dsp:cNvSpPr/>
      </dsp:nvSpPr>
      <dsp:spPr>
        <a:xfrm>
          <a:off x="689953" y="1494807"/>
          <a:ext cx="9466577" cy="59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21" tIns="63221" rIns="63221" bIns="63221" numCol="1" spcCol="1270" anchor="ctr" anchorCtr="0">
          <a:noAutofit/>
        </a:bodyPr>
        <a:lstStyle/>
        <a:p>
          <a:pPr marL="0" lvl="0" indent="0" algn="l" defTabSz="622300">
            <a:lnSpc>
              <a:spcPct val="90000"/>
            </a:lnSpc>
            <a:spcBef>
              <a:spcPct val="0"/>
            </a:spcBef>
            <a:spcAft>
              <a:spcPct val="35000"/>
            </a:spcAft>
            <a:buNone/>
          </a:pPr>
          <a:r>
            <a:rPr lang="en-US" sz="1400" kern="1200" dirty="0"/>
            <a:t>The </a:t>
          </a:r>
          <a:r>
            <a:rPr lang="en-US" sz="1400" b="1" kern="1200" dirty="0"/>
            <a:t>covenantor </a:t>
          </a:r>
          <a:r>
            <a:rPr lang="en-US" sz="1400" kern="1200" dirty="0"/>
            <a:t>promises the </a:t>
          </a:r>
          <a:r>
            <a:rPr lang="en-US" sz="1400" b="1" kern="1200" dirty="0"/>
            <a:t>covenantee</a:t>
          </a:r>
          <a:r>
            <a:rPr lang="en-US" sz="1400" kern="1200" dirty="0"/>
            <a:t> that they will do, or refrain from doing, certain things on the land. </a:t>
          </a:r>
        </a:p>
      </dsp:txBody>
      <dsp:txXfrm>
        <a:off x="689953" y="1494807"/>
        <a:ext cx="9466577" cy="597362"/>
      </dsp:txXfrm>
    </dsp:sp>
    <dsp:sp modelId="{AE4B36A5-20D6-4900-BF86-88F2B8D3CADA}">
      <dsp:nvSpPr>
        <dsp:cNvPr id="0" name=""/>
        <dsp:cNvSpPr/>
      </dsp:nvSpPr>
      <dsp:spPr>
        <a:xfrm>
          <a:off x="0" y="2241509"/>
          <a:ext cx="10156531" cy="59736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0497B2-710B-426E-8BD8-F46CE20DBB8E}">
      <dsp:nvSpPr>
        <dsp:cNvPr id="0" name=""/>
        <dsp:cNvSpPr/>
      </dsp:nvSpPr>
      <dsp:spPr>
        <a:xfrm>
          <a:off x="180702" y="2375916"/>
          <a:ext cx="328549" cy="3285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67DFB2-3619-45AA-AA68-A6F939DE6F49}">
      <dsp:nvSpPr>
        <dsp:cNvPr id="0" name=""/>
        <dsp:cNvSpPr/>
      </dsp:nvSpPr>
      <dsp:spPr>
        <a:xfrm>
          <a:off x="689953" y="2241509"/>
          <a:ext cx="9466577" cy="59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21" tIns="63221" rIns="63221" bIns="63221" numCol="1" spcCol="1270" anchor="ctr" anchorCtr="0">
          <a:noAutofit/>
        </a:bodyPr>
        <a:lstStyle/>
        <a:p>
          <a:pPr marL="0" lvl="0" indent="0" algn="l" defTabSz="622300">
            <a:lnSpc>
              <a:spcPct val="90000"/>
            </a:lnSpc>
            <a:spcBef>
              <a:spcPct val="0"/>
            </a:spcBef>
            <a:spcAft>
              <a:spcPct val="35000"/>
            </a:spcAft>
            <a:buNone/>
          </a:pPr>
          <a:r>
            <a:rPr lang="en-US" sz="1400" kern="1200" dirty="0"/>
            <a:t>Covenants are very useful because they can regulate relationships between owners of </a:t>
          </a:r>
          <a:r>
            <a:rPr lang="en-US" sz="1400" kern="1200" dirty="0" err="1"/>
            <a:t>neighbouring</a:t>
          </a:r>
          <a:r>
            <a:rPr lang="en-US" sz="1400" kern="1200" dirty="0"/>
            <a:t> land and, with the ability to bind successors in title, the value of land is maintained or increased. </a:t>
          </a:r>
        </a:p>
      </dsp:txBody>
      <dsp:txXfrm>
        <a:off x="689953" y="2241509"/>
        <a:ext cx="9466577" cy="597362"/>
      </dsp:txXfrm>
    </dsp:sp>
    <dsp:sp modelId="{1C6C8C8C-B484-4FD2-8CAB-60846BD3E952}">
      <dsp:nvSpPr>
        <dsp:cNvPr id="0" name=""/>
        <dsp:cNvSpPr/>
      </dsp:nvSpPr>
      <dsp:spPr>
        <a:xfrm>
          <a:off x="0" y="2988212"/>
          <a:ext cx="10156531" cy="59736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B15CA-0A0C-498D-AC41-00068EB3DBB1}">
      <dsp:nvSpPr>
        <dsp:cNvPr id="0" name=""/>
        <dsp:cNvSpPr/>
      </dsp:nvSpPr>
      <dsp:spPr>
        <a:xfrm>
          <a:off x="180702" y="3122618"/>
          <a:ext cx="328549" cy="3285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92A610-3B4C-4D23-803C-0329470291EB}">
      <dsp:nvSpPr>
        <dsp:cNvPr id="0" name=""/>
        <dsp:cNvSpPr/>
      </dsp:nvSpPr>
      <dsp:spPr>
        <a:xfrm>
          <a:off x="689953" y="2988212"/>
          <a:ext cx="9466577" cy="59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21" tIns="63221" rIns="63221" bIns="63221" numCol="1" spcCol="1270" anchor="ctr" anchorCtr="0">
          <a:noAutofit/>
        </a:bodyPr>
        <a:lstStyle/>
        <a:p>
          <a:pPr marL="0" lvl="0" indent="0" algn="l" defTabSz="622300">
            <a:lnSpc>
              <a:spcPct val="90000"/>
            </a:lnSpc>
            <a:spcBef>
              <a:spcPct val="0"/>
            </a:spcBef>
            <a:spcAft>
              <a:spcPct val="35000"/>
            </a:spcAft>
            <a:buNone/>
          </a:pPr>
          <a:r>
            <a:rPr lang="en-US" sz="1400" kern="1200"/>
            <a:t>Covenants can also ensure that land is used efficiently.</a:t>
          </a:r>
        </a:p>
      </dsp:txBody>
      <dsp:txXfrm>
        <a:off x="689953" y="2988212"/>
        <a:ext cx="9466577" cy="597362"/>
      </dsp:txXfrm>
    </dsp:sp>
    <dsp:sp modelId="{F4B04D23-448C-4635-9E75-F8B6988F0CD3}">
      <dsp:nvSpPr>
        <dsp:cNvPr id="0" name=""/>
        <dsp:cNvSpPr/>
      </dsp:nvSpPr>
      <dsp:spPr>
        <a:xfrm>
          <a:off x="0" y="3734915"/>
          <a:ext cx="10156531" cy="5973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1F7EC-CCF2-4C7A-9ABA-9E6E27C08716}">
      <dsp:nvSpPr>
        <dsp:cNvPr id="0" name=""/>
        <dsp:cNvSpPr/>
      </dsp:nvSpPr>
      <dsp:spPr>
        <a:xfrm>
          <a:off x="180702" y="3869321"/>
          <a:ext cx="328549" cy="3285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3421B-9D9E-4AC7-A145-9C042D202F2C}">
      <dsp:nvSpPr>
        <dsp:cNvPr id="0" name=""/>
        <dsp:cNvSpPr/>
      </dsp:nvSpPr>
      <dsp:spPr>
        <a:xfrm>
          <a:off x="689953" y="3734915"/>
          <a:ext cx="9466577" cy="59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21" tIns="63221" rIns="63221" bIns="63221" numCol="1" spcCol="1270" anchor="ctr" anchorCtr="0">
          <a:noAutofit/>
        </a:bodyPr>
        <a:lstStyle/>
        <a:p>
          <a:pPr marL="0" lvl="0" indent="0" algn="l" defTabSz="622300">
            <a:lnSpc>
              <a:spcPct val="90000"/>
            </a:lnSpc>
            <a:spcBef>
              <a:spcPct val="0"/>
            </a:spcBef>
            <a:spcAft>
              <a:spcPct val="35000"/>
            </a:spcAft>
            <a:buNone/>
          </a:pPr>
          <a:r>
            <a:rPr lang="en-US" sz="1400" kern="1200"/>
            <a:t>Public planning permission deals with larger developments rather than with the detail of smaller developments. Covenants can be used as a form of private planning control to regulate these smaller developments of land.</a:t>
          </a:r>
        </a:p>
      </dsp:txBody>
      <dsp:txXfrm>
        <a:off x="689953" y="3734915"/>
        <a:ext cx="9466577" cy="5973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7A070-3D69-4A1E-9E33-51FFFED31ABB}">
      <dsp:nvSpPr>
        <dsp:cNvPr id="0" name=""/>
        <dsp:cNvSpPr/>
      </dsp:nvSpPr>
      <dsp:spPr>
        <a:xfrm>
          <a:off x="8926" y="465942"/>
          <a:ext cx="2668073" cy="34017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Unlike easements, restrictive covenants can never be legal, and exist in equity only. </a:t>
          </a:r>
        </a:p>
        <a:p>
          <a:pPr marL="0" lvl="0" indent="0" algn="ctr" defTabSz="711200">
            <a:lnSpc>
              <a:spcPct val="90000"/>
            </a:lnSpc>
            <a:spcBef>
              <a:spcPct val="0"/>
            </a:spcBef>
            <a:spcAft>
              <a:spcPct val="35000"/>
            </a:spcAft>
            <a:buNone/>
          </a:pPr>
          <a:r>
            <a:rPr lang="en-GB" sz="1600" b="1" kern="1200" dirty="0"/>
            <a:t>Why?</a:t>
          </a:r>
          <a:endParaRPr lang="en-US" sz="1600" b="1" kern="1200" dirty="0"/>
        </a:p>
      </dsp:txBody>
      <dsp:txXfrm>
        <a:off x="87071" y="544087"/>
        <a:ext cx="2511783" cy="3245503"/>
      </dsp:txXfrm>
    </dsp:sp>
    <dsp:sp modelId="{4194891D-AF2F-44B3-8101-0BD51727BB3E}">
      <dsp:nvSpPr>
        <dsp:cNvPr id="0" name=""/>
        <dsp:cNvSpPr/>
      </dsp:nvSpPr>
      <dsp:spPr>
        <a:xfrm>
          <a:off x="2943807" y="1835998"/>
          <a:ext cx="565631" cy="66168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943807" y="1968334"/>
        <a:ext cx="395942" cy="397010"/>
      </dsp:txXfrm>
    </dsp:sp>
    <dsp:sp modelId="{44E2505C-78FB-4427-AB74-2795831258CA}">
      <dsp:nvSpPr>
        <dsp:cNvPr id="0" name=""/>
        <dsp:cNvSpPr/>
      </dsp:nvSpPr>
      <dsp:spPr>
        <a:xfrm>
          <a:off x="3744228" y="465942"/>
          <a:ext cx="2668073" cy="3401793"/>
        </a:xfrm>
        <a:prstGeom prst="roundRect">
          <a:avLst>
            <a:gd name="adj" fmla="val 10000"/>
          </a:avLst>
        </a:prstGeom>
        <a:solidFill>
          <a:schemeClr val="accent2">
            <a:hueOff val="-745155"/>
            <a:satOff val="-3272"/>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If a covenant is breached, the question arises as to the remedies that are available. </a:t>
          </a:r>
          <a:endParaRPr lang="en-US" sz="1600" kern="1200"/>
        </a:p>
      </dsp:txBody>
      <dsp:txXfrm>
        <a:off x="3822373" y="544087"/>
        <a:ext cx="2511783" cy="3245503"/>
      </dsp:txXfrm>
    </dsp:sp>
    <dsp:sp modelId="{4F47A1ED-BD68-4037-8562-6295727D59C5}">
      <dsp:nvSpPr>
        <dsp:cNvPr id="0" name=""/>
        <dsp:cNvSpPr/>
      </dsp:nvSpPr>
      <dsp:spPr>
        <a:xfrm>
          <a:off x="6679109" y="1835998"/>
          <a:ext cx="565631" cy="661682"/>
        </a:xfrm>
        <a:prstGeom prst="rightArrow">
          <a:avLst>
            <a:gd name="adj1" fmla="val 60000"/>
            <a:gd name="adj2" fmla="val 50000"/>
          </a:avLst>
        </a:prstGeom>
        <a:solidFill>
          <a:schemeClr val="accent2">
            <a:hueOff val="-1490311"/>
            <a:satOff val="-6545"/>
            <a:lumOff val="549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679109" y="1968334"/>
        <a:ext cx="395942" cy="397010"/>
      </dsp:txXfrm>
    </dsp:sp>
    <dsp:sp modelId="{3DC23C8C-2DA7-4FF7-B3EB-B5D9A0F6D4EF}">
      <dsp:nvSpPr>
        <dsp:cNvPr id="0" name=""/>
        <dsp:cNvSpPr/>
      </dsp:nvSpPr>
      <dsp:spPr>
        <a:xfrm>
          <a:off x="7479531" y="465942"/>
          <a:ext cx="2668073" cy="3401793"/>
        </a:xfrm>
        <a:prstGeom prst="roundRect">
          <a:avLst>
            <a:gd name="adj" fmla="val 10000"/>
          </a:avLst>
        </a:prstGeom>
        <a:solidFill>
          <a:schemeClr val="accent2">
            <a:hueOff val="-1490311"/>
            <a:satOff val="-654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 cases where the injury to the claimant is small, an award of damages may be considered sufficient, although it will not actually stop the breach of the covenant. It is for this reason that the court may award an injunction because this will stop the breach of the covenant, which is what the claimant would almost certainly want.</a:t>
          </a:r>
          <a:endParaRPr lang="en-US" sz="1600" kern="1200"/>
        </a:p>
      </dsp:txBody>
      <dsp:txXfrm>
        <a:off x="7557676" y="544087"/>
        <a:ext cx="2511783" cy="32455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6D0FF-DF9C-45C6-A22C-9DF8F55F63F8}">
      <dsp:nvSpPr>
        <dsp:cNvPr id="0" name=""/>
        <dsp:cNvSpPr/>
      </dsp:nvSpPr>
      <dsp:spPr>
        <a:xfrm>
          <a:off x="0" y="3526925"/>
          <a:ext cx="7003777" cy="23140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However, usually the aim when imposing a covenant is that it will be enforceable:</a:t>
          </a:r>
          <a:endParaRPr lang="en-US" sz="2800" kern="1200"/>
        </a:p>
      </dsp:txBody>
      <dsp:txXfrm>
        <a:off x="0" y="3526925"/>
        <a:ext cx="7003777" cy="1249584"/>
      </dsp:txXfrm>
    </dsp:sp>
    <dsp:sp modelId="{D7FE47CB-AA5E-4D1D-AFE4-95456F428819}">
      <dsp:nvSpPr>
        <dsp:cNvPr id="0" name=""/>
        <dsp:cNvSpPr/>
      </dsp:nvSpPr>
      <dsp:spPr>
        <a:xfrm>
          <a:off x="0" y="4730228"/>
          <a:ext cx="3501888" cy="106446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u="sng" kern="1200"/>
            <a:t>Against</a:t>
          </a:r>
          <a:r>
            <a:rPr lang="en-GB" sz="2400" kern="1200"/>
            <a:t> future owners of the servient land;</a:t>
          </a:r>
          <a:endParaRPr lang="en-US" sz="2400" kern="1200"/>
        </a:p>
      </dsp:txBody>
      <dsp:txXfrm>
        <a:off x="0" y="4730228"/>
        <a:ext cx="3501888" cy="1064460"/>
      </dsp:txXfrm>
    </dsp:sp>
    <dsp:sp modelId="{B2BF2A79-810B-452B-ADD5-5E09657C67BD}">
      <dsp:nvSpPr>
        <dsp:cNvPr id="0" name=""/>
        <dsp:cNvSpPr/>
      </dsp:nvSpPr>
      <dsp:spPr>
        <a:xfrm>
          <a:off x="3501888" y="4730228"/>
          <a:ext cx="3501888" cy="1064460"/>
        </a:xfrm>
        <a:prstGeom prst="rect">
          <a:avLst/>
        </a:prstGeom>
        <a:solidFill>
          <a:schemeClr val="accent2">
            <a:tint val="40000"/>
            <a:alpha val="90000"/>
            <a:hueOff val="-2117970"/>
            <a:satOff val="5139"/>
            <a:lumOff val="997"/>
            <a:alphaOff val="0"/>
          </a:schemeClr>
        </a:solidFill>
        <a:ln w="12700" cap="flat" cmpd="sng" algn="ctr">
          <a:solidFill>
            <a:schemeClr val="accent2">
              <a:tint val="40000"/>
              <a:alpha val="90000"/>
              <a:hueOff val="-2117970"/>
              <a:satOff val="5139"/>
              <a:lumOff val="99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u="sng" kern="1200"/>
            <a:t>By</a:t>
          </a:r>
          <a:r>
            <a:rPr lang="en-GB" sz="2400" kern="1200"/>
            <a:t> future owners of the dominant land.</a:t>
          </a:r>
          <a:endParaRPr lang="en-US" sz="2400" kern="1200"/>
        </a:p>
      </dsp:txBody>
      <dsp:txXfrm>
        <a:off x="3501888" y="4730228"/>
        <a:ext cx="3501888" cy="1064460"/>
      </dsp:txXfrm>
    </dsp:sp>
    <dsp:sp modelId="{BF043692-6E33-4935-84F8-6C85FB8CC297}">
      <dsp:nvSpPr>
        <dsp:cNvPr id="0" name=""/>
        <dsp:cNvSpPr/>
      </dsp:nvSpPr>
      <dsp:spPr>
        <a:xfrm rot="10800000">
          <a:off x="0" y="2635"/>
          <a:ext cx="7003777" cy="3559000"/>
        </a:xfrm>
        <a:prstGeom prst="upArrowCallout">
          <a:avLst/>
        </a:prstGeom>
        <a:solidFill>
          <a:schemeClr val="accent2">
            <a:hueOff val="-1490311"/>
            <a:satOff val="-654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Technically, there is no requirement that the covenantor must be a landowner - </a:t>
          </a:r>
          <a:r>
            <a:rPr lang="en-GB" sz="2800" b="1" i="1" kern="1200" dirty="0"/>
            <a:t>Smith &amp; Snipes Hall Farm v River Douglas Catchment Board [1949]</a:t>
          </a:r>
          <a:endParaRPr lang="en-US" sz="2800" kern="1200" dirty="0"/>
        </a:p>
      </dsp:txBody>
      <dsp:txXfrm rot="10800000">
        <a:off x="0" y="2635"/>
        <a:ext cx="7003777" cy="23125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0EDC4E-EC87-49A3-B9BD-3B1077789344}">
      <dsp:nvSpPr>
        <dsp:cNvPr id="0" name=""/>
        <dsp:cNvSpPr/>
      </dsp:nvSpPr>
      <dsp:spPr>
        <a:xfrm>
          <a:off x="0" y="3526925"/>
          <a:ext cx="7003777" cy="23140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As a result, the wording often found in a clause creating a covenant is to the effect that the covenant is with “the vendor and owners and occupiers for the time being of land known as [</a:t>
          </a:r>
          <a:r>
            <a:rPr lang="en-GB" sz="2400" i="1" kern="1200"/>
            <a:t>insert description of dominant land</a:t>
          </a:r>
          <a:r>
            <a:rPr lang="en-GB" sz="2400" kern="1200"/>
            <a:t>]”</a:t>
          </a:r>
          <a:endParaRPr lang="en-US" sz="2400" kern="1200"/>
        </a:p>
      </dsp:txBody>
      <dsp:txXfrm>
        <a:off x="0" y="3526925"/>
        <a:ext cx="7003777" cy="2314044"/>
      </dsp:txXfrm>
    </dsp:sp>
    <dsp:sp modelId="{4C0399F5-2F2F-4C88-8065-543C6003927E}">
      <dsp:nvSpPr>
        <dsp:cNvPr id="0" name=""/>
        <dsp:cNvSpPr/>
      </dsp:nvSpPr>
      <dsp:spPr>
        <a:xfrm rot="10800000">
          <a:off x="0" y="2635"/>
          <a:ext cx="7003777" cy="3559000"/>
        </a:xfrm>
        <a:prstGeom prst="upArrowCallout">
          <a:avLst/>
        </a:prstGeom>
        <a:solidFill>
          <a:schemeClr val="accent2">
            <a:hueOff val="-1490311"/>
            <a:satOff val="-654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1" kern="1200" dirty="0"/>
            <a:t>Beswick v Beswick [1968]</a:t>
          </a:r>
          <a:r>
            <a:rPr lang="en-GB" sz="2400" kern="1200" dirty="0"/>
            <a:t> - current view is that </a:t>
          </a:r>
          <a:r>
            <a:rPr lang="en-GB" sz="2400" i="1" kern="1200" dirty="0"/>
            <a:t>s56</a:t>
          </a:r>
          <a:r>
            <a:rPr lang="en-GB" sz="2400" kern="1200" dirty="0"/>
            <a:t> enables someone to claim the benefit of a covenant even if they were not named in the original conveyance provided, they fell within a generic description in the original conveyance</a:t>
          </a:r>
          <a:endParaRPr lang="en-US" sz="2400" kern="1200" dirty="0"/>
        </a:p>
      </dsp:txBody>
      <dsp:txXfrm rot="10800000">
        <a:off x="0" y="2635"/>
        <a:ext cx="7003777" cy="23125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5476C-130F-49C6-B8CD-5C4F9E1E349C}">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78A3B7-C80B-4132-B000-ABAF021902BD}">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burden of a covenant (whether positive or restrictive) cannot pass at common law – Austerberry v Corporation of Oldham (1885) 29 Ch D 750 affirmed in the House of Lords in Rhone v Stephens [1994] 2 AC 310. </a:t>
          </a:r>
          <a:endParaRPr lang="en-US" sz="2500" kern="1200"/>
        </a:p>
      </dsp:txBody>
      <dsp:txXfrm>
        <a:off x="0" y="2853"/>
        <a:ext cx="7003777" cy="1945966"/>
      </dsp:txXfrm>
    </dsp:sp>
    <dsp:sp modelId="{27D84E56-B02E-4EF7-8298-E792F3F56733}">
      <dsp:nvSpPr>
        <dsp:cNvPr id="0" name=""/>
        <dsp:cNvSpPr/>
      </dsp:nvSpPr>
      <dsp:spPr>
        <a:xfrm>
          <a:off x="0" y="1948819"/>
          <a:ext cx="7003777" cy="0"/>
        </a:xfrm>
        <a:prstGeom prst="line">
          <a:avLst/>
        </a:prstGeom>
        <a:solidFill>
          <a:schemeClr val="accent2">
            <a:hueOff val="-745155"/>
            <a:satOff val="-3272"/>
            <a:lumOff val="2745"/>
            <a:alphaOff val="0"/>
          </a:schemeClr>
        </a:solidFill>
        <a:ln w="12700" cap="flat" cmpd="sng" algn="ctr">
          <a:solidFill>
            <a:schemeClr val="accent2">
              <a:hueOff val="-745155"/>
              <a:satOff val="-3272"/>
              <a:lumOff val="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3709B8-8653-43D6-91CB-393E56065EE1}">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principle is based in contract law, where the common law rule is that only the benefit of a contract can be assigned, but never the burden. </a:t>
          </a:r>
          <a:endParaRPr lang="en-US" sz="2500" kern="1200"/>
        </a:p>
      </dsp:txBody>
      <dsp:txXfrm>
        <a:off x="0" y="1948819"/>
        <a:ext cx="7003777" cy="1945966"/>
      </dsp:txXfrm>
    </dsp:sp>
    <dsp:sp modelId="{16ABDFEF-B862-405F-9592-AC603B93A00A}">
      <dsp:nvSpPr>
        <dsp:cNvPr id="0" name=""/>
        <dsp:cNvSpPr/>
      </dsp:nvSpPr>
      <dsp:spPr>
        <a:xfrm>
          <a:off x="0" y="3894785"/>
          <a:ext cx="7003777" cy="0"/>
        </a:xfrm>
        <a:prstGeom prst="line">
          <a:avLst/>
        </a:prstGeom>
        <a:solidFill>
          <a:schemeClr val="accent2">
            <a:hueOff val="-1490311"/>
            <a:satOff val="-6545"/>
            <a:lumOff val="5490"/>
            <a:alphaOff val="0"/>
          </a:schemeClr>
        </a:solidFill>
        <a:ln w="12700" cap="flat" cmpd="sng" algn="ctr">
          <a:solidFill>
            <a:schemeClr val="accent2">
              <a:hueOff val="-1490311"/>
              <a:satOff val="-6545"/>
              <a:lumOff val="5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0701A7-4F5C-4B58-A65D-2A2697542323}">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 enforce a covenant against a successor in title ‘would be to enforce a personal obligation against a person who has not covenanted’ per Lord Templeman in Rhone v Stephens.</a:t>
          </a:r>
          <a:endParaRPr lang="en-US" sz="2500" kern="1200"/>
        </a:p>
      </dsp:txBody>
      <dsp:txXfrm>
        <a:off x="0" y="3894785"/>
        <a:ext cx="7003777" cy="19459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1DFD8-11F6-4113-8639-D297668EA02D}">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7BB198-C0AE-4E2D-ABAC-210D454DE8A0}">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Roger was the freehold owner of numbers 2 and 4 Rugby Road. </a:t>
          </a:r>
          <a:endParaRPr lang="en-US" sz="2300" kern="1200"/>
        </a:p>
      </dsp:txBody>
      <dsp:txXfrm>
        <a:off x="0" y="713"/>
        <a:ext cx="7003777" cy="1168435"/>
      </dsp:txXfrm>
    </dsp:sp>
    <dsp:sp modelId="{9584327F-2B11-42BC-8C79-D679DFFC2CD1}">
      <dsp:nvSpPr>
        <dsp:cNvPr id="0" name=""/>
        <dsp:cNvSpPr/>
      </dsp:nvSpPr>
      <dsp:spPr>
        <a:xfrm>
          <a:off x="0" y="1169148"/>
          <a:ext cx="7003777" cy="0"/>
        </a:xfrm>
        <a:prstGeom prst="line">
          <a:avLst/>
        </a:prstGeom>
        <a:solidFill>
          <a:schemeClr val="accent2">
            <a:hueOff val="-372578"/>
            <a:satOff val="-1636"/>
            <a:lumOff val="1373"/>
            <a:alphaOff val="0"/>
          </a:schemeClr>
        </a:solidFill>
        <a:ln w="12700" cap="flat" cmpd="sng" algn="ctr">
          <a:solidFill>
            <a:schemeClr val="accent2">
              <a:hueOff val="-372578"/>
              <a:satOff val="-1636"/>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410EB0-AEFB-4620-893C-2A79A3C9E1B2}">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He sold number 4 Rugby Road (‘the Property’) to Sally. </a:t>
          </a:r>
          <a:endParaRPr lang="en-US" sz="2300" kern="1200"/>
        </a:p>
      </dsp:txBody>
      <dsp:txXfrm>
        <a:off x="0" y="1169148"/>
        <a:ext cx="7003777" cy="1168435"/>
      </dsp:txXfrm>
    </dsp:sp>
    <dsp:sp modelId="{AAAAE9EC-E74D-4AE8-8B66-251CFE86B470}">
      <dsp:nvSpPr>
        <dsp:cNvPr id="0" name=""/>
        <dsp:cNvSpPr/>
      </dsp:nvSpPr>
      <dsp:spPr>
        <a:xfrm>
          <a:off x="0" y="2337584"/>
          <a:ext cx="7003777" cy="0"/>
        </a:xfrm>
        <a:prstGeom prst="line">
          <a:avLst/>
        </a:prstGeom>
        <a:solidFill>
          <a:schemeClr val="accent2">
            <a:hueOff val="-745155"/>
            <a:satOff val="-3272"/>
            <a:lumOff val="2745"/>
            <a:alphaOff val="0"/>
          </a:schemeClr>
        </a:solidFill>
        <a:ln w="12700" cap="flat" cmpd="sng" algn="ctr">
          <a:solidFill>
            <a:schemeClr val="accent2">
              <a:hueOff val="-745155"/>
              <a:satOff val="-3272"/>
              <a:lumOff val="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92FEA4-9228-402E-90CC-A11FCB92E1F9}">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 the transfer, Sally covenanted with Roger to paint the exterior of the Property every three years. </a:t>
          </a:r>
          <a:endParaRPr lang="en-US" sz="2300" kern="1200"/>
        </a:p>
      </dsp:txBody>
      <dsp:txXfrm>
        <a:off x="0" y="2337584"/>
        <a:ext cx="7003777" cy="1168435"/>
      </dsp:txXfrm>
    </dsp:sp>
    <dsp:sp modelId="{B37D70FC-0EFC-446C-ABEF-A9BA811B135B}">
      <dsp:nvSpPr>
        <dsp:cNvPr id="0" name=""/>
        <dsp:cNvSpPr/>
      </dsp:nvSpPr>
      <dsp:spPr>
        <a:xfrm>
          <a:off x="0" y="3506020"/>
          <a:ext cx="7003777" cy="0"/>
        </a:xfrm>
        <a:prstGeom prst="line">
          <a:avLst/>
        </a:prstGeom>
        <a:solidFill>
          <a:schemeClr val="accent2">
            <a:hueOff val="-1117733"/>
            <a:satOff val="-4909"/>
            <a:lumOff val="4118"/>
            <a:alphaOff val="0"/>
          </a:schemeClr>
        </a:solidFill>
        <a:ln w="12700" cap="flat" cmpd="sng" algn="ctr">
          <a:solidFill>
            <a:schemeClr val="accent2">
              <a:hueOff val="-1117733"/>
              <a:satOff val="-4909"/>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3BE90-11B0-44A8-94F7-62FD9402C89F}">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Sally has now sold the Property to James. </a:t>
          </a:r>
          <a:endParaRPr lang="en-US" sz="2300" kern="1200"/>
        </a:p>
      </dsp:txBody>
      <dsp:txXfrm>
        <a:off x="0" y="3506020"/>
        <a:ext cx="7003777" cy="1168435"/>
      </dsp:txXfrm>
    </dsp:sp>
    <dsp:sp modelId="{F36CC4E5-3FE5-41F9-955C-26999B22EC71}">
      <dsp:nvSpPr>
        <dsp:cNvPr id="0" name=""/>
        <dsp:cNvSpPr/>
      </dsp:nvSpPr>
      <dsp:spPr>
        <a:xfrm>
          <a:off x="0" y="4674456"/>
          <a:ext cx="7003777" cy="0"/>
        </a:xfrm>
        <a:prstGeom prst="line">
          <a:avLst/>
        </a:prstGeom>
        <a:solidFill>
          <a:schemeClr val="accent2">
            <a:hueOff val="-1490311"/>
            <a:satOff val="-6545"/>
            <a:lumOff val="5490"/>
            <a:alphaOff val="0"/>
          </a:schemeClr>
        </a:solidFill>
        <a:ln w="12700" cap="flat" cmpd="sng" algn="ctr">
          <a:solidFill>
            <a:schemeClr val="accent2">
              <a:hueOff val="-1490311"/>
              <a:satOff val="-6545"/>
              <a:lumOff val="5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30C1B-3ADC-4DB2-9E91-4F98AA6EE40F}">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Will James be bound by the covenant? </a:t>
          </a:r>
          <a:endParaRPr lang="en-US" sz="2300" kern="1200"/>
        </a:p>
      </dsp:txBody>
      <dsp:txXfrm>
        <a:off x="0" y="4674456"/>
        <a:ext cx="7003777" cy="11684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A0874-FAF1-49C5-93CD-6D4AAD0F57AB}">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912DB4-7A67-4F5B-9A75-C192B535667C}">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Roger is the original covenantee and holds the benefited land, 2 Rugby Road. </a:t>
          </a:r>
          <a:endParaRPr lang="en-US" sz="2300" kern="1200"/>
        </a:p>
      </dsp:txBody>
      <dsp:txXfrm>
        <a:off x="0" y="0"/>
        <a:ext cx="7003777" cy="1460901"/>
      </dsp:txXfrm>
    </dsp:sp>
    <dsp:sp modelId="{86090C10-E40B-4381-838F-581C6734EFB4}">
      <dsp:nvSpPr>
        <dsp:cNvPr id="0" name=""/>
        <dsp:cNvSpPr/>
      </dsp:nvSpPr>
      <dsp:spPr>
        <a:xfrm>
          <a:off x="0" y="1460901"/>
          <a:ext cx="7003777" cy="0"/>
        </a:xfrm>
        <a:prstGeom prst="line">
          <a:avLst/>
        </a:prstGeom>
        <a:solidFill>
          <a:schemeClr val="accent2">
            <a:hueOff val="-496770"/>
            <a:satOff val="-2182"/>
            <a:lumOff val="1830"/>
            <a:alphaOff val="0"/>
          </a:schemeClr>
        </a:solidFill>
        <a:ln w="12700" cap="flat" cmpd="sng" algn="ctr">
          <a:solidFill>
            <a:schemeClr val="accent2">
              <a:hueOff val="-496770"/>
              <a:satOff val="-2182"/>
              <a:lumOff val="18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AB3A96-B859-4C38-AD91-87C3D5AF96C9}">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Sally was the original covenantor and owner of the burdened land, the Property. Sally is bound by privity of contract. </a:t>
          </a:r>
          <a:endParaRPr lang="en-US" sz="2300" kern="1200"/>
        </a:p>
      </dsp:txBody>
      <dsp:txXfrm>
        <a:off x="0" y="1460901"/>
        <a:ext cx="7003777" cy="1460901"/>
      </dsp:txXfrm>
    </dsp:sp>
    <dsp:sp modelId="{2485E191-FEE0-4A55-BC1C-32CB448F1B7C}">
      <dsp:nvSpPr>
        <dsp:cNvPr id="0" name=""/>
        <dsp:cNvSpPr/>
      </dsp:nvSpPr>
      <dsp:spPr>
        <a:xfrm>
          <a:off x="0" y="2921802"/>
          <a:ext cx="7003777" cy="0"/>
        </a:xfrm>
        <a:prstGeom prst="line">
          <a:avLst/>
        </a:prstGeom>
        <a:solidFill>
          <a:schemeClr val="accent2">
            <a:hueOff val="-993541"/>
            <a:satOff val="-4363"/>
            <a:lumOff val="3660"/>
            <a:alphaOff val="0"/>
          </a:schemeClr>
        </a:solidFill>
        <a:ln w="12700" cap="flat" cmpd="sng" algn="ctr">
          <a:solidFill>
            <a:schemeClr val="accent2">
              <a:hueOff val="-993541"/>
              <a:satOff val="-4363"/>
              <a:lumOff val="36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EEB830-A621-4D27-969B-76ED85E4D101}">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This means that she remains bound by her promise for ever.</a:t>
          </a:r>
          <a:endParaRPr lang="en-US" sz="2300" kern="1200"/>
        </a:p>
      </dsp:txBody>
      <dsp:txXfrm>
        <a:off x="0" y="2921802"/>
        <a:ext cx="7003777" cy="1460901"/>
      </dsp:txXfrm>
    </dsp:sp>
    <dsp:sp modelId="{5CB25EA7-6DE1-40F4-BE02-313E2E69B9B8}">
      <dsp:nvSpPr>
        <dsp:cNvPr id="0" name=""/>
        <dsp:cNvSpPr/>
      </dsp:nvSpPr>
      <dsp:spPr>
        <a:xfrm>
          <a:off x="0" y="4382703"/>
          <a:ext cx="7003777" cy="0"/>
        </a:xfrm>
        <a:prstGeom prst="line">
          <a:avLst/>
        </a:prstGeom>
        <a:solidFill>
          <a:schemeClr val="accent2">
            <a:hueOff val="-1490311"/>
            <a:satOff val="-6545"/>
            <a:lumOff val="5490"/>
            <a:alphaOff val="0"/>
          </a:schemeClr>
        </a:solidFill>
        <a:ln w="12700" cap="flat" cmpd="sng" algn="ctr">
          <a:solidFill>
            <a:schemeClr val="accent2">
              <a:hueOff val="-1490311"/>
              <a:satOff val="-6545"/>
              <a:lumOff val="5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25FD43-3F76-4B66-A95E-A6AAF487F59F}">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James is a successor in title to the original covenantor and is not bound by the covenant as the burden of a covenant cannot pass in common law</a:t>
          </a:r>
          <a:endParaRPr lang="en-US" sz="2300" kern="1200"/>
        </a:p>
      </dsp:txBody>
      <dsp:txXfrm>
        <a:off x="0" y="4382703"/>
        <a:ext cx="7003777" cy="14609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4796B-38AE-44E5-A9B8-46D13481BCAC}">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6CF8B9-ACEA-408A-86F0-50CF5BD9D965}">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Positive covenants cannot run with the land, either at common law or in equity, and are therefore not enforceable against a successor in title to the covenantor. </a:t>
          </a:r>
          <a:endParaRPr lang="en-US" sz="1800" kern="1200"/>
        </a:p>
      </dsp:txBody>
      <dsp:txXfrm>
        <a:off x="0" y="713"/>
        <a:ext cx="7003777" cy="1168435"/>
      </dsp:txXfrm>
    </dsp:sp>
    <dsp:sp modelId="{D0B9D98E-E49A-40F3-97DC-1C2F7BE26ECA}">
      <dsp:nvSpPr>
        <dsp:cNvPr id="0" name=""/>
        <dsp:cNvSpPr/>
      </dsp:nvSpPr>
      <dsp:spPr>
        <a:xfrm>
          <a:off x="0" y="1169148"/>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29541F-9C27-40FC-90FC-05C4C76A595E}">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There are three devices which have evolved at common law where positive covenants can be enforced against successors in title of the servient/burdened land (either directly or indirectly): </a:t>
          </a:r>
          <a:endParaRPr lang="en-US" sz="1800" kern="1200"/>
        </a:p>
      </dsp:txBody>
      <dsp:txXfrm>
        <a:off x="0" y="1169148"/>
        <a:ext cx="7003777" cy="1168435"/>
      </dsp:txXfrm>
    </dsp:sp>
    <dsp:sp modelId="{ECB4AA2D-4505-4A3B-B5C5-7D239175D5E7}">
      <dsp:nvSpPr>
        <dsp:cNvPr id="0" name=""/>
        <dsp:cNvSpPr/>
      </dsp:nvSpPr>
      <dsp:spPr>
        <a:xfrm>
          <a:off x="0" y="2337584"/>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3E4472-2363-43AD-BFE9-C20B777F67C6}">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(1) Create a lease </a:t>
          </a:r>
          <a:endParaRPr lang="en-US" sz="1800" kern="1200"/>
        </a:p>
      </dsp:txBody>
      <dsp:txXfrm>
        <a:off x="0" y="2337584"/>
        <a:ext cx="7003777" cy="1168435"/>
      </dsp:txXfrm>
    </dsp:sp>
    <dsp:sp modelId="{0D228FC0-8415-46A1-A73A-30E4B0C4882A}">
      <dsp:nvSpPr>
        <dsp:cNvPr id="0" name=""/>
        <dsp:cNvSpPr/>
      </dsp:nvSpPr>
      <dsp:spPr>
        <a:xfrm>
          <a:off x="0" y="3506020"/>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8A1782-367F-4D7A-B1B7-68CD475DFBD7}">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(2) Indemnity covenant </a:t>
          </a:r>
          <a:endParaRPr lang="en-US" sz="1800" kern="1200"/>
        </a:p>
      </dsp:txBody>
      <dsp:txXfrm>
        <a:off x="0" y="3506020"/>
        <a:ext cx="7003777" cy="1168435"/>
      </dsp:txXfrm>
    </dsp:sp>
    <dsp:sp modelId="{08BDFEFD-FA68-4325-8348-1C7B3B6733B6}">
      <dsp:nvSpPr>
        <dsp:cNvPr id="0" name=""/>
        <dsp:cNvSpPr/>
      </dsp:nvSpPr>
      <dsp:spPr>
        <a:xfrm>
          <a:off x="0" y="4674456"/>
          <a:ext cx="70037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AF8E92-5A62-4FA0-B824-C99271297128}">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(3) The doctrine of mutual benefit and burden – Halsall v Brizzel</a:t>
          </a:r>
          <a:endParaRPr lang="en-US" sz="1800" kern="1200"/>
        </a:p>
      </dsp:txBody>
      <dsp:txXfrm>
        <a:off x="0" y="4674456"/>
        <a:ext cx="7003777" cy="11684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51BD6-5540-4E34-8A14-8104C062835A}">
      <dsp:nvSpPr>
        <dsp:cNvPr id="0" name=""/>
        <dsp:cNvSpPr/>
      </dsp:nvSpPr>
      <dsp:spPr>
        <a:xfrm>
          <a:off x="0" y="33783"/>
          <a:ext cx="10515600" cy="17613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Express Annexation </a:t>
          </a:r>
          <a:r>
            <a:rPr lang="en-GB" sz="2500" kern="1200"/>
            <a:t>- need evidence that original parties intended the covenant to run with the land, E.g. a statement in the conveyance / transfer deed [See next slide]</a:t>
          </a:r>
          <a:endParaRPr lang="en-US" sz="2500" kern="1200"/>
        </a:p>
      </dsp:txBody>
      <dsp:txXfrm>
        <a:off x="85984" y="119767"/>
        <a:ext cx="10343632" cy="1589430"/>
      </dsp:txXfrm>
    </dsp:sp>
    <dsp:sp modelId="{EA22C3FA-8624-4EF0-8A2F-764FB6D2C86F}">
      <dsp:nvSpPr>
        <dsp:cNvPr id="0" name=""/>
        <dsp:cNvSpPr/>
      </dsp:nvSpPr>
      <dsp:spPr>
        <a:xfrm>
          <a:off x="0" y="1867181"/>
          <a:ext cx="10515600" cy="176139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1" kern="1200"/>
            <a:t>Renals v Cowlishaw</a:t>
          </a:r>
          <a:r>
            <a:rPr lang="en-GB" sz="2500" kern="1200"/>
            <a:t> </a:t>
          </a:r>
          <a:r>
            <a:rPr lang="en-GB" sz="2500" b="1" i="1" kern="1200"/>
            <a:t>[1878] </a:t>
          </a:r>
          <a:r>
            <a:rPr lang="en-GB" sz="2500" kern="1200"/>
            <a:t>- a covenant with the sellers “their heirs….and assigns” was insufficient for express annexation of the covenant to the land as it could have just meant assigns of the covenant itself not the land</a:t>
          </a:r>
          <a:endParaRPr lang="en-US" sz="2500" kern="1200"/>
        </a:p>
      </dsp:txBody>
      <dsp:txXfrm>
        <a:off x="85984" y="1953165"/>
        <a:ext cx="10343632" cy="15894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E45BC-63F2-4998-97FF-31ED478F54F0}">
      <dsp:nvSpPr>
        <dsp:cNvPr id="0" name=""/>
        <dsp:cNvSpPr/>
      </dsp:nvSpPr>
      <dsp:spPr>
        <a:xfrm>
          <a:off x="0" y="40181"/>
          <a:ext cx="10515600" cy="1755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1" kern="1200"/>
            <a:t>Federated Homes Ltd v Mill Lodge Properties</a:t>
          </a:r>
          <a:r>
            <a:rPr lang="en-GB" sz="2500" kern="1200"/>
            <a:t> </a:t>
          </a:r>
          <a:r>
            <a:rPr lang="en-GB" sz="2500" b="1" i="1" kern="1200"/>
            <a:t>[1980] </a:t>
          </a:r>
          <a:r>
            <a:rPr lang="en-GB" sz="2500" kern="1200"/>
            <a:t>“if the benefit of a covenant is, on a proper construction of a document, annexed to the land, prima facie it is annexed to every part thereof, unless the contrary clearly appears” </a:t>
          </a:r>
          <a:endParaRPr lang="en-US" sz="2500" kern="1200"/>
        </a:p>
      </dsp:txBody>
      <dsp:txXfrm>
        <a:off x="85672" y="125853"/>
        <a:ext cx="10344256" cy="1583656"/>
      </dsp:txXfrm>
    </dsp:sp>
    <dsp:sp modelId="{78E536AD-9479-43A8-BB53-804A1E92C95D}">
      <dsp:nvSpPr>
        <dsp:cNvPr id="0" name=""/>
        <dsp:cNvSpPr/>
      </dsp:nvSpPr>
      <dsp:spPr>
        <a:xfrm>
          <a:off x="0" y="1867181"/>
          <a:ext cx="10515600" cy="1755000"/>
        </a:xfrm>
        <a:prstGeom prst="roundRect">
          <a:avLst/>
        </a:prstGeom>
        <a:solidFill>
          <a:schemeClr val="accent2">
            <a:hueOff val="-1490311"/>
            <a:satOff val="-654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 </a:t>
          </a:r>
          <a:r>
            <a:rPr lang="en-GB" sz="2500" b="1" i="1" kern="1200"/>
            <a:t>Crest Nicholson (Residential) Ltd v McAllister [2003] </a:t>
          </a:r>
          <a:r>
            <a:rPr lang="en-GB" sz="2500" kern="1200"/>
            <a:t>the court introduced the proviso that annexation will </a:t>
          </a:r>
          <a:r>
            <a:rPr lang="en-GB" sz="2500" u="sng" kern="1200"/>
            <a:t>not</a:t>
          </a:r>
          <a:r>
            <a:rPr lang="en-GB" sz="2500" kern="1200"/>
            <a:t> be effective where the land to be benefited is not clearly identified in the conveyance / transfer deed</a:t>
          </a:r>
          <a:endParaRPr lang="en-US" sz="2500" kern="1200"/>
        </a:p>
      </dsp:txBody>
      <dsp:txXfrm>
        <a:off x="85672" y="1952853"/>
        <a:ext cx="10344256" cy="158365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9D45D-9A4C-4983-9F29-E98AF71F82AF}">
      <dsp:nvSpPr>
        <dsp:cNvPr id="0" name=""/>
        <dsp:cNvSpPr/>
      </dsp:nvSpPr>
      <dsp:spPr>
        <a:xfrm>
          <a:off x="0" y="194711"/>
          <a:ext cx="10515600"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Implied Annexation </a:t>
          </a:r>
          <a:r>
            <a:rPr lang="en-GB" sz="2900" kern="1200"/>
            <a:t>- may occur where it is possible to identify land intended to be benefited and it is appropriate to imply annexation from the circumstances of the case</a:t>
          </a:r>
          <a:endParaRPr lang="en-US" sz="2900" kern="1200"/>
        </a:p>
      </dsp:txBody>
      <dsp:txXfrm>
        <a:off x="77847" y="272558"/>
        <a:ext cx="10359906" cy="1439016"/>
      </dsp:txXfrm>
    </dsp:sp>
    <dsp:sp modelId="{BFE8B74B-823F-4B5A-AF27-5EC35377CE5E}">
      <dsp:nvSpPr>
        <dsp:cNvPr id="0" name=""/>
        <dsp:cNvSpPr/>
      </dsp:nvSpPr>
      <dsp:spPr>
        <a:xfrm>
          <a:off x="0" y="1872941"/>
          <a:ext cx="10515600" cy="15947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t>
          </a:r>
          <a:r>
            <a:rPr lang="en-GB" sz="2900" b="1" i="1" kern="1200"/>
            <a:t>Federated Homes</a:t>
          </a:r>
          <a:r>
            <a:rPr lang="en-GB" sz="2900" kern="1200"/>
            <a:t> decision suggests that nowadays implied annexation is of less importance</a:t>
          </a:r>
          <a:endParaRPr lang="en-US" sz="2900" kern="1200"/>
        </a:p>
      </dsp:txBody>
      <dsp:txXfrm>
        <a:off x="77847" y="1950788"/>
        <a:ext cx="10359906" cy="143901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CF9C40-156B-499A-864B-761156DABB1F}">
      <dsp:nvSpPr>
        <dsp:cNvPr id="0" name=""/>
        <dsp:cNvSpPr/>
      </dsp:nvSpPr>
      <dsp:spPr>
        <a:xfrm>
          <a:off x="0" y="443077"/>
          <a:ext cx="10515600" cy="95340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Statutory Annexation </a:t>
          </a:r>
          <a:r>
            <a:rPr lang="en-GB" sz="2400" kern="1200"/>
            <a:t>- </a:t>
          </a:r>
          <a:r>
            <a:rPr lang="en-GB" sz="2400" i="1" kern="1200"/>
            <a:t>Law of Property Act 1925; s78</a:t>
          </a:r>
          <a:r>
            <a:rPr lang="en-GB" sz="2400" kern="1200"/>
            <a:t> states:</a:t>
          </a:r>
          <a:endParaRPr lang="en-US" sz="2400" kern="1200"/>
        </a:p>
      </dsp:txBody>
      <dsp:txXfrm>
        <a:off x="46541" y="489618"/>
        <a:ext cx="10422518" cy="860321"/>
      </dsp:txXfrm>
    </dsp:sp>
    <dsp:sp modelId="{9DFBAF0F-F168-4778-B884-34CF9427D806}">
      <dsp:nvSpPr>
        <dsp:cNvPr id="0" name=""/>
        <dsp:cNvSpPr/>
      </dsp:nvSpPr>
      <dsp:spPr>
        <a:xfrm>
          <a:off x="0" y="1396481"/>
          <a:ext cx="10515600" cy="86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a:t>
          </a:r>
          <a:r>
            <a:rPr lang="en-GB" sz="1900" i="1" kern="1200"/>
            <a:t>a covenant relating to any land of the covenantee shall be deemed to be made with the covenantee and his successors in title and the persons deriving title under him or them…as if such successors…were expressed</a:t>
          </a:r>
          <a:r>
            <a:rPr lang="en-GB" sz="1900" kern="1200"/>
            <a:t>”.</a:t>
          </a:r>
          <a:endParaRPr lang="en-US" sz="1900" kern="1200"/>
        </a:p>
      </dsp:txBody>
      <dsp:txXfrm>
        <a:off x="0" y="1396481"/>
        <a:ext cx="10515600" cy="869400"/>
      </dsp:txXfrm>
    </dsp:sp>
    <dsp:sp modelId="{C589F008-5E77-40F2-93A1-3277437E698C}">
      <dsp:nvSpPr>
        <dsp:cNvPr id="0" name=""/>
        <dsp:cNvSpPr/>
      </dsp:nvSpPr>
      <dsp:spPr>
        <a:xfrm>
          <a:off x="0" y="2265881"/>
          <a:ext cx="10515600" cy="953403"/>
        </a:xfrm>
        <a:prstGeom prst="roundRect">
          <a:avLst/>
        </a:prstGeom>
        <a:solidFill>
          <a:schemeClr val="accent2">
            <a:hueOff val="-1490311"/>
            <a:satOff val="-654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Note </a:t>
          </a:r>
          <a:r>
            <a:rPr lang="en-GB" sz="2400" b="1" i="1" kern="1200"/>
            <a:t>Roake v Chadha</a:t>
          </a:r>
          <a:r>
            <a:rPr lang="en-GB" sz="2400" kern="1200"/>
            <a:t> </a:t>
          </a:r>
          <a:r>
            <a:rPr lang="en-GB" sz="2400" b="1" i="1" kern="1200"/>
            <a:t>[1984] </a:t>
          </a:r>
          <a:r>
            <a:rPr lang="en-GB" sz="2400" kern="1200"/>
            <a:t>- </a:t>
          </a:r>
          <a:r>
            <a:rPr lang="en-GB" sz="2400" i="1" kern="1200"/>
            <a:t>s78</a:t>
          </a:r>
          <a:r>
            <a:rPr lang="en-GB" sz="2400" kern="1200"/>
            <a:t> will </a:t>
          </a:r>
          <a:r>
            <a:rPr lang="en-GB" sz="2400" u="sng" kern="1200"/>
            <a:t>not</a:t>
          </a:r>
          <a:r>
            <a:rPr lang="en-GB" sz="2400" kern="1200"/>
            <a:t> apply where original parties made it clear that the benefit of covenant was </a:t>
          </a:r>
          <a:r>
            <a:rPr lang="en-GB" sz="2400" u="sng" kern="1200"/>
            <a:t>not</a:t>
          </a:r>
          <a:r>
            <a:rPr lang="en-GB" sz="2400" kern="1200"/>
            <a:t> to run with the land</a:t>
          </a:r>
          <a:endParaRPr lang="en-US" sz="2400" kern="1200"/>
        </a:p>
      </dsp:txBody>
      <dsp:txXfrm>
        <a:off x="46541" y="2312422"/>
        <a:ext cx="10422518" cy="86032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C8324A-178E-489F-A8C2-BACF0788463A}">
      <dsp:nvSpPr>
        <dsp:cNvPr id="0" name=""/>
        <dsp:cNvSpPr/>
      </dsp:nvSpPr>
      <dsp:spPr>
        <a:xfrm>
          <a:off x="0" y="11741"/>
          <a:ext cx="10515600" cy="875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“Local law” allowing restrictive covenants to be mutually enforceable by &amp; against the various owners from time to time of the plots of land that are part of the scheme </a:t>
          </a:r>
          <a:endParaRPr lang="en-US" sz="1600" kern="1200"/>
        </a:p>
      </dsp:txBody>
      <dsp:txXfrm>
        <a:off x="42722" y="54463"/>
        <a:ext cx="10430156" cy="789716"/>
      </dsp:txXfrm>
    </dsp:sp>
    <dsp:sp modelId="{CD0142C0-8303-4050-A606-35668F53F83C}">
      <dsp:nvSpPr>
        <dsp:cNvPr id="0" name=""/>
        <dsp:cNvSpPr/>
      </dsp:nvSpPr>
      <dsp:spPr>
        <a:xfrm>
          <a:off x="0" y="932981"/>
          <a:ext cx="10515600" cy="875160"/>
        </a:xfrm>
        <a:prstGeom prst="roundRect">
          <a:avLst/>
        </a:prstGeom>
        <a:solidFill>
          <a:schemeClr val="accent2">
            <a:hueOff val="-496770"/>
            <a:satOff val="-2182"/>
            <a:lumOff val="18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Requirements laid down in </a:t>
          </a:r>
          <a:r>
            <a:rPr lang="en-GB" sz="1600" b="1" i="1" kern="1200"/>
            <a:t>Elliston v Reacher [1908]</a:t>
          </a:r>
          <a:endParaRPr lang="en-US" sz="1600" kern="1200"/>
        </a:p>
      </dsp:txBody>
      <dsp:txXfrm>
        <a:off x="42722" y="975703"/>
        <a:ext cx="10430156" cy="789716"/>
      </dsp:txXfrm>
    </dsp:sp>
    <dsp:sp modelId="{6CB685E4-E642-418F-87D4-6E747F1B16E0}">
      <dsp:nvSpPr>
        <dsp:cNvPr id="0" name=""/>
        <dsp:cNvSpPr/>
      </dsp:nvSpPr>
      <dsp:spPr>
        <a:xfrm>
          <a:off x="0" y="1854221"/>
          <a:ext cx="10515600" cy="875160"/>
        </a:xfrm>
        <a:prstGeom prst="roundRect">
          <a:avLst/>
        </a:prstGeom>
        <a:solidFill>
          <a:schemeClr val="accent2">
            <a:hueOff val="-993541"/>
            <a:satOff val="-4363"/>
            <a:lumOff val="36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Originally rules very strict so few building schemes found, E.g. a common vendor, that vendor intended to sell a particular area of land in plots, each original plot sale was on terms that imposed certain restrictions &amp; the intention was for the restrictions to be mutually enforceable</a:t>
          </a:r>
          <a:endParaRPr lang="en-US" sz="1600" kern="1200"/>
        </a:p>
      </dsp:txBody>
      <dsp:txXfrm>
        <a:off x="42722" y="1896943"/>
        <a:ext cx="10430156" cy="789716"/>
      </dsp:txXfrm>
    </dsp:sp>
    <dsp:sp modelId="{36524A02-608A-4375-A31E-3FDC1AD3FAE0}">
      <dsp:nvSpPr>
        <dsp:cNvPr id="0" name=""/>
        <dsp:cNvSpPr/>
      </dsp:nvSpPr>
      <dsp:spPr>
        <a:xfrm>
          <a:off x="0" y="2775461"/>
          <a:ext cx="10515600" cy="875160"/>
        </a:xfrm>
        <a:prstGeom prst="roundRect">
          <a:avLst/>
        </a:prstGeom>
        <a:solidFill>
          <a:schemeClr val="accent2">
            <a:hueOff val="-1490311"/>
            <a:satOff val="-654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Rules have since been relaxed to a limited extent, E.g. </a:t>
          </a:r>
          <a:r>
            <a:rPr lang="en-GB" sz="1600" b="1" i="1" kern="1200"/>
            <a:t>Re Dolphin’s Conveyance</a:t>
          </a:r>
          <a:r>
            <a:rPr lang="en-GB" sz="1600" kern="1200"/>
            <a:t> </a:t>
          </a:r>
          <a:r>
            <a:rPr lang="en-GB" sz="1600" b="1" i="1" kern="1200"/>
            <a:t>[1970]</a:t>
          </a:r>
          <a:r>
            <a:rPr lang="en-GB" sz="1600" kern="1200"/>
            <a:t>.</a:t>
          </a:r>
          <a:r>
            <a:rPr lang="en-GB" sz="1600" b="1" i="1" kern="1200"/>
            <a:t> </a:t>
          </a:r>
          <a:r>
            <a:rPr lang="en-GB" sz="1600" kern="1200"/>
            <a:t>See also the recent Court of Appeal case of </a:t>
          </a:r>
          <a:r>
            <a:rPr lang="en-GB" sz="1600" b="1" i="1" kern="1200"/>
            <a:t>Birdlip Ltd v Hunter &amp; Ano’r [2016]</a:t>
          </a:r>
          <a:endParaRPr lang="en-US" sz="1600" kern="1200"/>
        </a:p>
      </dsp:txBody>
      <dsp:txXfrm>
        <a:off x="42722" y="2818183"/>
        <a:ext cx="10430156" cy="78971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A2605-EB56-4DE0-B581-B58089C6EE34}">
      <dsp:nvSpPr>
        <dsp:cNvPr id="0" name=""/>
        <dsp:cNvSpPr/>
      </dsp:nvSpPr>
      <dsp:spPr>
        <a:xfrm>
          <a:off x="9242" y="776399"/>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 covenant is enforceable (positive or restrictive) as between the original contracting parties. </a:t>
          </a:r>
          <a:endParaRPr lang="en-US" sz="1400" kern="1200"/>
        </a:p>
      </dsp:txBody>
      <dsp:txXfrm>
        <a:off x="57787" y="824944"/>
        <a:ext cx="2665308" cy="1560349"/>
      </dsp:txXfrm>
    </dsp:sp>
    <dsp:sp modelId="{59F5CEFB-832F-4380-A2D9-5CCD100497FB}">
      <dsp:nvSpPr>
        <dsp:cNvPr id="0" name=""/>
        <dsp:cNvSpPr/>
      </dsp:nvSpPr>
      <dsp:spPr>
        <a:xfrm>
          <a:off x="3014732" y="1262582"/>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014732" y="1399597"/>
        <a:ext cx="409940" cy="411044"/>
      </dsp:txXfrm>
    </dsp:sp>
    <dsp:sp modelId="{B487F36C-769E-4DD0-B92B-BBAABC2210BA}">
      <dsp:nvSpPr>
        <dsp:cNvPr id="0" name=""/>
        <dsp:cNvSpPr/>
      </dsp:nvSpPr>
      <dsp:spPr>
        <a:xfrm>
          <a:off x="3876600" y="776399"/>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When both the dominant and servient land has changed hands, how the benefit and burden have passed needs to match for the dominant land owner to take action. </a:t>
          </a:r>
          <a:endParaRPr lang="en-US" sz="1400" kern="1200"/>
        </a:p>
      </dsp:txBody>
      <dsp:txXfrm>
        <a:off x="3925145" y="824944"/>
        <a:ext cx="2665308" cy="1560349"/>
      </dsp:txXfrm>
    </dsp:sp>
    <dsp:sp modelId="{1ED7EA6B-5F4D-41C5-A047-4A948D951C5A}">
      <dsp:nvSpPr>
        <dsp:cNvPr id="0" name=""/>
        <dsp:cNvSpPr/>
      </dsp:nvSpPr>
      <dsp:spPr>
        <a:xfrm>
          <a:off x="6882090" y="1262582"/>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882090" y="1399597"/>
        <a:ext cx="409940" cy="411044"/>
      </dsp:txXfrm>
    </dsp:sp>
    <dsp:sp modelId="{4F8B035D-3BEB-4955-B85B-4A6D591B7DDA}">
      <dsp:nvSpPr>
        <dsp:cNvPr id="0" name=""/>
        <dsp:cNvSpPr/>
      </dsp:nvSpPr>
      <dsp:spPr>
        <a:xfrm>
          <a:off x="7743958" y="776399"/>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approach depends on whether the covenant is positive or restrictive:</a:t>
          </a:r>
          <a:endParaRPr lang="en-US" sz="1400" kern="1200"/>
        </a:p>
      </dsp:txBody>
      <dsp:txXfrm>
        <a:off x="7792503" y="824944"/>
        <a:ext cx="2665308" cy="156034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1E6D8-F375-4B4A-8B01-339EDC7F3158}">
      <dsp:nvSpPr>
        <dsp:cNvPr id="0" name=""/>
        <dsp:cNvSpPr/>
      </dsp:nvSpPr>
      <dsp:spPr>
        <a:xfrm>
          <a:off x="1828969" y="641"/>
          <a:ext cx="2707747" cy="162464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When the original covenantor sells the servient land the burden of a restrictive covenant cannot pass at common law </a:t>
          </a:r>
          <a:endParaRPr lang="en-US" sz="1500" kern="1200"/>
        </a:p>
      </dsp:txBody>
      <dsp:txXfrm>
        <a:off x="1876553" y="48225"/>
        <a:ext cx="2612579" cy="1529480"/>
      </dsp:txXfrm>
    </dsp:sp>
    <dsp:sp modelId="{3FCD2988-851B-4D55-AC75-0696E4A86ACA}">
      <dsp:nvSpPr>
        <dsp:cNvPr id="0" name=""/>
        <dsp:cNvSpPr/>
      </dsp:nvSpPr>
      <dsp:spPr>
        <a:xfrm>
          <a:off x="4774997" y="477205"/>
          <a:ext cx="574042" cy="67152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4774997" y="611509"/>
        <a:ext cx="401829" cy="402913"/>
      </dsp:txXfrm>
    </dsp:sp>
    <dsp:sp modelId="{98224A6D-FDA9-4EBF-93F4-F94DEA5D3266}">
      <dsp:nvSpPr>
        <dsp:cNvPr id="0" name=""/>
        <dsp:cNvSpPr/>
      </dsp:nvSpPr>
      <dsp:spPr>
        <a:xfrm>
          <a:off x="5619814" y="641"/>
          <a:ext cx="2707747" cy="16246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burden may pass in equity if the criteria in Tulk v Moxhay is met. </a:t>
          </a:r>
          <a:endParaRPr lang="en-US" sz="1500" kern="1200"/>
        </a:p>
      </dsp:txBody>
      <dsp:txXfrm>
        <a:off x="5667398" y="48225"/>
        <a:ext cx="2612579" cy="1529480"/>
      </dsp:txXfrm>
    </dsp:sp>
    <dsp:sp modelId="{31CA41A1-DC6A-468A-A0BD-DAECB75C7415}">
      <dsp:nvSpPr>
        <dsp:cNvPr id="0" name=""/>
        <dsp:cNvSpPr/>
      </dsp:nvSpPr>
      <dsp:spPr>
        <a:xfrm rot="5400000">
          <a:off x="6686667" y="1814832"/>
          <a:ext cx="574042" cy="67152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6772232" y="1863572"/>
        <a:ext cx="402913" cy="401829"/>
      </dsp:txXfrm>
    </dsp:sp>
    <dsp:sp modelId="{EC8E9FE9-268F-4ECB-A173-183335DF78C6}">
      <dsp:nvSpPr>
        <dsp:cNvPr id="0" name=""/>
        <dsp:cNvSpPr/>
      </dsp:nvSpPr>
      <dsp:spPr>
        <a:xfrm>
          <a:off x="5619814" y="2708388"/>
          <a:ext cx="2707747" cy="162464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When the original covenantee sells the dominant land the successor in title needs to demonstrate that they have the benefit of the covenant in equity. </a:t>
          </a:r>
          <a:endParaRPr lang="en-US" sz="1500" kern="1200"/>
        </a:p>
      </dsp:txBody>
      <dsp:txXfrm>
        <a:off x="5667398" y="2755972"/>
        <a:ext cx="2612579" cy="1529480"/>
      </dsp:txXfrm>
    </dsp:sp>
    <dsp:sp modelId="{BDD931C9-F62F-48A2-8DDF-AF298D62ED15}">
      <dsp:nvSpPr>
        <dsp:cNvPr id="0" name=""/>
        <dsp:cNvSpPr/>
      </dsp:nvSpPr>
      <dsp:spPr>
        <a:xfrm rot="10800000">
          <a:off x="4807490" y="3184952"/>
          <a:ext cx="574042" cy="67152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4979703" y="3319256"/>
        <a:ext cx="401829" cy="402913"/>
      </dsp:txXfrm>
    </dsp:sp>
    <dsp:sp modelId="{84C1742C-E41E-4997-8FC9-2B39FCC2B20B}">
      <dsp:nvSpPr>
        <dsp:cNvPr id="0" name=""/>
        <dsp:cNvSpPr/>
      </dsp:nvSpPr>
      <dsp:spPr>
        <a:xfrm>
          <a:off x="1828969" y="2708388"/>
          <a:ext cx="2707747" cy="16246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This will enable them to pursue a claim (in equity) against the successor in title to the original covenantor.</a:t>
          </a:r>
          <a:endParaRPr lang="en-US" sz="1500" kern="1200"/>
        </a:p>
      </dsp:txBody>
      <dsp:txXfrm>
        <a:off x="1876553" y="2755972"/>
        <a:ext cx="2612579" cy="152948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EFF95B-4829-4EF2-8828-C6C2C8AC1AC2}">
      <dsp:nvSpPr>
        <dsp:cNvPr id="0" name=""/>
        <dsp:cNvSpPr/>
      </dsp:nvSpPr>
      <dsp:spPr>
        <a:xfrm>
          <a:off x="0" y="162396"/>
          <a:ext cx="7003777" cy="13386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When the original covenantor sells the servient land the burden of a positive covenant cannot pass to a successor in title either at common law or in equity. </a:t>
          </a:r>
          <a:endParaRPr lang="en-US" sz="1900" kern="1200"/>
        </a:p>
      </dsp:txBody>
      <dsp:txXfrm>
        <a:off x="65348" y="227744"/>
        <a:ext cx="6873081" cy="1207966"/>
      </dsp:txXfrm>
    </dsp:sp>
    <dsp:sp modelId="{0B354C2A-3469-41E4-AA09-ABC615504B44}">
      <dsp:nvSpPr>
        <dsp:cNvPr id="0" name=""/>
        <dsp:cNvSpPr/>
      </dsp:nvSpPr>
      <dsp:spPr>
        <a:xfrm>
          <a:off x="0" y="1555779"/>
          <a:ext cx="7003777" cy="1338662"/>
        </a:xfrm>
        <a:prstGeom prst="roundRect">
          <a:avLst/>
        </a:prstGeom>
        <a:solidFill>
          <a:schemeClr val="accent2">
            <a:hueOff val="-496770"/>
            <a:satOff val="-2182"/>
            <a:lumOff val="18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original covenantor remains bound by privity of contract in relation to positive covenants. </a:t>
          </a:r>
          <a:endParaRPr lang="en-US" sz="1900" kern="1200"/>
        </a:p>
      </dsp:txBody>
      <dsp:txXfrm>
        <a:off x="65348" y="1621127"/>
        <a:ext cx="6873081" cy="1207966"/>
      </dsp:txXfrm>
    </dsp:sp>
    <dsp:sp modelId="{C1BA22B3-4E1E-4058-8BE3-F056C0604616}">
      <dsp:nvSpPr>
        <dsp:cNvPr id="0" name=""/>
        <dsp:cNvSpPr/>
      </dsp:nvSpPr>
      <dsp:spPr>
        <a:xfrm>
          <a:off x="0" y="2949162"/>
          <a:ext cx="7003777" cy="1338662"/>
        </a:xfrm>
        <a:prstGeom prst="roundRect">
          <a:avLst/>
        </a:prstGeom>
        <a:solidFill>
          <a:schemeClr val="accent2">
            <a:hueOff val="-993541"/>
            <a:satOff val="-4363"/>
            <a:lumOff val="36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 successor in title to the dominant land can pursue the original covenantor for breach of a positive covenant provided that the successor in title can show that the benefit of the positive covenant has passed to them at common law. </a:t>
          </a:r>
          <a:endParaRPr lang="en-US" sz="1900" kern="1200"/>
        </a:p>
      </dsp:txBody>
      <dsp:txXfrm>
        <a:off x="65348" y="3014510"/>
        <a:ext cx="6873081" cy="1207966"/>
      </dsp:txXfrm>
    </dsp:sp>
    <dsp:sp modelId="{62B49F28-35EE-4EBD-AC53-CD7180EDCF60}">
      <dsp:nvSpPr>
        <dsp:cNvPr id="0" name=""/>
        <dsp:cNvSpPr/>
      </dsp:nvSpPr>
      <dsp:spPr>
        <a:xfrm>
          <a:off x="0" y="4342545"/>
          <a:ext cx="7003777" cy="1338662"/>
        </a:xfrm>
        <a:prstGeom prst="roundRect">
          <a:avLst/>
        </a:prstGeom>
        <a:solidFill>
          <a:schemeClr val="accent2">
            <a:hueOff val="-1490311"/>
            <a:satOff val="-654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original covenantor may then be able to pursue their own successor in title via an indemnity covenant.</a:t>
          </a:r>
          <a:endParaRPr lang="en-US" sz="1900" kern="1200"/>
        </a:p>
      </dsp:txBody>
      <dsp:txXfrm>
        <a:off x="65348" y="4407893"/>
        <a:ext cx="6873081" cy="120796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1AB5F-18FC-4B47-A1B4-8D8D7E27000B}">
      <dsp:nvSpPr>
        <dsp:cNvPr id="0" name=""/>
        <dsp:cNvSpPr/>
      </dsp:nvSpPr>
      <dsp:spPr>
        <a:xfrm>
          <a:off x="0" y="103794"/>
          <a:ext cx="3173915" cy="19043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Damages are the usual common law remedy for a breach of a positive covenant. </a:t>
          </a:r>
          <a:endParaRPr lang="en-US" sz="1600" kern="1200"/>
        </a:p>
      </dsp:txBody>
      <dsp:txXfrm>
        <a:off x="0" y="103794"/>
        <a:ext cx="3173915" cy="1904349"/>
      </dsp:txXfrm>
    </dsp:sp>
    <dsp:sp modelId="{C9309DF7-3CA5-447A-A593-2C60203486D2}">
      <dsp:nvSpPr>
        <dsp:cNvPr id="0" name=""/>
        <dsp:cNvSpPr/>
      </dsp:nvSpPr>
      <dsp:spPr>
        <a:xfrm>
          <a:off x="3491307" y="103794"/>
          <a:ext cx="3173915" cy="1904349"/>
        </a:xfrm>
        <a:prstGeom prst="rect">
          <a:avLst/>
        </a:prstGeom>
        <a:solidFill>
          <a:schemeClr val="accent5">
            <a:hueOff val="-296135"/>
            <a:satOff val="88"/>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can be sought against the original covenantor by the original covenantee or a successor in title to the original covenantee (provided that they have the benefit of the covenant at common law). </a:t>
          </a:r>
          <a:endParaRPr lang="en-US" sz="1600" kern="1200"/>
        </a:p>
      </dsp:txBody>
      <dsp:txXfrm>
        <a:off x="3491307" y="103794"/>
        <a:ext cx="3173915" cy="1904349"/>
      </dsp:txXfrm>
    </dsp:sp>
    <dsp:sp modelId="{DFEC5F19-45CF-4985-8B76-79516CD24339}">
      <dsp:nvSpPr>
        <dsp:cNvPr id="0" name=""/>
        <dsp:cNvSpPr/>
      </dsp:nvSpPr>
      <dsp:spPr>
        <a:xfrm>
          <a:off x="6982615" y="103794"/>
          <a:ext cx="3173915" cy="1904349"/>
        </a:xfrm>
        <a:prstGeom prst="rect">
          <a:avLst/>
        </a:prstGeom>
        <a:solidFill>
          <a:schemeClr val="accent5">
            <a:hueOff val="-592270"/>
            <a:satOff val="176"/>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Damages provide a purely monetary solution and may include a sum for future loss.</a:t>
          </a:r>
          <a:endParaRPr lang="en-US" sz="1600" kern="1200"/>
        </a:p>
      </dsp:txBody>
      <dsp:txXfrm>
        <a:off x="6982615" y="103794"/>
        <a:ext cx="3173915" cy="1904349"/>
      </dsp:txXfrm>
    </dsp:sp>
    <dsp:sp modelId="{5E8AB119-F633-4CC9-A074-F4BB6ADDEDFB}">
      <dsp:nvSpPr>
        <dsp:cNvPr id="0" name=""/>
        <dsp:cNvSpPr/>
      </dsp:nvSpPr>
      <dsp:spPr>
        <a:xfrm>
          <a:off x="0" y="2325535"/>
          <a:ext cx="3173915" cy="1904349"/>
        </a:xfrm>
        <a:prstGeom prst="rect">
          <a:avLst/>
        </a:prstGeom>
        <a:solidFill>
          <a:schemeClr val="accent5">
            <a:hueOff val="-888405"/>
            <a:satOff val="265"/>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Once the original covenantor has disposed of the land benefiting from the covenant, they would be unable to demonstrate that they have suffered a loss and would therefore be unable to claim damages. </a:t>
          </a:r>
          <a:endParaRPr lang="en-US" sz="1600" kern="1200"/>
        </a:p>
      </dsp:txBody>
      <dsp:txXfrm>
        <a:off x="0" y="2325535"/>
        <a:ext cx="3173915" cy="1904349"/>
      </dsp:txXfrm>
    </dsp:sp>
    <dsp:sp modelId="{6BFF7695-E1C9-48D2-A871-A9C98BB0FA24}">
      <dsp:nvSpPr>
        <dsp:cNvPr id="0" name=""/>
        <dsp:cNvSpPr/>
      </dsp:nvSpPr>
      <dsp:spPr>
        <a:xfrm>
          <a:off x="3491307" y="2325535"/>
          <a:ext cx="3173915" cy="1904349"/>
        </a:xfrm>
        <a:prstGeom prst="rect">
          <a:avLst/>
        </a:prstGeom>
        <a:solidFill>
          <a:schemeClr val="accent5">
            <a:hueOff val="-1184540"/>
            <a:satOff val="353"/>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Specific performance may be available for the breach of a positive covenant by the original covenantor (but not a successor in title to the original covenantor). </a:t>
          </a:r>
          <a:endParaRPr lang="en-US" sz="1600" kern="1200"/>
        </a:p>
      </dsp:txBody>
      <dsp:txXfrm>
        <a:off x="3491307" y="2325535"/>
        <a:ext cx="3173915" cy="1904349"/>
      </dsp:txXfrm>
    </dsp:sp>
    <dsp:sp modelId="{6708D9EE-EA08-48F9-9010-061EDC252561}">
      <dsp:nvSpPr>
        <dsp:cNvPr id="0" name=""/>
        <dsp:cNvSpPr/>
      </dsp:nvSpPr>
      <dsp:spPr>
        <a:xfrm>
          <a:off x="6982615" y="2325535"/>
          <a:ext cx="3173915" cy="1904349"/>
        </a:xfrm>
        <a:prstGeom prst="rect">
          <a:avLst/>
        </a:prstGeom>
        <a:solidFill>
          <a:schemeClr val="accent5">
            <a:hueOff val="-1480675"/>
            <a:satOff val="441"/>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However, the original covenantor will have no control over the land, so can pay, but not necessarily perform the obligation</a:t>
          </a:r>
          <a:endParaRPr lang="en-US" sz="1600" kern="1200"/>
        </a:p>
      </dsp:txBody>
      <dsp:txXfrm>
        <a:off x="6982615" y="2325535"/>
        <a:ext cx="3173915" cy="190434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8BA3D-3779-4663-894C-B9029486CEED}">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47EC47-7479-49A5-A817-4821A366022C}">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 restrictive covenant only runs with the land in equity meaning that the principle remedy is an injunction. </a:t>
          </a:r>
          <a:endParaRPr lang="en-US" sz="2300" kern="1200"/>
        </a:p>
      </dsp:txBody>
      <dsp:txXfrm>
        <a:off x="0" y="713"/>
        <a:ext cx="7003777" cy="1168435"/>
      </dsp:txXfrm>
    </dsp:sp>
    <dsp:sp modelId="{491EAB16-ED34-44E9-B6C9-FFA0C882028A}">
      <dsp:nvSpPr>
        <dsp:cNvPr id="0" name=""/>
        <dsp:cNvSpPr/>
      </dsp:nvSpPr>
      <dsp:spPr>
        <a:xfrm>
          <a:off x="0" y="1169148"/>
          <a:ext cx="7003777" cy="0"/>
        </a:xfrm>
        <a:prstGeom prst="line">
          <a:avLst/>
        </a:prstGeom>
        <a:solidFill>
          <a:schemeClr val="accent2">
            <a:hueOff val="-372578"/>
            <a:satOff val="-1636"/>
            <a:lumOff val="1373"/>
            <a:alphaOff val="0"/>
          </a:schemeClr>
        </a:solidFill>
        <a:ln w="12700" cap="flat" cmpd="sng" algn="ctr">
          <a:solidFill>
            <a:schemeClr val="accent2">
              <a:hueOff val="-372578"/>
              <a:satOff val="-1636"/>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EC4908-128C-4443-8048-A42217B0485E}">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There is no automatic right to an injunction. </a:t>
          </a:r>
          <a:endParaRPr lang="en-US" sz="2300" kern="1200"/>
        </a:p>
      </dsp:txBody>
      <dsp:txXfrm>
        <a:off x="0" y="1169148"/>
        <a:ext cx="7003777" cy="1168435"/>
      </dsp:txXfrm>
    </dsp:sp>
    <dsp:sp modelId="{08F6B4AD-08F2-4A24-A54C-4A9C6AE0A67E}">
      <dsp:nvSpPr>
        <dsp:cNvPr id="0" name=""/>
        <dsp:cNvSpPr/>
      </dsp:nvSpPr>
      <dsp:spPr>
        <a:xfrm>
          <a:off x="0" y="2337584"/>
          <a:ext cx="7003777" cy="0"/>
        </a:xfrm>
        <a:prstGeom prst="line">
          <a:avLst/>
        </a:prstGeom>
        <a:solidFill>
          <a:schemeClr val="accent2">
            <a:hueOff val="-745155"/>
            <a:satOff val="-3272"/>
            <a:lumOff val="2745"/>
            <a:alphaOff val="0"/>
          </a:schemeClr>
        </a:solidFill>
        <a:ln w="12700" cap="flat" cmpd="sng" algn="ctr">
          <a:solidFill>
            <a:schemeClr val="accent2">
              <a:hueOff val="-745155"/>
              <a:satOff val="-3272"/>
              <a:lumOff val="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D0D7F-59C3-4645-B3AB-94C83163DAC7}">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purpose of an injunction is to restrain the breach of a restrictive covenant.</a:t>
          </a:r>
          <a:endParaRPr lang="en-US" sz="2300" kern="1200"/>
        </a:p>
      </dsp:txBody>
      <dsp:txXfrm>
        <a:off x="0" y="2337584"/>
        <a:ext cx="7003777" cy="1168435"/>
      </dsp:txXfrm>
    </dsp:sp>
    <dsp:sp modelId="{91C26DDA-E3C2-48E1-BAE1-0D29253597E0}">
      <dsp:nvSpPr>
        <dsp:cNvPr id="0" name=""/>
        <dsp:cNvSpPr/>
      </dsp:nvSpPr>
      <dsp:spPr>
        <a:xfrm>
          <a:off x="0" y="3506020"/>
          <a:ext cx="7003777" cy="0"/>
        </a:xfrm>
        <a:prstGeom prst="line">
          <a:avLst/>
        </a:prstGeom>
        <a:solidFill>
          <a:schemeClr val="accent2">
            <a:hueOff val="-1117733"/>
            <a:satOff val="-4909"/>
            <a:lumOff val="4118"/>
            <a:alphaOff val="0"/>
          </a:schemeClr>
        </a:solidFill>
        <a:ln w="12700" cap="flat" cmpd="sng" algn="ctr">
          <a:solidFill>
            <a:schemeClr val="accent2">
              <a:hueOff val="-1117733"/>
              <a:satOff val="-4909"/>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25C906-D508-4B08-A00A-C855C5DC87E0}">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An injunction can be applied for in anticipation of a breach or in response to an existing breach. </a:t>
          </a:r>
          <a:endParaRPr lang="en-US" sz="2300" kern="1200"/>
        </a:p>
      </dsp:txBody>
      <dsp:txXfrm>
        <a:off x="0" y="3506020"/>
        <a:ext cx="7003777" cy="1168435"/>
      </dsp:txXfrm>
    </dsp:sp>
    <dsp:sp modelId="{AD0CB6E9-FFC4-4154-98FE-BAFF75470681}">
      <dsp:nvSpPr>
        <dsp:cNvPr id="0" name=""/>
        <dsp:cNvSpPr/>
      </dsp:nvSpPr>
      <dsp:spPr>
        <a:xfrm>
          <a:off x="0" y="4674456"/>
          <a:ext cx="7003777" cy="0"/>
        </a:xfrm>
        <a:prstGeom prst="line">
          <a:avLst/>
        </a:prstGeom>
        <a:solidFill>
          <a:schemeClr val="accent2">
            <a:hueOff val="-1490311"/>
            <a:satOff val="-6545"/>
            <a:lumOff val="5490"/>
            <a:alphaOff val="0"/>
          </a:schemeClr>
        </a:solidFill>
        <a:ln w="12700" cap="flat" cmpd="sng" algn="ctr">
          <a:solidFill>
            <a:schemeClr val="accent2">
              <a:hueOff val="-1490311"/>
              <a:satOff val="-6545"/>
              <a:lumOff val="5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157C9-9CF5-4827-B2F0-524FB1F61D62}">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An injunction is an equitable remedy and therefore within the discretion of the court. </a:t>
          </a:r>
          <a:endParaRPr lang="en-US" sz="2300" kern="1200"/>
        </a:p>
      </dsp:txBody>
      <dsp:txXfrm>
        <a:off x="0" y="4674456"/>
        <a:ext cx="7003777" cy="116843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ACBAA-C173-40D8-A267-B575C1C56C71}">
      <dsp:nvSpPr>
        <dsp:cNvPr id="0" name=""/>
        <dsp:cNvSpPr/>
      </dsp:nvSpPr>
      <dsp:spPr>
        <a:xfrm>
          <a:off x="0" y="101028"/>
          <a:ext cx="5626542" cy="2106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 court will award damages for breach of a restrictive covenant instead of an injunction where: </a:t>
          </a:r>
          <a:endParaRPr lang="en-US" sz="3000" kern="1200"/>
        </a:p>
      </dsp:txBody>
      <dsp:txXfrm>
        <a:off x="102806" y="203834"/>
        <a:ext cx="5420930" cy="1900388"/>
      </dsp:txXfrm>
    </dsp:sp>
    <dsp:sp modelId="{7E68DCCE-66C4-4732-A4EF-FE13A61CA67F}">
      <dsp:nvSpPr>
        <dsp:cNvPr id="0" name=""/>
        <dsp:cNvSpPr/>
      </dsp:nvSpPr>
      <dsp:spPr>
        <a:xfrm>
          <a:off x="0" y="2207029"/>
          <a:ext cx="5626542" cy="3477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43"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 the injury to the claimant’s rights are small </a:t>
          </a:r>
          <a:endParaRPr lang="en-US" sz="2300" kern="1200"/>
        </a:p>
        <a:p>
          <a:pPr marL="228600" lvl="1" indent="-228600" algn="l" defTabSz="1022350">
            <a:lnSpc>
              <a:spcPct val="90000"/>
            </a:lnSpc>
            <a:spcBef>
              <a:spcPct val="0"/>
            </a:spcBef>
            <a:spcAft>
              <a:spcPct val="20000"/>
            </a:spcAft>
            <a:buChar char="•"/>
          </a:pPr>
          <a:r>
            <a:rPr lang="en-GB" sz="2300" kern="1200"/>
            <a:t>• and capable of being estimated in money </a:t>
          </a:r>
          <a:endParaRPr lang="en-US" sz="2300" kern="1200"/>
        </a:p>
        <a:p>
          <a:pPr marL="228600" lvl="1" indent="-228600" algn="l" defTabSz="1022350">
            <a:lnSpc>
              <a:spcPct val="90000"/>
            </a:lnSpc>
            <a:spcBef>
              <a:spcPct val="0"/>
            </a:spcBef>
            <a:spcAft>
              <a:spcPct val="20000"/>
            </a:spcAft>
            <a:buChar char="•"/>
          </a:pPr>
          <a:r>
            <a:rPr lang="en-GB" sz="2300" kern="1200"/>
            <a:t>• and can be adequately compensated by money; </a:t>
          </a:r>
          <a:endParaRPr lang="en-US" sz="2300" kern="1200"/>
        </a:p>
        <a:p>
          <a:pPr marL="228600" lvl="1" indent="-228600" algn="l" defTabSz="1022350">
            <a:lnSpc>
              <a:spcPct val="90000"/>
            </a:lnSpc>
            <a:spcBef>
              <a:spcPct val="0"/>
            </a:spcBef>
            <a:spcAft>
              <a:spcPct val="20000"/>
            </a:spcAft>
            <a:buChar char="•"/>
          </a:pPr>
          <a:r>
            <a:rPr lang="en-GB" sz="2300" kern="1200"/>
            <a:t>• it would be oppressive to the respondent to grant an injunction (Shelfer v City of London Electric Lighting Co (1895) 1 Ch 287)</a:t>
          </a:r>
          <a:endParaRPr lang="en-US" sz="2300" kern="1200"/>
        </a:p>
      </dsp:txBody>
      <dsp:txXfrm>
        <a:off x="0" y="2207029"/>
        <a:ext cx="5626542" cy="34776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7D43556-5F03-475F-8E1F-ECF12671DAAE}" type="datetimeFigureOut">
              <a:rPr lang="en-GB" smtClean="0"/>
              <a:t>21/11/2022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84D2295-F702-4BE0-B624-97F02D895ACB}" type="slidenum">
              <a:rPr lang="en-GB" smtClean="0"/>
              <a:t>‹#›</a:t>
            </a:fld>
            <a:endParaRPr lang="en-GB"/>
          </a:p>
        </p:txBody>
      </p:sp>
    </p:spTree>
    <p:extLst>
      <p:ext uri="{BB962C8B-B14F-4D97-AF65-F5344CB8AC3E}">
        <p14:creationId xmlns:p14="http://schemas.microsoft.com/office/powerpoint/2010/main" val="4143819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1</a:t>
            </a:fld>
            <a:endParaRPr lang="en-GB"/>
          </a:p>
        </p:txBody>
      </p:sp>
    </p:spTree>
    <p:extLst>
      <p:ext uri="{BB962C8B-B14F-4D97-AF65-F5344CB8AC3E}">
        <p14:creationId xmlns:p14="http://schemas.microsoft.com/office/powerpoint/2010/main" val="275909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a:t>
            </a:fld>
            <a:endParaRPr lang="en-GB"/>
          </a:p>
        </p:txBody>
      </p:sp>
    </p:spTree>
    <p:extLst>
      <p:ext uri="{BB962C8B-B14F-4D97-AF65-F5344CB8AC3E}">
        <p14:creationId xmlns:p14="http://schemas.microsoft.com/office/powerpoint/2010/main" val="3210659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3</a:t>
            </a:fld>
            <a:endParaRPr lang="en-GB"/>
          </a:p>
        </p:txBody>
      </p:sp>
    </p:spTree>
    <p:extLst>
      <p:ext uri="{BB962C8B-B14F-4D97-AF65-F5344CB8AC3E}">
        <p14:creationId xmlns:p14="http://schemas.microsoft.com/office/powerpoint/2010/main" val="2998127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4</a:t>
            </a:fld>
            <a:endParaRPr lang="en-GB"/>
          </a:p>
        </p:txBody>
      </p:sp>
    </p:spTree>
    <p:extLst>
      <p:ext uri="{BB962C8B-B14F-4D97-AF65-F5344CB8AC3E}">
        <p14:creationId xmlns:p14="http://schemas.microsoft.com/office/powerpoint/2010/main" val="762836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We will see that covenants are an important way to control land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A property lawyer must ensure that they establish whether any covenants affect the land that a client is buying. If there is a covenant which prevents the buyer from doing what they want to do at the property, this could result in the buyer withdrawing from the transaction.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2"/>
              </a:solidFill>
            </a:endParaRPr>
          </a:p>
          <a:p>
            <a:endParaRPr lang="en-GB" dirty="0"/>
          </a:p>
        </p:txBody>
      </p:sp>
      <p:sp>
        <p:nvSpPr>
          <p:cNvPr id="4" name="Slide Number Placeholder 3"/>
          <p:cNvSpPr>
            <a:spLocks noGrp="1"/>
          </p:cNvSpPr>
          <p:nvPr>
            <p:ph type="sldNum" sz="quarter" idx="5"/>
          </p:nvPr>
        </p:nvSpPr>
        <p:spPr/>
        <p:txBody>
          <a:bodyPr/>
          <a:lstStyle/>
          <a:p>
            <a:fld id="{784D2295-F702-4BE0-B624-97F02D895ACB}" type="slidenum">
              <a:rPr lang="en-GB" smtClean="0"/>
              <a:t>5</a:t>
            </a:fld>
            <a:endParaRPr lang="en-GB"/>
          </a:p>
        </p:txBody>
      </p:sp>
    </p:spTree>
    <p:extLst>
      <p:ext uri="{BB962C8B-B14F-4D97-AF65-F5344CB8AC3E}">
        <p14:creationId xmlns:p14="http://schemas.microsoft.com/office/powerpoint/2010/main" val="218807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6</a:t>
            </a:fld>
            <a:endParaRPr lang="en-GB"/>
          </a:p>
        </p:txBody>
      </p:sp>
    </p:spTree>
    <p:extLst>
      <p:ext uri="{BB962C8B-B14F-4D97-AF65-F5344CB8AC3E}">
        <p14:creationId xmlns:p14="http://schemas.microsoft.com/office/powerpoint/2010/main" val="3387496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7</a:t>
            </a:fld>
            <a:endParaRPr lang="en-GB"/>
          </a:p>
        </p:txBody>
      </p:sp>
    </p:spTree>
    <p:extLst>
      <p:ext uri="{BB962C8B-B14F-4D97-AF65-F5344CB8AC3E}">
        <p14:creationId xmlns:p14="http://schemas.microsoft.com/office/powerpoint/2010/main" val="600602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8</a:t>
            </a:fld>
            <a:endParaRPr lang="en-GB"/>
          </a:p>
        </p:txBody>
      </p:sp>
    </p:spTree>
    <p:extLst>
      <p:ext uri="{BB962C8B-B14F-4D97-AF65-F5344CB8AC3E}">
        <p14:creationId xmlns:p14="http://schemas.microsoft.com/office/powerpoint/2010/main" val="20023108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alpha val="80000"/>
                  </a:schemeClr>
                </a:solidFill>
              </a:rPr>
              <a:t>Positive covenants tell the covenantor what they must do, though they may be so worded as to read – at first glance – like a negative obligation. For example, a covenant not to allow a party wall to fall into disrepair is, in fact, a positive covenant to keep it in repair.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alpha val="80000"/>
                  </a:schemeClr>
                </a:solidFill>
              </a:rPr>
              <a:t>A covenant not to use land for any trade or business purposes is a restrictive covenant. Restrictive covenants are used to maintain the character of a property. A common covenant employed in “open plan” developments is that the covenantor shall not erect any boundary wall or fence which is more than one foot high.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alpha val="80000"/>
                </a:schemeClr>
              </a:solidFill>
            </a:endParaRPr>
          </a:p>
          <a:p>
            <a:endParaRPr lang="en-GB" dirty="0"/>
          </a:p>
        </p:txBody>
      </p:sp>
      <p:sp>
        <p:nvSpPr>
          <p:cNvPr id="4" name="Slide Number Placeholder 3"/>
          <p:cNvSpPr>
            <a:spLocks noGrp="1"/>
          </p:cNvSpPr>
          <p:nvPr>
            <p:ph type="sldNum" sz="quarter" idx="5"/>
          </p:nvPr>
        </p:nvSpPr>
        <p:spPr/>
        <p:txBody>
          <a:bodyPr/>
          <a:lstStyle/>
          <a:p>
            <a:fld id="{784D2295-F702-4BE0-B624-97F02D895ACB}" type="slidenum">
              <a:rPr lang="en-GB" smtClean="0"/>
              <a:t>9</a:t>
            </a:fld>
            <a:endParaRPr lang="en-GB"/>
          </a:p>
        </p:txBody>
      </p:sp>
    </p:spTree>
    <p:extLst>
      <p:ext uri="{BB962C8B-B14F-4D97-AF65-F5344CB8AC3E}">
        <p14:creationId xmlns:p14="http://schemas.microsoft.com/office/powerpoint/2010/main" val="2454344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previous example, if the owner of </a:t>
            </a:r>
            <a:r>
              <a:rPr lang="en-GB" dirty="0" err="1"/>
              <a:t>Whiteacre</a:t>
            </a:r>
            <a:r>
              <a:rPr lang="en-GB" dirty="0"/>
              <a:t> said that they were going to build a second house on </a:t>
            </a:r>
            <a:r>
              <a:rPr lang="en-GB" dirty="0" err="1"/>
              <a:t>Whiteacre</a:t>
            </a:r>
            <a:r>
              <a:rPr lang="en-GB" dirty="0"/>
              <a:t>, the owner of </a:t>
            </a:r>
            <a:r>
              <a:rPr lang="en-GB" dirty="0" err="1"/>
              <a:t>Blackacre</a:t>
            </a:r>
            <a:r>
              <a:rPr lang="en-GB" dirty="0"/>
              <a:t> would ask for an injunction to stop the building of the second house. Damages would not be an adequate remedy because they would not prevent the second house from being built.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Over the years covenants may become obsolete or no longer relevant. A covenant not to use the premises for commercial purposes may have been appropriate at the time it was made, but, if there has been commercial development in the area since then, an owner of land may wish to ask for modification or discharge of the covenant. The Upper Tribunal (Lands Chamber) has the power to do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As covenants are equitable by nature, the relevant formality is in writing and signed (s 53(1) LPA1925). This means that it is possible to create a covenant by contract. However, it is usual that a covenant will be created by deed. This is because covenants tend to be created on sale of part land and are included in the transfer</a:t>
            </a:r>
          </a:p>
        </p:txBody>
      </p:sp>
      <p:sp>
        <p:nvSpPr>
          <p:cNvPr id="4" name="Slide Number Placeholder 3"/>
          <p:cNvSpPr>
            <a:spLocks noGrp="1"/>
          </p:cNvSpPr>
          <p:nvPr>
            <p:ph type="sldNum" sz="quarter" idx="5"/>
          </p:nvPr>
        </p:nvSpPr>
        <p:spPr/>
        <p:txBody>
          <a:bodyPr/>
          <a:lstStyle/>
          <a:p>
            <a:fld id="{784D2295-F702-4BE0-B624-97F02D895ACB}" type="slidenum">
              <a:rPr lang="en-GB" smtClean="0"/>
              <a:t>10</a:t>
            </a:fld>
            <a:endParaRPr lang="en-GB"/>
          </a:p>
        </p:txBody>
      </p:sp>
    </p:spTree>
    <p:extLst>
      <p:ext uri="{BB962C8B-B14F-4D97-AF65-F5344CB8AC3E}">
        <p14:creationId xmlns:p14="http://schemas.microsoft.com/office/powerpoint/2010/main" val="23769199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11</a:t>
            </a:fld>
            <a:endParaRPr lang="en-GB"/>
          </a:p>
        </p:txBody>
      </p:sp>
    </p:spTree>
    <p:extLst>
      <p:ext uri="{BB962C8B-B14F-4D97-AF65-F5344CB8AC3E}">
        <p14:creationId xmlns:p14="http://schemas.microsoft.com/office/powerpoint/2010/main" val="4200633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12</a:t>
            </a:fld>
            <a:endParaRPr lang="en-GB"/>
          </a:p>
        </p:txBody>
      </p:sp>
    </p:spTree>
    <p:extLst>
      <p:ext uri="{BB962C8B-B14F-4D97-AF65-F5344CB8AC3E}">
        <p14:creationId xmlns:p14="http://schemas.microsoft.com/office/powerpoint/2010/main" val="816397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13</a:t>
            </a:fld>
            <a:endParaRPr lang="en-GB"/>
          </a:p>
        </p:txBody>
      </p:sp>
    </p:spTree>
    <p:extLst>
      <p:ext uri="{BB962C8B-B14F-4D97-AF65-F5344CB8AC3E}">
        <p14:creationId xmlns:p14="http://schemas.microsoft.com/office/powerpoint/2010/main" val="40922227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t>In </a:t>
            </a:r>
            <a:r>
              <a:rPr lang="en-GB" altLang="en-US" sz="1200" b="1" i="1" dirty="0"/>
              <a:t>The Prior’s Case</a:t>
            </a:r>
            <a:r>
              <a:rPr lang="en-GB" altLang="en-US" sz="1200" dirty="0"/>
              <a:t> [1368], a covenant to sing divine service was enforced.</a:t>
            </a:r>
          </a:p>
          <a:p>
            <a:endParaRPr lang="en-GB" altLang="en-US" sz="1200" b="1" i="1" dirty="0"/>
          </a:p>
          <a:p>
            <a:endParaRPr lang="en-GB" dirty="0"/>
          </a:p>
        </p:txBody>
      </p:sp>
      <p:sp>
        <p:nvSpPr>
          <p:cNvPr id="4" name="Slide Number Placeholder 3"/>
          <p:cNvSpPr>
            <a:spLocks noGrp="1"/>
          </p:cNvSpPr>
          <p:nvPr>
            <p:ph type="sldNum" sz="quarter" idx="5"/>
          </p:nvPr>
        </p:nvSpPr>
        <p:spPr/>
        <p:txBody>
          <a:bodyPr/>
          <a:lstStyle/>
          <a:p>
            <a:fld id="{784D2295-F702-4BE0-B624-97F02D895ACB}" type="slidenum">
              <a:rPr lang="en-GB" smtClean="0"/>
              <a:t>14</a:t>
            </a:fld>
            <a:endParaRPr lang="en-GB"/>
          </a:p>
        </p:txBody>
      </p:sp>
    </p:spTree>
    <p:extLst>
      <p:ext uri="{BB962C8B-B14F-4D97-AF65-F5344CB8AC3E}">
        <p14:creationId xmlns:p14="http://schemas.microsoft.com/office/powerpoint/2010/main" val="130921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15</a:t>
            </a:fld>
            <a:endParaRPr lang="en-GB"/>
          </a:p>
        </p:txBody>
      </p:sp>
    </p:spTree>
    <p:extLst>
      <p:ext uri="{BB962C8B-B14F-4D97-AF65-F5344CB8AC3E}">
        <p14:creationId xmlns:p14="http://schemas.microsoft.com/office/powerpoint/2010/main" val="2880444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51B3FC6D-DA7E-AAC2-8CA0-A5A293DFC34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A14D212C-AA94-5504-1A28-B11E6E28DE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b="1" i="1" dirty="0" err="1"/>
              <a:t>Amsprop</a:t>
            </a:r>
            <a:r>
              <a:rPr lang="en-GB" altLang="en-US" sz="1800" b="1" i="1" dirty="0"/>
              <a:t> Trading Ltd v Harris Distribution Ltd</a:t>
            </a:r>
            <a:r>
              <a:rPr lang="en-GB" altLang="en-US" sz="1800" dirty="0"/>
              <a:t> [1997] 1 WLR 1025 went on to stress that </a:t>
            </a:r>
            <a:r>
              <a:rPr lang="en-GB" altLang="en-US" sz="1800" i="1" dirty="0"/>
              <a:t>s56</a:t>
            </a:r>
            <a:r>
              <a:rPr lang="en-GB" altLang="en-US" sz="1800" dirty="0"/>
              <a:t> could only be used where a covenant was expressed to be made with a third party and not just for his benefit.  It seems then that:</a:t>
            </a:r>
          </a:p>
          <a:p>
            <a:r>
              <a:rPr lang="en-GB" altLang="en-US" sz="1800" dirty="0"/>
              <a:t> </a:t>
            </a:r>
          </a:p>
          <a:p>
            <a:r>
              <a:rPr lang="en-GB" altLang="en-US" sz="1800" dirty="0"/>
              <a:t>1.  a covenant by A with B for the benefit of C - C could not enforce because he was not a party; BUT</a:t>
            </a:r>
          </a:p>
          <a:p>
            <a:r>
              <a:rPr lang="en-GB" altLang="en-US" sz="1800" dirty="0"/>
              <a:t>2.  a covenant by A with B and “the owner for the time being of Greenacre” - C could enforce if he was the owner of Greenacre at the time the covenant was made.</a:t>
            </a:r>
          </a:p>
          <a:p>
            <a:endParaRPr lang="en-GB" altLang="en-US" sz="1800" dirty="0">
              <a:latin typeface="Arial" panose="020B0604020202020204" pitchFamily="34" charset="0"/>
            </a:endParaRPr>
          </a:p>
        </p:txBody>
      </p:sp>
      <p:sp>
        <p:nvSpPr>
          <p:cNvPr id="51204" name="Slide Number Placeholder 3">
            <a:extLst>
              <a:ext uri="{FF2B5EF4-FFF2-40B4-BE49-F238E27FC236}">
                <a16:creationId xmlns:a16="http://schemas.microsoft.com/office/drawing/2014/main" id="{0837F77A-6391-87D6-DB8B-35431E14D1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3E5CC29-03A4-43CF-9714-301CA3E014DA}" type="slidenum">
              <a:rPr lang="en-GB" altLang="en-US">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7D8E9F7-B2F7-A038-9A87-6CE23F3507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Slide Number Placeholder 3">
            <a:extLst>
              <a:ext uri="{FF2B5EF4-FFF2-40B4-BE49-F238E27FC236}">
                <a16:creationId xmlns:a16="http://schemas.microsoft.com/office/drawing/2014/main" id="{B947518E-D57A-B266-B015-EDD7BF09463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1FA0D7C-88DC-450B-BE76-76FB714B996D}" type="slidenum">
              <a:rPr lang="en-GB" altLang="en-US">
                <a:latin typeface="Arial" panose="020B0604020202020204" pitchFamily="34" charset="0"/>
              </a:rPr>
              <a:pPr eaLnBrk="1" hangingPunct="1">
                <a:spcBef>
                  <a:spcPct val="0"/>
                </a:spcBef>
              </a:pPr>
              <a:t>17</a:t>
            </a:fld>
            <a:endParaRPr lang="en-GB" altLang="en-US">
              <a:latin typeface="Arial" panose="020B0604020202020204" pitchFamily="34" charset="0"/>
            </a:endParaRPr>
          </a:p>
        </p:txBody>
      </p:sp>
      <p:sp>
        <p:nvSpPr>
          <p:cNvPr id="53252" name="Notes Placeholder 4">
            <a:extLst>
              <a:ext uri="{FF2B5EF4-FFF2-40B4-BE49-F238E27FC236}">
                <a16:creationId xmlns:a16="http://schemas.microsoft.com/office/drawing/2014/main" id="{E41F498E-84E9-0DD0-0B71-FB48CCA9343C}"/>
              </a:ext>
            </a:extLst>
          </p:cNvPr>
          <p:cNvSpPr>
            <a:spLocks noGrp="1"/>
          </p:cNvSpPr>
          <p:nvPr/>
        </p:nvSpPr>
        <p:spPr bwMode="auto">
          <a:xfrm>
            <a:off x="660734" y="5029201"/>
            <a:ext cx="5288957" cy="4765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18</a:t>
            </a:fld>
            <a:endParaRPr lang="en-GB"/>
          </a:p>
        </p:txBody>
      </p:sp>
    </p:spTree>
    <p:extLst>
      <p:ext uri="{BB962C8B-B14F-4D97-AF65-F5344CB8AC3E}">
        <p14:creationId xmlns:p14="http://schemas.microsoft.com/office/powerpoint/2010/main" val="34747055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19</a:t>
            </a:fld>
            <a:endParaRPr lang="en-GB"/>
          </a:p>
        </p:txBody>
      </p:sp>
    </p:spTree>
    <p:extLst>
      <p:ext uri="{BB962C8B-B14F-4D97-AF65-F5344CB8AC3E}">
        <p14:creationId xmlns:p14="http://schemas.microsoft.com/office/powerpoint/2010/main" val="33451361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20</a:t>
            </a:fld>
            <a:endParaRPr lang="en-GB"/>
          </a:p>
        </p:txBody>
      </p:sp>
    </p:spTree>
    <p:extLst>
      <p:ext uri="{BB962C8B-B14F-4D97-AF65-F5344CB8AC3E}">
        <p14:creationId xmlns:p14="http://schemas.microsoft.com/office/powerpoint/2010/main" val="37225787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21</a:t>
            </a:fld>
            <a:endParaRPr lang="en-GB"/>
          </a:p>
        </p:txBody>
      </p:sp>
    </p:spTree>
    <p:extLst>
      <p:ext uri="{BB962C8B-B14F-4D97-AF65-F5344CB8AC3E}">
        <p14:creationId xmlns:p14="http://schemas.microsoft.com/office/powerpoint/2010/main" val="19350972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22</a:t>
            </a:fld>
            <a:endParaRPr lang="en-GB"/>
          </a:p>
        </p:txBody>
      </p:sp>
    </p:spTree>
    <p:extLst>
      <p:ext uri="{BB962C8B-B14F-4D97-AF65-F5344CB8AC3E}">
        <p14:creationId xmlns:p14="http://schemas.microsoft.com/office/powerpoint/2010/main" val="18597682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23</a:t>
            </a:fld>
            <a:endParaRPr lang="en-GB"/>
          </a:p>
        </p:txBody>
      </p:sp>
    </p:spTree>
    <p:extLst>
      <p:ext uri="{BB962C8B-B14F-4D97-AF65-F5344CB8AC3E}">
        <p14:creationId xmlns:p14="http://schemas.microsoft.com/office/powerpoint/2010/main" val="4540492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24</a:t>
            </a:fld>
            <a:endParaRPr lang="en-GB"/>
          </a:p>
        </p:txBody>
      </p:sp>
    </p:spTree>
    <p:extLst>
      <p:ext uri="{BB962C8B-B14F-4D97-AF65-F5344CB8AC3E}">
        <p14:creationId xmlns:p14="http://schemas.microsoft.com/office/powerpoint/2010/main" val="28802020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25</a:t>
            </a:fld>
            <a:endParaRPr lang="en-GB"/>
          </a:p>
        </p:txBody>
      </p:sp>
    </p:spTree>
    <p:extLst>
      <p:ext uri="{BB962C8B-B14F-4D97-AF65-F5344CB8AC3E}">
        <p14:creationId xmlns:p14="http://schemas.microsoft.com/office/powerpoint/2010/main" val="8254817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26</a:t>
            </a:fld>
            <a:endParaRPr lang="en-GB"/>
          </a:p>
        </p:txBody>
      </p:sp>
    </p:spTree>
    <p:extLst>
      <p:ext uri="{BB962C8B-B14F-4D97-AF65-F5344CB8AC3E}">
        <p14:creationId xmlns:p14="http://schemas.microsoft.com/office/powerpoint/2010/main" val="18308683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27</a:t>
            </a:fld>
            <a:endParaRPr lang="en-GB"/>
          </a:p>
        </p:txBody>
      </p:sp>
    </p:spTree>
    <p:extLst>
      <p:ext uri="{BB962C8B-B14F-4D97-AF65-F5344CB8AC3E}">
        <p14:creationId xmlns:p14="http://schemas.microsoft.com/office/powerpoint/2010/main" val="21770791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28</a:t>
            </a:fld>
            <a:endParaRPr lang="en-GB"/>
          </a:p>
        </p:txBody>
      </p:sp>
    </p:spTree>
    <p:extLst>
      <p:ext uri="{BB962C8B-B14F-4D97-AF65-F5344CB8AC3E}">
        <p14:creationId xmlns:p14="http://schemas.microsoft.com/office/powerpoint/2010/main" val="22789480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29</a:t>
            </a:fld>
            <a:endParaRPr lang="en-GB"/>
          </a:p>
        </p:txBody>
      </p:sp>
    </p:spTree>
    <p:extLst>
      <p:ext uri="{BB962C8B-B14F-4D97-AF65-F5344CB8AC3E}">
        <p14:creationId xmlns:p14="http://schemas.microsoft.com/office/powerpoint/2010/main" val="988035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30</a:t>
            </a:fld>
            <a:endParaRPr lang="en-GB"/>
          </a:p>
        </p:txBody>
      </p:sp>
    </p:spTree>
    <p:extLst>
      <p:ext uri="{BB962C8B-B14F-4D97-AF65-F5344CB8AC3E}">
        <p14:creationId xmlns:p14="http://schemas.microsoft.com/office/powerpoint/2010/main" val="5326784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31</a:t>
            </a:fld>
            <a:endParaRPr lang="en-GB"/>
          </a:p>
        </p:txBody>
      </p:sp>
    </p:spTree>
    <p:extLst>
      <p:ext uri="{BB962C8B-B14F-4D97-AF65-F5344CB8AC3E}">
        <p14:creationId xmlns:p14="http://schemas.microsoft.com/office/powerpoint/2010/main" val="556427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original covenantor remains bound by their promise as a consequence of privity of contract When the servient land is sold only the burdens of restrictive covenants pass to a successor in title. The original covenantor therefore remains bound by positive covenants. In the event of the original covenantor being sued for a breach of a positive covenant (by the original covenantee or their successor in title), this enables the original covenantor to sue their successor on the indemnity and so on down the line. It does not enable the original covenantor to sue the current owner who is in breach as there is no privity of contract between them. It is, therefore, an indirect method of enforcement. A chain of indemnities is only as strong as its weakest link. If one person in the chain cannot be found or is insolvent then the chain is of little value and the entire burden would then fall on the last person in the chain</a:t>
            </a:r>
          </a:p>
          <a:p>
            <a:endParaRPr lang="en-GB" dirty="0"/>
          </a:p>
        </p:txBody>
      </p:sp>
      <p:sp>
        <p:nvSpPr>
          <p:cNvPr id="4" name="Slide Number Placeholder 3"/>
          <p:cNvSpPr>
            <a:spLocks noGrp="1"/>
          </p:cNvSpPr>
          <p:nvPr>
            <p:ph type="sldNum" sz="quarter" idx="5"/>
          </p:nvPr>
        </p:nvSpPr>
        <p:spPr/>
        <p:txBody>
          <a:bodyPr/>
          <a:lstStyle/>
          <a:p>
            <a:fld id="{784D2295-F702-4BE0-B624-97F02D895ACB}" type="slidenum">
              <a:rPr lang="en-GB" smtClean="0"/>
              <a:t>32</a:t>
            </a:fld>
            <a:endParaRPr lang="en-GB"/>
          </a:p>
        </p:txBody>
      </p:sp>
    </p:spTree>
    <p:extLst>
      <p:ext uri="{BB962C8B-B14F-4D97-AF65-F5344CB8AC3E}">
        <p14:creationId xmlns:p14="http://schemas.microsoft.com/office/powerpoint/2010/main" val="11270884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not a direct method of enforcement of a positive covenant. It enables the owner of the benefited land to prevent the exercise of the rights if the costs of maintenance have not been paid.</a:t>
            </a:r>
          </a:p>
        </p:txBody>
      </p:sp>
      <p:sp>
        <p:nvSpPr>
          <p:cNvPr id="4" name="Slide Number Placeholder 3"/>
          <p:cNvSpPr>
            <a:spLocks noGrp="1"/>
          </p:cNvSpPr>
          <p:nvPr>
            <p:ph type="sldNum" sz="quarter" idx="5"/>
          </p:nvPr>
        </p:nvSpPr>
        <p:spPr/>
        <p:txBody>
          <a:bodyPr/>
          <a:lstStyle/>
          <a:p>
            <a:fld id="{784D2295-F702-4BE0-B624-97F02D895ACB}" type="slidenum">
              <a:rPr lang="en-GB" smtClean="0"/>
              <a:t>33</a:t>
            </a:fld>
            <a:endParaRPr lang="en-GB"/>
          </a:p>
        </p:txBody>
      </p:sp>
    </p:spTree>
    <p:extLst>
      <p:ext uri="{BB962C8B-B14F-4D97-AF65-F5344CB8AC3E}">
        <p14:creationId xmlns:p14="http://schemas.microsoft.com/office/powerpoint/2010/main" val="42548405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34</a:t>
            </a:fld>
            <a:endParaRPr lang="en-GB"/>
          </a:p>
        </p:txBody>
      </p:sp>
    </p:spTree>
    <p:extLst>
      <p:ext uri="{BB962C8B-B14F-4D97-AF65-F5344CB8AC3E}">
        <p14:creationId xmlns:p14="http://schemas.microsoft.com/office/powerpoint/2010/main" val="26069610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35</a:t>
            </a:fld>
            <a:endParaRPr lang="en-GB"/>
          </a:p>
        </p:txBody>
      </p:sp>
    </p:spTree>
    <p:extLst>
      <p:ext uri="{BB962C8B-B14F-4D97-AF65-F5344CB8AC3E}">
        <p14:creationId xmlns:p14="http://schemas.microsoft.com/office/powerpoint/2010/main" val="23744199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6806EE58-482F-B083-62BE-2EC22D5C9BB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5A134C6F-4FC7-C08C-C74F-78D2C5283D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800">
              <a:latin typeface="Arial" panose="020B0604020202020204" pitchFamily="34" charset="0"/>
            </a:endParaRPr>
          </a:p>
        </p:txBody>
      </p:sp>
      <p:sp>
        <p:nvSpPr>
          <p:cNvPr id="54276" name="Slide Number Placeholder 3">
            <a:extLst>
              <a:ext uri="{FF2B5EF4-FFF2-40B4-BE49-F238E27FC236}">
                <a16:creationId xmlns:a16="http://schemas.microsoft.com/office/drawing/2014/main" id="{2E678981-FCFD-47F5-5214-E03D29ECC8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A44EBEC-F718-42E4-9E15-397491D4D238}" type="slidenum">
              <a:rPr lang="en-GB" altLang="en-US">
                <a:latin typeface="Arial" panose="020B0604020202020204" pitchFamily="34" charset="0"/>
              </a:rPr>
              <a:pPr eaLnBrk="1" hangingPunct="1">
                <a:spcBef>
                  <a:spcPct val="0"/>
                </a:spcBef>
              </a:pPr>
              <a:t>36</a:t>
            </a:fld>
            <a:endParaRPr lang="en-GB" altLang="en-US">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85EDA1B7-826F-4670-8B66-F2B3EABBCE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37C872E-E032-A771-6A2D-AB2256FDAE4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a:latin typeface="Arial" panose="020B0604020202020204" pitchFamily="34" charset="0"/>
              </a:rPr>
              <a:t>P &amp; A Swift Investments v Combined English Store Group [1989]</a:t>
            </a:r>
          </a:p>
        </p:txBody>
      </p:sp>
      <p:sp>
        <p:nvSpPr>
          <p:cNvPr id="55300" name="Slide Number Placeholder 3">
            <a:extLst>
              <a:ext uri="{FF2B5EF4-FFF2-40B4-BE49-F238E27FC236}">
                <a16:creationId xmlns:a16="http://schemas.microsoft.com/office/drawing/2014/main" id="{29185435-E879-C1F9-E15A-04AF1F190D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C7C220B-98DE-47AB-B59C-85A0FE27FB9F}" type="slidenum">
              <a:rPr lang="en-GB" altLang="en-US">
                <a:latin typeface="Arial" panose="020B0604020202020204" pitchFamily="34" charset="0"/>
              </a:rPr>
              <a:pPr eaLnBrk="1" hangingPunct="1">
                <a:spcBef>
                  <a:spcPct val="0"/>
                </a:spcBef>
              </a:pPr>
              <a:t>37</a:t>
            </a:fld>
            <a:endParaRPr lang="en-GB" altLang="en-US">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AF0937D9-EBD3-AA0C-DD78-480BC4657BB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4057A6FC-20B6-28CF-3079-C16EDF6A20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a:latin typeface="Arial" panose="020B0604020202020204" pitchFamily="34" charset="0"/>
              </a:rPr>
              <a:t>P &amp; A Swift Investments v Combined English Store Group [1989]</a:t>
            </a:r>
          </a:p>
        </p:txBody>
      </p:sp>
      <p:sp>
        <p:nvSpPr>
          <p:cNvPr id="57348" name="Slide Number Placeholder 3">
            <a:extLst>
              <a:ext uri="{FF2B5EF4-FFF2-40B4-BE49-F238E27FC236}">
                <a16:creationId xmlns:a16="http://schemas.microsoft.com/office/drawing/2014/main" id="{32130E84-8757-5DE6-A15F-1A77846ACC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AFCF2AC-DD9F-4B57-BC8C-4CECFF52EB33}" type="slidenum">
              <a:rPr lang="en-GB" altLang="en-US">
                <a:latin typeface="Arial" panose="020B0604020202020204" pitchFamily="34" charset="0"/>
              </a:rPr>
              <a:pPr eaLnBrk="1" hangingPunct="1">
                <a:spcBef>
                  <a:spcPct val="0"/>
                </a:spcBef>
              </a:pPr>
              <a:t>38</a:t>
            </a:fld>
            <a:endParaRPr lang="en-GB" altLang="en-US">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F808375A-E1BF-98DE-807C-591ECE330A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3881733D-974D-B06F-EF41-4DCF02082D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368E506E-BBAD-954B-EC63-AB4DD4BBDC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8D476FAF-0A33-4575-A969-EB96893B2E26}" type="slidenum">
              <a:rPr lang="en-GB" altLang="en-US">
                <a:latin typeface="Arial" panose="020B0604020202020204" pitchFamily="34" charset="0"/>
              </a:rPr>
              <a:pPr eaLnBrk="1" hangingPunct="1">
                <a:spcBef>
                  <a:spcPct val="0"/>
                </a:spcBef>
              </a:pPr>
              <a:t>39</a:t>
            </a:fld>
            <a:endParaRPr lang="en-GB" altLang="en-US">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58F69781-9407-E2A9-4F08-65536E6CA6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Slide Number Placeholder 3">
            <a:extLst>
              <a:ext uri="{FF2B5EF4-FFF2-40B4-BE49-F238E27FC236}">
                <a16:creationId xmlns:a16="http://schemas.microsoft.com/office/drawing/2014/main" id="{C2F881C5-58F3-7973-906F-95ABB5D3A1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81A6E8A-0CAF-4736-8692-B5B74CCECB38}" type="slidenum">
              <a:rPr lang="en-GB" altLang="en-US">
                <a:latin typeface="Arial" panose="020B0604020202020204" pitchFamily="34" charset="0"/>
              </a:rPr>
              <a:pPr eaLnBrk="1" hangingPunct="1">
                <a:spcBef>
                  <a:spcPct val="0"/>
                </a:spcBef>
              </a:pPr>
              <a:t>40</a:t>
            </a:fld>
            <a:endParaRPr lang="en-GB" altLang="en-US">
              <a:latin typeface="Arial" panose="020B0604020202020204" pitchFamily="34" charset="0"/>
            </a:endParaRPr>
          </a:p>
        </p:txBody>
      </p:sp>
      <p:sp>
        <p:nvSpPr>
          <p:cNvPr id="59396" name="Notes Placeholder 4">
            <a:extLst>
              <a:ext uri="{FF2B5EF4-FFF2-40B4-BE49-F238E27FC236}">
                <a16:creationId xmlns:a16="http://schemas.microsoft.com/office/drawing/2014/main" id="{B86644EC-CDE3-0FD8-9C02-69334FF1C169}"/>
              </a:ext>
            </a:extLst>
          </p:cNvPr>
          <p:cNvSpPr>
            <a:spLocks noGrp="1"/>
          </p:cNvSpPr>
          <p:nvPr/>
        </p:nvSpPr>
        <p:spPr bwMode="auto">
          <a:xfrm>
            <a:off x="660734" y="5029201"/>
            <a:ext cx="5288957" cy="4765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endParaRPr lang="en-GB"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2AE71CE7-5677-D97B-1248-40F65223DE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Slide Number Placeholder 3">
            <a:extLst>
              <a:ext uri="{FF2B5EF4-FFF2-40B4-BE49-F238E27FC236}">
                <a16:creationId xmlns:a16="http://schemas.microsoft.com/office/drawing/2014/main" id="{1E6D000C-36C2-F2F4-BF3E-E1A9756ED91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5EDB40F-C438-4FA3-B05B-E5344E52CD12}" type="slidenum">
              <a:rPr lang="en-GB" altLang="en-US">
                <a:latin typeface="Arial" panose="020B0604020202020204" pitchFamily="34" charset="0"/>
              </a:rPr>
              <a:pPr eaLnBrk="1" hangingPunct="1">
                <a:spcBef>
                  <a:spcPct val="0"/>
                </a:spcBef>
              </a:pPr>
              <a:t>41</a:t>
            </a:fld>
            <a:endParaRPr lang="en-GB" altLang="en-US">
              <a:latin typeface="Arial" panose="020B0604020202020204" pitchFamily="34" charset="0"/>
            </a:endParaRPr>
          </a:p>
        </p:txBody>
      </p:sp>
      <p:sp>
        <p:nvSpPr>
          <p:cNvPr id="60420" name="Notes Placeholder 4">
            <a:extLst>
              <a:ext uri="{FF2B5EF4-FFF2-40B4-BE49-F238E27FC236}">
                <a16:creationId xmlns:a16="http://schemas.microsoft.com/office/drawing/2014/main" id="{F3699CC3-A145-A236-C7AE-032427D6D085}"/>
              </a:ext>
            </a:extLst>
          </p:cNvPr>
          <p:cNvSpPr>
            <a:spLocks noGrp="1"/>
          </p:cNvSpPr>
          <p:nvPr/>
        </p:nvSpPr>
        <p:spPr bwMode="auto">
          <a:xfrm>
            <a:off x="660734" y="5029201"/>
            <a:ext cx="5288957" cy="4765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endParaRPr lang="en-GB"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D06C8FE-3733-153C-3546-36D202671A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0C83B94B-06DF-1AC2-B905-196E2D4BB7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a:t>In </a:t>
            </a:r>
            <a:r>
              <a:rPr lang="en-GB" altLang="en-US" sz="1800" b="1" i="1"/>
              <a:t>Crest Nicholson (Residential) South Ltd v McAllister</a:t>
            </a:r>
            <a:r>
              <a:rPr lang="en-GB" altLang="en-US" sz="1800"/>
              <a:t> [2003] 1 All ER 46, the Court of Appeal reconsidered </a:t>
            </a:r>
            <a:r>
              <a:rPr lang="en-GB" altLang="en-US" sz="1800" b="1" i="1"/>
              <a:t>Federated Homes</a:t>
            </a:r>
            <a:r>
              <a:rPr lang="en-GB" altLang="en-US" sz="1800"/>
              <a:t>.  The court concluded that </a:t>
            </a:r>
            <a:r>
              <a:rPr lang="en-GB" altLang="en-US" sz="1800" b="1" i="1"/>
              <a:t>Federated Homes</a:t>
            </a:r>
            <a:r>
              <a:rPr lang="en-GB" altLang="en-US" sz="1800"/>
              <a:t> was good law, but introduced the proviso that annexation will NOT be effective where the land to be benefited is not clearly identified in the conveyance/transfer deed - underlining the importance of careful drafting.</a:t>
            </a:r>
          </a:p>
          <a:p>
            <a:endParaRPr lang="en-GB" altLang="en-US" sz="1800">
              <a:latin typeface="Arial" panose="020B0604020202020204" pitchFamily="34" charset="0"/>
            </a:endParaRPr>
          </a:p>
        </p:txBody>
      </p:sp>
      <p:sp>
        <p:nvSpPr>
          <p:cNvPr id="61444" name="Slide Number Placeholder 3">
            <a:extLst>
              <a:ext uri="{FF2B5EF4-FFF2-40B4-BE49-F238E27FC236}">
                <a16:creationId xmlns:a16="http://schemas.microsoft.com/office/drawing/2014/main" id="{E49C2E5D-08E8-9F83-2972-D37CE6F7BB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6950277-D0C8-405F-A7D0-4422510AF0E1}" type="slidenum">
              <a:rPr lang="en-GB" altLang="en-US">
                <a:latin typeface="Arial" panose="020B0604020202020204" pitchFamily="34" charset="0"/>
              </a:rPr>
              <a:pPr eaLnBrk="1" hangingPunct="1">
                <a:spcBef>
                  <a:spcPct val="0"/>
                </a:spcBef>
              </a:pPr>
              <a:t>42</a:t>
            </a:fld>
            <a:endParaRPr lang="en-GB" altLang="en-US">
              <a:latin typeface="Arial" panose="020B060402020202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CF8A29EE-4ADA-1879-9AB6-998F04D850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A3488C4D-CC7B-3B3D-7C93-20A888ECE9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55FD090C-2456-AA4F-25F3-DC3571DEB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DF6435DF-5CDA-4C83-8921-F8D120215BB2}" type="slidenum">
              <a:rPr lang="en-GB" altLang="en-US">
                <a:latin typeface="Arial" panose="020B0604020202020204" pitchFamily="34" charset="0"/>
              </a:rPr>
              <a:pPr eaLnBrk="1" hangingPunct="1">
                <a:spcBef>
                  <a:spcPct val="0"/>
                </a:spcBef>
              </a:pPr>
              <a:t>43</a:t>
            </a:fld>
            <a:endParaRPr lang="en-GB" altLang="en-US">
              <a:latin typeface="Arial" panose="020B0604020202020204" pitchFamily="34"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B44A53C5-5AAA-ADA6-C690-CB5AD81725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BE675396-94AF-C679-5506-90306ED04D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3C5FC14D-6BE3-D2C4-7119-C4A8DC8502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DD4C483-B4C1-4204-9C89-024A0E98C80B}" type="slidenum">
              <a:rPr lang="en-GB" altLang="en-US">
                <a:latin typeface="Arial" panose="020B0604020202020204" pitchFamily="34" charset="0"/>
              </a:rPr>
              <a:pPr eaLnBrk="1" hangingPunct="1">
                <a:spcBef>
                  <a:spcPct val="0"/>
                </a:spcBef>
              </a:pPr>
              <a:t>44</a:t>
            </a:fld>
            <a:endParaRPr lang="en-GB" altLang="en-US">
              <a:latin typeface="Arial" panose="020B0604020202020204" pitchFamily="34"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45</a:t>
            </a:fld>
            <a:endParaRPr lang="en-GB"/>
          </a:p>
        </p:txBody>
      </p:sp>
    </p:spTree>
    <p:extLst>
      <p:ext uri="{BB962C8B-B14F-4D97-AF65-F5344CB8AC3E}">
        <p14:creationId xmlns:p14="http://schemas.microsoft.com/office/powerpoint/2010/main" val="224871038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5ED0E487-3874-B475-DA12-7D7F4EB7EB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0C24C702-9AA7-83BC-B79B-512F8CCF11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600"/>
              <a:t>The requirements for a building scheme were laid down in </a:t>
            </a:r>
            <a:r>
              <a:rPr lang="en-GB" altLang="en-US" sz="1600" b="1" i="1"/>
              <a:t>Elliston v Reacher</a:t>
            </a:r>
            <a:r>
              <a:rPr lang="en-GB" altLang="en-US" sz="1600"/>
              <a:t> [1908] 2 Ch 374:</a:t>
            </a:r>
          </a:p>
          <a:p>
            <a:r>
              <a:rPr lang="en-GB" altLang="en-US" sz="1600"/>
              <a:t> </a:t>
            </a:r>
          </a:p>
          <a:p>
            <a:r>
              <a:rPr lang="en-GB" altLang="en-US" sz="1600"/>
              <a:t>a) all purchasers must derive title from a common owner;</a:t>
            </a:r>
          </a:p>
          <a:p>
            <a:r>
              <a:rPr lang="en-GB" altLang="en-US" sz="1600"/>
              <a:t> </a:t>
            </a:r>
          </a:p>
          <a:p>
            <a:r>
              <a:rPr lang="en-GB" altLang="en-US" sz="1600"/>
              <a:t>b) before sale, the builder / developer must have laid out the estate in plots;</a:t>
            </a:r>
          </a:p>
          <a:p>
            <a:r>
              <a:rPr lang="en-GB" altLang="en-US" sz="1600"/>
              <a:t> </a:t>
            </a:r>
          </a:p>
          <a:p>
            <a:r>
              <a:rPr lang="en-GB" altLang="en-US" sz="1600"/>
              <a:t>c) on sale, the same restrictions must be placed on each plot, for the benefit of all plots; and</a:t>
            </a:r>
          </a:p>
          <a:p>
            <a:r>
              <a:rPr lang="en-GB" altLang="en-US" sz="1600"/>
              <a:t> </a:t>
            </a:r>
          </a:p>
          <a:p>
            <a:r>
              <a:rPr lang="en-GB" altLang="en-US" sz="1600"/>
              <a:t>d) each purchaser must intend all covenants to benefit all other plots in the scheme.</a:t>
            </a:r>
          </a:p>
          <a:p>
            <a:endParaRPr lang="en-GB" altLang="en-US" sz="1600">
              <a:latin typeface="Arial" panose="020B0604020202020204" pitchFamily="34" charset="0"/>
            </a:endParaRPr>
          </a:p>
        </p:txBody>
      </p:sp>
      <p:sp>
        <p:nvSpPr>
          <p:cNvPr id="65540" name="Slide Number Placeholder 3">
            <a:extLst>
              <a:ext uri="{FF2B5EF4-FFF2-40B4-BE49-F238E27FC236}">
                <a16:creationId xmlns:a16="http://schemas.microsoft.com/office/drawing/2014/main" id="{31B40365-2796-F09A-96E9-D19CC1284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4A45797-0EC5-43B0-962C-7D38CD0EB0D5}" type="slidenum">
              <a:rPr lang="en-GB" altLang="en-US">
                <a:latin typeface="Arial" panose="020B0604020202020204" pitchFamily="34" charset="0"/>
              </a:rPr>
              <a:pPr eaLnBrk="1" hangingPunct="1">
                <a:spcBef>
                  <a:spcPct val="0"/>
                </a:spcBef>
              </a:pPr>
              <a:t>46</a:t>
            </a:fld>
            <a:endParaRPr lang="en-GB" altLang="en-US">
              <a:latin typeface="Arial" panose="020B0604020202020204" pitchFamily="34"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47</a:t>
            </a:fld>
            <a:endParaRPr lang="en-GB"/>
          </a:p>
        </p:txBody>
      </p:sp>
    </p:spTree>
    <p:extLst>
      <p:ext uri="{BB962C8B-B14F-4D97-AF65-F5344CB8AC3E}">
        <p14:creationId xmlns:p14="http://schemas.microsoft.com/office/powerpoint/2010/main" val="62096243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48</a:t>
            </a:fld>
            <a:endParaRPr lang="en-GB"/>
          </a:p>
        </p:txBody>
      </p:sp>
    </p:spTree>
    <p:extLst>
      <p:ext uri="{BB962C8B-B14F-4D97-AF65-F5344CB8AC3E}">
        <p14:creationId xmlns:p14="http://schemas.microsoft.com/office/powerpoint/2010/main" val="308787271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49</a:t>
            </a:fld>
            <a:endParaRPr lang="en-GB"/>
          </a:p>
        </p:txBody>
      </p:sp>
    </p:spTree>
    <p:extLst>
      <p:ext uri="{BB962C8B-B14F-4D97-AF65-F5344CB8AC3E}">
        <p14:creationId xmlns:p14="http://schemas.microsoft.com/office/powerpoint/2010/main" val="18752184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50</a:t>
            </a:fld>
            <a:endParaRPr lang="en-GB"/>
          </a:p>
        </p:txBody>
      </p:sp>
    </p:spTree>
    <p:extLst>
      <p:ext uri="{BB962C8B-B14F-4D97-AF65-F5344CB8AC3E}">
        <p14:creationId xmlns:p14="http://schemas.microsoft.com/office/powerpoint/2010/main" val="408634766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51</a:t>
            </a:fld>
            <a:endParaRPr lang="en-GB"/>
          </a:p>
        </p:txBody>
      </p:sp>
    </p:spTree>
    <p:extLst>
      <p:ext uri="{BB962C8B-B14F-4D97-AF65-F5344CB8AC3E}">
        <p14:creationId xmlns:p14="http://schemas.microsoft.com/office/powerpoint/2010/main" val="233590782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52</a:t>
            </a:fld>
            <a:endParaRPr lang="en-GB"/>
          </a:p>
        </p:txBody>
      </p:sp>
    </p:spTree>
    <p:extLst>
      <p:ext uri="{BB962C8B-B14F-4D97-AF65-F5344CB8AC3E}">
        <p14:creationId xmlns:p14="http://schemas.microsoft.com/office/powerpoint/2010/main" val="12219941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Express issues - The difficulty here is that it may be difficult to know who the dominant tenement owner is, particularly where the covenant dates from some time ago. The extent of the benefitted land may not be clear, and so it will not be known who has the right to sue for breach of the covenant.</a:t>
            </a:r>
          </a:p>
          <a:p>
            <a:endParaRPr lang="en-GB" dirty="0"/>
          </a:p>
        </p:txBody>
      </p:sp>
      <p:sp>
        <p:nvSpPr>
          <p:cNvPr id="4" name="Slide Number Placeholder 3"/>
          <p:cNvSpPr>
            <a:spLocks noGrp="1"/>
          </p:cNvSpPr>
          <p:nvPr>
            <p:ph type="sldNum" sz="quarter" idx="5"/>
          </p:nvPr>
        </p:nvSpPr>
        <p:spPr/>
        <p:txBody>
          <a:bodyPr/>
          <a:lstStyle/>
          <a:p>
            <a:fld id="{784D2295-F702-4BE0-B624-97F02D895ACB}" type="slidenum">
              <a:rPr lang="en-GB" smtClean="0"/>
              <a:t>53</a:t>
            </a:fld>
            <a:endParaRPr lang="en-GB"/>
          </a:p>
        </p:txBody>
      </p:sp>
    </p:spTree>
    <p:extLst>
      <p:ext uri="{BB962C8B-B14F-4D97-AF65-F5344CB8AC3E}">
        <p14:creationId xmlns:p14="http://schemas.microsoft.com/office/powerpoint/2010/main" val="113757697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54</a:t>
            </a:fld>
            <a:endParaRPr lang="en-GB"/>
          </a:p>
        </p:txBody>
      </p:sp>
    </p:spTree>
    <p:extLst>
      <p:ext uri="{BB962C8B-B14F-4D97-AF65-F5344CB8AC3E}">
        <p14:creationId xmlns:p14="http://schemas.microsoft.com/office/powerpoint/2010/main" val="203489471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55</a:t>
            </a:fld>
            <a:endParaRPr lang="en-GB"/>
          </a:p>
        </p:txBody>
      </p:sp>
    </p:spTree>
    <p:extLst>
      <p:ext uri="{BB962C8B-B14F-4D97-AF65-F5344CB8AC3E}">
        <p14:creationId xmlns:p14="http://schemas.microsoft.com/office/powerpoint/2010/main" val="275986287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56</a:t>
            </a:fld>
            <a:endParaRPr lang="en-GB"/>
          </a:p>
        </p:txBody>
      </p:sp>
    </p:spTree>
    <p:extLst>
      <p:ext uri="{BB962C8B-B14F-4D97-AF65-F5344CB8AC3E}">
        <p14:creationId xmlns:p14="http://schemas.microsoft.com/office/powerpoint/2010/main" val="356430988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4D2295-F702-4BE0-B624-97F02D895ACB}" type="slidenum">
              <a:rPr lang="en-GB" smtClean="0"/>
              <a:t>57</a:t>
            </a:fld>
            <a:endParaRPr lang="en-GB"/>
          </a:p>
        </p:txBody>
      </p:sp>
    </p:spTree>
    <p:extLst>
      <p:ext uri="{BB962C8B-B14F-4D97-AF65-F5344CB8AC3E}">
        <p14:creationId xmlns:p14="http://schemas.microsoft.com/office/powerpoint/2010/main" val="2118572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11/21/2022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716123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11/21/2022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65572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11/21/2022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2620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11/21/2022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57846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11/21/2022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03378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11/21/2022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4781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11/21/2022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02055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11/21/2022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1014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11/21/2022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17856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11/21/2022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1842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11/21/2022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91918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11/21/2022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83596930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png"/><Relationship Id="rId7" Type="http://schemas.openxmlformats.org/officeDocument/2006/relationships/diagramQuickStyle" Target="../diagrams/quickStyle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1.tiff"/></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5.png"/><Relationship Id="rId7" Type="http://schemas.openxmlformats.org/officeDocument/2006/relationships/diagramQuickStyle" Target="../diagrams/quickStyle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6.png"/><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3.tiff"/></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png"/><Relationship Id="rId7" Type="http://schemas.openxmlformats.org/officeDocument/2006/relationships/diagramColors" Target="../diagrams/colors8.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7.tiff"/></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png"/><Relationship Id="rId7" Type="http://schemas.openxmlformats.org/officeDocument/2006/relationships/diagramColors" Target="../diagrams/colors9.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png"/><Relationship Id="rId7" Type="http://schemas.openxmlformats.org/officeDocument/2006/relationships/diagramColors" Target="../diagrams/colors10.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png"/><Relationship Id="rId7" Type="http://schemas.openxmlformats.org/officeDocument/2006/relationships/diagramColors" Target="../diagrams/colors11.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4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png"/><Relationship Id="rId7" Type="http://schemas.openxmlformats.org/officeDocument/2006/relationships/diagramColors" Target="../diagrams/colors12.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44.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png"/><Relationship Id="rId7" Type="http://schemas.openxmlformats.org/officeDocument/2006/relationships/diagramColors" Target="../diagrams/colors13.xm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32.svg"/><Relationship Id="rId4" Type="http://schemas.openxmlformats.org/officeDocument/2006/relationships/image" Target="../media/image31.png"/></Relationships>
</file>

<file path=ppt/slides/_rels/slide46.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3.png"/><Relationship Id="rId7" Type="http://schemas.openxmlformats.org/officeDocument/2006/relationships/diagramColors" Target="../diagrams/colors14.xm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8.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5.png"/><Relationship Id="rId7" Type="http://schemas.openxmlformats.org/officeDocument/2006/relationships/diagramQuickStyle" Target="../diagrams/quickStyle16.xml"/><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diagramLayout" Target="../diagrams/layout16.xml"/><Relationship Id="rId5" Type="http://schemas.openxmlformats.org/officeDocument/2006/relationships/diagramData" Target="../diagrams/data16.xml"/><Relationship Id="rId4" Type="http://schemas.openxmlformats.org/officeDocument/2006/relationships/image" Target="../media/image6.png"/><Relationship Id="rId9" Type="http://schemas.microsoft.com/office/2007/relationships/diagramDrawing" Target="../diagrams/drawing16.xml"/></Relationships>
</file>

<file path=ppt/slides/_rels/slide49.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3.png"/><Relationship Id="rId7" Type="http://schemas.openxmlformats.org/officeDocument/2006/relationships/diagramColors" Target="../diagrams/colors17.xm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50.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image" Target="../media/image5.png"/><Relationship Id="rId7" Type="http://schemas.openxmlformats.org/officeDocument/2006/relationships/diagramQuickStyle" Target="../diagrams/quickStyle18.xm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diagramLayout" Target="../diagrams/layout18.xml"/><Relationship Id="rId5" Type="http://schemas.openxmlformats.org/officeDocument/2006/relationships/diagramData" Target="../diagrams/data18.xml"/><Relationship Id="rId4" Type="http://schemas.openxmlformats.org/officeDocument/2006/relationships/image" Target="../media/image6.png"/><Relationship Id="rId9" Type="http://schemas.microsoft.com/office/2007/relationships/diagramDrawing" Target="../diagrams/drawing18.xml"/></Relationships>
</file>

<file path=ppt/slides/_rels/slide51.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3.png"/><Relationship Id="rId7" Type="http://schemas.openxmlformats.org/officeDocument/2006/relationships/diagramColors" Target="../diagrams/colors19.xm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52.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png"/><Relationship Id="rId7" Type="http://schemas.openxmlformats.org/officeDocument/2006/relationships/diagramColors" Target="../diagrams/colors20.xm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5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8DBEE602-02D2-420A-AFC1-438A1699A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B01E5B38-DC50-9D4A-941D-A7E5E59C64BD}"/>
              </a:ext>
            </a:extLst>
          </p:cNvPr>
          <p:cNvSpPr>
            <a:spLocks noGrp="1"/>
          </p:cNvSpPr>
          <p:nvPr>
            <p:ph type="ctrTitle"/>
          </p:nvPr>
        </p:nvSpPr>
        <p:spPr>
          <a:xfrm>
            <a:off x="838200" y="509847"/>
            <a:ext cx="3962400" cy="2895600"/>
          </a:xfrm>
        </p:spPr>
        <p:txBody>
          <a:bodyPr anchor="b">
            <a:normAutofit/>
          </a:bodyPr>
          <a:lstStyle/>
          <a:p>
            <a:pPr algn="l"/>
            <a:r>
              <a:rPr lang="en-US" dirty="0">
                <a:solidFill>
                  <a:schemeClr val="tx2"/>
                </a:solidFill>
              </a:rPr>
              <a:t>Freehold Covenants</a:t>
            </a:r>
          </a:p>
        </p:txBody>
      </p:sp>
      <p:sp>
        <p:nvSpPr>
          <p:cNvPr id="3" name="Subtitle 2">
            <a:extLst>
              <a:ext uri="{FF2B5EF4-FFF2-40B4-BE49-F238E27FC236}">
                <a16:creationId xmlns:a16="http://schemas.microsoft.com/office/drawing/2014/main" id="{7AFE9484-B0D0-744F-B317-9EEC3180BD3C}"/>
              </a:ext>
            </a:extLst>
          </p:cNvPr>
          <p:cNvSpPr>
            <a:spLocks noGrp="1"/>
          </p:cNvSpPr>
          <p:nvPr>
            <p:ph type="subTitle" idx="1"/>
          </p:nvPr>
        </p:nvSpPr>
        <p:spPr>
          <a:xfrm>
            <a:off x="838200" y="3634047"/>
            <a:ext cx="3962399" cy="1810740"/>
          </a:xfrm>
        </p:spPr>
        <p:txBody>
          <a:bodyPr anchor="t">
            <a:normAutofit/>
          </a:bodyPr>
          <a:lstStyle/>
          <a:p>
            <a:pPr algn="l"/>
            <a:r>
              <a:rPr lang="en-US" sz="2200" dirty="0">
                <a:solidFill>
                  <a:schemeClr val="tx2"/>
                </a:solidFill>
              </a:rPr>
              <a:t>Property Law BMLW6008</a:t>
            </a:r>
          </a:p>
        </p:txBody>
      </p:sp>
      <p:pic>
        <p:nvPicPr>
          <p:cNvPr id="4" name="Video 3">
            <a:extLst>
              <a:ext uri="{FF2B5EF4-FFF2-40B4-BE49-F238E27FC236}">
                <a16:creationId xmlns:a16="http://schemas.microsoft.com/office/drawing/2014/main" id="{E3EA1559-6720-42C8-A72B-339618AC293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304" r="-1" b="-1"/>
          <a:stretch/>
        </p:blipFill>
        <p:spPr>
          <a:xfrm>
            <a:off x="5186557" y="1171300"/>
            <a:ext cx="6402214" cy="3590297"/>
          </a:xfrm>
          <a:prstGeom prst="rect">
            <a:avLst/>
          </a:prstGeom>
        </p:spPr>
      </p:pic>
      <p:sp>
        <p:nvSpPr>
          <p:cNvPr id="22" name="Rectangle 21">
            <a:extLst>
              <a:ext uri="{FF2B5EF4-FFF2-40B4-BE49-F238E27FC236}">
                <a16:creationId xmlns:a16="http://schemas.microsoft.com/office/drawing/2014/main" id="{B3FAB79E-1E1B-4287-B4EA-26E497404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30812"/>
            <a:ext cx="12192000" cy="1127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A22256D1-A993-4D2E-943C-2E87F8BFC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0" y="5730813"/>
            <a:ext cx="12191999" cy="1127186"/>
          </a:xfrm>
          <a:prstGeom prst="rect">
            <a:avLst/>
          </a:prstGeom>
          <a:blipFill dpi="0" rotWithShape="1">
            <a:blip r:embed="rId6">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96053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248EFDA-7576-394B-8BD1-6A4E01B5B4DC}"/>
              </a:ext>
            </a:extLst>
          </p:cNvPr>
          <p:cNvSpPr>
            <a:spLocks noGrp="1"/>
          </p:cNvSpPr>
          <p:nvPr>
            <p:ph type="title"/>
          </p:nvPr>
        </p:nvSpPr>
        <p:spPr>
          <a:xfrm>
            <a:off x="1198181" y="381000"/>
            <a:ext cx="9988166" cy="2404941"/>
          </a:xfrm>
        </p:spPr>
        <p:txBody>
          <a:bodyPr anchor="b">
            <a:normAutofit/>
          </a:bodyPr>
          <a:lstStyle/>
          <a:p>
            <a:pPr algn="ctr"/>
            <a:r>
              <a:rPr lang="en-US">
                <a:solidFill>
                  <a:schemeClr val="tx2"/>
                </a:solidFill>
              </a:rPr>
              <a:t>Aims</a:t>
            </a:r>
          </a:p>
        </p:txBody>
      </p:sp>
      <p:graphicFrame>
        <p:nvGraphicFramePr>
          <p:cNvPr id="5" name="Content Placeholder 2">
            <a:extLst>
              <a:ext uri="{FF2B5EF4-FFF2-40B4-BE49-F238E27FC236}">
                <a16:creationId xmlns:a16="http://schemas.microsoft.com/office/drawing/2014/main" id="{F9F27927-7111-A3B5-FBFF-27F3E4B14F5F}"/>
              </a:ext>
            </a:extLst>
          </p:cNvPr>
          <p:cNvGraphicFramePr>
            <a:graphicFrameLocks noGrp="1"/>
          </p:cNvGraphicFramePr>
          <p:nvPr>
            <p:ph idx="1"/>
            <p:extLst>
              <p:ext uri="{D42A27DB-BD31-4B8C-83A1-F6EECF244321}">
                <p14:modId xmlns:p14="http://schemas.microsoft.com/office/powerpoint/2010/main" val="857959584"/>
              </p:ext>
            </p:extLst>
          </p:nvPr>
        </p:nvGraphicFramePr>
        <p:xfrm>
          <a:off x="838200" y="2918850"/>
          <a:ext cx="10515600" cy="32102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6439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26F2C39-9555-4A48-8522-B0B49243CE03}"/>
              </a:ext>
            </a:extLst>
          </p:cNvPr>
          <p:cNvSpPr>
            <a:spLocks noGrp="1"/>
          </p:cNvSpPr>
          <p:nvPr>
            <p:ph type="title"/>
          </p:nvPr>
        </p:nvSpPr>
        <p:spPr>
          <a:xfrm>
            <a:off x="838201" y="559813"/>
            <a:ext cx="8763000" cy="1664573"/>
          </a:xfrm>
        </p:spPr>
        <p:txBody>
          <a:bodyPr>
            <a:normAutofit/>
          </a:bodyPr>
          <a:lstStyle/>
          <a:p>
            <a:r>
              <a:rPr lang="en-US">
                <a:solidFill>
                  <a:schemeClr val="tx2"/>
                </a:solidFill>
              </a:rPr>
              <a:t>Key Cases</a:t>
            </a:r>
          </a:p>
        </p:txBody>
      </p:sp>
      <p:sp>
        <p:nvSpPr>
          <p:cNvPr id="3" name="Content Placeholder 2">
            <a:extLst>
              <a:ext uri="{FF2B5EF4-FFF2-40B4-BE49-F238E27FC236}">
                <a16:creationId xmlns:a16="http://schemas.microsoft.com/office/drawing/2014/main" id="{33813390-FC83-6B4E-BFCB-73842FB6DC0C}"/>
              </a:ext>
            </a:extLst>
          </p:cNvPr>
          <p:cNvSpPr>
            <a:spLocks noGrp="1"/>
          </p:cNvSpPr>
          <p:nvPr>
            <p:ph idx="1"/>
          </p:nvPr>
        </p:nvSpPr>
        <p:spPr>
          <a:xfrm>
            <a:off x="825797" y="2384474"/>
            <a:ext cx="8762436" cy="3728613"/>
          </a:xfrm>
        </p:spPr>
        <p:txBody>
          <a:bodyPr>
            <a:normAutofit/>
          </a:bodyPr>
          <a:lstStyle/>
          <a:p>
            <a:pPr>
              <a:lnSpc>
                <a:spcPct val="100000"/>
              </a:lnSpc>
            </a:pPr>
            <a:r>
              <a:rPr lang="en-GB" sz="1400" b="1" i="1" dirty="0">
                <a:solidFill>
                  <a:schemeClr val="tx2"/>
                </a:solidFill>
              </a:rPr>
              <a:t>Smith and Snipe’s Hall Farm v River Douglas Catchment Board [1949]</a:t>
            </a:r>
            <a:endParaRPr lang="en-GB" sz="1400" dirty="0">
              <a:solidFill>
                <a:schemeClr val="tx2"/>
              </a:solidFill>
            </a:endParaRPr>
          </a:p>
          <a:p>
            <a:pPr>
              <a:lnSpc>
                <a:spcPct val="100000"/>
              </a:lnSpc>
            </a:pPr>
            <a:r>
              <a:rPr lang="en-GB" sz="1400" b="1" i="1" dirty="0">
                <a:solidFill>
                  <a:schemeClr val="tx2"/>
                </a:solidFill>
              </a:rPr>
              <a:t>Halsall v </a:t>
            </a:r>
            <a:r>
              <a:rPr lang="en-GB" sz="1400" b="1" i="1" dirty="0" err="1">
                <a:solidFill>
                  <a:schemeClr val="tx2"/>
                </a:solidFill>
              </a:rPr>
              <a:t>Brizell</a:t>
            </a:r>
            <a:r>
              <a:rPr lang="en-GB" sz="1400" b="1" i="1" dirty="0">
                <a:solidFill>
                  <a:schemeClr val="tx2"/>
                </a:solidFill>
              </a:rPr>
              <a:t> [1957]</a:t>
            </a:r>
            <a:endParaRPr lang="en-GB" sz="1400" dirty="0">
              <a:solidFill>
                <a:schemeClr val="tx2"/>
              </a:solidFill>
            </a:endParaRPr>
          </a:p>
          <a:p>
            <a:pPr>
              <a:lnSpc>
                <a:spcPct val="100000"/>
              </a:lnSpc>
            </a:pPr>
            <a:r>
              <a:rPr lang="en-GB" sz="1400" b="1" i="1" dirty="0" err="1">
                <a:solidFill>
                  <a:schemeClr val="tx2"/>
                </a:solidFill>
              </a:rPr>
              <a:t>Austerberry</a:t>
            </a:r>
            <a:r>
              <a:rPr lang="en-GB" sz="1400" b="1" i="1" dirty="0">
                <a:solidFill>
                  <a:schemeClr val="tx2"/>
                </a:solidFill>
              </a:rPr>
              <a:t> v Oldham Corporation [1885]</a:t>
            </a:r>
            <a:endParaRPr lang="en-GB" sz="1400" dirty="0">
              <a:solidFill>
                <a:schemeClr val="tx2"/>
              </a:solidFill>
            </a:endParaRPr>
          </a:p>
          <a:p>
            <a:pPr>
              <a:lnSpc>
                <a:spcPct val="100000"/>
              </a:lnSpc>
            </a:pPr>
            <a:r>
              <a:rPr lang="en-GB" sz="1400" b="1" i="1" dirty="0" err="1">
                <a:solidFill>
                  <a:schemeClr val="tx2"/>
                </a:solidFill>
              </a:rPr>
              <a:t>Tulk</a:t>
            </a:r>
            <a:r>
              <a:rPr lang="en-GB" sz="1400" b="1" i="1" dirty="0">
                <a:solidFill>
                  <a:schemeClr val="tx2"/>
                </a:solidFill>
              </a:rPr>
              <a:t> v </a:t>
            </a:r>
            <a:r>
              <a:rPr lang="en-GB" sz="1400" b="1" i="1" dirty="0" err="1">
                <a:solidFill>
                  <a:schemeClr val="tx2"/>
                </a:solidFill>
              </a:rPr>
              <a:t>Moxhay</a:t>
            </a:r>
            <a:r>
              <a:rPr lang="en-GB" sz="1400" b="1" i="1" dirty="0">
                <a:solidFill>
                  <a:schemeClr val="tx2"/>
                </a:solidFill>
              </a:rPr>
              <a:t> [1848]</a:t>
            </a:r>
            <a:endParaRPr lang="en-GB" sz="1400" dirty="0">
              <a:solidFill>
                <a:schemeClr val="tx2"/>
              </a:solidFill>
            </a:endParaRPr>
          </a:p>
          <a:p>
            <a:pPr>
              <a:lnSpc>
                <a:spcPct val="100000"/>
              </a:lnSpc>
            </a:pPr>
            <a:r>
              <a:rPr lang="en-GB" sz="1400" b="1" i="1" dirty="0">
                <a:solidFill>
                  <a:schemeClr val="tx2"/>
                </a:solidFill>
              </a:rPr>
              <a:t>London County Council v Allen [1914]</a:t>
            </a:r>
            <a:endParaRPr lang="en-GB" sz="1400" dirty="0">
              <a:solidFill>
                <a:schemeClr val="tx2"/>
              </a:solidFill>
            </a:endParaRPr>
          </a:p>
          <a:p>
            <a:pPr>
              <a:lnSpc>
                <a:spcPct val="100000"/>
              </a:lnSpc>
            </a:pPr>
            <a:r>
              <a:rPr lang="en-GB" sz="1400" b="1" i="1" dirty="0">
                <a:solidFill>
                  <a:schemeClr val="tx2"/>
                </a:solidFill>
              </a:rPr>
              <a:t>Federated Homes Ltd v Mill Lodge Properties [1980]</a:t>
            </a:r>
            <a:endParaRPr lang="en-GB" sz="1400" dirty="0">
              <a:solidFill>
                <a:schemeClr val="tx2"/>
              </a:solidFill>
            </a:endParaRPr>
          </a:p>
          <a:p>
            <a:pPr>
              <a:lnSpc>
                <a:spcPct val="100000"/>
              </a:lnSpc>
            </a:pPr>
            <a:r>
              <a:rPr lang="en-GB" sz="1400" b="1" i="1" dirty="0">
                <a:solidFill>
                  <a:schemeClr val="tx2"/>
                </a:solidFill>
              </a:rPr>
              <a:t>Crest Nicholson Residential (South) Ltd v McAllister [2004]</a:t>
            </a:r>
            <a:endParaRPr lang="en-GB" sz="1400" dirty="0">
              <a:solidFill>
                <a:schemeClr val="tx2"/>
              </a:solidFill>
            </a:endParaRPr>
          </a:p>
          <a:p>
            <a:pPr>
              <a:lnSpc>
                <a:spcPct val="100000"/>
              </a:lnSpc>
            </a:pPr>
            <a:r>
              <a:rPr lang="en-GB" sz="1400" b="1" i="1" dirty="0">
                <a:solidFill>
                  <a:schemeClr val="tx2"/>
                </a:solidFill>
              </a:rPr>
              <a:t>Elliston v Reacher [1908]</a:t>
            </a:r>
            <a:endParaRPr lang="en-GB" sz="1400" dirty="0">
              <a:solidFill>
                <a:schemeClr val="tx2"/>
              </a:solidFill>
            </a:endParaRPr>
          </a:p>
          <a:p>
            <a:pPr>
              <a:lnSpc>
                <a:spcPct val="100000"/>
              </a:lnSpc>
            </a:pPr>
            <a:r>
              <a:rPr lang="en-GB" sz="1400" b="1" i="1" dirty="0">
                <a:solidFill>
                  <a:schemeClr val="tx2"/>
                </a:solidFill>
              </a:rPr>
              <a:t>Davies v Jones [2009]</a:t>
            </a:r>
            <a:endParaRPr lang="en-GB" sz="1400" dirty="0">
              <a:solidFill>
                <a:schemeClr val="tx2"/>
              </a:solidFill>
            </a:endParaRPr>
          </a:p>
          <a:p>
            <a:pPr>
              <a:lnSpc>
                <a:spcPct val="100000"/>
              </a:lnSpc>
            </a:pPr>
            <a:r>
              <a:rPr lang="en-GB" sz="1400" b="1" i="1" dirty="0" err="1">
                <a:solidFill>
                  <a:schemeClr val="tx2"/>
                </a:solidFill>
              </a:rPr>
              <a:t>Birdlip</a:t>
            </a:r>
            <a:r>
              <a:rPr lang="en-GB" sz="1400" b="1" i="1" dirty="0">
                <a:solidFill>
                  <a:schemeClr val="tx2"/>
                </a:solidFill>
              </a:rPr>
              <a:t> v Hunter [2016]</a:t>
            </a:r>
            <a:endParaRPr lang="en-GB" sz="1400" dirty="0">
              <a:solidFill>
                <a:schemeClr val="tx2"/>
              </a:solidFill>
            </a:endParaRPr>
          </a:p>
          <a:p>
            <a:pPr>
              <a:lnSpc>
                <a:spcPct val="100000"/>
              </a:lnSpc>
            </a:pPr>
            <a:endParaRPr lang="en-US" sz="1400" dirty="0">
              <a:solidFill>
                <a:schemeClr val="tx2"/>
              </a:solidFill>
            </a:endParaRP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3">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00005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7085E789-879A-464B-A456-8A477A5B96CE}"/>
              </a:ext>
            </a:extLst>
          </p:cNvPr>
          <p:cNvSpPr>
            <a:spLocks noGrp="1"/>
          </p:cNvSpPr>
          <p:nvPr>
            <p:ph type="title"/>
          </p:nvPr>
        </p:nvSpPr>
        <p:spPr>
          <a:xfrm>
            <a:off x="838201" y="559813"/>
            <a:ext cx="10348146" cy="1675009"/>
          </a:xfrm>
        </p:spPr>
        <p:txBody>
          <a:bodyPr anchor="t">
            <a:normAutofit/>
          </a:bodyPr>
          <a:lstStyle/>
          <a:p>
            <a:r>
              <a:rPr lang="en-US">
                <a:solidFill>
                  <a:schemeClr val="tx2"/>
                </a:solidFill>
              </a:rPr>
              <a:t>Terminology</a:t>
            </a:r>
          </a:p>
        </p:txBody>
      </p:sp>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Content Placeholder 2">
            <a:extLst>
              <a:ext uri="{FF2B5EF4-FFF2-40B4-BE49-F238E27FC236}">
                <a16:creationId xmlns:a16="http://schemas.microsoft.com/office/drawing/2014/main" id="{06DD0343-E7DB-5C44-8295-C4E0419AFC97}"/>
              </a:ext>
            </a:extLst>
          </p:cNvPr>
          <p:cNvSpPr>
            <a:spLocks noGrp="1"/>
          </p:cNvSpPr>
          <p:nvPr>
            <p:ph idx="1"/>
          </p:nvPr>
        </p:nvSpPr>
        <p:spPr>
          <a:xfrm>
            <a:off x="3994587" y="2403097"/>
            <a:ext cx="7178691" cy="3709990"/>
          </a:xfrm>
        </p:spPr>
        <p:txBody>
          <a:bodyPr anchor="ctr">
            <a:normAutofit/>
          </a:bodyPr>
          <a:lstStyle/>
          <a:p>
            <a:pPr>
              <a:lnSpc>
                <a:spcPct val="100000"/>
              </a:lnSpc>
            </a:pPr>
            <a:r>
              <a:rPr lang="en-US" sz="1800" b="1" dirty="0">
                <a:solidFill>
                  <a:schemeClr val="tx2"/>
                </a:solidFill>
              </a:rPr>
              <a:t>Covenantor </a:t>
            </a:r>
            <a:r>
              <a:rPr lang="en-US" sz="1800" dirty="0">
                <a:solidFill>
                  <a:schemeClr val="tx2"/>
                </a:solidFill>
              </a:rPr>
              <a:t>– person whose land is bound by the obligation (servient landowner)</a:t>
            </a:r>
          </a:p>
          <a:p>
            <a:pPr>
              <a:lnSpc>
                <a:spcPct val="100000"/>
              </a:lnSpc>
            </a:pPr>
            <a:r>
              <a:rPr lang="en-US" sz="1800" b="1" dirty="0">
                <a:solidFill>
                  <a:schemeClr val="tx2"/>
                </a:solidFill>
              </a:rPr>
              <a:t>Covenantee</a:t>
            </a:r>
            <a:r>
              <a:rPr lang="en-US" sz="1800" dirty="0">
                <a:solidFill>
                  <a:schemeClr val="tx2"/>
                </a:solidFill>
              </a:rPr>
              <a:t> – person whose land has the benefit of the obligation (dominant landowner)</a:t>
            </a:r>
          </a:p>
          <a:p>
            <a:pPr>
              <a:lnSpc>
                <a:spcPct val="100000"/>
              </a:lnSpc>
            </a:pPr>
            <a:r>
              <a:rPr lang="en-US" sz="1800" b="1" dirty="0">
                <a:solidFill>
                  <a:schemeClr val="tx2"/>
                </a:solidFill>
              </a:rPr>
              <a:t>Dominant land </a:t>
            </a:r>
            <a:r>
              <a:rPr lang="en-US" sz="1800" dirty="0">
                <a:solidFill>
                  <a:schemeClr val="tx2"/>
                </a:solidFill>
              </a:rPr>
              <a:t>– land capable of benefitting from the covenant</a:t>
            </a:r>
          </a:p>
          <a:p>
            <a:pPr>
              <a:lnSpc>
                <a:spcPct val="100000"/>
              </a:lnSpc>
            </a:pPr>
            <a:r>
              <a:rPr lang="en-US" sz="1800" b="1" dirty="0">
                <a:solidFill>
                  <a:schemeClr val="tx2"/>
                </a:solidFill>
              </a:rPr>
              <a:t>Servient land </a:t>
            </a:r>
            <a:r>
              <a:rPr lang="en-US" sz="1800" dirty="0">
                <a:solidFill>
                  <a:schemeClr val="tx2"/>
                </a:solidFill>
              </a:rPr>
              <a:t>– land capable of taking the burden of the covenant</a:t>
            </a:r>
          </a:p>
          <a:p>
            <a:pPr>
              <a:lnSpc>
                <a:spcPct val="100000"/>
              </a:lnSpc>
            </a:pPr>
            <a:r>
              <a:rPr lang="en-US" sz="1800" b="1" dirty="0">
                <a:solidFill>
                  <a:schemeClr val="tx2"/>
                </a:solidFill>
              </a:rPr>
              <a:t>Positive covenant </a:t>
            </a:r>
            <a:r>
              <a:rPr lang="en-US" sz="1800" dirty="0">
                <a:solidFill>
                  <a:schemeClr val="tx2"/>
                </a:solidFill>
              </a:rPr>
              <a:t>– to do something or spend money on something on land</a:t>
            </a:r>
            <a:br>
              <a:rPr lang="en-US" sz="1800" dirty="0">
                <a:solidFill>
                  <a:schemeClr val="tx2"/>
                </a:solidFill>
              </a:rPr>
            </a:br>
            <a:r>
              <a:rPr lang="en-US" sz="1800" b="1" dirty="0">
                <a:solidFill>
                  <a:schemeClr val="tx2"/>
                </a:solidFill>
              </a:rPr>
              <a:t>Restrictive covenant </a:t>
            </a:r>
            <a:r>
              <a:rPr lang="en-US" sz="1800" dirty="0">
                <a:solidFill>
                  <a:schemeClr val="tx2"/>
                </a:solidFill>
              </a:rPr>
              <a:t>– to refrain from doing something on the land</a:t>
            </a:r>
          </a:p>
        </p:txBody>
      </p:sp>
    </p:spTree>
    <p:extLst>
      <p:ext uri="{BB962C8B-B14F-4D97-AF65-F5344CB8AC3E}">
        <p14:creationId xmlns:p14="http://schemas.microsoft.com/office/powerpoint/2010/main" val="2984342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47B2FE36-90E9-1E44-88DF-8E6345778E03}"/>
              </a:ext>
            </a:extLst>
          </p:cNvPr>
          <p:cNvSpPr>
            <a:spLocks noGrp="1"/>
          </p:cNvSpPr>
          <p:nvPr>
            <p:ph type="title"/>
          </p:nvPr>
        </p:nvSpPr>
        <p:spPr>
          <a:xfrm>
            <a:off x="838200" y="461339"/>
            <a:ext cx="4648200" cy="2831136"/>
          </a:xfrm>
        </p:spPr>
        <p:txBody>
          <a:bodyPr>
            <a:normAutofit/>
          </a:bodyPr>
          <a:lstStyle/>
          <a:p>
            <a:r>
              <a:rPr lang="en-US">
                <a:solidFill>
                  <a:schemeClr val="tx2"/>
                </a:solidFill>
              </a:rPr>
              <a:t>Introduction </a:t>
            </a:r>
          </a:p>
        </p:txBody>
      </p:sp>
      <p:sp>
        <p:nvSpPr>
          <p:cNvPr id="3" name="Content Placeholder 2">
            <a:extLst>
              <a:ext uri="{FF2B5EF4-FFF2-40B4-BE49-F238E27FC236}">
                <a16:creationId xmlns:a16="http://schemas.microsoft.com/office/drawing/2014/main" id="{38E1EA88-A690-1F4E-909C-5DF3D6DC6E6F}"/>
              </a:ext>
            </a:extLst>
          </p:cNvPr>
          <p:cNvSpPr>
            <a:spLocks noGrp="1"/>
          </p:cNvSpPr>
          <p:nvPr>
            <p:ph idx="1"/>
          </p:nvPr>
        </p:nvSpPr>
        <p:spPr>
          <a:xfrm>
            <a:off x="838200" y="3429000"/>
            <a:ext cx="4647901" cy="2585613"/>
          </a:xfrm>
        </p:spPr>
        <p:txBody>
          <a:bodyPr>
            <a:normAutofit/>
          </a:bodyPr>
          <a:lstStyle/>
          <a:p>
            <a:pPr>
              <a:lnSpc>
                <a:spcPct val="100000"/>
              </a:lnSpc>
            </a:pPr>
            <a:r>
              <a:rPr lang="en-GB" sz="2000" dirty="0">
                <a:solidFill>
                  <a:schemeClr val="tx2"/>
                </a:solidFill>
              </a:rPr>
              <a:t>A covenant is a </a:t>
            </a:r>
            <a:r>
              <a:rPr lang="en-GB" sz="2000" b="1" dirty="0">
                <a:solidFill>
                  <a:schemeClr val="tx2"/>
                </a:solidFill>
              </a:rPr>
              <a:t>promise</a:t>
            </a:r>
            <a:r>
              <a:rPr lang="en-GB" sz="2000" dirty="0">
                <a:solidFill>
                  <a:schemeClr val="tx2"/>
                </a:solidFill>
              </a:rPr>
              <a:t> to do or not to do something. </a:t>
            </a:r>
          </a:p>
          <a:p>
            <a:pPr>
              <a:lnSpc>
                <a:spcPct val="100000"/>
              </a:lnSpc>
            </a:pPr>
            <a:r>
              <a:rPr lang="en-GB" sz="2000" dirty="0">
                <a:solidFill>
                  <a:schemeClr val="tx2"/>
                </a:solidFill>
              </a:rPr>
              <a:t>Covenants are also contained in leases but in this session, we will focus on freehold covenants.</a:t>
            </a:r>
          </a:p>
          <a:p>
            <a:pPr>
              <a:lnSpc>
                <a:spcPct val="100000"/>
              </a:lnSpc>
            </a:pPr>
            <a:endParaRPr lang="en-US" sz="1100" dirty="0">
              <a:solidFill>
                <a:schemeClr val="tx2"/>
              </a:solidFill>
            </a:endParaRPr>
          </a:p>
        </p:txBody>
      </p:sp>
      <p:pic>
        <p:nvPicPr>
          <p:cNvPr id="7" name="Graphic 6" descr="Handshake">
            <a:extLst>
              <a:ext uri="{FF2B5EF4-FFF2-40B4-BE49-F238E27FC236}">
                <a16:creationId xmlns:a16="http://schemas.microsoft.com/office/drawing/2014/main" id="{51B8B984-EABA-36B4-C305-166117BC820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26806" y="1020267"/>
            <a:ext cx="4817466" cy="4817466"/>
          </a:xfrm>
          <a:prstGeom prst="rect">
            <a:avLst/>
          </a:prstGeom>
        </p:spPr>
      </p:pic>
      <p:pic>
        <p:nvPicPr>
          <p:cNvPr id="16" name="Picture 15">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1804839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4FE4D469-E1DC-CA4B-8FC0-539037D5BA2B}"/>
              </a:ext>
            </a:extLst>
          </p:cNvPr>
          <p:cNvSpPr>
            <a:spLocks noGrp="1"/>
          </p:cNvSpPr>
          <p:nvPr>
            <p:ph type="title"/>
          </p:nvPr>
        </p:nvSpPr>
        <p:spPr>
          <a:xfrm>
            <a:off x="838201" y="559813"/>
            <a:ext cx="10348146" cy="1283471"/>
          </a:xfrm>
        </p:spPr>
        <p:txBody>
          <a:bodyPr anchor="t">
            <a:normAutofit/>
          </a:bodyPr>
          <a:lstStyle/>
          <a:p>
            <a:r>
              <a:rPr lang="en-US">
                <a:solidFill>
                  <a:schemeClr val="tx2"/>
                </a:solidFill>
              </a:rPr>
              <a:t>What is a Covenant?</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72A04619-0E77-3DD9-C4B4-39C329A2141D}"/>
              </a:ext>
            </a:extLst>
          </p:cNvPr>
          <p:cNvGraphicFramePr>
            <a:graphicFrameLocks noGrp="1"/>
          </p:cNvGraphicFramePr>
          <p:nvPr>
            <p:ph idx="1"/>
            <p:extLst>
              <p:ext uri="{D42A27DB-BD31-4B8C-83A1-F6EECF244321}">
                <p14:modId xmlns:p14="http://schemas.microsoft.com/office/powerpoint/2010/main" val="1875826614"/>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45622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3F9177-D8A6-D64D-AFA1-2A1789C601CE}"/>
              </a:ext>
            </a:extLst>
          </p:cNvPr>
          <p:cNvSpPr>
            <a:spLocks noGrp="1"/>
          </p:cNvSpPr>
          <p:nvPr>
            <p:ph type="title"/>
          </p:nvPr>
        </p:nvSpPr>
        <p:spPr>
          <a:xfrm>
            <a:off x="1198182" y="381000"/>
            <a:ext cx="10003218" cy="1600124"/>
          </a:xfrm>
        </p:spPr>
        <p:txBody>
          <a:bodyPr>
            <a:normAutofit/>
          </a:bodyPr>
          <a:lstStyle/>
          <a:p>
            <a:r>
              <a:rPr lang="en-US" dirty="0"/>
              <a:t>Example</a:t>
            </a:r>
          </a:p>
        </p:txBody>
      </p:sp>
      <p:sp>
        <p:nvSpPr>
          <p:cNvPr id="3" name="Content Placeholder 2">
            <a:extLst>
              <a:ext uri="{FF2B5EF4-FFF2-40B4-BE49-F238E27FC236}">
                <a16:creationId xmlns:a16="http://schemas.microsoft.com/office/drawing/2014/main" id="{E9726B84-7489-4146-9911-27859EC5E263}"/>
              </a:ext>
            </a:extLst>
          </p:cNvPr>
          <p:cNvSpPr>
            <a:spLocks noGrp="1"/>
          </p:cNvSpPr>
          <p:nvPr>
            <p:ph idx="1"/>
          </p:nvPr>
        </p:nvSpPr>
        <p:spPr>
          <a:xfrm>
            <a:off x="1185756" y="2362200"/>
            <a:ext cx="8796444" cy="3935986"/>
          </a:xfrm>
        </p:spPr>
        <p:txBody>
          <a:bodyPr anchor="ctr">
            <a:normAutofit/>
          </a:bodyPr>
          <a:lstStyle/>
          <a:p>
            <a:pPr>
              <a:lnSpc>
                <a:spcPct val="100000"/>
              </a:lnSpc>
            </a:pPr>
            <a:r>
              <a:rPr lang="en-GB" sz="1500" dirty="0">
                <a:solidFill>
                  <a:schemeClr val="tx1">
                    <a:alpha val="80000"/>
                  </a:schemeClr>
                </a:solidFill>
              </a:rPr>
              <a:t>The example the next slide shows where the owner of </a:t>
            </a:r>
            <a:r>
              <a:rPr lang="en-GB" sz="1500" dirty="0" err="1">
                <a:solidFill>
                  <a:schemeClr val="tx1">
                    <a:alpha val="80000"/>
                  </a:schemeClr>
                </a:solidFill>
              </a:rPr>
              <a:t>Blackacre</a:t>
            </a:r>
            <a:r>
              <a:rPr lang="en-GB" sz="1500" dirty="0">
                <a:solidFill>
                  <a:schemeClr val="tx1">
                    <a:alpha val="80000"/>
                  </a:schemeClr>
                </a:solidFill>
              </a:rPr>
              <a:t> sells off that part of </a:t>
            </a:r>
            <a:r>
              <a:rPr lang="en-GB" sz="1500" dirty="0" err="1">
                <a:solidFill>
                  <a:schemeClr val="tx1">
                    <a:alpha val="80000"/>
                  </a:schemeClr>
                </a:solidFill>
              </a:rPr>
              <a:t>Blackacre</a:t>
            </a:r>
            <a:r>
              <a:rPr lang="en-GB" sz="1500" dirty="0">
                <a:solidFill>
                  <a:schemeClr val="tx1">
                    <a:alpha val="80000"/>
                  </a:schemeClr>
                </a:solidFill>
              </a:rPr>
              <a:t> called </a:t>
            </a:r>
            <a:r>
              <a:rPr lang="en-GB" sz="1500" dirty="0" err="1">
                <a:solidFill>
                  <a:schemeClr val="tx1">
                    <a:alpha val="80000"/>
                  </a:schemeClr>
                </a:solidFill>
              </a:rPr>
              <a:t>Whiteacre</a:t>
            </a:r>
            <a:r>
              <a:rPr lang="en-GB" sz="1500" dirty="0">
                <a:solidFill>
                  <a:schemeClr val="tx1">
                    <a:alpha val="80000"/>
                  </a:schemeClr>
                </a:solidFill>
              </a:rPr>
              <a:t>. </a:t>
            </a:r>
          </a:p>
          <a:p>
            <a:pPr>
              <a:lnSpc>
                <a:spcPct val="100000"/>
              </a:lnSpc>
            </a:pPr>
            <a:r>
              <a:rPr lang="en-GB" sz="1500" dirty="0">
                <a:solidFill>
                  <a:schemeClr val="tx1">
                    <a:alpha val="80000"/>
                  </a:schemeClr>
                </a:solidFill>
              </a:rPr>
              <a:t>The buyer of </a:t>
            </a:r>
            <a:r>
              <a:rPr lang="en-GB" sz="1500" dirty="0" err="1">
                <a:solidFill>
                  <a:schemeClr val="tx1">
                    <a:alpha val="80000"/>
                  </a:schemeClr>
                </a:solidFill>
              </a:rPr>
              <a:t>Whiteacre</a:t>
            </a:r>
            <a:r>
              <a:rPr lang="en-GB" sz="1500" dirty="0">
                <a:solidFill>
                  <a:schemeClr val="tx1">
                    <a:alpha val="80000"/>
                  </a:schemeClr>
                </a:solidFill>
              </a:rPr>
              <a:t> covenants with the owner of </a:t>
            </a:r>
            <a:r>
              <a:rPr lang="en-GB" sz="1500" dirty="0" err="1">
                <a:solidFill>
                  <a:schemeClr val="tx1">
                    <a:alpha val="80000"/>
                  </a:schemeClr>
                </a:solidFill>
              </a:rPr>
              <a:t>Blackacre</a:t>
            </a:r>
            <a:r>
              <a:rPr lang="en-GB" sz="1500" dirty="0">
                <a:solidFill>
                  <a:schemeClr val="tx1">
                    <a:alpha val="80000"/>
                  </a:schemeClr>
                </a:solidFill>
              </a:rPr>
              <a:t> that they, the buyer of </a:t>
            </a:r>
            <a:r>
              <a:rPr lang="en-GB" sz="1500" dirty="0" err="1">
                <a:solidFill>
                  <a:schemeClr val="tx1">
                    <a:alpha val="80000"/>
                  </a:schemeClr>
                </a:solidFill>
              </a:rPr>
              <a:t>Whiteacre</a:t>
            </a:r>
            <a:r>
              <a:rPr lang="en-GB" sz="1500" dirty="0">
                <a:solidFill>
                  <a:schemeClr val="tx1">
                    <a:alpha val="80000"/>
                  </a:schemeClr>
                </a:solidFill>
              </a:rPr>
              <a:t>, will not build more than one house on </a:t>
            </a:r>
            <a:r>
              <a:rPr lang="en-GB" sz="1500" dirty="0" err="1">
                <a:solidFill>
                  <a:schemeClr val="tx1">
                    <a:alpha val="80000"/>
                  </a:schemeClr>
                </a:solidFill>
              </a:rPr>
              <a:t>Whiteacre’s</a:t>
            </a:r>
            <a:r>
              <a:rPr lang="en-GB" sz="1500" dirty="0">
                <a:solidFill>
                  <a:schemeClr val="tx1">
                    <a:alpha val="80000"/>
                  </a:schemeClr>
                </a:solidFill>
              </a:rPr>
              <a:t> plot of land. </a:t>
            </a:r>
          </a:p>
          <a:p>
            <a:pPr>
              <a:lnSpc>
                <a:spcPct val="100000"/>
              </a:lnSpc>
            </a:pPr>
            <a:r>
              <a:rPr lang="en-GB" sz="1500" dirty="0">
                <a:solidFill>
                  <a:schemeClr val="tx1">
                    <a:alpha val="80000"/>
                  </a:schemeClr>
                </a:solidFill>
              </a:rPr>
              <a:t>Between the covenantor (the person who bears the burden of the promise, the owner of </a:t>
            </a:r>
            <a:r>
              <a:rPr lang="en-GB" sz="1500" dirty="0" err="1">
                <a:solidFill>
                  <a:schemeClr val="tx1">
                    <a:alpha val="80000"/>
                  </a:schemeClr>
                </a:solidFill>
              </a:rPr>
              <a:t>Whiteacre</a:t>
            </a:r>
            <a:r>
              <a:rPr lang="en-GB" sz="1500" dirty="0">
                <a:solidFill>
                  <a:schemeClr val="tx1">
                    <a:alpha val="80000"/>
                  </a:schemeClr>
                </a:solidFill>
              </a:rPr>
              <a:t> in our example) and the covenantee (the person who gains the benefit of the promise, the owner of </a:t>
            </a:r>
            <a:r>
              <a:rPr lang="en-GB" sz="1500" dirty="0" err="1">
                <a:solidFill>
                  <a:schemeClr val="tx1">
                    <a:alpha val="80000"/>
                  </a:schemeClr>
                </a:solidFill>
              </a:rPr>
              <a:t>Blackacre</a:t>
            </a:r>
            <a:r>
              <a:rPr lang="en-GB" sz="1500" dirty="0">
                <a:solidFill>
                  <a:schemeClr val="tx1">
                    <a:alpha val="80000"/>
                  </a:schemeClr>
                </a:solidFill>
              </a:rPr>
              <a:t> in our example), there is no problem of enforcing the covenant, because of </a:t>
            </a:r>
            <a:r>
              <a:rPr lang="en-GB" sz="1500" b="1" u="sng" dirty="0">
                <a:solidFill>
                  <a:schemeClr val="tx1">
                    <a:alpha val="80000"/>
                  </a:schemeClr>
                </a:solidFill>
              </a:rPr>
              <a:t>privity of contract</a:t>
            </a:r>
            <a:r>
              <a:rPr lang="en-GB" sz="1500" dirty="0">
                <a:solidFill>
                  <a:schemeClr val="tx1">
                    <a:alpha val="80000"/>
                  </a:schemeClr>
                </a:solidFill>
              </a:rPr>
              <a:t>. </a:t>
            </a:r>
          </a:p>
          <a:p>
            <a:pPr>
              <a:lnSpc>
                <a:spcPct val="100000"/>
              </a:lnSpc>
            </a:pPr>
            <a:r>
              <a:rPr lang="en-GB" sz="1500" b="1" dirty="0">
                <a:solidFill>
                  <a:schemeClr val="tx1">
                    <a:alpha val="80000"/>
                  </a:schemeClr>
                </a:solidFill>
              </a:rPr>
              <a:t>What happens, though, when the covenantor and covenantee dispose of their interests and the benefitted and burdened lands change hands? </a:t>
            </a:r>
          </a:p>
          <a:p>
            <a:pPr>
              <a:lnSpc>
                <a:spcPct val="100000"/>
              </a:lnSpc>
            </a:pPr>
            <a:r>
              <a:rPr lang="en-GB" sz="1500" b="1" dirty="0">
                <a:solidFill>
                  <a:schemeClr val="tx1">
                    <a:alpha val="80000"/>
                  </a:schemeClr>
                </a:solidFill>
              </a:rPr>
              <a:t>Can the benefit of the covenant be enjoyed by, and the burden imposed upon, successors in title (subsequent owners)? That is, do the benefit and burden of the covenant “run” with the land?</a:t>
            </a:r>
            <a:endParaRPr lang="en-US" sz="1500" b="1" dirty="0">
              <a:solidFill>
                <a:schemeClr val="tx1">
                  <a:alpha val="80000"/>
                </a:schemeClr>
              </a:solidFill>
            </a:endParaRPr>
          </a:p>
        </p:txBody>
      </p:sp>
    </p:spTree>
    <p:extLst>
      <p:ext uri="{BB962C8B-B14F-4D97-AF65-F5344CB8AC3E}">
        <p14:creationId xmlns:p14="http://schemas.microsoft.com/office/powerpoint/2010/main" val="670789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a:extLst>
              <a:ext uri="{FF2B5EF4-FFF2-40B4-BE49-F238E27FC236}">
                <a16:creationId xmlns:a16="http://schemas.microsoft.com/office/drawing/2014/main" id="{8B75B763-A0B4-A949-9E75-15CF9A652169}"/>
              </a:ext>
            </a:extLst>
          </p:cNvPr>
          <p:cNvPicPr>
            <a:picLocks noGrp="1" noChangeAspect="1"/>
          </p:cNvPicPr>
          <p:nvPr>
            <p:ph idx="1"/>
          </p:nvPr>
        </p:nvPicPr>
        <p:blipFill rotWithShape="1">
          <a:blip r:embed="rId4"/>
          <a:srcRect l="1259" r="1331" b="2"/>
          <a:stretch/>
        </p:blipFill>
        <p:spPr>
          <a:xfrm>
            <a:off x="838200" y="838200"/>
            <a:ext cx="10515600" cy="5181600"/>
          </a:xfrm>
          <a:prstGeom prst="rect">
            <a:avLst/>
          </a:prstGeom>
        </p:spPr>
      </p:pic>
      <p:pic>
        <p:nvPicPr>
          <p:cNvPr id="19" name="Picture 18">
            <a:extLst>
              <a:ext uri="{FF2B5EF4-FFF2-40B4-BE49-F238E27FC236}">
                <a16:creationId xmlns:a16="http://schemas.microsoft.com/office/drawing/2014/main" id="{ED576C57-47BA-4566-87D4-DA179E259C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alphaModFix amt="60000"/>
            <a:extLst>
              <a:ext uri="{28A0092B-C50C-407E-A947-70E740481C1C}">
                <a14:useLocalDpi xmlns:a14="http://schemas.microsoft.com/office/drawing/2010/main" val="0"/>
              </a:ext>
            </a:extLst>
          </a:blip>
          <a:srcRect t="37018" r="40625"/>
          <a:stretch/>
        </p:blipFill>
        <p:spPr>
          <a:xfrm rot="16200000">
            <a:off x="69883" y="-43975"/>
            <a:ext cx="1447800" cy="1535750"/>
          </a:xfrm>
          <a:prstGeom prst="rect">
            <a:avLst/>
          </a:prstGeom>
        </p:spPr>
      </p:pic>
      <p:pic>
        <p:nvPicPr>
          <p:cNvPr id="21" name="Picture 20">
            <a:extLst>
              <a:ext uri="{FF2B5EF4-FFF2-40B4-BE49-F238E27FC236}">
                <a16:creationId xmlns:a16="http://schemas.microsoft.com/office/drawing/2014/main" id="{B3A8B115-875D-4B9A-8153-2CD893FCFB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1">
                <a:shade val="45000"/>
                <a:satMod val="135000"/>
              </a:schemeClr>
              <a:prstClr val="white"/>
            </a:duotone>
            <a:alphaModFix amt="60000"/>
            <a:extLst>
              <a:ext uri="{28A0092B-C50C-407E-A947-70E740481C1C}">
                <a14:useLocalDpi xmlns:a14="http://schemas.microsoft.com/office/drawing/2010/main" val="0"/>
              </a:ext>
            </a:extLst>
          </a:blip>
          <a:srcRect r="46048"/>
          <a:stretch/>
        </p:blipFill>
        <p:spPr>
          <a:xfrm>
            <a:off x="10814364" y="3672852"/>
            <a:ext cx="1371600" cy="2548349"/>
          </a:xfrm>
          <a:prstGeom prst="rect">
            <a:avLst/>
          </a:prstGeom>
        </p:spPr>
      </p:pic>
    </p:spTree>
    <p:extLst>
      <p:ext uri="{BB962C8B-B14F-4D97-AF65-F5344CB8AC3E}">
        <p14:creationId xmlns:p14="http://schemas.microsoft.com/office/powerpoint/2010/main" val="475687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6" name="Picture 15" descr="Two people holding each other's hands">
            <a:extLst>
              <a:ext uri="{FF2B5EF4-FFF2-40B4-BE49-F238E27FC236}">
                <a16:creationId xmlns:a16="http://schemas.microsoft.com/office/drawing/2014/main" id="{B93E9E0B-41CA-CD19-3B15-CA8DE89DF2BF}"/>
              </a:ext>
            </a:extLst>
          </p:cNvPr>
          <p:cNvPicPr>
            <a:picLocks noChangeAspect="1"/>
          </p:cNvPicPr>
          <p:nvPr/>
        </p:nvPicPr>
        <p:blipFill rotWithShape="1">
          <a:blip r:embed="rId3"/>
          <a:srcRect l="2173" r="8283" b="1"/>
          <a:stretch/>
        </p:blipFill>
        <p:spPr>
          <a:xfrm>
            <a:off x="3048" y="10"/>
            <a:ext cx="6195372" cy="4618233"/>
          </a:xfrm>
          <a:prstGeom prst="rect">
            <a:avLst/>
          </a:prstGeom>
        </p:spPr>
      </p:pic>
      <p:sp>
        <p:nvSpPr>
          <p:cNvPr id="24" name="Rectangle 2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6BA989-F6F8-9C40-9785-D4B47E5BACFC}"/>
              </a:ext>
            </a:extLst>
          </p:cNvPr>
          <p:cNvSpPr>
            <a:spLocks noGrp="1"/>
          </p:cNvSpPr>
          <p:nvPr>
            <p:ph type="title"/>
          </p:nvPr>
        </p:nvSpPr>
        <p:spPr>
          <a:xfrm>
            <a:off x="838200" y="4876800"/>
            <a:ext cx="10003218" cy="1219200"/>
          </a:xfrm>
        </p:spPr>
        <p:txBody>
          <a:bodyPr>
            <a:normAutofit/>
          </a:bodyPr>
          <a:lstStyle/>
          <a:p>
            <a:r>
              <a:rPr lang="en-US" dirty="0"/>
              <a:t>Positive or Negative? </a:t>
            </a:r>
          </a:p>
        </p:txBody>
      </p:sp>
      <p:sp>
        <p:nvSpPr>
          <p:cNvPr id="3" name="Content Placeholder 2">
            <a:extLst>
              <a:ext uri="{FF2B5EF4-FFF2-40B4-BE49-F238E27FC236}">
                <a16:creationId xmlns:a16="http://schemas.microsoft.com/office/drawing/2014/main" id="{554A13E6-ABA1-6040-9541-BA98529DFAAC}"/>
              </a:ext>
            </a:extLst>
          </p:cNvPr>
          <p:cNvSpPr>
            <a:spLocks noGrp="1"/>
          </p:cNvSpPr>
          <p:nvPr>
            <p:ph idx="1"/>
          </p:nvPr>
        </p:nvSpPr>
        <p:spPr>
          <a:xfrm>
            <a:off x="6553200" y="399684"/>
            <a:ext cx="4800600" cy="3935986"/>
          </a:xfrm>
        </p:spPr>
        <p:txBody>
          <a:bodyPr anchor="ctr">
            <a:normAutofit/>
          </a:bodyPr>
          <a:lstStyle/>
          <a:p>
            <a:r>
              <a:rPr lang="en-GB" sz="1800">
                <a:solidFill>
                  <a:schemeClr val="tx2"/>
                </a:solidFill>
              </a:rPr>
              <a:t>Covenants can be </a:t>
            </a:r>
            <a:r>
              <a:rPr lang="en-GB" sz="1800" b="1">
                <a:solidFill>
                  <a:schemeClr val="tx2"/>
                </a:solidFill>
              </a:rPr>
              <a:t>restrictive</a:t>
            </a:r>
            <a:r>
              <a:rPr lang="en-GB" sz="1800">
                <a:solidFill>
                  <a:schemeClr val="tx2"/>
                </a:solidFill>
              </a:rPr>
              <a:t> or </a:t>
            </a:r>
            <a:r>
              <a:rPr lang="en-GB" sz="1800" b="1">
                <a:solidFill>
                  <a:schemeClr val="tx2"/>
                </a:solidFill>
              </a:rPr>
              <a:t>positive.</a:t>
            </a:r>
            <a:r>
              <a:rPr lang="en-GB" sz="1800">
                <a:solidFill>
                  <a:schemeClr val="tx2"/>
                </a:solidFill>
              </a:rPr>
              <a:t> </a:t>
            </a:r>
          </a:p>
          <a:p>
            <a:r>
              <a:rPr lang="en-GB" sz="1800" b="1">
                <a:solidFill>
                  <a:schemeClr val="tx2"/>
                </a:solidFill>
              </a:rPr>
              <a:t>Positive covenants </a:t>
            </a:r>
            <a:r>
              <a:rPr lang="en-GB" sz="1800">
                <a:solidFill>
                  <a:schemeClr val="tx2"/>
                </a:solidFill>
              </a:rPr>
              <a:t>impose on the covenantor an obligation to perform some specified act, or activity, in relation to a specified plot of land. </a:t>
            </a:r>
          </a:p>
          <a:p>
            <a:r>
              <a:rPr lang="en-GB" sz="1800" b="1">
                <a:solidFill>
                  <a:schemeClr val="tx2"/>
                </a:solidFill>
              </a:rPr>
              <a:t>Restrictive covenants</a:t>
            </a:r>
            <a:r>
              <a:rPr lang="en-GB" sz="1800">
                <a:solidFill>
                  <a:schemeClr val="tx2"/>
                </a:solidFill>
              </a:rPr>
              <a:t>, on the other hand, restrict the use of the covenantor’s land. In other words, they tell them what they must </a:t>
            </a:r>
            <a:r>
              <a:rPr lang="en-GB" sz="1800" b="1">
                <a:solidFill>
                  <a:schemeClr val="tx2"/>
                </a:solidFill>
              </a:rPr>
              <a:t>not</a:t>
            </a:r>
            <a:r>
              <a:rPr lang="en-GB" sz="1800">
                <a:solidFill>
                  <a:schemeClr val="tx2"/>
                </a:solidFill>
              </a:rPr>
              <a:t> do. </a:t>
            </a:r>
            <a:endParaRPr lang="en-US" sz="1800">
              <a:solidFill>
                <a:schemeClr val="tx2"/>
              </a:solidFill>
            </a:endParaRPr>
          </a:p>
        </p:txBody>
      </p:sp>
    </p:spTree>
    <p:extLst>
      <p:ext uri="{BB962C8B-B14F-4D97-AF65-F5344CB8AC3E}">
        <p14:creationId xmlns:p14="http://schemas.microsoft.com/office/powerpoint/2010/main" val="643702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FFAA0012-D25A-0A47-8DC1-452545F8CAE7}"/>
              </a:ext>
            </a:extLst>
          </p:cNvPr>
          <p:cNvSpPr>
            <a:spLocks noGrp="1"/>
          </p:cNvSpPr>
          <p:nvPr>
            <p:ph type="title"/>
          </p:nvPr>
        </p:nvSpPr>
        <p:spPr>
          <a:xfrm>
            <a:off x="838201" y="559813"/>
            <a:ext cx="10348146" cy="1283471"/>
          </a:xfrm>
        </p:spPr>
        <p:txBody>
          <a:bodyPr anchor="t">
            <a:normAutofit/>
          </a:bodyPr>
          <a:lstStyle/>
          <a:p>
            <a:r>
              <a:rPr lang="en-US">
                <a:solidFill>
                  <a:schemeClr val="tx2"/>
                </a:solidFill>
              </a:rPr>
              <a:t>Legal or Equitable?</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0CEB74F7-0282-94B0-67BA-4DA615E2A4B6}"/>
              </a:ext>
            </a:extLst>
          </p:cNvPr>
          <p:cNvGraphicFramePr>
            <a:graphicFrameLocks noGrp="1"/>
          </p:cNvGraphicFramePr>
          <p:nvPr>
            <p:ph idx="1"/>
            <p:extLst>
              <p:ext uri="{D42A27DB-BD31-4B8C-83A1-F6EECF244321}">
                <p14:modId xmlns:p14="http://schemas.microsoft.com/office/powerpoint/2010/main" val="115770225"/>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3080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8DBEE602-02D2-420A-AFC1-438A1699A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9F0A593-4502-9D48-904C-553568042FB5}"/>
              </a:ext>
            </a:extLst>
          </p:cNvPr>
          <p:cNvSpPr>
            <a:spLocks noGrp="1"/>
          </p:cNvSpPr>
          <p:nvPr>
            <p:ph type="title"/>
          </p:nvPr>
        </p:nvSpPr>
        <p:spPr>
          <a:xfrm>
            <a:off x="838200" y="509847"/>
            <a:ext cx="3962400" cy="2895600"/>
          </a:xfrm>
        </p:spPr>
        <p:txBody>
          <a:bodyPr vert="horz" lIns="91440" tIns="45720" rIns="91440" bIns="45720" rtlCol="0" anchor="b">
            <a:normAutofit/>
          </a:bodyPr>
          <a:lstStyle/>
          <a:p>
            <a:r>
              <a:rPr lang="en-US">
                <a:solidFill>
                  <a:schemeClr val="tx2"/>
                </a:solidFill>
              </a:rPr>
              <a:t>Where are covenants found? </a:t>
            </a:r>
          </a:p>
        </p:txBody>
      </p:sp>
      <p:pic>
        <p:nvPicPr>
          <p:cNvPr id="4" name="Content Placeholder 3">
            <a:extLst>
              <a:ext uri="{FF2B5EF4-FFF2-40B4-BE49-F238E27FC236}">
                <a16:creationId xmlns:a16="http://schemas.microsoft.com/office/drawing/2014/main" id="{E0C3A59C-5A81-AE47-9940-79A9E5EB7122}"/>
              </a:ext>
            </a:extLst>
          </p:cNvPr>
          <p:cNvPicPr>
            <a:picLocks noGrp="1" noChangeAspect="1"/>
          </p:cNvPicPr>
          <p:nvPr>
            <p:ph idx="1"/>
          </p:nvPr>
        </p:nvPicPr>
        <p:blipFill>
          <a:blip r:embed="rId4"/>
          <a:stretch>
            <a:fillRect/>
          </a:stretch>
        </p:blipFill>
        <p:spPr>
          <a:xfrm>
            <a:off x="5186557" y="893732"/>
            <a:ext cx="6402214" cy="4145433"/>
          </a:xfrm>
          <a:prstGeom prst="rect">
            <a:avLst/>
          </a:prstGeom>
        </p:spPr>
      </p:pic>
      <p:sp>
        <p:nvSpPr>
          <p:cNvPr id="17" name="Rectangle 16">
            <a:extLst>
              <a:ext uri="{FF2B5EF4-FFF2-40B4-BE49-F238E27FC236}">
                <a16:creationId xmlns:a16="http://schemas.microsoft.com/office/drawing/2014/main" id="{B3FAB79E-1E1B-4287-B4EA-26E497404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30812"/>
            <a:ext cx="12192000" cy="1127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A22256D1-A993-4D2E-943C-2E87F8BFC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0" y="5730813"/>
            <a:ext cx="12191999" cy="1127186"/>
          </a:xfrm>
          <a:prstGeom prst="rect">
            <a:avLst/>
          </a:prstGeom>
          <a:blipFill dpi="0" rotWithShape="1">
            <a:blip r:embed="rId5">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3752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Green and dry land">
            <a:extLst>
              <a:ext uri="{FF2B5EF4-FFF2-40B4-BE49-F238E27FC236}">
                <a16:creationId xmlns:a16="http://schemas.microsoft.com/office/drawing/2014/main" id="{7E7EC0E9-6053-6347-1491-37DFD77C58BB}"/>
              </a:ext>
            </a:extLst>
          </p:cNvPr>
          <p:cNvPicPr>
            <a:picLocks noChangeAspect="1"/>
          </p:cNvPicPr>
          <p:nvPr/>
        </p:nvPicPr>
        <p:blipFill rotWithShape="1">
          <a:blip r:embed="rId3"/>
          <a:srcRect l="13740" r="21196" b="-1"/>
          <a:stretch/>
        </p:blipFill>
        <p:spPr>
          <a:xfrm>
            <a:off x="3048" y="10"/>
            <a:ext cx="6195372" cy="4618233"/>
          </a:xfrm>
          <a:prstGeom prst="rect">
            <a:avLst/>
          </a:prstGeom>
        </p:spPr>
      </p:pic>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C878AA-FE7F-B545-AAAF-3C5C1654A48E}"/>
              </a:ext>
            </a:extLst>
          </p:cNvPr>
          <p:cNvSpPr>
            <a:spLocks noGrp="1"/>
          </p:cNvSpPr>
          <p:nvPr>
            <p:ph type="title"/>
          </p:nvPr>
        </p:nvSpPr>
        <p:spPr>
          <a:xfrm>
            <a:off x="838200" y="4876800"/>
            <a:ext cx="10003218" cy="1219200"/>
          </a:xfrm>
        </p:spPr>
        <p:txBody>
          <a:bodyPr>
            <a:normAutofit/>
          </a:bodyPr>
          <a:lstStyle/>
          <a:p>
            <a:r>
              <a:rPr lang="en-US" dirty="0"/>
              <a:t>Running with the land</a:t>
            </a:r>
          </a:p>
        </p:txBody>
      </p:sp>
      <p:sp>
        <p:nvSpPr>
          <p:cNvPr id="3" name="Content Placeholder 2">
            <a:extLst>
              <a:ext uri="{FF2B5EF4-FFF2-40B4-BE49-F238E27FC236}">
                <a16:creationId xmlns:a16="http://schemas.microsoft.com/office/drawing/2014/main" id="{F0D8B943-5E2A-6A4F-A31F-EE59458A216D}"/>
              </a:ext>
            </a:extLst>
          </p:cNvPr>
          <p:cNvSpPr>
            <a:spLocks noGrp="1"/>
          </p:cNvSpPr>
          <p:nvPr>
            <p:ph idx="1"/>
          </p:nvPr>
        </p:nvSpPr>
        <p:spPr>
          <a:xfrm>
            <a:off x="6553200" y="399684"/>
            <a:ext cx="4800600" cy="3935986"/>
          </a:xfrm>
        </p:spPr>
        <p:txBody>
          <a:bodyPr anchor="ctr">
            <a:normAutofit/>
          </a:bodyPr>
          <a:lstStyle/>
          <a:p>
            <a:r>
              <a:rPr lang="en-GB" sz="1800" dirty="0">
                <a:solidFill>
                  <a:schemeClr val="tx2"/>
                </a:solidFill>
              </a:rPr>
              <a:t>We are generally concerned in conveyancing to know whether the benefit and burden of a covenant can pass when land is sold. We are interested to know whether they </a:t>
            </a:r>
            <a:r>
              <a:rPr lang="en-GB" sz="1800" b="1" dirty="0">
                <a:solidFill>
                  <a:schemeClr val="tx2"/>
                </a:solidFill>
              </a:rPr>
              <a:t>“run with the land”.</a:t>
            </a:r>
          </a:p>
          <a:p>
            <a:r>
              <a:rPr lang="en-GB" sz="1800" dirty="0">
                <a:solidFill>
                  <a:schemeClr val="tx2"/>
                </a:solidFill>
              </a:rPr>
              <a:t>But it is also possible to have personal covenants. These are not intended to run with the land and simply bind the parties who have made the promises to each other. They are only enforceable against the person entering the covenant.</a:t>
            </a:r>
          </a:p>
          <a:p>
            <a:endParaRPr lang="en-US" sz="1800" dirty="0">
              <a:solidFill>
                <a:schemeClr val="tx2"/>
              </a:solidFill>
            </a:endParaRPr>
          </a:p>
        </p:txBody>
      </p:sp>
    </p:spTree>
    <p:extLst>
      <p:ext uri="{BB962C8B-B14F-4D97-AF65-F5344CB8AC3E}">
        <p14:creationId xmlns:p14="http://schemas.microsoft.com/office/powerpoint/2010/main" val="2326972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97917D-8E96-7A4E-80BB-E07615180248}"/>
              </a:ext>
            </a:extLst>
          </p:cNvPr>
          <p:cNvSpPr>
            <a:spLocks noGrp="1"/>
          </p:cNvSpPr>
          <p:nvPr>
            <p:ph type="title"/>
          </p:nvPr>
        </p:nvSpPr>
        <p:spPr>
          <a:xfrm>
            <a:off x="1198182" y="381000"/>
            <a:ext cx="10003218" cy="1600124"/>
          </a:xfrm>
        </p:spPr>
        <p:txBody>
          <a:bodyPr>
            <a:normAutofit/>
          </a:bodyPr>
          <a:lstStyle/>
          <a:p>
            <a:r>
              <a:rPr lang="en-US" dirty="0"/>
              <a:t>Who can enforce covenants? General Rules on Enforceability</a:t>
            </a:r>
          </a:p>
        </p:txBody>
      </p:sp>
      <p:sp>
        <p:nvSpPr>
          <p:cNvPr id="3" name="Content Placeholder 2">
            <a:extLst>
              <a:ext uri="{FF2B5EF4-FFF2-40B4-BE49-F238E27FC236}">
                <a16:creationId xmlns:a16="http://schemas.microsoft.com/office/drawing/2014/main" id="{CE6DF26E-067E-D24D-A199-5D85939A789E}"/>
              </a:ext>
            </a:extLst>
          </p:cNvPr>
          <p:cNvSpPr>
            <a:spLocks noGrp="1"/>
          </p:cNvSpPr>
          <p:nvPr>
            <p:ph idx="1"/>
          </p:nvPr>
        </p:nvSpPr>
        <p:spPr>
          <a:xfrm>
            <a:off x="1185756" y="2362200"/>
            <a:ext cx="8796444" cy="3935986"/>
          </a:xfrm>
        </p:spPr>
        <p:txBody>
          <a:bodyPr anchor="ctr">
            <a:normAutofit fontScale="85000" lnSpcReduction="10000"/>
          </a:bodyPr>
          <a:lstStyle/>
          <a:p>
            <a:r>
              <a:rPr lang="en-GB" sz="1800" dirty="0">
                <a:solidFill>
                  <a:schemeClr val="tx1">
                    <a:alpha val="80000"/>
                  </a:schemeClr>
                </a:solidFill>
              </a:rPr>
              <a:t>There is no problem between the original parties because there is privity of contract. They are parties to a contract and are therefore bound by contract law. </a:t>
            </a:r>
          </a:p>
          <a:p>
            <a:r>
              <a:rPr lang="en-GB" sz="1800" dirty="0">
                <a:solidFill>
                  <a:schemeClr val="tx1">
                    <a:alpha val="80000"/>
                  </a:schemeClr>
                </a:solidFill>
              </a:rPr>
              <a:t>The covenantee can sue the covenantor for breach of the contract and claim damages, specific performance or an injunction. </a:t>
            </a:r>
          </a:p>
          <a:p>
            <a:r>
              <a:rPr lang="en-GB" sz="1800" dirty="0">
                <a:solidFill>
                  <a:schemeClr val="tx1"/>
                </a:solidFill>
              </a:rPr>
              <a:t>The promise will either be made expressly within the relevant document (usually a deed). </a:t>
            </a:r>
          </a:p>
          <a:p>
            <a:r>
              <a:rPr lang="en-GB" sz="1800" dirty="0">
                <a:solidFill>
                  <a:schemeClr val="tx1"/>
                </a:solidFill>
              </a:rPr>
              <a:t>If not made expressly, it can be implied by s 79 LPA 1925, provided that the covenant relates to the land. </a:t>
            </a:r>
          </a:p>
          <a:p>
            <a:r>
              <a:rPr lang="en-GB" sz="1800" dirty="0">
                <a:solidFill>
                  <a:schemeClr val="tx1"/>
                </a:solidFill>
              </a:rPr>
              <a:t>The obligation of the original covenantor relates to both positive and restrictive covenants.</a:t>
            </a:r>
            <a:endParaRPr lang="en-US" sz="2800" dirty="0">
              <a:solidFill>
                <a:schemeClr val="tx1"/>
              </a:solidFill>
            </a:endParaRPr>
          </a:p>
          <a:p>
            <a:r>
              <a:rPr lang="en-GB" sz="1800" dirty="0">
                <a:solidFill>
                  <a:schemeClr val="tx1">
                    <a:alpha val="80000"/>
                  </a:schemeClr>
                </a:solidFill>
              </a:rPr>
              <a:t>If the covenantee sells their interest in the land, they can still sue the covenantor upon their promise, but, of course, they will not have suffered any “loss”. </a:t>
            </a:r>
          </a:p>
          <a:p>
            <a:r>
              <a:rPr lang="en-GB" sz="1800" dirty="0">
                <a:solidFill>
                  <a:schemeClr val="tx1">
                    <a:alpha val="80000"/>
                  </a:schemeClr>
                </a:solidFill>
              </a:rPr>
              <a:t>The loss is being suffered by the present owner of the benefitted land (the successor in title to </a:t>
            </a:r>
            <a:r>
              <a:rPr lang="en-GB" sz="1800" dirty="0" err="1">
                <a:solidFill>
                  <a:schemeClr val="tx1">
                    <a:alpha val="80000"/>
                  </a:schemeClr>
                </a:solidFill>
              </a:rPr>
              <a:t>Blackacre</a:t>
            </a:r>
            <a:r>
              <a:rPr lang="en-GB" sz="1800" dirty="0">
                <a:solidFill>
                  <a:schemeClr val="tx1">
                    <a:alpha val="80000"/>
                  </a:schemeClr>
                </a:solidFill>
              </a:rPr>
              <a:t>). As such, the covenantee would be entitled to nominal damages only.</a:t>
            </a:r>
          </a:p>
        </p:txBody>
      </p:sp>
    </p:spTree>
    <p:extLst>
      <p:ext uri="{BB962C8B-B14F-4D97-AF65-F5344CB8AC3E}">
        <p14:creationId xmlns:p14="http://schemas.microsoft.com/office/powerpoint/2010/main" val="357588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855F80-4E05-6D5A-872D-02F74E2CC086}"/>
              </a:ext>
            </a:extLst>
          </p:cNvPr>
          <p:cNvSpPr>
            <a:spLocks noGrp="1"/>
          </p:cNvSpPr>
          <p:nvPr>
            <p:ph type="title"/>
          </p:nvPr>
        </p:nvSpPr>
        <p:spPr>
          <a:xfrm>
            <a:off x="838201" y="559813"/>
            <a:ext cx="2819399" cy="5577934"/>
          </a:xfrm>
        </p:spPr>
        <p:txBody>
          <a:bodyPr>
            <a:normAutofit/>
          </a:bodyPr>
          <a:lstStyle/>
          <a:p>
            <a:r>
              <a:rPr lang="en-GB" sz="2800"/>
              <a:t>General Rules on Enforceability</a:t>
            </a:r>
          </a:p>
        </p:txBody>
      </p:sp>
      <p:graphicFrame>
        <p:nvGraphicFramePr>
          <p:cNvPr id="5" name="Content Placeholder 2">
            <a:extLst>
              <a:ext uri="{FF2B5EF4-FFF2-40B4-BE49-F238E27FC236}">
                <a16:creationId xmlns:a16="http://schemas.microsoft.com/office/drawing/2014/main" id="{6ACBEA8C-F4A9-9128-2523-7A0CF822D43C}"/>
              </a:ext>
            </a:extLst>
          </p:cNvPr>
          <p:cNvGraphicFramePr>
            <a:graphicFrameLocks noGrp="1"/>
          </p:cNvGraphicFramePr>
          <p:nvPr>
            <p:ph idx="1"/>
            <p:extLst>
              <p:ext uri="{D42A27DB-BD31-4B8C-83A1-F6EECF244321}">
                <p14:modId xmlns:p14="http://schemas.microsoft.com/office/powerpoint/2010/main" val="321760217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3560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Old house on a field">
            <a:extLst>
              <a:ext uri="{FF2B5EF4-FFF2-40B4-BE49-F238E27FC236}">
                <a16:creationId xmlns:a16="http://schemas.microsoft.com/office/drawing/2014/main" id="{725FFCBA-A774-DEB9-422B-299006708CC2}"/>
              </a:ext>
            </a:extLst>
          </p:cNvPr>
          <p:cNvPicPr>
            <a:picLocks noChangeAspect="1"/>
          </p:cNvPicPr>
          <p:nvPr/>
        </p:nvPicPr>
        <p:blipFill rotWithShape="1">
          <a:blip r:embed="rId3"/>
          <a:srcRect r="10456" b="1"/>
          <a:stretch/>
        </p:blipFill>
        <p:spPr>
          <a:xfrm>
            <a:off x="3048" y="10"/>
            <a:ext cx="6195372" cy="4618233"/>
          </a:xfrm>
          <a:prstGeom prst="rect">
            <a:avLst/>
          </a:prstGeom>
        </p:spPr>
      </p:pic>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A39A2D-08C7-4FD0-70DB-73A015AF5407}"/>
              </a:ext>
            </a:extLst>
          </p:cNvPr>
          <p:cNvSpPr>
            <a:spLocks noGrp="1"/>
          </p:cNvSpPr>
          <p:nvPr>
            <p:ph type="title"/>
          </p:nvPr>
        </p:nvSpPr>
        <p:spPr>
          <a:xfrm>
            <a:off x="838200" y="4876800"/>
            <a:ext cx="10003218" cy="1219200"/>
          </a:xfrm>
        </p:spPr>
        <p:txBody>
          <a:bodyPr>
            <a:normAutofit/>
          </a:bodyPr>
          <a:lstStyle/>
          <a:p>
            <a:r>
              <a:rPr lang="en-GB" dirty="0"/>
              <a:t>General Rules on Enforceability</a:t>
            </a:r>
          </a:p>
        </p:txBody>
      </p:sp>
      <p:sp>
        <p:nvSpPr>
          <p:cNvPr id="3" name="Content Placeholder 2">
            <a:extLst>
              <a:ext uri="{FF2B5EF4-FFF2-40B4-BE49-F238E27FC236}">
                <a16:creationId xmlns:a16="http://schemas.microsoft.com/office/drawing/2014/main" id="{539766C5-185A-8CA7-6DBE-16D56F30727C}"/>
              </a:ext>
            </a:extLst>
          </p:cNvPr>
          <p:cNvSpPr>
            <a:spLocks noGrp="1"/>
          </p:cNvSpPr>
          <p:nvPr>
            <p:ph idx="1"/>
          </p:nvPr>
        </p:nvSpPr>
        <p:spPr>
          <a:xfrm>
            <a:off x="6553200" y="399684"/>
            <a:ext cx="4800600" cy="3935986"/>
          </a:xfrm>
        </p:spPr>
        <p:txBody>
          <a:bodyPr anchor="ctr">
            <a:normAutofit/>
          </a:bodyPr>
          <a:lstStyle/>
          <a:p>
            <a:pPr>
              <a:lnSpc>
                <a:spcPct val="100000"/>
              </a:lnSpc>
              <a:spcBef>
                <a:spcPct val="0"/>
              </a:spcBef>
              <a:spcAft>
                <a:spcPts val="1200"/>
              </a:spcAft>
            </a:pPr>
            <a:r>
              <a:rPr lang="en-GB" altLang="en-US" sz="1700">
                <a:solidFill>
                  <a:schemeClr val="tx2"/>
                </a:solidFill>
              </a:rPr>
              <a:t>As between subsequent parties, a covenant </a:t>
            </a:r>
            <a:r>
              <a:rPr lang="en-GB" altLang="en-US" sz="1700" u="sng">
                <a:solidFill>
                  <a:schemeClr val="tx2"/>
                </a:solidFill>
              </a:rPr>
              <a:t>may</a:t>
            </a:r>
            <a:r>
              <a:rPr lang="en-GB" altLang="en-US" sz="1700">
                <a:solidFill>
                  <a:schemeClr val="tx2"/>
                </a:solidFill>
              </a:rPr>
              <a:t> be enforceable as a right in land</a:t>
            </a:r>
          </a:p>
          <a:p>
            <a:pPr>
              <a:lnSpc>
                <a:spcPct val="100000"/>
              </a:lnSpc>
              <a:spcBef>
                <a:spcPct val="0"/>
              </a:spcBef>
              <a:spcAft>
                <a:spcPts val="1200"/>
              </a:spcAft>
            </a:pPr>
            <a:r>
              <a:rPr lang="en-GB" altLang="en-US" sz="1700" b="1" i="1">
                <a:solidFill>
                  <a:schemeClr val="tx2"/>
                </a:solidFill>
              </a:rPr>
              <a:t>Law of Property Act 1925; s56</a:t>
            </a:r>
            <a:r>
              <a:rPr lang="en-GB" altLang="en-US" sz="1700" b="1">
                <a:solidFill>
                  <a:schemeClr val="tx2"/>
                </a:solidFill>
              </a:rPr>
              <a:t> </a:t>
            </a:r>
            <a:r>
              <a:rPr lang="en-GB" altLang="en-US" sz="1700">
                <a:solidFill>
                  <a:schemeClr val="tx2"/>
                </a:solidFill>
              </a:rPr>
              <a:t>- “A person may take an immediate or other interest in land or other property, or the benefit of any...covenant...over or respecting land or other property, although he may not be named as a party to the conveyance...”</a:t>
            </a:r>
          </a:p>
          <a:p>
            <a:pPr>
              <a:lnSpc>
                <a:spcPct val="100000"/>
              </a:lnSpc>
              <a:spcBef>
                <a:spcPct val="0"/>
              </a:spcBef>
              <a:spcAft>
                <a:spcPts val="1200"/>
              </a:spcAft>
            </a:pPr>
            <a:r>
              <a:rPr lang="en-GB" altLang="en-US" sz="1700">
                <a:solidFill>
                  <a:schemeClr val="tx2"/>
                </a:solidFill>
              </a:rPr>
              <a:t>Denning suggested impact of this section was to circumvent the rule of contractual privity in the context of freehold covenants but this view was not followed....</a:t>
            </a:r>
          </a:p>
          <a:p>
            <a:pPr>
              <a:lnSpc>
                <a:spcPct val="100000"/>
              </a:lnSpc>
            </a:pPr>
            <a:endParaRPr lang="en-GB" sz="1700">
              <a:solidFill>
                <a:schemeClr val="tx2"/>
              </a:solidFill>
            </a:endParaRPr>
          </a:p>
        </p:txBody>
      </p:sp>
    </p:spTree>
    <p:extLst>
      <p:ext uri="{BB962C8B-B14F-4D97-AF65-F5344CB8AC3E}">
        <p14:creationId xmlns:p14="http://schemas.microsoft.com/office/powerpoint/2010/main" val="1721722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0" name="Rectangle 2048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492" name="Rectangle 2049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494" name="Rectangle 20493">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6" name="Rectangle 20495">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F5C8AD-9C5A-336E-339B-42F16EE3F0A9}"/>
              </a:ext>
            </a:extLst>
          </p:cNvPr>
          <p:cNvSpPr>
            <a:spLocks noGrp="1"/>
          </p:cNvSpPr>
          <p:nvPr>
            <p:ph type="title"/>
          </p:nvPr>
        </p:nvSpPr>
        <p:spPr>
          <a:xfrm>
            <a:off x="838201" y="559813"/>
            <a:ext cx="2819399" cy="5577934"/>
          </a:xfrm>
        </p:spPr>
        <p:txBody>
          <a:bodyPr>
            <a:normAutofit/>
          </a:bodyPr>
          <a:lstStyle/>
          <a:p>
            <a:pPr eaLnBrk="1" hangingPunct="1">
              <a:defRPr/>
            </a:pPr>
            <a:r>
              <a:rPr lang="en-GB" sz="3100" dirty="0">
                <a:latin typeface="Arial" charset="0"/>
                <a:cs typeface="Arial" charset="0"/>
              </a:rPr>
              <a:t>General Rules on Enforceability </a:t>
            </a:r>
          </a:p>
        </p:txBody>
      </p:sp>
      <p:sp>
        <p:nvSpPr>
          <p:cNvPr id="20484" name="Slide Number Placeholder 6">
            <a:extLst>
              <a:ext uri="{FF2B5EF4-FFF2-40B4-BE49-F238E27FC236}">
                <a16:creationId xmlns:a16="http://schemas.microsoft.com/office/drawing/2014/main" id="{6B8E55E2-B316-56FE-3B0F-40A428BD9D5D}"/>
              </a:ext>
            </a:extLst>
          </p:cNvPr>
          <p:cNvSpPr>
            <a:spLocks noGrp="1"/>
          </p:cNvSpPr>
          <p:nvPr>
            <p:ph type="sldNum" sz="quarter" idx="10"/>
          </p:nvPr>
        </p:nvSpPr>
        <p:spPr bwMode="auto">
          <a:xfrm>
            <a:off x="10668000" y="6327648"/>
            <a:ext cx="6858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a:solidFill>
                <a:schemeClr val="tx1">
                  <a:alpha val="60000"/>
                </a:schemeClr>
              </a:solidFill>
              <a:latin typeface="Arial" panose="020B0604020202020204" pitchFamily="34" charset="0"/>
              <a:cs typeface="Arial" panose="020B0604020202020204" pitchFamily="34" charset="0"/>
            </a:endParaRPr>
          </a:p>
        </p:txBody>
      </p:sp>
      <p:graphicFrame>
        <p:nvGraphicFramePr>
          <p:cNvPr id="20486" name="Content Placeholder 2">
            <a:extLst>
              <a:ext uri="{FF2B5EF4-FFF2-40B4-BE49-F238E27FC236}">
                <a16:creationId xmlns:a16="http://schemas.microsoft.com/office/drawing/2014/main" id="{C19D10FC-DE8F-387E-FB38-37B2853A5686}"/>
              </a:ext>
            </a:extLst>
          </p:cNvPr>
          <p:cNvGraphicFramePr>
            <a:graphicFrameLocks noGrp="1"/>
          </p:cNvGraphicFramePr>
          <p:nvPr>
            <p:ph idx="1"/>
            <p:extLst>
              <p:ext uri="{D42A27DB-BD31-4B8C-83A1-F6EECF244321}">
                <p14:modId xmlns:p14="http://schemas.microsoft.com/office/powerpoint/2010/main" val="347621317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8" name="Rectangle 22537">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540" name="Rectangle 22539">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2534" name="Picture 22533" descr="A vintage weighing scales">
            <a:extLst>
              <a:ext uri="{FF2B5EF4-FFF2-40B4-BE49-F238E27FC236}">
                <a16:creationId xmlns:a16="http://schemas.microsoft.com/office/drawing/2014/main" id="{808809D4-629C-CFC6-82BB-842B8B17B284}"/>
              </a:ext>
            </a:extLst>
          </p:cNvPr>
          <p:cNvPicPr>
            <a:picLocks noChangeAspect="1"/>
          </p:cNvPicPr>
          <p:nvPr/>
        </p:nvPicPr>
        <p:blipFill rotWithShape="1">
          <a:blip r:embed="rId3"/>
          <a:srcRect t="12798" r="-3" b="37505"/>
          <a:stretch/>
        </p:blipFill>
        <p:spPr>
          <a:xfrm>
            <a:off x="3048" y="10"/>
            <a:ext cx="6195372" cy="4618233"/>
          </a:xfrm>
          <a:prstGeom prst="rect">
            <a:avLst/>
          </a:prstGeom>
        </p:spPr>
      </p:pic>
      <p:sp>
        <p:nvSpPr>
          <p:cNvPr id="22542" name="Rectangle 22541">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544" name="Rectangle 22543">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80EEED-49CA-D9F0-0B0A-DB2F0ECCEF0D}"/>
              </a:ext>
            </a:extLst>
          </p:cNvPr>
          <p:cNvSpPr>
            <a:spLocks noGrp="1"/>
          </p:cNvSpPr>
          <p:nvPr>
            <p:ph type="title"/>
          </p:nvPr>
        </p:nvSpPr>
        <p:spPr>
          <a:xfrm>
            <a:off x="838200" y="4876800"/>
            <a:ext cx="10003218" cy="1219200"/>
          </a:xfrm>
        </p:spPr>
        <p:txBody>
          <a:bodyPr>
            <a:normAutofit/>
          </a:bodyPr>
          <a:lstStyle/>
          <a:p>
            <a:pPr eaLnBrk="1" hangingPunct="1">
              <a:defRPr/>
            </a:pPr>
            <a:r>
              <a:rPr lang="en-GB" dirty="0">
                <a:latin typeface="Arial" charset="0"/>
                <a:cs typeface="Arial" charset="0"/>
              </a:rPr>
              <a:t> General Rules on Enforceability</a:t>
            </a:r>
          </a:p>
        </p:txBody>
      </p:sp>
      <p:sp>
        <p:nvSpPr>
          <p:cNvPr id="22531" name="Content Placeholder 2">
            <a:extLst>
              <a:ext uri="{FF2B5EF4-FFF2-40B4-BE49-F238E27FC236}">
                <a16:creationId xmlns:a16="http://schemas.microsoft.com/office/drawing/2014/main" id="{5E22104A-E48B-C2B0-39CC-BFE7307735AA}"/>
              </a:ext>
            </a:extLst>
          </p:cNvPr>
          <p:cNvSpPr>
            <a:spLocks noGrp="1"/>
          </p:cNvSpPr>
          <p:nvPr>
            <p:ph idx="1"/>
          </p:nvPr>
        </p:nvSpPr>
        <p:spPr>
          <a:xfrm>
            <a:off x="6553200" y="399684"/>
            <a:ext cx="4800600" cy="3935986"/>
          </a:xfrm>
        </p:spPr>
        <p:txBody>
          <a:bodyPr anchor="ctr">
            <a:normAutofit/>
          </a:bodyPr>
          <a:lstStyle/>
          <a:p>
            <a:pPr>
              <a:spcBef>
                <a:spcPct val="0"/>
              </a:spcBef>
              <a:spcAft>
                <a:spcPts val="1200"/>
              </a:spcAft>
            </a:pPr>
            <a:r>
              <a:rPr lang="en-GB" altLang="en-US" sz="1800" dirty="0">
                <a:solidFill>
                  <a:schemeClr val="tx2"/>
                </a:solidFill>
              </a:rPr>
              <a:t>We are going to consider:</a:t>
            </a:r>
          </a:p>
          <a:p>
            <a:pPr lvl="1">
              <a:spcBef>
                <a:spcPct val="0"/>
              </a:spcBef>
              <a:spcAft>
                <a:spcPts val="1200"/>
              </a:spcAft>
            </a:pPr>
            <a:r>
              <a:rPr lang="en-GB" altLang="en-US" sz="1800" dirty="0">
                <a:solidFill>
                  <a:schemeClr val="tx2"/>
                </a:solidFill>
              </a:rPr>
              <a:t>The running of the </a:t>
            </a:r>
            <a:r>
              <a:rPr lang="en-GB" altLang="en-US" sz="1800" u="sng" dirty="0">
                <a:solidFill>
                  <a:schemeClr val="tx2"/>
                </a:solidFill>
              </a:rPr>
              <a:t>burden</a:t>
            </a:r>
            <a:r>
              <a:rPr lang="en-GB" altLang="en-US" sz="1800" dirty="0">
                <a:solidFill>
                  <a:schemeClr val="tx2"/>
                </a:solidFill>
              </a:rPr>
              <a:t> of a covenant:</a:t>
            </a:r>
          </a:p>
          <a:p>
            <a:pPr lvl="2">
              <a:spcBef>
                <a:spcPct val="0"/>
              </a:spcBef>
              <a:spcAft>
                <a:spcPts val="1200"/>
              </a:spcAft>
            </a:pPr>
            <a:r>
              <a:rPr lang="en-GB" altLang="en-US" sz="1800" dirty="0">
                <a:solidFill>
                  <a:schemeClr val="tx2"/>
                </a:solidFill>
              </a:rPr>
              <a:t>at law; and</a:t>
            </a:r>
          </a:p>
          <a:p>
            <a:pPr lvl="2">
              <a:spcBef>
                <a:spcPct val="0"/>
              </a:spcBef>
              <a:spcAft>
                <a:spcPts val="1200"/>
              </a:spcAft>
            </a:pPr>
            <a:r>
              <a:rPr lang="en-GB" altLang="en-US" sz="1800" dirty="0">
                <a:solidFill>
                  <a:schemeClr val="tx2"/>
                </a:solidFill>
              </a:rPr>
              <a:t>in equity. </a:t>
            </a:r>
          </a:p>
          <a:p>
            <a:pPr lvl="1">
              <a:spcBef>
                <a:spcPct val="0"/>
              </a:spcBef>
              <a:spcAft>
                <a:spcPts val="1200"/>
              </a:spcAft>
            </a:pPr>
            <a:r>
              <a:rPr lang="en-GB" altLang="en-US" sz="1800" dirty="0">
                <a:solidFill>
                  <a:schemeClr val="tx2"/>
                </a:solidFill>
              </a:rPr>
              <a:t>The running of the </a:t>
            </a:r>
            <a:r>
              <a:rPr lang="en-GB" altLang="en-US" sz="1800" u="sng" dirty="0">
                <a:solidFill>
                  <a:schemeClr val="tx2"/>
                </a:solidFill>
              </a:rPr>
              <a:t>benefit</a:t>
            </a:r>
            <a:r>
              <a:rPr lang="en-GB" altLang="en-US" sz="1800" dirty="0">
                <a:solidFill>
                  <a:schemeClr val="tx2"/>
                </a:solidFill>
              </a:rPr>
              <a:t> of a covenant:</a:t>
            </a:r>
          </a:p>
          <a:p>
            <a:pPr lvl="2">
              <a:spcBef>
                <a:spcPct val="0"/>
              </a:spcBef>
              <a:spcAft>
                <a:spcPts val="1200"/>
              </a:spcAft>
            </a:pPr>
            <a:r>
              <a:rPr lang="en-GB" altLang="en-US" sz="1800" dirty="0">
                <a:solidFill>
                  <a:schemeClr val="tx2"/>
                </a:solidFill>
              </a:rPr>
              <a:t>at law; and</a:t>
            </a:r>
          </a:p>
          <a:p>
            <a:pPr lvl="2">
              <a:spcBef>
                <a:spcPct val="0"/>
              </a:spcBef>
              <a:spcAft>
                <a:spcPts val="1200"/>
              </a:spcAft>
            </a:pPr>
            <a:r>
              <a:rPr lang="en-GB" altLang="en-US" sz="1800" dirty="0">
                <a:solidFill>
                  <a:schemeClr val="tx2"/>
                </a:solidFill>
              </a:rPr>
              <a:t>in equity.</a:t>
            </a:r>
          </a:p>
        </p:txBody>
      </p:sp>
      <p:sp>
        <p:nvSpPr>
          <p:cNvPr id="22532" name="Slide Number Placeholder 6">
            <a:extLst>
              <a:ext uri="{FF2B5EF4-FFF2-40B4-BE49-F238E27FC236}">
                <a16:creationId xmlns:a16="http://schemas.microsoft.com/office/drawing/2014/main" id="{63F42BD7-6E05-2133-5C29-4B28BE709080}"/>
              </a:ext>
            </a:extLst>
          </p:cNvPr>
          <p:cNvSpPr>
            <a:spLocks noGrp="1"/>
          </p:cNvSpPr>
          <p:nvPr>
            <p:ph type="sldNum" sz="quarter" idx="10"/>
          </p:nvPr>
        </p:nvSpPr>
        <p:spPr bwMode="auto">
          <a:xfrm>
            <a:off x="10440140" y="6369923"/>
            <a:ext cx="913660" cy="3228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EE6609-EF3C-45D5-FCE6-48157D6BEF19}"/>
              </a:ext>
            </a:extLst>
          </p:cNvPr>
          <p:cNvSpPr>
            <a:spLocks noGrp="1"/>
          </p:cNvSpPr>
          <p:nvPr>
            <p:ph type="title"/>
          </p:nvPr>
        </p:nvSpPr>
        <p:spPr>
          <a:xfrm>
            <a:off x="838201" y="559813"/>
            <a:ext cx="2819399" cy="5577934"/>
          </a:xfrm>
        </p:spPr>
        <p:txBody>
          <a:bodyPr>
            <a:normAutofit/>
          </a:bodyPr>
          <a:lstStyle/>
          <a:p>
            <a:r>
              <a:rPr lang="en-GB" dirty="0"/>
              <a:t>The Burden at Common Law</a:t>
            </a:r>
          </a:p>
        </p:txBody>
      </p:sp>
      <p:graphicFrame>
        <p:nvGraphicFramePr>
          <p:cNvPr id="5" name="Content Placeholder 2">
            <a:extLst>
              <a:ext uri="{FF2B5EF4-FFF2-40B4-BE49-F238E27FC236}">
                <a16:creationId xmlns:a16="http://schemas.microsoft.com/office/drawing/2014/main" id="{F4EA34A8-9D02-01A2-FD87-C31A47E64AB3}"/>
              </a:ext>
            </a:extLst>
          </p:cNvPr>
          <p:cNvGraphicFramePr>
            <a:graphicFrameLocks noGrp="1"/>
          </p:cNvGraphicFramePr>
          <p:nvPr>
            <p:ph idx="1"/>
            <p:extLst>
              <p:ext uri="{D42A27DB-BD31-4B8C-83A1-F6EECF244321}">
                <p14:modId xmlns:p14="http://schemas.microsoft.com/office/powerpoint/2010/main" val="9500284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369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A9E38A-4E6B-A3E2-C643-A166315C6364}"/>
              </a:ext>
            </a:extLst>
          </p:cNvPr>
          <p:cNvSpPr>
            <a:spLocks noGrp="1"/>
          </p:cNvSpPr>
          <p:nvPr>
            <p:ph type="title"/>
          </p:nvPr>
        </p:nvSpPr>
        <p:spPr>
          <a:xfrm>
            <a:off x="838201" y="559813"/>
            <a:ext cx="2819399" cy="5577934"/>
          </a:xfrm>
        </p:spPr>
        <p:txBody>
          <a:bodyPr>
            <a:normAutofit/>
          </a:bodyPr>
          <a:lstStyle/>
          <a:p>
            <a:r>
              <a:rPr lang="en-GB" dirty="0"/>
              <a:t>Example </a:t>
            </a:r>
          </a:p>
        </p:txBody>
      </p:sp>
      <p:graphicFrame>
        <p:nvGraphicFramePr>
          <p:cNvPr id="5" name="Content Placeholder 2">
            <a:extLst>
              <a:ext uri="{FF2B5EF4-FFF2-40B4-BE49-F238E27FC236}">
                <a16:creationId xmlns:a16="http://schemas.microsoft.com/office/drawing/2014/main" id="{2A77DC2F-7590-3F90-4A05-28E7C667173F}"/>
              </a:ext>
            </a:extLst>
          </p:cNvPr>
          <p:cNvGraphicFramePr>
            <a:graphicFrameLocks noGrp="1"/>
          </p:cNvGraphicFramePr>
          <p:nvPr>
            <p:ph idx="1"/>
            <p:extLst>
              <p:ext uri="{D42A27DB-BD31-4B8C-83A1-F6EECF244321}">
                <p14:modId xmlns:p14="http://schemas.microsoft.com/office/powerpoint/2010/main" val="161559235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71399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C24E19-402E-9B11-DD4A-69739E9A0BDF}"/>
              </a:ext>
            </a:extLst>
          </p:cNvPr>
          <p:cNvSpPr>
            <a:spLocks noGrp="1"/>
          </p:cNvSpPr>
          <p:nvPr>
            <p:ph type="title"/>
          </p:nvPr>
        </p:nvSpPr>
        <p:spPr>
          <a:xfrm>
            <a:off x="838201" y="559813"/>
            <a:ext cx="2819399" cy="5577934"/>
          </a:xfrm>
        </p:spPr>
        <p:txBody>
          <a:bodyPr>
            <a:normAutofit/>
          </a:bodyPr>
          <a:lstStyle/>
          <a:p>
            <a:r>
              <a:rPr lang="en-GB" dirty="0"/>
              <a:t>Answer</a:t>
            </a:r>
          </a:p>
        </p:txBody>
      </p:sp>
      <p:graphicFrame>
        <p:nvGraphicFramePr>
          <p:cNvPr id="21" name="Content Placeholder 2">
            <a:extLst>
              <a:ext uri="{FF2B5EF4-FFF2-40B4-BE49-F238E27FC236}">
                <a16:creationId xmlns:a16="http://schemas.microsoft.com/office/drawing/2014/main" id="{771B7BC9-B132-B636-8B1F-DB0CA3CF2784}"/>
              </a:ext>
            </a:extLst>
          </p:cNvPr>
          <p:cNvGraphicFramePr>
            <a:graphicFrameLocks noGrp="1"/>
          </p:cNvGraphicFramePr>
          <p:nvPr>
            <p:ph idx="1"/>
            <p:extLst>
              <p:ext uri="{D42A27DB-BD31-4B8C-83A1-F6EECF244321}">
                <p14:modId xmlns:p14="http://schemas.microsoft.com/office/powerpoint/2010/main" val="124109292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91912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a:extLst>
              <a:ext uri="{FF2B5EF4-FFF2-40B4-BE49-F238E27FC236}">
                <a16:creationId xmlns:a16="http://schemas.microsoft.com/office/drawing/2014/main" id="{36B9F88E-0106-514C-9FAD-1A97FAC0BFDE}"/>
              </a:ext>
            </a:extLst>
          </p:cNvPr>
          <p:cNvPicPr>
            <a:picLocks noGrp="1" noChangeAspect="1"/>
          </p:cNvPicPr>
          <p:nvPr>
            <p:ph idx="1"/>
          </p:nvPr>
        </p:nvPicPr>
        <p:blipFill rotWithShape="1">
          <a:blip r:embed="rId4">
            <a:alphaModFix/>
          </a:blip>
          <a:srcRect l="471" r="7535" b="1"/>
          <a:stretch/>
        </p:blipFill>
        <p:spPr>
          <a:xfrm>
            <a:off x="-2988" y="10"/>
            <a:ext cx="12188952" cy="6856614"/>
          </a:xfrm>
          <a:prstGeom prst="rect">
            <a:avLst/>
          </a:prstGeom>
        </p:spPr>
      </p:pic>
    </p:spTree>
    <p:extLst>
      <p:ext uri="{BB962C8B-B14F-4D97-AF65-F5344CB8AC3E}">
        <p14:creationId xmlns:p14="http://schemas.microsoft.com/office/powerpoint/2010/main" val="1882895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FC4DE0-E533-21DA-B958-D13B1A8F4BAD}"/>
              </a:ext>
            </a:extLst>
          </p:cNvPr>
          <p:cNvSpPr>
            <a:spLocks noGrp="1"/>
          </p:cNvSpPr>
          <p:nvPr>
            <p:ph type="title"/>
          </p:nvPr>
        </p:nvSpPr>
        <p:spPr>
          <a:xfrm>
            <a:off x="1198182" y="381000"/>
            <a:ext cx="10003218" cy="1600124"/>
          </a:xfrm>
        </p:spPr>
        <p:txBody>
          <a:bodyPr>
            <a:normAutofit/>
          </a:bodyPr>
          <a:lstStyle/>
          <a:p>
            <a:r>
              <a:rPr lang="en-GB" dirty="0"/>
              <a:t>The Burden in Equity (1)</a:t>
            </a:r>
          </a:p>
        </p:txBody>
      </p:sp>
      <p:sp>
        <p:nvSpPr>
          <p:cNvPr id="3" name="Content Placeholder 2">
            <a:extLst>
              <a:ext uri="{FF2B5EF4-FFF2-40B4-BE49-F238E27FC236}">
                <a16:creationId xmlns:a16="http://schemas.microsoft.com/office/drawing/2014/main" id="{383E7478-2AC6-3ABE-8188-9341DD221247}"/>
              </a:ext>
            </a:extLst>
          </p:cNvPr>
          <p:cNvSpPr>
            <a:spLocks noGrp="1"/>
          </p:cNvSpPr>
          <p:nvPr>
            <p:ph idx="1"/>
          </p:nvPr>
        </p:nvSpPr>
        <p:spPr>
          <a:xfrm>
            <a:off x="1185756" y="2362200"/>
            <a:ext cx="8796444" cy="3935986"/>
          </a:xfrm>
        </p:spPr>
        <p:txBody>
          <a:bodyPr anchor="ctr">
            <a:normAutofit/>
          </a:bodyPr>
          <a:lstStyle/>
          <a:p>
            <a:r>
              <a:rPr lang="en-GB" sz="1800" dirty="0">
                <a:solidFill>
                  <a:schemeClr val="tx1">
                    <a:alpha val="80000"/>
                  </a:schemeClr>
                </a:solidFill>
              </a:rPr>
              <a:t>The burden of a restrictive covenant may pass in equity under the doctrine in </a:t>
            </a:r>
            <a:r>
              <a:rPr lang="en-GB" sz="1800" b="1" dirty="0" err="1">
                <a:solidFill>
                  <a:schemeClr val="tx1">
                    <a:alpha val="80000"/>
                  </a:schemeClr>
                </a:solidFill>
              </a:rPr>
              <a:t>Tulk</a:t>
            </a:r>
            <a:r>
              <a:rPr lang="en-GB" sz="1800" b="1" dirty="0">
                <a:solidFill>
                  <a:schemeClr val="tx1">
                    <a:alpha val="80000"/>
                  </a:schemeClr>
                </a:solidFill>
              </a:rPr>
              <a:t> v </a:t>
            </a:r>
            <a:r>
              <a:rPr lang="en-GB" sz="1800" b="1" dirty="0" err="1">
                <a:solidFill>
                  <a:schemeClr val="tx1">
                    <a:alpha val="80000"/>
                  </a:schemeClr>
                </a:solidFill>
              </a:rPr>
              <a:t>Moxhay</a:t>
            </a:r>
            <a:r>
              <a:rPr lang="en-GB" sz="1800" b="1" dirty="0">
                <a:solidFill>
                  <a:schemeClr val="tx1">
                    <a:alpha val="80000"/>
                  </a:schemeClr>
                </a:solidFill>
              </a:rPr>
              <a:t> (1848) 2 Ph 774 </a:t>
            </a:r>
            <a:r>
              <a:rPr lang="en-GB" sz="1800" dirty="0">
                <a:solidFill>
                  <a:schemeClr val="tx1">
                    <a:alpha val="80000"/>
                  </a:schemeClr>
                </a:solidFill>
              </a:rPr>
              <a:t>provided that the following requirements are satisfied: </a:t>
            </a:r>
          </a:p>
          <a:p>
            <a:r>
              <a:rPr lang="en-GB" sz="1800" dirty="0">
                <a:solidFill>
                  <a:schemeClr val="tx1">
                    <a:alpha val="80000"/>
                  </a:schemeClr>
                </a:solidFill>
              </a:rPr>
              <a:t>(a) the covenant must be negative (restrictive) in substance; </a:t>
            </a:r>
          </a:p>
          <a:p>
            <a:r>
              <a:rPr lang="en-GB" sz="1800" dirty="0">
                <a:solidFill>
                  <a:schemeClr val="tx1">
                    <a:alpha val="80000"/>
                  </a:schemeClr>
                </a:solidFill>
              </a:rPr>
              <a:t>(b) the covenant must, at the time of the creation of the covenant, have been made to benefit dominant land retained by the covenantee; </a:t>
            </a:r>
          </a:p>
          <a:p>
            <a:r>
              <a:rPr lang="en-GB" sz="1800" dirty="0">
                <a:solidFill>
                  <a:schemeClr val="tx1">
                    <a:alpha val="80000"/>
                  </a:schemeClr>
                </a:solidFill>
              </a:rPr>
              <a:t>(c) the covenant must touch and concern the dominant land; </a:t>
            </a:r>
          </a:p>
          <a:p>
            <a:r>
              <a:rPr lang="en-GB" sz="1800" dirty="0">
                <a:solidFill>
                  <a:schemeClr val="tx1">
                    <a:alpha val="80000"/>
                  </a:schemeClr>
                </a:solidFill>
              </a:rPr>
              <a:t>(d) the covenant must be made with the intent to burden the servient land; and </a:t>
            </a:r>
          </a:p>
          <a:p>
            <a:r>
              <a:rPr lang="en-GB" sz="1800" dirty="0">
                <a:solidFill>
                  <a:schemeClr val="tx1">
                    <a:alpha val="80000"/>
                  </a:schemeClr>
                </a:solidFill>
              </a:rPr>
              <a:t>(e) the owner of the servient land must have notice of the covenant for it to bind them</a:t>
            </a:r>
          </a:p>
        </p:txBody>
      </p:sp>
    </p:spTree>
    <p:extLst>
      <p:ext uri="{BB962C8B-B14F-4D97-AF65-F5344CB8AC3E}">
        <p14:creationId xmlns:p14="http://schemas.microsoft.com/office/powerpoint/2010/main" val="454929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Close up image of a hand touching flowers">
            <a:extLst>
              <a:ext uri="{FF2B5EF4-FFF2-40B4-BE49-F238E27FC236}">
                <a16:creationId xmlns:a16="http://schemas.microsoft.com/office/drawing/2014/main" id="{6125F898-70E5-2E87-41B4-56C04AF31188}"/>
              </a:ext>
            </a:extLst>
          </p:cNvPr>
          <p:cNvPicPr>
            <a:picLocks noChangeAspect="1"/>
          </p:cNvPicPr>
          <p:nvPr/>
        </p:nvPicPr>
        <p:blipFill rotWithShape="1">
          <a:blip r:embed="rId3"/>
          <a:srcRect r="10456" b="1"/>
          <a:stretch/>
        </p:blipFill>
        <p:spPr>
          <a:xfrm>
            <a:off x="3048" y="10"/>
            <a:ext cx="6195372" cy="4618233"/>
          </a:xfrm>
          <a:prstGeom prst="rect">
            <a:avLst/>
          </a:prstGeom>
        </p:spPr>
      </p:pic>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D66192-0172-FA44-ADAF-97D61F5363A6}"/>
              </a:ext>
            </a:extLst>
          </p:cNvPr>
          <p:cNvSpPr>
            <a:spLocks noGrp="1"/>
          </p:cNvSpPr>
          <p:nvPr>
            <p:ph type="title"/>
          </p:nvPr>
        </p:nvSpPr>
        <p:spPr>
          <a:xfrm>
            <a:off x="838200" y="4876800"/>
            <a:ext cx="10003218" cy="1219200"/>
          </a:xfrm>
        </p:spPr>
        <p:txBody>
          <a:bodyPr>
            <a:normAutofit/>
          </a:bodyPr>
          <a:lstStyle/>
          <a:p>
            <a:r>
              <a:rPr lang="en-US" dirty="0"/>
              <a:t>The Burden in Equity (2)</a:t>
            </a:r>
          </a:p>
        </p:txBody>
      </p:sp>
      <p:sp>
        <p:nvSpPr>
          <p:cNvPr id="3" name="Content Placeholder 2">
            <a:extLst>
              <a:ext uri="{FF2B5EF4-FFF2-40B4-BE49-F238E27FC236}">
                <a16:creationId xmlns:a16="http://schemas.microsoft.com/office/drawing/2014/main" id="{1E8E5F33-77DA-1849-BF56-AEADF6BA8C0D}"/>
              </a:ext>
            </a:extLst>
          </p:cNvPr>
          <p:cNvSpPr>
            <a:spLocks noGrp="1"/>
          </p:cNvSpPr>
          <p:nvPr>
            <p:ph idx="1"/>
          </p:nvPr>
        </p:nvSpPr>
        <p:spPr>
          <a:xfrm>
            <a:off x="6553200" y="399684"/>
            <a:ext cx="4800600" cy="3935986"/>
          </a:xfrm>
        </p:spPr>
        <p:txBody>
          <a:bodyPr anchor="ctr">
            <a:normAutofit/>
          </a:bodyPr>
          <a:lstStyle/>
          <a:p>
            <a:r>
              <a:rPr lang="en-GB" sz="1800" b="1" dirty="0">
                <a:solidFill>
                  <a:schemeClr val="tx2"/>
                </a:solidFill>
              </a:rPr>
              <a:t>(a) The covenant must be negative in nature, such as a covenant not to build on land or not to use the land for business purposes. </a:t>
            </a:r>
          </a:p>
          <a:p>
            <a:r>
              <a:rPr lang="en-GB" sz="1800" dirty="0">
                <a:solidFill>
                  <a:schemeClr val="tx2"/>
                </a:solidFill>
              </a:rPr>
              <a:t>We saw earlier that a covenant may be worded in a negative way yet be positive in fact. </a:t>
            </a:r>
          </a:p>
          <a:p>
            <a:r>
              <a:rPr lang="en-GB" sz="1800" dirty="0">
                <a:solidFill>
                  <a:schemeClr val="tx2"/>
                </a:solidFill>
              </a:rPr>
              <a:t>Positive covenants do not run either at law or in equity.</a:t>
            </a:r>
            <a:endParaRPr lang="en-US" sz="1800" dirty="0">
              <a:solidFill>
                <a:schemeClr val="tx2"/>
              </a:solidFill>
            </a:endParaRPr>
          </a:p>
        </p:txBody>
      </p:sp>
    </p:spTree>
    <p:extLst>
      <p:ext uri="{BB962C8B-B14F-4D97-AF65-F5344CB8AC3E}">
        <p14:creationId xmlns:p14="http://schemas.microsoft.com/office/powerpoint/2010/main" val="2999891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DE59DC-181A-FB4F-8E06-15FA8F9B7015}"/>
              </a:ext>
            </a:extLst>
          </p:cNvPr>
          <p:cNvSpPr>
            <a:spLocks noGrp="1"/>
          </p:cNvSpPr>
          <p:nvPr>
            <p:ph type="title"/>
          </p:nvPr>
        </p:nvSpPr>
        <p:spPr>
          <a:xfrm>
            <a:off x="1198182" y="381000"/>
            <a:ext cx="10003218" cy="1600124"/>
          </a:xfrm>
        </p:spPr>
        <p:txBody>
          <a:bodyPr>
            <a:normAutofit/>
          </a:bodyPr>
          <a:lstStyle/>
          <a:p>
            <a:r>
              <a:rPr lang="en-US" dirty="0"/>
              <a:t>The Burden in Equity (3)</a:t>
            </a:r>
          </a:p>
        </p:txBody>
      </p:sp>
      <p:sp>
        <p:nvSpPr>
          <p:cNvPr id="3" name="Content Placeholder 2">
            <a:extLst>
              <a:ext uri="{FF2B5EF4-FFF2-40B4-BE49-F238E27FC236}">
                <a16:creationId xmlns:a16="http://schemas.microsoft.com/office/drawing/2014/main" id="{92C7DB57-382A-304B-904D-C50B77155D53}"/>
              </a:ext>
            </a:extLst>
          </p:cNvPr>
          <p:cNvSpPr>
            <a:spLocks noGrp="1"/>
          </p:cNvSpPr>
          <p:nvPr>
            <p:ph idx="1"/>
          </p:nvPr>
        </p:nvSpPr>
        <p:spPr>
          <a:xfrm>
            <a:off x="1185756" y="2362200"/>
            <a:ext cx="8796444" cy="3935986"/>
          </a:xfrm>
        </p:spPr>
        <p:txBody>
          <a:bodyPr anchor="ctr">
            <a:normAutofit/>
          </a:bodyPr>
          <a:lstStyle/>
          <a:p>
            <a:pPr>
              <a:lnSpc>
                <a:spcPct val="100000"/>
              </a:lnSpc>
            </a:pPr>
            <a:r>
              <a:rPr lang="en-GB" sz="1500" b="1" dirty="0">
                <a:solidFill>
                  <a:schemeClr val="tx1">
                    <a:alpha val="80000"/>
                  </a:schemeClr>
                </a:solidFill>
              </a:rPr>
              <a:t>(b) the covenant must, at the time of the creation of the covenant, have been made to benefit dominant land retained by the covenantee.</a:t>
            </a:r>
          </a:p>
          <a:p>
            <a:pPr>
              <a:lnSpc>
                <a:spcPct val="100000"/>
              </a:lnSpc>
            </a:pPr>
            <a:r>
              <a:rPr lang="en-GB" sz="1500" dirty="0">
                <a:solidFill>
                  <a:schemeClr val="tx1">
                    <a:alpha val="80000"/>
                  </a:schemeClr>
                </a:solidFill>
              </a:rPr>
              <a:t>Both the covenantee and the covenantor must own an estate in their respective tenements. </a:t>
            </a:r>
          </a:p>
          <a:p>
            <a:pPr>
              <a:lnSpc>
                <a:spcPct val="100000"/>
              </a:lnSpc>
            </a:pPr>
            <a:r>
              <a:rPr lang="en-GB" sz="1500" dirty="0">
                <a:solidFill>
                  <a:schemeClr val="tx1">
                    <a:alpha val="80000"/>
                  </a:schemeClr>
                </a:solidFill>
              </a:rPr>
              <a:t>The benefitted land must also be reasonably close to the burdened tenement: </a:t>
            </a:r>
            <a:r>
              <a:rPr lang="en-GB" sz="1500" i="1" dirty="0">
                <a:solidFill>
                  <a:schemeClr val="tx1">
                    <a:alpha val="80000"/>
                  </a:schemeClr>
                </a:solidFill>
              </a:rPr>
              <a:t>“[L]and at Clapham would be too remote and unable to carry a right to enforce … covenants in respect of … land at Hampstead”</a:t>
            </a:r>
            <a:r>
              <a:rPr lang="en-GB" sz="1500" dirty="0">
                <a:solidFill>
                  <a:schemeClr val="tx1">
                    <a:alpha val="80000"/>
                  </a:schemeClr>
                </a:solidFill>
              </a:rPr>
              <a:t> (</a:t>
            </a:r>
            <a:r>
              <a:rPr lang="en-GB" sz="1500" b="1" i="1" dirty="0">
                <a:solidFill>
                  <a:schemeClr val="tx1">
                    <a:alpha val="80000"/>
                  </a:schemeClr>
                </a:solidFill>
              </a:rPr>
              <a:t>Kelly v Barrett [1924]</a:t>
            </a:r>
            <a:r>
              <a:rPr lang="en-GB" sz="1500" dirty="0">
                <a:solidFill>
                  <a:schemeClr val="tx1">
                    <a:alpha val="80000"/>
                  </a:schemeClr>
                </a:solidFill>
              </a:rPr>
              <a:t>). </a:t>
            </a:r>
          </a:p>
          <a:p>
            <a:pPr>
              <a:lnSpc>
                <a:spcPct val="100000"/>
              </a:lnSpc>
            </a:pPr>
            <a:r>
              <a:rPr lang="en-GB" sz="1500" dirty="0">
                <a:solidFill>
                  <a:schemeClr val="tx1">
                    <a:alpha val="80000"/>
                  </a:schemeClr>
                </a:solidFill>
              </a:rPr>
              <a:t>There must be identifiable dominant land owned by the covenantee at the time the covenant is created. As most covenants are created when a part of land is sold, this means that the seller must retain land. </a:t>
            </a:r>
          </a:p>
          <a:p>
            <a:pPr>
              <a:lnSpc>
                <a:spcPct val="100000"/>
              </a:lnSpc>
            </a:pPr>
            <a:r>
              <a:rPr lang="en-GB" sz="1500" dirty="0">
                <a:solidFill>
                  <a:schemeClr val="tx1">
                    <a:alpha val="80000"/>
                  </a:schemeClr>
                </a:solidFill>
              </a:rPr>
              <a:t>In </a:t>
            </a:r>
            <a:r>
              <a:rPr lang="en-GB" sz="1500" b="1" dirty="0">
                <a:solidFill>
                  <a:schemeClr val="tx1">
                    <a:alpha val="80000"/>
                  </a:schemeClr>
                </a:solidFill>
              </a:rPr>
              <a:t>London County Council v Allen [1914] 3 KB 642 </a:t>
            </a:r>
            <a:r>
              <a:rPr lang="en-GB" sz="1500" dirty="0">
                <a:solidFill>
                  <a:schemeClr val="tx1">
                    <a:alpha val="80000"/>
                  </a:schemeClr>
                </a:solidFill>
              </a:rPr>
              <a:t>the County Council sold land subject to a covenant not to build on it. Mrs Allen was a successor to the original covenantor and started to build on the land. The County Council could not prevent her from building as it had failed to retain any dominant land.</a:t>
            </a:r>
          </a:p>
          <a:p>
            <a:pPr>
              <a:lnSpc>
                <a:spcPct val="100000"/>
              </a:lnSpc>
            </a:pPr>
            <a:endParaRPr lang="en-US" sz="1500" dirty="0">
              <a:solidFill>
                <a:schemeClr val="tx1">
                  <a:alpha val="80000"/>
                </a:schemeClr>
              </a:solidFill>
            </a:endParaRPr>
          </a:p>
        </p:txBody>
      </p:sp>
    </p:spTree>
    <p:extLst>
      <p:ext uri="{BB962C8B-B14F-4D97-AF65-F5344CB8AC3E}">
        <p14:creationId xmlns:p14="http://schemas.microsoft.com/office/powerpoint/2010/main" val="3041919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C16C96-7ECB-C946-B1E9-992BDAD040C2}"/>
              </a:ext>
            </a:extLst>
          </p:cNvPr>
          <p:cNvSpPr>
            <a:spLocks noGrp="1"/>
          </p:cNvSpPr>
          <p:nvPr>
            <p:ph type="title"/>
          </p:nvPr>
        </p:nvSpPr>
        <p:spPr>
          <a:xfrm>
            <a:off x="1198182" y="381000"/>
            <a:ext cx="10003218" cy="1600124"/>
          </a:xfrm>
        </p:spPr>
        <p:txBody>
          <a:bodyPr>
            <a:normAutofit/>
          </a:bodyPr>
          <a:lstStyle/>
          <a:p>
            <a:r>
              <a:rPr lang="en-US" dirty="0"/>
              <a:t>The Burden in Equity (4)</a:t>
            </a:r>
          </a:p>
        </p:txBody>
      </p:sp>
      <p:sp>
        <p:nvSpPr>
          <p:cNvPr id="3" name="Content Placeholder 2">
            <a:extLst>
              <a:ext uri="{FF2B5EF4-FFF2-40B4-BE49-F238E27FC236}">
                <a16:creationId xmlns:a16="http://schemas.microsoft.com/office/drawing/2014/main" id="{3BBD2817-1817-C04F-8952-055168EBCB21}"/>
              </a:ext>
            </a:extLst>
          </p:cNvPr>
          <p:cNvSpPr>
            <a:spLocks noGrp="1"/>
          </p:cNvSpPr>
          <p:nvPr>
            <p:ph idx="1"/>
          </p:nvPr>
        </p:nvSpPr>
        <p:spPr>
          <a:xfrm>
            <a:off x="1185756" y="2362200"/>
            <a:ext cx="8796444" cy="3935986"/>
          </a:xfrm>
        </p:spPr>
        <p:txBody>
          <a:bodyPr anchor="ctr">
            <a:normAutofit/>
          </a:bodyPr>
          <a:lstStyle/>
          <a:p>
            <a:pPr>
              <a:lnSpc>
                <a:spcPct val="100000"/>
              </a:lnSpc>
            </a:pPr>
            <a:r>
              <a:rPr lang="en-GB" sz="1800" b="1" dirty="0">
                <a:solidFill>
                  <a:schemeClr val="tx1">
                    <a:alpha val="80000"/>
                  </a:schemeClr>
                </a:solidFill>
              </a:rPr>
              <a:t>(c) The covenant must touch and concern the benefitted land, that is, it must benefit the land. </a:t>
            </a:r>
          </a:p>
          <a:p>
            <a:pPr>
              <a:lnSpc>
                <a:spcPct val="100000"/>
              </a:lnSpc>
            </a:pPr>
            <a:r>
              <a:rPr lang="en-GB" sz="1800" dirty="0">
                <a:solidFill>
                  <a:schemeClr val="tx1">
                    <a:alpha val="80000"/>
                  </a:schemeClr>
                </a:solidFill>
              </a:rPr>
              <a:t>The test created in </a:t>
            </a:r>
            <a:r>
              <a:rPr lang="en-GB" sz="1800" b="1" dirty="0">
                <a:solidFill>
                  <a:schemeClr val="tx1">
                    <a:alpha val="80000"/>
                  </a:schemeClr>
                </a:solidFill>
              </a:rPr>
              <a:t>P &amp; A Swift Investments v Combined English Stores Group plc [1989] AC 632</a:t>
            </a:r>
            <a:r>
              <a:rPr lang="en-GB" sz="1800" dirty="0">
                <a:solidFill>
                  <a:schemeClr val="tx1">
                    <a:alpha val="80000"/>
                  </a:schemeClr>
                </a:solidFill>
              </a:rPr>
              <a:t> can be used: </a:t>
            </a:r>
          </a:p>
          <a:p>
            <a:pPr>
              <a:lnSpc>
                <a:spcPct val="100000"/>
              </a:lnSpc>
            </a:pPr>
            <a:r>
              <a:rPr lang="en-GB" sz="1800" dirty="0">
                <a:solidFill>
                  <a:schemeClr val="tx1">
                    <a:alpha val="80000"/>
                  </a:schemeClr>
                </a:solidFill>
              </a:rPr>
              <a:t>(</a:t>
            </a:r>
            <a:r>
              <a:rPr lang="en-GB" sz="1800" dirty="0" err="1">
                <a:solidFill>
                  <a:schemeClr val="tx1">
                    <a:alpha val="80000"/>
                  </a:schemeClr>
                </a:solidFill>
              </a:rPr>
              <a:t>i</a:t>
            </a:r>
            <a:r>
              <a:rPr lang="en-GB" sz="1800" dirty="0">
                <a:solidFill>
                  <a:schemeClr val="tx1">
                    <a:alpha val="80000"/>
                  </a:schemeClr>
                </a:solidFill>
              </a:rPr>
              <a:t>) a ‘touching and concerning’ covenant must benefit only the dominant owner for the time being, so that, if separated from their land, it ceases to be advantageous to them; </a:t>
            </a:r>
          </a:p>
          <a:p>
            <a:pPr>
              <a:lnSpc>
                <a:spcPct val="100000"/>
              </a:lnSpc>
            </a:pPr>
            <a:r>
              <a:rPr lang="en-GB" sz="1800" dirty="0">
                <a:solidFill>
                  <a:schemeClr val="tx1">
                    <a:alpha val="80000"/>
                  </a:schemeClr>
                </a:solidFill>
              </a:rPr>
              <a:t>(ii) the covenant must affect the nature, quality, mode of user or value of the land of the dominant owner; and (iii) the covenant must not be expressed to be personal (</a:t>
            </a:r>
            <a:r>
              <a:rPr lang="en-GB" sz="1800" dirty="0" err="1">
                <a:solidFill>
                  <a:schemeClr val="tx1">
                    <a:alpha val="80000"/>
                  </a:schemeClr>
                </a:solidFill>
              </a:rPr>
              <a:t>ie</a:t>
            </a:r>
            <a:r>
              <a:rPr lang="en-GB" sz="1800" dirty="0">
                <a:solidFill>
                  <a:schemeClr val="tx1">
                    <a:alpha val="80000"/>
                  </a:schemeClr>
                </a:solidFill>
              </a:rPr>
              <a:t> must not have been given only to one specific servient owner). </a:t>
            </a:r>
          </a:p>
          <a:p>
            <a:pPr>
              <a:lnSpc>
                <a:spcPct val="100000"/>
              </a:lnSpc>
            </a:pPr>
            <a:r>
              <a:rPr lang="en-GB" sz="1800" dirty="0">
                <a:solidFill>
                  <a:schemeClr val="tx1">
                    <a:alpha val="80000"/>
                  </a:schemeClr>
                </a:solidFill>
              </a:rPr>
              <a:t>It was stated in </a:t>
            </a:r>
            <a:r>
              <a:rPr lang="en-GB" sz="1800" b="1" i="1" dirty="0">
                <a:solidFill>
                  <a:schemeClr val="tx1">
                    <a:alpha val="80000"/>
                  </a:schemeClr>
                </a:solidFill>
              </a:rPr>
              <a:t>Re Gadd’s Land Transfer [1966]</a:t>
            </a:r>
            <a:r>
              <a:rPr lang="en-GB" sz="1800" dirty="0">
                <a:solidFill>
                  <a:schemeClr val="tx1">
                    <a:alpha val="80000"/>
                  </a:schemeClr>
                </a:solidFill>
              </a:rPr>
              <a:t> that a benefit is something which affects either the value of the land or its use or enjoyment. </a:t>
            </a:r>
            <a:endParaRPr lang="en-US" sz="1800" dirty="0">
              <a:solidFill>
                <a:schemeClr val="tx1">
                  <a:alpha val="80000"/>
                </a:schemeClr>
              </a:solidFill>
            </a:endParaRPr>
          </a:p>
        </p:txBody>
      </p:sp>
    </p:spTree>
    <p:extLst>
      <p:ext uri="{BB962C8B-B14F-4D97-AF65-F5344CB8AC3E}">
        <p14:creationId xmlns:p14="http://schemas.microsoft.com/office/powerpoint/2010/main" val="6673158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D5AE01-CD44-E099-D9C5-F771F8060537}"/>
              </a:ext>
            </a:extLst>
          </p:cNvPr>
          <p:cNvSpPr>
            <a:spLocks noGrp="1"/>
          </p:cNvSpPr>
          <p:nvPr>
            <p:ph type="title"/>
          </p:nvPr>
        </p:nvSpPr>
        <p:spPr>
          <a:xfrm>
            <a:off x="1198182" y="381000"/>
            <a:ext cx="10003218" cy="1600124"/>
          </a:xfrm>
        </p:spPr>
        <p:txBody>
          <a:bodyPr>
            <a:normAutofit/>
          </a:bodyPr>
          <a:lstStyle/>
          <a:p>
            <a:r>
              <a:rPr lang="en-GB" dirty="0"/>
              <a:t>The Burden in Equity (5)</a:t>
            </a:r>
          </a:p>
        </p:txBody>
      </p:sp>
      <p:sp>
        <p:nvSpPr>
          <p:cNvPr id="3" name="Content Placeholder 2">
            <a:extLst>
              <a:ext uri="{FF2B5EF4-FFF2-40B4-BE49-F238E27FC236}">
                <a16:creationId xmlns:a16="http://schemas.microsoft.com/office/drawing/2014/main" id="{8D914F63-4167-06E1-D5A7-12C35D41E137}"/>
              </a:ext>
            </a:extLst>
          </p:cNvPr>
          <p:cNvSpPr>
            <a:spLocks noGrp="1"/>
          </p:cNvSpPr>
          <p:nvPr>
            <p:ph idx="1"/>
          </p:nvPr>
        </p:nvSpPr>
        <p:spPr>
          <a:xfrm>
            <a:off x="1185756" y="2362200"/>
            <a:ext cx="8796444" cy="3935986"/>
          </a:xfrm>
        </p:spPr>
        <p:txBody>
          <a:bodyPr anchor="ctr">
            <a:normAutofit/>
          </a:bodyPr>
          <a:lstStyle/>
          <a:p>
            <a:pPr>
              <a:lnSpc>
                <a:spcPct val="100000"/>
              </a:lnSpc>
            </a:pPr>
            <a:r>
              <a:rPr lang="en-GB" sz="1700" b="1" dirty="0">
                <a:solidFill>
                  <a:schemeClr val="tx1">
                    <a:alpha val="80000"/>
                  </a:schemeClr>
                </a:solidFill>
              </a:rPr>
              <a:t>(d) The covenant must be made with the intent to burden the servient land </a:t>
            </a:r>
          </a:p>
          <a:p>
            <a:pPr>
              <a:lnSpc>
                <a:spcPct val="100000"/>
              </a:lnSpc>
            </a:pPr>
            <a:r>
              <a:rPr lang="en-GB" sz="1700" dirty="0">
                <a:solidFill>
                  <a:schemeClr val="tx1">
                    <a:alpha val="80000"/>
                  </a:schemeClr>
                </a:solidFill>
              </a:rPr>
              <a:t>The intention can either be express or implied: </a:t>
            </a:r>
          </a:p>
          <a:p>
            <a:pPr>
              <a:lnSpc>
                <a:spcPct val="100000"/>
              </a:lnSpc>
            </a:pPr>
            <a:r>
              <a:rPr lang="en-GB" sz="1700" dirty="0">
                <a:solidFill>
                  <a:schemeClr val="tx1">
                    <a:alpha val="80000"/>
                  </a:schemeClr>
                </a:solidFill>
              </a:rPr>
              <a:t>Express intention </a:t>
            </a:r>
          </a:p>
          <a:p>
            <a:pPr>
              <a:lnSpc>
                <a:spcPct val="100000"/>
              </a:lnSpc>
            </a:pPr>
            <a:r>
              <a:rPr lang="en-GB" sz="1700" dirty="0">
                <a:solidFill>
                  <a:schemeClr val="tx1">
                    <a:alpha val="80000"/>
                  </a:schemeClr>
                </a:solidFill>
              </a:rPr>
              <a:t>This will be set out in the document creating the covenant, for example: </a:t>
            </a:r>
          </a:p>
          <a:p>
            <a:pPr>
              <a:lnSpc>
                <a:spcPct val="100000"/>
              </a:lnSpc>
            </a:pPr>
            <a:r>
              <a:rPr lang="en-GB" sz="1700" dirty="0">
                <a:solidFill>
                  <a:schemeClr val="tx1">
                    <a:alpha val="80000"/>
                  </a:schemeClr>
                </a:solidFill>
              </a:rPr>
              <a:t>The Buyer and their successors in title covenants with the Seller to use the property only as a private dwelling house. </a:t>
            </a:r>
          </a:p>
          <a:p>
            <a:pPr>
              <a:lnSpc>
                <a:spcPct val="100000"/>
              </a:lnSpc>
            </a:pPr>
            <a:r>
              <a:rPr lang="en-GB" sz="1700" dirty="0">
                <a:solidFill>
                  <a:schemeClr val="tx1">
                    <a:alpha val="80000"/>
                  </a:schemeClr>
                </a:solidFill>
              </a:rPr>
              <a:t>Implied intention In the absence of express words, the intention can be implied using s 79 (1) LPA 1925: </a:t>
            </a:r>
          </a:p>
          <a:p>
            <a:pPr>
              <a:lnSpc>
                <a:spcPct val="100000"/>
              </a:lnSpc>
            </a:pPr>
            <a:r>
              <a:rPr lang="en-GB" sz="1700" dirty="0">
                <a:solidFill>
                  <a:schemeClr val="tx1">
                    <a:alpha val="80000"/>
                  </a:schemeClr>
                </a:solidFill>
              </a:rPr>
              <a:t>A covenant relating to any land of a covenantor… Shall, unless a contrary intention is expressed, be deemed to be made by the covenantor on behalf of himself and his successors in title and the person’s deriving title under him or them…</a:t>
            </a:r>
          </a:p>
        </p:txBody>
      </p:sp>
    </p:spTree>
    <p:extLst>
      <p:ext uri="{BB962C8B-B14F-4D97-AF65-F5344CB8AC3E}">
        <p14:creationId xmlns:p14="http://schemas.microsoft.com/office/powerpoint/2010/main" val="7209741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8A0EC4-104D-DAF3-915F-7FD0521978A8}"/>
              </a:ext>
            </a:extLst>
          </p:cNvPr>
          <p:cNvSpPr>
            <a:spLocks noGrp="1"/>
          </p:cNvSpPr>
          <p:nvPr>
            <p:ph type="title"/>
          </p:nvPr>
        </p:nvSpPr>
        <p:spPr>
          <a:xfrm>
            <a:off x="1198182" y="381000"/>
            <a:ext cx="10003218" cy="1600124"/>
          </a:xfrm>
        </p:spPr>
        <p:txBody>
          <a:bodyPr>
            <a:normAutofit/>
          </a:bodyPr>
          <a:lstStyle/>
          <a:p>
            <a:r>
              <a:rPr lang="en-GB"/>
              <a:t>The Burden in Equity (6)</a:t>
            </a:r>
            <a:endParaRPr lang="en-GB" dirty="0"/>
          </a:p>
        </p:txBody>
      </p:sp>
      <p:sp>
        <p:nvSpPr>
          <p:cNvPr id="3" name="Content Placeholder 2">
            <a:extLst>
              <a:ext uri="{FF2B5EF4-FFF2-40B4-BE49-F238E27FC236}">
                <a16:creationId xmlns:a16="http://schemas.microsoft.com/office/drawing/2014/main" id="{00B7C703-94B2-36BB-7F71-B5AC52AE5668}"/>
              </a:ext>
            </a:extLst>
          </p:cNvPr>
          <p:cNvSpPr>
            <a:spLocks noGrp="1"/>
          </p:cNvSpPr>
          <p:nvPr>
            <p:ph idx="1"/>
          </p:nvPr>
        </p:nvSpPr>
        <p:spPr>
          <a:xfrm>
            <a:off x="1185756" y="2362200"/>
            <a:ext cx="8796444" cy="3935986"/>
          </a:xfrm>
        </p:spPr>
        <p:txBody>
          <a:bodyPr anchor="ctr">
            <a:normAutofit/>
          </a:bodyPr>
          <a:lstStyle/>
          <a:p>
            <a:r>
              <a:rPr lang="en-GB" sz="1800" b="1">
                <a:solidFill>
                  <a:schemeClr val="tx1">
                    <a:alpha val="80000"/>
                  </a:schemeClr>
                </a:solidFill>
              </a:rPr>
              <a:t>(e) The owner of the servient land must have notice of the covenant for it to bind them </a:t>
            </a:r>
          </a:p>
          <a:p>
            <a:r>
              <a:rPr lang="en-GB" sz="1800">
                <a:solidFill>
                  <a:schemeClr val="tx1">
                    <a:alpha val="80000"/>
                  </a:schemeClr>
                </a:solidFill>
              </a:rPr>
              <a:t>How notice is given will depend upon whether the land is registered or unregistered. </a:t>
            </a:r>
          </a:p>
        </p:txBody>
      </p:sp>
    </p:spTree>
    <p:extLst>
      <p:ext uri="{BB962C8B-B14F-4D97-AF65-F5344CB8AC3E}">
        <p14:creationId xmlns:p14="http://schemas.microsoft.com/office/powerpoint/2010/main" val="25017144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6" name="Picture 15" descr="The facade of townhouses">
            <a:extLst>
              <a:ext uri="{FF2B5EF4-FFF2-40B4-BE49-F238E27FC236}">
                <a16:creationId xmlns:a16="http://schemas.microsoft.com/office/drawing/2014/main" id="{9FE35B0C-EA19-EE4F-CA4B-74CA821B789C}"/>
              </a:ext>
            </a:extLst>
          </p:cNvPr>
          <p:cNvPicPr>
            <a:picLocks noChangeAspect="1"/>
          </p:cNvPicPr>
          <p:nvPr/>
        </p:nvPicPr>
        <p:blipFill rotWithShape="1">
          <a:blip r:embed="rId3"/>
          <a:srcRect r="2404" b="-1"/>
          <a:stretch/>
        </p:blipFill>
        <p:spPr>
          <a:xfrm>
            <a:off x="3048" y="10"/>
            <a:ext cx="6195372" cy="4618233"/>
          </a:xfrm>
          <a:prstGeom prst="rect">
            <a:avLst/>
          </a:prstGeom>
        </p:spPr>
      </p:pic>
      <p:sp>
        <p:nvSpPr>
          <p:cNvPr id="24" name="Rectangle 2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F1D49D-1A55-8FE1-6C7C-1760A357A789}"/>
              </a:ext>
            </a:extLst>
          </p:cNvPr>
          <p:cNvSpPr>
            <a:spLocks noGrp="1"/>
          </p:cNvSpPr>
          <p:nvPr>
            <p:ph type="title"/>
          </p:nvPr>
        </p:nvSpPr>
        <p:spPr>
          <a:xfrm>
            <a:off x="838200" y="4876800"/>
            <a:ext cx="10003218" cy="1219200"/>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BA540F57-25BF-AD46-0245-40C24BF3B838}"/>
              </a:ext>
            </a:extLst>
          </p:cNvPr>
          <p:cNvSpPr>
            <a:spLocks noGrp="1"/>
          </p:cNvSpPr>
          <p:nvPr>
            <p:ph idx="1"/>
          </p:nvPr>
        </p:nvSpPr>
        <p:spPr>
          <a:xfrm>
            <a:off x="6553200" y="399684"/>
            <a:ext cx="4800600" cy="3935986"/>
          </a:xfrm>
        </p:spPr>
        <p:txBody>
          <a:bodyPr anchor="ctr">
            <a:normAutofit/>
          </a:bodyPr>
          <a:lstStyle/>
          <a:p>
            <a:pPr>
              <a:lnSpc>
                <a:spcPct val="100000"/>
              </a:lnSpc>
            </a:pPr>
            <a:r>
              <a:rPr lang="en-GB" sz="1800">
                <a:solidFill>
                  <a:schemeClr val="tx2"/>
                </a:solidFill>
              </a:rPr>
              <a:t>Mark owns 6 and 8 Tennyson Avenue. He sells 8 Tennyson Avenue (‘the Property’) to Stella. The transfer on sale to Stella contained the following clause: </a:t>
            </a:r>
          </a:p>
          <a:p>
            <a:pPr>
              <a:lnSpc>
                <a:spcPct val="100000"/>
              </a:lnSpc>
            </a:pPr>
            <a:r>
              <a:rPr lang="en-GB" sz="1800">
                <a:solidFill>
                  <a:schemeClr val="tx2"/>
                </a:solidFill>
              </a:rPr>
              <a:t>‘The Buyer and her successors in title covenants with the Seller to: </a:t>
            </a:r>
          </a:p>
          <a:p>
            <a:pPr>
              <a:lnSpc>
                <a:spcPct val="100000"/>
              </a:lnSpc>
            </a:pPr>
            <a:r>
              <a:rPr lang="en-GB" sz="1800">
                <a:solidFill>
                  <a:schemeClr val="tx2"/>
                </a:solidFill>
              </a:rPr>
              <a:t>(a) paint the exterior of the Property every five years; and </a:t>
            </a:r>
          </a:p>
          <a:p>
            <a:pPr>
              <a:lnSpc>
                <a:spcPct val="100000"/>
              </a:lnSpc>
            </a:pPr>
            <a:r>
              <a:rPr lang="en-GB" sz="1800">
                <a:solidFill>
                  <a:schemeClr val="tx2"/>
                </a:solidFill>
              </a:rPr>
              <a:t>(b) not use the Property for any purpose other than a private dwelling house.’ Stella has now sold the Property to Emma. </a:t>
            </a:r>
          </a:p>
          <a:p>
            <a:pPr>
              <a:lnSpc>
                <a:spcPct val="100000"/>
              </a:lnSpc>
            </a:pPr>
            <a:r>
              <a:rPr lang="en-GB" sz="1800" b="1">
                <a:solidFill>
                  <a:schemeClr val="tx2"/>
                </a:solidFill>
              </a:rPr>
              <a:t>Is Emma bound by the covenants?</a:t>
            </a:r>
          </a:p>
          <a:p>
            <a:pPr>
              <a:lnSpc>
                <a:spcPct val="100000"/>
              </a:lnSpc>
            </a:pPr>
            <a:endParaRPr lang="en-GB" sz="1800">
              <a:solidFill>
                <a:schemeClr val="tx2"/>
              </a:solidFill>
            </a:endParaRPr>
          </a:p>
        </p:txBody>
      </p:sp>
    </p:spTree>
    <p:extLst>
      <p:ext uri="{BB962C8B-B14F-4D97-AF65-F5344CB8AC3E}">
        <p14:creationId xmlns:p14="http://schemas.microsoft.com/office/powerpoint/2010/main" val="13333244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479A6-1647-B026-F045-1B0516E91451}"/>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D3B77282-6ADF-E814-E3FE-541DE39219ED}"/>
              </a:ext>
            </a:extLst>
          </p:cNvPr>
          <p:cNvSpPr>
            <a:spLocks noGrp="1"/>
          </p:cNvSpPr>
          <p:nvPr>
            <p:ph idx="1"/>
          </p:nvPr>
        </p:nvSpPr>
        <p:spPr/>
        <p:txBody>
          <a:bodyPr>
            <a:normAutofit fontScale="62500" lnSpcReduction="20000"/>
          </a:bodyPr>
          <a:lstStyle/>
          <a:p>
            <a:r>
              <a:rPr lang="en-GB" dirty="0"/>
              <a:t>The burden of the covenants cannot run at common law. </a:t>
            </a:r>
          </a:p>
          <a:p>
            <a:r>
              <a:rPr lang="en-GB" dirty="0"/>
              <a:t>However, they may run in equity if the requirements in </a:t>
            </a:r>
            <a:r>
              <a:rPr lang="en-GB" dirty="0" err="1"/>
              <a:t>Tulk</a:t>
            </a:r>
            <a:r>
              <a:rPr lang="en-GB" dirty="0"/>
              <a:t> v </a:t>
            </a:r>
            <a:r>
              <a:rPr lang="en-GB" dirty="0" err="1"/>
              <a:t>Moxhay</a:t>
            </a:r>
            <a:r>
              <a:rPr lang="en-GB" dirty="0"/>
              <a:t> are met.</a:t>
            </a:r>
          </a:p>
          <a:p>
            <a:r>
              <a:rPr lang="en-GB" b="1" dirty="0"/>
              <a:t>Applying these to the facts: </a:t>
            </a:r>
          </a:p>
          <a:p>
            <a:r>
              <a:rPr lang="en-GB" dirty="0"/>
              <a:t>(a) The covenant in relation to painting the exterior of the Property requires effort/expenditure and is therefore positive. Therefore the burden does not run in equity. The covenant in relation to the use of the Property is negative/restrictive in substance and therefore runs in equity. </a:t>
            </a:r>
          </a:p>
          <a:p>
            <a:r>
              <a:rPr lang="en-GB" dirty="0"/>
              <a:t>(b) Mark retained ownership of land that benefited from the covenant; 6 Tennyson Avenue. </a:t>
            </a:r>
          </a:p>
          <a:p>
            <a:r>
              <a:rPr lang="en-GB" dirty="0"/>
              <a:t>(c) The restrictive covenant would be seen as a benefit to any owner of the dominant land (6 Tennyson Avenue) and arguably enhances the mode of user and value of the dominant land. </a:t>
            </a:r>
          </a:p>
          <a:p>
            <a:r>
              <a:rPr lang="en-GB" dirty="0"/>
              <a:t>(d) The transfer contains an express intention for the burden of the covenant to run (‘The Buyer and her successors in title…’). </a:t>
            </a:r>
          </a:p>
          <a:p>
            <a:r>
              <a:rPr lang="en-GB" dirty="0"/>
              <a:t>(e) Provided Emma has notice of the restrictive covenant she will be bound by it. </a:t>
            </a:r>
          </a:p>
        </p:txBody>
      </p:sp>
    </p:spTree>
    <p:extLst>
      <p:ext uri="{BB962C8B-B14F-4D97-AF65-F5344CB8AC3E}">
        <p14:creationId xmlns:p14="http://schemas.microsoft.com/office/powerpoint/2010/main" val="35133008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64DF15-7A44-5FCB-4010-78D04974F144}"/>
              </a:ext>
            </a:extLst>
          </p:cNvPr>
          <p:cNvSpPr>
            <a:spLocks noGrp="1"/>
          </p:cNvSpPr>
          <p:nvPr>
            <p:ph type="title"/>
          </p:nvPr>
        </p:nvSpPr>
        <p:spPr>
          <a:xfrm>
            <a:off x="838201" y="559813"/>
            <a:ext cx="2819399" cy="5577934"/>
          </a:xfrm>
        </p:spPr>
        <p:txBody>
          <a:bodyPr>
            <a:normAutofit/>
          </a:bodyPr>
          <a:lstStyle/>
          <a:p>
            <a:r>
              <a:rPr lang="en-GB" sz="3700"/>
              <a:t>Alternative ways of enforcing a positive covenant</a:t>
            </a:r>
          </a:p>
        </p:txBody>
      </p:sp>
      <p:graphicFrame>
        <p:nvGraphicFramePr>
          <p:cNvPr id="5" name="Content Placeholder 2">
            <a:extLst>
              <a:ext uri="{FF2B5EF4-FFF2-40B4-BE49-F238E27FC236}">
                <a16:creationId xmlns:a16="http://schemas.microsoft.com/office/drawing/2014/main" id="{A48762FD-DD62-BA57-2718-7C0540E538D2}"/>
              </a:ext>
            </a:extLst>
          </p:cNvPr>
          <p:cNvGraphicFramePr>
            <a:graphicFrameLocks noGrp="1"/>
          </p:cNvGraphicFramePr>
          <p:nvPr>
            <p:ph idx="1"/>
            <p:extLst>
              <p:ext uri="{D42A27DB-BD31-4B8C-83A1-F6EECF244321}">
                <p14:modId xmlns:p14="http://schemas.microsoft.com/office/powerpoint/2010/main" val="248547228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614195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Green and dry land">
            <a:extLst>
              <a:ext uri="{FF2B5EF4-FFF2-40B4-BE49-F238E27FC236}">
                <a16:creationId xmlns:a16="http://schemas.microsoft.com/office/drawing/2014/main" id="{9E61F110-E1B7-684B-6891-59E062D0C7B7}"/>
              </a:ext>
            </a:extLst>
          </p:cNvPr>
          <p:cNvPicPr>
            <a:picLocks noChangeAspect="1"/>
          </p:cNvPicPr>
          <p:nvPr/>
        </p:nvPicPr>
        <p:blipFill rotWithShape="1">
          <a:blip r:embed="rId3"/>
          <a:srcRect l="13740" r="21196" b="-1"/>
          <a:stretch/>
        </p:blipFill>
        <p:spPr>
          <a:xfrm>
            <a:off x="3048" y="10"/>
            <a:ext cx="6195372" cy="4618233"/>
          </a:xfrm>
          <a:prstGeom prst="rect">
            <a:avLst/>
          </a:prstGeom>
        </p:spPr>
      </p:pic>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02E7FB-9DB0-FB1D-FF4A-05312DF41491}"/>
              </a:ext>
            </a:extLst>
          </p:cNvPr>
          <p:cNvSpPr>
            <a:spLocks noGrp="1"/>
          </p:cNvSpPr>
          <p:nvPr>
            <p:ph type="title"/>
          </p:nvPr>
        </p:nvSpPr>
        <p:spPr>
          <a:xfrm>
            <a:off x="838200" y="4876800"/>
            <a:ext cx="10003218" cy="1219200"/>
          </a:xfrm>
        </p:spPr>
        <p:txBody>
          <a:bodyPr>
            <a:normAutofit/>
          </a:bodyPr>
          <a:lstStyle/>
          <a:p>
            <a:r>
              <a:rPr lang="en-GB" dirty="0"/>
              <a:t>(1) Create a Lease</a:t>
            </a:r>
          </a:p>
        </p:txBody>
      </p:sp>
      <p:sp>
        <p:nvSpPr>
          <p:cNvPr id="3" name="Content Placeholder 2">
            <a:extLst>
              <a:ext uri="{FF2B5EF4-FFF2-40B4-BE49-F238E27FC236}">
                <a16:creationId xmlns:a16="http://schemas.microsoft.com/office/drawing/2014/main" id="{E1D1C5FE-8E74-0B30-F10F-093163560FF7}"/>
              </a:ext>
            </a:extLst>
          </p:cNvPr>
          <p:cNvSpPr>
            <a:spLocks noGrp="1"/>
          </p:cNvSpPr>
          <p:nvPr>
            <p:ph idx="1"/>
          </p:nvPr>
        </p:nvSpPr>
        <p:spPr>
          <a:xfrm>
            <a:off x="6553200" y="399684"/>
            <a:ext cx="4800600" cy="3935986"/>
          </a:xfrm>
        </p:spPr>
        <p:txBody>
          <a:bodyPr anchor="ctr">
            <a:normAutofit/>
          </a:bodyPr>
          <a:lstStyle/>
          <a:p>
            <a:r>
              <a:rPr lang="en-GB" sz="1800">
                <a:solidFill>
                  <a:schemeClr val="tx2"/>
                </a:solidFill>
              </a:rPr>
              <a:t>Instead of selling the land freehold, the landowner can create a lease. </a:t>
            </a:r>
          </a:p>
          <a:p>
            <a:r>
              <a:rPr lang="en-GB" sz="1800">
                <a:solidFill>
                  <a:schemeClr val="tx2"/>
                </a:solidFill>
              </a:rPr>
              <a:t>Although this ensures that positive covenants are enforceable, leases are less attractive to a buyer than the purchase of freehold land. </a:t>
            </a:r>
          </a:p>
          <a:p>
            <a:r>
              <a:rPr lang="en-GB" sz="1800">
                <a:solidFill>
                  <a:schemeClr val="tx2"/>
                </a:solidFill>
              </a:rPr>
              <a:t>This is because a lease must be created for a fixed duration (which will eventually come to an end) and not last forever like a freehold estate.</a:t>
            </a:r>
          </a:p>
        </p:txBody>
      </p:sp>
    </p:spTree>
    <p:extLst>
      <p:ext uri="{BB962C8B-B14F-4D97-AF65-F5344CB8AC3E}">
        <p14:creationId xmlns:p14="http://schemas.microsoft.com/office/powerpoint/2010/main" val="3211071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767DEE-7289-6896-21A4-EB8D295E226F}"/>
              </a:ext>
            </a:extLst>
          </p:cNvPr>
          <p:cNvSpPr>
            <a:spLocks noGrp="1"/>
          </p:cNvSpPr>
          <p:nvPr>
            <p:ph type="title"/>
          </p:nvPr>
        </p:nvSpPr>
        <p:spPr>
          <a:xfrm>
            <a:off x="1198182" y="381000"/>
            <a:ext cx="10003218" cy="1600124"/>
          </a:xfrm>
        </p:spPr>
        <p:txBody>
          <a:bodyPr>
            <a:normAutofit/>
          </a:bodyPr>
          <a:lstStyle/>
          <a:p>
            <a:r>
              <a:rPr lang="en-GB" dirty="0"/>
              <a:t>(2) Indemnity Covenant</a:t>
            </a:r>
          </a:p>
        </p:txBody>
      </p:sp>
      <p:sp>
        <p:nvSpPr>
          <p:cNvPr id="3" name="Content Placeholder 2">
            <a:extLst>
              <a:ext uri="{FF2B5EF4-FFF2-40B4-BE49-F238E27FC236}">
                <a16:creationId xmlns:a16="http://schemas.microsoft.com/office/drawing/2014/main" id="{269902D4-E09C-A08E-5B14-428B1161F45D}"/>
              </a:ext>
            </a:extLst>
          </p:cNvPr>
          <p:cNvSpPr>
            <a:spLocks noGrp="1"/>
          </p:cNvSpPr>
          <p:nvPr>
            <p:ph idx="1"/>
          </p:nvPr>
        </p:nvSpPr>
        <p:spPr>
          <a:xfrm>
            <a:off x="1185756" y="2362200"/>
            <a:ext cx="8796444" cy="3935986"/>
          </a:xfrm>
        </p:spPr>
        <p:txBody>
          <a:bodyPr anchor="ctr">
            <a:normAutofit/>
          </a:bodyPr>
          <a:lstStyle/>
          <a:p>
            <a:r>
              <a:rPr lang="en-GB" sz="1800">
                <a:solidFill>
                  <a:schemeClr val="tx1">
                    <a:alpha val="80000"/>
                  </a:schemeClr>
                </a:solidFill>
              </a:rPr>
              <a:t>Upon the sale of the servient land (the land burdened by the covenant), it is normal conveyancing practice to require the buyer to enter into an indemnity covenant promising to observe positive covenants and indemnifying the seller for any loss incurred as a consequence of any breach. </a:t>
            </a:r>
          </a:p>
          <a:p>
            <a:r>
              <a:rPr lang="en-GB" sz="1800">
                <a:solidFill>
                  <a:schemeClr val="tx1">
                    <a:alpha val="80000"/>
                  </a:schemeClr>
                </a:solidFill>
              </a:rPr>
              <a:t>An indemnity covenant is then sought from each subsequent buyer of the servient land creating a chain of indemnity covenants. </a:t>
            </a:r>
          </a:p>
        </p:txBody>
      </p:sp>
    </p:spTree>
    <p:extLst>
      <p:ext uri="{BB962C8B-B14F-4D97-AF65-F5344CB8AC3E}">
        <p14:creationId xmlns:p14="http://schemas.microsoft.com/office/powerpoint/2010/main" val="42787509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A3AB3E-0534-0B40-A222-3B9D3C61F83F}"/>
              </a:ext>
            </a:extLst>
          </p:cNvPr>
          <p:cNvSpPr>
            <a:spLocks noGrp="1"/>
          </p:cNvSpPr>
          <p:nvPr>
            <p:ph type="title"/>
          </p:nvPr>
        </p:nvSpPr>
        <p:spPr>
          <a:xfrm>
            <a:off x="1198182" y="381000"/>
            <a:ext cx="10003218" cy="1600124"/>
          </a:xfrm>
        </p:spPr>
        <p:txBody>
          <a:bodyPr>
            <a:normAutofit/>
          </a:bodyPr>
          <a:lstStyle/>
          <a:p>
            <a:r>
              <a:rPr lang="en-GB" dirty="0"/>
              <a:t>(3) The doctrine of mutual benefit and burden – Halsall v </a:t>
            </a:r>
            <a:r>
              <a:rPr lang="en-GB"/>
              <a:t>Brizzel</a:t>
            </a:r>
            <a:endParaRPr lang="en-GB" dirty="0"/>
          </a:p>
        </p:txBody>
      </p:sp>
      <p:sp>
        <p:nvSpPr>
          <p:cNvPr id="3" name="Content Placeholder 2">
            <a:extLst>
              <a:ext uri="{FF2B5EF4-FFF2-40B4-BE49-F238E27FC236}">
                <a16:creationId xmlns:a16="http://schemas.microsoft.com/office/drawing/2014/main" id="{503F1F39-BA1C-61C9-040A-374614FF670A}"/>
              </a:ext>
            </a:extLst>
          </p:cNvPr>
          <p:cNvSpPr>
            <a:spLocks noGrp="1"/>
          </p:cNvSpPr>
          <p:nvPr>
            <p:ph idx="1"/>
          </p:nvPr>
        </p:nvSpPr>
        <p:spPr>
          <a:xfrm>
            <a:off x="1185756" y="2362200"/>
            <a:ext cx="8796444" cy="3935986"/>
          </a:xfrm>
        </p:spPr>
        <p:txBody>
          <a:bodyPr anchor="ctr">
            <a:normAutofit/>
          </a:bodyPr>
          <a:lstStyle/>
          <a:p>
            <a:pPr>
              <a:lnSpc>
                <a:spcPct val="100000"/>
              </a:lnSpc>
            </a:pPr>
            <a:r>
              <a:rPr lang="en-GB" sz="1700">
                <a:solidFill>
                  <a:schemeClr val="tx1">
                    <a:alpha val="80000"/>
                  </a:schemeClr>
                </a:solidFill>
              </a:rPr>
              <a:t>This doctrine dictates that a person who wishes to take advantage of a service/facility which benefits their land must also comply with any corresponding obligation. </a:t>
            </a:r>
          </a:p>
          <a:p>
            <a:pPr>
              <a:lnSpc>
                <a:spcPct val="100000"/>
              </a:lnSpc>
            </a:pPr>
            <a:r>
              <a:rPr lang="en-GB" sz="1700">
                <a:solidFill>
                  <a:schemeClr val="tx1">
                    <a:alpha val="80000"/>
                  </a:schemeClr>
                </a:solidFill>
              </a:rPr>
              <a:t>For example, to contribute towards the cost of providing and/or maintaining the service or facility – Halsall v Brizell [1957] Ch 169. </a:t>
            </a:r>
          </a:p>
          <a:p>
            <a:pPr>
              <a:lnSpc>
                <a:spcPct val="100000"/>
              </a:lnSpc>
            </a:pPr>
            <a:r>
              <a:rPr lang="en-GB" sz="1700">
                <a:solidFill>
                  <a:schemeClr val="tx1">
                    <a:alpha val="80000"/>
                  </a:schemeClr>
                </a:solidFill>
              </a:rPr>
              <a:t>The doctrine has two pre-conditions as set out in Thamesmead Town Ltd v Allotey (2000) 79 P &amp; CR 557: </a:t>
            </a:r>
          </a:p>
          <a:p>
            <a:pPr>
              <a:lnSpc>
                <a:spcPct val="100000"/>
              </a:lnSpc>
            </a:pPr>
            <a:r>
              <a:rPr lang="en-GB" sz="1700">
                <a:solidFill>
                  <a:schemeClr val="tx1">
                    <a:alpha val="80000"/>
                  </a:schemeClr>
                </a:solidFill>
              </a:rPr>
              <a:t>(i) The burden must be ‘relevant to the exercise of the rights which enable the benefit to be obtained’. There must be a clear correlation between the benefit and the linked burden; and </a:t>
            </a:r>
          </a:p>
          <a:p>
            <a:pPr>
              <a:lnSpc>
                <a:spcPct val="100000"/>
              </a:lnSpc>
            </a:pPr>
            <a:r>
              <a:rPr lang="en-GB" sz="1700">
                <a:solidFill>
                  <a:schemeClr val="tx1">
                    <a:alpha val="80000"/>
                  </a:schemeClr>
                </a:solidFill>
              </a:rPr>
              <a:t>(ii) The covenantor’s successors in title must have the opportunity to elect whether to take the benefit (and accept the related burden) or to renounce it (and escape the related burden). </a:t>
            </a:r>
          </a:p>
        </p:txBody>
      </p:sp>
    </p:spTree>
    <p:extLst>
      <p:ext uri="{BB962C8B-B14F-4D97-AF65-F5344CB8AC3E}">
        <p14:creationId xmlns:p14="http://schemas.microsoft.com/office/powerpoint/2010/main" val="34084958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Round shaped plants">
            <a:extLst>
              <a:ext uri="{FF2B5EF4-FFF2-40B4-BE49-F238E27FC236}">
                <a16:creationId xmlns:a16="http://schemas.microsoft.com/office/drawing/2014/main" id="{0FCAF65F-4729-D245-F5E3-1C7549908023}"/>
              </a:ext>
            </a:extLst>
          </p:cNvPr>
          <p:cNvPicPr>
            <a:picLocks noChangeAspect="1"/>
          </p:cNvPicPr>
          <p:nvPr/>
        </p:nvPicPr>
        <p:blipFill rotWithShape="1">
          <a:blip r:embed="rId3"/>
          <a:srcRect l="6501" r="4290" b="1"/>
          <a:stretch/>
        </p:blipFill>
        <p:spPr>
          <a:xfrm>
            <a:off x="3048" y="10"/>
            <a:ext cx="6195372" cy="4618233"/>
          </a:xfrm>
          <a:prstGeom prst="rect">
            <a:avLst/>
          </a:prstGeom>
        </p:spPr>
      </p:pic>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1523ED-F88E-C192-7454-EBC3D26077C7}"/>
              </a:ext>
            </a:extLst>
          </p:cNvPr>
          <p:cNvSpPr>
            <a:spLocks noGrp="1"/>
          </p:cNvSpPr>
          <p:nvPr>
            <p:ph type="title"/>
          </p:nvPr>
        </p:nvSpPr>
        <p:spPr>
          <a:xfrm>
            <a:off x="838200" y="4876800"/>
            <a:ext cx="10003218" cy="1219200"/>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A4E30E40-F3B0-D0D4-06D5-F0DE80732E40}"/>
              </a:ext>
            </a:extLst>
          </p:cNvPr>
          <p:cNvSpPr>
            <a:spLocks noGrp="1"/>
          </p:cNvSpPr>
          <p:nvPr>
            <p:ph idx="1"/>
          </p:nvPr>
        </p:nvSpPr>
        <p:spPr>
          <a:xfrm>
            <a:off x="6553200" y="399684"/>
            <a:ext cx="4800600" cy="3935986"/>
          </a:xfrm>
        </p:spPr>
        <p:txBody>
          <a:bodyPr anchor="ctr">
            <a:normAutofit/>
          </a:bodyPr>
          <a:lstStyle/>
          <a:p>
            <a:pPr>
              <a:lnSpc>
                <a:spcPct val="100000"/>
              </a:lnSpc>
            </a:pPr>
            <a:r>
              <a:rPr lang="en-GB" sz="1500">
                <a:solidFill>
                  <a:schemeClr val="tx2"/>
                </a:solidFill>
              </a:rPr>
              <a:t>Marjorie owns a large house with extensive grounds (‘the Manor House’). </a:t>
            </a:r>
          </a:p>
          <a:p>
            <a:pPr>
              <a:lnSpc>
                <a:spcPct val="100000"/>
              </a:lnSpc>
            </a:pPr>
            <a:r>
              <a:rPr lang="en-GB" sz="1500">
                <a:solidFill>
                  <a:schemeClr val="tx2"/>
                </a:solidFill>
              </a:rPr>
              <a:t>In 2010, she sold part of her garden to David (‘the Garden Land’). Access to the Garden Land is over a track crossing the Manor House (‘the Track’). The transfer to David contained the following clause: </a:t>
            </a:r>
          </a:p>
          <a:p>
            <a:pPr>
              <a:lnSpc>
                <a:spcPct val="100000"/>
              </a:lnSpc>
            </a:pPr>
            <a:r>
              <a:rPr lang="en-GB" sz="1500">
                <a:solidFill>
                  <a:schemeClr val="tx2"/>
                </a:solidFill>
              </a:rPr>
              <a:t>The Seller grants to the Buyer a right of way at all times with and without vehicles over the Track subject to the Buyer paying a contribution towards the maintenance and upkeep of the Track. </a:t>
            </a:r>
          </a:p>
          <a:p>
            <a:pPr>
              <a:lnSpc>
                <a:spcPct val="100000"/>
              </a:lnSpc>
            </a:pPr>
            <a:r>
              <a:rPr lang="en-GB" sz="1500">
                <a:solidFill>
                  <a:schemeClr val="tx2"/>
                </a:solidFill>
              </a:rPr>
              <a:t>David has now sold the Garden land to Eleanor. Eleanor is refusing to pay for the upkeep of the Track. </a:t>
            </a:r>
          </a:p>
          <a:p>
            <a:pPr>
              <a:lnSpc>
                <a:spcPct val="100000"/>
              </a:lnSpc>
            </a:pPr>
            <a:r>
              <a:rPr lang="en-GB" sz="1500" b="1">
                <a:solidFill>
                  <a:schemeClr val="tx2"/>
                </a:solidFill>
              </a:rPr>
              <a:t>Can Marjorie enforce the positive covenant?</a:t>
            </a:r>
          </a:p>
        </p:txBody>
      </p:sp>
    </p:spTree>
    <p:extLst>
      <p:ext uri="{BB962C8B-B14F-4D97-AF65-F5344CB8AC3E}">
        <p14:creationId xmlns:p14="http://schemas.microsoft.com/office/powerpoint/2010/main" val="2910095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7A43C-0432-F15D-A6A5-2910151F6115}"/>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6CF34D74-D770-9942-F8BA-998ECD9FB0E3}"/>
              </a:ext>
            </a:extLst>
          </p:cNvPr>
          <p:cNvSpPr>
            <a:spLocks noGrp="1"/>
          </p:cNvSpPr>
          <p:nvPr>
            <p:ph idx="1"/>
          </p:nvPr>
        </p:nvSpPr>
        <p:spPr/>
        <p:txBody>
          <a:bodyPr>
            <a:normAutofit fontScale="77500" lnSpcReduction="20000"/>
          </a:bodyPr>
          <a:lstStyle/>
          <a:p>
            <a:r>
              <a:rPr lang="en-GB" dirty="0"/>
              <a:t>The covenant to contribute towards the maintenance of the Track is positive in substance as it involves effort or expenditure to perform the obligation. </a:t>
            </a:r>
          </a:p>
          <a:p>
            <a:r>
              <a:rPr lang="en-GB" dirty="0"/>
              <a:t>It is therefore not directly enforceable (at common law or in equity).</a:t>
            </a:r>
          </a:p>
          <a:p>
            <a:r>
              <a:rPr lang="en-GB" dirty="0"/>
              <a:t>The doctrine in Halsall v </a:t>
            </a:r>
            <a:r>
              <a:rPr lang="en-GB" dirty="0" err="1"/>
              <a:t>Brizell</a:t>
            </a:r>
            <a:r>
              <a:rPr lang="en-GB" dirty="0"/>
              <a:t> may apply as there is a closely linked benefit (the right of way over the Track) and burden (contribution towards the maintenance of the Track). </a:t>
            </a:r>
          </a:p>
          <a:p>
            <a:r>
              <a:rPr lang="en-GB" dirty="0"/>
              <a:t>Provided that Eleanor elects to take the benefit of the easement over the Track, she will have to accept the related burden. </a:t>
            </a:r>
          </a:p>
          <a:p>
            <a:r>
              <a:rPr lang="en-GB" dirty="0"/>
              <a:t>Marjorie can stop Eleanor exercising the right of way over the Track until the contribution to maintenance has been paid.</a:t>
            </a:r>
          </a:p>
        </p:txBody>
      </p:sp>
    </p:spTree>
    <p:extLst>
      <p:ext uri="{BB962C8B-B14F-4D97-AF65-F5344CB8AC3E}">
        <p14:creationId xmlns:p14="http://schemas.microsoft.com/office/powerpoint/2010/main" val="13216613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3563" name="Rectangle 23562">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565" name="Rectangle 23564">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67" name="Rectangle 23566">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A0C234-F7D9-22A5-93CD-8D680B571F87}"/>
              </a:ext>
            </a:extLst>
          </p:cNvPr>
          <p:cNvSpPr>
            <a:spLocks noGrp="1"/>
          </p:cNvSpPr>
          <p:nvPr>
            <p:ph type="title"/>
          </p:nvPr>
        </p:nvSpPr>
        <p:spPr>
          <a:xfrm>
            <a:off x="1198182" y="381000"/>
            <a:ext cx="10003218" cy="1600124"/>
          </a:xfrm>
        </p:spPr>
        <p:txBody>
          <a:bodyPr>
            <a:normAutofit/>
          </a:bodyPr>
          <a:lstStyle/>
          <a:p>
            <a:pPr eaLnBrk="1" hangingPunct="1">
              <a:defRPr/>
            </a:pPr>
            <a:r>
              <a:rPr lang="en-GB">
                <a:latin typeface="Arial" charset="0"/>
                <a:cs typeface="Arial" charset="0"/>
              </a:rPr>
              <a:t>Running of the </a:t>
            </a:r>
            <a:r>
              <a:rPr lang="en-GB" u="sng">
                <a:latin typeface="Arial" charset="0"/>
                <a:cs typeface="Arial" charset="0"/>
              </a:rPr>
              <a:t>Benefit</a:t>
            </a:r>
            <a:r>
              <a:rPr lang="en-GB">
                <a:latin typeface="Arial" charset="0"/>
                <a:cs typeface="Arial" charset="0"/>
              </a:rPr>
              <a:t> of a Covenant </a:t>
            </a:r>
            <a:r>
              <a:rPr lang="en-GB" u="sng">
                <a:latin typeface="Arial" charset="0"/>
                <a:cs typeface="Arial" charset="0"/>
              </a:rPr>
              <a:t>at Law</a:t>
            </a:r>
            <a:r>
              <a:rPr lang="en-GB">
                <a:latin typeface="Arial" charset="0"/>
                <a:cs typeface="Arial" charset="0"/>
              </a:rPr>
              <a:t> (1)</a:t>
            </a:r>
          </a:p>
        </p:txBody>
      </p:sp>
      <p:sp>
        <p:nvSpPr>
          <p:cNvPr id="16387" name="Content Placeholder 2">
            <a:extLst>
              <a:ext uri="{FF2B5EF4-FFF2-40B4-BE49-F238E27FC236}">
                <a16:creationId xmlns:a16="http://schemas.microsoft.com/office/drawing/2014/main" id="{0736F85F-6108-E24E-6155-38930B7A9AF3}"/>
              </a:ext>
            </a:extLst>
          </p:cNvPr>
          <p:cNvSpPr>
            <a:spLocks noGrp="1"/>
          </p:cNvSpPr>
          <p:nvPr>
            <p:ph idx="1"/>
          </p:nvPr>
        </p:nvSpPr>
        <p:spPr>
          <a:xfrm>
            <a:off x="1198182" y="2291652"/>
            <a:ext cx="8796444" cy="3935986"/>
          </a:xfrm>
        </p:spPr>
        <p:txBody>
          <a:bodyPr anchor="ctr">
            <a:normAutofit/>
          </a:bodyPr>
          <a:lstStyle/>
          <a:p>
            <a:pPr>
              <a:spcBef>
                <a:spcPct val="0"/>
              </a:spcBef>
              <a:spcAft>
                <a:spcPts val="1200"/>
              </a:spcAft>
              <a:buFont typeface="Arial" charset="0"/>
              <a:buChar char="•"/>
              <a:defRPr/>
            </a:pPr>
            <a:r>
              <a:rPr lang="en-GB" sz="1400" dirty="0">
                <a:solidFill>
                  <a:schemeClr val="tx1"/>
                </a:solidFill>
              </a:rPr>
              <a:t>The original covenantee can enforce a covenant in contract. If the land benefiting from the covenant is sold, the covenantee’s successor can enforce the covenant at common law if the following rules are complied with: </a:t>
            </a:r>
          </a:p>
          <a:p>
            <a:pPr>
              <a:spcBef>
                <a:spcPct val="0"/>
              </a:spcBef>
              <a:spcAft>
                <a:spcPts val="1200"/>
              </a:spcAft>
              <a:buFont typeface="Arial" charset="0"/>
              <a:buChar char="•"/>
              <a:defRPr/>
            </a:pPr>
            <a:r>
              <a:rPr lang="en-GB" altLang="en-US" sz="1400" dirty="0">
                <a:solidFill>
                  <a:schemeClr val="tx1"/>
                </a:solidFill>
                <a:latin typeface="Arial" charset="0"/>
                <a:cs typeface="Arial" charset="0"/>
              </a:rPr>
              <a:t>1. </a:t>
            </a:r>
            <a:r>
              <a:rPr lang="en-GB" altLang="en-US" sz="1400" dirty="0">
                <a:solidFill>
                  <a:schemeClr val="tx1">
                    <a:alpha val="80000"/>
                  </a:schemeClr>
                </a:solidFill>
                <a:latin typeface="Arial" charset="0"/>
                <a:cs typeface="Arial" charset="0"/>
              </a:rPr>
              <a:t>Covenant “touches and concerns” the land - </a:t>
            </a:r>
            <a:r>
              <a:rPr lang="en-GB" altLang="en-US" sz="1400" b="1" i="1" dirty="0">
                <a:solidFill>
                  <a:schemeClr val="tx1">
                    <a:alpha val="80000"/>
                  </a:schemeClr>
                </a:solidFill>
                <a:latin typeface="Arial" charset="0"/>
                <a:cs typeface="Arial" charset="0"/>
              </a:rPr>
              <a:t>Smith &amp; Snipes Hall Farm.. [1949]</a:t>
            </a:r>
            <a:endParaRPr lang="en-GB" altLang="en-US" sz="1400" dirty="0">
              <a:solidFill>
                <a:schemeClr val="tx1">
                  <a:alpha val="80000"/>
                </a:schemeClr>
              </a:solidFill>
              <a:latin typeface="Arial" charset="0"/>
              <a:cs typeface="Arial" charset="0"/>
            </a:endParaRPr>
          </a:p>
          <a:p>
            <a:pPr marL="987425" lvl="1" indent="-530225">
              <a:spcBef>
                <a:spcPct val="0"/>
              </a:spcBef>
              <a:spcAft>
                <a:spcPts val="1200"/>
              </a:spcAft>
              <a:buNone/>
              <a:defRPr/>
            </a:pPr>
            <a:r>
              <a:rPr lang="en-GB" altLang="en-US" sz="1400" dirty="0">
                <a:solidFill>
                  <a:schemeClr val="tx1">
                    <a:alpha val="80000"/>
                  </a:schemeClr>
                </a:solidFill>
                <a:latin typeface="Arial" charset="0"/>
                <a:cs typeface="Arial" charset="0"/>
              </a:rPr>
              <a:t>	Helpful test laid down in </a:t>
            </a:r>
            <a:r>
              <a:rPr lang="en-GB" altLang="en-US" sz="1400" b="1" i="1" dirty="0">
                <a:solidFill>
                  <a:schemeClr val="tx1">
                    <a:alpha val="80000"/>
                  </a:schemeClr>
                </a:solidFill>
                <a:latin typeface="Arial" charset="0"/>
                <a:cs typeface="Arial" charset="0"/>
              </a:rPr>
              <a:t>P &amp; A Swift Investments v  Combined English Stores Group Plc [1989]</a:t>
            </a:r>
            <a:r>
              <a:rPr lang="en-GB" altLang="en-US" sz="1400" dirty="0">
                <a:solidFill>
                  <a:schemeClr val="tx1">
                    <a:alpha val="80000"/>
                  </a:schemeClr>
                </a:solidFill>
                <a:latin typeface="Arial" charset="0"/>
                <a:cs typeface="Arial" charset="0"/>
              </a:rPr>
              <a:t>:</a:t>
            </a:r>
          </a:p>
          <a:p>
            <a:pPr marL="1371600" lvl="2" indent="-514350">
              <a:spcBef>
                <a:spcPct val="0"/>
              </a:spcBef>
              <a:spcAft>
                <a:spcPts val="1200"/>
              </a:spcAft>
              <a:buNone/>
              <a:defRPr/>
            </a:pPr>
            <a:r>
              <a:rPr lang="en-GB" altLang="en-US" sz="1400" dirty="0">
                <a:solidFill>
                  <a:schemeClr val="tx1">
                    <a:alpha val="80000"/>
                  </a:schemeClr>
                </a:solidFill>
                <a:latin typeface="Arial" charset="0"/>
                <a:cs typeface="Arial" charset="0"/>
              </a:rPr>
              <a:t>a.   Covenant benefits only covenantee for time being;</a:t>
            </a:r>
          </a:p>
          <a:p>
            <a:pPr marL="1371600" lvl="2" indent="-514350">
              <a:spcBef>
                <a:spcPct val="0"/>
              </a:spcBef>
              <a:spcAft>
                <a:spcPts val="1200"/>
              </a:spcAft>
              <a:buNone/>
              <a:defRPr/>
            </a:pPr>
            <a:r>
              <a:rPr lang="en-GB" altLang="en-US" sz="1400" dirty="0">
                <a:solidFill>
                  <a:schemeClr val="tx1">
                    <a:alpha val="80000"/>
                  </a:schemeClr>
                </a:solidFill>
                <a:latin typeface="Arial" charset="0"/>
                <a:cs typeface="Arial" charset="0"/>
              </a:rPr>
              <a:t>b.   Covenant affects nature, quality, mode of user or value of dominant land;</a:t>
            </a:r>
          </a:p>
          <a:p>
            <a:pPr marL="1371600" lvl="2" indent="-514350">
              <a:spcBef>
                <a:spcPct val="0"/>
              </a:spcBef>
              <a:spcAft>
                <a:spcPts val="1200"/>
              </a:spcAft>
              <a:buNone/>
              <a:defRPr/>
            </a:pPr>
            <a:r>
              <a:rPr lang="en-GB" altLang="en-US" sz="1400" dirty="0">
                <a:solidFill>
                  <a:schemeClr val="tx1">
                    <a:alpha val="80000"/>
                  </a:schemeClr>
                </a:solidFill>
                <a:latin typeface="Arial" charset="0"/>
                <a:cs typeface="Arial" charset="0"/>
              </a:rPr>
              <a:t>c.   Covenant not expressed to be personal, etc....</a:t>
            </a:r>
          </a:p>
          <a:p>
            <a:pPr marL="971550" lvl="1" indent="-514350">
              <a:spcBef>
                <a:spcPct val="0"/>
              </a:spcBef>
              <a:spcAft>
                <a:spcPts val="1200"/>
              </a:spcAft>
              <a:buFont typeface="Calibri" pitchFamily="34" charset="0"/>
              <a:buAutoNum type="arabicPeriod"/>
              <a:defRPr/>
            </a:pPr>
            <a:endParaRPr lang="en-GB" altLang="en-US" sz="1800" b="1" i="1" dirty="0">
              <a:solidFill>
                <a:schemeClr val="tx1">
                  <a:alpha val="80000"/>
                </a:schemeClr>
              </a:solidFill>
              <a:latin typeface="Arial" charset="0"/>
              <a:cs typeface="Arial" charset="0"/>
            </a:endParaRPr>
          </a:p>
        </p:txBody>
      </p:sp>
      <p:sp>
        <p:nvSpPr>
          <p:cNvPr id="23556" name="Slide Number Placeholder 6">
            <a:extLst>
              <a:ext uri="{FF2B5EF4-FFF2-40B4-BE49-F238E27FC236}">
                <a16:creationId xmlns:a16="http://schemas.microsoft.com/office/drawing/2014/main" id="{E0161861-17D4-EBA4-7970-BAA6A9173F98}"/>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dirty="0">
              <a:solidFill>
                <a:schemeClr val="tx1">
                  <a:alpha val="6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587" name="Rectangle 24586">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589" name="Rectangle 24588">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91" name="Rectangle 24590">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2FB876-02D9-47E9-5D39-0325B377202B}"/>
              </a:ext>
            </a:extLst>
          </p:cNvPr>
          <p:cNvSpPr>
            <a:spLocks noGrp="1"/>
          </p:cNvSpPr>
          <p:nvPr>
            <p:ph type="title"/>
          </p:nvPr>
        </p:nvSpPr>
        <p:spPr>
          <a:xfrm>
            <a:off x="1198182" y="381000"/>
            <a:ext cx="10003218" cy="1600124"/>
          </a:xfrm>
        </p:spPr>
        <p:txBody>
          <a:bodyPr>
            <a:normAutofit/>
          </a:bodyPr>
          <a:lstStyle/>
          <a:p>
            <a:pPr eaLnBrk="1" hangingPunct="1">
              <a:defRPr/>
            </a:pPr>
            <a:r>
              <a:rPr lang="en-GB">
                <a:latin typeface="Arial" charset="0"/>
                <a:cs typeface="Arial" charset="0"/>
              </a:rPr>
              <a:t>Running of the </a:t>
            </a:r>
            <a:r>
              <a:rPr lang="en-GB" u="sng">
                <a:latin typeface="Arial" charset="0"/>
                <a:cs typeface="Arial" charset="0"/>
              </a:rPr>
              <a:t>Benefit</a:t>
            </a:r>
            <a:r>
              <a:rPr lang="en-GB">
                <a:latin typeface="Arial" charset="0"/>
                <a:cs typeface="Arial" charset="0"/>
              </a:rPr>
              <a:t> of a Covenant </a:t>
            </a:r>
            <a:r>
              <a:rPr lang="en-GB" u="sng">
                <a:latin typeface="Arial" charset="0"/>
                <a:cs typeface="Arial" charset="0"/>
              </a:rPr>
              <a:t>at Law</a:t>
            </a:r>
            <a:r>
              <a:rPr lang="en-GB">
                <a:latin typeface="Arial" charset="0"/>
                <a:cs typeface="Arial" charset="0"/>
              </a:rPr>
              <a:t> (2)</a:t>
            </a:r>
          </a:p>
        </p:txBody>
      </p:sp>
      <p:sp>
        <p:nvSpPr>
          <p:cNvPr id="24579" name="Content Placeholder 2">
            <a:extLst>
              <a:ext uri="{FF2B5EF4-FFF2-40B4-BE49-F238E27FC236}">
                <a16:creationId xmlns:a16="http://schemas.microsoft.com/office/drawing/2014/main" id="{708E40EA-DC00-366B-3765-D55CE0D4F6B7}"/>
              </a:ext>
            </a:extLst>
          </p:cNvPr>
          <p:cNvSpPr>
            <a:spLocks noGrp="1"/>
          </p:cNvSpPr>
          <p:nvPr>
            <p:ph idx="1"/>
          </p:nvPr>
        </p:nvSpPr>
        <p:spPr>
          <a:xfrm>
            <a:off x="1185756" y="2362200"/>
            <a:ext cx="8796444" cy="3935986"/>
          </a:xfrm>
        </p:spPr>
        <p:txBody>
          <a:bodyPr anchor="ctr">
            <a:normAutofit/>
          </a:bodyPr>
          <a:lstStyle/>
          <a:p>
            <a:pPr marL="971550" lvl="1" indent="-514350">
              <a:lnSpc>
                <a:spcPct val="100000"/>
              </a:lnSpc>
              <a:spcBef>
                <a:spcPct val="0"/>
              </a:spcBef>
              <a:spcAft>
                <a:spcPts val="1200"/>
              </a:spcAft>
              <a:buNone/>
            </a:pPr>
            <a:r>
              <a:rPr lang="en-GB" altLang="en-US" sz="1800" dirty="0">
                <a:solidFill>
                  <a:schemeClr val="tx1">
                    <a:alpha val="80000"/>
                  </a:schemeClr>
                </a:solidFill>
              </a:rPr>
              <a:t>2.   The dominant land is clearly identifiable - </a:t>
            </a:r>
            <a:r>
              <a:rPr lang="en-GB" altLang="en-US" sz="1800" b="1" i="1" dirty="0">
                <a:solidFill>
                  <a:schemeClr val="tx1">
                    <a:alpha val="80000"/>
                  </a:schemeClr>
                </a:solidFill>
              </a:rPr>
              <a:t>Crest Nicholson (Residential) Ltd v McAllister [2003]</a:t>
            </a:r>
            <a:r>
              <a:rPr lang="en-GB" altLang="en-US" sz="1800" dirty="0">
                <a:solidFill>
                  <a:schemeClr val="tx1">
                    <a:alpha val="80000"/>
                  </a:schemeClr>
                </a:solidFill>
              </a:rPr>
              <a:t>;</a:t>
            </a:r>
          </a:p>
          <a:p>
            <a:pPr marL="971550" lvl="1" indent="-514350">
              <a:lnSpc>
                <a:spcPct val="100000"/>
              </a:lnSpc>
              <a:spcBef>
                <a:spcPct val="0"/>
              </a:spcBef>
              <a:spcAft>
                <a:spcPts val="1200"/>
              </a:spcAft>
              <a:buNone/>
            </a:pPr>
            <a:r>
              <a:rPr lang="en-GB" altLang="en-US" sz="1800" dirty="0">
                <a:solidFill>
                  <a:schemeClr val="tx1">
                    <a:alpha val="80000"/>
                  </a:schemeClr>
                </a:solidFill>
              </a:rPr>
              <a:t>3.	Original covenantee owned a legal estate in the land benefited at the time the covenant was made;</a:t>
            </a:r>
          </a:p>
          <a:p>
            <a:pPr marL="971550" lvl="1" indent="-514350">
              <a:lnSpc>
                <a:spcPct val="100000"/>
              </a:lnSpc>
              <a:spcBef>
                <a:spcPct val="0"/>
              </a:spcBef>
              <a:spcAft>
                <a:spcPts val="1200"/>
              </a:spcAft>
              <a:buNone/>
            </a:pPr>
            <a:r>
              <a:rPr lang="en-GB" altLang="en-US" sz="1800" dirty="0">
                <a:solidFill>
                  <a:schemeClr val="tx1">
                    <a:alpha val="80000"/>
                  </a:schemeClr>
                </a:solidFill>
              </a:rPr>
              <a:t>4.   The assignee has a legal estate in the dominant land but not necessarily the same legal estate as the original covenantee (E.g. can be a tenant); and</a:t>
            </a:r>
          </a:p>
          <a:p>
            <a:pPr marL="971550" lvl="1" indent="-514350">
              <a:lnSpc>
                <a:spcPct val="100000"/>
              </a:lnSpc>
              <a:spcBef>
                <a:spcPct val="0"/>
              </a:spcBef>
              <a:spcAft>
                <a:spcPts val="1200"/>
              </a:spcAft>
              <a:buFont typeface="Arial" panose="020B0604020202020204" pitchFamily="34" charset="0"/>
              <a:buAutoNum type="arabicPeriod" startAt="5"/>
            </a:pPr>
            <a:r>
              <a:rPr lang="en-GB" altLang="en-US" sz="1800" dirty="0">
                <a:solidFill>
                  <a:schemeClr val="tx1">
                    <a:alpha val="80000"/>
                  </a:schemeClr>
                </a:solidFill>
              </a:rPr>
              <a:t>The original parties must have intended that the benefit should run with the land via:</a:t>
            </a:r>
          </a:p>
          <a:p>
            <a:pPr marL="971550" lvl="1" indent="-514350">
              <a:lnSpc>
                <a:spcPct val="100000"/>
              </a:lnSpc>
              <a:spcBef>
                <a:spcPct val="0"/>
              </a:spcBef>
              <a:spcAft>
                <a:spcPts val="1200"/>
              </a:spcAft>
              <a:buNone/>
            </a:pPr>
            <a:r>
              <a:rPr lang="en-GB" altLang="en-US" sz="1800" dirty="0">
                <a:solidFill>
                  <a:schemeClr val="tx1">
                    <a:alpha val="80000"/>
                  </a:schemeClr>
                </a:solidFill>
              </a:rPr>
              <a:t>	a. express wording in transfer deed; or</a:t>
            </a:r>
          </a:p>
          <a:p>
            <a:pPr marL="971550" lvl="1" indent="-514350">
              <a:lnSpc>
                <a:spcPct val="100000"/>
              </a:lnSpc>
              <a:spcBef>
                <a:spcPct val="0"/>
              </a:spcBef>
              <a:spcAft>
                <a:spcPts val="1200"/>
              </a:spcAft>
              <a:buNone/>
            </a:pPr>
            <a:r>
              <a:rPr lang="en-GB" altLang="en-US" sz="1800" dirty="0">
                <a:solidFill>
                  <a:schemeClr val="tx1">
                    <a:alpha val="80000"/>
                  </a:schemeClr>
                </a:solidFill>
              </a:rPr>
              <a:t>	b. implied by </a:t>
            </a:r>
            <a:r>
              <a:rPr lang="en-GB" altLang="en-US" sz="1800" i="1" dirty="0">
                <a:solidFill>
                  <a:schemeClr val="tx1">
                    <a:alpha val="80000"/>
                  </a:schemeClr>
                </a:solidFill>
              </a:rPr>
              <a:t>Law of Property Act 1925; s78</a:t>
            </a:r>
            <a:r>
              <a:rPr lang="en-GB" altLang="en-US" sz="1800" dirty="0">
                <a:solidFill>
                  <a:schemeClr val="tx1">
                    <a:alpha val="80000"/>
                  </a:schemeClr>
                </a:solidFill>
              </a:rPr>
              <a:t>. </a:t>
            </a:r>
          </a:p>
        </p:txBody>
      </p:sp>
      <p:sp>
        <p:nvSpPr>
          <p:cNvPr id="24580" name="Slide Number Placeholder 6">
            <a:extLst>
              <a:ext uri="{FF2B5EF4-FFF2-40B4-BE49-F238E27FC236}">
                <a16:creationId xmlns:a16="http://schemas.microsoft.com/office/drawing/2014/main" id="{9A989486-31DF-48D1-A46B-C153466CEA4F}"/>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0"/>
              </a:spcBef>
              <a:spcAft>
                <a:spcPts val="600"/>
              </a:spcAft>
              <a:buFontTx/>
              <a:buNone/>
            </a:pPr>
            <a:endParaRPr lang="en-GB" altLang="en-US" sz="1800" dirty="0">
              <a:solidFill>
                <a:schemeClr val="tx1">
                  <a:alpha val="6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Rectangle 26632">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635" name="Rectangle 26634">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637" name="Rectangle 26636">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39" name="Rectangle 26638">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23D761-E310-3CA3-E6DA-61C1DF9C0802}"/>
              </a:ext>
            </a:extLst>
          </p:cNvPr>
          <p:cNvSpPr>
            <a:spLocks noGrp="1"/>
          </p:cNvSpPr>
          <p:nvPr>
            <p:ph type="title"/>
          </p:nvPr>
        </p:nvSpPr>
        <p:spPr>
          <a:xfrm>
            <a:off x="1198182" y="381000"/>
            <a:ext cx="10003218" cy="1600124"/>
          </a:xfrm>
        </p:spPr>
        <p:txBody>
          <a:bodyPr>
            <a:normAutofit/>
          </a:bodyPr>
          <a:lstStyle/>
          <a:p>
            <a:pPr eaLnBrk="1" hangingPunct="1">
              <a:defRPr/>
            </a:pPr>
            <a:r>
              <a:rPr lang="en-GB">
                <a:latin typeface="Arial" charset="0"/>
                <a:cs typeface="Arial" charset="0"/>
              </a:rPr>
              <a:t>Running of the </a:t>
            </a:r>
            <a:r>
              <a:rPr lang="en-GB" u="sng">
                <a:latin typeface="Arial" charset="0"/>
                <a:cs typeface="Arial" charset="0"/>
              </a:rPr>
              <a:t>Benefit</a:t>
            </a:r>
            <a:r>
              <a:rPr lang="en-GB">
                <a:latin typeface="Arial" charset="0"/>
                <a:cs typeface="Arial" charset="0"/>
              </a:rPr>
              <a:t> of a Covenant in </a:t>
            </a:r>
            <a:r>
              <a:rPr lang="en-GB" u="sng">
                <a:latin typeface="Arial" charset="0"/>
                <a:cs typeface="Arial" charset="0"/>
              </a:rPr>
              <a:t>Equity</a:t>
            </a:r>
            <a:r>
              <a:rPr lang="en-GB">
                <a:latin typeface="Arial" charset="0"/>
                <a:cs typeface="Arial" charset="0"/>
              </a:rPr>
              <a:t> (2)</a:t>
            </a:r>
          </a:p>
        </p:txBody>
      </p:sp>
      <p:sp>
        <p:nvSpPr>
          <p:cNvPr id="26627" name="Content Placeholder 2">
            <a:extLst>
              <a:ext uri="{FF2B5EF4-FFF2-40B4-BE49-F238E27FC236}">
                <a16:creationId xmlns:a16="http://schemas.microsoft.com/office/drawing/2014/main" id="{123156DD-CEC3-363D-DF83-90937C03B8FE}"/>
              </a:ext>
            </a:extLst>
          </p:cNvPr>
          <p:cNvSpPr>
            <a:spLocks noGrp="1"/>
          </p:cNvSpPr>
          <p:nvPr>
            <p:ph idx="1"/>
          </p:nvPr>
        </p:nvSpPr>
        <p:spPr>
          <a:xfrm>
            <a:off x="1185756" y="2362200"/>
            <a:ext cx="8796444" cy="3935986"/>
          </a:xfrm>
        </p:spPr>
        <p:txBody>
          <a:bodyPr anchor="ctr">
            <a:normAutofit/>
          </a:bodyPr>
          <a:lstStyle/>
          <a:p>
            <a:pPr marL="457200" lvl="1" indent="0">
              <a:spcBef>
                <a:spcPct val="0"/>
              </a:spcBef>
              <a:spcAft>
                <a:spcPts val="1200"/>
              </a:spcAft>
              <a:buNone/>
            </a:pPr>
            <a:r>
              <a:rPr lang="en-GB" altLang="en-US" sz="1800" dirty="0">
                <a:solidFill>
                  <a:schemeClr val="tx1">
                    <a:alpha val="80000"/>
                  </a:schemeClr>
                </a:solidFill>
              </a:rPr>
              <a:t>Again, if a later owner of dominant land wants to enforce a covenant they have to show that the benefit has passed to them by proving:</a:t>
            </a:r>
          </a:p>
          <a:p>
            <a:pPr marL="971550" lvl="1" indent="-514350">
              <a:spcBef>
                <a:spcPct val="0"/>
              </a:spcBef>
              <a:spcAft>
                <a:spcPts val="1200"/>
              </a:spcAft>
              <a:buNone/>
            </a:pPr>
            <a:r>
              <a:rPr lang="en-GB" altLang="en-US" sz="1800" dirty="0">
                <a:solidFill>
                  <a:schemeClr val="tx1">
                    <a:alpha val="80000"/>
                  </a:schemeClr>
                </a:solidFill>
              </a:rPr>
              <a:t>1.   The covenant “touches &amp; concerns” the dominant land;</a:t>
            </a:r>
          </a:p>
          <a:p>
            <a:pPr marL="971550" lvl="1" indent="-514350">
              <a:spcBef>
                <a:spcPct val="0"/>
              </a:spcBef>
              <a:spcAft>
                <a:spcPts val="1200"/>
              </a:spcAft>
              <a:buNone/>
            </a:pPr>
            <a:r>
              <a:rPr lang="en-GB" altLang="en-US" sz="1800" dirty="0">
                <a:solidFill>
                  <a:schemeClr val="tx1">
                    <a:alpha val="80000"/>
                  </a:schemeClr>
                </a:solidFill>
              </a:rPr>
              <a:t>2.   The dominant land is clearly identifiable;</a:t>
            </a:r>
          </a:p>
          <a:p>
            <a:pPr marL="971550" lvl="1" indent="-514350">
              <a:spcBef>
                <a:spcPct val="0"/>
              </a:spcBef>
              <a:spcAft>
                <a:spcPts val="1200"/>
              </a:spcAft>
              <a:buNone/>
            </a:pPr>
            <a:r>
              <a:rPr lang="en-GB" altLang="en-US" sz="1800" dirty="0">
                <a:solidFill>
                  <a:schemeClr val="tx1">
                    <a:alpha val="80000"/>
                  </a:schemeClr>
                </a:solidFill>
              </a:rPr>
              <a:t>3.	The original covenantee owned a legal estate in the land benefited at the time the covenant was made;</a:t>
            </a:r>
          </a:p>
          <a:p>
            <a:pPr marL="971550" lvl="1" indent="-514350">
              <a:spcBef>
                <a:spcPct val="0"/>
              </a:spcBef>
              <a:spcAft>
                <a:spcPts val="1200"/>
              </a:spcAft>
              <a:buNone/>
            </a:pPr>
            <a:r>
              <a:rPr lang="en-GB" altLang="en-US" sz="1800" dirty="0">
                <a:solidFill>
                  <a:schemeClr val="tx1">
                    <a:alpha val="80000"/>
                  </a:schemeClr>
                </a:solidFill>
              </a:rPr>
              <a:t>4.   The assignee has a legal estate in the dominant land but not necessarily the same legal estate as the original covenantee (E.g. can be a tenant); and...</a:t>
            </a:r>
          </a:p>
        </p:txBody>
      </p:sp>
      <p:sp>
        <p:nvSpPr>
          <p:cNvPr id="26628" name="Slide Number Placeholder 6">
            <a:extLst>
              <a:ext uri="{FF2B5EF4-FFF2-40B4-BE49-F238E27FC236}">
                <a16:creationId xmlns:a16="http://schemas.microsoft.com/office/drawing/2014/main" id="{C17668FB-DAF5-8699-C62B-A1462549E05B}"/>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0"/>
              </a:spcBef>
              <a:spcAft>
                <a:spcPts val="600"/>
              </a:spcAft>
              <a:buFontTx/>
              <a:buNone/>
            </a:pPr>
            <a:endParaRPr lang="en-GB" altLang="en-US" sz="1800" dirty="0">
              <a:solidFill>
                <a:schemeClr val="tx1">
                  <a:alpha val="6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658" name="Rectangle 27657">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7660" name="Rectangle 27659">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62" name="Rectangle 27661">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46D0A5E7-CB71-9332-E183-1CE767716FF2}"/>
              </a:ext>
            </a:extLst>
          </p:cNvPr>
          <p:cNvSpPr>
            <a:spLocks noGrp="1"/>
          </p:cNvSpPr>
          <p:nvPr>
            <p:ph type="title"/>
          </p:nvPr>
        </p:nvSpPr>
        <p:spPr>
          <a:xfrm>
            <a:off x="1198182" y="381000"/>
            <a:ext cx="10003218" cy="1600124"/>
          </a:xfrm>
        </p:spPr>
        <p:txBody>
          <a:bodyPr>
            <a:normAutofit/>
          </a:bodyPr>
          <a:lstStyle/>
          <a:p>
            <a:pPr eaLnBrk="1" hangingPunct="1">
              <a:lnSpc>
                <a:spcPct val="90000"/>
              </a:lnSpc>
              <a:defRPr/>
            </a:pPr>
            <a:br>
              <a:rPr lang="en-GB" sz="3100" dirty="0">
                <a:latin typeface="Arial" charset="0"/>
                <a:cs typeface="Arial" charset="0"/>
              </a:rPr>
            </a:br>
            <a:r>
              <a:rPr lang="en-GB" sz="3100" dirty="0">
                <a:latin typeface="Arial" charset="0"/>
                <a:cs typeface="Arial" charset="0"/>
              </a:rPr>
              <a:t>Running of the </a:t>
            </a:r>
            <a:r>
              <a:rPr lang="en-GB" sz="3100" u="sng" dirty="0">
                <a:latin typeface="Arial" charset="0"/>
                <a:cs typeface="Arial" charset="0"/>
              </a:rPr>
              <a:t>Benefit</a:t>
            </a:r>
            <a:r>
              <a:rPr lang="en-GB" sz="3100" dirty="0">
                <a:latin typeface="Arial" charset="0"/>
                <a:cs typeface="Arial" charset="0"/>
              </a:rPr>
              <a:t> of a Covenant in </a:t>
            </a:r>
            <a:r>
              <a:rPr lang="en-GB" sz="3100" u="sng" dirty="0">
                <a:latin typeface="Arial" charset="0"/>
                <a:cs typeface="Arial" charset="0"/>
              </a:rPr>
              <a:t>Equity</a:t>
            </a:r>
            <a:r>
              <a:rPr lang="en-GB" sz="3100" dirty="0">
                <a:latin typeface="Arial" charset="0"/>
                <a:cs typeface="Arial" charset="0"/>
              </a:rPr>
              <a:t> (3)</a:t>
            </a:r>
            <a:br>
              <a:rPr lang="en-GB" sz="3100" dirty="0">
                <a:latin typeface="Arial" charset="0"/>
                <a:cs typeface="Arial" charset="0"/>
              </a:rPr>
            </a:br>
            <a:endParaRPr lang="en-GB" sz="3100" dirty="0">
              <a:latin typeface="Arial" charset="0"/>
              <a:cs typeface="Arial" charset="0"/>
            </a:endParaRPr>
          </a:p>
        </p:txBody>
      </p:sp>
      <p:sp>
        <p:nvSpPr>
          <p:cNvPr id="27650" name="Content Placeholder 2">
            <a:extLst>
              <a:ext uri="{FF2B5EF4-FFF2-40B4-BE49-F238E27FC236}">
                <a16:creationId xmlns:a16="http://schemas.microsoft.com/office/drawing/2014/main" id="{D7DFBD26-26DC-3C82-6C8F-CC89E6D25B99}"/>
              </a:ext>
            </a:extLst>
          </p:cNvPr>
          <p:cNvSpPr>
            <a:spLocks noGrp="1"/>
          </p:cNvSpPr>
          <p:nvPr>
            <p:ph idx="1"/>
          </p:nvPr>
        </p:nvSpPr>
        <p:spPr>
          <a:xfrm>
            <a:off x="1185756" y="2362200"/>
            <a:ext cx="8796444" cy="3935986"/>
          </a:xfrm>
        </p:spPr>
        <p:txBody>
          <a:bodyPr anchor="ctr">
            <a:normAutofit/>
          </a:bodyPr>
          <a:lstStyle/>
          <a:p>
            <a:pPr>
              <a:spcBef>
                <a:spcPct val="0"/>
              </a:spcBef>
              <a:spcAft>
                <a:spcPts val="1200"/>
              </a:spcAft>
              <a:buNone/>
            </a:pPr>
            <a:r>
              <a:rPr lang="en-GB" altLang="en-US" sz="1800" dirty="0">
                <a:solidFill>
                  <a:schemeClr val="tx1">
                    <a:alpha val="80000"/>
                  </a:schemeClr>
                </a:solidFill>
              </a:rPr>
              <a:t>	5. The benefit of the covenant has run with the dominant land via either:</a:t>
            </a:r>
          </a:p>
          <a:p>
            <a:pPr>
              <a:spcBef>
                <a:spcPct val="0"/>
              </a:spcBef>
              <a:spcAft>
                <a:spcPts val="1200"/>
              </a:spcAft>
              <a:buNone/>
            </a:pPr>
            <a:r>
              <a:rPr lang="en-GB" altLang="en-US" sz="1800" dirty="0">
                <a:solidFill>
                  <a:schemeClr val="tx1">
                    <a:alpha val="80000"/>
                  </a:schemeClr>
                </a:solidFill>
              </a:rPr>
              <a:t>	a.  It being annexed to the land (“nailing” benefit to the land); or</a:t>
            </a:r>
          </a:p>
          <a:p>
            <a:pPr>
              <a:spcBef>
                <a:spcPct val="0"/>
              </a:spcBef>
              <a:spcAft>
                <a:spcPts val="1200"/>
              </a:spcAft>
              <a:buNone/>
            </a:pPr>
            <a:r>
              <a:rPr lang="en-GB" altLang="en-US" sz="1800" dirty="0">
                <a:solidFill>
                  <a:schemeClr val="tx1">
                    <a:alpha val="80000"/>
                  </a:schemeClr>
                </a:solidFill>
              </a:rPr>
              <a:t>	b.  It having been assigned to the claimant by a predecessor of dominant land; or</a:t>
            </a:r>
          </a:p>
          <a:p>
            <a:pPr>
              <a:spcBef>
                <a:spcPct val="0"/>
              </a:spcBef>
              <a:spcAft>
                <a:spcPts val="1200"/>
              </a:spcAft>
              <a:buNone/>
            </a:pPr>
            <a:r>
              <a:rPr lang="en-GB" altLang="en-US" sz="1800" dirty="0">
                <a:solidFill>
                  <a:schemeClr val="tx1">
                    <a:alpha val="80000"/>
                  </a:schemeClr>
                </a:solidFill>
              </a:rPr>
              <a:t>	c.  A building scheme exists.</a:t>
            </a:r>
          </a:p>
        </p:txBody>
      </p:sp>
      <p:sp>
        <p:nvSpPr>
          <p:cNvPr id="27651" name="Slide Number Placeholder 3">
            <a:extLst>
              <a:ext uri="{FF2B5EF4-FFF2-40B4-BE49-F238E27FC236}">
                <a16:creationId xmlns:a16="http://schemas.microsoft.com/office/drawing/2014/main" id="{9521C289-C6A3-C500-3A63-0123046A23E5}"/>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a:solidFill>
                <a:schemeClr val="tx1">
                  <a:alpha val="6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683" name="Rectangle 28682">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8685" name="Rectangle 28684">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87" name="Rectangle 28686">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36B9F47A-D887-D6BA-1BFB-5A9B3C220CFF}"/>
              </a:ext>
            </a:extLst>
          </p:cNvPr>
          <p:cNvSpPr>
            <a:spLocks noGrp="1"/>
          </p:cNvSpPr>
          <p:nvPr>
            <p:ph type="title"/>
          </p:nvPr>
        </p:nvSpPr>
        <p:spPr>
          <a:xfrm>
            <a:off x="1198182" y="381000"/>
            <a:ext cx="10003218" cy="1600124"/>
          </a:xfrm>
        </p:spPr>
        <p:txBody>
          <a:bodyPr>
            <a:normAutofit/>
          </a:bodyPr>
          <a:lstStyle/>
          <a:p>
            <a:pPr eaLnBrk="1" hangingPunct="1">
              <a:lnSpc>
                <a:spcPct val="90000"/>
              </a:lnSpc>
              <a:defRPr/>
            </a:pPr>
            <a:br>
              <a:rPr lang="en-GB" sz="2400">
                <a:latin typeface="Arial" charset="0"/>
                <a:cs typeface="Arial" charset="0"/>
              </a:rPr>
            </a:br>
            <a:r>
              <a:rPr lang="en-GB" sz="2400">
                <a:latin typeface="Arial" charset="0"/>
                <a:cs typeface="Arial" charset="0"/>
              </a:rPr>
              <a:t> Running of the </a:t>
            </a:r>
            <a:r>
              <a:rPr lang="en-GB" sz="2400" u="sng">
                <a:latin typeface="Arial" charset="0"/>
                <a:cs typeface="Arial" charset="0"/>
              </a:rPr>
              <a:t>Benefit</a:t>
            </a:r>
            <a:r>
              <a:rPr lang="en-GB" sz="2400">
                <a:latin typeface="Arial" charset="0"/>
                <a:cs typeface="Arial" charset="0"/>
              </a:rPr>
              <a:t> of a Covenant in </a:t>
            </a:r>
            <a:r>
              <a:rPr lang="en-GB" sz="2400" u="sng">
                <a:latin typeface="Arial" charset="0"/>
                <a:cs typeface="Arial" charset="0"/>
              </a:rPr>
              <a:t>Equity</a:t>
            </a:r>
            <a:r>
              <a:rPr lang="en-GB" sz="2400">
                <a:latin typeface="Arial" charset="0"/>
                <a:cs typeface="Arial" charset="0"/>
              </a:rPr>
              <a:t> - Annexation (1)</a:t>
            </a:r>
            <a:br>
              <a:rPr lang="en-GB" sz="2400">
                <a:latin typeface="Arial" charset="0"/>
                <a:cs typeface="Arial" charset="0"/>
              </a:rPr>
            </a:br>
            <a:endParaRPr lang="en-GB" sz="2400">
              <a:latin typeface="Arial" charset="0"/>
              <a:cs typeface="Arial" charset="0"/>
            </a:endParaRPr>
          </a:p>
        </p:txBody>
      </p:sp>
      <p:sp>
        <p:nvSpPr>
          <p:cNvPr id="28675" name="Slide Number Placeholder 3">
            <a:extLst>
              <a:ext uri="{FF2B5EF4-FFF2-40B4-BE49-F238E27FC236}">
                <a16:creationId xmlns:a16="http://schemas.microsoft.com/office/drawing/2014/main" id="{CE390486-4F98-2D0F-C9D5-638708DB2072}"/>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a:solidFill>
                <a:schemeClr val="tx1">
                  <a:alpha val="60000"/>
                </a:schemeClr>
              </a:solidFill>
              <a:latin typeface="Arial" panose="020B0604020202020204" pitchFamily="34" charset="0"/>
              <a:cs typeface="Arial" panose="020B0604020202020204" pitchFamily="34" charset="0"/>
            </a:endParaRPr>
          </a:p>
        </p:txBody>
      </p:sp>
      <p:graphicFrame>
        <p:nvGraphicFramePr>
          <p:cNvPr id="28677" name="Content Placeholder 2">
            <a:extLst>
              <a:ext uri="{FF2B5EF4-FFF2-40B4-BE49-F238E27FC236}">
                <a16:creationId xmlns:a16="http://schemas.microsoft.com/office/drawing/2014/main" id="{E71B3331-8EE5-D74A-00A9-EDCD4CA66627}"/>
              </a:ext>
            </a:extLst>
          </p:cNvPr>
          <p:cNvGraphicFramePr>
            <a:graphicFrameLocks noGrp="1"/>
          </p:cNvGraphicFramePr>
          <p:nvPr>
            <p:ph idx="1"/>
            <p:extLst>
              <p:ext uri="{D42A27DB-BD31-4B8C-83A1-F6EECF244321}">
                <p14:modId xmlns:p14="http://schemas.microsoft.com/office/powerpoint/2010/main" val="3407145815"/>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4" name="Rectangle 29703">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706" name="Rectangle 29705">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9708" name="Rectangle 29707">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10" name="Rectangle 29709">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3E5D4A3D-B781-4FD3-FF68-165B5250D4A4}"/>
              </a:ext>
            </a:extLst>
          </p:cNvPr>
          <p:cNvSpPr>
            <a:spLocks noGrp="1"/>
          </p:cNvSpPr>
          <p:nvPr>
            <p:ph type="title"/>
          </p:nvPr>
        </p:nvSpPr>
        <p:spPr>
          <a:xfrm>
            <a:off x="1198182" y="381000"/>
            <a:ext cx="10003218" cy="1600124"/>
          </a:xfrm>
        </p:spPr>
        <p:txBody>
          <a:bodyPr>
            <a:normAutofit/>
          </a:bodyPr>
          <a:lstStyle/>
          <a:p>
            <a:pPr eaLnBrk="1" hangingPunct="1">
              <a:lnSpc>
                <a:spcPct val="90000"/>
              </a:lnSpc>
              <a:defRPr/>
            </a:pPr>
            <a:br>
              <a:rPr lang="en-GB" sz="2400">
                <a:latin typeface="Arial" charset="0"/>
                <a:cs typeface="Arial" charset="0"/>
              </a:rPr>
            </a:br>
            <a:r>
              <a:rPr lang="en-GB" sz="2400">
                <a:latin typeface="Arial" charset="0"/>
                <a:cs typeface="Arial" charset="0"/>
              </a:rPr>
              <a:t> Running of the </a:t>
            </a:r>
            <a:r>
              <a:rPr lang="en-GB" sz="2400" u="sng">
                <a:latin typeface="Arial" charset="0"/>
                <a:cs typeface="Arial" charset="0"/>
              </a:rPr>
              <a:t>Benefit</a:t>
            </a:r>
            <a:r>
              <a:rPr lang="en-GB" sz="2400">
                <a:latin typeface="Arial" charset="0"/>
                <a:cs typeface="Arial" charset="0"/>
              </a:rPr>
              <a:t> of a Covenant in </a:t>
            </a:r>
            <a:r>
              <a:rPr lang="en-GB" sz="2400" u="sng">
                <a:latin typeface="Arial" charset="0"/>
                <a:cs typeface="Arial" charset="0"/>
              </a:rPr>
              <a:t>Equity</a:t>
            </a:r>
            <a:r>
              <a:rPr lang="en-GB" sz="2400">
                <a:latin typeface="Arial" charset="0"/>
                <a:cs typeface="Arial" charset="0"/>
              </a:rPr>
              <a:t> - Annexation (2)</a:t>
            </a:r>
            <a:br>
              <a:rPr lang="en-GB" sz="2400">
                <a:latin typeface="Arial" charset="0"/>
                <a:cs typeface="Arial" charset="0"/>
              </a:rPr>
            </a:br>
            <a:endParaRPr lang="en-GB" sz="2400">
              <a:latin typeface="Arial" charset="0"/>
              <a:cs typeface="Arial" charset="0"/>
            </a:endParaRPr>
          </a:p>
        </p:txBody>
      </p:sp>
      <p:sp>
        <p:nvSpPr>
          <p:cNvPr id="29698" name="Content Placeholder 2">
            <a:extLst>
              <a:ext uri="{FF2B5EF4-FFF2-40B4-BE49-F238E27FC236}">
                <a16:creationId xmlns:a16="http://schemas.microsoft.com/office/drawing/2014/main" id="{651D3000-8D0D-99D3-8245-10D5ADED8ED7}"/>
              </a:ext>
            </a:extLst>
          </p:cNvPr>
          <p:cNvSpPr>
            <a:spLocks noGrp="1"/>
          </p:cNvSpPr>
          <p:nvPr>
            <p:ph idx="1"/>
          </p:nvPr>
        </p:nvSpPr>
        <p:spPr>
          <a:xfrm>
            <a:off x="1185756" y="2362200"/>
            <a:ext cx="8796444" cy="3935986"/>
          </a:xfrm>
        </p:spPr>
        <p:txBody>
          <a:bodyPr anchor="ctr">
            <a:normAutofit/>
          </a:bodyPr>
          <a:lstStyle/>
          <a:p>
            <a:pPr>
              <a:spcBef>
                <a:spcPct val="0"/>
              </a:spcBef>
              <a:spcAft>
                <a:spcPts val="1200"/>
              </a:spcAft>
            </a:pPr>
            <a:r>
              <a:rPr lang="en-GB" altLang="en-US" sz="1800" b="1">
                <a:solidFill>
                  <a:schemeClr val="tx1">
                    <a:alpha val="80000"/>
                  </a:schemeClr>
                </a:solidFill>
              </a:rPr>
              <a:t>Express Annexation </a:t>
            </a:r>
            <a:r>
              <a:rPr lang="en-GB" altLang="en-US" sz="1800">
                <a:solidFill>
                  <a:schemeClr val="tx1">
                    <a:alpha val="80000"/>
                  </a:schemeClr>
                </a:solidFill>
              </a:rPr>
              <a:t>- typical wording in a conveyance / transfer deed would read:</a:t>
            </a:r>
          </a:p>
          <a:p>
            <a:pPr>
              <a:spcBef>
                <a:spcPct val="0"/>
              </a:spcBef>
              <a:spcAft>
                <a:spcPts val="1200"/>
              </a:spcAft>
              <a:buNone/>
            </a:pPr>
            <a:r>
              <a:rPr lang="en-GB" altLang="en-US" sz="1800">
                <a:solidFill>
                  <a:schemeClr val="tx1">
                    <a:alpha val="80000"/>
                  </a:schemeClr>
                </a:solidFill>
              </a:rPr>
              <a:t>	“The Covenantor* so as to benefit the Retained Land* or any part or parts of it and so as to bind the Property* and each and every part of it into whosesoever hands it may come covenants with the Covenantee* as follows:...”</a:t>
            </a:r>
          </a:p>
          <a:p>
            <a:pPr>
              <a:spcBef>
                <a:spcPct val="0"/>
              </a:spcBef>
              <a:spcAft>
                <a:spcPts val="1200"/>
              </a:spcAft>
              <a:buNone/>
            </a:pPr>
            <a:r>
              <a:rPr lang="en-GB" altLang="en-US" sz="1800">
                <a:solidFill>
                  <a:schemeClr val="tx1">
                    <a:alpha val="80000"/>
                  </a:schemeClr>
                </a:solidFill>
              </a:rPr>
              <a:t>	NB: * These words would be defined elsewhere in the document</a:t>
            </a:r>
          </a:p>
        </p:txBody>
      </p:sp>
      <p:sp>
        <p:nvSpPr>
          <p:cNvPr id="29699" name="Slide Number Placeholder 3">
            <a:extLst>
              <a:ext uri="{FF2B5EF4-FFF2-40B4-BE49-F238E27FC236}">
                <a16:creationId xmlns:a16="http://schemas.microsoft.com/office/drawing/2014/main" id="{A82E22DE-4976-49F7-0FAB-31C795F3114C}"/>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a:solidFill>
                <a:schemeClr val="tx1">
                  <a:alpha val="6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731" name="Rectangle 3073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0733" name="Rectangle 30732">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35" name="Rectangle 30734">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3FEE3248-2959-12B7-9271-DFE4FE3F55BB}"/>
              </a:ext>
            </a:extLst>
          </p:cNvPr>
          <p:cNvSpPr>
            <a:spLocks noGrp="1"/>
          </p:cNvSpPr>
          <p:nvPr>
            <p:ph type="title"/>
          </p:nvPr>
        </p:nvSpPr>
        <p:spPr>
          <a:xfrm>
            <a:off x="1198182" y="381000"/>
            <a:ext cx="10003218" cy="1600124"/>
          </a:xfrm>
        </p:spPr>
        <p:txBody>
          <a:bodyPr>
            <a:normAutofit/>
          </a:bodyPr>
          <a:lstStyle/>
          <a:p>
            <a:pPr eaLnBrk="1" hangingPunct="1">
              <a:lnSpc>
                <a:spcPct val="90000"/>
              </a:lnSpc>
              <a:defRPr/>
            </a:pPr>
            <a:br>
              <a:rPr lang="en-GB" sz="2400">
                <a:latin typeface="Arial" charset="0"/>
                <a:cs typeface="Arial" charset="0"/>
              </a:rPr>
            </a:br>
            <a:r>
              <a:rPr lang="en-GB" sz="2400">
                <a:latin typeface="Arial" charset="0"/>
                <a:cs typeface="Arial" charset="0"/>
              </a:rPr>
              <a:t> Running of the </a:t>
            </a:r>
            <a:r>
              <a:rPr lang="en-GB" sz="2400" u="sng">
                <a:latin typeface="Arial" charset="0"/>
                <a:cs typeface="Arial" charset="0"/>
              </a:rPr>
              <a:t>Benefit</a:t>
            </a:r>
            <a:r>
              <a:rPr lang="en-GB" sz="2400">
                <a:latin typeface="Arial" charset="0"/>
                <a:cs typeface="Arial" charset="0"/>
              </a:rPr>
              <a:t> of a Covenant in </a:t>
            </a:r>
            <a:r>
              <a:rPr lang="en-GB" sz="2400" u="sng">
                <a:latin typeface="Arial" charset="0"/>
                <a:cs typeface="Arial" charset="0"/>
              </a:rPr>
              <a:t>Equity</a:t>
            </a:r>
            <a:r>
              <a:rPr lang="en-GB" sz="2400">
                <a:latin typeface="Arial" charset="0"/>
                <a:cs typeface="Arial" charset="0"/>
              </a:rPr>
              <a:t> - Annexation (3)</a:t>
            </a:r>
            <a:br>
              <a:rPr lang="en-GB" sz="2400">
                <a:latin typeface="Arial" charset="0"/>
                <a:cs typeface="Arial" charset="0"/>
              </a:rPr>
            </a:br>
            <a:endParaRPr lang="en-GB" sz="2400">
              <a:latin typeface="Arial" charset="0"/>
              <a:cs typeface="Arial" charset="0"/>
            </a:endParaRPr>
          </a:p>
        </p:txBody>
      </p:sp>
      <p:sp>
        <p:nvSpPr>
          <p:cNvPr id="30723" name="Slide Number Placeholder 3">
            <a:extLst>
              <a:ext uri="{FF2B5EF4-FFF2-40B4-BE49-F238E27FC236}">
                <a16:creationId xmlns:a16="http://schemas.microsoft.com/office/drawing/2014/main" id="{73ED242F-BD53-0024-95FB-11A6142AE959}"/>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0"/>
              </a:spcBef>
              <a:spcAft>
                <a:spcPts val="600"/>
              </a:spcAft>
              <a:buFontTx/>
              <a:buNone/>
            </a:pPr>
            <a:endParaRPr lang="en-GB" altLang="en-US" sz="1800" dirty="0">
              <a:solidFill>
                <a:schemeClr val="tx1">
                  <a:alpha val="60000"/>
                </a:schemeClr>
              </a:solidFill>
              <a:latin typeface="Arial" panose="020B0604020202020204" pitchFamily="34" charset="0"/>
              <a:cs typeface="Arial" panose="020B0604020202020204" pitchFamily="34" charset="0"/>
            </a:endParaRPr>
          </a:p>
        </p:txBody>
      </p:sp>
      <p:graphicFrame>
        <p:nvGraphicFramePr>
          <p:cNvPr id="30725" name="Content Placeholder 2">
            <a:extLst>
              <a:ext uri="{FF2B5EF4-FFF2-40B4-BE49-F238E27FC236}">
                <a16:creationId xmlns:a16="http://schemas.microsoft.com/office/drawing/2014/main" id="{5685FDA3-135D-5E50-AB90-7255A9772694}"/>
              </a:ext>
            </a:extLst>
          </p:cNvPr>
          <p:cNvGraphicFramePr>
            <a:graphicFrameLocks noGrp="1"/>
          </p:cNvGraphicFramePr>
          <p:nvPr>
            <p:ph idx="1"/>
            <p:extLst>
              <p:ext uri="{D42A27DB-BD31-4B8C-83A1-F6EECF244321}">
                <p14:modId xmlns:p14="http://schemas.microsoft.com/office/powerpoint/2010/main" val="3412481688"/>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755" name="Rectangle 31754">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1757" name="Rectangle 31756">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759" name="Rectangle 31758">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34E7677E-1DAA-3BED-1548-03AD62697363}"/>
              </a:ext>
            </a:extLst>
          </p:cNvPr>
          <p:cNvSpPr>
            <a:spLocks noGrp="1"/>
          </p:cNvSpPr>
          <p:nvPr>
            <p:ph type="title"/>
          </p:nvPr>
        </p:nvSpPr>
        <p:spPr>
          <a:xfrm>
            <a:off x="1198182" y="381000"/>
            <a:ext cx="10003218" cy="1600124"/>
          </a:xfrm>
        </p:spPr>
        <p:txBody>
          <a:bodyPr>
            <a:normAutofit/>
          </a:bodyPr>
          <a:lstStyle/>
          <a:p>
            <a:pPr eaLnBrk="1" hangingPunct="1">
              <a:lnSpc>
                <a:spcPct val="90000"/>
              </a:lnSpc>
              <a:defRPr/>
            </a:pPr>
            <a:br>
              <a:rPr lang="en-GB" sz="2400">
                <a:latin typeface="Arial" charset="0"/>
                <a:cs typeface="Arial" charset="0"/>
              </a:rPr>
            </a:br>
            <a:r>
              <a:rPr lang="en-GB" sz="2400">
                <a:latin typeface="Arial" charset="0"/>
                <a:cs typeface="Arial" charset="0"/>
              </a:rPr>
              <a:t> Running of the </a:t>
            </a:r>
            <a:r>
              <a:rPr lang="en-GB" sz="2400" u="sng">
                <a:latin typeface="Arial" charset="0"/>
                <a:cs typeface="Arial" charset="0"/>
              </a:rPr>
              <a:t>Benefit</a:t>
            </a:r>
            <a:r>
              <a:rPr lang="en-GB" sz="2400">
                <a:latin typeface="Arial" charset="0"/>
                <a:cs typeface="Arial" charset="0"/>
              </a:rPr>
              <a:t> of a Covenant in </a:t>
            </a:r>
            <a:r>
              <a:rPr lang="en-GB" sz="2400" u="sng">
                <a:latin typeface="Arial" charset="0"/>
                <a:cs typeface="Arial" charset="0"/>
              </a:rPr>
              <a:t>Equity</a:t>
            </a:r>
            <a:r>
              <a:rPr lang="en-GB" sz="2400">
                <a:latin typeface="Arial" charset="0"/>
                <a:cs typeface="Arial" charset="0"/>
              </a:rPr>
              <a:t> - Annexation (4)</a:t>
            </a:r>
            <a:br>
              <a:rPr lang="en-GB" sz="2400">
                <a:latin typeface="Arial" charset="0"/>
                <a:cs typeface="Arial" charset="0"/>
              </a:rPr>
            </a:br>
            <a:endParaRPr lang="en-GB" sz="2400">
              <a:latin typeface="Arial" charset="0"/>
              <a:cs typeface="Arial" charset="0"/>
            </a:endParaRPr>
          </a:p>
        </p:txBody>
      </p:sp>
      <p:sp>
        <p:nvSpPr>
          <p:cNvPr id="31747" name="Slide Number Placeholder 3">
            <a:extLst>
              <a:ext uri="{FF2B5EF4-FFF2-40B4-BE49-F238E27FC236}">
                <a16:creationId xmlns:a16="http://schemas.microsoft.com/office/drawing/2014/main" id="{BE5104CF-D4E4-58E6-3398-6F2DD20764D3}"/>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0"/>
              </a:spcBef>
              <a:spcAft>
                <a:spcPts val="600"/>
              </a:spcAft>
              <a:buFontTx/>
              <a:buNone/>
            </a:pPr>
            <a:endParaRPr lang="en-GB" altLang="en-US" sz="1800" dirty="0">
              <a:solidFill>
                <a:schemeClr val="tx1">
                  <a:alpha val="60000"/>
                </a:schemeClr>
              </a:solidFill>
              <a:latin typeface="Arial" panose="020B0604020202020204" pitchFamily="34" charset="0"/>
              <a:cs typeface="Arial" panose="020B0604020202020204" pitchFamily="34" charset="0"/>
            </a:endParaRPr>
          </a:p>
        </p:txBody>
      </p:sp>
      <p:graphicFrame>
        <p:nvGraphicFramePr>
          <p:cNvPr id="31749" name="Content Placeholder 2">
            <a:extLst>
              <a:ext uri="{FF2B5EF4-FFF2-40B4-BE49-F238E27FC236}">
                <a16:creationId xmlns:a16="http://schemas.microsoft.com/office/drawing/2014/main" id="{679C9D81-199D-5854-9731-F0965A0E3986}"/>
              </a:ext>
            </a:extLst>
          </p:cNvPr>
          <p:cNvGraphicFramePr>
            <a:graphicFrameLocks noGrp="1"/>
          </p:cNvGraphicFramePr>
          <p:nvPr>
            <p:ph idx="1"/>
            <p:extLst>
              <p:ext uri="{D42A27DB-BD31-4B8C-83A1-F6EECF244321}">
                <p14:modId xmlns:p14="http://schemas.microsoft.com/office/powerpoint/2010/main" val="132908008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7" name="Rectangle 32776">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2779" name="Rectangle 32778">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2781" name="Rectangle 32780">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783" name="Rectangle 32782">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13217DCA-2B8A-9251-6116-95CA5E181A25}"/>
              </a:ext>
            </a:extLst>
          </p:cNvPr>
          <p:cNvSpPr>
            <a:spLocks noGrp="1"/>
          </p:cNvSpPr>
          <p:nvPr>
            <p:ph type="title"/>
          </p:nvPr>
        </p:nvSpPr>
        <p:spPr>
          <a:xfrm>
            <a:off x="1198182" y="381000"/>
            <a:ext cx="10003218" cy="1600124"/>
          </a:xfrm>
        </p:spPr>
        <p:txBody>
          <a:bodyPr>
            <a:normAutofit/>
          </a:bodyPr>
          <a:lstStyle/>
          <a:p>
            <a:pPr eaLnBrk="1" hangingPunct="1">
              <a:lnSpc>
                <a:spcPct val="90000"/>
              </a:lnSpc>
              <a:defRPr/>
            </a:pPr>
            <a:br>
              <a:rPr lang="en-GB" sz="2400" dirty="0">
                <a:latin typeface="Arial" charset="0"/>
                <a:cs typeface="Arial" charset="0"/>
              </a:rPr>
            </a:br>
            <a:r>
              <a:rPr lang="en-GB" sz="2400" dirty="0">
                <a:latin typeface="Arial" charset="0"/>
                <a:cs typeface="Arial" charset="0"/>
              </a:rPr>
              <a:t> Running of the </a:t>
            </a:r>
            <a:r>
              <a:rPr lang="en-GB" sz="2400" u="sng" dirty="0">
                <a:latin typeface="Arial" charset="0"/>
                <a:cs typeface="Arial" charset="0"/>
              </a:rPr>
              <a:t>Benefit</a:t>
            </a:r>
            <a:r>
              <a:rPr lang="en-GB" sz="2400" dirty="0">
                <a:latin typeface="Arial" charset="0"/>
                <a:cs typeface="Arial" charset="0"/>
              </a:rPr>
              <a:t> of a Covenant in </a:t>
            </a:r>
            <a:r>
              <a:rPr lang="en-GB" sz="2400" u="sng" dirty="0">
                <a:latin typeface="Arial" charset="0"/>
                <a:cs typeface="Arial" charset="0"/>
              </a:rPr>
              <a:t>Equity</a:t>
            </a:r>
            <a:r>
              <a:rPr lang="en-GB" sz="2400" dirty="0">
                <a:latin typeface="Arial" charset="0"/>
                <a:cs typeface="Arial" charset="0"/>
              </a:rPr>
              <a:t> - Annexation (5)</a:t>
            </a:r>
            <a:br>
              <a:rPr lang="en-GB" sz="2400" dirty="0">
                <a:latin typeface="Arial" charset="0"/>
                <a:cs typeface="Arial" charset="0"/>
              </a:rPr>
            </a:br>
            <a:endParaRPr lang="en-GB" sz="2400" dirty="0">
              <a:latin typeface="Arial" charset="0"/>
              <a:cs typeface="Arial" charset="0"/>
            </a:endParaRPr>
          </a:p>
        </p:txBody>
      </p:sp>
      <p:sp>
        <p:nvSpPr>
          <p:cNvPr id="32771" name="Slide Number Placeholder 3">
            <a:extLst>
              <a:ext uri="{FF2B5EF4-FFF2-40B4-BE49-F238E27FC236}">
                <a16:creationId xmlns:a16="http://schemas.microsoft.com/office/drawing/2014/main" id="{808BB846-D6E4-1A82-2288-AE4981C47010}"/>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0"/>
              </a:spcBef>
              <a:spcAft>
                <a:spcPts val="600"/>
              </a:spcAft>
              <a:buFontTx/>
              <a:buNone/>
            </a:pPr>
            <a:endParaRPr lang="en-GB" altLang="en-US" sz="1800" dirty="0">
              <a:solidFill>
                <a:schemeClr val="tx1">
                  <a:alpha val="60000"/>
                </a:schemeClr>
              </a:solidFill>
              <a:latin typeface="Arial" panose="020B0604020202020204" pitchFamily="34" charset="0"/>
              <a:cs typeface="Arial" panose="020B0604020202020204" pitchFamily="34" charset="0"/>
            </a:endParaRPr>
          </a:p>
        </p:txBody>
      </p:sp>
      <p:graphicFrame>
        <p:nvGraphicFramePr>
          <p:cNvPr id="32773" name="Content Placeholder 2">
            <a:extLst>
              <a:ext uri="{FF2B5EF4-FFF2-40B4-BE49-F238E27FC236}">
                <a16:creationId xmlns:a16="http://schemas.microsoft.com/office/drawing/2014/main" id="{E117ABD8-ABFB-66A3-4F17-3B3FA2099FC1}"/>
              </a:ext>
            </a:extLst>
          </p:cNvPr>
          <p:cNvGraphicFramePr>
            <a:graphicFrameLocks noGrp="1"/>
          </p:cNvGraphicFramePr>
          <p:nvPr>
            <p:ph idx="1"/>
            <p:extLst>
              <p:ext uri="{D42A27DB-BD31-4B8C-83A1-F6EECF244321}">
                <p14:modId xmlns:p14="http://schemas.microsoft.com/office/powerpoint/2010/main" val="2009551542"/>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
            <a:ext cx="12192000" cy="221768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2224386"/>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DA378C-F1B7-4A08-C48C-9FE1ED65D4E4}"/>
              </a:ext>
            </a:extLst>
          </p:cNvPr>
          <p:cNvSpPr>
            <a:spLocks noGrp="1"/>
          </p:cNvSpPr>
          <p:nvPr>
            <p:ph type="title"/>
          </p:nvPr>
        </p:nvSpPr>
        <p:spPr>
          <a:xfrm>
            <a:off x="838200" y="381000"/>
            <a:ext cx="10003218" cy="1600124"/>
          </a:xfrm>
        </p:spPr>
        <p:txBody>
          <a:bodyPr>
            <a:normAutofit/>
          </a:bodyPr>
          <a:lstStyle/>
          <a:p>
            <a:pPr>
              <a:lnSpc>
                <a:spcPct val="90000"/>
              </a:lnSpc>
            </a:pPr>
            <a:r>
              <a:rPr lang="en-GB" sz="3400">
                <a:latin typeface="Arial" charset="0"/>
                <a:cs typeface="Arial" charset="0"/>
              </a:rPr>
              <a:t>Running of the </a:t>
            </a:r>
            <a:r>
              <a:rPr lang="en-GB" sz="3400" u="sng">
                <a:latin typeface="Arial" charset="0"/>
                <a:cs typeface="Arial" charset="0"/>
              </a:rPr>
              <a:t>Benefit</a:t>
            </a:r>
            <a:r>
              <a:rPr lang="en-GB" sz="3400">
                <a:latin typeface="Arial" charset="0"/>
                <a:cs typeface="Arial" charset="0"/>
              </a:rPr>
              <a:t> of a Covenant in </a:t>
            </a:r>
            <a:r>
              <a:rPr lang="en-GB" sz="3400" u="sng">
                <a:latin typeface="Arial" charset="0"/>
                <a:cs typeface="Arial" charset="0"/>
              </a:rPr>
              <a:t>Equity</a:t>
            </a:r>
            <a:r>
              <a:rPr lang="en-GB" sz="3400">
                <a:latin typeface="Arial" charset="0"/>
                <a:cs typeface="Arial" charset="0"/>
              </a:rPr>
              <a:t> - Assignment </a:t>
            </a:r>
            <a:br>
              <a:rPr lang="en-GB" sz="3400">
                <a:latin typeface="Arial" charset="0"/>
                <a:cs typeface="Arial" charset="0"/>
              </a:rPr>
            </a:br>
            <a:endParaRPr lang="en-GB" sz="3400"/>
          </a:p>
        </p:txBody>
      </p:sp>
      <p:sp>
        <p:nvSpPr>
          <p:cNvPr id="3" name="Content Placeholder 2">
            <a:extLst>
              <a:ext uri="{FF2B5EF4-FFF2-40B4-BE49-F238E27FC236}">
                <a16:creationId xmlns:a16="http://schemas.microsoft.com/office/drawing/2014/main" id="{A63796D2-C6C6-3BFE-F828-B0373473B46F}"/>
              </a:ext>
            </a:extLst>
          </p:cNvPr>
          <p:cNvSpPr>
            <a:spLocks noGrp="1"/>
          </p:cNvSpPr>
          <p:nvPr>
            <p:ph idx="1"/>
          </p:nvPr>
        </p:nvSpPr>
        <p:spPr>
          <a:xfrm>
            <a:off x="838200" y="2745362"/>
            <a:ext cx="4800600" cy="3552824"/>
          </a:xfrm>
        </p:spPr>
        <p:txBody>
          <a:bodyPr anchor="ctr">
            <a:normAutofit/>
          </a:bodyPr>
          <a:lstStyle/>
          <a:p>
            <a:r>
              <a:rPr lang="en-GB" sz="1800" dirty="0">
                <a:solidFill>
                  <a:schemeClr val="tx1"/>
                </a:solidFill>
              </a:rPr>
              <a:t>It is possible for the benefit of a covenant to pass to a successor by express assignment. </a:t>
            </a:r>
          </a:p>
          <a:p>
            <a:r>
              <a:rPr lang="en-GB" sz="1800" dirty="0">
                <a:solidFill>
                  <a:schemeClr val="tx1"/>
                </a:solidFill>
              </a:rPr>
              <a:t>This must take place at the same time as the transfer of the land. </a:t>
            </a:r>
          </a:p>
          <a:p>
            <a:r>
              <a:rPr lang="en-GB" sz="1800" dirty="0">
                <a:solidFill>
                  <a:schemeClr val="tx1"/>
                </a:solidFill>
              </a:rPr>
              <a:t>It must be in writing and signed by the assignor (</a:t>
            </a:r>
            <a:r>
              <a:rPr lang="en-GB" sz="1800" dirty="0" err="1">
                <a:solidFill>
                  <a:schemeClr val="tx1"/>
                </a:solidFill>
              </a:rPr>
              <a:t>ie</a:t>
            </a:r>
            <a:r>
              <a:rPr lang="en-GB" sz="1800" dirty="0">
                <a:solidFill>
                  <a:schemeClr val="tx1"/>
                </a:solidFill>
              </a:rPr>
              <a:t> the original covenantee) and written notice of the assignment must be given to the person with the burden of the covenant (s 136 LPA)</a:t>
            </a:r>
          </a:p>
        </p:txBody>
      </p:sp>
      <p:pic>
        <p:nvPicPr>
          <p:cNvPr id="7" name="Graphic 6" descr="Commitments">
            <a:extLst>
              <a:ext uri="{FF2B5EF4-FFF2-40B4-BE49-F238E27FC236}">
                <a16:creationId xmlns:a16="http://schemas.microsoft.com/office/drawing/2014/main" id="{8ADE0030-1ACC-D918-AD8D-9E310A7DFBD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13102" y="2745362"/>
            <a:ext cx="3552824" cy="3552824"/>
          </a:xfrm>
          <a:prstGeom prst="rect">
            <a:avLst/>
          </a:prstGeom>
        </p:spPr>
      </p:pic>
    </p:spTree>
    <p:extLst>
      <p:ext uri="{BB962C8B-B14F-4D97-AF65-F5344CB8AC3E}">
        <p14:creationId xmlns:p14="http://schemas.microsoft.com/office/powerpoint/2010/main" val="41580048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5" name="Rectangle 34824">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4827" name="Rectangle 34826">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4829" name="Rectangle 34828">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831" name="Rectangle 34830">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F523E1E6-ED91-D22D-917B-B8381B22E579}"/>
              </a:ext>
            </a:extLst>
          </p:cNvPr>
          <p:cNvSpPr>
            <a:spLocks noGrp="1"/>
          </p:cNvSpPr>
          <p:nvPr>
            <p:ph type="title"/>
          </p:nvPr>
        </p:nvSpPr>
        <p:spPr>
          <a:xfrm>
            <a:off x="1198182" y="381000"/>
            <a:ext cx="10003218" cy="1600124"/>
          </a:xfrm>
        </p:spPr>
        <p:txBody>
          <a:bodyPr>
            <a:normAutofit/>
          </a:bodyPr>
          <a:lstStyle/>
          <a:p>
            <a:pPr eaLnBrk="1" hangingPunct="1">
              <a:defRPr/>
            </a:pPr>
            <a:r>
              <a:rPr lang="en-GB" sz="4100" dirty="0">
                <a:latin typeface="Arial" charset="0"/>
                <a:cs typeface="Arial" charset="0"/>
              </a:rPr>
              <a:t>Running of the </a:t>
            </a:r>
            <a:r>
              <a:rPr lang="en-GB" sz="4100" u="sng" dirty="0">
                <a:latin typeface="Arial" charset="0"/>
                <a:cs typeface="Arial" charset="0"/>
              </a:rPr>
              <a:t>Benefit</a:t>
            </a:r>
            <a:r>
              <a:rPr lang="en-GB" sz="4100" dirty="0">
                <a:latin typeface="Arial" charset="0"/>
                <a:cs typeface="Arial" charset="0"/>
              </a:rPr>
              <a:t> of a Covenant in </a:t>
            </a:r>
            <a:r>
              <a:rPr lang="en-GB" sz="4100" u="sng" dirty="0">
                <a:latin typeface="Arial" charset="0"/>
                <a:cs typeface="Arial" charset="0"/>
              </a:rPr>
              <a:t>Equity</a:t>
            </a:r>
            <a:r>
              <a:rPr lang="en-GB" sz="4100" dirty="0">
                <a:latin typeface="Arial" charset="0"/>
                <a:cs typeface="Arial" charset="0"/>
              </a:rPr>
              <a:t> - Building Schemes </a:t>
            </a:r>
          </a:p>
        </p:txBody>
      </p:sp>
      <p:sp>
        <p:nvSpPr>
          <p:cNvPr id="34819" name="Slide Number Placeholder 3">
            <a:extLst>
              <a:ext uri="{FF2B5EF4-FFF2-40B4-BE49-F238E27FC236}">
                <a16:creationId xmlns:a16="http://schemas.microsoft.com/office/drawing/2014/main" id="{43EB8D13-20E6-E9AC-B0C7-AA28415386B0}"/>
              </a:ext>
            </a:extLst>
          </p:cNvPr>
          <p:cNvSpPr>
            <a:spLocks noGrp="1"/>
          </p:cNvSpPr>
          <p:nvPr>
            <p:ph type="sldNum" sz="quarter" idx="10"/>
          </p:nvPr>
        </p:nvSpPr>
        <p:spPr bwMode="auto">
          <a:xfrm>
            <a:off x="10186908" y="6327648"/>
            <a:ext cx="116689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dirty="0">
              <a:solidFill>
                <a:schemeClr val="tx1">
                  <a:alpha val="60000"/>
                </a:schemeClr>
              </a:solidFill>
              <a:latin typeface="Arial" panose="020B0604020202020204" pitchFamily="34" charset="0"/>
              <a:cs typeface="Arial" panose="020B0604020202020204" pitchFamily="34" charset="0"/>
            </a:endParaRPr>
          </a:p>
        </p:txBody>
      </p:sp>
      <p:graphicFrame>
        <p:nvGraphicFramePr>
          <p:cNvPr id="34821" name="Content Placeholder 2">
            <a:extLst>
              <a:ext uri="{FF2B5EF4-FFF2-40B4-BE49-F238E27FC236}">
                <a16:creationId xmlns:a16="http://schemas.microsoft.com/office/drawing/2014/main" id="{CF82DBC7-85C3-AA32-D6D8-D0E5287B771A}"/>
              </a:ext>
            </a:extLst>
          </p:cNvPr>
          <p:cNvGraphicFramePr>
            <a:graphicFrameLocks noGrp="1"/>
          </p:cNvGraphicFramePr>
          <p:nvPr>
            <p:ph idx="1"/>
            <p:extLst>
              <p:ext uri="{D42A27DB-BD31-4B8C-83A1-F6EECF244321}">
                <p14:modId xmlns:p14="http://schemas.microsoft.com/office/powerpoint/2010/main" val="3032697350"/>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F8A4F01-1EAD-330B-594C-DFB82E17E2CC}"/>
              </a:ext>
            </a:extLst>
          </p:cNvPr>
          <p:cNvSpPr>
            <a:spLocks noGrp="1"/>
          </p:cNvSpPr>
          <p:nvPr>
            <p:ph type="title"/>
          </p:nvPr>
        </p:nvSpPr>
        <p:spPr>
          <a:xfrm>
            <a:off x="1198181" y="381000"/>
            <a:ext cx="9988166" cy="2404941"/>
          </a:xfrm>
        </p:spPr>
        <p:txBody>
          <a:bodyPr anchor="b">
            <a:normAutofit/>
          </a:bodyPr>
          <a:lstStyle/>
          <a:p>
            <a:pPr algn="ctr"/>
            <a:r>
              <a:rPr lang="en-GB">
                <a:solidFill>
                  <a:schemeClr val="tx2"/>
                </a:solidFill>
              </a:rPr>
              <a:t>Matching the benefit and burden</a:t>
            </a:r>
          </a:p>
        </p:txBody>
      </p:sp>
      <p:graphicFrame>
        <p:nvGraphicFramePr>
          <p:cNvPr id="5" name="Content Placeholder 2">
            <a:extLst>
              <a:ext uri="{FF2B5EF4-FFF2-40B4-BE49-F238E27FC236}">
                <a16:creationId xmlns:a16="http://schemas.microsoft.com/office/drawing/2014/main" id="{71A7B0BA-C332-8221-E59B-41BB00A2851B}"/>
              </a:ext>
            </a:extLst>
          </p:cNvPr>
          <p:cNvGraphicFramePr>
            <a:graphicFrameLocks noGrp="1"/>
          </p:cNvGraphicFramePr>
          <p:nvPr>
            <p:ph idx="1"/>
            <p:extLst>
              <p:ext uri="{D42A27DB-BD31-4B8C-83A1-F6EECF244321}">
                <p14:modId xmlns:p14="http://schemas.microsoft.com/office/powerpoint/2010/main" val="232491341"/>
              </p:ext>
            </p:extLst>
          </p:nvPr>
        </p:nvGraphicFramePr>
        <p:xfrm>
          <a:off x="838200" y="2918850"/>
          <a:ext cx="10515600" cy="32102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18787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508DB8AC-AB1D-0D8E-3226-12915D1B3E64}"/>
              </a:ext>
            </a:extLst>
          </p:cNvPr>
          <p:cNvSpPr>
            <a:spLocks noGrp="1"/>
          </p:cNvSpPr>
          <p:nvPr>
            <p:ph type="title"/>
          </p:nvPr>
        </p:nvSpPr>
        <p:spPr>
          <a:xfrm>
            <a:off x="838201" y="559813"/>
            <a:ext cx="10348146" cy="1283471"/>
          </a:xfrm>
        </p:spPr>
        <p:txBody>
          <a:bodyPr anchor="t">
            <a:normAutofit/>
          </a:bodyPr>
          <a:lstStyle/>
          <a:p>
            <a:pPr>
              <a:lnSpc>
                <a:spcPct val="90000"/>
              </a:lnSpc>
            </a:pPr>
            <a:r>
              <a:rPr lang="en-GB" sz="4100">
                <a:solidFill>
                  <a:schemeClr val="tx2"/>
                </a:solidFill>
              </a:rPr>
              <a:t>Matching the benefit and burden: Restrictive Covenants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3C53DD9D-2734-E333-C68F-C566D5EBED81}"/>
              </a:ext>
            </a:extLst>
          </p:cNvPr>
          <p:cNvGraphicFramePr>
            <a:graphicFrameLocks noGrp="1"/>
          </p:cNvGraphicFramePr>
          <p:nvPr>
            <p:ph idx="1"/>
            <p:extLst>
              <p:ext uri="{D42A27DB-BD31-4B8C-83A1-F6EECF244321}">
                <p14:modId xmlns:p14="http://schemas.microsoft.com/office/powerpoint/2010/main" val="2448263234"/>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705632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95F38E-754C-298A-EF84-0454D68CA5E3}"/>
              </a:ext>
            </a:extLst>
          </p:cNvPr>
          <p:cNvSpPr>
            <a:spLocks noGrp="1"/>
          </p:cNvSpPr>
          <p:nvPr>
            <p:ph type="title"/>
          </p:nvPr>
        </p:nvSpPr>
        <p:spPr>
          <a:xfrm>
            <a:off x="838201" y="559813"/>
            <a:ext cx="2819399" cy="5577934"/>
          </a:xfrm>
        </p:spPr>
        <p:txBody>
          <a:bodyPr>
            <a:normAutofit/>
          </a:bodyPr>
          <a:lstStyle/>
          <a:p>
            <a:r>
              <a:rPr lang="en-GB" sz="3700"/>
              <a:t>Matching the benefit and burden: Positive Covenants</a:t>
            </a:r>
          </a:p>
        </p:txBody>
      </p:sp>
      <p:graphicFrame>
        <p:nvGraphicFramePr>
          <p:cNvPr id="5" name="Content Placeholder 2">
            <a:extLst>
              <a:ext uri="{FF2B5EF4-FFF2-40B4-BE49-F238E27FC236}">
                <a16:creationId xmlns:a16="http://schemas.microsoft.com/office/drawing/2014/main" id="{E9826862-17C3-0282-D030-A7F0A5BB0F68}"/>
              </a:ext>
            </a:extLst>
          </p:cNvPr>
          <p:cNvGraphicFramePr>
            <a:graphicFrameLocks noGrp="1"/>
          </p:cNvGraphicFramePr>
          <p:nvPr>
            <p:ph idx="1"/>
            <p:extLst>
              <p:ext uri="{D42A27DB-BD31-4B8C-83A1-F6EECF244321}">
                <p14:modId xmlns:p14="http://schemas.microsoft.com/office/powerpoint/2010/main" val="5666942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83650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81EDD502-43ED-E03B-73C7-BB7487EE4642}"/>
              </a:ext>
            </a:extLst>
          </p:cNvPr>
          <p:cNvSpPr>
            <a:spLocks noGrp="1"/>
          </p:cNvSpPr>
          <p:nvPr>
            <p:ph type="title"/>
          </p:nvPr>
        </p:nvSpPr>
        <p:spPr>
          <a:xfrm>
            <a:off x="838201" y="559813"/>
            <a:ext cx="10348146" cy="1283471"/>
          </a:xfrm>
        </p:spPr>
        <p:txBody>
          <a:bodyPr anchor="t">
            <a:normAutofit/>
          </a:bodyPr>
          <a:lstStyle/>
          <a:p>
            <a:pPr>
              <a:lnSpc>
                <a:spcPct val="90000"/>
              </a:lnSpc>
            </a:pPr>
            <a:r>
              <a:rPr lang="en-GB" sz="4100">
                <a:solidFill>
                  <a:schemeClr val="tx2"/>
                </a:solidFill>
              </a:rPr>
              <a:t>Remedies for Breach of Covenant: Positive Covenant</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89D7845B-3D3F-8D30-1C67-1D09C6D233AF}"/>
              </a:ext>
            </a:extLst>
          </p:cNvPr>
          <p:cNvGraphicFramePr>
            <a:graphicFrameLocks noGrp="1"/>
          </p:cNvGraphicFramePr>
          <p:nvPr>
            <p:ph idx="1"/>
            <p:extLst>
              <p:ext uri="{D42A27DB-BD31-4B8C-83A1-F6EECF244321}">
                <p14:modId xmlns:p14="http://schemas.microsoft.com/office/powerpoint/2010/main" val="4003371062"/>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208936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81F880-481C-A73B-020B-6B27325E14DA}"/>
              </a:ext>
            </a:extLst>
          </p:cNvPr>
          <p:cNvSpPr>
            <a:spLocks noGrp="1"/>
          </p:cNvSpPr>
          <p:nvPr>
            <p:ph type="title"/>
          </p:nvPr>
        </p:nvSpPr>
        <p:spPr>
          <a:xfrm>
            <a:off x="838201" y="559813"/>
            <a:ext cx="2819399" cy="5577934"/>
          </a:xfrm>
        </p:spPr>
        <p:txBody>
          <a:bodyPr>
            <a:normAutofit/>
          </a:bodyPr>
          <a:lstStyle/>
          <a:p>
            <a:r>
              <a:rPr lang="en-GB" sz="4100"/>
              <a:t>Remedies for Breach of Covenant: Positive Covenant (1)</a:t>
            </a:r>
          </a:p>
        </p:txBody>
      </p:sp>
      <p:graphicFrame>
        <p:nvGraphicFramePr>
          <p:cNvPr id="5" name="Content Placeholder 2">
            <a:extLst>
              <a:ext uri="{FF2B5EF4-FFF2-40B4-BE49-F238E27FC236}">
                <a16:creationId xmlns:a16="http://schemas.microsoft.com/office/drawing/2014/main" id="{4AE99AC8-A76A-F4F7-A9CD-27352AF0F76F}"/>
              </a:ext>
            </a:extLst>
          </p:cNvPr>
          <p:cNvGraphicFramePr>
            <a:graphicFrameLocks noGrp="1"/>
          </p:cNvGraphicFramePr>
          <p:nvPr>
            <p:ph idx="1"/>
            <p:extLst>
              <p:ext uri="{D42A27DB-BD31-4B8C-83A1-F6EECF244321}">
                <p14:modId xmlns:p14="http://schemas.microsoft.com/office/powerpoint/2010/main" val="315510522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49171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0E16B0-7904-F36D-CCD1-A678BC18681D}"/>
              </a:ext>
            </a:extLst>
          </p:cNvPr>
          <p:cNvSpPr>
            <a:spLocks noGrp="1"/>
          </p:cNvSpPr>
          <p:nvPr>
            <p:ph type="title"/>
          </p:nvPr>
        </p:nvSpPr>
        <p:spPr>
          <a:xfrm>
            <a:off x="838201" y="559813"/>
            <a:ext cx="4876800" cy="5577934"/>
          </a:xfrm>
        </p:spPr>
        <p:txBody>
          <a:bodyPr>
            <a:normAutofit/>
          </a:bodyPr>
          <a:lstStyle/>
          <a:p>
            <a:r>
              <a:rPr lang="en-GB"/>
              <a:t>Remedies for Breach of Covenant: Positive Covenant (2)</a:t>
            </a:r>
            <a:endParaRPr lang="en-GB" dirty="0"/>
          </a:p>
        </p:txBody>
      </p:sp>
      <p:graphicFrame>
        <p:nvGraphicFramePr>
          <p:cNvPr id="21" name="Content Placeholder 2">
            <a:extLst>
              <a:ext uri="{FF2B5EF4-FFF2-40B4-BE49-F238E27FC236}">
                <a16:creationId xmlns:a16="http://schemas.microsoft.com/office/drawing/2014/main" id="{3FDD174A-0EF3-3910-06C0-033782A420FE}"/>
              </a:ext>
            </a:extLst>
          </p:cNvPr>
          <p:cNvGraphicFramePr>
            <a:graphicFrameLocks noGrp="1"/>
          </p:cNvGraphicFramePr>
          <p:nvPr>
            <p:ph idx="1"/>
            <p:extLst>
              <p:ext uri="{D42A27DB-BD31-4B8C-83A1-F6EECF244321}">
                <p14:modId xmlns:p14="http://schemas.microsoft.com/office/powerpoint/2010/main" val="400828871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752019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76CC7A3C-87C4-3A4C-AD22-665112F4135B}"/>
              </a:ext>
            </a:extLst>
          </p:cNvPr>
          <p:cNvSpPr>
            <a:spLocks noGrp="1"/>
          </p:cNvSpPr>
          <p:nvPr>
            <p:ph type="title"/>
          </p:nvPr>
        </p:nvSpPr>
        <p:spPr>
          <a:xfrm>
            <a:off x="838201" y="559813"/>
            <a:ext cx="10348146" cy="1675009"/>
          </a:xfrm>
        </p:spPr>
        <p:txBody>
          <a:bodyPr anchor="t">
            <a:normAutofit/>
          </a:bodyPr>
          <a:lstStyle/>
          <a:p>
            <a:r>
              <a:rPr lang="en-US">
                <a:solidFill>
                  <a:schemeClr val="tx2"/>
                </a:solidFill>
              </a:rPr>
              <a:t>Modification and Discharge</a:t>
            </a:r>
          </a:p>
        </p:txBody>
      </p:sp>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Content Placeholder 2">
            <a:extLst>
              <a:ext uri="{FF2B5EF4-FFF2-40B4-BE49-F238E27FC236}">
                <a16:creationId xmlns:a16="http://schemas.microsoft.com/office/drawing/2014/main" id="{41D93E58-2498-764D-B834-F8F8F42BD76D}"/>
              </a:ext>
            </a:extLst>
          </p:cNvPr>
          <p:cNvSpPr>
            <a:spLocks noGrp="1"/>
          </p:cNvSpPr>
          <p:nvPr>
            <p:ph idx="1"/>
          </p:nvPr>
        </p:nvSpPr>
        <p:spPr>
          <a:xfrm>
            <a:off x="3994587" y="2403097"/>
            <a:ext cx="7178691" cy="3709990"/>
          </a:xfrm>
        </p:spPr>
        <p:txBody>
          <a:bodyPr anchor="ctr">
            <a:normAutofit/>
          </a:bodyPr>
          <a:lstStyle/>
          <a:p>
            <a:r>
              <a:rPr lang="en-GB" sz="1800">
                <a:solidFill>
                  <a:schemeClr val="tx2"/>
                </a:solidFill>
              </a:rPr>
              <a:t>A restrictive covenant can be released expressly. </a:t>
            </a:r>
          </a:p>
          <a:p>
            <a:r>
              <a:rPr lang="en-GB" sz="1800">
                <a:solidFill>
                  <a:schemeClr val="tx2"/>
                </a:solidFill>
              </a:rPr>
              <a:t>A restrictive covenant can be waived by the person with the benefit of the covenant. The use of a deed is advisable here. </a:t>
            </a:r>
          </a:p>
          <a:p>
            <a:r>
              <a:rPr lang="en-GB" sz="1800">
                <a:solidFill>
                  <a:schemeClr val="tx2"/>
                </a:solidFill>
              </a:rPr>
              <a:t>In other cases, a restrictive covenant can cease to be enforceable through abandonment where the covenant has been breached for a long time, but no action has been taken by the person entitled to the benefit of the covenant.</a:t>
            </a:r>
          </a:p>
          <a:p>
            <a:endParaRPr lang="en-US" sz="1800">
              <a:solidFill>
                <a:schemeClr val="tx2"/>
              </a:solidFill>
            </a:endParaRPr>
          </a:p>
        </p:txBody>
      </p:sp>
    </p:spTree>
    <p:extLst>
      <p:ext uri="{BB962C8B-B14F-4D97-AF65-F5344CB8AC3E}">
        <p14:creationId xmlns:p14="http://schemas.microsoft.com/office/powerpoint/2010/main" val="4843448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12D6D64-5861-874C-8377-59660315EE46}"/>
              </a:ext>
            </a:extLst>
          </p:cNvPr>
          <p:cNvSpPr>
            <a:spLocks noGrp="1"/>
          </p:cNvSpPr>
          <p:nvPr>
            <p:ph type="title"/>
          </p:nvPr>
        </p:nvSpPr>
        <p:spPr>
          <a:xfrm>
            <a:off x="838201" y="559813"/>
            <a:ext cx="8763000" cy="1664573"/>
          </a:xfrm>
        </p:spPr>
        <p:txBody>
          <a:bodyPr>
            <a:normAutofit/>
          </a:bodyPr>
          <a:lstStyle/>
          <a:p>
            <a:r>
              <a:rPr lang="en-US">
                <a:solidFill>
                  <a:schemeClr val="tx2"/>
                </a:solidFill>
              </a:rPr>
              <a:t>Statutory Route</a:t>
            </a:r>
          </a:p>
        </p:txBody>
      </p:sp>
      <p:sp>
        <p:nvSpPr>
          <p:cNvPr id="3" name="Content Placeholder 2">
            <a:extLst>
              <a:ext uri="{FF2B5EF4-FFF2-40B4-BE49-F238E27FC236}">
                <a16:creationId xmlns:a16="http://schemas.microsoft.com/office/drawing/2014/main" id="{2BF6B40E-E88D-104E-9917-37D6A1A48094}"/>
              </a:ext>
            </a:extLst>
          </p:cNvPr>
          <p:cNvSpPr>
            <a:spLocks noGrp="1"/>
          </p:cNvSpPr>
          <p:nvPr>
            <p:ph idx="1"/>
          </p:nvPr>
        </p:nvSpPr>
        <p:spPr>
          <a:xfrm>
            <a:off x="825797" y="2384474"/>
            <a:ext cx="8762436" cy="3728613"/>
          </a:xfrm>
        </p:spPr>
        <p:txBody>
          <a:bodyPr>
            <a:normAutofit/>
          </a:bodyPr>
          <a:lstStyle/>
          <a:p>
            <a:pPr>
              <a:lnSpc>
                <a:spcPct val="100000"/>
              </a:lnSpc>
            </a:pPr>
            <a:r>
              <a:rPr lang="en-GB" sz="1700">
                <a:solidFill>
                  <a:schemeClr val="tx2"/>
                </a:solidFill>
              </a:rPr>
              <a:t>Under </a:t>
            </a:r>
            <a:r>
              <a:rPr lang="en-GB" sz="1700" b="1">
                <a:solidFill>
                  <a:schemeClr val="tx2"/>
                </a:solidFill>
              </a:rPr>
              <a:t>s84(2) LPA 1925</a:t>
            </a:r>
            <a:r>
              <a:rPr lang="en-GB" sz="1700">
                <a:solidFill>
                  <a:schemeClr val="tx2"/>
                </a:solidFill>
              </a:rPr>
              <a:t> a person selling or leasing land to a person who requires an assurance that they are in no danger from a covenant can apply to the court for a declaration as to its validity.</a:t>
            </a:r>
          </a:p>
          <a:p>
            <a:pPr>
              <a:lnSpc>
                <a:spcPct val="100000"/>
              </a:lnSpc>
            </a:pPr>
            <a:r>
              <a:rPr lang="en-GB" sz="1700" b="1">
                <a:solidFill>
                  <a:schemeClr val="tx2"/>
                </a:solidFill>
              </a:rPr>
              <a:t>s84(1)</a:t>
            </a:r>
            <a:r>
              <a:rPr lang="en-GB" sz="1700">
                <a:solidFill>
                  <a:schemeClr val="tx2"/>
                </a:solidFill>
              </a:rPr>
              <a:t> provides the Lands Tribunal with a discretionary power to modify or discharge restrictive covenants, with or without compensation. Anyone interested in the land subject to the covenant may apply.</a:t>
            </a:r>
          </a:p>
          <a:p>
            <a:pPr>
              <a:lnSpc>
                <a:spcPct val="100000"/>
              </a:lnSpc>
            </a:pPr>
            <a:r>
              <a:rPr lang="en-GB" sz="1700" b="1">
                <a:solidFill>
                  <a:schemeClr val="tx2"/>
                </a:solidFill>
              </a:rPr>
              <a:t>s84(7)</a:t>
            </a:r>
            <a:r>
              <a:rPr lang="en-GB" sz="1700">
                <a:solidFill>
                  <a:schemeClr val="tx2"/>
                </a:solidFill>
              </a:rPr>
              <a:t> prevents the use of the section when the land with the burden of the covenant has not been conveyed for any consideration. </a:t>
            </a:r>
          </a:p>
          <a:p>
            <a:pPr>
              <a:lnSpc>
                <a:spcPct val="100000"/>
              </a:lnSpc>
            </a:pPr>
            <a:r>
              <a:rPr lang="en-GB" sz="1700">
                <a:solidFill>
                  <a:schemeClr val="tx2"/>
                </a:solidFill>
              </a:rPr>
              <a:t>In </a:t>
            </a:r>
            <a:r>
              <a:rPr lang="en-GB" sz="1700" b="1" i="1">
                <a:solidFill>
                  <a:schemeClr val="tx2"/>
                </a:solidFill>
              </a:rPr>
              <a:t>Re Robin’s Application [2005]</a:t>
            </a:r>
            <a:r>
              <a:rPr lang="en-GB" sz="1700">
                <a:solidFill>
                  <a:schemeClr val="tx2"/>
                </a:solidFill>
              </a:rPr>
              <a:t> the Lands Tribunal did not have jurisdiction to consider whether a restrictive covenant could be discharged as the land with the covenant in question had not been conveyed for any consideration but had been transferred as a gift for use as a village hall.</a:t>
            </a: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3">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45198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14787190-F57B-B44F-A244-56199AF5ACE4}"/>
              </a:ext>
            </a:extLst>
          </p:cNvPr>
          <p:cNvSpPr>
            <a:spLocks noGrp="1"/>
          </p:cNvSpPr>
          <p:nvPr>
            <p:ph type="title"/>
          </p:nvPr>
        </p:nvSpPr>
        <p:spPr>
          <a:xfrm>
            <a:off x="838201" y="559813"/>
            <a:ext cx="10348146" cy="1675009"/>
          </a:xfrm>
        </p:spPr>
        <p:txBody>
          <a:bodyPr anchor="t">
            <a:normAutofit/>
          </a:bodyPr>
          <a:lstStyle/>
          <a:p>
            <a:endParaRPr lang="en-US">
              <a:solidFill>
                <a:schemeClr val="tx2"/>
              </a:solidFill>
            </a:endParaRPr>
          </a:p>
        </p:txBody>
      </p:sp>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Content Placeholder 2">
            <a:extLst>
              <a:ext uri="{FF2B5EF4-FFF2-40B4-BE49-F238E27FC236}">
                <a16:creationId xmlns:a16="http://schemas.microsoft.com/office/drawing/2014/main" id="{07B8EC68-E507-B64F-88E7-ADB39CFAB253}"/>
              </a:ext>
            </a:extLst>
          </p:cNvPr>
          <p:cNvSpPr>
            <a:spLocks noGrp="1"/>
          </p:cNvSpPr>
          <p:nvPr>
            <p:ph idx="1"/>
          </p:nvPr>
        </p:nvSpPr>
        <p:spPr>
          <a:xfrm>
            <a:off x="3994587" y="2403097"/>
            <a:ext cx="7178691" cy="3709990"/>
          </a:xfrm>
        </p:spPr>
        <p:txBody>
          <a:bodyPr anchor="ctr">
            <a:normAutofit/>
          </a:bodyPr>
          <a:lstStyle/>
          <a:p>
            <a:pPr>
              <a:lnSpc>
                <a:spcPct val="100000"/>
              </a:lnSpc>
            </a:pPr>
            <a:r>
              <a:rPr lang="en-GB" sz="1300">
                <a:solidFill>
                  <a:schemeClr val="tx2"/>
                </a:solidFill>
              </a:rPr>
              <a:t>To modify or discharge a restrictive covenant under </a:t>
            </a:r>
            <a:r>
              <a:rPr lang="en-GB" sz="1300" b="1">
                <a:solidFill>
                  <a:schemeClr val="tx2"/>
                </a:solidFill>
              </a:rPr>
              <a:t>s84(1)</a:t>
            </a:r>
            <a:r>
              <a:rPr lang="en-GB" sz="1300">
                <a:solidFill>
                  <a:schemeClr val="tx2"/>
                </a:solidFill>
              </a:rPr>
              <a:t>, the applicant must show that:</a:t>
            </a:r>
          </a:p>
          <a:p>
            <a:pPr>
              <a:lnSpc>
                <a:spcPct val="100000"/>
              </a:lnSpc>
            </a:pPr>
            <a:r>
              <a:rPr lang="en-GB" sz="1300">
                <a:solidFill>
                  <a:schemeClr val="tx2"/>
                </a:solidFill>
              </a:rPr>
              <a:t>by reason of the change in character of the neighbourhood or of the property or other material circumstances, the restriction is obsolete; or</a:t>
            </a:r>
          </a:p>
          <a:p>
            <a:pPr>
              <a:lnSpc>
                <a:spcPct val="100000"/>
              </a:lnSpc>
            </a:pPr>
            <a:r>
              <a:rPr lang="en-GB" sz="1300">
                <a:solidFill>
                  <a:schemeClr val="tx2"/>
                </a:solidFill>
              </a:rPr>
              <a:t>the continuance of the restriction would impede the reasonable user of the land for public or private purposes without securing a practical benefit to other persons; or</a:t>
            </a:r>
          </a:p>
          <a:p>
            <a:pPr>
              <a:lnSpc>
                <a:spcPct val="100000"/>
              </a:lnSpc>
            </a:pPr>
            <a:r>
              <a:rPr lang="en-GB" sz="1300">
                <a:solidFill>
                  <a:schemeClr val="tx2"/>
                </a:solidFill>
              </a:rPr>
              <a:t>the persons entitled to the benefit of the covenant have agreed either expressly or by implication to its modification or discharge; or</a:t>
            </a:r>
          </a:p>
          <a:p>
            <a:pPr>
              <a:lnSpc>
                <a:spcPct val="100000"/>
              </a:lnSpc>
            </a:pPr>
            <a:r>
              <a:rPr lang="en-GB" sz="1300">
                <a:solidFill>
                  <a:schemeClr val="tx2"/>
                </a:solidFill>
              </a:rPr>
              <a:t>the proposed modification or discharge will not injure persons entitled to the benefit of the covenant; and</a:t>
            </a:r>
          </a:p>
          <a:p>
            <a:pPr>
              <a:lnSpc>
                <a:spcPct val="100000"/>
              </a:lnSpc>
            </a:pPr>
            <a:r>
              <a:rPr lang="en-GB" sz="1300">
                <a:solidFill>
                  <a:schemeClr val="tx2"/>
                </a:solidFill>
              </a:rPr>
              <a:t>the applicant can be ordered to pay compensation to the person entitled to the benefit either to make up for any loss suffered as a result of the discharge of the covenant or a sum to make up for the effect the restriction had on the value of the land when it was imposed.</a:t>
            </a:r>
          </a:p>
          <a:p>
            <a:pPr>
              <a:lnSpc>
                <a:spcPct val="100000"/>
              </a:lnSpc>
            </a:pPr>
            <a:endParaRPr lang="en-US" sz="1300">
              <a:solidFill>
                <a:schemeClr val="tx2"/>
              </a:solidFill>
            </a:endParaRPr>
          </a:p>
        </p:txBody>
      </p:sp>
    </p:spTree>
    <p:extLst>
      <p:ext uri="{BB962C8B-B14F-4D97-AF65-F5344CB8AC3E}">
        <p14:creationId xmlns:p14="http://schemas.microsoft.com/office/powerpoint/2010/main" val="7385925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9B912-41F9-3B67-5019-BDDBC64B8435}"/>
              </a:ext>
            </a:extLst>
          </p:cNvPr>
          <p:cNvSpPr>
            <a:spLocks noGrp="1"/>
          </p:cNvSpPr>
          <p:nvPr>
            <p:ph type="title"/>
          </p:nvPr>
        </p:nvSpPr>
        <p:spPr/>
        <p:txBody>
          <a:bodyPr/>
          <a:lstStyle/>
          <a:p>
            <a:r>
              <a:rPr lang="en-GB" dirty="0"/>
              <a:t>Summary (1)</a:t>
            </a:r>
          </a:p>
        </p:txBody>
      </p:sp>
      <p:sp>
        <p:nvSpPr>
          <p:cNvPr id="3" name="Content Placeholder 2">
            <a:extLst>
              <a:ext uri="{FF2B5EF4-FFF2-40B4-BE49-F238E27FC236}">
                <a16:creationId xmlns:a16="http://schemas.microsoft.com/office/drawing/2014/main" id="{AFF907A3-C9F9-AD4B-CCAB-50D79398A9DB}"/>
              </a:ext>
            </a:extLst>
          </p:cNvPr>
          <p:cNvSpPr>
            <a:spLocks noGrp="1"/>
          </p:cNvSpPr>
          <p:nvPr>
            <p:ph idx="1"/>
          </p:nvPr>
        </p:nvSpPr>
        <p:spPr/>
        <p:txBody>
          <a:bodyPr>
            <a:normAutofit fontScale="92500" lnSpcReduction="20000"/>
          </a:bodyPr>
          <a:lstStyle/>
          <a:p>
            <a:pPr marL="0" indent="0">
              <a:buNone/>
            </a:pPr>
            <a:r>
              <a:rPr lang="en-GB" dirty="0"/>
              <a:t>• Covenants are not capable of being legal. </a:t>
            </a:r>
          </a:p>
          <a:p>
            <a:pPr marL="0" indent="0">
              <a:buNone/>
            </a:pPr>
            <a:r>
              <a:rPr lang="en-GB" dirty="0"/>
              <a:t>• Covenants can be created by being in writing and signed. </a:t>
            </a:r>
          </a:p>
          <a:p>
            <a:pPr marL="0" indent="0">
              <a:buNone/>
            </a:pPr>
            <a:r>
              <a:rPr lang="en-GB" dirty="0"/>
              <a:t>• A covenant that requires effort or expense for its performance is positive in substance. </a:t>
            </a:r>
          </a:p>
          <a:p>
            <a:pPr marL="0" indent="0">
              <a:buNone/>
            </a:pPr>
            <a:r>
              <a:rPr lang="en-GB" dirty="0"/>
              <a:t>• The original covenantor is bound by privity of contract. </a:t>
            </a:r>
          </a:p>
          <a:p>
            <a:pPr marL="0" indent="0">
              <a:buNone/>
            </a:pPr>
            <a:r>
              <a:rPr lang="en-GB" dirty="0"/>
              <a:t>• The burden of a covenant cannot pass to a successor in title to the original covenantor. </a:t>
            </a:r>
          </a:p>
          <a:p>
            <a:pPr marL="0" indent="0">
              <a:buNone/>
            </a:pPr>
            <a:r>
              <a:rPr lang="en-GB" dirty="0"/>
              <a:t>• The burden of a restrictive covenant can pass in equity if the criteria in </a:t>
            </a:r>
            <a:r>
              <a:rPr lang="en-GB" dirty="0" err="1"/>
              <a:t>Tulk</a:t>
            </a:r>
            <a:r>
              <a:rPr lang="en-GB" dirty="0"/>
              <a:t> v </a:t>
            </a:r>
            <a:r>
              <a:rPr lang="en-GB" dirty="0" err="1"/>
              <a:t>Moxhay</a:t>
            </a:r>
            <a:r>
              <a:rPr lang="en-GB" dirty="0"/>
              <a:t> is met. </a:t>
            </a:r>
          </a:p>
        </p:txBody>
      </p:sp>
    </p:spTree>
    <p:extLst>
      <p:ext uri="{BB962C8B-B14F-4D97-AF65-F5344CB8AC3E}">
        <p14:creationId xmlns:p14="http://schemas.microsoft.com/office/powerpoint/2010/main" val="5127069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E87E-1D2C-1575-D2DD-17F32A72BFBF}"/>
              </a:ext>
            </a:extLst>
          </p:cNvPr>
          <p:cNvSpPr>
            <a:spLocks noGrp="1"/>
          </p:cNvSpPr>
          <p:nvPr>
            <p:ph type="title"/>
          </p:nvPr>
        </p:nvSpPr>
        <p:spPr/>
        <p:txBody>
          <a:bodyPr/>
          <a:lstStyle/>
          <a:p>
            <a:r>
              <a:rPr lang="en-GB" dirty="0"/>
              <a:t>Summary (2)</a:t>
            </a:r>
          </a:p>
        </p:txBody>
      </p:sp>
      <p:sp>
        <p:nvSpPr>
          <p:cNvPr id="3" name="Content Placeholder 2">
            <a:extLst>
              <a:ext uri="{FF2B5EF4-FFF2-40B4-BE49-F238E27FC236}">
                <a16:creationId xmlns:a16="http://schemas.microsoft.com/office/drawing/2014/main" id="{1152F180-DF5B-50CC-3EB0-675BF11D024A}"/>
              </a:ext>
            </a:extLst>
          </p:cNvPr>
          <p:cNvSpPr>
            <a:spLocks noGrp="1"/>
          </p:cNvSpPr>
          <p:nvPr>
            <p:ph idx="1"/>
          </p:nvPr>
        </p:nvSpPr>
        <p:spPr/>
        <p:txBody>
          <a:bodyPr>
            <a:normAutofit fontScale="62500" lnSpcReduction="20000"/>
          </a:bodyPr>
          <a:lstStyle/>
          <a:p>
            <a:pPr marL="0" indent="0">
              <a:buNone/>
            </a:pPr>
            <a:r>
              <a:rPr lang="en-GB" dirty="0"/>
              <a:t>• Positive covenants may be indirectly enforced using the doctrine of mutual benefit and burden or a chain of indemnity covenants. </a:t>
            </a:r>
          </a:p>
          <a:p>
            <a:pPr marL="0" indent="0">
              <a:buNone/>
            </a:pPr>
            <a:r>
              <a:rPr lang="en-GB" dirty="0"/>
              <a:t>• The benefit of a covenant can pass at common law (relevant to positive covenants). </a:t>
            </a:r>
          </a:p>
          <a:p>
            <a:pPr marL="0" indent="0">
              <a:buNone/>
            </a:pPr>
            <a:r>
              <a:rPr lang="en-GB" dirty="0"/>
              <a:t>• The benefit of a covenant can pass in equity (relevant for restrictive covenants).</a:t>
            </a:r>
          </a:p>
          <a:p>
            <a:pPr marL="0" indent="0">
              <a:buNone/>
            </a:pPr>
            <a:r>
              <a:rPr lang="en-GB" dirty="0"/>
              <a:t> • If the burden has passed in equity it must be matched by the benefit passing in equity (restrictive covenant). </a:t>
            </a:r>
          </a:p>
          <a:p>
            <a:pPr marL="0" indent="0">
              <a:buNone/>
            </a:pPr>
            <a:r>
              <a:rPr lang="en-GB" dirty="0"/>
              <a:t>• If a successor to the original covenantee wishes to purse the original covenantor for breach of a positive covenant, they must show they have the benefit at common law. </a:t>
            </a:r>
          </a:p>
          <a:p>
            <a:pPr marL="0" indent="0">
              <a:buNone/>
            </a:pPr>
            <a:r>
              <a:rPr lang="en-GB" dirty="0"/>
              <a:t>• Remedies for the breach of a positive covenant are damages and possible specific performance. </a:t>
            </a:r>
          </a:p>
          <a:p>
            <a:pPr marL="0" indent="0">
              <a:buNone/>
            </a:pPr>
            <a:r>
              <a:rPr lang="en-GB" dirty="0"/>
              <a:t>• Remedies for the breach of a restrictive covenant are injunction or damages in lieu of an injunction. </a:t>
            </a:r>
          </a:p>
          <a:p>
            <a:pPr marL="0" indent="0">
              <a:buNone/>
            </a:pPr>
            <a:r>
              <a:rPr lang="en-GB" dirty="0"/>
              <a:t>• Covenants can be released or modified by agreement, common ownership or (in the case of restrictive covenant) by an application to the Lands Chamber.</a:t>
            </a:r>
          </a:p>
          <a:p>
            <a:endParaRPr lang="en-GB" dirty="0"/>
          </a:p>
        </p:txBody>
      </p:sp>
    </p:spTree>
    <p:extLst>
      <p:ext uri="{BB962C8B-B14F-4D97-AF65-F5344CB8AC3E}">
        <p14:creationId xmlns:p14="http://schemas.microsoft.com/office/powerpoint/2010/main" val="2754837563"/>
      </p:ext>
    </p:extLst>
  </p:cSld>
  <p:clrMapOvr>
    <a:masterClrMapping/>
  </p:clrMapOvr>
</p:sld>
</file>

<file path=ppt/theme/theme1.xml><?xml version="1.0" encoding="utf-8"?>
<a:theme xmlns:a="http://schemas.openxmlformats.org/drawingml/2006/main" name="BlockprintVTI">
  <a:themeElements>
    <a:clrScheme name="AnalogousFromDarkSeedLeftStep">
      <a:dk1>
        <a:srgbClr val="000000"/>
      </a:dk1>
      <a:lt1>
        <a:srgbClr val="FFFFFF"/>
      </a:lt1>
      <a:dk2>
        <a:srgbClr val="34261E"/>
      </a:dk2>
      <a:lt2>
        <a:srgbClr val="E6E2E8"/>
      </a:lt2>
      <a:accent1>
        <a:srgbClr val="6DB243"/>
      </a:accent1>
      <a:accent2>
        <a:srgbClr val="94AB36"/>
      </a:accent2>
      <a:accent3>
        <a:srgbClr val="B89F45"/>
      </a:accent3>
      <a:accent4>
        <a:srgbClr val="B46638"/>
      </a:accent4>
      <a:accent5>
        <a:srgbClr val="C64A51"/>
      </a:accent5>
      <a:accent6>
        <a:srgbClr val="B43872"/>
      </a:accent6>
      <a:hlink>
        <a:srgbClr val="BF4E3F"/>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6623</Words>
  <Application>Microsoft Office PowerPoint</Application>
  <PresentationFormat>Widescreen</PresentationFormat>
  <Paragraphs>376</Paragraphs>
  <Slides>57</Slides>
  <Notes>57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AvenirNext LT Pro Medium</vt:lpstr>
      <vt:lpstr>Arial</vt:lpstr>
      <vt:lpstr>Avenir Next LT Pro</vt:lpstr>
      <vt:lpstr>Calibri</vt:lpstr>
      <vt:lpstr>BlockprintVTI</vt:lpstr>
      <vt:lpstr>Freehold Covenants</vt:lpstr>
      <vt:lpstr>Aims</vt:lpstr>
      <vt:lpstr>Key Cases</vt:lpstr>
      <vt:lpstr>Terminology</vt:lpstr>
      <vt:lpstr>Introduction </vt:lpstr>
      <vt:lpstr>What is a Covenant?</vt:lpstr>
      <vt:lpstr>Example</vt:lpstr>
      <vt:lpstr>PowerPoint Presentation</vt:lpstr>
      <vt:lpstr>Positive or Negative? </vt:lpstr>
      <vt:lpstr>Legal or Equitable?</vt:lpstr>
      <vt:lpstr>Where are covenants found? </vt:lpstr>
      <vt:lpstr>Running with the land</vt:lpstr>
      <vt:lpstr>Who can enforce covenants? General Rules on Enforceability</vt:lpstr>
      <vt:lpstr>General Rules on Enforceability</vt:lpstr>
      <vt:lpstr>General Rules on Enforceability</vt:lpstr>
      <vt:lpstr>General Rules on Enforceability </vt:lpstr>
      <vt:lpstr> General Rules on Enforceability</vt:lpstr>
      <vt:lpstr>The Burden at Common Law</vt:lpstr>
      <vt:lpstr>Example </vt:lpstr>
      <vt:lpstr>Answer</vt:lpstr>
      <vt:lpstr>PowerPoint Presentation</vt:lpstr>
      <vt:lpstr>The Burden in Equity (1)</vt:lpstr>
      <vt:lpstr>The Burden in Equity (2)</vt:lpstr>
      <vt:lpstr>The Burden in Equity (3)</vt:lpstr>
      <vt:lpstr>The Burden in Equity (4)</vt:lpstr>
      <vt:lpstr>The Burden in Equity (5)</vt:lpstr>
      <vt:lpstr>The Burden in Equity (6)</vt:lpstr>
      <vt:lpstr>Example</vt:lpstr>
      <vt:lpstr>Answer</vt:lpstr>
      <vt:lpstr>Alternative ways of enforcing a positive covenant</vt:lpstr>
      <vt:lpstr>(1) Create a Lease</vt:lpstr>
      <vt:lpstr>(2) Indemnity Covenant</vt:lpstr>
      <vt:lpstr>(3) The doctrine of mutual benefit and burden – Halsall v Brizzel</vt:lpstr>
      <vt:lpstr>Example</vt:lpstr>
      <vt:lpstr>Answer</vt:lpstr>
      <vt:lpstr>Running of the Benefit of a Covenant at Law (1)</vt:lpstr>
      <vt:lpstr>Running of the Benefit of a Covenant at Law (2)</vt:lpstr>
      <vt:lpstr>Running of the Benefit of a Covenant in Equity (2)</vt:lpstr>
      <vt:lpstr> Running of the Benefit of a Covenant in Equity (3) </vt:lpstr>
      <vt:lpstr>  Running of the Benefit of a Covenant in Equity - Annexation (1) </vt:lpstr>
      <vt:lpstr>  Running of the Benefit of a Covenant in Equity - Annexation (2) </vt:lpstr>
      <vt:lpstr>  Running of the Benefit of a Covenant in Equity - Annexation (3) </vt:lpstr>
      <vt:lpstr>  Running of the Benefit of a Covenant in Equity - Annexation (4) </vt:lpstr>
      <vt:lpstr>  Running of the Benefit of a Covenant in Equity - Annexation (5) </vt:lpstr>
      <vt:lpstr>Running of the Benefit of a Covenant in Equity - Assignment  </vt:lpstr>
      <vt:lpstr>Running of the Benefit of a Covenant in Equity - Building Schemes </vt:lpstr>
      <vt:lpstr>Matching the benefit and burden</vt:lpstr>
      <vt:lpstr>Matching the benefit and burden: Restrictive Covenants</vt:lpstr>
      <vt:lpstr>Matching the benefit and burden: Positive Covenants</vt:lpstr>
      <vt:lpstr>Remedies for Breach of Covenant: Positive Covenant</vt:lpstr>
      <vt:lpstr>Remedies for Breach of Covenant: Positive Covenant (1)</vt:lpstr>
      <vt:lpstr>Remedies for Breach of Covenant: Positive Covenant (2)</vt:lpstr>
      <vt:lpstr>Modification and Discharge</vt:lpstr>
      <vt:lpstr>Statutory Route</vt:lpstr>
      <vt:lpstr>PowerPoint Presentation</vt:lpstr>
      <vt:lpstr>Summary (1)</vt:lpstr>
      <vt:lpstr>Summary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Property Law</dc:title>
  <dc:creator>Sian Turvey</dc:creator>
  <cp:lastModifiedBy>Sian Turvey</cp:lastModifiedBy>
  <cp:revision>4</cp:revision>
  <dcterms:created xsi:type="dcterms:W3CDTF">2021-11-09T21:59:42Z</dcterms:created>
  <dcterms:modified xsi:type="dcterms:W3CDTF">2022-11-21T14:48:35Z</dcterms:modified>
</cp:coreProperties>
</file>