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7" r:id="rId6"/>
    <p:sldId id="258" r:id="rId7"/>
    <p:sldId id="261" r:id="rId8"/>
    <p:sldId id="262" r:id="rId9"/>
    <p:sldId id="260"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5554D1-C47B-4D59-B529-8D8F81F96EED}" v="4" dt="2023-02-22T23:52:35.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49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19.svg"/><Relationship Id="rId4" Type="http://schemas.openxmlformats.org/officeDocument/2006/relationships/image" Target="../media/image14.svg"/><Relationship Id="rId9" Type="http://schemas.openxmlformats.org/officeDocument/2006/relationships/image" Target="../media/image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19.svg"/><Relationship Id="rId4" Type="http://schemas.openxmlformats.org/officeDocument/2006/relationships/image" Target="../media/image14.svg"/><Relationship Id="rId9"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E16F93-3729-4DD6-9C48-4E5D0998CAC4}"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05A6190A-C617-4C0B-8B84-DFD9E017CFBA}">
      <dgm:prSet/>
      <dgm:spPr/>
      <dgm:t>
        <a:bodyPr/>
        <a:lstStyle/>
        <a:p>
          <a:r>
            <a:rPr lang="en-GB"/>
            <a:t>Which digital tool is most used by students at UWTSD?</a:t>
          </a:r>
          <a:endParaRPr lang="en-US"/>
        </a:p>
      </dgm:t>
    </dgm:pt>
    <dgm:pt modelId="{DBC3FA75-9DED-4FCB-AE6F-66033C25BAC1}" type="parTrans" cxnId="{E3A09E46-15C1-46F0-BD2C-B291738AA0DB}">
      <dgm:prSet/>
      <dgm:spPr/>
      <dgm:t>
        <a:bodyPr/>
        <a:lstStyle/>
        <a:p>
          <a:endParaRPr lang="en-US"/>
        </a:p>
      </dgm:t>
    </dgm:pt>
    <dgm:pt modelId="{D2493EDD-6F90-42E7-A595-55B852020E3D}" type="sibTrans" cxnId="{E3A09E46-15C1-46F0-BD2C-B291738AA0DB}">
      <dgm:prSet/>
      <dgm:spPr/>
      <dgm:t>
        <a:bodyPr/>
        <a:lstStyle/>
        <a:p>
          <a:endParaRPr lang="en-US"/>
        </a:p>
      </dgm:t>
    </dgm:pt>
    <dgm:pt modelId="{14608AD0-7DB7-4BFA-9D31-F80DA7ECDF2D}">
      <dgm:prSet/>
      <dgm:spPr/>
      <dgm:t>
        <a:bodyPr/>
        <a:lstStyle/>
        <a:p>
          <a:pPr rtl="0"/>
          <a:r>
            <a:rPr lang="en-GB" dirty="0">
              <a:latin typeface="Arial" panose="020B0604020202020204" pitchFamily="34" charset="0"/>
              <a:cs typeface="Arial" panose="020B0604020202020204" pitchFamily="34" charset="0"/>
            </a:rPr>
            <a:t>Within the research we have chosen to explore we want to highlight the impact digital skills has at our university . </a:t>
          </a:r>
          <a:r>
            <a:rPr lang="en-GB" b="0" i="0" dirty="0">
              <a:solidFill>
                <a:srgbClr val="333333"/>
              </a:solidFill>
              <a:effectLst/>
              <a:latin typeface="Open Sans" panose="020B0606030504020204" pitchFamily="34" charset="0"/>
            </a:rPr>
            <a:t>Digital skills are key enablers in a wide spectrum of jobs that require the use of digital tools for information search, communication and problem-solving. The interest on digital skills training has resulted in frameworks and offerings at different educational </a:t>
          </a:r>
          <a:r>
            <a:rPr lang="en-GB" b="0" i="0" dirty="0" err="1">
              <a:solidFill>
                <a:srgbClr val="333333"/>
              </a:solidFill>
              <a:effectLst/>
              <a:latin typeface="Open Sans" panose="020B0606030504020204" pitchFamily="34" charset="0"/>
            </a:rPr>
            <a:t>levels</a:t>
          </a:r>
          <a:r>
            <a:rPr lang="en-GB" b="0" i="0" dirty="0" err="1">
              <a:solidFill>
                <a:srgbClr val="222222"/>
              </a:solidFill>
              <a:effectLst/>
              <a:latin typeface="Arial" panose="020B0604020202020204" pitchFamily="34" charset="0"/>
            </a:rPr>
            <a:t>Sicilia</a:t>
          </a:r>
          <a:r>
            <a:rPr lang="en-GB" b="0" i="0" dirty="0">
              <a:solidFill>
                <a:srgbClr val="222222"/>
              </a:solidFill>
              <a:effectLst/>
              <a:latin typeface="Arial" panose="020B0604020202020204" pitchFamily="34" charset="0"/>
            </a:rPr>
            <a:t>, M.A., García-</a:t>
          </a:r>
          <a:r>
            <a:rPr lang="en-GB" b="0" i="0" dirty="0" err="1">
              <a:solidFill>
                <a:srgbClr val="222222"/>
              </a:solidFill>
              <a:effectLst/>
              <a:latin typeface="Arial" panose="020B0604020202020204" pitchFamily="34" charset="0"/>
            </a:rPr>
            <a:t>Barriocanal</a:t>
          </a:r>
          <a:r>
            <a:rPr lang="en-GB" b="0" i="0" dirty="0">
              <a:solidFill>
                <a:srgbClr val="222222"/>
              </a:solidFill>
              <a:effectLst/>
              <a:latin typeface="Arial" panose="020B0604020202020204" pitchFamily="34" charset="0"/>
            </a:rPr>
            <a:t>, E., Sánchez-Alonso, S.2018, October. </a:t>
          </a:r>
          <a:r>
            <a:rPr lang="en-GB" dirty="0">
              <a:latin typeface="Arial" panose="020B0604020202020204" pitchFamily="34" charset="0"/>
              <a:cs typeface="Arial" panose="020B0604020202020204" pitchFamily="34" charset="0"/>
            </a:rPr>
            <a:t>Digital skills are technological ways of handling data, socialising inside and outside of work, applying for jobs and accessing emails. According to past research digital skills are now considered a critical component for employability meaning that digital skills are required in the place of work.  In this presentation we will traverse the question by sharing some information we have gathered independently.</a:t>
          </a:r>
          <a:endParaRPr lang="en-US" dirty="0">
            <a:latin typeface="Arial" panose="020B0604020202020204" pitchFamily="34" charset="0"/>
            <a:cs typeface="Arial" panose="020B0604020202020204" pitchFamily="34" charset="0"/>
          </a:endParaRPr>
        </a:p>
      </dgm:t>
    </dgm:pt>
    <dgm:pt modelId="{B93AB806-A4BE-4E56-87C4-6D1819EE3014}" type="parTrans" cxnId="{A722DDCE-8F7A-4A10-8246-A1428530B018}">
      <dgm:prSet/>
      <dgm:spPr/>
      <dgm:t>
        <a:bodyPr/>
        <a:lstStyle/>
        <a:p>
          <a:endParaRPr lang="en-US"/>
        </a:p>
      </dgm:t>
    </dgm:pt>
    <dgm:pt modelId="{54D12FC3-E885-435F-9A70-47557F521333}" type="sibTrans" cxnId="{A722DDCE-8F7A-4A10-8246-A1428530B018}">
      <dgm:prSet/>
      <dgm:spPr/>
      <dgm:t>
        <a:bodyPr/>
        <a:lstStyle/>
        <a:p>
          <a:endParaRPr lang="en-US"/>
        </a:p>
      </dgm:t>
    </dgm:pt>
    <dgm:pt modelId="{A9464DEA-4D6B-43F6-9030-06A2C1062BB5}" type="pres">
      <dgm:prSet presAssocID="{AFE16F93-3729-4DD6-9C48-4E5D0998CAC4}" presName="vert0" presStyleCnt="0">
        <dgm:presLayoutVars>
          <dgm:dir/>
          <dgm:animOne val="branch"/>
          <dgm:animLvl val="lvl"/>
        </dgm:presLayoutVars>
      </dgm:prSet>
      <dgm:spPr/>
    </dgm:pt>
    <dgm:pt modelId="{54A8FB88-6180-4FF4-9A50-9F591E460289}" type="pres">
      <dgm:prSet presAssocID="{05A6190A-C617-4C0B-8B84-DFD9E017CFBA}" presName="thickLine" presStyleLbl="alignNode1" presStyleIdx="0" presStyleCnt="2"/>
      <dgm:spPr/>
    </dgm:pt>
    <dgm:pt modelId="{055300CA-4E2D-44DE-848E-23D10A088091}" type="pres">
      <dgm:prSet presAssocID="{05A6190A-C617-4C0B-8B84-DFD9E017CFBA}" presName="horz1" presStyleCnt="0"/>
      <dgm:spPr/>
    </dgm:pt>
    <dgm:pt modelId="{F359299F-EEDE-4477-890F-941FAF31AA6B}" type="pres">
      <dgm:prSet presAssocID="{05A6190A-C617-4C0B-8B84-DFD9E017CFBA}" presName="tx1" presStyleLbl="revTx" presStyleIdx="0" presStyleCnt="2"/>
      <dgm:spPr/>
    </dgm:pt>
    <dgm:pt modelId="{CF5786FA-8A59-4B50-B899-AB347C5C53CF}" type="pres">
      <dgm:prSet presAssocID="{05A6190A-C617-4C0B-8B84-DFD9E017CFBA}" presName="vert1" presStyleCnt="0"/>
      <dgm:spPr/>
    </dgm:pt>
    <dgm:pt modelId="{9841FD13-44E0-47E7-94BB-7DF726AB2A7E}" type="pres">
      <dgm:prSet presAssocID="{14608AD0-7DB7-4BFA-9D31-F80DA7ECDF2D}" presName="thickLine" presStyleLbl="alignNode1" presStyleIdx="1" presStyleCnt="2"/>
      <dgm:spPr/>
    </dgm:pt>
    <dgm:pt modelId="{1E120C57-FE9C-47F8-B420-F72ABB0B4460}" type="pres">
      <dgm:prSet presAssocID="{14608AD0-7DB7-4BFA-9D31-F80DA7ECDF2D}" presName="horz1" presStyleCnt="0"/>
      <dgm:spPr/>
    </dgm:pt>
    <dgm:pt modelId="{87E2A782-E5AB-43DA-9FDC-B36DA1FC7D57}" type="pres">
      <dgm:prSet presAssocID="{14608AD0-7DB7-4BFA-9D31-F80DA7ECDF2D}" presName="tx1" presStyleLbl="revTx" presStyleIdx="1" presStyleCnt="2" custLinFactY="4900" custLinFactNeighborX="-1090" custLinFactNeighborY="100000"/>
      <dgm:spPr/>
    </dgm:pt>
    <dgm:pt modelId="{2ACA4E82-8472-4423-8704-E003E937B95F}" type="pres">
      <dgm:prSet presAssocID="{14608AD0-7DB7-4BFA-9D31-F80DA7ECDF2D}" presName="vert1" presStyleCnt="0"/>
      <dgm:spPr/>
    </dgm:pt>
  </dgm:ptLst>
  <dgm:cxnLst>
    <dgm:cxn modelId="{E3A09E46-15C1-46F0-BD2C-B291738AA0DB}" srcId="{AFE16F93-3729-4DD6-9C48-4E5D0998CAC4}" destId="{05A6190A-C617-4C0B-8B84-DFD9E017CFBA}" srcOrd="0" destOrd="0" parTransId="{DBC3FA75-9DED-4FCB-AE6F-66033C25BAC1}" sibTransId="{D2493EDD-6F90-42E7-A595-55B852020E3D}"/>
    <dgm:cxn modelId="{4A006875-0318-47AE-A3B2-CC8901970C51}" type="presOf" srcId="{05A6190A-C617-4C0B-8B84-DFD9E017CFBA}" destId="{F359299F-EEDE-4477-890F-941FAF31AA6B}" srcOrd="0" destOrd="0" presId="urn:microsoft.com/office/officeart/2008/layout/LinedList"/>
    <dgm:cxn modelId="{21E0E276-51DB-487F-BE3A-1DA482BC6109}" type="presOf" srcId="{14608AD0-7DB7-4BFA-9D31-F80DA7ECDF2D}" destId="{87E2A782-E5AB-43DA-9FDC-B36DA1FC7D57}" srcOrd="0" destOrd="0" presId="urn:microsoft.com/office/officeart/2008/layout/LinedList"/>
    <dgm:cxn modelId="{4B9FD0CB-10DF-4C37-A067-CF2FBEDBFB44}" type="presOf" srcId="{AFE16F93-3729-4DD6-9C48-4E5D0998CAC4}" destId="{A9464DEA-4D6B-43F6-9030-06A2C1062BB5}" srcOrd="0" destOrd="0" presId="urn:microsoft.com/office/officeart/2008/layout/LinedList"/>
    <dgm:cxn modelId="{A722DDCE-8F7A-4A10-8246-A1428530B018}" srcId="{AFE16F93-3729-4DD6-9C48-4E5D0998CAC4}" destId="{14608AD0-7DB7-4BFA-9D31-F80DA7ECDF2D}" srcOrd="1" destOrd="0" parTransId="{B93AB806-A4BE-4E56-87C4-6D1819EE3014}" sibTransId="{54D12FC3-E885-435F-9A70-47557F521333}"/>
    <dgm:cxn modelId="{09670053-76D2-45FE-AFA7-A5F4E28D872B}" type="presParOf" srcId="{A9464DEA-4D6B-43F6-9030-06A2C1062BB5}" destId="{54A8FB88-6180-4FF4-9A50-9F591E460289}" srcOrd="0" destOrd="0" presId="urn:microsoft.com/office/officeart/2008/layout/LinedList"/>
    <dgm:cxn modelId="{3C489EF9-D6BC-400D-B268-0FE2CA419ED1}" type="presParOf" srcId="{A9464DEA-4D6B-43F6-9030-06A2C1062BB5}" destId="{055300CA-4E2D-44DE-848E-23D10A088091}" srcOrd="1" destOrd="0" presId="urn:microsoft.com/office/officeart/2008/layout/LinedList"/>
    <dgm:cxn modelId="{8ECA9B57-C3A8-488F-B5EF-52C0E222E950}" type="presParOf" srcId="{055300CA-4E2D-44DE-848E-23D10A088091}" destId="{F359299F-EEDE-4477-890F-941FAF31AA6B}" srcOrd="0" destOrd="0" presId="urn:microsoft.com/office/officeart/2008/layout/LinedList"/>
    <dgm:cxn modelId="{AE95A5AE-E521-4FF8-AAE9-080C53F03316}" type="presParOf" srcId="{055300CA-4E2D-44DE-848E-23D10A088091}" destId="{CF5786FA-8A59-4B50-B899-AB347C5C53CF}" srcOrd="1" destOrd="0" presId="urn:microsoft.com/office/officeart/2008/layout/LinedList"/>
    <dgm:cxn modelId="{583E620C-0BD2-4EA8-A849-7B53C3FE1720}" type="presParOf" srcId="{A9464DEA-4D6B-43F6-9030-06A2C1062BB5}" destId="{9841FD13-44E0-47E7-94BB-7DF726AB2A7E}" srcOrd="2" destOrd="0" presId="urn:microsoft.com/office/officeart/2008/layout/LinedList"/>
    <dgm:cxn modelId="{B29E8F8D-C264-4C8E-817F-B98D59DA44E9}" type="presParOf" srcId="{A9464DEA-4D6B-43F6-9030-06A2C1062BB5}" destId="{1E120C57-FE9C-47F8-B420-F72ABB0B4460}" srcOrd="3" destOrd="0" presId="urn:microsoft.com/office/officeart/2008/layout/LinedList"/>
    <dgm:cxn modelId="{4F32CB08-7690-4F33-BCAA-4933B346D35C}" type="presParOf" srcId="{1E120C57-FE9C-47F8-B420-F72ABB0B4460}" destId="{87E2A782-E5AB-43DA-9FDC-B36DA1FC7D57}" srcOrd="0" destOrd="0" presId="urn:microsoft.com/office/officeart/2008/layout/LinedList"/>
    <dgm:cxn modelId="{09734D3D-5D7B-44CC-91CD-DB3F4EA80694}" type="presParOf" srcId="{1E120C57-FE9C-47F8-B420-F72ABB0B4460}" destId="{2ACA4E82-8472-4423-8704-E003E937B95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5A5928-934F-4F66-A534-3AF31C00B3B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3B980EF-1FC0-49FA-989A-9A9DF4A3D37A}">
      <dgm:prSet/>
      <dgm:spPr/>
      <dgm:t>
        <a:bodyPr/>
        <a:lstStyle/>
        <a:p>
          <a:pPr>
            <a:lnSpc>
              <a:spcPct val="100000"/>
            </a:lnSpc>
          </a:pPr>
          <a:r>
            <a:rPr lang="en-GB"/>
            <a:t>WHAT IS ETHICAL CONSIDERATION?</a:t>
          </a:r>
          <a:endParaRPr lang="en-US"/>
        </a:p>
      </dgm:t>
    </dgm:pt>
    <dgm:pt modelId="{DE06D508-FC4A-4978-9FC2-5EC66CAB93D2}" type="parTrans" cxnId="{3CC7FBE5-CE3D-4349-A06D-1EB96A6AB475}">
      <dgm:prSet/>
      <dgm:spPr/>
      <dgm:t>
        <a:bodyPr/>
        <a:lstStyle/>
        <a:p>
          <a:endParaRPr lang="en-US"/>
        </a:p>
      </dgm:t>
    </dgm:pt>
    <dgm:pt modelId="{5F433E4D-530D-4EBA-A590-78CCB45F4F4E}" type="sibTrans" cxnId="{3CC7FBE5-CE3D-4349-A06D-1EB96A6AB475}">
      <dgm:prSet/>
      <dgm:spPr/>
      <dgm:t>
        <a:bodyPr/>
        <a:lstStyle/>
        <a:p>
          <a:endParaRPr lang="en-US"/>
        </a:p>
      </dgm:t>
    </dgm:pt>
    <dgm:pt modelId="{44A596C0-2C7A-40F2-88CD-CC6CED61EC6E}">
      <dgm:prSet/>
      <dgm:spPr/>
      <dgm:t>
        <a:bodyPr/>
        <a:lstStyle/>
        <a:p>
          <a:pPr>
            <a:lnSpc>
              <a:spcPct val="100000"/>
            </a:lnSpc>
          </a:pPr>
          <a:r>
            <a:rPr lang="en-GB"/>
            <a:t>Ethical consideration is a collection of principles to do with  having integrity ,fairness and open-mindedness , meaning that all confidentiality of  data and analysis will be conducted fairly. An example of when Ethical consideration needs to be applied is when individuals are applying for jobs.</a:t>
          </a:r>
          <a:endParaRPr lang="en-US"/>
        </a:p>
      </dgm:t>
    </dgm:pt>
    <dgm:pt modelId="{C771189D-C13C-4D65-8030-A55E11DECB9F}" type="parTrans" cxnId="{DC3EE051-507C-4567-AB49-FD258722E9B0}">
      <dgm:prSet/>
      <dgm:spPr/>
      <dgm:t>
        <a:bodyPr/>
        <a:lstStyle/>
        <a:p>
          <a:endParaRPr lang="en-US"/>
        </a:p>
      </dgm:t>
    </dgm:pt>
    <dgm:pt modelId="{066661D3-ED70-4D13-A79F-20098669DB69}" type="sibTrans" cxnId="{DC3EE051-507C-4567-AB49-FD258722E9B0}">
      <dgm:prSet/>
      <dgm:spPr/>
      <dgm:t>
        <a:bodyPr/>
        <a:lstStyle/>
        <a:p>
          <a:endParaRPr lang="en-US"/>
        </a:p>
      </dgm:t>
    </dgm:pt>
    <dgm:pt modelId="{603BDFED-FBC6-411B-883C-EF3F61F2B71C}">
      <dgm:prSet/>
      <dgm:spPr/>
      <dgm:t>
        <a:bodyPr/>
        <a:lstStyle/>
        <a:p>
          <a:pPr>
            <a:lnSpc>
              <a:spcPct val="100000"/>
            </a:lnSpc>
          </a:pPr>
          <a:r>
            <a:rPr lang="en-GB"/>
            <a:t>WHY IS ETHICAL CONSIDERTION IMPORTANT?</a:t>
          </a:r>
          <a:endParaRPr lang="en-US"/>
        </a:p>
      </dgm:t>
    </dgm:pt>
    <dgm:pt modelId="{49D79A19-04CF-4EAB-91DC-8576147A12E6}" type="parTrans" cxnId="{D5CAA2E2-F1A7-4482-B9F2-0D54639136E2}">
      <dgm:prSet/>
      <dgm:spPr/>
      <dgm:t>
        <a:bodyPr/>
        <a:lstStyle/>
        <a:p>
          <a:endParaRPr lang="en-US"/>
        </a:p>
      </dgm:t>
    </dgm:pt>
    <dgm:pt modelId="{3209BF6B-9D60-4743-B969-3BBAF6C78FF9}" type="sibTrans" cxnId="{D5CAA2E2-F1A7-4482-B9F2-0D54639136E2}">
      <dgm:prSet/>
      <dgm:spPr/>
      <dgm:t>
        <a:bodyPr/>
        <a:lstStyle/>
        <a:p>
          <a:endParaRPr lang="en-US"/>
        </a:p>
      </dgm:t>
    </dgm:pt>
    <dgm:pt modelId="{DE64E0A7-6DE6-4528-ACD3-60F3FD1053CE}">
      <dgm:prSet/>
      <dgm:spPr/>
      <dgm:t>
        <a:bodyPr/>
        <a:lstStyle/>
        <a:p>
          <a:pPr>
            <a:lnSpc>
              <a:spcPct val="100000"/>
            </a:lnSpc>
          </a:pPr>
          <a:r>
            <a:rPr lang="en-GB"/>
            <a:t>Ethics are important because they improve public reputation by reflecting high value morals as well as maintaining confidentiality.</a:t>
          </a:r>
          <a:endParaRPr lang="en-US"/>
        </a:p>
      </dgm:t>
    </dgm:pt>
    <dgm:pt modelId="{F1095762-FFBA-4C94-83C1-1FC32A7155C7}" type="parTrans" cxnId="{03E53ADB-9DF3-4BAF-B205-74E832B6AF25}">
      <dgm:prSet/>
      <dgm:spPr/>
      <dgm:t>
        <a:bodyPr/>
        <a:lstStyle/>
        <a:p>
          <a:endParaRPr lang="en-US"/>
        </a:p>
      </dgm:t>
    </dgm:pt>
    <dgm:pt modelId="{115F6123-EEAF-493F-B611-D38A20AD0C32}" type="sibTrans" cxnId="{03E53ADB-9DF3-4BAF-B205-74E832B6AF25}">
      <dgm:prSet/>
      <dgm:spPr/>
      <dgm:t>
        <a:bodyPr/>
        <a:lstStyle/>
        <a:p>
          <a:endParaRPr lang="en-US"/>
        </a:p>
      </dgm:t>
    </dgm:pt>
    <dgm:pt modelId="{C0EAEABF-B19A-46D6-84F7-DD4B5A7904E2}">
      <dgm:prSet/>
      <dgm:spPr/>
      <dgm:t>
        <a:bodyPr/>
        <a:lstStyle/>
        <a:p>
          <a:pPr>
            <a:lnSpc>
              <a:spcPct val="100000"/>
            </a:lnSpc>
          </a:pPr>
          <a:r>
            <a:rPr lang="en-GB"/>
            <a:t>Me and my group will ensure to apply these principles during our proposal.</a:t>
          </a:r>
          <a:endParaRPr lang="en-US"/>
        </a:p>
      </dgm:t>
    </dgm:pt>
    <dgm:pt modelId="{E66C8438-69BB-44AB-B8A4-20C318FC127A}" type="parTrans" cxnId="{B49DADA0-1896-409B-B739-32B0DE017158}">
      <dgm:prSet/>
      <dgm:spPr/>
      <dgm:t>
        <a:bodyPr/>
        <a:lstStyle/>
        <a:p>
          <a:endParaRPr lang="en-US"/>
        </a:p>
      </dgm:t>
    </dgm:pt>
    <dgm:pt modelId="{A8954ADD-F6AB-4CA2-97FE-D8F65ADCACE5}" type="sibTrans" cxnId="{B49DADA0-1896-409B-B739-32B0DE017158}">
      <dgm:prSet/>
      <dgm:spPr/>
      <dgm:t>
        <a:bodyPr/>
        <a:lstStyle/>
        <a:p>
          <a:endParaRPr lang="en-US"/>
        </a:p>
      </dgm:t>
    </dgm:pt>
    <dgm:pt modelId="{F8E64EF0-CFFA-4102-BB1B-90F40742B8C7}" type="pres">
      <dgm:prSet presAssocID="{E75A5928-934F-4F66-A534-3AF31C00B3BF}" presName="root" presStyleCnt="0">
        <dgm:presLayoutVars>
          <dgm:dir/>
          <dgm:resizeHandles val="exact"/>
        </dgm:presLayoutVars>
      </dgm:prSet>
      <dgm:spPr/>
    </dgm:pt>
    <dgm:pt modelId="{ACEBFF42-85B5-4A67-8B9C-73962E98A56B}" type="pres">
      <dgm:prSet presAssocID="{F3B980EF-1FC0-49FA-989A-9A9DF4A3D37A}" presName="compNode" presStyleCnt="0"/>
      <dgm:spPr/>
    </dgm:pt>
    <dgm:pt modelId="{7A321C6C-10F1-4CC6-AFF7-BAFACA72C92A}" type="pres">
      <dgm:prSet presAssocID="{F3B980EF-1FC0-49FA-989A-9A9DF4A3D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BA30861-63C3-4B1C-88D2-157F882CFF30}" type="pres">
      <dgm:prSet presAssocID="{F3B980EF-1FC0-49FA-989A-9A9DF4A3D37A}" presName="spaceRect" presStyleCnt="0"/>
      <dgm:spPr/>
    </dgm:pt>
    <dgm:pt modelId="{371901FC-2B9E-40F9-B847-177664662186}" type="pres">
      <dgm:prSet presAssocID="{F3B980EF-1FC0-49FA-989A-9A9DF4A3D37A}" presName="textRect" presStyleLbl="revTx" presStyleIdx="0" presStyleCnt="5">
        <dgm:presLayoutVars>
          <dgm:chMax val="1"/>
          <dgm:chPref val="1"/>
        </dgm:presLayoutVars>
      </dgm:prSet>
      <dgm:spPr/>
    </dgm:pt>
    <dgm:pt modelId="{C007CF92-0F75-438C-90DB-CC2FB54C91E1}" type="pres">
      <dgm:prSet presAssocID="{5F433E4D-530D-4EBA-A590-78CCB45F4F4E}" presName="sibTrans" presStyleCnt="0"/>
      <dgm:spPr/>
    </dgm:pt>
    <dgm:pt modelId="{A8C7B71D-4C84-41CA-8607-0BDF35E1F46A}" type="pres">
      <dgm:prSet presAssocID="{44A596C0-2C7A-40F2-88CD-CC6CED61EC6E}" presName="compNode" presStyleCnt="0"/>
      <dgm:spPr/>
    </dgm:pt>
    <dgm:pt modelId="{8BBB0D3F-317D-4954-85BE-9E41E03584DF}" type="pres">
      <dgm:prSet presAssocID="{44A596C0-2C7A-40F2-88CD-CC6CED61EC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D53E8AD9-48E5-413F-BF7E-3A69FF2E1F59}" type="pres">
      <dgm:prSet presAssocID="{44A596C0-2C7A-40F2-88CD-CC6CED61EC6E}" presName="spaceRect" presStyleCnt="0"/>
      <dgm:spPr/>
    </dgm:pt>
    <dgm:pt modelId="{C074A3FB-57A3-4859-991D-166B174AD40E}" type="pres">
      <dgm:prSet presAssocID="{44A596C0-2C7A-40F2-88CD-CC6CED61EC6E}" presName="textRect" presStyleLbl="revTx" presStyleIdx="1" presStyleCnt="5">
        <dgm:presLayoutVars>
          <dgm:chMax val="1"/>
          <dgm:chPref val="1"/>
        </dgm:presLayoutVars>
      </dgm:prSet>
      <dgm:spPr/>
    </dgm:pt>
    <dgm:pt modelId="{5E60D321-E515-4CA7-91AC-96F3E43FD545}" type="pres">
      <dgm:prSet presAssocID="{066661D3-ED70-4D13-A79F-20098669DB69}" presName="sibTrans" presStyleCnt="0"/>
      <dgm:spPr/>
    </dgm:pt>
    <dgm:pt modelId="{E8ECDB5B-E05C-49B5-8B50-5E9DB21A1F97}" type="pres">
      <dgm:prSet presAssocID="{603BDFED-FBC6-411B-883C-EF3F61F2B71C}" presName="compNode" presStyleCnt="0"/>
      <dgm:spPr/>
    </dgm:pt>
    <dgm:pt modelId="{58891AAF-B78A-4C7A-923E-1D3E5984E14C}" type="pres">
      <dgm:prSet presAssocID="{603BDFED-FBC6-411B-883C-EF3F61F2B7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01C47DBB-E64E-485F-B48A-1E719EF5FB85}" type="pres">
      <dgm:prSet presAssocID="{603BDFED-FBC6-411B-883C-EF3F61F2B71C}" presName="spaceRect" presStyleCnt="0"/>
      <dgm:spPr/>
    </dgm:pt>
    <dgm:pt modelId="{3EAD25ED-CE1C-4DC5-B399-4613166BC868}" type="pres">
      <dgm:prSet presAssocID="{603BDFED-FBC6-411B-883C-EF3F61F2B71C}" presName="textRect" presStyleLbl="revTx" presStyleIdx="2" presStyleCnt="5">
        <dgm:presLayoutVars>
          <dgm:chMax val="1"/>
          <dgm:chPref val="1"/>
        </dgm:presLayoutVars>
      </dgm:prSet>
      <dgm:spPr/>
    </dgm:pt>
    <dgm:pt modelId="{339AE5DA-0BBF-4CB8-84B8-3DD7B3B130DE}" type="pres">
      <dgm:prSet presAssocID="{3209BF6B-9D60-4743-B969-3BBAF6C78FF9}" presName="sibTrans" presStyleCnt="0"/>
      <dgm:spPr/>
    </dgm:pt>
    <dgm:pt modelId="{C8A78A10-D74A-4EF9-BED3-41136A163E82}" type="pres">
      <dgm:prSet presAssocID="{DE64E0A7-6DE6-4528-ACD3-60F3FD1053CE}" presName="compNode" presStyleCnt="0"/>
      <dgm:spPr/>
    </dgm:pt>
    <dgm:pt modelId="{0DA7FB3F-05A8-4225-9955-AD8F0D7FE4CD}" type="pres">
      <dgm:prSet presAssocID="{DE64E0A7-6DE6-4528-ACD3-60F3FD1053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76A69958-D930-4EBC-8B0A-C85C123F0FAA}" type="pres">
      <dgm:prSet presAssocID="{DE64E0A7-6DE6-4528-ACD3-60F3FD1053CE}" presName="spaceRect" presStyleCnt="0"/>
      <dgm:spPr/>
    </dgm:pt>
    <dgm:pt modelId="{0AB7DDEC-F0A3-4DD4-B5CD-745672D8271E}" type="pres">
      <dgm:prSet presAssocID="{DE64E0A7-6DE6-4528-ACD3-60F3FD1053CE}" presName="textRect" presStyleLbl="revTx" presStyleIdx="3" presStyleCnt="5">
        <dgm:presLayoutVars>
          <dgm:chMax val="1"/>
          <dgm:chPref val="1"/>
        </dgm:presLayoutVars>
      </dgm:prSet>
      <dgm:spPr/>
    </dgm:pt>
    <dgm:pt modelId="{5645EFB3-7B5E-476A-A2E2-9C17767A8A67}" type="pres">
      <dgm:prSet presAssocID="{115F6123-EEAF-493F-B611-D38A20AD0C32}" presName="sibTrans" presStyleCnt="0"/>
      <dgm:spPr/>
    </dgm:pt>
    <dgm:pt modelId="{2151C2CF-AF0C-460A-BA4C-78E8FFA3C2A3}" type="pres">
      <dgm:prSet presAssocID="{C0EAEABF-B19A-46D6-84F7-DD4B5A7904E2}" presName="compNode" presStyleCnt="0"/>
      <dgm:spPr/>
    </dgm:pt>
    <dgm:pt modelId="{752E4A9D-58D1-4DD1-80EC-A1A059B69727}" type="pres">
      <dgm:prSet presAssocID="{C0EAEABF-B19A-46D6-84F7-DD4B5A7904E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ssroom"/>
        </a:ext>
      </dgm:extLst>
    </dgm:pt>
    <dgm:pt modelId="{E5492CBE-792D-4D1B-8156-3E9FCCF3B20A}" type="pres">
      <dgm:prSet presAssocID="{C0EAEABF-B19A-46D6-84F7-DD4B5A7904E2}" presName="spaceRect" presStyleCnt="0"/>
      <dgm:spPr/>
    </dgm:pt>
    <dgm:pt modelId="{DAFBEDE9-2555-4501-B06C-5AC5D1F94969}" type="pres">
      <dgm:prSet presAssocID="{C0EAEABF-B19A-46D6-84F7-DD4B5A7904E2}" presName="textRect" presStyleLbl="revTx" presStyleIdx="4" presStyleCnt="5">
        <dgm:presLayoutVars>
          <dgm:chMax val="1"/>
          <dgm:chPref val="1"/>
        </dgm:presLayoutVars>
      </dgm:prSet>
      <dgm:spPr/>
    </dgm:pt>
  </dgm:ptLst>
  <dgm:cxnLst>
    <dgm:cxn modelId="{9E12FD14-8B91-4F44-B6B0-9A487F853082}" type="presOf" srcId="{C0EAEABF-B19A-46D6-84F7-DD4B5A7904E2}" destId="{DAFBEDE9-2555-4501-B06C-5AC5D1F94969}" srcOrd="0" destOrd="0" presId="urn:microsoft.com/office/officeart/2018/2/layout/IconLabelList"/>
    <dgm:cxn modelId="{BA0A143A-E7BA-4B9A-9402-6E3AC94ADFB8}" type="presOf" srcId="{E75A5928-934F-4F66-A534-3AF31C00B3BF}" destId="{F8E64EF0-CFFA-4102-BB1B-90F40742B8C7}" srcOrd="0" destOrd="0" presId="urn:microsoft.com/office/officeart/2018/2/layout/IconLabelList"/>
    <dgm:cxn modelId="{D1AEFD49-AD71-4052-AA16-073B6F0E5C8C}" type="presOf" srcId="{603BDFED-FBC6-411B-883C-EF3F61F2B71C}" destId="{3EAD25ED-CE1C-4DC5-B399-4613166BC868}" srcOrd="0" destOrd="0" presId="urn:microsoft.com/office/officeart/2018/2/layout/IconLabelList"/>
    <dgm:cxn modelId="{437AD66C-17DC-4F46-A3B8-B998FCD00F51}" type="presOf" srcId="{DE64E0A7-6DE6-4528-ACD3-60F3FD1053CE}" destId="{0AB7DDEC-F0A3-4DD4-B5CD-745672D8271E}" srcOrd="0" destOrd="0" presId="urn:microsoft.com/office/officeart/2018/2/layout/IconLabelList"/>
    <dgm:cxn modelId="{DC3EE051-507C-4567-AB49-FD258722E9B0}" srcId="{E75A5928-934F-4F66-A534-3AF31C00B3BF}" destId="{44A596C0-2C7A-40F2-88CD-CC6CED61EC6E}" srcOrd="1" destOrd="0" parTransId="{C771189D-C13C-4D65-8030-A55E11DECB9F}" sibTransId="{066661D3-ED70-4D13-A79F-20098669DB69}"/>
    <dgm:cxn modelId="{B49DADA0-1896-409B-B739-32B0DE017158}" srcId="{E75A5928-934F-4F66-A534-3AF31C00B3BF}" destId="{C0EAEABF-B19A-46D6-84F7-DD4B5A7904E2}" srcOrd="4" destOrd="0" parTransId="{E66C8438-69BB-44AB-B8A4-20C318FC127A}" sibTransId="{A8954ADD-F6AB-4CA2-97FE-D8F65ADCACE5}"/>
    <dgm:cxn modelId="{E2377ECD-353C-4A43-8B23-8DC1B3783CA1}" type="presOf" srcId="{F3B980EF-1FC0-49FA-989A-9A9DF4A3D37A}" destId="{371901FC-2B9E-40F9-B847-177664662186}" srcOrd="0" destOrd="0" presId="urn:microsoft.com/office/officeart/2018/2/layout/IconLabelList"/>
    <dgm:cxn modelId="{CA4789D5-EB65-4BAB-B4C0-7A889C4F0A7D}" type="presOf" srcId="{44A596C0-2C7A-40F2-88CD-CC6CED61EC6E}" destId="{C074A3FB-57A3-4859-991D-166B174AD40E}" srcOrd="0" destOrd="0" presId="urn:microsoft.com/office/officeart/2018/2/layout/IconLabelList"/>
    <dgm:cxn modelId="{03E53ADB-9DF3-4BAF-B205-74E832B6AF25}" srcId="{E75A5928-934F-4F66-A534-3AF31C00B3BF}" destId="{DE64E0A7-6DE6-4528-ACD3-60F3FD1053CE}" srcOrd="3" destOrd="0" parTransId="{F1095762-FFBA-4C94-83C1-1FC32A7155C7}" sibTransId="{115F6123-EEAF-493F-B611-D38A20AD0C32}"/>
    <dgm:cxn modelId="{D5CAA2E2-F1A7-4482-B9F2-0D54639136E2}" srcId="{E75A5928-934F-4F66-A534-3AF31C00B3BF}" destId="{603BDFED-FBC6-411B-883C-EF3F61F2B71C}" srcOrd="2" destOrd="0" parTransId="{49D79A19-04CF-4EAB-91DC-8576147A12E6}" sibTransId="{3209BF6B-9D60-4743-B969-3BBAF6C78FF9}"/>
    <dgm:cxn modelId="{3CC7FBE5-CE3D-4349-A06D-1EB96A6AB475}" srcId="{E75A5928-934F-4F66-A534-3AF31C00B3BF}" destId="{F3B980EF-1FC0-49FA-989A-9A9DF4A3D37A}" srcOrd="0" destOrd="0" parTransId="{DE06D508-FC4A-4978-9FC2-5EC66CAB93D2}" sibTransId="{5F433E4D-530D-4EBA-A590-78CCB45F4F4E}"/>
    <dgm:cxn modelId="{5F053EC2-6749-42F3-B400-0487C73D97B1}" type="presParOf" srcId="{F8E64EF0-CFFA-4102-BB1B-90F40742B8C7}" destId="{ACEBFF42-85B5-4A67-8B9C-73962E98A56B}" srcOrd="0" destOrd="0" presId="urn:microsoft.com/office/officeart/2018/2/layout/IconLabelList"/>
    <dgm:cxn modelId="{6007B965-4ADB-48A0-B618-3D56F4F5AE5F}" type="presParOf" srcId="{ACEBFF42-85B5-4A67-8B9C-73962E98A56B}" destId="{7A321C6C-10F1-4CC6-AFF7-BAFACA72C92A}" srcOrd="0" destOrd="0" presId="urn:microsoft.com/office/officeart/2018/2/layout/IconLabelList"/>
    <dgm:cxn modelId="{127417FD-7359-4F84-AECF-9C1BE9203274}" type="presParOf" srcId="{ACEBFF42-85B5-4A67-8B9C-73962E98A56B}" destId="{FBA30861-63C3-4B1C-88D2-157F882CFF30}" srcOrd="1" destOrd="0" presId="urn:microsoft.com/office/officeart/2018/2/layout/IconLabelList"/>
    <dgm:cxn modelId="{AA67AF5F-5F9F-4569-B45E-383C21AD4314}" type="presParOf" srcId="{ACEBFF42-85B5-4A67-8B9C-73962E98A56B}" destId="{371901FC-2B9E-40F9-B847-177664662186}" srcOrd="2" destOrd="0" presId="urn:microsoft.com/office/officeart/2018/2/layout/IconLabelList"/>
    <dgm:cxn modelId="{03AF3DD1-5500-4568-916A-18352605D855}" type="presParOf" srcId="{F8E64EF0-CFFA-4102-BB1B-90F40742B8C7}" destId="{C007CF92-0F75-438C-90DB-CC2FB54C91E1}" srcOrd="1" destOrd="0" presId="urn:microsoft.com/office/officeart/2018/2/layout/IconLabelList"/>
    <dgm:cxn modelId="{4DE08942-37A1-4AEA-984A-61D3512D5AE9}" type="presParOf" srcId="{F8E64EF0-CFFA-4102-BB1B-90F40742B8C7}" destId="{A8C7B71D-4C84-41CA-8607-0BDF35E1F46A}" srcOrd="2" destOrd="0" presId="urn:microsoft.com/office/officeart/2018/2/layout/IconLabelList"/>
    <dgm:cxn modelId="{7CBDF04B-A992-4CB7-A37C-45D40EE5DDDD}" type="presParOf" srcId="{A8C7B71D-4C84-41CA-8607-0BDF35E1F46A}" destId="{8BBB0D3F-317D-4954-85BE-9E41E03584DF}" srcOrd="0" destOrd="0" presId="urn:microsoft.com/office/officeart/2018/2/layout/IconLabelList"/>
    <dgm:cxn modelId="{160FD452-284D-4B2C-8979-13ED3ACCE3A8}" type="presParOf" srcId="{A8C7B71D-4C84-41CA-8607-0BDF35E1F46A}" destId="{D53E8AD9-48E5-413F-BF7E-3A69FF2E1F59}" srcOrd="1" destOrd="0" presId="urn:microsoft.com/office/officeart/2018/2/layout/IconLabelList"/>
    <dgm:cxn modelId="{165E2596-D205-4892-B331-09C76B2D04F3}" type="presParOf" srcId="{A8C7B71D-4C84-41CA-8607-0BDF35E1F46A}" destId="{C074A3FB-57A3-4859-991D-166B174AD40E}" srcOrd="2" destOrd="0" presId="urn:microsoft.com/office/officeart/2018/2/layout/IconLabelList"/>
    <dgm:cxn modelId="{60E0028A-B52B-4AC0-9463-3DF874AB6DF1}" type="presParOf" srcId="{F8E64EF0-CFFA-4102-BB1B-90F40742B8C7}" destId="{5E60D321-E515-4CA7-91AC-96F3E43FD545}" srcOrd="3" destOrd="0" presId="urn:microsoft.com/office/officeart/2018/2/layout/IconLabelList"/>
    <dgm:cxn modelId="{4249EF86-8102-4F6E-A3D5-411EFE87DC5D}" type="presParOf" srcId="{F8E64EF0-CFFA-4102-BB1B-90F40742B8C7}" destId="{E8ECDB5B-E05C-49B5-8B50-5E9DB21A1F97}" srcOrd="4" destOrd="0" presId="urn:microsoft.com/office/officeart/2018/2/layout/IconLabelList"/>
    <dgm:cxn modelId="{043912B9-CBD3-4359-BEB8-79BB5AD38B1F}" type="presParOf" srcId="{E8ECDB5B-E05C-49B5-8B50-5E9DB21A1F97}" destId="{58891AAF-B78A-4C7A-923E-1D3E5984E14C}" srcOrd="0" destOrd="0" presId="urn:microsoft.com/office/officeart/2018/2/layout/IconLabelList"/>
    <dgm:cxn modelId="{45257F5D-0E36-4991-BC9D-B4C8FA2D8BE7}" type="presParOf" srcId="{E8ECDB5B-E05C-49B5-8B50-5E9DB21A1F97}" destId="{01C47DBB-E64E-485F-B48A-1E719EF5FB85}" srcOrd="1" destOrd="0" presId="urn:microsoft.com/office/officeart/2018/2/layout/IconLabelList"/>
    <dgm:cxn modelId="{9B2EF46A-1FE2-42CB-BC28-9FEC28D0CA36}" type="presParOf" srcId="{E8ECDB5B-E05C-49B5-8B50-5E9DB21A1F97}" destId="{3EAD25ED-CE1C-4DC5-B399-4613166BC868}" srcOrd="2" destOrd="0" presId="urn:microsoft.com/office/officeart/2018/2/layout/IconLabelList"/>
    <dgm:cxn modelId="{FA998955-C823-4F2F-9EE3-A91CFE427674}" type="presParOf" srcId="{F8E64EF0-CFFA-4102-BB1B-90F40742B8C7}" destId="{339AE5DA-0BBF-4CB8-84B8-3DD7B3B130DE}" srcOrd="5" destOrd="0" presId="urn:microsoft.com/office/officeart/2018/2/layout/IconLabelList"/>
    <dgm:cxn modelId="{9A56602F-EBC7-4266-ACE3-22EA822FEDD5}" type="presParOf" srcId="{F8E64EF0-CFFA-4102-BB1B-90F40742B8C7}" destId="{C8A78A10-D74A-4EF9-BED3-41136A163E82}" srcOrd="6" destOrd="0" presId="urn:microsoft.com/office/officeart/2018/2/layout/IconLabelList"/>
    <dgm:cxn modelId="{11DFBC9D-7902-4EAA-B07C-0F25DB711788}" type="presParOf" srcId="{C8A78A10-D74A-4EF9-BED3-41136A163E82}" destId="{0DA7FB3F-05A8-4225-9955-AD8F0D7FE4CD}" srcOrd="0" destOrd="0" presId="urn:microsoft.com/office/officeart/2018/2/layout/IconLabelList"/>
    <dgm:cxn modelId="{B5AB154E-4519-4B08-9991-E7A79C737DE3}" type="presParOf" srcId="{C8A78A10-D74A-4EF9-BED3-41136A163E82}" destId="{76A69958-D930-4EBC-8B0A-C85C123F0FAA}" srcOrd="1" destOrd="0" presId="urn:microsoft.com/office/officeart/2018/2/layout/IconLabelList"/>
    <dgm:cxn modelId="{10F9E8F0-5F36-4C7F-87D3-1EFC86A003E8}" type="presParOf" srcId="{C8A78A10-D74A-4EF9-BED3-41136A163E82}" destId="{0AB7DDEC-F0A3-4DD4-B5CD-745672D8271E}" srcOrd="2" destOrd="0" presId="urn:microsoft.com/office/officeart/2018/2/layout/IconLabelList"/>
    <dgm:cxn modelId="{32458422-2AAF-4446-A185-3ECF8032DCC8}" type="presParOf" srcId="{F8E64EF0-CFFA-4102-BB1B-90F40742B8C7}" destId="{5645EFB3-7B5E-476A-A2E2-9C17767A8A67}" srcOrd="7" destOrd="0" presId="urn:microsoft.com/office/officeart/2018/2/layout/IconLabelList"/>
    <dgm:cxn modelId="{2C1D8409-6500-42A4-AC1A-0A582197D51E}" type="presParOf" srcId="{F8E64EF0-CFFA-4102-BB1B-90F40742B8C7}" destId="{2151C2CF-AF0C-460A-BA4C-78E8FFA3C2A3}" srcOrd="8" destOrd="0" presId="urn:microsoft.com/office/officeart/2018/2/layout/IconLabelList"/>
    <dgm:cxn modelId="{78A6EF1E-18E1-401D-85A1-D025DF82F844}" type="presParOf" srcId="{2151C2CF-AF0C-460A-BA4C-78E8FFA3C2A3}" destId="{752E4A9D-58D1-4DD1-80EC-A1A059B69727}" srcOrd="0" destOrd="0" presId="urn:microsoft.com/office/officeart/2018/2/layout/IconLabelList"/>
    <dgm:cxn modelId="{F83D5311-4B41-4276-ADCA-39345ED61E08}" type="presParOf" srcId="{2151C2CF-AF0C-460A-BA4C-78E8FFA3C2A3}" destId="{E5492CBE-792D-4D1B-8156-3E9FCCF3B20A}" srcOrd="1" destOrd="0" presId="urn:microsoft.com/office/officeart/2018/2/layout/IconLabelList"/>
    <dgm:cxn modelId="{AD63E1C2-3201-450F-8DB1-F406CD4F1840}" type="presParOf" srcId="{2151C2CF-AF0C-460A-BA4C-78E8FFA3C2A3}" destId="{DAFBEDE9-2555-4501-B06C-5AC5D1F9496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8FB88-6180-4FF4-9A50-9F591E460289}">
      <dsp:nvSpPr>
        <dsp:cNvPr id="0" name=""/>
        <dsp:cNvSpPr/>
      </dsp:nvSpPr>
      <dsp:spPr>
        <a:xfrm>
          <a:off x="0" y="0"/>
          <a:ext cx="65722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59299F-EEDE-4477-890F-941FAF31AA6B}">
      <dsp:nvSpPr>
        <dsp:cNvPr id="0" name=""/>
        <dsp:cNvSpPr/>
      </dsp:nvSpPr>
      <dsp:spPr>
        <a:xfrm>
          <a:off x="0" y="0"/>
          <a:ext cx="6572250" cy="200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Which digital tool is most used by students at UWTSD?</a:t>
          </a:r>
          <a:endParaRPr lang="en-US" sz="1300" kern="1200"/>
        </a:p>
      </dsp:txBody>
      <dsp:txXfrm>
        <a:off x="0" y="0"/>
        <a:ext cx="6572250" cy="2003275"/>
      </dsp:txXfrm>
    </dsp:sp>
    <dsp:sp modelId="{9841FD13-44E0-47E7-94BB-7DF726AB2A7E}">
      <dsp:nvSpPr>
        <dsp:cNvPr id="0" name=""/>
        <dsp:cNvSpPr/>
      </dsp:nvSpPr>
      <dsp:spPr>
        <a:xfrm>
          <a:off x="0" y="2003275"/>
          <a:ext cx="65722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2A782-E5AB-43DA-9FDC-B36DA1FC7D57}">
      <dsp:nvSpPr>
        <dsp:cNvPr id="0" name=""/>
        <dsp:cNvSpPr/>
      </dsp:nvSpPr>
      <dsp:spPr>
        <a:xfrm>
          <a:off x="0" y="2003275"/>
          <a:ext cx="6572250" cy="200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Within the research we have chosen to explore we want to highlight the impact digital skills has at our university . </a:t>
          </a:r>
          <a:r>
            <a:rPr lang="en-GB" sz="1300" b="0" i="0" kern="1200" dirty="0">
              <a:solidFill>
                <a:srgbClr val="333333"/>
              </a:solidFill>
              <a:effectLst/>
              <a:latin typeface="Open Sans" panose="020B0606030504020204" pitchFamily="34" charset="0"/>
            </a:rPr>
            <a:t>Digital skills are key enablers in a wide spectrum of jobs that require the use of digital tools for information search, communication and problem-solving. The interest on digital skills training has resulted in frameworks and offerings at different educational </a:t>
          </a:r>
          <a:r>
            <a:rPr lang="en-GB" sz="1300" b="0" i="0" kern="1200" dirty="0" err="1">
              <a:solidFill>
                <a:srgbClr val="333333"/>
              </a:solidFill>
              <a:effectLst/>
              <a:latin typeface="Open Sans" panose="020B0606030504020204" pitchFamily="34" charset="0"/>
            </a:rPr>
            <a:t>levels</a:t>
          </a:r>
          <a:r>
            <a:rPr lang="en-GB" sz="1300" b="0" i="0" kern="1200" dirty="0" err="1">
              <a:solidFill>
                <a:srgbClr val="222222"/>
              </a:solidFill>
              <a:effectLst/>
              <a:latin typeface="Arial" panose="020B0604020202020204" pitchFamily="34" charset="0"/>
            </a:rPr>
            <a:t>Sicilia</a:t>
          </a:r>
          <a:r>
            <a:rPr lang="en-GB" sz="1300" b="0" i="0" kern="1200" dirty="0">
              <a:solidFill>
                <a:srgbClr val="222222"/>
              </a:solidFill>
              <a:effectLst/>
              <a:latin typeface="Arial" panose="020B0604020202020204" pitchFamily="34" charset="0"/>
            </a:rPr>
            <a:t>, M.A., García-</a:t>
          </a:r>
          <a:r>
            <a:rPr lang="en-GB" sz="1300" b="0" i="0" kern="1200" dirty="0" err="1">
              <a:solidFill>
                <a:srgbClr val="222222"/>
              </a:solidFill>
              <a:effectLst/>
              <a:latin typeface="Arial" panose="020B0604020202020204" pitchFamily="34" charset="0"/>
            </a:rPr>
            <a:t>Barriocanal</a:t>
          </a:r>
          <a:r>
            <a:rPr lang="en-GB" sz="1300" b="0" i="0" kern="1200" dirty="0">
              <a:solidFill>
                <a:srgbClr val="222222"/>
              </a:solidFill>
              <a:effectLst/>
              <a:latin typeface="Arial" panose="020B0604020202020204" pitchFamily="34" charset="0"/>
            </a:rPr>
            <a:t>, E., Sánchez-Alonso, S.2018, October. </a:t>
          </a:r>
          <a:r>
            <a:rPr lang="en-GB" sz="1300" kern="1200" dirty="0">
              <a:latin typeface="Arial" panose="020B0604020202020204" pitchFamily="34" charset="0"/>
              <a:cs typeface="Arial" panose="020B0604020202020204" pitchFamily="34" charset="0"/>
            </a:rPr>
            <a:t>Digital skills are technological ways of handling data, socialising inside and outside of work, applying for jobs and accessing emails. According to past research digital skills are now considered a critical component for employability meaning that digital skills are required in the place of work.  In this presentation we will traverse the question by sharing some information we have gathered independently.</a:t>
          </a:r>
          <a:endParaRPr lang="en-US" sz="1300" kern="1200" dirty="0">
            <a:latin typeface="Arial" panose="020B0604020202020204" pitchFamily="34" charset="0"/>
            <a:cs typeface="Arial" panose="020B0604020202020204" pitchFamily="34" charset="0"/>
          </a:endParaRPr>
        </a:p>
      </dsp:txBody>
      <dsp:txXfrm>
        <a:off x="0" y="2003275"/>
        <a:ext cx="6572250" cy="20032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21C6C-10F1-4CC6-AFF7-BAFACA72C92A}">
      <dsp:nvSpPr>
        <dsp:cNvPr id="0" name=""/>
        <dsp:cNvSpPr/>
      </dsp:nvSpPr>
      <dsp:spPr>
        <a:xfrm>
          <a:off x="489253" y="417856"/>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1901FC-2B9E-40F9-B847-177664662186}">
      <dsp:nvSpPr>
        <dsp:cNvPr id="0" name=""/>
        <dsp:cNvSpPr/>
      </dsp:nvSpPr>
      <dsp:spPr>
        <a:xfrm>
          <a:off x="4405" y="1693540"/>
          <a:ext cx="1763085" cy="1939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WHAT IS ETHICAL CONSIDERATION?</a:t>
          </a:r>
          <a:endParaRPr lang="en-US" sz="1100" kern="1200"/>
        </a:p>
      </dsp:txBody>
      <dsp:txXfrm>
        <a:off x="4405" y="1693540"/>
        <a:ext cx="1763085" cy="1939394"/>
      </dsp:txXfrm>
    </dsp:sp>
    <dsp:sp modelId="{8BBB0D3F-317D-4954-85BE-9E41E03584DF}">
      <dsp:nvSpPr>
        <dsp:cNvPr id="0" name=""/>
        <dsp:cNvSpPr/>
      </dsp:nvSpPr>
      <dsp:spPr>
        <a:xfrm>
          <a:off x="2560879" y="417856"/>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4A3FB-57A3-4859-991D-166B174AD40E}">
      <dsp:nvSpPr>
        <dsp:cNvPr id="0" name=""/>
        <dsp:cNvSpPr/>
      </dsp:nvSpPr>
      <dsp:spPr>
        <a:xfrm>
          <a:off x="2076031" y="1693540"/>
          <a:ext cx="1763085" cy="1939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Ethical consideration is a collection of principles to do with  having integrity ,fairness and open-mindedness , meaning that all confidentiality of  data and analysis will be conducted fairly. An example of when Ethical consideration needs to be applied is when individuals are applying for jobs.</a:t>
          </a:r>
          <a:endParaRPr lang="en-US" sz="1100" kern="1200"/>
        </a:p>
      </dsp:txBody>
      <dsp:txXfrm>
        <a:off x="2076031" y="1693540"/>
        <a:ext cx="1763085" cy="1939394"/>
      </dsp:txXfrm>
    </dsp:sp>
    <dsp:sp modelId="{58891AAF-B78A-4C7A-923E-1D3E5984E14C}">
      <dsp:nvSpPr>
        <dsp:cNvPr id="0" name=""/>
        <dsp:cNvSpPr/>
      </dsp:nvSpPr>
      <dsp:spPr>
        <a:xfrm>
          <a:off x="4632505" y="417856"/>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D25ED-CE1C-4DC5-B399-4613166BC868}">
      <dsp:nvSpPr>
        <dsp:cNvPr id="0" name=""/>
        <dsp:cNvSpPr/>
      </dsp:nvSpPr>
      <dsp:spPr>
        <a:xfrm>
          <a:off x="4147657" y="1693540"/>
          <a:ext cx="1763085" cy="1939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WHY IS ETHICAL CONSIDERTION IMPORTANT?</a:t>
          </a:r>
          <a:endParaRPr lang="en-US" sz="1100" kern="1200"/>
        </a:p>
      </dsp:txBody>
      <dsp:txXfrm>
        <a:off x="4147657" y="1693540"/>
        <a:ext cx="1763085" cy="1939394"/>
      </dsp:txXfrm>
    </dsp:sp>
    <dsp:sp modelId="{0DA7FB3F-05A8-4225-9955-AD8F0D7FE4CD}">
      <dsp:nvSpPr>
        <dsp:cNvPr id="0" name=""/>
        <dsp:cNvSpPr/>
      </dsp:nvSpPr>
      <dsp:spPr>
        <a:xfrm>
          <a:off x="6704131" y="417856"/>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B7DDEC-F0A3-4DD4-B5CD-745672D8271E}">
      <dsp:nvSpPr>
        <dsp:cNvPr id="0" name=""/>
        <dsp:cNvSpPr/>
      </dsp:nvSpPr>
      <dsp:spPr>
        <a:xfrm>
          <a:off x="6219283" y="1693540"/>
          <a:ext cx="1763085" cy="1939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Ethics are important because they improve public reputation by reflecting high value morals as well as maintaining confidentiality.</a:t>
          </a:r>
          <a:endParaRPr lang="en-US" sz="1100" kern="1200"/>
        </a:p>
      </dsp:txBody>
      <dsp:txXfrm>
        <a:off x="6219283" y="1693540"/>
        <a:ext cx="1763085" cy="1939394"/>
      </dsp:txXfrm>
    </dsp:sp>
    <dsp:sp modelId="{752E4A9D-58D1-4DD1-80EC-A1A059B69727}">
      <dsp:nvSpPr>
        <dsp:cNvPr id="0" name=""/>
        <dsp:cNvSpPr/>
      </dsp:nvSpPr>
      <dsp:spPr>
        <a:xfrm>
          <a:off x="8775757" y="417856"/>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FBEDE9-2555-4501-B06C-5AC5D1F94969}">
      <dsp:nvSpPr>
        <dsp:cNvPr id="0" name=""/>
        <dsp:cNvSpPr/>
      </dsp:nvSpPr>
      <dsp:spPr>
        <a:xfrm>
          <a:off x="8290908" y="1693540"/>
          <a:ext cx="1763085" cy="1939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Me and my group will ensure to apply these principles during our proposal.</a:t>
          </a:r>
          <a:endParaRPr lang="en-US" sz="1100" kern="1200"/>
        </a:p>
      </dsp:txBody>
      <dsp:txXfrm>
        <a:off x="8290908" y="1693540"/>
        <a:ext cx="1763085" cy="19393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945633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3225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2/21/2023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1792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58227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45752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2/21/2023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4498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709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6488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2/21/2023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15848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21883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16304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2/21/2023</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4122841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2.wdp"/><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0097680-3A90-D744-18AF-C0A5F0855D40}"/>
              </a:ext>
            </a:extLst>
          </p:cNvPr>
          <p:cNvPicPr>
            <a:picLocks noChangeAspect="1"/>
          </p:cNvPicPr>
          <p:nvPr/>
        </p:nvPicPr>
        <p:blipFill rotWithShape="1">
          <a:blip r:embed="rId2"/>
          <a:srcRect t="1039" b="4819"/>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1560" y="1432223"/>
            <a:ext cx="9966960" cy="3035808"/>
          </a:xfrm>
        </p:spPr>
        <p:txBody>
          <a:bodyPr vert="horz" lIns="91440" tIns="45720" rIns="91440" bIns="45720" rtlCol="0" anchor="b">
            <a:normAutofit/>
          </a:bodyPr>
          <a:lstStyle/>
          <a:p>
            <a:r>
              <a:rPr lang="en-GB" sz="2400">
                <a:solidFill>
                  <a:srgbClr val="FFFFFF"/>
                </a:solidFill>
                <a:latin typeface="Arial"/>
                <a:cs typeface="Calibri Light"/>
              </a:rPr>
              <a:t>LCHS 4002</a:t>
            </a:r>
            <a:br>
              <a:rPr lang="en-GB" sz="2400">
                <a:solidFill>
                  <a:srgbClr val="FFFFFF"/>
                </a:solidFill>
                <a:latin typeface="Arial"/>
                <a:cs typeface="Calibri Light"/>
              </a:rPr>
            </a:br>
            <a:r>
              <a:rPr lang="en-GB" sz="2400">
                <a:solidFill>
                  <a:srgbClr val="FFFFFF"/>
                </a:solidFill>
                <a:latin typeface="Arial"/>
                <a:cs typeface="Calibri Light"/>
              </a:rPr>
              <a:t>Digital Skills and Research Methods</a:t>
            </a:r>
            <a:br>
              <a:rPr lang="en-GB" sz="2400">
                <a:solidFill>
                  <a:srgbClr val="FFFFFF"/>
                </a:solidFill>
                <a:latin typeface="Arial"/>
                <a:cs typeface="Calibri Light"/>
              </a:rPr>
            </a:br>
            <a:r>
              <a:rPr lang="en-GB" sz="2400">
                <a:solidFill>
                  <a:srgbClr val="FFFFFF"/>
                </a:solidFill>
                <a:latin typeface="Arial"/>
                <a:cs typeface="Calibri Light"/>
              </a:rPr>
              <a:t>2219523/2225289</a:t>
            </a:r>
            <a:br>
              <a:rPr lang="en-GB" sz="2400">
                <a:solidFill>
                  <a:srgbClr val="FFFFFF"/>
                </a:solidFill>
                <a:latin typeface="Arial"/>
                <a:cs typeface="Calibri Light"/>
              </a:rPr>
            </a:br>
            <a:r>
              <a:rPr lang="en-GB" sz="2400">
                <a:solidFill>
                  <a:srgbClr val="FFFFFF"/>
                </a:solidFill>
                <a:latin typeface="Arial"/>
                <a:cs typeface="Calibri Light"/>
              </a:rPr>
              <a:t>digital skills and research </a:t>
            </a:r>
            <a:br>
              <a:rPr lang="en-GB" sz="2400">
                <a:solidFill>
                  <a:srgbClr val="FFFFFF"/>
                </a:solidFill>
                <a:latin typeface="Arial"/>
                <a:cs typeface="Calibri Light"/>
              </a:rPr>
            </a:br>
            <a:r>
              <a:rPr lang="en-GB" sz="2400">
                <a:solidFill>
                  <a:srgbClr val="FFFFFF"/>
                </a:solidFill>
                <a:latin typeface="Arial"/>
                <a:cs typeface="Calibri Light"/>
              </a:rPr>
              <a:t>Assignment Title: </a:t>
            </a:r>
            <a:r>
              <a:rPr lang="en-GB" sz="2400" b="1">
                <a:solidFill>
                  <a:srgbClr val="FFFFFF"/>
                </a:solidFill>
                <a:latin typeface="Arial"/>
                <a:cs typeface="Calibri Light"/>
              </a:rPr>
              <a:t>Are digital skills important for study and work? </a:t>
            </a:r>
            <a:br>
              <a:rPr lang="en-GB" sz="2400" b="1">
                <a:solidFill>
                  <a:srgbClr val="FFFFFF"/>
                </a:solidFill>
                <a:latin typeface="Arial"/>
                <a:cs typeface="Calibri Light"/>
              </a:rPr>
            </a:br>
            <a:r>
              <a:rPr lang="en-GB" sz="2400">
                <a:solidFill>
                  <a:srgbClr val="FFFFFF"/>
                </a:solidFill>
                <a:latin typeface="Arial"/>
                <a:cs typeface="Calibri Light"/>
              </a:rPr>
              <a:t>Lecturer's Name: Dr Olu Adegbite</a:t>
            </a:r>
            <a:br>
              <a:rPr lang="en-GB" sz="2400">
                <a:solidFill>
                  <a:srgbClr val="FFFFFF"/>
                </a:solidFill>
                <a:latin typeface="Arial"/>
                <a:cs typeface="Calibri Light"/>
              </a:rPr>
            </a:br>
            <a:endParaRPr lang="en-GB" sz="2400">
              <a:solidFill>
                <a:srgbClr val="FFFFFF"/>
              </a:solidFill>
              <a:latin typeface="Arial"/>
              <a:cs typeface="Arial"/>
            </a:endParaRPr>
          </a:p>
        </p:txBody>
      </p:sp>
      <p:sp>
        <p:nvSpPr>
          <p:cNvPr id="3" name="Subtitle 2"/>
          <p:cNvSpPr>
            <a:spLocks noGrp="1"/>
          </p:cNvSpPr>
          <p:nvPr>
            <p:ph type="subTitle" idx="1"/>
          </p:nvPr>
        </p:nvSpPr>
        <p:spPr>
          <a:xfrm>
            <a:off x="1069848" y="4389120"/>
            <a:ext cx="7891272" cy="1069848"/>
          </a:xfrm>
        </p:spPr>
        <p:txBody>
          <a:bodyPr>
            <a:normAutofit/>
          </a:bodyPr>
          <a:lstStyle/>
          <a:p>
            <a:endParaRPr lang="en-GB" dirty="0">
              <a:solidFill>
                <a:srgbClr val="FFFFFF"/>
              </a:solidFill>
            </a:endParaRPr>
          </a:p>
        </p:txBody>
      </p:sp>
      <p:sp>
        <p:nvSpPr>
          <p:cNvPr id="4" name="TextBox 3">
            <a:extLst>
              <a:ext uri="{FF2B5EF4-FFF2-40B4-BE49-F238E27FC236}">
                <a16:creationId xmlns:a16="http://schemas.microsoft.com/office/drawing/2014/main" id="{73BF853F-DC7C-A6F5-FE04-4DB142D4D152}"/>
              </a:ext>
            </a:extLst>
          </p:cNvPr>
          <p:cNvSpPr txBox="1"/>
          <p:nvPr/>
        </p:nvSpPr>
        <p:spPr>
          <a:xfrm>
            <a:off x="6603023" y="6488668"/>
            <a:ext cx="309700"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51D57-B38D-400C-329E-5DDBB857306C}"/>
              </a:ext>
            </a:extLst>
          </p:cNvPr>
          <p:cNvSpPr>
            <a:spLocks noGrp="1"/>
          </p:cNvSpPr>
          <p:nvPr>
            <p:ph type="title"/>
          </p:nvPr>
        </p:nvSpPr>
        <p:spPr>
          <a:xfrm>
            <a:off x="8479777" y="639763"/>
            <a:ext cx="3046073" cy="5177377"/>
          </a:xfrm>
          <a:ln>
            <a:noFill/>
          </a:ln>
        </p:spPr>
        <p:txBody>
          <a:bodyPr>
            <a:normAutofit/>
          </a:bodyPr>
          <a:lstStyle/>
          <a:p>
            <a:r>
              <a:rPr lang="en-GB" sz="4000"/>
              <a:t>introduction</a:t>
            </a:r>
          </a:p>
        </p:txBody>
      </p:sp>
      <p:grpSp>
        <p:nvGrpSpPr>
          <p:cNvPr id="31" name="Group 3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2" name="Oval 3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27" name="Content Placeholder 2">
            <a:extLst>
              <a:ext uri="{FF2B5EF4-FFF2-40B4-BE49-F238E27FC236}">
                <a16:creationId xmlns:a16="http://schemas.microsoft.com/office/drawing/2014/main" id="{4CE930A5-014C-0EFC-CA27-097EF5DC1F00}"/>
              </a:ext>
            </a:extLst>
          </p:cNvPr>
          <p:cNvGraphicFramePr>
            <a:graphicFrameLocks noGrp="1"/>
          </p:cNvGraphicFramePr>
          <p:nvPr>
            <p:ph idx="1"/>
            <p:extLst>
              <p:ext uri="{D42A27DB-BD31-4B8C-83A1-F6EECF244321}">
                <p14:modId xmlns:p14="http://schemas.microsoft.com/office/powerpoint/2010/main" val="88324860"/>
              </p:ext>
            </p:extLst>
          </p:nvPr>
        </p:nvGraphicFramePr>
        <p:xfrm>
          <a:off x="597911" y="639763"/>
          <a:ext cx="6572250" cy="40065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A79C463B-FBC0-3AC2-134F-AA516A04EAEE}"/>
              </a:ext>
            </a:extLst>
          </p:cNvPr>
          <p:cNvSpPr txBox="1"/>
          <p:nvPr/>
        </p:nvSpPr>
        <p:spPr>
          <a:xfrm>
            <a:off x="6400801" y="6502215"/>
            <a:ext cx="309700" cy="369332"/>
          </a:xfrm>
          <a:prstGeom prst="rect">
            <a:avLst/>
          </a:prstGeom>
          <a:noFill/>
        </p:spPr>
        <p:txBody>
          <a:bodyPr wrap="none" rtlCol="0">
            <a:spAutoFit/>
          </a:bodyPr>
          <a:lstStyle/>
          <a:p>
            <a:r>
              <a:rPr lang="en-GB" dirty="0"/>
              <a:t>2</a:t>
            </a:r>
          </a:p>
        </p:txBody>
      </p:sp>
    </p:spTree>
    <p:extLst>
      <p:ext uri="{BB962C8B-B14F-4D97-AF65-F5344CB8AC3E}">
        <p14:creationId xmlns:p14="http://schemas.microsoft.com/office/powerpoint/2010/main" val="2650637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FBC12-93FC-91EA-8B53-843D7704979A}"/>
              </a:ext>
            </a:extLst>
          </p:cNvPr>
          <p:cNvSpPr>
            <a:spLocks noGrp="1"/>
          </p:cNvSpPr>
          <p:nvPr>
            <p:ph type="title"/>
          </p:nvPr>
        </p:nvSpPr>
        <p:spPr>
          <a:xfrm>
            <a:off x="1069848" y="798394"/>
            <a:ext cx="4730451" cy="1637730"/>
          </a:xfrm>
        </p:spPr>
        <p:txBody>
          <a:bodyPr>
            <a:normAutofit/>
          </a:bodyPr>
          <a:lstStyle/>
          <a:p>
            <a:r>
              <a:rPr lang="en-GB" sz="4400"/>
              <a:t>How? What? Why? Where?</a:t>
            </a:r>
            <a:endParaRPr lang="en-GB" sz="4400">
              <a:latin typeface="Rockwell Condensed"/>
            </a:endParaRPr>
          </a:p>
        </p:txBody>
      </p:sp>
      <p:sp>
        <p:nvSpPr>
          <p:cNvPr id="3" name="Content Placeholder 2">
            <a:extLst>
              <a:ext uri="{FF2B5EF4-FFF2-40B4-BE49-F238E27FC236}">
                <a16:creationId xmlns:a16="http://schemas.microsoft.com/office/drawing/2014/main" id="{CAF0984C-9F68-913E-F508-1283FD25BC23}"/>
              </a:ext>
            </a:extLst>
          </p:cNvPr>
          <p:cNvSpPr>
            <a:spLocks noGrp="1"/>
          </p:cNvSpPr>
          <p:nvPr>
            <p:ph idx="1"/>
          </p:nvPr>
        </p:nvSpPr>
        <p:spPr>
          <a:xfrm>
            <a:off x="753546" y="2578607"/>
            <a:ext cx="5389318" cy="3744371"/>
          </a:xfrm>
        </p:spPr>
        <p:txBody>
          <a:bodyPr vert="horz" lIns="91440" tIns="45720" rIns="91440" bIns="45720" rtlCol="0" anchor="t">
            <a:normAutofit fontScale="70000" lnSpcReduction="20000"/>
          </a:bodyPr>
          <a:lstStyle/>
          <a:p>
            <a:r>
              <a:rPr lang="en-GB" sz="1500" dirty="0">
                <a:latin typeface="Arial" panose="020B0604020202020204" pitchFamily="34" charset="0"/>
                <a:cs typeface="Arial" panose="020B0604020202020204" pitchFamily="34" charset="0"/>
              </a:rPr>
              <a:t>The purpose for this proposal is to understand why digital skills are valued in the place of work and study. Digital skills and their allegiance to the  workplace indicate that technology has numerous purposes and relied on by individuals to solve problems </a:t>
            </a:r>
            <a:endParaRPr lang="en-US" sz="1500" dirty="0">
              <a:latin typeface="Arial" panose="020B0604020202020204" pitchFamily="34" charset="0"/>
              <a:cs typeface="Arial" panose="020B0604020202020204" pitchFamily="34" charset="0"/>
            </a:endParaRPr>
          </a:p>
          <a:p>
            <a:pPr>
              <a:buClr>
                <a:srgbClr val="9E3611"/>
              </a:buClr>
            </a:pPr>
            <a:r>
              <a:rPr lang="en-GB" sz="1500" dirty="0">
                <a:latin typeface="Arial" panose="020B0604020202020204" pitchFamily="34" charset="0"/>
                <a:cs typeface="Arial" panose="020B0604020202020204" pitchFamily="34" charset="0"/>
              </a:rPr>
              <a:t>Examples:</a:t>
            </a:r>
          </a:p>
          <a:p>
            <a:pPr>
              <a:buClr>
                <a:srgbClr val="9E3611"/>
              </a:buClr>
            </a:pPr>
            <a:r>
              <a:rPr lang="en-GB" sz="1500" dirty="0">
                <a:latin typeface="Arial" panose="020B0604020202020204" pitchFamily="34" charset="0"/>
                <a:cs typeface="Arial" panose="020B0604020202020204" pitchFamily="34" charset="0"/>
              </a:rPr>
              <a:t>Email</a:t>
            </a:r>
          </a:p>
          <a:p>
            <a:pPr>
              <a:buClr>
                <a:srgbClr val="9E3611"/>
              </a:buClr>
            </a:pPr>
            <a:r>
              <a:rPr lang="en-GB" sz="1500" dirty="0">
                <a:latin typeface="Arial" panose="020B0604020202020204" pitchFamily="34" charset="0"/>
                <a:cs typeface="Arial" panose="020B0604020202020204" pitchFamily="34" charset="0"/>
              </a:rPr>
              <a:t>Word Processing</a:t>
            </a:r>
          </a:p>
          <a:p>
            <a:pPr>
              <a:buClr>
                <a:srgbClr val="9E3611"/>
              </a:buClr>
            </a:pPr>
            <a:r>
              <a:rPr lang="en-GB" sz="1500" dirty="0">
                <a:latin typeface="Arial" panose="020B0604020202020204" pitchFamily="34" charset="0"/>
                <a:cs typeface="Arial" panose="020B0604020202020204" pitchFamily="34" charset="0"/>
              </a:rPr>
              <a:t>Social Media </a:t>
            </a:r>
          </a:p>
          <a:p>
            <a:pPr>
              <a:buClr>
                <a:srgbClr val="9E3611"/>
              </a:buClr>
            </a:pPr>
            <a:r>
              <a:rPr lang="en-GB" sz="1500" dirty="0">
                <a:latin typeface="Arial" panose="020B0604020202020204" pitchFamily="34" charset="0"/>
                <a:cs typeface="Arial" panose="020B0604020202020204" pitchFamily="34" charset="0"/>
              </a:rPr>
              <a:t>Web-based research and problem solving</a:t>
            </a:r>
          </a:p>
          <a:p>
            <a:pPr>
              <a:buClr>
                <a:srgbClr val="9E3611"/>
              </a:buClr>
            </a:pPr>
            <a:r>
              <a:rPr lang="en-GB" sz="1500" dirty="0">
                <a:latin typeface="Arial" panose="020B0604020202020204" pitchFamily="34" charset="0"/>
                <a:cs typeface="Arial" panose="020B0604020202020204" pitchFamily="34" charset="0"/>
              </a:rPr>
              <a:t>Data Entry and Handling</a:t>
            </a:r>
          </a:p>
          <a:p>
            <a:pPr>
              <a:buClr>
                <a:srgbClr val="9E3611"/>
              </a:buClr>
            </a:pPr>
            <a:r>
              <a:rPr lang="en-GB" sz="1500" dirty="0">
                <a:latin typeface="Arial" panose="020B0604020202020204" pitchFamily="34" charset="0"/>
                <a:cs typeface="Arial" panose="020B0604020202020204" pitchFamily="34" charset="0"/>
              </a:rPr>
              <a:t> Employers are struggling to find talent to fulfil their technological needs. Returned surveys indicate that nearly 40% of the UK's working population lack digital skills(Gori Yahaya,2021) ,this experiment illustrates that the vast majority of working individuals struggle with the technological side of working.</a:t>
            </a:r>
          </a:p>
          <a:p>
            <a:pPr>
              <a:buClr>
                <a:srgbClr val="9E3611"/>
              </a:buClr>
            </a:pPr>
            <a:endParaRPr lang="en-GB" sz="1500" dirty="0">
              <a:latin typeface="Arial" panose="020B0604020202020204" pitchFamily="34" charset="0"/>
              <a:cs typeface="Arial" panose="020B0604020202020204" pitchFamily="34" charset="0"/>
            </a:endParaRPr>
          </a:p>
          <a:p>
            <a:pPr marL="0" indent="0">
              <a:buClr>
                <a:srgbClr val="9E3611"/>
              </a:buClr>
              <a:buNone/>
            </a:pPr>
            <a:endParaRPr lang="en-GB" sz="1200" dirty="0"/>
          </a:p>
          <a:p>
            <a:pPr>
              <a:buClr>
                <a:srgbClr val="9E3611"/>
              </a:buClr>
            </a:pPr>
            <a:r>
              <a:rPr lang="en-GB" sz="1200" dirty="0"/>
              <a:t>.</a:t>
            </a:r>
          </a:p>
          <a:p>
            <a:pPr marL="0" indent="0">
              <a:buClr>
                <a:srgbClr val="9E3611"/>
              </a:buClr>
              <a:buNone/>
            </a:pPr>
            <a:endParaRPr lang="en-GB" sz="1200" dirty="0"/>
          </a:p>
          <a:p>
            <a:pPr>
              <a:buClr>
                <a:srgbClr val="9E3611"/>
              </a:buClr>
            </a:pPr>
            <a:endParaRPr lang="en-GB" sz="700" dirty="0"/>
          </a:p>
          <a:p>
            <a:pPr>
              <a:buClr>
                <a:srgbClr val="9E3611"/>
              </a:buClr>
            </a:pPr>
            <a:endParaRPr lang="en-GB" sz="700" dirty="0"/>
          </a:p>
          <a:p>
            <a:pPr>
              <a:buClr>
                <a:srgbClr val="9E3611"/>
              </a:buClr>
            </a:pPr>
            <a:endParaRPr lang="en-GB" sz="700" dirty="0"/>
          </a:p>
          <a:p>
            <a:pPr>
              <a:buClr>
                <a:srgbClr val="9E3611"/>
              </a:buClr>
            </a:pPr>
            <a:endParaRPr lang="en-GB" sz="700" dirty="0"/>
          </a:p>
          <a:p>
            <a:pPr marL="0" indent="0">
              <a:buClr>
                <a:srgbClr val="9E3611"/>
              </a:buClr>
              <a:buNone/>
            </a:pPr>
            <a:endParaRPr lang="en-GB" sz="700" dirty="0"/>
          </a:p>
        </p:txBody>
      </p:sp>
      <p:sp>
        <p:nvSpPr>
          <p:cNvPr id="10" name="Freeform: Shape 9">
            <a:extLst>
              <a:ext uri="{FF2B5EF4-FFF2-40B4-BE49-F238E27FC236}">
                <a16:creationId xmlns:a16="http://schemas.microsoft.com/office/drawing/2014/main" id="{B16070FD-9EB8-4AC8-A8E2-267228385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4"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ical user interface&#10;&#10;Description automatically generated">
            <a:extLst>
              <a:ext uri="{FF2B5EF4-FFF2-40B4-BE49-F238E27FC236}">
                <a16:creationId xmlns:a16="http://schemas.microsoft.com/office/drawing/2014/main" id="{C94890DE-FF70-463E-A4B1-F55E703CCD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1151" y="1388553"/>
            <a:ext cx="4218484" cy="2531090"/>
          </a:xfrm>
          <a:prstGeom prst="rect">
            <a:avLst/>
          </a:prstGeom>
        </p:spPr>
      </p:pic>
      <p:sp>
        <p:nvSpPr>
          <p:cNvPr id="4" name="TextBox 3">
            <a:extLst>
              <a:ext uri="{FF2B5EF4-FFF2-40B4-BE49-F238E27FC236}">
                <a16:creationId xmlns:a16="http://schemas.microsoft.com/office/drawing/2014/main" id="{5ADE8E0F-064D-4A4B-F5CE-D2E813FF3CE0}"/>
              </a:ext>
            </a:extLst>
          </p:cNvPr>
          <p:cNvSpPr txBox="1"/>
          <p:nvPr/>
        </p:nvSpPr>
        <p:spPr>
          <a:xfrm>
            <a:off x="6392411" y="6488668"/>
            <a:ext cx="309700" cy="369332"/>
          </a:xfrm>
          <a:prstGeom prst="rect">
            <a:avLst/>
          </a:prstGeom>
          <a:noFill/>
        </p:spPr>
        <p:txBody>
          <a:bodyPr wrap="none" rtlCol="0">
            <a:spAutoFit/>
          </a:bodyPr>
          <a:lstStyle/>
          <a:p>
            <a:r>
              <a:rPr lang="en-GB" dirty="0"/>
              <a:t>3</a:t>
            </a:r>
          </a:p>
        </p:txBody>
      </p:sp>
    </p:spTree>
    <p:extLst>
      <p:ext uri="{BB962C8B-B14F-4D97-AF65-F5344CB8AC3E}">
        <p14:creationId xmlns:p14="http://schemas.microsoft.com/office/powerpoint/2010/main" val="100705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9B7E5-5AE7-17B1-2404-1AE02662BB5C}"/>
              </a:ext>
            </a:extLst>
          </p:cNvPr>
          <p:cNvSpPr>
            <a:spLocks noGrp="1"/>
          </p:cNvSpPr>
          <p:nvPr>
            <p:ph type="title"/>
          </p:nvPr>
        </p:nvSpPr>
        <p:spPr>
          <a:xfrm>
            <a:off x="6386284" y="484632"/>
            <a:ext cx="4741963" cy="1971964"/>
          </a:xfrm>
        </p:spPr>
        <p:txBody>
          <a:bodyPr>
            <a:normAutofit/>
          </a:bodyPr>
          <a:lstStyle/>
          <a:p>
            <a:r>
              <a:rPr lang="en-GB" sz="4800">
                <a:solidFill>
                  <a:schemeClr val="tx1"/>
                </a:solidFill>
              </a:rPr>
              <a:t>Proposed method </a:t>
            </a:r>
          </a:p>
        </p:txBody>
      </p:sp>
      <p:sp>
        <p:nvSpPr>
          <p:cNvPr id="12" name="Freeform: Shape 11">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8BBB1A09-51E9-B324-EE01-DBAF2A113C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396" y="1687625"/>
            <a:ext cx="3573675" cy="3573675"/>
          </a:xfrm>
          <a:prstGeom prst="rect">
            <a:avLst/>
          </a:prstGeom>
        </p:spPr>
      </p:pic>
      <p:sp>
        <p:nvSpPr>
          <p:cNvPr id="3" name="Content Placeholder 2">
            <a:extLst>
              <a:ext uri="{FF2B5EF4-FFF2-40B4-BE49-F238E27FC236}">
                <a16:creationId xmlns:a16="http://schemas.microsoft.com/office/drawing/2014/main" id="{829C26B9-0F18-F8CC-B82D-94C373E96A20}"/>
              </a:ext>
            </a:extLst>
          </p:cNvPr>
          <p:cNvSpPr>
            <a:spLocks noGrp="1"/>
          </p:cNvSpPr>
          <p:nvPr>
            <p:ph idx="1"/>
          </p:nvPr>
        </p:nvSpPr>
        <p:spPr>
          <a:xfrm>
            <a:off x="6386286" y="2042810"/>
            <a:ext cx="5549552" cy="4129390"/>
          </a:xfrm>
        </p:spPr>
        <p:txBody>
          <a:bodyPr vert="horz" lIns="91440" tIns="45720" rIns="91440" bIns="45720" rtlCol="0" anchor="t">
            <a:normAutofit/>
          </a:bodyPr>
          <a:lstStyle/>
          <a:p>
            <a:r>
              <a:rPr lang="en-GB" sz="1100" dirty="0">
                <a:latin typeface="Arial"/>
                <a:cs typeface="Arial"/>
              </a:rPr>
              <a:t>While conducting this research, we plan to evaluate which digital tool is most used by students at UWTSD.  </a:t>
            </a:r>
          </a:p>
          <a:p>
            <a:pPr>
              <a:buClr>
                <a:srgbClr val="9E3611"/>
              </a:buClr>
            </a:pPr>
            <a:r>
              <a:rPr lang="en-GB" sz="1100" dirty="0">
                <a:latin typeface="Arial"/>
                <a:cs typeface="Arial"/>
              </a:rPr>
              <a:t>The participants that we would like to include in this proposal are our classmates. </a:t>
            </a:r>
          </a:p>
          <a:p>
            <a:pPr>
              <a:buClr>
                <a:srgbClr val="9E3611"/>
              </a:buClr>
            </a:pPr>
            <a:r>
              <a:rPr lang="en-GB" sz="1100" dirty="0">
                <a:latin typeface="Arial"/>
                <a:cs typeface="Arial"/>
              </a:rPr>
              <a:t>Numerous studies have used what we call a quantitative approach, this is a study that gathers numeric data for example, personal income levels or might include more numeric data gathered through surveys of people, which is an example of how we are going to gather your data today.</a:t>
            </a:r>
          </a:p>
          <a:p>
            <a:pPr>
              <a:buClr>
                <a:srgbClr val="9E3611"/>
              </a:buClr>
            </a:pPr>
            <a:r>
              <a:rPr lang="en-GB" sz="1100" dirty="0">
                <a:latin typeface="Arial"/>
                <a:cs typeface="Arial"/>
              </a:rPr>
              <a:t>We will be asking a series of Closed questions , Ranked questions and Likert scale questions:</a:t>
            </a:r>
          </a:p>
          <a:p>
            <a:pPr>
              <a:buClr>
                <a:srgbClr val="9E3611"/>
              </a:buClr>
            </a:pPr>
            <a:r>
              <a:rPr lang="en-GB" sz="1100" dirty="0">
                <a:latin typeface="Arial"/>
                <a:cs typeface="Arial"/>
              </a:rPr>
              <a:t>Do you think MS Teams are important?- </a:t>
            </a:r>
          </a:p>
          <a:p>
            <a:pPr>
              <a:buClr>
                <a:srgbClr val="9E3611"/>
              </a:buClr>
            </a:pPr>
            <a:r>
              <a:rPr lang="en-GB" sz="1100" dirty="0">
                <a:latin typeface="Arial"/>
                <a:cs typeface="Arial"/>
              </a:rPr>
              <a:t>Do you think Moodle is the most important digital skill?</a:t>
            </a:r>
          </a:p>
          <a:p>
            <a:pPr>
              <a:buClr>
                <a:srgbClr val="9E3611"/>
              </a:buClr>
            </a:pPr>
            <a:r>
              <a:rPr lang="en-GB" sz="1100" dirty="0">
                <a:latin typeface="Arial"/>
                <a:cs typeface="Arial"/>
              </a:rPr>
              <a:t>Rank these applications according to how often you have used them as a student or worker </a:t>
            </a:r>
          </a:p>
          <a:p>
            <a:pPr>
              <a:buClr>
                <a:srgbClr val="9E3611"/>
              </a:buClr>
            </a:pPr>
            <a:r>
              <a:rPr lang="en-GB" sz="1100" dirty="0">
                <a:latin typeface="Arial"/>
                <a:cs typeface="Arial"/>
              </a:rPr>
              <a:t>I feel that using social media tools successfully is the most important skill to have?</a:t>
            </a:r>
          </a:p>
          <a:p>
            <a:pPr>
              <a:buClr>
                <a:srgbClr val="9E3611"/>
              </a:buClr>
            </a:pPr>
            <a:r>
              <a:rPr lang="en-GB" sz="1100" dirty="0">
                <a:latin typeface="Arial"/>
                <a:cs typeface="Arial"/>
              </a:rPr>
              <a:t>Rank these words in order according to how you feel about your level of digital skill</a:t>
            </a:r>
          </a:p>
          <a:p>
            <a:pPr>
              <a:buClr>
                <a:srgbClr val="9E3611"/>
              </a:buClr>
            </a:pPr>
            <a:endParaRPr lang="en-GB" sz="1100" dirty="0">
              <a:latin typeface="Arial" panose="020B0604020202020204" pitchFamily="34" charset="0"/>
              <a:cs typeface="Arial" panose="020B0604020202020204" pitchFamily="34" charset="0"/>
            </a:endParaRPr>
          </a:p>
          <a:p>
            <a:pPr>
              <a:buClr>
                <a:srgbClr val="9E3611"/>
              </a:buClr>
            </a:pPr>
            <a:endParaRPr lang="en-GB" sz="800" dirty="0"/>
          </a:p>
        </p:txBody>
      </p:sp>
      <p:grpSp>
        <p:nvGrpSpPr>
          <p:cNvPr id="14" name="Group 13">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6" name="Oval 15">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4" name="TextBox 3">
            <a:extLst>
              <a:ext uri="{FF2B5EF4-FFF2-40B4-BE49-F238E27FC236}">
                <a16:creationId xmlns:a16="http://schemas.microsoft.com/office/drawing/2014/main" id="{77C9F685-78E7-7FBF-1E55-F00D8E9D18CE}"/>
              </a:ext>
            </a:extLst>
          </p:cNvPr>
          <p:cNvSpPr txBox="1"/>
          <p:nvPr/>
        </p:nvSpPr>
        <p:spPr>
          <a:xfrm>
            <a:off x="6576969" y="6473023"/>
            <a:ext cx="309700" cy="369332"/>
          </a:xfrm>
          <a:prstGeom prst="rect">
            <a:avLst/>
          </a:prstGeom>
          <a:noFill/>
        </p:spPr>
        <p:txBody>
          <a:bodyPr wrap="none" rtlCol="0">
            <a:spAutoFit/>
          </a:bodyPr>
          <a:lstStyle/>
          <a:p>
            <a:r>
              <a:rPr lang="en-GB" dirty="0"/>
              <a:t>4</a:t>
            </a:r>
          </a:p>
        </p:txBody>
      </p:sp>
    </p:spTree>
    <p:extLst>
      <p:ext uri="{BB962C8B-B14F-4D97-AF65-F5344CB8AC3E}">
        <p14:creationId xmlns:p14="http://schemas.microsoft.com/office/powerpoint/2010/main" val="331561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64BAE-CD36-F198-0B26-EB0564E78880}"/>
              </a:ext>
            </a:extLst>
          </p:cNvPr>
          <p:cNvSpPr>
            <a:spLocks noGrp="1"/>
          </p:cNvSpPr>
          <p:nvPr>
            <p:ph type="title"/>
          </p:nvPr>
        </p:nvSpPr>
        <p:spPr>
          <a:xfrm>
            <a:off x="6587544" y="1382165"/>
            <a:ext cx="4869179" cy="1517984"/>
          </a:xfrm>
        </p:spPr>
        <p:txBody>
          <a:bodyPr>
            <a:normAutofit/>
          </a:bodyPr>
          <a:lstStyle/>
          <a:p>
            <a:r>
              <a:rPr lang="en-GB" sz="4800" dirty="0">
                <a:solidFill>
                  <a:srgbClr val="000000"/>
                </a:solidFill>
              </a:rPr>
              <a:t>hypothesis</a:t>
            </a:r>
          </a:p>
        </p:txBody>
      </p:sp>
      <p:pic>
        <p:nvPicPr>
          <p:cNvPr id="27" name="Picture 4" descr="Complex maths formulae on a blackboard">
            <a:extLst>
              <a:ext uri="{FF2B5EF4-FFF2-40B4-BE49-F238E27FC236}">
                <a16:creationId xmlns:a16="http://schemas.microsoft.com/office/drawing/2014/main" id="{4661699C-5417-F197-7CEF-B5CB3265CD7A}"/>
              </a:ext>
            </a:extLst>
          </p:cNvPr>
          <p:cNvPicPr>
            <a:picLocks noChangeAspect="1"/>
          </p:cNvPicPr>
          <p:nvPr/>
        </p:nvPicPr>
        <p:blipFill rotWithShape="1">
          <a:blip r:embed="rId2"/>
          <a:srcRect l="20617" r="10232" b="2"/>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39" name="Freeform: Shape 38">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Content Placeholder 2">
            <a:extLst>
              <a:ext uri="{FF2B5EF4-FFF2-40B4-BE49-F238E27FC236}">
                <a16:creationId xmlns:a16="http://schemas.microsoft.com/office/drawing/2014/main" id="{B099729D-0C02-CFDD-BB9B-0FF4C42F1B5C}"/>
              </a:ext>
            </a:extLst>
          </p:cNvPr>
          <p:cNvSpPr>
            <a:spLocks noGrp="1"/>
          </p:cNvSpPr>
          <p:nvPr>
            <p:ph idx="1"/>
          </p:nvPr>
        </p:nvSpPr>
        <p:spPr>
          <a:xfrm>
            <a:off x="6191075" y="3007389"/>
            <a:ext cx="5265649" cy="3051173"/>
          </a:xfrm>
        </p:spPr>
        <p:txBody>
          <a:bodyPr anchor="t">
            <a:normAutofit/>
          </a:bodyPr>
          <a:lstStyle/>
          <a:p>
            <a:r>
              <a:rPr lang="en-GB" sz="1800" dirty="0">
                <a:solidFill>
                  <a:srgbClr val="000000"/>
                </a:solidFill>
              </a:rPr>
              <a:t>This presentation seeks to prove or disprove through our research that more university students find Moodle a more helpful and educational tool to use, over MS Teams and other social media platforms.</a:t>
            </a:r>
          </a:p>
          <a:p>
            <a:pPr>
              <a:buClr>
                <a:srgbClr val="9E3611"/>
              </a:buClr>
            </a:pPr>
            <a:r>
              <a:rPr lang="en-GB" sz="1800" dirty="0">
                <a:solidFill>
                  <a:srgbClr val="000000"/>
                </a:solidFill>
              </a:rPr>
              <a:t>An advantage of using Moodle is the home page gives you easier access to all modules which is better suited to students . </a:t>
            </a:r>
          </a:p>
        </p:txBody>
      </p:sp>
      <p:grpSp>
        <p:nvGrpSpPr>
          <p:cNvPr id="41" name="Group 40">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2" name="Oval 41">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43" name="Oval 42">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4" name="TextBox 3">
            <a:extLst>
              <a:ext uri="{FF2B5EF4-FFF2-40B4-BE49-F238E27FC236}">
                <a16:creationId xmlns:a16="http://schemas.microsoft.com/office/drawing/2014/main" id="{E505F877-CB54-5E17-102F-4F33E733DD92}"/>
              </a:ext>
            </a:extLst>
          </p:cNvPr>
          <p:cNvSpPr txBox="1"/>
          <p:nvPr/>
        </p:nvSpPr>
        <p:spPr>
          <a:xfrm>
            <a:off x="7122253" y="6456020"/>
            <a:ext cx="309700" cy="369332"/>
          </a:xfrm>
          <a:prstGeom prst="rect">
            <a:avLst/>
          </a:prstGeom>
          <a:noFill/>
        </p:spPr>
        <p:txBody>
          <a:bodyPr wrap="none" rtlCol="0">
            <a:spAutoFit/>
          </a:bodyPr>
          <a:lstStyle/>
          <a:p>
            <a:r>
              <a:rPr lang="en-GB" dirty="0"/>
              <a:t>5</a:t>
            </a:r>
          </a:p>
        </p:txBody>
      </p:sp>
    </p:spTree>
    <p:extLst>
      <p:ext uri="{BB962C8B-B14F-4D97-AF65-F5344CB8AC3E}">
        <p14:creationId xmlns:p14="http://schemas.microsoft.com/office/powerpoint/2010/main" val="3250406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8F77F-4505-97F3-7E78-7DF50E2F4629}"/>
              </a:ext>
            </a:extLst>
          </p:cNvPr>
          <p:cNvSpPr>
            <a:spLocks noGrp="1"/>
          </p:cNvSpPr>
          <p:nvPr>
            <p:ph type="title"/>
          </p:nvPr>
        </p:nvSpPr>
        <p:spPr/>
        <p:txBody>
          <a:bodyPr/>
          <a:lstStyle/>
          <a:p>
            <a:r>
              <a:rPr lang="en-GB"/>
              <a:t>Ethical consideration</a:t>
            </a:r>
          </a:p>
        </p:txBody>
      </p:sp>
      <p:graphicFrame>
        <p:nvGraphicFramePr>
          <p:cNvPr id="18" name="Content Placeholder 2">
            <a:extLst>
              <a:ext uri="{FF2B5EF4-FFF2-40B4-BE49-F238E27FC236}">
                <a16:creationId xmlns:a16="http://schemas.microsoft.com/office/drawing/2014/main" id="{71D309A9-B6C3-B20B-BAAB-BA647D3DA949}"/>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8083353-2959-0AB9-1BEC-102AA4203103}"/>
              </a:ext>
            </a:extLst>
          </p:cNvPr>
          <p:cNvSpPr txBox="1"/>
          <p:nvPr/>
        </p:nvSpPr>
        <p:spPr>
          <a:xfrm>
            <a:off x="6241409" y="6373368"/>
            <a:ext cx="485869"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2956362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5AAB4E-1AF6-4A73-9822-087B0F4ED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7582889-FEE6-BB0D-EDE6-2C1E37BC8D27}"/>
              </a:ext>
            </a:extLst>
          </p:cNvPr>
          <p:cNvSpPr>
            <a:spLocks noGrp="1"/>
          </p:cNvSpPr>
          <p:nvPr>
            <p:ph type="ctrTitle"/>
          </p:nvPr>
        </p:nvSpPr>
        <p:spPr>
          <a:xfrm>
            <a:off x="643467" y="643466"/>
            <a:ext cx="6707157" cy="5571067"/>
          </a:xfrm>
        </p:spPr>
        <p:txBody>
          <a:bodyPr>
            <a:normAutofit/>
          </a:bodyPr>
          <a:lstStyle/>
          <a:p>
            <a:pPr algn="r"/>
            <a:r>
              <a:rPr lang="en-GB" dirty="0"/>
              <a:t>references</a:t>
            </a:r>
          </a:p>
        </p:txBody>
      </p:sp>
      <p:sp>
        <p:nvSpPr>
          <p:cNvPr id="10" name="Rectangle 9">
            <a:extLst>
              <a:ext uri="{FF2B5EF4-FFF2-40B4-BE49-F238E27FC236}">
                <a16:creationId xmlns:a16="http://schemas.microsoft.com/office/drawing/2014/main" id="{3FD794DA-8ACE-4EC4-8EB7-A34B9F6C1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454" y="-2"/>
            <a:ext cx="4513546" cy="685800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D1B5783B-01F0-0D9B-4636-CD32A89929E0}"/>
              </a:ext>
            </a:extLst>
          </p:cNvPr>
          <p:cNvSpPr>
            <a:spLocks noGrp="1"/>
          </p:cNvSpPr>
          <p:nvPr>
            <p:ph type="subTitle" idx="1"/>
          </p:nvPr>
        </p:nvSpPr>
        <p:spPr>
          <a:xfrm>
            <a:off x="7994091" y="643465"/>
            <a:ext cx="3725961" cy="5571067"/>
          </a:xfrm>
        </p:spPr>
        <p:txBody>
          <a:bodyPr anchor="ctr">
            <a:normAutofit/>
          </a:bodyPr>
          <a:lstStyle/>
          <a:p>
            <a:r>
              <a:rPr lang="en-GB" dirty="0">
                <a:solidFill>
                  <a:srgbClr val="000000"/>
                </a:solidFill>
              </a:rPr>
              <a:t>Page 1 </a:t>
            </a:r>
            <a:r>
              <a:rPr lang="en-GB" sz="1050" dirty="0">
                <a:solidFill>
                  <a:srgbClr val="000000"/>
                </a:solidFill>
              </a:rPr>
              <a:t>-</a:t>
            </a:r>
            <a:r>
              <a:rPr lang="en-GB" sz="1050" b="0" i="0" dirty="0">
                <a:solidFill>
                  <a:srgbClr val="222222"/>
                </a:solidFill>
                <a:effectLst/>
                <a:latin typeface="Arial" panose="020B0604020202020204" pitchFamily="34" charset="0"/>
              </a:rPr>
              <a:t>Sicilia, M.A., García-</a:t>
            </a:r>
            <a:r>
              <a:rPr lang="en-GB" sz="1050" b="0" i="0" dirty="0" err="1">
                <a:solidFill>
                  <a:srgbClr val="222222"/>
                </a:solidFill>
                <a:effectLst/>
                <a:latin typeface="Arial" panose="020B0604020202020204" pitchFamily="34" charset="0"/>
              </a:rPr>
              <a:t>Barriocanal</a:t>
            </a:r>
            <a:r>
              <a:rPr lang="en-GB" sz="1050" b="0" i="0" dirty="0">
                <a:solidFill>
                  <a:srgbClr val="222222"/>
                </a:solidFill>
                <a:effectLst/>
                <a:latin typeface="Arial" panose="020B0604020202020204" pitchFamily="34" charset="0"/>
              </a:rPr>
              <a:t>, E., Sánchez-Alonso, 2018, October. Digital skills training in Higher Education: insights about the perceptions of different stakeholders. In </a:t>
            </a:r>
            <a:r>
              <a:rPr lang="en-GB" sz="1050" b="0" i="1" dirty="0">
                <a:solidFill>
                  <a:srgbClr val="222222"/>
                </a:solidFill>
                <a:effectLst/>
                <a:latin typeface="Arial" panose="020B0604020202020204" pitchFamily="34" charset="0"/>
              </a:rPr>
              <a:t>Proceedings of the Sixth International Conference on Technological Ecosystems for Enhancing Multiculturality</a:t>
            </a:r>
            <a:r>
              <a:rPr lang="en-GB" sz="1050" b="0" i="0" dirty="0">
                <a:solidFill>
                  <a:srgbClr val="222222"/>
                </a:solidFill>
                <a:effectLst/>
                <a:latin typeface="Arial" panose="020B0604020202020204" pitchFamily="34" charset="0"/>
              </a:rPr>
              <a:t> (pp. 781-787).</a:t>
            </a:r>
          </a:p>
          <a:p>
            <a:r>
              <a:rPr lang="en-GB" sz="1100" b="0" i="0" dirty="0" err="1">
                <a:solidFill>
                  <a:srgbClr val="05103E"/>
                </a:solidFill>
                <a:effectLst/>
                <a:latin typeface="Times New Roman" panose="02020603050405020304" pitchFamily="18" charset="0"/>
              </a:rPr>
              <a:t>handari</a:t>
            </a:r>
            <a:r>
              <a:rPr lang="en-GB" sz="1100" b="0" i="0" dirty="0">
                <a:solidFill>
                  <a:srgbClr val="05103E"/>
                </a:solidFill>
                <a:effectLst/>
                <a:latin typeface="Times New Roman" panose="02020603050405020304" pitchFamily="18" charset="0"/>
              </a:rPr>
              <a:t>, P. (2022, December 2). </a:t>
            </a:r>
            <a:r>
              <a:rPr lang="en-GB" sz="1100" b="0" i="1" dirty="0">
                <a:solidFill>
                  <a:srgbClr val="05103E"/>
                </a:solidFill>
                <a:effectLst/>
                <a:latin typeface="Times New Roman" panose="02020603050405020304" pitchFamily="18" charset="0"/>
              </a:rPr>
              <a:t>Ethical Considerations in Research | Types &amp; Examples</a:t>
            </a:r>
            <a:r>
              <a:rPr lang="en-GB" sz="1100" b="0" i="0" dirty="0">
                <a:solidFill>
                  <a:srgbClr val="05103E"/>
                </a:solidFill>
                <a:effectLst/>
                <a:latin typeface="Times New Roman" panose="02020603050405020304" pitchFamily="18" charset="0"/>
              </a:rPr>
              <a:t>. </a:t>
            </a:r>
            <a:r>
              <a:rPr lang="en-GB" sz="1100" b="0" i="0" dirty="0" err="1">
                <a:solidFill>
                  <a:srgbClr val="05103E"/>
                </a:solidFill>
                <a:effectLst/>
                <a:latin typeface="Times New Roman" panose="02020603050405020304" pitchFamily="18" charset="0"/>
              </a:rPr>
              <a:t>Scribbr</a:t>
            </a:r>
            <a:r>
              <a:rPr lang="en-GB" sz="1100" b="0" i="0" dirty="0">
                <a:solidFill>
                  <a:srgbClr val="05103E"/>
                </a:solidFill>
                <a:effectLst/>
                <a:latin typeface="Times New Roman" panose="02020603050405020304" pitchFamily="18" charset="0"/>
              </a:rPr>
              <a:t>. https://www.scribbr.com/methodology/research-ethics/ </a:t>
            </a:r>
          </a:p>
          <a:p>
            <a:r>
              <a:rPr lang="en-GB" sz="1100" b="0" i="0">
                <a:solidFill>
                  <a:srgbClr val="222222"/>
                </a:solidFill>
                <a:effectLst/>
                <a:latin typeface="Arial" panose="020B0604020202020204" pitchFamily="34" charset="0"/>
              </a:rPr>
              <a:t>https://www.highspeedtraining.co.uk/hub/digital-skills-for-the-workplace/</a:t>
            </a:r>
            <a:endParaRPr lang="en-GB" sz="1100" b="0" i="0" dirty="0">
              <a:solidFill>
                <a:srgbClr val="222222"/>
              </a:solidFill>
              <a:effectLst/>
              <a:latin typeface="Arial" panose="020B0604020202020204" pitchFamily="34" charset="0"/>
            </a:endParaRPr>
          </a:p>
        </p:txBody>
      </p:sp>
      <p:sp>
        <p:nvSpPr>
          <p:cNvPr id="5" name="TextBox 4">
            <a:extLst>
              <a:ext uri="{FF2B5EF4-FFF2-40B4-BE49-F238E27FC236}">
                <a16:creationId xmlns:a16="http://schemas.microsoft.com/office/drawing/2014/main" id="{1E8840DA-6D2A-136D-D9BA-14427DAACFE4}"/>
              </a:ext>
            </a:extLst>
          </p:cNvPr>
          <p:cNvSpPr txBox="1"/>
          <p:nvPr/>
        </p:nvSpPr>
        <p:spPr>
          <a:xfrm>
            <a:off x="6333688" y="6488667"/>
            <a:ext cx="309700" cy="369332"/>
          </a:xfrm>
          <a:prstGeom prst="rect">
            <a:avLst/>
          </a:prstGeom>
          <a:noFill/>
        </p:spPr>
        <p:txBody>
          <a:bodyPr wrap="none" rtlCol="0">
            <a:spAutoFit/>
          </a:bodyPr>
          <a:lstStyle/>
          <a:p>
            <a:r>
              <a:rPr lang="en-GB" dirty="0"/>
              <a:t>8</a:t>
            </a:r>
          </a:p>
        </p:txBody>
      </p:sp>
    </p:spTree>
    <p:extLst>
      <p:ext uri="{BB962C8B-B14F-4D97-AF65-F5344CB8AC3E}">
        <p14:creationId xmlns:p14="http://schemas.microsoft.com/office/powerpoint/2010/main" val="3524441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7a260d48dd0e859d81a977afbd4bbd9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18d558720b2b3980ae9a28aef8fbf94f"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CB0B0A54-238D-40A5-BA84-652887AF9C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EDAB98-B688-406A-AB23-F3342179916A}">
  <ds:schemaRefs>
    <ds:schemaRef ds:uri="http://schemas.microsoft.com/sharepoint/v3/contenttype/forms"/>
  </ds:schemaRefs>
</ds:datastoreItem>
</file>

<file path=customXml/itemProps3.xml><?xml version="1.0" encoding="utf-8"?>
<ds:datastoreItem xmlns:ds="http://schemas.openxmlformats.org/officeDocument/2006/customXml" ds:itemID="{21E0F210-2FC0-4D80-8D3D-C9E685CE4795}">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04c7059f-bde8-4ce9-bb0f-e52888740953"/>
    <ds:schemaRef ds:uri="http://purl.org/dc/terms/"/>
    <ds:schemaRef ds:uri="http://schemas.openxmlformats.org/package/2006/metadata/core-properties"/>
    <ds:schemaRef ds:uri="d8e79d84-78fb-44a9-92e9-d04bdd8f035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747</Words>
  <Application>Microsoft Office PowerPoint</Application>
  <PresentationFormat>Widescreen</PresentationFormat>
  <Paragraphs>50</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Arial</vt:lpstr>
      <vt:lpstr>Calibri</vt:lpstr>
      <vt:lpstr>Open Sans</vt:lpstr>
      <vt:lpstr>Rockwell</vt:lpstr>
      <vt:lpstr>Rockwell Condensed</vt:lpstr>
      <vt:lpstr>Rockwell Extra Bold</vt:lpstr>
      <vt:lpstr>Times New Roman</vt:lpstr>
      <vt:lpstr>Wingdings</vt:lpstr>
      <vt:lpstr>Wood Type</vt:lpstr>
      <vt:lpstr>LCHS 4002 Digital Skills and Research Methods 2219523/2225289 digital skills and research  Assignment Title: Are digital skills important for study and work?  Lecturer's Name: Dr Olu Adegbite </vt:lpstr>
      <vt:lpstr>introduction</vt:lpstr>
      <vt:lpstr>How? What? Why? Where?</vt:lpstr>
      <vt:lpstr>Proposed method </vt:lpstr>
      <vt:lpstr>hypothesis</vt:lpstr>
      <vt:lpstr>Ethical consideration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briah mundee</dc:creator>
  <cp:lastModifiedBy>Briah Anthony-Mundee (2219523)</cp:lastModifiedBy>
  <cp:revision>3</cp:revision>
  <dcterms:created xsi:type="dcterms:W3CDTF">2023-02-10T14:41:38Z</dcterms:created>
  <dcterms:modified xsi:type="dcterms:W3CDTF">2023-02-23T00:05:19Z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