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9144000" cy="6858000" type="screen4x3"/>
  <p:notesSz cx="6858000" cy="9144000"/>
  <p:embeddedFontLst>
    <p:embeddedFont>
      <p:font typeface="Calibri" panose="020F0502020204030204" pitchFamily="34" charset="0"/>
      <p:regular r:id="rId31"/>
      <p:bold r:id="rId32"/>
      <p:italic r:id="rId33"/>
      <p:boldItalic r:id="rId34"/>
    </p:embeddedFont>
    <p:embeddedFont>
      <p:font typeface="Corbel" panose="020B0503020204020204" pitchFamily="3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A45E41E-AE7B-48A1-83DD-849BC9986CFD}">
  <a:tblStyle styleId="{7A45E41E-AE7B-48A1-83DD-849BC9986CFD}" styleName="Table_0">
    <a:wholeTbl>
      <a:tcTxStyle b="off" i="off">
        <a:font>
          <a:latin typeface="Corbel"/>
          <a:ea typeface="Corbel"/>
          <a:cs typeface="Corbe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DF2E7"/>
          </a:solidFill>
        </a:fill>
      </a:tcStyle>
    </a:wholeTbl>
    <a:band1H>
      <a:tcTxStyle/>
      <a:tcStyle>
        <a:tcBdr/>
        <a:fill>
          <a:solidFill>
            <a:srgbClr val="DAE5CC"/>
          </a:solidFill>
        </a:fill>
      </a:tcStyle>
    </a:band1H>
    <a:band2H>
      <a:tcTxStyle/>
      <a:tcStyle>
        <a:tcBdr/>
      </a:tcStyle>
    </a:band2H>
    <a:band1V>
      <a:tcTxStyle/>
      <a:tcStyle>
        <a:tcBdr/>
        <a:fill>
          <a:solidFill>
            <a:srgbClr val="DAE5CC"/>
          </a:solidFill>
        </a:fill>
      </a:tcStyle>
    </a:band1V>
    <a:band2V>
      <a:tcTxStyle/>
      <a:tcStyle>
        <a:tcBdr/>
      </a:tcStyle>
    </a:band2V>
    <a:lastCol>
      <a:tcTxStyle b="on" i="off">
        <a:font>
          <a:latin typeface="Corbel"/>
          <a:ea typeface="Corbel"/>
          <a:cs typeface="Corbel"/>
        </a:font>
        <a:schemeClr val="lt1"/>
      </a:tcTxStyle>
      <a:tcStyle>
        <a:tcBdr/>
        <a:fill>
          <a:solidFill>
            <a:schemeClr val="accent1"/>
          </a:solidFill>
        </a:fill>
      </a:tcStyle>
    </a:lastCol>
    <a:firstCol>
      <a:tcTxStyle b="on" i="off">
        <a:font>
          <a:latin typeface="Corbel"/>
          <a:ea typeface="Corbel"/>
          <a:cs typeface="Corbel"/>
        </a:font>
        <a:schemeClr val="lt1"/>
      </a:tcTxStyle>
      <a:tcStyle>
        <a:tcBdr/>
        <a:fill>
          <a:solidFill>
            <a:schemeClr val="accent1"/>
          </a:solidFill>
        </a:fill>
      </a:tcStyle>
    </a:firstCol>
    <a:lastRow>
      <a:tcTxStyle b="on" i="off">
        <a:font>
          <a:latin typeface="Corbel"/>
          <a:ea typeface="Corbel"/>
          <a:cs typeface="Corbe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orbel"/>
          <a:ea typeface="Corbel"/>
          <a:cs typeface="Corbe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714"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font" Target="fonts/font4.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font" Target="fonts/font5.fntdata"/><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font" Target="fonts/font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BD5B2DC5-E498-4231-832A-2563FDD369F8}"/>
    <pc:docChg chg="modSld">
      <pc:chgData name="NAV K" userId="c309a643dd6147aa" providerId="LiveId" clId="{BD5B2DC5-E498-4231-832A-2563FDD369F8}" dt="2023-01-31T13:44:39.198" v="9" actId="20577"/>
      <pc:docMkLst>
        <pc:docMk/>
      </pc:docMkLst>
      <pc:sldChg chg="modSp mod">
        <pc:chgData name="NAV K" userId="c309a643dd6147aa" providerId="LiveId" clId="{BD5B2DC5-E498-4231-832A-2563FDD369F8}" dt="2023-01-31T13:44:39.198" v="9" actId="20577"/>
        <pc:sldMkLst>
          <pc:docMk/>
          <pc:sldMk cId="0" sldId="256"/>
        </pc:sldMkLst>
        <pc:spChg chg="mod">
          <ac:chgData name="NAV K" userId="c309a643dd6147aa" providerId="LiveId" clId="{BD5B2DC5-E498-4231-832A-2563FDD369F8}" dt="2023-01-31T13:44:39.198" v="9" actId="20577"/>
          <ac:spMkLst>
            <pc:docMk/>
            <pc:sldMk cId="0" sldId="256"/>
            <ac:spMk id="14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8" name="Google Shape;178;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2" name="Google Shape;192;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8" name="Google Shape;208;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8" name="Google Shape;218;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4" name="Google Shape;224;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1" name="Google Shape;231;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7" name="Google Shape;237;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6" name="Google Shape;256;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3" name="Google Shape;263;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9" name="Google Shape;269;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6" name="Google Shape;276;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8" name="Google Shape;288;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4" name="Google Shape;294;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2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0" name="Google Shape;300;p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2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2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2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8" name="Google Shape;318;p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2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4" name="Google Shape;324;p2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p2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0" name="Google Shape;330;p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2"/>
          <p:cNvGrpSpPr/>
          <p:nvPr/>
        </p:nvGrpSpPr>
        <p:grpSpPr>
          <a:xfrm>
            <a:off x="203200" y="0"/>
            <a:ext cx="3778250" cy="6858001"/>
            <a:chOff x="203200" y="0"/>
            <a:chExt cx="3778250" cy="6858001"/>
          </a:xfrm>
        </p:grpSpPr>
        <p:sp>
          <p:nvSpPr>
            <p:cNvPr id="24" name="Google Shape;24;p2"/>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5" name="Google Shape;25;p2"/>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6" name="Google Shape;26;p2"/>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7" name="Google Shape;27;p2"/>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455A19"/>
            </a:solidFill>
            <a:ln>
              <a:noFill/>
            </a:ln>
          </p:spPr>
        </p:sp>
        <p:sp>
          <p:nvSpPr>
            <p:cNvPr id="28" name="Google Shape;28;p2"/>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688726"/>
            </a:solidFill>
            <a:ln>
              <a:noFill/>
            </a:ln>
          </p:spPr>
        </p:sp>
        <p:sp>
          <p:nvSpPr>
            <p:cNvPr id="29" name="Google Shape;29;p2"/>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30" name="Google Shape;30;p2"/>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5400"/>
              <a:buFont typeface="Corbel"/>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spcBef>
                <a:spcPts val="360"/>
              </a:spcBef>
              <a:spcAft>
                <a:spcPts val="0"/>
              </a:spcAft>
              <a:buSzPts val="2610"/>
              <a:buNone/>
              <a:defRPr sz="18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a:endParaRPr/>
          </a:p>
        </p:txBody>
      </p:sp>
      <p:sp>
        <p:nvSpPr>
          <p:cNvPr id="32" name="Google Shape;32;p2"/>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2"/>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5" name="Google Shape;35;p2"/>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6" name="Google Shape;36;p2"/>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7"/>
        <p:cNvGrpSpPr/>
        <p:nvPr/>
      </p:nvGrpSpPr>
      <p:grpSpPr>
        <a:xfrm>
          <a:off x="0" y="0"/>
          <a:ext cx="0" cy="0"/>
          <a:chOff x="0" y="0"/>
          <a:chExt cx="0" cy="0"/>
        </a:xfrm>
      </p:grpSpPr>
      <p:sp>
        <p:nvSpPr>
          <p:cNvPr id="38" name="Google Shape;38;p3"/>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40" name="Google Shape;40;p3"/>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3"/>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3"/>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4"/>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000"/>
              <a:buFont typeface="Corbel"/>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4"/>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46" name="Google Shape;46;p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9"/>
        <p:cNvGrpSpPr/>
        <p:nvPr/>
      </p:nvGrpSpPr>
      <p:grpSpPr>
        <a:xfrm>
          <a:off x="0" y="0"/>
          <a:ext cx="0" cy="0"/>
          <a:chOff x="0" y="0"/>
          <a:chExt cx="0" cy="0"/>
        </a:xfrm>
      </p:grpSpPr>
      <p:sp>
        <p:nvSpPr>
          <p:cNvPr id="50" name="Google Shape;50;p5"/>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5"/>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2" name="Google Shape;52;p5"/>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3" name="Google Shape;53;p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6"/>
        <p:cNvGrpSpPr/>
        <p:nvPr/>
      </p:nvGrpSpPr>
      <p:grpSpPr>
        <a:xfrm>
          <a:off x="0" y="0"/>
          <a:ext cx="0" cy="0"/>
          <a:chOff x="0" y="0"/>
          <a:chExt cx="0" cy="0"/>
        </a:xfrm>
      </p:grpSpPr>
      <p:sp>
        <p:nvSpPr>
          <p:cNvPr id="57" name="Google Shape;57;p6"/>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6"/>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688726"/>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9" name="Google Shape;59;p6"/>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60" name="Google Shape;60;p6"/>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688726"/>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61" name="Google Shape;61;p6"/>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62" name="Google Shape;62;p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5"/>
        <p:cNvGrpSpPr/>
        <p:nvPr/>
      </p:nvGrpSpPr>
      <p:grpSpPr>
        <a:xfrm>
          <a:off x="0" y="0"/>
          <a:ext cx="0" cy="0"/>
          <a:chOff x="0" y="0"/>
          <a:chExt cx="0" cy="0"/>
        </a:xfrm>
      </p:grpSpPr>
      <p:sp>
        <p:nvSpPr>
          <p:cNvPr id="66" name="Google Shape;66;p7"/>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0"/>
        <p:cNvGrpSpPr/>
        <p:nvPr/>
      </p:nvGrpSpPr>
      <p:grpSpPr>
        <a:xfrm>
          <a:off x="0" y="0"/>
          <a:ext cx="0" cy="0"/>
          <a:chOff x="0" y="0"/>
          <a:chExt cx="0" cy="0"/>
        </a:xfrm>
      </p:grpSpPr>
      <p:sp>
        <p:nvSpPr>
          <p:cNvPr id="71" name="Google Shape;71;p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4"/>
        <p:cNvGrpSpPr/>
        <p:nvPr/>
      </p:nvGrpSpPr>
      <p:grpSpPr>
        <a:xfrm>
          <a:off x="0" y="0"/>
          <a:ext cx="0" cy="0"/>
          <a:chOff x="0" y="0"/>
          <a:chExt cx="0" cy="0"/>
        </a:xfrm>
      </p:grpSpPr>
      <p:sp>
        <p:nvSpPr>
          <p:cNvPr id="75" name="Google Shape;75;p9"/>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9"/>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spcBef>
                <a:spcPts val="400"/>
              </a:spcBef>
              <a:spcAft>
                <a:spcPts val="0"/>
              </a:spcAft>
              <a:buSzPts val="2900"/>
              <a:buChar char="•"/>
              <a:defRPr sz="2000"/>
            </a:lvl1pPr>
            <a:lvl2pPr marL="914400" lvl="1" indent="-394335" algn="l">
              <a:spcBef>
                <a:spcPts val="600"/>
              </a:spcBef>
              <a:spcAft>
                <a:spcPts val="0"/>
              </a:spcAft>
              <a:buSzPts val="2610"/>
              <a:buChar char="•"/>
              <a:defRPr sz="1800"/>
            </a:lvl2pPr>
            <a:lvl3pPr marL="1371600" lvl="2" indent="-375919" algn="l">
              <a:spcBef>
                <a:spcPts val="600"/>
              </a:spcBef>
              <a:spcAft>
                <a:spcPts val="0"/>
              </a:spcAft>
              <a:buSzPts val="2320"/>
              <a:buChar char="•"/>
              <a:defRPr sz="1600"/>
            </a:lvl3pPr>
            <a:lvl4pPr marL="1828800" lvl="3" indent="-357505" algn="l">
              <a:spcBef>
                <a:spcPts val="600"/>
              </a:spcBef>
              <a:spcAft>
                <a:spcPts val="0"/>
              </a:spcAft>
              <a:buSzPts val="2030"/>
              <a:buChar char="•"/>
              <a:defRPr sz="1400"/>
            </a:lvl4pPr>
            <a:lvl5pPr marL="2286000" lvl="4" indent="-357504" algn="l">
              <a:spcBef>
                <a:spcPts val="600"/>
              </a:spcBef>
              <a:spcAft>
                <a:spcPts val="0"/>
              </a:spcAft>
              <a:buSzPts val="2030"/>
              <a:buChar char="•"/>
              <a:defRPr sz="1400"/>
            </a:lvl5pPr>
            <a:lvl6pPr marL="2743200" lvl="5" indent="-357504" algn="l">
              <a:spcBef>
                <a:spcPts val="600"/>
              </a:spcBef>
              <a:spcAft>
                <a:spcPts val="0"/>
              </a:spcAft>
              <a:buSzPts val="2030"/>
              <a:buChar char="•"/>
              <a:defRPr sz="1400"/>
            </a:lvl6pPr>
            <a:lvl7pPr marL="3200400" lvl="6" indent="-357504" algn="l">
              <a:spcBef>
                <a:spcPts val="600"/>
              </a:spcBef>
              <a:spcAft>
                <a:spcPts val="0"/>
              </a:spcAft>
              <a:buSzPts val="2030"/>
              <a:buChar char="•"/>
              <a:defRPr sz="1400"/>
            </a:lvl7pPr>
            <a:lvl8pPr marL="3657600" lvl="7" indent="-357504" algn="l">
              <a:spcBef>
                <a:spcPts val="600"/>
              </a:spcBef>
              <a:spcAft>
                <a:spcPts val="0"/>
              </a:spcAft>
              <a:buSzPts val="2030"/>
              <a:buChar char="•"/>
              <a:defRPr sz="1400"/>
            </a:lvl8pPr>
            <a:lvl9pPr marL="4114800" lvl="8" indent="-357504" algn="l">
              <a:spcBef>
                <a:spcPts val="600"/>
              </a:spcBef>
              <a:spcAft>
                <a:spcPts val="600"/>
              </a:spcAft>
              <a:buSzPts val="2030"/>
              <a:buChar char="•"/>
              <a:defRPr sz="1400"/>
            </a:lvl9pPr>
          </a:lstStyle>
          <a:p>
            <a:endParaRPr/>
          </a:p>
        </p:txBody>
      </p:sp>
      <p:sp>
        <p:nvSpPr>
          <p:cNvPr id="77" name="Google Shape;77;p9"/>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20"/>
              </a:spcBef>
              <a:spcAft>
                <a:spcPts val="0"/>
              </a:spcAft>
              <a:buSzPts val="2320"/>
              <a:buNone/>
              <a:defRPr sz="16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8" name="Google Shape;78;p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1"/>
        <p:cNvGrpSpPr/>
        <p:nvPr/>
      </p:nvGrpSpPr>
      <p:grpSpPr>
        <a:xfrm>
          <a:off x="0" y="0"/>
          <a:ext cx="0" cy="0"/>
          <a:chOff x="0" y="0"/>
          <a:chExt cx="0" cy="0"/>
        </a:xfrm>
      </p:grpSpPr>
      <p:sp>
        <p:nvSpPr>
          <p:cNvPr id="82" name="Google Shape;82;p10"/>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800"/>
              <a:buFont typeface="Corbel"/>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0"/>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4" name="Google Shape;84;p10"/>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60"/>
              </a:spcBef>
              <a:spcAft>
                <a:spcPts val="0"/>
              </a:spcAft>
              <a:buSzPts val="2610"/>
              <a:buNone/>
              <a:defRPr sz="18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5" name="Google Shape;85;p1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8"/>
        <p:cNvGrpSpPr/>
        <p:nvPr/>
      </p:nvGrpSpPr>
      <p:grpSpPr>
        <a:xfrm>
          <a:off x="0" y="0"/>
          <a:ext cx="0" cy="0"/>
          <a:chOff x="0" y="0"/>
          <a:chExt cx="0" cy="0"/>
        </a:xfrm>
      </p:grpSpPr>
      <p:sp>
        <p:nvSpPr>
          <p:cNvPr id="89" name="Google Shape;89;p11"/>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1"/>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91" name="Google Shape;91;p11"/>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2030"/>
              <a:buNone/>
              <a:defRPr sz="14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92" name="Google Shape;92;p1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5"/>
        <p:cNvGrpSpPr/>
        <p:nvPr/>
      </p:nvGrpSpPr>
      <p:grpSpPr>
        <a:xfrm>
          <a:off x="0" y="0"/>
          <a:ext cx="0" cy="0"/>
          <a:chOff x="0" y="0"/>
          <a:chExt cx="0" cy="0"/>
        </a:xfrm>
      </p:grpSpPr>
      <p:sp>
        <p:nvSpPr>
          <p:cNvPr id="96" name="Google Shape;96;p12"/>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12"/>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98" name="Google Shape;98;p1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1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1"/>
        <p:cNvGrpSpPr/>
        <p:nvPr/>
      </p:nvGrpSpPr>
      <p:grpSpPr>
        <a:xfrm>
          <a:off x="0" y="0"/>
          <a:ext cx="0" cy="0"/>
          <a:chOff x="0" y="0"/>
          <a:chExt cx="0" cy="0"/>
        </a:xfrm>
      </p:grpSpPr>
      <p:sp>
        <p:nvSpPr>
          <p:cNvPr id="102" name="Google Shape;102;p1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03" name="Google Shape;103;p1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04" name="Google Shape;104;p1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3"/>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2610"/>
              <a:buFont typeface="Corbel"/>
              <a:buNone/>
              <a:defRPr sz="1800"/>
            </a:lvl1pPr>
            <a:lvl2pPr marL="914400" lvl="1" indent="-228600" algn="l">
              <a:spcBef>
                <a:spcPts val="600"/>
              </a:spcBef>
              <a:spcAft>
                <a:spcPts val="0"/>
              </a:spcAft>
              <a:buSzPts val="2900"/>
              <a:buFont typeface="Corbel"/>
              <a:buNone/>
              <a:defRPr/>
            </a:lvl2pPr>
            <a:lvl3pPr marL="1371600" lvl="2" indent="-228600" algn="l">
              <a:spcBef>
                <a:spcPts val="600"/>
              </a:spcBef>
              <a:spcAft>
                <a:spcPts val="0"/>
              </a:spcAft>
              <a:buSzPts val="2610"/>
              <a:buFont typeface="Corbel"/>
              <a:buNone/>
              <a:defRPr/>
            </a:lvl3pPr>
            <a:lvl4pPr marL="1828800" lvl="3" indent="-228600" algn="l">
              <a:spcBef>
                <a:spcPts val="600"/>
              </a:spcBef>
              <a:spcAft>
                <a:spcPts val="0"/>
              </a:spcAft>
              <a:buSzPts val="2320"/>
              <a:buFont typeface="Corbel"/>
              <a:buNone/>
              <a:defRPr/>
            </a:lvl4pPr>
            <a:lvl5pPr marL="2286000" lvl="4" indent="-228600" algn="l">
              <a:spcBef>
                <a:spcPts val="600"/>
              </a:spcBef>
              <a:spcAft>
                <a:spcPts val="0"/>
              </a:spcAft>
              <a:buSzPts val="2030"/>
              <a:buFont typeface="Corbel"/>
              <a:buNone/>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06" name="Google Shape;106;p13"/>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7" name="Google Shape;107;p1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1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0"/>
        <p:cNvGrpSpPr/>
        <p:nvPr/>
      </p:nvGrpSpPr>
      <p:grpSpPr>
        <a:xfrm>
          <a:off x="0" y="0"/>
          <a:ext cx="0" cy="0"/>
          <a:chOff x="0" y="0"/>
          <a:chExt cx="0" cy="0"/>
        </a:xfrm>
      </p:grpSpPr>
      <p:sp>
        <p:nvSpPr>
          <p:cNvPr id="111" name="Google Shape;111;p14"/>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14"/>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13" name="Google Shape;113;p1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1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6"/>
        <p:cNvGrpSpPr/>
        <p:nvPr/>
      </p:nvGrpSpPr>
      <p:grpSpPr>
        <a:xfrm>
          <a:off x="0" y="0"/>
          <a:ext cx="0" cy="0"/>
          <a:chOff x="0" y="0"/>
          <a:chExt cx="0" cy="0"/>
        </a:xfrm>
      </p:grpSpPr>
      <p:sp>
        <p:nvSpPr>
          <p:cNvPr id="117" name="Google Shape;117;p15"/>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18" name="Google Shape;118;p15"/>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cap="none">
                <a:solidFill>
                  <a:schemeClr val="dk1"/>
                </a:solidFill>
                <a:latin typeface="Corbel"/>
                <a:ea typeface="Corbel"/>
                <a:cs typeface="Corbel"/>
                <a:sym typeface="Corbel"/>
              </a:rPr>
              <a:t>”</a:t>
            </a:r>
            <a:endParaRPr/>
          </a:p>
        </p:txBody>
      </p:sp>
      <p:sp>
        <p:nvSpPr>
          <p:cNvPr id="119" name="Google Shape;119;p15"/>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15"/>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spcBef>
                <a:spcPts val="480"/>
              </a:spcBef>
              <a:spcAft>
                <a:spcPts val="0"/>
              </a:spcAft>
              <a:buSzPts val="3480"/>
              <a:buNone/>
              <a:defRPr sz="24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1" name="Google Shape;121;p15"/>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2" name="Google Shape;122;p1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1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1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5"/>
        <p:cNvGrpSpPr/>
        <p:nvPr/>
      </p:nvGrpSpPr>
      <p:grpSpPr>
        <a:xfrm>
          <a:off x="0" y="0"/>
          <a:ext cx="0" cy="0"/>
          <a:chOff x="0" y="0"/>
          <a:chExt cx="0" cy="0"/>
        </a:xfrm>
      </p:grpSpPr>
      <p:sp>
        <p:nvSpPr>
          <p:cNvPr id="126" name="Google Shape;126;p16"/>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16"/>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4060"/>
              <a:buNone/>
              <a:defRPr sz="28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8" name="Google Shape;128;p16"/>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9" name="Google Shape;129;p1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1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2"/>
        <p:cNvGrpSpPr/>
        <p:nvPr/>
      </p:nvGrpSpPr>
      <p:grpSpPr>
        <a:xfrm>
          <a:off x="0" y="0"/>
          <a:ext cx="0" cy="0"/>
          <a:chOff x="0" y="0"/>
          <a:chExt cx="0" cy="0"/>
        </a:xfrm>
      </p:grpSpPr>
      <p:sp>
        <p:nvSpPr>
          <p:cNvPr id="133" name="Google Shape;133;p17"/>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7"/>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5" name="Google Shape;135;p1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1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18"/>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41" name="Google Shape;141;p1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1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1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grpSp>
        <p:nvGrpSpPr>
          <p:cNvPr id="10" name="Google Shape;10;p1"/>
          <p:cNvGrpSpPr/>
          <p:nvPr/>
        </p:nvGrpSpPr>
        <p:grpSpPr>
          <a:xfrm>
            <a:off x="0" y="0"/>
            <a:ext cx="2132013" cy="6858001"/>
            <a:chOff x="0" y="0"/>
            <a:chExt cx="2132013" cy="6858001"/>
          </a:xfrm>
        </p:grpSpPr>
        <p:sp>
          <p:nvSpPr>
            <p:cNvPr id="11" name="Google Shape;11;p1"/>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12" name="Google Shape;12;p1"/>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13" name="Google Shape;13;p1"/>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4" name="Google Shape;14;p1"/>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455A19"/>
            </a:solidFill>
            <a:ln>
              <a:noFill/>
            </a:ln>
          </p:spPr>
        </p:sp>
        <p:sp>
          <p:nvSpPr>
            <p:cNvPr id="15" name="Google Shape;15;p1"/>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688726"/>
            </a:solidFill>
            <a:ln>
              <a:noFill/>
            </a:ln>
          </p:spPr>
        </p:sp>
        <p:sp>
          <p:nvSpPr>
            <p:cNvPr id="16" name="Google Shape;16;p1"/>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7" name="Google Shape;17;p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8" name="Google Shape;18;p1"/>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spcBef>
                <a:spcPts val="480"/>
              </a:spcBef>
              <a:spcAft>
                <a:spcPts val="0"/>
              </a:spcAft>
              <a:buClr>
                <a:srgbClr val="688726"/>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spcBef>
                <a:spcPts val="600"/>
              </a:spcBef>
              <a:spcAft>
                <a:spcPts val="0"/>
              </a:spcAft>
              <a:buClr>
                <a:srgbClr val="688726"/>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spcBef>
                <a:spcPts val="600"/>
              </a:spcBef>
              <a:spcAft>
                <a:spcPts val="0"/>
              </a:spcAft>
              <a:buClr>
                <a:srgbClr val="688726"/>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spcBef>
                <a:spcPts val="600"/>
              </a:spcBef>
              <a:spcAft>
                <a:spcPts val="0"/>
              </a:spcAft>
              <a:buClr>
                <a:srgbClr val="688726"/>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spcBef>
                <a:spcPts val="600"/>
              </a:spcBef>
              <a:spcAft>
                <a:spcPts val="0"/>
              </a:spcAft>
              <a:buClr>
                <a:srgbClr val="688726"/>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spcBef>
                <a:spcPts val="600"/>
              </a:spcBef>
              <a:spcAft>
                <a:spcPts val="0"/>
              </a:spcAft>
              <a:buClr>
                <a:srgbClr val="688726"/>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spcBef>
                <a:spcPts val="600"/>
              </a:spcBef>
              <a:spcAft>
                <a:spcPts val="0"/>
              </a:spcAft>
              <a:buClr>
                <a:srgbClr val="688726"/>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spcBef>
                <a:spcPts val="600"/>
              </a:spcBef>
              <a:spcAft>
                <a:spcPts val="0"/>
              </a:spcAft>
              <a:buClr>
                <a:srgbClr val="688726"/>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spcBef>
                <a:spcPts val="600"/>
              </a:spcBef>
              <a:spcAft>
                <a:spcPts val="600"/>
              </a:spcAft>
              <a:buClr>
                <a:srgbClr val="688726"/>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9" name="Google Shape;19;p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20" name="Google Shape;20;p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21" name="Google Shape;21;p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Corbel"/>
                <a:ea typeface="Corbel"/>
                <a:cs typeface="Corbel"/>
                <a:sym typeface="Corbel"/>
              </a:defRPr>
            </a:lvl1pPr>
            <a:lvl2pPr marL="0" marR="0" lvl="1" indent="0" algn="r" rtl="0">
              <a:spcBef>
                <a:spcPts val="0"/>
              </a:spcBef>
              <a:buNone/>
              <a:defRPr sz="1000" b="0" i="0" u="none" strike="noStrike" cap="none">
                <a:solidFill>
                  <a:schemeClr val="dk1"/>
                </a:solidFill>
                <a:latin typeface="Corbel"/>
                <a:ea typeface="Corbel"/>
                <a:cs typeface="Corbel"/>
                <a:sym typeface="Corbel"/>
              </a:defRPr>
            </a:lvl2pPr>
            <a:lvl3pPr marL="0" marR="0" lvl="2" indent="0" algn="r" rtl="0">
              <a:spcBef>
                <a:spcPts val="0"/>
              </a:spcBef>
              <a:buNone/>
              <a:defRPr sz="1000" b="0" i="0" u="none" strike="noStrike" cap="none">
                <a:solidFill>
                  <a:schemeClr val="dk1"/>
                </a:solidFill>
                <a:latin typeface="Corbel"/>
                <a:ea typeface="Corbel"/>
                <a:cs typeface="Corbel"/>
                <a:sym typeface="Corbel"/>
              </a:defRPr>
            </a:lvl3pPr>
            <a:lvl4pPr marL="0" marR="0" lvl="3" indent="0" algn="r" rtl="0">
              <a:spcBef>
                <a:spcPts val="0"/>
              </a:spcBef>
              <a:buNone/>
              <a:defRPr sz="1000" b="0" i="0" u="none" strike="noStrike" cap="none">
                <a:solidFill>
                  <a:schemeClr val="dk1"/>
                </a:solidFill>
                <a:latin typeface="Corbel"/>
                <a:ea typeface="Corbel"/>
                <a:cs typeface="Corbel"/>
                <a:sym typeface="Corbel"/>
              </a:defRPr>
            </a:lvl4pPr>
            <a:lvl5pPr marL="0" marR="0" lvl="4" indent="0" algn="r" rtl="0">
              <a:spcBef>
                <a:spcPts val="0"/>
              </a:spcBef>
              <a:buNone/>
              <a:defRPr sz="1000" b="0" i="0" u="none" strike="noStrike" cap="none">
                <a:solidFill>
                  <a:schemeClr val="dk1"/>
                </a:solidFill>
                <a:latin typeface="Corbel"/>
                <a:ea typeface="Corbel"/>
                <a:cs typeface="Corbel"/>
                <a:sym typeface="Corbel"/>
              </a:defRPr>
            </a:lvl5pPr>
            <a:lvl6pPr marL="0" marR="0" lvl="5" indent="0" algn="r" rtl="0">
              <a:spcBef>
                <a:spcPts val="0"/>
              </a:spcBef>
              <a:buNone/>
              <a:defRPr sz="1000" b="0" i="0" u="none" strike="noStrike" cap="none">
                <a:solidFill>
                  <a:schemeClr val="dk1"/>
                </a:solidFill>
                <a:latin typeface="Corbel"/>
                <a:ea typeface="Corbel"/>
                <a:cs typeface="Corbel"/>
                <a:sym typeface="Corbel"/>
              </a:defRPr>
            </a:lvl6pPr>
            <a:lvl7pPr marL="0" marR="0" lvl="6" indent="0" algn="r" rtl="0">
              <a:spcBef>
                <a:spcPts val="0"/>
              </a:spcBef>
              <a:buNone/>
              <a:defRPr sz="1000" b="0" i="0" u="none" strike="noStrike" cap="none">
                <a:solidFill>
                  <a:schemeClr val="dk1"/>
                </a:solidFill>
                <a:latin typeface="Corbel"/>
                <a:ea typeface="Corbel"/>
                <a:cs typeface="Corbel"/>
                <a:sym typeface="Corbel"/>
              </a:defRPr>
            </a:lvl7pPr>
            <a:lvl8pPr marL="0" marR="0" lvl="7" indent="0" algn="r" rtl="0">
              <a:spcBef>
                <a:spcPts val="0"/>
              </a:spcBef>
              <a:buNone/>
              <a:defRPr sz="1000" b="0" i="0" u="none" strike="noStrike" cap="none">
                <a:solidFill>
                  <a:schemeClr val="dk1"/>
                </a:solidFill>
                <a:latin typeface="Corbel"/>
                <a:ea typeface="Corbel"/>
                <a:cs typeface="Corbel"/>
                <a:sym typeface="Corbel"/>
              </a:defRPr>
            </a:lvl8pPr>
            <a:lvl9pPr marL="0" marR="0" lvl="8" indent="0" algn="r" rtl="0">
              <a:spcBef>
                <a:spcPts val="0"/>
              </a:spcBef>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ctrTitle"/>
          </p:nvPr>
        </p:nvSpPr>
        <p:spPr>
          <a:xfrm>
            <a:off x="1835696" y="1090803"/>
            <a:ext cx="6947127" cy="3488266"/>
          </a:xfrm>
          <a:prstGeom prst="rect">
            <a:avLst/>
          </a:prstGeom>
          <a:noFill/>
          <a:ln>
            <a:noFill/>
          </a:ln>
        </p:spPr>
        <p:txBody>
          <a:bodyPr spcFirstLastPara="1" wrap="square" lIns="91425" tIns="45700" rIns="91425" bIns="45700" anchor="b" anchorCtr="0">
            <a:normAutofit/>
          </a:bodyPr>
          <a:lstStyle/>
          <a:p>
            <a:pPr marL="0" lvl="0" indent="0" algn="r" rtl="0">
              <a:spcBef>
                <a:spcPts val="0"/>
              </a:spcBef>
              <a:spcAft>
                <a:spcPts val="0"/>
              </a:spcAft>
              <a:buClr>
                <a:schemeClr val="dk1"/>
              </a:buClr>
              <a:buSzPts val="5400"/>
              <a:buFont typeface="Corbel"/>
              <a:buNone/>
            </a:pPr>
            <a:r>
              <a:rPr lang="en-GB"/>
              <a:t>Statement of comprehensive income</a:t>
            </a:r>
            <a:endParaRPr/>
          </a:p>
        </p:txBody>
      </p:sp>
      <p:sp>
        <p:nvSpPr>
          <p:cNvPr id="149" name="Google Shape;149;p19"/>
          <p:cNvSpPr txBox="1">
            <a:spLocks noGrp="1"/>
          </p:cNvSpPr>
          <p:nvPr>
            <p:ph type="subTitle" idx="1"/>
          </p:nvPr>
        </p:nvSpPr>
        <p:spPr>
          <a:xfrm>
            <a:off x="2924238" y="4725144"/>
            <a:ext cx="5762563" cy="1042053"/>
          </a:xfrm>
          <a:prstGeom prst="rect">
            <a:avLst/>
          </a:prstGeom>
          <a:noFill/>
          <a:ln>
            <a:noFill/>
          </a:ln>
        </p:spPr>
        <p:txBody>
          <a:bodyPr spcFirstLastPara="1" wrap="square" lIns="91425" tIns="45700" rIns="91425" bIns="45700" anchor="t" anchorCtr="0">
            <a:normAutofit/>
          </a:bodyPr>
          <a:lstStyle/>
          <a:p>
            <a:pPr marL="0" lvl="0" indent="0" algn="r" rtl="0">
              <a:spcBef>
                <a:spcPts val="0"/>
              </a:spcBef>
              <a:spcAft>
                <a:spcPts val="0"/>
              </a:spcAft>
              <a:buSzPts val="4060"/>
              <a:buNone/>
            </a:pPr>
            <a:r>
              <a:rPr lang="en-GB" sz="2800"/>
              <a:t> </a:t>
            </a:r>
            <a:endParaRPr dirty="0"/>
          </a:p>
        </p:txBody>
      </p:sp>
      <p:pic>
        <p:nvPicPr>
          <p:cNvPr id="150" name="Google Shape;150;p19" descr="Image result for profit and loss"/>
          <p:cNvPicPr preferRelativeResize="0"/>
          <p:nvPr/>
        </p:nvPicPr>
        <p:blipFill rotWithShape="1">
          <a:blip r:embed="rId3">
            <a:alphaModFix/>
          </a:blip>
          <a:srcRect l="4020" t="7976" r="2476" b="11705"/>
          <a:stretch/>
        </p:blipFill>
        <p:spPr>
          <a:xfrm>
            <a:off x="4211960" y="33957"/>
            <a:ext cx="3744416" cy="263495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0"/>
          <p:cNvSpPr txBox="1">
            <a:spLocks noGrp="1"/>
          </p:cNvSpPr>
          <p:nvPr>
            <p:ph type="title"/>
          </p:nvPr>
        </p:nvSpPr>
        <p:spPr>
          <a:xfrm>
            <a:off x="1327146" y="180333"/>
            <a:ext cx="7312667" cy="1088638"/>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4300"/>
              <a:buFont typeface="Corbel"/>
              <a:buNone/>
            </a:pPr>
            <a:r>
              <a:rPr lang="en-GB" sz="4300">
                <a:solidFill>
                  <a:schemeClr val="dk2"/>
                </a:solidFill>
              </a:rPr>
              <a:t>Aim</a:t>
            </a:r>
            <a:r>
              <a:rPr lang="en-GB"/>
              <a:t> </a:t>
            </a:r>
            <a:endParaRPr/>
          </a:p>
        </p:txBody>
      </p:sp>
      <p:sp>
        <p:nvSpPr>
          <p:cNvPr id="156" name="Google Shape;156;p20"/>
          <p:cNvSpPr txBox="1">
            <a:spLocks noGrp="1"/>
          </p:cNvSpPr>
          <p:nvPr>
            <p:ph type="body" idx="1"/>
          </p:nvPr>
        </p:nvSpPr>
        <p:spPr>
          <a:xfrm>
            <a:off x="971600" y="1036843"/>
            <a:ext cx="7962088" cy="1345434"/>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350"/>
              <a:buChar char="•"/>
            </a:pPr>
            <a:r>
              <a:rPr lang="en-GB" sz="3000"/>
              <a:t>Be able to complete statements of comprehensive income</a:t>
            </a:r>
            <a:endParaRPr/>
          </a:p>
        </p:txBody>
      </p:sp>
      <p:sp>
        <p:nvSpPr>
          <p:cNvPr id="157" name="Google Shape;157;p20"/>
          <p:cNvSpPr txBox="1"/>
          <p:nvPr/>
        </p:nvSpPr>
        <p:spPr>
          <a:xfrm>
            <a:off x="1327146" y="2125481"/>
            <a:ext cx="7498080" cy="1143000"/>
          </a:xfrm>
          <a:prstGeom prst="rect">
            <a:avLst/>
          </a:prstGeom>
          <a:noFill/>
          <a:ln>
            <a:noFill/>
          </a:ln>
        </p:spPr>
        <p:txBody>
          <a:bodyPr spcFirstLastPara="1" wrap="square" lIns="91425" tIns="45700" rIns="91425" bIns="45700" anchor="ctr" anchorCtr="0">
            <a:normAutofit/>
          </a:bodyPr>
          <a:lstStyle/>
          <a:p>
            <a:pPr marL="0" marR="0" lvl="0" indent="0" algn="l" rtl="0">
              <a:spcBef>
                <a:spcPts val="0"/>
              </a:spcBef>
              <a:spcAft>
                <a:spcPts val="0"/>
              </a:spcAft>
              <a:buClr>
                <a:schemeClr val="dk2"/>
              </a:buClr>
              <a:buSzPts val="4300"/>
              <a:buFont typeface="Corbel"/>
              <a:buNone/>
            </a:pPr>
            <a:r>
              <a:rPr lang="en-GB" sz="4300" b="0" i="0" u="none" strike="noStrike" cap="none">
                <a:solidFill>
                  <a:schemeClr val="dk2"/>
                </a:solidFill>
                <a:latin typeface="Corbel"/>
                <a:ea typeface="Corbel"/>
                <a:cs typeface="Corbel"/>
                <a:sym typeface="Corbel"/>
              </a:rPr>
              <a:t>Objectives </a:t>
            </a:r>
            <a:endParaRPr/>
          </a:p>
        </p:txBody>
      </p:sp>
      <p:sp>
        <p:nvSpPr>
          <p:cNvPr id="158" name="Google Shape;158;p20"/>
          <p:cNvSpPr txBox="1"/>
          <p:nvPr/>
        </p:nvSpPr>
        <p:spPr>
          <a:xfrm>
            <a:off x="1468341" y="4509120"/>
            <a:ext cx="7498080" cy="1909192"/>
          </a:xfrm>
          <a:prstGeom prst="rect">
            <a:avLst/>
          </a:prstGeom>
          <a:noFill/>
          <a:ln>
            <a:noFill/>
          </a:ln>
        </p:spPr>
        <p:txBody>
          <a:bodyPr spcFirstLastPara="1" wrap="square" lIns="91425" tIns="45700" rIns="91425" bIns="45700" anchor="t" anchorCtr="0">
            <a:normAutofit/>
          </a:bodyPr>
          <a:lstStyle/>
          <a:p>
            <a:pPr marL="365760" marR="0" lvl="0" indent="-120903" algn="l" rtl="0">
              <a:lnSpc>
                <a:spcPct val="100000"/>
              </a:lnSpc>
              <a:spcBef>
                <a:spcPts val="0"/>
              </a:spcBef>
              <a:spcAft>
                <a:spcPts val="0"/>
              </a:spcAft>
              <a:buClr>
                <a:schemeClr val="accent1"/>
              </a:buClr>
              <a:buSzPts val="2560"/>
              <a:buFont typeface="Noto Sans Symbols"/>
              <a:buNone/>
            </a:pPr>
            <a:endParaRPr sz="3200" b="0" i="0" u="none" strike="noStrike" cap="none">
              <a:solidFill>
                <a:schemeClr val="dk1"/>
              </a:solidFill>
              <a:latin typeface="Corbel"/>
              <a:ea typeface="Corbel"/>
              <a:cs typeface="Corbel"/>
              <a:sym typeface="Corbel"/>
            </a:endParaRPr>
          </a:p>
        </p:txBody>
      </p:sp>
      <p:sp>
        <p:nvSpPr>
          <p:cNvPr id="159" name="Google Shape;159;p20"/>
          <p:cNvSpPr txBox="1"/>
          <p:nvPr/>
        </p:nvSpPr>
        <p:spPr>
          <a:xfrm>
            <a:off x="971600" y="3105944"/>
            <a:ext cx="8321040" cy="3312368"/>
          </a:xfrm>
          <a:prstGeom prst="rect">
            <a:avLst/>
          </a:prstGeom>
          <a:noFill/>
          <a:ln>
            <a:noFill/>
          </a:ln>
        </p:spPr>
        <p:txBody>
          <a:bodyPr spcFirstLastPara="1" wrap="square" lIns="91425" tIns="45700" rIns="91425" bIns="45700" anchor="t" anchorCtr="0">
            <a:normAutofit lnSpcReduction="10000"/>
          </a:bodyPr>
          <a:lstStyle/>
          <a:p>
            <a:pPr marL="365760" marR="0" lvl="0" indent="-283464" algn="l" rtl="0">
              <a:lnSpc>
                <a:spcPct val="100000"/>
              </a:lnSpc>
              <a:spcBef>
                <a:spcPts val="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Recognise the purpose and use of a statement of comprehensive income</a:t>
            </a:r>
            <a:endParaRPr/>
          </a:p>
          <a:p>
            <a:pPr marL="365760" marR="0" lvl="0" indent="-283464" algn="l" rtl="0">
              <a:lnSpc>
                <a:spcPct val="100000"/>
              </a:lnSpc>
              <a:spcBef>
                <a:spcPts val="60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Calculate gross and net profit</a:t>
            </a:r>
            <a:endParaRPr/>
          </a:p>
          <a:p>
            <a:pPr marL="365760" marR="0" lvl="0" indent="-283464" algn="l" rtl="0">
              <a:lnSpc>
                <a:spcPct val="100000"/>
              </a:lnSpc>
              <a:spcBef>
                <a:spcPts val="60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Calculate profit or loss for the year</a:t>
            </a:r>
            <a:endParaRPr/>
          </a:p>
          <a:p>
            <a:pPr marL="365760" marR="0" lvl="0" indent="-283464" algn="l" rtl="0">
              <a:lnSpc>
                <a:spcPct val="100000"/>
              </a:lnSpc>
              <a:spcBef>
                <a:spcPts val="60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Identify different methods of depreciation</a:t>
            </a:r>
            <a:endParaRPr/>
          </a:p>
          <a:p>
            <a:pPr marL="365760" marR="0" lvl="0" indent="-283464" algn="l" rtl="0">
              <a:lnSpc>
                <a:spcPct val="100000"/>
              </a:lnSpc>
              <a:spcBef>
                <a:spcPts val="600"/>
              </a:spcBef>
              <a:spcAft>
                <a:spcPts val="0"/>
              </a:spcAft>
              <a:buClr>
                <a:schemeClr val="accent1"/>
              </a:buClr>
              <a:buSzPts val="2560"/>
              <a:buFont typeface="Noto Sans Symbols"/>
              <a:buChar char="⚫"/>
            </a:pPr>
            <a:r>
              <a:rPr lang="en-GB" sz="3200" b="0" i="0" u="none" strike="noStrike" cap="none">
                <a:solidFill>
                  <a:schemeClr val="dk1"/>
                </a:solidFill>
                <a:latin typeface="Corbel"/>
                <a:ea typeface="Corbel"/>
                <a:cs typeface="Corbel"/>
                <a:sym typeface="Corbel"/>
              </a:rPr>
              <a:t>Prepare statements of comprehensive income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1"/>
          <p:cNvSpPr txBox="1">
            <a:spLocks noGrp="1"/>
          </p:cNvSpPr>
          <p:nvPr>
            <p:ph type="title"/>
          </p:nvPr>
        </p:nvSpPr>
        <p:spPr>
          <a:xfrm>
            <a:off x="719666" y="-132416"/>
            <a:ext cx="7704667" cy="1401176"/>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Introduction</a:t>
            </a:r>
            <a:endParaRPr/>
          </a:p>
        </p:txBody>
      </p:sp>
      <p:sp>
        <p:nvSpPr>
          <p:cNvPr id="166" name="Google Shape;166;p21"/>
          <p:cNvSpPr txBox="1">
            <a:spLocks noGrp="1"/>
          </p:cNvSpPr>
          <p:nvPr>
            <p:ph type="body" idx="1"/>
          </p:nvPr>
        </p:nvSpPr>
        <p:spPr>
          <a:xfrm>
            <a:off x="982133" y="1268760"/>
            <a:ext cx="8054363" cy="5400600"/>
          </a:xfrm>
          <a:prstGeom prst="rect">
            <a:avLst/>
          </a:prstGeom>
          <a:noFill/>
          <a:ln>
            <a:noFill/>
          </a:ln>
        </p:spPr>
        <p:txBody>
          <a:bodyPr spcFirstLastPara="1" wrap="square" lIns="91425" tIns="45700" rIns="91425" bIns="45700" anchor="ctr" anchorCtr="0">
            <a:normAutofit fontScale="92500" lnSpcReduction="10000"/>
          </a:bodyPr>
          <a:lstStyle/>
          <a:p>
            <a:pPr marL="285750" lvl="0" indent="-285749" algn="l" rtl="0">
              <a:spcBef>
                <a:spcPts val="0"/>
              </a:spcBef>
              <a:spcAft>
                <a:spcPts val="0"/>
              </a:spcAft>
              <a:buSzPct val="145000"/>
              <a:buChar char="•"/>
            </a:pPr>
            <a:r>
              <a:rPr lang="en-GB" sz="2800"/>
              <a:t>Beyond survival, a business is also likely to have an objective of profit.  We will look at the financial documents that a business produces at the end (or mid-year, called interim accounts) of a financial year. There are two key documents that a firm will produce, and these are:</a:t>
            </a:r>
            <a:endParaRPr/>
          </a:p>
          <a:p>
            <a:pPr marL="285750" lvl="0" indent="-285749" algn="l" rtl="0">
              <a:spcBef>
                <a:spcPts val="1118"/>
              </a:spcBef>
              <a:spcAft>
                <a:spcPts val="0"/>
              </a:spcAft>
              <a:buSzPct val="145000"/>
              <a:buChar char="•"/>
            </a:pPr>
            <a:r>
              <a:rPr lang="en-GB" sz="2800" b="1"/>
              <a:t>a statement of comprehensive income (profit and loss account)</a:t>
            </a:r>
            <a:r>
              <a:rPr lang="en-GB" sz="2800"/>
              <a:t> which calculates whether the firm has made a profit or a loss by deducting all expenses from sales revenue</a:t>
            </a:r>
            <a:endParaRPr sz="2800" b="1"/>
          </a:p>
          <a:p>
            <a:pPr marL="285750" lvl="0" indent="-285749" algn="l" rtl="0">
              <a:spcBef>
                <a:spcPts val="1118"/>
              </a:spcBef>
              <a:spcAft>
                <a:spcPts val="0"/>
              </a:spcAft>
              <a:buSzPct val="145000"/>
              <a:buChar char="•"/>
            </a:pPr>
            <a:r>
              <a:rPr lang="en-GB" sz="2800" b="1"/>
              <a:t>a statement of financial position(balance sheet) </a:t>
            </a:r>
            <a:r>
              <a:rPr lang="en-GB" sz="2800"/>
              <a:t>which calculates the net worth of a business by balancing what the business owns against what it owes</a:t>
            </a:r>
            <a:endParaRPr/>
          </a:p>
          <a:p>
            <a:pPr marL="285750" lvl="0" indent="-81343" algn="l" rtl="0">
              <a:spcBef>
                <a:spcPts val="1044"/>
              </a:spcBef>
              <a:spcAft>
                <a:spcPts val="0"/>
              </a:spcAft>
              <a:buSzPct val="145000"/>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2"/>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a:t>Statement of comprehensive income</a:t>
            </a:r>
            <a:endParaRPr/>
          </a:p>
        </p:txBody>
      </p:sp>
      <p:sp>
        <p:nvSpPr>
          <p:cNvPr id="173" name="Google Shape;173;p22"/>
          <p:cNvSpPr txBox="1">
            <a:spLocks noGrp="1"/>
          </p:cNvSpPr>
          <p:nvPr>
            <p:ph type="body" idx="1"/>
          </p:nvPr>
        </p:nvSpPr>
        <p:spPr>
          <a:xfrm>
            <a:off x="982132" y="1916832"/>
            <a:ext cx="8054364" cy="2274168"/>
          </a:xfrm>
          <a:prstGeom prst="rect">
            <a:avLst/>
          </a:prstGeom>
          <a:noFill/>
          <a:ln>
            <a:noFill/>
          </a:ln>
        </p:spPr>
        <p:txBody>
          <a:bodyPr spcFirstLastPara="1" wrap="square" lIns="91425" tIns="45700" rIns="91425" bIns="45700" anchor="ctr" anchorCtr="0">
            <a:normAutofit/>
          </a:bodyPr>
          <a:lstStyle/>
          <a:p>
            <a:pPr marL="82296" lvl="0" indent="0" algn="l" rtl="0">
              <a:spcBef>
                <a:spcPts val="0"/>
              </a:spcBef>
              <a:spcAft>
                <a:spcPts val="0"/>
              </a:spcAft>
              <a:buSzPts val="3480"/>
              <a:buNone/>
            </a:pPr>
            <a:r>
              <a:rPr lang="en-GB" b="1"/>
              <a:t>Purpose and use</a:t>
            </a:r>
            <a:endParaRPr/>
          </a:p>
          <a:p>
            <a:pPr marL="285750" lvl="0" indent="-285750" algn="l" rtl="0">
              <a:spcBef>
                <a:spcPts val="1080"/>
              </a:spcBef>
              <a:spcAft>
                <a:spcPts val="0"/>
              </a:spcAft>
              <a:buSzPts val="3480"/>
              <a:buChar char="•"/>
            </a:pPr>
            <a:r>
              <a:rPr lang="en-GB"/>
              <a:t>A statement of comprehensive income, if produced correctly, will give an accurate calculation showing how much profit or loss the business has made.  It records sales, costs and profit over a period of time (normally a year).  </a:t>
            </a:r>
            <a:endParaRPr/>
          </a:p>
        </p:txBody>
      </p:sp>
      <p:pic>
        <p:nvPicPr>
          <p:cNvPr id="174" name="Google Shape;174;p22" descr="Image result for profit and loss t account"/>
          <p:cNvPicPr preferRelativeResize="0"/>
          <p:nvPr/>
        </p:nvPicPr>
        <p:blipFill rotWithShape="1">
          <a:blip r:embed="rId3">
            <a:alphaModFix/>
          </a:blip>
          <a:srcRect/>
          <a:stretch/>
        </p:blipFill>
        <p:spPr>
          <a:xfrm>
            <a:off x="2555776" y="4347723"/>
            <a:ext cx="5102349" cy="224781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3"/>
          <p:cNvSpPr txBox="1">
            <a:spLocks noGrp="1"/>
          </p:cNvSpPr>
          <p:nvPr>
            <p:ph type="title"/>
          </p:nvPr>
        </p:nvSpPr>
        <p:spPr>
          <a:xfrm>
            <a:off x="982133" y="116632"/>
            <a:ext cx="7704667" cy="131561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Calculation of gross profit</a:t>
            </a:r>
            <a:endParaRPr u="sng"/>
          </a:p>
        </p:txBody>
      </p:sp>
      <p:sp>
        <p:nvSpPr>
          <p:cNvPr id="181" name="Google Shape;181;p23"/>
          <p:cNvSpPr txBox="1">
            <a:spLocks noGrp="1"/>
          </p:cNvSpPr>
          <p:nvPr>
            <p:ph type="body" idx="1"/>
          </p:nvPr>
        </p:nvSpPr>
        <p:spPr>
          <a:xfrm>
            <a:off x="982133" y="1556792"/>
            <a:ext cx="8161867" cy="5301208"/>
          </a:xfrm>
          <a:prstGeom prst="rect">
            <a:avLst/>
          </a:prstGeom>
          <a:noFill/>
          <a:ln>
            <a:noFill/>
          </a:ln>
        </p:spPr>
        <p:txBody>
          <a:bodyPr spcFirstLastPara="1" wrap="square" lIns="91425" tIns="45700" rIns="91425" bIns="45700" anchor="ctr" anchorCtr="0">
            <a:normAutofit fontScale="92500" lnSpcReduction="20000"/>
          </a:bodyPr>
          <a:lstStyle/>
          <a:p>
            <a:pPr marL="0" lvl="0" indent="0" algn="l" rtl="0">
              <a:spcBef>
                <a:spcPts val="0"/>
              </a:spcBef>
              <a:spcAft>
                <a:spcPts val="0"/>
              </a:spcAft>
              <a:buSzPct val="145000"/>
              <a:buNone/>
            </a:pPr>
            <a:r>
              <a:rPr lang="en-GB"/>
              <a:t>The first part of the statement of comprehensive income is made up of three components.</a:t>
            </a:r>
            <a:endParaRPr/>
          </a:p>
          <a:p>
            <a:pPr marL="285750" lvl="0" indent="-285750" algn="l" rtl="0">
              <a:spcBef>
                <a:spcPts val="1044"/>
              </a:spcBef>
              <a:spcAft>
                <a:spcPts val="0"/>
              </a:spcAft>
              <a:buSzPct val="145000"/>
              <a:buChar char="•"/>
            </a:pPr>
            <a:r>
              <a:rPr lang="en-GB" b="1"/>
              <a:t>Sales revenue </a:t>
            </a:r>
            <a:r>
              <a:rPr lang="en-GB"/>
              <a:t>is the money coming into the business from providing a trade - for example, selling goods, manufacturing goods, providing a service.  The calculation for sales turnover is quantity sold x selling price.</a:t>
            </a:r>
            <a:endParaRPr b="1"/>
          </a:p>
          <a:p>
            <a:pPr marL="285750" lvl="0" indent="-285750" algn="l" rtl="0">
              <a:spcBef>
                <a:spcPts val="1044"/>
              </a:spcBef>
              <a:spcAft>
                <a:spcPts val="0"/>
              </a:spcAft>
              <a:buSzPct val="145000"/>
              <a:buChar char="•"/>
            </a:pPr>
            <a:r>
              <a:rPr lang="en-GB" b="1"/>
              <a:t>Cost of goods sold </a:t>
            </a:r>
            <a:r>
              <a:rPr lang="en-GB"/>
              <a:t>includes the costs directly linked to providing that trade, for example, the cost of buying in the goods or the raw materials used to produce the goods.  </a:t>
            </a:r>
            <a:endParaRPr/>
          </a:p>
          <a:p>
            <a:pPr marL="742950" lvl="1" indent="-285750" algn="l" rtl="0">
              <a:spcBef>
                <a:spcPts val="970"/>
              </a:spcBef>
              <a:spcAft>
                <a:spcPts val="0"/>
              </a:spcAft>
              <a:buSzPct val="145000"/>
              <a:buChar char="•"/>
            </a:pPr>
            <a:r>
              <a:rPr lang="en-GB"/>
              <a:t>To work out the cost of goods sold, a simple calculation is done to ensure that the figure recorded for cost of goods sold can be directly linked to the goods actually sold and not just all the materials purchased.  </a:t>
            </a:r>
            <a:endParaRPr/>
          </a:p>
          <a:p>
            <a:pPr marL="742950" lvl="1" indent="-285750" algn="l" rtl="0">
              <a:spcBef>
                <a:spcPts val="970"/>
              </a:spcBef>
              <a:spcAft>
                <a:spcPts val="0"/>
              </a:spcAft>
              <a:buSzPct val="145000"/>
              <a:buChar char="•"/>
            </a:pPr>
            <a:r>
              <a:rPr lang="en-GB"/>
              <a:t>If, for example, you bought 12 balls of wool and knitted a jumper, is the cost of wool for that jumper 12 balls?  What if I had three spare balls to start with or two balls left at the end?  </a:t>
            </a:r>
            <a:endParaRPr/>
          </a:p>
          <a:p>
            <a:pPr marL="742950" lvl="1" indent="-285750" algn="l" rtl="0">
              <a:spcBef>
                <a:spcPts val="970"/>
              </a:spcBef>
              <a:spcAft>
                <a:spcPts val="0"/>
              </a:spcAft>
              <a:buSzPct val="145000"/>
              <a:buChar char="•"/>
            </a:pPr>
            <a:r>
              <a:rPr lang="en-GB"/>
              <a:t>The calculation for cost of goods sold is:</a:t>
            </a:r>
            <a:endParaRPr/>
          </a:p>
          <a:p>
            <a:pPr marL="457200" lvl="1" indent="0" algn="l" rtl="0">
              <a:spcBef>
                <a:spcPts val="970"/>
              </a:spcBef>
              <a:spcAft>
                <a:spcPts val="0"/>
              </a:spcAft>
              <a:buSzPct val="145000"/>
              <a:buNone/>
            </a:pPr>
            <a:r>
              <a:rPr lang="en-GB" b="1"/>
              <a:t>	opening inventories </a:t>
            </a:r>
            <a:r>
              <a:rPr lang="en-GB"/>
              <a:t>+ purchases - </a:t>
            </a:r>
            <a:r>
              <a:rPr lang="en-GB" b="1"/>
              <a:t>closing inventories</a:t>
            </a:r>
            <a:endParaRPr/>
          </a:p>
          <a:p>
            <a:pPr marL="285750" lvl="0" indent="-81343" algn="l" rtl="0">
              <a:spcBef>
                <a:spcPts val="1044"/>
              </a:spcBef>
              <a:spcAft>
                <a:spcPts val="0"/>
              </a:spcAft>
              <a:buSzPct val="145000"/>
              <a:buNone/>
            </a:pPr>
            <a:endParaRPr/>
          </a:p>
          <a:p>
            <a:pPr marL="285750" lvl="0" indent="-81343" algn="l" rtl="0">
              <a:spcBef>
                <a:spcPts val="1044"/>
              </a:spcBef>
              <a:spcAft>
                <a:spcPts val="0"/>
              </a:spcAft>
              <a:buSzPct val="145000"/>
              <a:buNone/>
            </a:pPr>
            <a:endParaRPr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982133" y="116632"/>
            <a:ext cx="6470187" cy="131561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b="1" u="sng"/>
              <a:t>Calculation of gross profit</a:t>
            </a:r>
            <a:endParaRPr u="sng"/>
          </a:p>
        </p:txBody>
      </p:sp>
      <p:sp>
        <p:nvSpPr>
          <p:cNvPr id="188" name="Google Shape;188;p24"/>
          <p:cNvSpPr txBox="1">
            <a:spLocks noGrp="1"/>
          </p:cNvSpPr>
          <p:nvPr>
            <p:ph type="body" idx="1"/>
          </p:nvPr>
        </p:nvSpPr>
        <p:spPr>
          <a:xfrm>
            <a:off x="982133" y="1556792"/>
            <a:ext cx="8161867" cy="5112568"/>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b="1"/>
              <a:t>Gross profit </a:t>
            </a:r>
            <a:r>
              <a:rPr lang="en-GB" sz="3200"/>
              <a:t>is the amount of money left or the surplus after the cost of goods sold has been deducted from the sales turnover.  </a:t>
            </a:r>
            <a:endParaRPr/>
          </a:p>
          <a:p>
            <a:pPr marL="742950" lvl="1" indent="-285750" algn="l" rtl="0">
              <a:spcBef>
                <a:spcPts val="1160"/>
              </a:spcBef>
              <a:spcAft>
                <a:spcPts val="0"/>
              </a:spcAft>
              <a:buSzPts val="4060"/>
              <a:buChar char="•"/>
            </a:pPr>
            <a:r>
              <a:rPr lang="en-GB" sz="2800"/>
              <a:t>This is not, however, the business's final profit as there are still other expenses to deduct in the next part of the account.  </a:t>
            </a:r>
            <a:endParaRPr/>
          </a:p>
          <a:p>
            <a:pPr marL="742950" lvl="1" indent="-285750" algn="l" rtl="0">
              <a:spcBef>
                <a:spcPts val="1160"/>
              </a:spcBef>
              <a:spcAft>
                <a:spcPts val="0"/>
              </a:spcAft>
              <a:buSzPts val="4060"/>
              <a:buChar char="•"/>
            </a:pPr>
            <a:r>
              <a:rPr lang="en-GB" sz="2800"/>
              <a:t>The calculation for gross profit is:</a:t>
            </a:r>
            <a:endParaRPr/>
          </a:p>
          <a:p>
            <a:pPr marL="457200" lvl="1" indent="0" algn="l" rtl="0">
              <a:spcBef>
                <a:spcPts val="1160"/>
              </a:spcBef>
              <a:spcAft>
                <a:spcPts val="0"/>
              </a:spcAft>
              <a:buSzPts val="4060"/>
              <a:buNone/>
            </a:pPr>
            <a:r>
              <a:rPr lang="en-GB" sz="2800"/>
              <a:t>		sales turnover - cost of goods sold</a:t>
            </a:r>
            <a:endParaRPr/>
          </a:p>
          <a:p>
            <a:pPr marL="285750" lvl="0" indent="-64770" algn="l" rtl="0">
              <a:spcBef>
                <a:spcPts val="1080"/>
              </a:spcBef>
              <a:spcAft>
                <a:spcPts val="0"/>
              </a:spcAft>
              <a:buSzPts val="3480"/>
              <a:buNone/>
            </a:pPr>
            <a:endParaRPr b="1"/>
          </a:p>
        </p:txBody>
      </p:sp>
      <p:pic>
        <p:nvPicPr>
          <p:cNvPr id="189" name="Google Shape;189;p24" descr="Image result for gross profit"/>
          <p:cNvPicPr preferRelativeResize="0"/>
          <p:nvPr/>
        </p:nvPicPr>
        <p:blipFill rotWithShape="1">
          <a:blip r:embed="rId3">
            <a:alphaModFix/>
          </a:blip>
          <a:srcRect/>
          <a:stretch/>
        </p:blipFill>
        <p:spPr>
          <a:xfrm>
            <a:off x="7164288" y="-1"/>
            <a:ext cx="1979712" cy="177923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5"/>
          <p:cNvSpPr txBox="1">
            <a:spLocks noGrp="1"/>
          </p:cNvSpPr>
          <p:nvPr>
            <p:ph type="title"/>
          </p:nvPr>
        </p:nvSpPr>
        <p:spPr>
          <a:xfrm>
            <a:off x="1043607" y="274638"/>
            <a:ext cx="7890081"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Section 1 </a:t>
            </a:r>
            <a:endParaRPr u="sng"/>
          </a:p>
        </p:txBody>
      </p:sp>
      <p:graphicFrame>
        <p:nvGraphicFramePr>
          <p:cNvPr id="195" name="Google Shape;195;p25"/>
          <p:cNvGraphicFramePr/>
          <p:nvPr/>
        </p:nvGraphicFramePr>
        <p:xfrm>
          <a:off x="1043606" y="1417638"/>
          <a:ext cx="3000000" cy="3000000"/>
        </p:xfrm>
        <a:graphic>
          <a:graphicData uri="http://schemas.openxmlformats.org/drawingml/2006/table">
            <a:tbl>
              <a:tblPr firstRow="1" firstCol="1" bandRow="1">
                <a:noFill/>
                <a:tableStyleId>{7A45E41E-AE7B-48A1-83DD-849BC9986CFD}</a:tableStyleId>
              </a:tblPr>
              <a:tblGrid>
                <a:gridCol w="4262250">
                  <a:extLst>
                    <a:ext uri="{9D8B030D-6E8A-4147-A177-3AD203B41FA5}">
                      <a16:colId xmlns:a16="http://schemas.microsoft.com/office/drawing/2014/main" val="20000"/>
                    </a:ext>
                  </a:extLst>
                </a:gridCol>
                <a:gridCol w="1639325">
                  <a:extLst>
                    <a:ext uri="{9D8B030D-6E8A-4147-A177-3AD203B41FA5}">
                      <a16:colId xmlns:a16="http://schemas.microsoft.com/office/drawing/2014/main" val="20001"/>
                    </a:ext>
                  </a:extLst>
                </a:gridCol>
                <a:gridCol w="1803275">
                  <a:extLst>
                    <a:ext uri="{9D8B030D-6E8A-4147-A177-3AD203B41FA5}">
                      <a16:colId xmlns:a16="http://schemas.microsoft.com/office/drawing/2014/main" val="20002"/>
                    </a:ext>
                  </a:extLst>
                </a:gridCol>
              </a:tblGrid>
              <a:tr h="1020750">
                <a:tc gridSpan="3">
                  <a:txBody>
                    <a:bodyPr/>
                    <a:lstStyle/>
                    <a:p>
                      <a:pPr marL="0" marR="0" lvl="0" indent="0" algn="l" rtl="0">
                        <a:lnSpc>
                          <a:spcPct val="115000"/>
                        </a:lnSpc>
                        <a:spcBef>
                          <a:spcPts val="0"/>
                        </a:spcBef>
                        <a:spcAft>
                          <a:spcPts val="0"/>
                        </a:spcAft>
                        <a:buNone/>
                      </a:pPr>
                      <a:r>
                        <a:rPr lang="en-GB" sz="2800" u="none" strike="noStrike" cap="none"/>
                        <a:t>Section 1 of a statement of comprehensive income for the year ended 30 April 2015</a:t>
                      </a:r>
                      <a:endParaRPr sz="2800" u="none" strike="noStrike" cap="none">
                        <a:latin typeface="Calibri"/>
                        <a:ea typeface="Calibri"/>
                        <a:cs typeface="Calibri"/>
                        <a:sym typeface="Calibri"/>
                      </a:endParaRPr>
                    </a:p>
                  </a:txBody>
                  <a:tcPr marL="68575" marR="68575"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75850">
                <a:tc>
                  <a:txBody>
                    <a:bodyPr/>
                    <a:lstStyle/>
                    <a:p>
                      <a:pPr marL="0" marR="0" lvl="0" indent="0" algn="l"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b="1" u="none" strike="noStrike" cap="none"/>
                        <a:t>£000s</a:t>
                      </a:r>
                      <a:endParaRPr sz="2400" b="1"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b="1" u="none" strike="noStrike" cap="none"/>
                        <a:t>£000s</a:t>
                      </a:r>
                      <a:endParaRPr sz="2400" b="1"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1"/>
                  </a:ext>
                </a:extLst>
              </a:tr>
              <a:tr h="375850">
                <a:tc>
                  <a:txBody>
                    <a:bodyPr/>
                    <a:lstStyle/>
                    <a:p>
                      <a:pPr marL="0" marR="0" lvl="0" indent="0" algn="l" rtl="0">
                        <a:lnSpc>
                          <a:spcPct val="115000"/>
                        </a:lnSpc>
                        <a:spcBef>
                          <a:spcPts val="0"/>
                        </a:spcBef>
                        <a:spcAft>
                          <a:spcPts val="0"/>
                        </a:spcAft>
                        <a:buNone/>
                      </a:pPr>
                      <a:r>
                        <a:rPr lang="en-GB" sz="2400" u="none" strike="noStrike" cap="none"/>
                        <a:t>Sales</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411,529</a:t>
                      </a:r>
                      <a:endParaRPr sz="24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2"/>
                  </a:ext>
                </a:extLst>
              </a:tr>
              <a:tr h="375850">
                <a:tc>
                  <a:txBody>
                    <a:bodyPr/>
                    <a:lstStyle/>
                    <a:p>
                      <a:pPr marL="0" marR="0" lvl="0" indent="0" algn="l" rtl="0">
                        <a:lnSpc>
                          <a:spcPct val="115000"/>
                        </a:lnSpc>
                        <a:spcBef>
                          <a:spcPts val="0"/>
                        </a:spcBef>
                        <a:spcAft>
                          <a:spcPts val="0"/>
                        </a:spcAft>
                        <a:buNone/>
                      </a:pPr>
                      <a:r>
                        <a:rPr lang="en-GB" sz="2400" u="none" strike="noStrike" cap="none"/>
                        <a:t>Less cost of goods sold</a:t>
                      </a:r>
                      <a:endParaRPr sz="2400" u="none" strike="noStrike" cap="none">
                        <a:latin typeface="Calibri"/>
                        <a:ea typeface="Calibri"/>
                        <a:cs typeface="Calibri"/>
                        <a:sym typeface="Calibri"/>
                      </a:endParaRPr>
                    </a:p>
                  </a:txBody>
                  <a:tcPr marL="68575" marR="68575" marT="0" marB="0"/>
                </a:tc>
                <a:tc gridSpan="2">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0" marR="0" marT="0" marB="0" anchor="ctr"/>
                </a:tc>
                <a:tc hMerge="1">
                  <a:txBody>
                    <a:bodyPr/>
                    <a:lstStyle/>
                    <a:p>
                      <a:endParaRPr lang="en-US"/>
                    </a:p>
                  </a:txBody>
                  <a:tcPr/>
                </a:tc>
                <a:extLst>
                  <a:ext uri="{0D108BD9-81ED-4DB2-BD59-A6C34878D82A}">
                    <a16:rowId xmlns:a16="http://schemas.microsoft.com/office/drawing/2014/main" val="10003"/>
                  </a:ext>
                </a:extLst>
              </a:tr>
              <a:tr h="375850">
                <a:tc>
                  <a:txBody>
                    <a:bodyPr/>
                    <a:lstStyle/>
                    <a:p>
                      <a:pPr marL="0" marR="0" lvl="0" indent="0" algn="l" rtl="0">
                        <a:lnSpc>
                          <a:spcPct val="115000"/>
                        </a:lnSpc>
                        <a:spcBef>
                          <a:spcPts val="0"/>
                        </a:spcBef>
                        <a:spcAft>
                          <a:spcPts val="0"/>
                        </a:spcAft>
                        <a:buNone/>
                      </a:pPr>
                      <a:r>
                        <a:rPr lang="en-GB" sz="2400" u="none" strike="noStrike" cap="none"/>
                        <a:t>Opening inventory</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34,993</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4"/>
                  </a:ext>
                </a:extLst>
              </a:tr>
              <a:tr h="375850">
                <a:tc>
                  <a:txBody>
                    <a:bodyPr/>
                    <a:lstStyle/>
                    <a:p>
                      <a:pPr marL="0" marR="0" lvl="0" indent="0" algn="l" rtl="0">
                        <a:lnSpc>
                          <a:spcPct val="115000"/>
                        </a:lnSpc>
                        <a:spcBef>
                          <a:spcPts val="0"/>
                        </a:spcBef>
                        <a:spcAft>
                          <a:spcPts val="0"/>
                        </a:spcAft>
                        <a:buNone/>
                      </a:pPr>
                      <a:r>
                        <a:rPr lang="en-GB" sz="2400" u="none" strike="noStrike" cap="none"/>
                        <a:t>Purchases</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128,129</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5"/>
                  </a:ext>
                </a:extLst>
              </a:tr>
              <a:tr h="375850">
                <a:tc>
                  <a:txBody>
                    <a:bodyPr/>
                    <a:lstStyle/>
                    <a:p>
                      <a:pPr marL="0" marR="0" lvl="0" indent="0" algn="l" rtl="0">
                        <a:lnSpc>
                          <a:spcPct val="115000"/>
                        </a:lnSpc>
                        <a:spcBef>
                          <a:spcPts val="0"/>
                        </a:spcBef>
                        <a:spcAft>
                          <a:spcPts val="0"/>
                        </a:spcAft>
                        <a:buNone/>
                      </a:pPr>
                      <a:r>
                        <a:rPr lang="en-GB" sz="2400" u="none" strike="noStrike" cap="none"/>
                        <a:t>Closing inventory</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21,445</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6"/>
                  </a:ext>
                </a:extLst>
              </a:tr>
              <a:tr h="375850">
                <a:tc>
                  <a:txBody>
                    <a:bodyPr/>
                    <a:lstStyle/>
                    <a:p>
                      <a:pPr marL="0" marR="0" lvl="0" indent="0" algn="l"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141,677</a:t>
                      </a:r>
                      <a:endParaRPr sz="24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7"/>
                  </a:ext>
                </a:extLst>
              </a:tr>
              <a:tr h="375850">
                <a:tc>
                  <a:txBody>
                    <a:bodyPr/>
                    <a:lstStyle/>
                    <a:p>
                      <a:pPr marL="0" marR="0" lvl="0" indent="0" algn="l" rtl="0">
                        <a:lnSpc>
                          <a:spcPct val="115000"/>
                        </a:lnSpc>
                        <a:spcBef>
                          <a:spcPts val="0"/>
                        </a:spcBef>
                        <a:spcAft>
                          <a:spcPts val="0"/>
                        </a:spcAft>
                        <a:buNone/>
                      </a:pPr>
                      <a:r>
                        <a:rPr lang="en-GB" sz="2400" u="none" strike="noStrike" cap="none"/>
                        <a:t>Gross profit</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 </a:t>
                      </a:r>
                      <a:endParaRPr sz="2400" u="none" strike="noStrike" cap="none">
                        <a:latin typeface="Calibri"/>
                        <a:ea typeface="Calibri"/>
                        <a:cs typeface="Calibri"/>
                        <a:sym typeface="Calibri"/>
                      </a:endParaRPr>
                    </a:p>
                  </a:txBody>
                  <a:tcPr marL="68575" marR="68575" marT="0" marB="0"/>
                </a:tc>
                <a:tc>
                  <a:txBody>
                    <a:bodyPr/>
                    <a:lstStyle/>
                    <a:p>
                      <a:pPr marL="0" marR="0" lvl="0" indent="0" algn="ctr" rtl="0">
                        <a:lnSpc>
                          <a:spcPct val="115000"/>
                        </a:lnSpc>
                        <a:spcBef>
                          <a:spcPts val="0"/>
                        </a:spcBef>
                        <a:spcAft>
                          <a:spcPts val="0"/>
                        </a:spcAft>
                        <a:buNone/>
                      </a:pPr>
                      <a:r>
                        <a:rPr lang="en-GB" sz="2400" u="none" strike="noStrike" cap="none"/>
                        <a:t>269,852</a:t>
                      </a:r>
                      <a:endParaRPr sz="2400" u="none" strike="noStrike" cap="none">
                        <a:latin typeface="Calibri"/>
                        <a:ea typeface="Calibri"/>
                        <a:cs typeface="Calibri"/>
                        <a:sym typeface="Calibri"/>
                      </a:endParaRPr>
                    </a:p>
                  </a:txBody>
                  <a:tcPr marL="68575" marR="68575" marT="0" marB="0"/>
                </a:tc>
                <a:extLst>
                  <a:ext uri="{0D108BD9-81ED-4DB2-BD59-A6C34878D82A}">
                    <a16:rowId xmlns:a16="http://schemas.microsoft.com/office/drawing/2014/main" val="10008"/>
                  </a:ext>
                </a:extLst>
              </a:tr>
            </a:tbl>
          </a:graphicData>
        </a:graphic>
      </p:graphicFrame>
      <p:sp>
        <p:nvSpPr>
          <p:cNvPr id="196" name="Google Shape;196;p25"/>
          <p:cNvSpPr txBox="1"/>
          <p:nvPr/>
        </p:nvSpPr>
        <p:spPr>
          <a:xfrm>
            <a:off x="1547664" y="5733256"/>
            <a:ext cx="7596336" cy="83099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i="0" u="none" strike="noStrike" cap="none">
                <a:solidFill>
                  <a:schemeClr val="dk1"/>
                </a:solidFill>
                <a:latin typeface="Corbel"/>
                <a:ea typeface="Corbel"/>
                <a:cs typeface="Corbel"/>
                <a:sym typeface="Corbel"/>
              </a:rPr>
              <a:t>Why is it important to calculate the actual cost of goods sold rather than just use the purchases for the year?</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26"/>
          <p:cNvSpPr txBox="1">
            <a:spLocks noGrp="1"/>
          </p:cNvSpPr>
          <p:nvPr>
            <p:ph type="title"/>
          </p:nvPr>
        </p:nvSpPr>
        <p:spPr>
          <a:xfrm>
            <a:off x="982133" y="139005"/>
            <a:ext cx="8054363" cy="985739"/>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b="1" u="sng"/>
              <a:t>Calculation of profit or loss for the year</a:t>
            </a:r>
            <a:endParaRPr u="sng"/>
          </a:p>
        </p:txBody>
      </p:sp>
      <p:sp>
        <p:nvSpPr>
          <p:cNvPr id="203" name="Google Shape;203;p26"/>
          <p:cNvSpPr txBox="1">
            <a:spLocks noGrp="1"/>
          </p:cNvSpPr>
          <p:nvPr>
            <p:ph type="body" idx="1"/>
          </p:nvPr>
        </p:nvSpPr>
        <p:spPr>
          <a:xfrm>
            <a:off x="1115616" y="1124744"/>
            <a:ext cx="7920880" cy="5123656"/>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3480"/>
              <a:buChar char="•"/>
            </a:pPr>
            <a:r>
              <a:rPr lang="en-GB"/>
              <a:t>Profit is the money after all other expenses have been deducted from gross profit and any other revenue income has been added.  Revenue income is non-capital income that is received by the business from sources other than sales, for example, discounts received and interest on positive bank balances.</a:t>
            </a:r>
            <a:endParaRPr/>
          </a:p>
          <a:p>
            <a:pPr marL="82296" lvl="0" indent="0" algn="l" rtl="0">
              <a:spcBef>
                <a:spcPts val="860"/>
              </a:spcBef>
              <a:spcAft>
                <a:spcPts val="0"/>
              </a:spcAft>
              <a:buSzPts val="1885"/>
              <a:buNone/>
            </a:pPr>
            <a:endParaRPr sz="1300"/>
          </a:p>
          <a:p>
            <a:pPr marL="285750" lvl="0" indent="-285750" algn="l" rtl="0">
              <a:spcBef>
                <a:spcPts val="1080"/>
              </a:spcBef>
              <a:spcAft>
                <a:spcPts val="0"/>
              </a:spcAft>
              <a:buSzPts val="3480"/>
              <a:buChar char="•"/>
            </a:pPr>
            <a:r>
              <a:rPr lang="en-GB"/>
              <a:t>Depreciation appears as an expense in the statement of comprehensive income, as this is a way that accountants can spread the cost of a fixed asset over its lifetime. </a:t>
            </a:r>
            <a:endParaRPr/>
          </a:p>
          <a:p>
            <a:pPr marL="82296" lvl="0" indent="0" algn="l" rtl="0">
              <a:spcBef>
                <a:spcPts val="860"/>
              </a:spcBef>
              <a:spcAft>
                <a:spcPts val="0"/>
              </a:spcAft>
              <a:buSzPts val="1885"/>
              <a:buNone/>
            </a:pPr>
            <a:endParaRPr sz="1300"/>
          </a:p>
          <a:p>
            <a:pPr marL="285750" lvl="0" indent="-285750" algn="l" rtl="0">
              <a:spcBef>
                <a:spcPts val="1080"/>
              </a:spcBef>
              <a:spcAft>
                <a:spcPts val="0"/>
              </a:spcAft>
              <a:buSzPts val="3480"/>
              <a:buChar char="•"/>
            </a:pPr>
            <a:r>
              <a:rPr lang="en-GB"/>
              <a:t>The calculation for net profit is:</a:t>
            </a:r>
            <a:endParaRPr/>
          </a:p>
          <a:p>
            <a:pPr marL="285750" lvl="0" indent="-64770" algn="l" rtl="0">
              <a:spcBef>
                <a:spcPts val="1080"/>
              </a:spcBef>
              <a:spcAft>
                <a:spcPts val="0"/>
              </a:spcAft>
              <a:buSzPts val="3480"/>
              <a:buNone/>
            </a:pPr>
            <a:endParaRPr/>
          </a:p>
        </p:txBody>
      </p:sp>
      <p:sp>
        <p:nvSpPr>
          <p:cNvPr id="204" name="Google Shape;204;p26"/>
          <p:cNvSpPr txBox="1"/>
          <p:nvPr/>
        </p:nvSpPr>
        <p:spPr>
          <a:xfrm>
            <a:off x="1871700" y="6017567"/>
            <a:ext cx="7272300" cy="523220"/>
          </a:xfrm>
          <a:prstGeom prst="rect">
            <a:avLst/>
          </a:prstGeom>
          <a:solidFill>
            <a:srgbClr val="9CD15B"/>
          </a:solid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800">
                <a:solidFill>
                  <a:schemeClr val="dk1"/>
                </a:solidFill>
                <a:latin typeface="Corbel"/>
                <a:ea typeface="Corbel"/>
                <a:cs typeface="Corbel"/>
                <a:sym typeface="Corbel"/>
              </a:rPr>
              <a:t>gross profit -  expenses + other revenue income</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7"/>
          <p:cNvSpPr txBox="1">
            <a:spLocks noGrp="1"/>
          </p:cNvSpPr>
          <p:nvPr>
            <p:ph type="title"/>
          </p:nvPr>
        </p:nvSpPr>
        <p:spPr>
          <a:xfrm>
            <a:off x="982133" y="139005"/>
            <a:ext cx="8054363" cy="985739"/>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b="1" u="sng"/>
              <a:t>Calculation of profit or loss for the year</a:t>
            </a:r>
            <a:endParaRPr u="sng"/>
          </a:p>
        </p:txBody>
      </p:sp>
      <p:sp>
        <p:nvSpPr>
          <p:cNvPr id="211" name="Google Shape;211;p27"/>
          <p:cNvSpPr txBox="1">
            <a:spLocks noGrp="1"/>
          </p:cNvSpPr>
          <p:nvPr>
            <p:ph type="body" idx="1"/>
          </p:nvPr>
        </p:nvSpPr>
        <p:spPr>
          <a:xfrm>
            <a:off x="1115616" y="1124744"/>
            <a:ext cx="7920880" cy="1368152"/>
          </a:xfrm>
          <a:prstGeom prst="rect">
            <a:avLst/>
          </a:prstGeom>
          <a:noFill/>
          <a:ln>
            <a:noFill/>
          </a:ln>
        </p:spPr>
        <p:txBody>
          <a:bodyPr spcFirstLastPara="1" wrap="square" lIns="91425" tIns="45700" rIns="91425" bIns="45700" anchor="ctr" anchorCtr="0">
            <a:normAutofit/>
          </a:bodyPr>
          <a:lstStyle/>
          <a:p>
            <a:pPr marL="82296" lvl="0" indent="0" algn="l" rtl="0">
              <a:spcBef>
                <a:spcPts val="0"/>
              </a:spcBef>
              <a:spcAft>
                <a:spcPts val="0"/>
              </a:spcAft>
              <a:buSzPts val="1885"/>
              <a:buNone/>
            </a:pPr>
            <a:endParaRPr sz="1300"/>
          </a:p>
          <a:p>
            <a:pPr marL="285750" lvl="0" indent="-285750" algn="l" rtl="0">
              <a:spcBef>
                <a:spcPts val="1080"/>
              </a:spcBef>
              <a:spcAft>
                <a:spcPts val="0"/>
              </a:spcAft>
              <a:buSzPts val="3480"/>
              <a:buChar char="•"/>
            </a:pPr>
            <a:r>
              <a:rPr lang="en-GB"/>
              <a:t>The calculation for profit for the year is:</a:t>
            </a:r>
            <a:endParaRPr/>
          </a:p>
          <a:p>
            <a:pPr marL="285750" lvl="0" indent="-64770" algn="l" rtl="0">
              <a:spcBef>
                <a:spcPts val="1080"/>
              </a:spcBef>
              <a:spcAft>
                <a:spcPts val="0"/>
              </a:spcAft>
              <a:buSzPts val="3480"/>
              <a:buNone/>
            </a:pPr>
            <a:endParaRPr/>
          </a:p>
        </p:txBody>
      </p:sp>
      <p:sp>
        <p:nvSpPr>
          <p:cNvPr id="212" name="Google Shape;212;p27"/>
          <p:cNvSpPr txBox="1"/>
          <p:nvPr/>
        </p:nvSpPr>
        <p:spPr>
          <a:xfrm>
            <a:off x="9593" y="3771139"/>
            <a:ext cx="9144000" cy="461665"/>
          </a:xfrm>
          <a:prstGeom prst="rect">
            <a:avLst/>
          </a:prstGeom>
          <a:solidFill>
            <a:srgbClr val="92D050"/>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Corbel"/>
                <a:ea typeface="Corbel"/>
                <a:cs typeface="Corbel"/>
                <a:sym typeface="Corbel"/>
              </a:rPr>
              <a:t>cost of goods sold = opening inventory + purchases – closing inventory</a:t>
            </a:r>
            <a:endParaRPr/>
          </a:p>
        </p:txBody>
      </p:sp>
      <p:sp>
        <p:nvSpPr>
          <p:cNvPr id="213" name="Google Shape;213;p27"/>
          <p:cNvSpPr txBox="1"/>
          <p:nvPr/>
        </p:nvSpPr>
        <p:spPr>
          <a:xfrm>
            <a:off x="1354998" y="2978965"/>
            <a:ext cx="6421358" cy="461665"/>
          </a:xfrm>
          <a:prstGeom prst="rect">
            <a:avLst/>
          </a:prstGeom>
          <a:solidFill>
            <a:srgbClr val="92D050"/>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Corbel"/>
                <a:ea typeface="Corbel"/>
                <a:cs typeface="Corbel"/>
                <a:sym typeface="Corbel"/>
              </a:rPr>
              <a:t>gross profit = sales revenue – costs of goods sold</a:t>
            </a:r>
            <a:endParaRPr/>
          </a:p>
        </p:txBody>
      </p:sp>
      <p:sp>
        <p:nvSpPr>
          <p:cNvPr id="214" name="Google Shape;214;p27"/>
          <p:cNvSpPr txBox="1"/>
          <p:nvPr/>
        </p:nvSpPr>
        <p:spPr>
          <a:xfrm>
            <a:off x="1367644" y="2182161"/>
            <a:ext cx="6408712" cy="461665"/>
          </a:xfrm>
          <a:prstGeom prst="rect">
            <a:avLst/>
          </a:prstGeom>
          <a:solidFill>
            <a:srgbClr val="92D050"/>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Corbel"/>
                <a:ea typeface="Corbel"/>
                <a:cs typeface="Corbel"/>
                <a:sym typeface="Corbel"/>
              </a:rPr>
              <a:t>gross profit -  expenses + other revenue income</a:t>
            </a:r>
            <a:endParaRPr/>
          </a:p>
        </p:txBody>
      </p:sp>
      <p:sp>
        <p:nvSpPr>
          <p:cNvPr id="215" name="Google Shape;215;p27"/>
          <p:cNvSpPr txBox="1"/>
          <p:nvPr/>
        </p:nvSpPr>
        <p:spPr>
          <a:xfrm>
            <a:off x="0" y="4561160"/>
            <a:ext cx="9144000" cy="461665"/>
          </a:xfrm>
          <a:prstGeom prst="rect">
            <a:avLst/>
          </a:prstGeom>
          <a:solidFill>
            <a:srgbClr val="92D050"/>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400">
                <a:solidFill>
                  <a:schemeClr val="dk1"/>
                </a:solidFill>
                <a:latin typeface="Corbel"/>
                <a:ea typeface="Corbel"/>
                <a:cs typeface="Corbel"/>
                <a:sym typeface="Corbel"/>
              </a:rPr>
              <a:t>profit or loss for the year = gross profit – expenses + other income</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28"/>
          <p:cNvSpPr txBox="1">
            <a:spLocks noGrp="1"/>
          </p:cNvSpPr>
          <p:nvPr>
            <p:ph type="title"/>
          </p:nvPr>
        </p:nvSpPr>
        <p:spPr>
          <a:xfrm>
            <a:off x="1038984" y="102090"/>
            <a:ext cx="7498080" cy="102265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2800"/>
              <a:buFont typeface="Corbel"/>
              <a:buNone/>
            </a:pPr>
            <a:r>
              <a:rPr lang="en-GB" sz="2800"/>
              <a:t>Statement of comprehensive income for year ended 30 April 2015</a:t>
            </a:r>
            <a:endParaRPr/>
          </a:p>
        </p:txBody>
      </p:sp>
      <p:graphicFrame>
        <p:nvGraphicFramePr>
          <p:cNvPr id="221" name="Google Shape;221;p28"/>
          <p:cNvGraphicFramePr/>
          <p:nvPr/>
        </p:nvGraphicFramePr>
        <p:xfrm>
          <a:off x="1835696" y="1124743"/>
          <a:ext cx="3000000" cy="3000000"/>
        </p:xfrm>
        <a:graphic>
          <a:graphicData uri="http://schemas.openxmlformats.org/drawingml/2006/table">
            <a:tbl>
              <a:tblPr firstRow="1" firstCol="1" bandRow="1">
                <a:noFill/>
                <a:tableStyleId>{7A45E41E-AE7B-48A1-83DD-849BC9986CFD}</a:tableStyleId>
              </a:tblPr>
              <a:tblGrid>
                <a:gridCol w="4305100">
                  <a:extLst>
                    <a:ext uri="{9D8B030D-6E8A-4147-A177-3AD203B41FA5}">
                      <a16:colId xmlns:a16="http://schemas.microsoft.com/office/drawing/2014/main" val="20000"/>
                    </a:ext>
                  </a:extLst>
                </a:gridCol>
                <a:gridCol w="1285100">
                  <a:extLst>
                    <a:ext uri="{9D8B030D-6E8A-4147-A177-3AD203B41FA5}">
                      <a16:colId xmlns:a16="http://schemas.microsoft.com/office/drawing/2014/main" val="20001"/>
                    </a:ext>
                  </a:extLst>
                </a:gridCol>
                <a:gridCol w="1322550">
                  <a:extLst>
                    <a:ext uri="{9D8B030D-6E8A-4147-A177-3AD203B41FA5}">
                      <a16:colId xmlns:a16="http://schemas.microsoft.com/office/drawing/2014/main" val="20002"/>
                    </a:ext>
                  </a:extLst>
                </a:gridCol>
              </a:tblGrid>
              <a:tr h="286675">
                <a:tc gridSpan="3">
                  <a:txBody>
                    <a:bodyPr/>
                    <a:lstStyle/>
                    <a:p>
                      <a:pPr marL="0" marR="0" lvl="0" indent="0" algn="l" rtl="0">
                        <a:lnSpc>
                          <a:spcPct val="115000"/>
                        </a:lnSpc>
                        <a:spcBef>
                          <a:spcPts val="0"/>
                        </a:spcBef>
                        <a:spcAft>
                          <a:spcPts val="0"/>
                        </a:spcAft>
                        <a:buNone/>
                      </a:pPr>
                      <a:r>
                        <a:rPr lang="en-GB" sz="1600" u="none" strike="noStrike" cap="none"/>
                        <a:t>Statement of comprehensive income for the year ended 30 April 2015</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86675">
                <a:tc>
                  <a:txBody>
                    <a:bodyPr/>
                    <a:lstStyle/>
                    <a:p>
                      <a:pPr marL="0" marR="0" lvl="0" indent="0" algn="l"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u="none" strike="noStrike" cap="none"/>
                        <a:t>£000s</a:t>
                      </a:r>
                      <a:endParaRPr sz="1600" u="none" strike="noStrike" cap="none">
                        <a:latin typeface="Calibri"/>
                        <a:ea typeface="Calibri"/>
                        <a:cs typeface="Calibri"/>
                        <a:sym typeface="Calibri"/>
                      </a:endParaRPr>
                    </a:p>
                  </a:txBody>
                  <a:tcPr marL="68575" marR="68575" marT="0" marB="0">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u="none" strike="noStrike" cap="none"/>
                        <a:t>£000s</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286675">
                <a:tc>
                  <a:txBody>
                    <a:bodyPr/>
                    <a:lstStyle/>
                    <a:p>
                      <a:pPr marL="0" marR="0" lvl="0" indent="0" algn="l" rtl="0">
                        <a:lnSpc>
                          <a:spcPct val="115000"/>
                        </a:lnSpc>
                        <a:spcBef>
                          <a:spcPts val="0"/>
                        </a:spcBef>
                        <a:spcAft>
                          <a:spcPts val="0"/>
                        </a:spcAft>
                        <a:buNone/>
                      </a:pPr>
                      <a:r>
                        <a:rPr lang="en-GB" sz="1600" u="none" strike="noStrike" cap="none"/>
                        <a:t>Sales</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T w="12700" cap="flat" cmpd="sng">
                      <a:solidFill>
                        <a:schemeClr val="dk1"/>
                      </a:solidFill>
                      <a:prstDash val="solid"/>
                      <a:round/>
                      <a:headEnd type="none" w="sm" len="sm"/>
                      <a:tailEnd type="none" w="sm" len="sm"/>
                    </a:lnT>
                  </a:tcPr>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T w="12700" cap="flat" cmpd="sng">
                      <a:solidFill>
                        <a:schemeClr val="dk1"/>
                      </a:solidFill>
                      <a:prstDash val="solid"/>
                      <a:round/>
                      <a:headEnd type="none" w="sm" len="sm"/>
                      <a:tailEnd type="none" w="sm" len="sm"/>
                    </a:lnT>
                  </a:tcPr>
                </a:tc>
                <a:tc>
                  <a:txBody>
                    <a:bodyPr/>
                    <a:lstStyle/>
                    <a:p>
                      <a:pPr marL="0" marR="0" lvl="0" indent="0" algn="r" rtl="0">
                        <a:lnSpc>
                          <a:spcPct val="115000"/>
                        </a:lnSpc>
                        <a:spcBef>
                          <a:spcPts val="0"/>
                        </a:spcBef>
                        <a:spcAft>
                          <a:spcPts val="0"/>
                        </a:spcAft>
                        <a:buNone/>
                      </a:pPr>
                      <a:r>
                        <a:rPr lang="en-GB" sz="1600" u="none" strike="noStrike" cap="none"/>
                        <a:t>411,529</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tcPr>
                </a:tc>
                <a:extLst>
                  <a:ext uri="{0D108BD9-81ED-4DB2-BD59-A6C34878D82A}">
                    <a16:rowId xmlns:a16="http://schemas.microsoft.com/office/drawing/2014/main" val="10002"/>
                  </a:ext>
                </a:extLst>
              </a:tr>
              <a:tr h="286675">
                <a:tc>
                  <a:txBody>
                    <a:bodyPr/>
                    <a:lstStyle/>
                    <a:p>
                      <a:pPr marL="0" marR="0" lvl="0" indent="0" algn="l" rtl="0">
                        <a:lnSpc>
                          <a:spcPct val="115000"/>
                        </a:lnSpc>
                        <a:spcBef>
                          <a:spcPts val="0"/>
                        </a:spcBef>
                        <a:spcAft>
                          <a:spcPts val="0"/>
                        </a:spcAft>
                        <a:buNone/>
                      </a:pPr>
                      <a:r>
                        <a:rPr lang="en-GB" sz="1600" u="none" strike="noStrike" cap="none"/>
                        <a:t>Less cost of goods sold</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03"/>
                  </a:ext>
                </a:extLst>
              </a:tr>
              <a:tr h="286675">
                <a:tc>
                  <a:txBody>
                    <a:bodyPr/>
                    <a:lstStyle/>
                    <a:p>
                      <a:pPr marL="0" marR="0" lvl="0" indent="0" algn="l" rtl="0">
                        <a:lnSpc>
                          <a:spcPct val="115000"/>
                        </a:lnSpc>
                        <a:spcBef>
                          <a:spcPts val="0"/>
                        </a:spcBef>
                        <a:spcAft>
                          <a:spcPts val="0"/>
                        </a:spcAft>
                        <a:buNone/>
                      </a:pPr>
                      <a:r>
                        <a:rPr lang="en-GB" sz="1600" u="none" strike="noStrike" cap="none"/>
                        <a:t>Opening inventory</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u="none" strike="noStrike" cap="none"/>
                        <a:t>  34,993</a:t>
                      </a:r>
                      <a:endParaRPr sz="1600" u="none" strike="noStrike" cap="none">
                        <a:latin typeface="Calibri"/>
                        <a:ea typeface="Calibri"/>
                        <a:cs typeface="Calibri"/>
                        <a:sym typeface="Calibri"/>
                      </a:endParaRPr>
                    </a:p>
                  </a:txBody>
                  <a:tcPr marL="68575" marR="68575" marT="0" marB="0"/>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04"/>
                  </a:ext>
                </a:extLst>
              </a:tr>
              <a:tr h="286675">
                <a:tc>
                  <a:txBody>
                    <a:bodyPr/>
                    <a:lstStyle/>
                    <a:p>
                      <a:pPr marL="0" marR="0" lvl="0" indent="0" algn="l" rtl="0">
                        <a:lnSpc>
                          <a:spcPct val="115000"/>
                        </a:lnSpc>
                        <a:spcBef>
                          <a:spcPts val="0"/>
                        </a:spcBef>
                        <a:spcAft>
                          <a:spcPts val="0"/>
                        </a:spcAft>
                        <a:buNone/>
                      </a:pPr>
                      <a:r>
                        <a:rPr lang="en-GB" sz="1600" u="none" strike="noStrike" cap="none"/>
                        <a:t>Purchases</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u="none" strike="noStrike" cap="none"/>
                        <a:t>128,129</a:t>
                      </a:r>
                      <a:endParaRPr sz="1600" u="none" strike="noStrike" cap="none">
                        <a:latin typeface="Calibri"/>
                        <a:ea typeface="Calibri"/>
                        <a:cs typeface="Calibri"/>
                        <a:sym typeface="Calibri"/>
                      </a:endParaRPr>
                    </a:p>
                  </a:txBody>
                  <a:tcPr marL="68575" marR="68575" marT="0" marB="0"/>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05"/>
                  </a:ext>
                </a:extLst>
              </a:tr>
              <a:tr h="286675">
                <a:tc>
                  <a:txBody>
                    <a:bodyPr/>
                    <a:lstStyle/>
                    <a:p>
                      <a:pPr marL="0" marR="0" lvl="0" indent="0" algn="l" rtl="0">
                        <a:lnSpc>
                          <a:spcPct val="115000"/>
                        </a:lnSpc>
                        <a:spcBef>
                          <a:spcPts val="0"/>
                        </a:spcBef>
                        <a:spcAft>
                          <a:spcPts val="0"/>
                        </a:spcAft>
                        <a:buNone/>
                      </a:pPr>
                      <a:r>
                        <a:rPr lang="en-GB" sz="1600" u="none" strike="noStrike" cap="none"/>
                        <a:t>Closing inventory </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u="none" strike="noStrike" cap="none"/>
                        <a:t>  21,445</a:t>
                      </a:r>
                      <a:endParaRPr sz="1600" u="none" strike="noStrike" cap="none">
                        <a:latin typeface="Calibri"/>
                        <a:ea typeface="Calibri"/>
                        <a:cs typeface="Calibri"/>
                        <a:sym typeface="Calibri"/>
                      </a:endParaRPr>
                    </a:p>
                  </a:txBody>
                  <a:tcPr marL="68575" marR="68575" marT="0" marB="0"/>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06"/>
                  </a:ext>
                </a:extLst>
              </a:tr>
              <a:tr h="286675">
                <a:tc>
                  <a:txBody>
                    <a:bodyPr/>
                    <a:lstStyle/>
                    <a:p>
                      <a:pPr marL="0" marR="0" lvl="0" indent="0" algn="l"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u="none" strike="noStrike" cap="none"/>
                        <a:t>141,677</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7"/>
                  </a:ext>
                </a:extLst>
              </a:tr>
              <a:tr h="286675">
                <a:tc>
                  <a:txBody>
                    <a:bodyPr/>
                    <a:lstStyle/>
                    <a:p>
                      <a:pPr marL="0" marR="0" lvl="0" indent="0" algn="l" rtl="0">
                        <a:lnSpc>
                          <a:spcPct val="115000"/>
                        </a:lnSpc>
                        <a:spcBef>
                          <a:spcPts val="0"/>
                        </a:spcBef>
                        <a:spcAft>
                          <a:spcPts val="0"/>
                        </a:spcAft>
                        <a:buNone/>
                      </a:pPr>
                      <a:r>
                        <a:rPr lang="en-GB" sz="1600" u="none" strike="noStrike" cap="none"/>
                        <a:t>Gross profit</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u="none" strike="noStrike" cap="none"/>
                        <a:t>269,852</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08"/>
                  </a:ext>
                </a:extLst>
              </a:tr>
              <a:tr h="286675">
                <a:tc>
                  <a:txBody>
                    <a:bodyPr/>
                    <a:lstStyle/>
                    <a:p>
                      <a:pPr marL="0" marR="0" lvl="0" indent="0" algn="l" rtl="0">
                        <a:lnSpc>
                          <a:spcPct val="115000"/>
                        </a:lnSpc>
                        <a:spcBef>
                          <a:spcPts val="0"/>
                        </a:spcBef>
                        <a:spcAft>
                          <a:spcPts val="0"/>
                        </a:spcAft>
                        <a:buNone/>
                      </a:pPr>
                      <a:r>
                        <a:rPr lang="en-GB" sz="1600" u="none" strike="noStrike" cap="none"/>
                        <a:t>Less expenses</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T w="12700" cap="flat" cmpd="sng">
                      <a:solidFill>
                        <a:schemeClr val="dk1"/>
                      </a:solidFill>
                      <a:prstDash val="solid"/>
                      <a:round/>
                      <a:headEnd type="none" w="sm" len="sm"/>
                      <a:tailEnd type="none" w="sm" len="sm"/>
                    </a:lnT>
                  </a:tcPr>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T w="12700" cap="flat" cmpd="sng">
                      <a:solidFill>
                        <a:schemeClr val="dk1"/>
                      </a:solidFill>
                      <a:prstDash val="solid"/>
                      <a:round/>
                      <a:headEnd type="none" w="sm" len="sm"/>
                      <a:tailEnd type="none" w="sm" len="sm"/>
                    </a:lnT>
                  </a:tcPr>
                </a:tc>
                <a:tc>
                  <a:txBody>
                    <a:bodyPr/>
                    <a:lstStyle/>
                    <a:p>
                      <a:pPr marL="0" marR="0" lvl="0" indent="0" algn="r" rtl="0">
                        <a:lnSpc>
                          <a:spcPct val="115000"/>
                        </a:lnSpc>
                        <a:spcBef>
                          <a:spcPts val="0"/>
                        </a:spcBef>
                        <a:spcAft>
                          <a:spcPts val="0"/>
                        </a:spcAft>
                        <a:buNone/>
                      </a:pPr>
                      <a:r>
                        <a:rPr lang="en-GB" sz="1600" u="none" strike="noStrike" cap="none"/>
                        <a:t> </a:t>
                      </a:r>
                      <a:endParaRPr sz="1600" u="none" strike="noStrike" cap="none">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tcPr>
                </a:tc>
                <a:extLst>
                  <a:ext uri="{0D108BD9-81ED-4DB2-BD59-A6C34878D82A}">
                    <a16:rowId xmlns:a16="http://schemas.microsoft.com/office/drawing/2014/main" val="10009"/>
                  </a:ext>
                </a:extLst>
              </a:tr>
              <a:tr h="286675">
                <a:tc>
                  <a:txBody>
                    <a:bodyPr/>
                    <a:lstStyle/>
                    <a:p>
                      <a:pPr marL="0" marR="0" lvl="0" indent="0" algn="l" rtl="0">
                        <a:lnSpc>
                          <a:spcPct val="115000"/>
                        </a:lnSpc>
                        <a:spcBef>
                          <a:spcPts val="0"/>
                        </a:spcBef>
                        <a:spcAft>
                          <a:spcPts val="0"/>
                        </a:spcAft>
                        <a:buNone/>
                      </a:pPr>
                      <a:r>
                        <a:rPr lang="en-GB" sz="1600" u="none" strike="noStrike" cap="none"/>
                        <a:t>Rent and rates</a:t>
                      </a:r>
                      <a:endParaRPr sz="1600" u="none" strike="noStrike" cap="none">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u="none" strike="noStrike" cap="none"/>
                        <a:t>  37,554</a:t>
                      </a:r>
                      <a:endParaRPr sz="1600" u="none" strike="noStrike" cap="none">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0"/>
                  </a:ext>
                </a:extLst>
              </a:tr>
              <a:tr h="286675">
                <a:tc>
                  <a:txBody>
                    <a:bodyPr/>
                    <a:lstStyle/>
                    <a:p>
                      <a:pPr marL="0" marR="0" lvl="0" indent="0" algn="l" rtl="0">
                        <a:lnSpc>
                          <a:spcPct val="115000"/>
                        </a:lnSpc>
                        <a:spcBef>
                          <a:spcPts val="0"/>
                        </a:spcBef>
                        <a:spcAft>
                          <a:spcPts val="0"/>
                        </a:spcAft>
                        <a:buNone/>
                      </a:pPr>
                      <a:r>
                        <a:rPr lang="en-GB" sz="1600"/>
                        <a:t>Wages and salaries</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96,221</a:t>
                      </a:r>
                      <a:endParaRPr sz="1600">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1"/>
                  </a:ext>
                </a:extLst>
              </a:tr>
              <a:tr h="286675">
                <a:tc>
                  <a:txBody>
                    <a:bodyPr/>
                    <a:lstStyle/>
                    <a:p>
                      <a:pPr marL="0" marR="0" lvl="0" indent="0" algn="l" rtl="0">
                        <a:lnSpc>
                          <a:spcPct val="115000"/>
                        </a:lnSpc>
                        <a:spcBef>
                          <a:spcPts val="0"/>
                        </a:spcBef>
                        <a:spcAft>
                          <a:spcPts val="0"/>
                        </a:spcAft>
                        <a:buNone/>
                      </a:pPr>
                      <a:r>
                        <a:rPr lang="en-GB" sz="1600"/>
                        <a:t>Telephone and postage</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1,359</a:t>
                      </a:r>
                      <a:endParaRPr sz="1600">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2"/>
                  </a:ext>
                </a:extLst>
              </a:tr>
              <a:tr h="286675">
                <a:tc>
                  <a:txBody>
                    <a:bodyPr/>
                    <a:lstStyle/>
                    <a:p>
                      <a:pPr marL="0" marR="0" lvl="0" indent="0" algn="l" rtl="0">
                        <a:lnSpc>
                          <a:spcPct val="115000"/>
                        </a:lnSpc>
                        <a:spcBef>
                          <a:spcPts val="0"/>
                        </a:spcBef>
                        <a:spcAft>
                          <a:spcPts val="0"/>
                        </a:spcAft>
                        <a:buNone/>
                      </a:pPr>
                      <a:r>
                        <a:rPr lang="en-GB" sz="1600"/>
                        <a:t>Distribution</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31,593</a:t>
                      </a:r>
                      <a:endParaRPr sz="1600">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3"/>
                  </a:ext>
                </a:extLst>
              </a:tr>
              <a:tr h="286675">
                <a:tc>
                  <a:txBody>
                    <a:bodyPr/>
                    <a:lstStyle/>
                    <a:p>
                      <a:pPr marL="0" marR="0" lvl="0" indent="0" algn="l" rtl="0">
                        <a:lnSpc>
                          <a:spcPct val="115000"/>
                        </a:lnSpc>
                        <a:spcBef>
                          <a:spcPts val="0"/>
                        </a:spcBef>
                        <a:spcAft>
                          <a:spcPts val="0"/>
                        </a:spcAft>
                        <a:buNone/>
                      </a:pPr>
                      <a:r>
                        <a:rPr lang="en-GB" sz="1600"/>
                        <a:t>Advertising</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15,579</a:t>
                      </a:r>
                      <a:endParaRPr sz="1600">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4"/>
                  </a:ext>
                </a:extLst>
              </a:tr>
              <a:tr h="286675">
                <a:tc>
                  <a:txBody>
                    <a:bodyPr/>
                    <a:lstStyle/>
                    <a:p>
                      <a:pPr marL="0" marR="0" lvl="0" indent="0" algn="l" rtl="0">
                        <a:lnSpc>
                          <a:spcPct val="115000"/>
                        </a:lnSpc>
                        <a:spcBef>
                          <a:spcPts val="0"/>
                        </a:spcBef>
                        <a:spcAft>
                          <a:spcPts val="0"/>
                        </a:spcAft>
                        <a:buNone/>
                      </a:pPr>
                      <a:r>
                        <a:rPr lang="en-GB" sz="1600"/>
                        <a:t>Miscellaneous expenses</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28,452</a:t>
                      </a:r>
                      <a:endParaRPr sz="1600">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5"/>
                  </a:ext>
                </a:extLst>
              </a:tr>
              <a:tr h="286675">
                <a:tc>
                  <a:txBody>
                    <a:bodyPr/>
                    <a:lstStyle/>
                    <a:p>
                      <a:pPr marL="0" marR="0" lvl="0" indent="0" algn="l" rtl="0">
                        <a:lnSpc>
                          <a:spcPct val="115000"/>
                        </a:lnSpc>
                        <a:spcBef>
                          <a:spcPts val="0"/>
                        </a:spcBef>
                        <a:spcAft>
                          <a:spcPts val="0"/>
                        </a:spcAft>
                        <a:buNone/>
                      </a:pPr>
                      <a:r>
                        <a:rPr lang="en-GB" sz="1600"/>
                        <a:t>Depreciation</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17,848</a:t>
                      </a:r>
                      <a:endParaRPr sz="1600">
                        <a:latin typeface="Calibri"/>
                        <a:ea typeface="Calibri"/>
                        <a:cs typeface="Calibri"/>
                        <a:sym typeface="Calibri"/>
                      </a:endParaRPr>
                    </a:p>
                  </a:txBody>
                  <a:tcPr marL="68575" marR="68575" marT="0" marB="0"/>
                </a:tc>
                <a:tc>
                  <a:txBody>
                    <a:bodyPr/>
                    <a:lstStyle/>
                    <a:p>
                      <a:pPr marL="0" marR="0" lvl="0" indent="0" algn="l" rtl="0">
                        <a:spcBef>
                          <a:spcPts val="0"/>
                        </a:spcBef>
                        <a:spcAft>
                          <a:spcPts val="0"/>
                        </a:spcAft>
                        <a:buNone/>
                      </a:pPr>
                      <a:endParaRPr sz="1800"/>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6"/>
                  </a:ext>
                </a:extLst>
              </a:tr>
              <a:tr h="286675">
                <a:tc>
                  <a:txBody>
                    <a:bodyPr/>
                    <a:lstStyle/>
                    <a:p>
                      <a:pPr marL="0" marR="0" lvl="0" indent="0" algn="l" rtl="0">
                        <a:lnSpc>
                          <a:spcPct val="115000"/>
                        </a:lnSpc>
                        <a:spcBef>
                          <a:spcPts val="0"/>
                        </a:spcBef>
                        <a:spcAft>
                          <a:spcPts val="0"/>
                        </a:spcAft>
                        <a:buNone/>
                      </a:pPr>
                      <a:r>
                        <a:rPr lang="en-GB" sz="1600"/>
                        <a:t>Total expenses</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tcPr>
                </a:tc>
                <a:tc>
                  <a:txBody>
                    <a:bodyPr/>
                    <a:lstStyle/>
                    <a:p>
                      <a:pPr marL="0" marR="0" lvl="0" indent="0" algn="r" rtl="0">
                        <a:lnSpc>
                          <a:spcPct val="115000"/>
                        </a:lnSpc>
                        <a:spcBef>
                          <a:spcPts val="0"/>
                        </a:spcBef>
                        <a:spcAft>
                          <a:spcPts val="0"/>
                        </a:spcAft>
                        <a:buNone/>
                      </a:pPr>
                      <a:r>
                        <a:rPr lang="en-GB" sz="1600"/>
                        <a:t> </a:t>
                      </a:r>
                      <a:endParaRPr sz="1600">
                        <a:latin typeface="Calibri"/>
                        <a:ea typeface="Calibri"/>
                        <a:cs typeface="Calibri"/>
                        <a:sym typeface="Calibri"/>
                      </a:endParaRPr>
                    </a:p>
                  </a:txBody>
                  <a:tcPr marL="68575" marR="68575" marT="0" marB="0"/>
                </a:tc>
                <a:tc>
                  <a:txBody>
                    <a:bodyPr/>
                    <a:lstStyle/>
                    <a:p>
                      <a:pPr marL="0" marR="0" lvl="0" indent="0" algn="r" rtl="0">
                        <a:lnSpc>
                          <a:spcPct val="115000"/>
                        </a:lnSpc>
                        <a:spcBef>
                          <a:spcPts val="0"/>
                        </a:spcBef>
                        <a:spcAft>
                          <a:spcPts val="0"/>
                        </a:spcAft>
                        <a:buNone/>
                      </a:pPr>
                      <a:r>
                        <a:rPr lang="en-GB" sz="1600"/>
                        <a:t>228,696</a:t>
                      </a:r>
                      <a:endParaRPr sz="1600">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tcPr>
                </a:tc>
                <a:extLst>
                  <a:ext uri="{0D108BD9-81ED-4DB2-BD59-A6C34878D82A}">
                    <a16:rowId xmlns:a16="http://schemas.microsoft.com/office/drawing/2014/main" val="10017"/>
                  </a:ext>
                </a:extLst>
              </a:tr>
              <a:tr h="286675">
                <a:tc>
                  <a:txBody>
                    <a:bodyPr/>
                    <a:lstStyle/>
                    <a:p>
                      <a:pPr marL="0" marR="0" lvl="0" indent="0" algn="l" rtl="0">
                        <a:lnSpc>
                          <a:spcPct val="115000"/>
                        </a:lnSpc>
                        <a:spcBef>
                          <a:spcPts val="0"/>
                        </a:spcBef>
                        <a:spcAft>
                          <a:spcPts val="0"/>
                        </a:spcAft>
                        <a:buNone/>
                      </a:pPr>
                      <a:r>
                        <a:rPr lang="en-GB" sz="1600"/>
                        <a:t>Revenue income</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a:t> </a:t>
                      </a:r>
                      <a:endParaRPr sz="1600">
                        <a:latin typeface="Calibri"/>
                        <a:ea typeface="Calibri"/>
                        <a:cs typeface="Calibri"/>
                        <a:sym typeface="Calibri"/>
                      </a:endParaRPr>
                    </a:p>
                  </a:txBody>
                  <a:tcPr marL="68575" marR="68575" marT="0" marB="0">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a:t>0</a:t>
                      </a:r>
                      <a:endParaRPr sz="1600">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18"/>
                  </a:ext>
                </a:extLst>
              </a:tr>
              <a:tr h="286675">
                <a:tc>
                  <a:txBody>
                    <a:bodyPr/>
                    <a:lstStyle/>
                    <a:p>
                      <a:pPr marL="0" marR="0" lvl="0" indent="0" algn="l" rtl="0">
                        <a:lnSpc>
                          <a:spcPct val="115000"/>
                        </a:lnSpc>
                        <a:spcBef>
                          <a:spcPts val="0"/>
                        </a:spcBef>
                        <a:spcAft>
                          <a:spcPts val="0"/>
                        </a:spcAft>
                        <a:buNone/>
                      </a:pPr>
                      <a:r>
                        <a:rPr lang="en-GB" sz="1600"/>
                        <a:t>Net profit before tax</a:t>
                      </a:r>
                      <a:endParaRPr sz="1600">
                        <a:latin typeface="Calibri"/>
                        <a:ea typeface="Calibri"/>
                        <a:cs typeface="Calibri"/>
                        <a:sym typeface="Calibri"/>
                      </a:endParaRPr>
                    </a:p>
                  </a:txBody>
                  <a:tcPr marL="68575" marR="68575" marT="0" marB="0">
                    <a:lnL w="12700" cap="flat" cmpd="sng">
                      <a:solidFill>
                        <a:schemeClr val="dk1"/>
                      </a:solidFill>
                      <a:prstDash val="solid"/>
                      <a:round/>
                      <a:headEnd type="none" w="sm" len="sm"/>
                      <a:tailEnd type="none" w="sm" len="sm"/>
                    </a:lnL>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a:t> </a:t>
                      </a:r>
                      <a:endParaRPr sz="1600">
                        <a:latin typeface="Calibri"/>
                        <a:ea typeface="Calibri"/>
                        <a:cs typeface="Calibri"/>
                        <a:sym typeface="Calibri"/>
                      </a:endParaRPr>
                    </a:p>
                  </a:txBody>
                  <a:tcPr marL="68575" marR="68575" marT="0" marB="0">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tc>
                  <a:txBody>
                    <a:bodyPr/>
                    <a:lstStyle/>
                    <a:p>
                      <a:pPr marL="0" marR="0" lvl="0" indent="0" algn="r" rtl="0">
                        <a:lnSpc>
                          <a:spcPct val="115000"/>
                        </a:lnSpc>
                        <a:spcBef>
                          <a:spcPts val="0"/>
                        </a:spcBef>
                        <a:spcAft>
                          <a:spcPts val="0"/>
                        </a:spcAft>
                        <a:buNone/>
                      </a:pPr>
                      <a:r>
                        <a:rPr lang="en-GB" sz="1600"/>
                        <a:t>41,246</a:t>
                      </a:r>
                      <a:endParaRPr sz="1600">
                        <a:latin typeface="Calibri"/>
                        <a:ea typeface="Calibri"/>
                        <a:cs typeface="Calibri"/>
                        <a:sym typeface="Calibri"/>
                      </a:endParaRPr>
                    </a:p>
                  </a:txBody>
                  <a:tcPr marL="68575" marR="68575" marT="0" marB="0">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tcPr>
                </a:tc>
                <a:extLst>
                  <a:ext uri="{0D108BD9-81ED-4DB2-BD59-A6C34878D82A}">
                    <a16:rowId xmlns:a16="http://schemas.microsoft.com/office/drawing/2014/main" val="10019"/>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29"/>
          <p:cNvSpPr txBox="1">
            <a:spLocks noGrp="1"/>
          </p:cNvSpPr>
          <p:nvPr>
            <p:ph type="title"/>
          </p:nvPr>
        </p:nvSpPr>
        <p:spPr>
          <a:xfrm>
            <a:off x="892285" y="188640"/>
            <a:ext cx="6264696" cy="108012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3200"/>
              <a:buFont typeface="Corbel"/>
              <a:buNone/>
            </a:pPr>
            <a:r>
              <a:rPr lang="en-GB" sz="3200" b="1"/>
              <a:t>Transfer of profit to a statement of comprehensive income</a:t>
            </a:r>
            <a:endParaRPr sz="3200"/>
          </a:p>
        </p:txBody>
      </p:sp>
      <p:sp>
        <p:nvSpPr>
          <p:cNvPr id="227" name="Google Shape;227;p29"/>
          <p:cNvSpPr txBox="1">
            <a:spLocks noGrp="1"/>
          </p:cNvSpPr>
          <p:nvPr>
            <p:ph type="body" idx="1"/>
          </p:nvPr>
        </p:nvSpPr>
        <p:spPr>
          <a:xfrm>
            <a:off x="982133" y="1412776"/>
            <a:ext cx="8161867" cy="4968552"/>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3480"/>
              <a:buChar char="•"/>
            </a:pPr>
            <a:r>
              <a:rPr lang="en-GB"/>
              <a:t>Tax is to be deducted from the profit; this is a percentage of the profit that is to be paid to HM Revenue and Customs (HMRC).  This then gives profit after tax.</a:t>
            </a:r>
            <a:endParaRPr/>
          </a:p>
          <a:p>
            <a:pPr marL="285750" lvl="0" indent="-285750" algn="l" rtl="0">
              <a:spcBef>
                <a:spcPts val="1080"/>
              </a:spcBef>
              <a:spcAft>
                <a:spcPts val="0"/>
              </a:spcAft>
              <a:buSzPts val="3480"/>
              <a:buChar char="•"/>
            </a:pPr>
            <a:r>
              <a:rPr lang="en-GB"/>
              <a:t>The business then has to decide how to use this profit.  In the case of a company, a portion of it may be issued to shareholders in the form of dividends.  For a sole trader or partnership, it could be taken out of the business as </a:t>
            </a:r>
            <a:r>
              <a:rPr lang="en-GB" b="1"/>
              <a:t>drawings. </a:t>
            </a:r>
            <a:r>
              <a:rPr lang="en-GB"/>
              <a:t> Either some or all of it is likely, however, to be ploughed back into the business - this is called retained profit.  Retained profits are transferred from the statement of comprehensive income to the statement of financial position (balance sheet).</a:t>
            </a:r>
            <a:endParaRPr/>
          </a:p>
        </p:txBody>
      </p:sp>
      <p:pic>
        <p:nvPicPr>
          <p:cNvPr id="228" name="Google Shape;228;p29" descr="Image result for hmrc"/>
          <p:cNvPicPr preferRelativeResize="0"/>
          <p:nvPr/>
        </p:nvPicPr>
        <p:blipFill rotWithShape="1">
          <a:blip r:embed="rId3">
            <a:alphaModFix/>
          </a:blip>
          <a:srcRect/>
          <a:stretch/>
        </p:blipFill>
        <p:spPr>
          <a:xfrm>
            <a:off x="7191509" y="10818"/>
            <a:ext cx="1916137" cy="118593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30"/>
          <p:cNvSpPr txBox="1">
            <a:spLocks noGrp="1"/>
          </p:cNvSpPr>
          <p:nvPr>
            <p:ph type="title"/>
          </p:nvPr>
        </p:nvSpPr>
        <p:spPr>
          <a:xfrm>
            <a:off x="1115616" y="116632"/>
            <a:ext cx="7704667" cy="124360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Adjustments for depreciation</a:t>
            </a:r>
            <a:endParaRPr/>
          </a:p>
        </p:txBody>
      </p:sp>
      <p:sp>
        <p:nvSpPr>
          <p:cNvPr id="234" name="Google Shape;234;p30"/>
          <p:cNvSpPr txBox="1">
            <a:spLocks noGrp="1"/>
          </p:cNvSpPr>
          <p:nvPr>
            <p:ph type="body" idx="1"/>
          </p:nvPr>
        </p:nvSpPr>
        <p:spPr>
          <a:xfrm>
            <a:off x="1137421" y="1358782"/>
            <a:ext cx="7907025" cy="5184576"/>
          </a:xfrm>
          <a:prstGeom prst="rect">
            <a:avLst/>
          </a:prstGeom>
          <a:noFill/>
          <a:ln>
            <a:noFill/>
          </a:ln>
        </p:spPr>
        <p:txBody>
          <a:bodyPr spcFirstLastPara="1" wrap="square" lIns="91425" tIns="45700" rIns="91425" bIns="45700" anchor="ctr" anchorCtr="0">
            <a:normAutofit fontScale="92500" lnSpcReduction="10000"/>
          </a:bodyPr>
          <a:lstStyle/>
          <a:p>
            <a:pPr marL="285750" lvl="0" indent="-285750" algn="l" rtl="0">
              <a:spcBef>
                <a:spcPts val="0"/>
              </a:spcBef>
              <a:spcAft>
                <a:spcPts val="0"/>
              </a:spcAft>
              <a:buSzPct val="145000"/>
              <a:buChar char="•"/>
            </a:pPr>
            <a:r>
              <a:rPr lang="en-GB"/>
              <a:t>Depreciation is an accountancy concept used to spread the cost of an asset over its useful life.  It is important that when fixed assets are shown in the statement of financial position, they are given a realistic value.  For this reason, they are depreciated on an annual basis.  The annual amount by which the assets are depreciated is therefore included as an expense in the statement of comprehensive income.</a:t>
            </a:r>
            <a:endParaRPr/>
          </a:p>
          <a:p>
            <a:pPr marL="285750" lvl="0" indent="-285750" algn="l" rtl="0">
              <a:spcBef>
                <a:spcPts val="1044"/>
              </a:spcBef>
              <a:spcAft>
                <a:spcPts val="0"/>
              </a:spcAft>
              <a:buSzPct val="145000"/>
              <a:buChar char="•"/>
            </a:pPr>
            <a:r>
              <a:rPr lang="en-GB"/>
              <a:t>If, for example, a business bought a delivery van for £30,000 and three years later still showed its value as £30,000, this would be unrealistic and inaccurate accounting.</a:t>
            </a:r>
            <a:endParaRPr/>
          </a:p>
          <a:p>
            <a:pPr marL="285750" lvl="0" indent="-285750" algn="l" rtl="0">
              <a:spcBef>
                <a:spcPts val="1044"/>
              </a:spcBef>
              <a:spcAft>
                <a:spcPts val="0"/>
              </a:spcAft>
              <a:buSzPct val="145000"/>
              <a:buChar char="•"/>
            </a:pPr>
            <a:r>
              <a:rPr lang="en-GB"/>
              <a:t>The statement of financial positions should therefore show the historic cost of an asset, the amount by which it has depreciated over its life and then a current value for the asset.</a:t>
            </a:r>
            <a:endParaRPr/>
          </a:p>
          <a:p>
            <a:pPr marL="285750" lvl="0" indent="-285750" algn="l" rtl="0">
              <a:spcBef>
                <a:spcPts val="1044"/>
              </a:spcBef>
              <a:spcAft>
                <a:spcPts val="0"/>
              </a:spcAft>
              <a:buSzPct val="145000"/>
              <a:buChar char="•"/>
            </a:pPr>
            <a:r>
              <a:rPr lang="en-GB"/>
              <a:t>This final figure is called the net book value and this represents what the asset is thought t be worth at that moment in time.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1"/>
          <p:cNvSpPr txBox="1">
            <a:spLocks noGrp="1"/>
          </p:cNvSpPr>
          <p:nvPr>
            <p:ph type="title"/>
          </p:nvPr>
        </p:nvSpPr>
        <p:spPr>
          <a:xfrm>
            <a:off x="1115616" y="116632"/>
            <a:ext cx="7704667" cy="124360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Adjustments for depreciation</a:t>
            </a:r>
            <a:endParaRPr/>
          </a:p>
        </p:txBody>
      </p:sp>
      <p:sp>
        <p:nvSpPr>
          <p:cNvPr id="240" name="Google Shape;240;p31"/>
          <p:cNvSpPr txBox="1">
            <a:spLocks noGrp="1"/>
          </p:cNvSpPr>
          <p:nvPr>
            <p:ph type="body" idx="1"/>
          </p:nvPr>
        </p:nvSpPr>
        <p:spPr>
          <a:xfrm>
            <a:off x="1137421" y="1358782"/>
            <a:ext cx="7907025" cy="3068873"/>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3480"/>
              <a:buNone/>
            </a:pPr>
            <a:r>
              <a:rPr lang="en-GB"/>
              <a:t>There are two ways in which depreciation can be calculated.  These are:</a:t>
            </a:r>
            <a:endParaRPr/>
          </a:p>
          <a:p>
            <a:pPr marL="285750" lvl="0" indent="-285750" algn="l" rtl="0">
              <a:spcBef>
                <a:spcPts val="1080"/>
              </a:spcBef>
              <a:spcAft>
                <a:spcPts val="0"/>
              </a:spcAft>
              <a:buSzPts val="3480"/>
              <a:buChar char="•"/>
            </a:pPr>
            <a:r>
              <a:rPr lang="en-GB"/>
              <a:t>Straight-line depreciation: an asset is depreciated by a set amount each year</a:t>
            </a:r>
            <a:endParaRPr/>
          </a:p>
          <a:p>
            <a:pPr marL="285750" lvl="0" indent="-285750" algn="l" rtl="0">
              <a:spcBef>
                <a:spcPts val="1080"/>
              </a:spcBef>
              <a:spcAft>
                <a:spcPts val="0"/>
              </a:spcAft>
              <a:buSzPts val="3480"/>
              <a:buChar char="•"/>
            </a:pPr>
            <a:r>
              <a:rPr lang="en-GB"/>
              <a:t>Reducing balance depreciation: an asset is depreciated by a set percentage of its remaining value each year</a:t>
            </a:r>
            <a:endParaRPr/>
          </a:p>
        </p:txBody>
      </p:sp>
      <p:pic>
        <p:nvPicPr>
          <p:cNvPr id="241" name="Google Shape;241;p31" descr="Image result for depreciation"/>
          <p:cNvPicPr preferRelativeResize="0"/>
          <p:nvPr/>
        </p:nvPicPr>
        <p:blipFill rotWithShape="1">
          <a:blip r:embed="rId3">
            <a:alphaModFix/>
          </a:blip>
          <a:srcRect/>
          <a:stretch/>
        </p:blipFill>
        <p:spPr>
          <a:xfrm>
            <a:off x="6012160" y="4225110"/>
            <a:ext cx="2505075" cy="251625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32"/>
          <p:cNvSpPr txBox="1">
            <a:spLocks noGrp="1"/>
          </p:cNvSpPr>
          <p:nvPr>
            <p:ph type="title"/>
          </p:nvPr>
        </p:nvSpPr>
        <p:spPr>
          <a:xfrm>
            <a:off x="982133" y="116633"/>
            <a:ext cx="7704667" cy="936104"/>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Straight-line depreciation</a:t>
            </a:r>
            <a:endParaRPr/>
          </a:p>
        </p:txBody>
      </p:sp>
      <p:sp>
        <p:nvSpPr>
          <p:cNvPr id="247" name="Google Shape;247;p32"/>
          <p:cNvSpPr txBox="1">
            <a:spLocks noGrp="1"/>
          </p:cNvSpPr>
          <p:nvPr>
            <p:ph type="body" idx="1"/>
          </p:nvPr>
        </p:nvSpPr>
        <p:spPr>
          <a:xfrm>
            <a:off x="982133" y="1196752"/>
            <a:ext cx="8161867" cy="5661248"/>
          </a:xfrm>
          <a:prstGeom prst="rect">
            <a:avLst/>
          </a:prstGeom>
          <a:noFill/>
          <a:ln>
            <a:noFill/>
          </a:ln>
        </p:spPr>
        <p:txBody>
          <a:bodyPr spcFirstLastPara="1" wrap="square" lIns="91425" tIns="45700" rIns="91425" bIns="45700" anchor="ctr" anchorCtr="0">
            <a:normAutofit fontScale="92500"/>
          </a:bodyPr>
          <a:lstStyle/>
          <a:p>
            <a:pPr marL="285750" lvl="0" indent="-285749" algn="l" rtl="0">
              <a:spcBef>
                <a:spcPts val="0"/>
              </a:spcBef>
              <a:spcAft>
                <a:spcPts val="0"/>
              </a:spcAft>
              <a:buSzPct val="145000"/>
              <a:buChar char="•"/>
            </a:pPr>
            <a:r>
              <a:rPr lang="en-GB" sz="2800"/>
              <a:t>The straight line method involves reducing the value of an asset, from the price paid, i.e. its </a:t>
            </a:r>
            <a:r>
              <a:rPr lang="en-GB" sz="2800" b="1"/>
              <a:t>historic cost</a:t>
            </a:r>
            <a:r>
              <a:rPr lang="en-GB" sz="2800"/>
              <a:t>, by a fixed amount each year.  To calculate the amount the accountant must, first of all, make two decisions:</a:t>
            </a:r>
            <a:endParaRPr/>
          </a:p>
          <a:p>
            <a:pPr marL="742950" lvl="1" indent="-285750" algn="l" rtl="0">
              <a:spcBef>
                <a:spcPts val="1044"/>
              </a:spcBef>
              <a:spcAft>
                <a:spcPts val="0"/>
              </a:spcAft>
              <a:buSzPct val="145000"/>
              <a:buChar char="•"/>
            </a:pPr>
            <a:r>
              <a:rPr lang="en-GB" sz="2400"/>
              <a:t>How long the asset is expected to be useful to the business, i.e. its </a:t>
            </a:r>
            <a:r>
              <a:rPr lang="en-GB" sz="2400" b="1"/>
              <a:t>expected life</a:t>
            </a:r>
            <a:endParaRPr sz="2400"/>
          </a:p>
          <a:p>
            <a:pPr marL="742950" lvl="1" indent="-285750" algn="l" rtl="0">
              <a:spcBef>
                <a:spcPts val="1044"/>
              </a:spcBef>
              <a:spcAft>
                <a:spcPts val="0"/>
              </a:spcAft>
              <a:buSzPct val="145000"/>
              <a:buChar char="•"/>
            </a:pPr>
            <a:r>
              <a:rPr lang="en-GB" sz="2400"/>
              <a:t>At the end of its useful life, how much it might be worth if sold on or sold for scrap, i.e. its </a:t>
            </a:r>
            <a:r>
              <a:rPr lang="en-GB" sz="2400" b="1"/>
              <a:t>residual value</a:t>
            </a:r>
            <a:endParaRPr/>
          </a:p>
          <a:p>
            <a:pPr marL="285750" lvl="0" indent="-285749" algn="l" rtl="0">
              <a:spcBef>
                <a:spcPts val="1118"/>
              </a:spcBef>
              <a:spcAft>
                <a:spcPts val="0"/>
              </a:spcAft>
              <a:buSzPct val="145000"/>
              <a:buChar char="•"/>
            </a:pPr>
            <a:r>
              <a:rPr lang="en-GB" sz="2800"/>
              <a:t>Once these decisions have been made, the following formula can be applied.</a:t>
            </a:r>
            <a:endParaRPr/>
          </a:p>
          <a:p>
            <a:pPr marL="457200" lvl="1" indent="0" algn="l" rtl="0">
              <a:spcBef>
                <a:spcPts val="1192"/>
              </a:spcBef>
              <a:spcAft>
                <a:spcPts val="0"/>
              </a:spcAft>
              <a:buSzPct val="145000"/>
              <a:buNone/>
            </a:pPr>
            <a:r>
              <a:rPr lang="en-GB" sz="2400"/>
              <a:t>				</a:t>
            </a:r>
            <a:r>
              <a:rPr lang="en-GB" sz="3200" u="sng"/>
              <a:t>Historic value – residual value</a:t>
            </a:r>
            <a:endParaRPr/>
          </a:p>
          <a:p>
            <a:pPr marL="457200" lvl="1" indent="0" algn="l" rtl="0">
              <a:spcBef>
                <a:spcPts val="1192"/>
              </a:spcBef>
              <a:spcAft>
                <a:spcPts val="0"/>
              </a:spcAft>
              <a:buSzPct val="145000"/>
              <a:buNone/>
            </a:pPr>
            <a:r>
              <a:rPr lang="en-GB" sz="3200"/>
              <a:t>					        expected life</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33"/>
          <p:cNvSpPr txBox="1">
            <a:spLocks noGrp="1"/>
          </p:cNvSpPr>
          <p:nvPr>
            <p:ph type="title"/>
          </p:nvPr>
        </p:nvSpPr>
        <p:spPr>
          <a:xfrm>
            <a:off x="982133" y="116633"/>
            <a:ext cx="7704667" cy="936104"/>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Straight-line depreciation</a:t>
            </a:r>
            <a:endParaRPr/>
          </a:p>
        </p:txBody>
      </p:sp>
      <p:sp>
        <p:nvSpPr>
          <p:cNvPr id="253" name="Google Shape;253;p33"/>
          <p:cNvSpPr txBox="1">
            <a:spLocks noGrp="1"/>
          </p:cNvSpPr>
          <p:nvPr>
            <p:ph type="body" idx="1"/>
          </p:nvPr>
        </p:nvSpPr>
        <p:spPr>
          <a:xfrm>
            <a:off x="899592" y="1196752"/>
            <a:ext cx="8388424" cy="5184576"/>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4060"/>
              <a:buNone/>
            </a:pPr>
            <a:r>
              <a:rPr lang="en-GB" sz="2800"/>
              <a:t>If, therefore, a Ford transit van cost £16,000 and it was expected to used by the business for four years with a resale value of £4,000, the calculation of depreciation would be shown as follows:</a:t>
            </a:r>
            <a:endParaRPr/>
          </a:p>
          <a:p>
            <a:pPr marL="0" lvl="0" indent="0" algn="l" rtl="0">
              <a:spcBef>
                <a:spcPts val="1240"/>
              </a:spcBef>
              <a:spcAft>
                <a:spcPts val="0"/>
              </a:spcAft>
              <a:buSzPts val="4640"/>
              <a:buNone/>
            </a:pPr>
            <a:r>
              <a:rPr lang="en-GB" sz="3200" u="sng"/>
              <a:t>£16,000 - £4,000</a:t>
            </a:r>
            <a:r>
              <a:rPr lang="en-GB" sz="3200"/>
              <a:t> = </a:t>
            </a:r>
            <a:r>
              <a:rPr lang="en-GB" sz="3200" u="sng"/>
              <a:t>£12,000</a:t>
            </a:r>
            <a:r>
              <a:rPr lang="en-GB" sz="3200"/>
              <a:t>	= £3,000 </a:t>
            </a:r>
            <a:r>
              <a:rPr lang="en-GB" sz="1600"/>
              <a:t>depreciation per year</a:t>
            </a:r>
            <a:endParaRPr sz="2000" u="sng"/>
          </a:p>
          <a:p>
            <a:pPr marL="457200" lvl="1" indent="0" algn="l" rtl="0">
              <a:spcBef>
                <a:spcPts val="1240"/>
              </a:spcBef>
              <a:spcAft>
                <a:spcPts val="0"/>
              </a:spcAft>
              <a:buSzPts val="4640"/>
              <a:buNone/>
            </a:pPr>
            <a:r>
              <a:rPr lang="en-GB" sz="3200"/>
              <a:t>	4 years				 4</a:t>
            </a:r>
            <a:endParaRPr/>
          </a:p>
          <a:p>
            <a:pPr marL="457200" lvl="1" indent="0" algn="l" rtl="0">
              <a:spcBef>
                <a:spcPts val="1160"/>
              </a:spcBef>
              <a:spcAft>
                <a:spcPts val="0"/>
              </a:spcAft>
              <a:buSzPts val="4060"/>
              <a:buNone/>
            </a:pPr>
            <a:endParaRPr sz="2800"/>
          </a:p>
          <a:p>
            <a:pPr marL="457200" lvl="1" indent="0" algn="l" rtl="0">
              <a:spcBef>
                <a:spcPts val="1160"/>
              </a:spcBef>
              <a:spcAft>
                <a:spcPts val="0"/>
              </a:spcAft>
              <a:buSzPts val="4060"/>
              <a:buNone/>
            </a:pPr>
            <a:r>
              <a:rPr lang="en-GB" sz="2800"/>
              <a:t>The £3,000 would be shown as an expense on the statement of comprehensive income</a:t>
            </a:r>
            <a:endParaRPr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4"/>
          <p:cNvSpPr txBox="1">
            <a:spLocks noGrp="1"/>
          </p:cNvSpPr>
          <p:nvPr>
            <p:ph type="title"/>
          </p:nvPr>
        </p:nvSpPr>
        <p:spPr>
          <a:xfrm>
            <a:off x="1043608" y="116632"/>
            <a:ext cx="7704667" cy="131561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Reducing balance depreciation</a:t>
            </a:r>
            <a:endParaRPr/>
          </a:p>
        </p:txBody>
      </p:sp>
      <p:sp>
        <p:nvSpPr>
          <p:cNvPr id="259" name="Google Shape;259;p34"/>
          <p:cNvSpPr txBox="1">
            <a:spLocks noGrp="1"/>
          </p:cNvSpPr>
          <p:nvPr>
            <p:ph type="body" idx="1"/>
          </p:nvPr>
        </p:nvSpPr>
        <p:spPr>
          <a:xfrm>
            <a:off x="904763" y="1605881"/>
            <a:ext cx="7982355" cy="3794952"/>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a:t>The reducing balance method involves reducing the value of the asset by a set percentage each year.  The percentage is decided by a senior accountant and stated in the financial reports.  </a:t>
            </a:r>
            <a:endParaRPr/>
          </a:p>
          <a:p>
            <a:pPr marL="285750" lvl="0" indent="-294640" algn="l" rtl="0">
              <a:spcBef>
                <a:spcPts val="1240"/>
              </a:spcBef>
              <a:spcAft>
                <a:spcPts val="0"/>
              </a:spcAft>
              <a:buSzPts val="4640"/>
              <a:buChar char="•"/>
            </a:pPr>
            <a:r>
              <a:rPr lang="en-GB" sz="3200"/>
              <a:t>This method depreciates an asset by a lower amount as the asset ages.</a:t>
            </a:r>
            <a:endParaRPr/>
          </a:p>
        </p:txBody>
      </p:sp>
      <p:pic>
        <p:nvPicPr>
          <p:cNvPr id="260" name="Google Shape;260;p34" descr="Image result for depreciation"/>
          <p:cNvPicPr preferRelativeResize="0"/>
          <p:nvPr/>
        </p:nvPicPr>
        <p:blipFill rotWithShape="1">
          <a:blip r:embed="rId3">
            <a:alphaModFix/>
          </a:blip>
          <a:srcRect/>
          <a:stretch/>
        </p:blipFill>
        <p:spPr>
          <a:xfrm>
            <a:off x="5448792" y="5337686"/>
            <a:ext cx="3695208" cy="152031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35"/>
          <p:cNvSpPr txBox="1">
            <a:spLocks noGrp="1"/>
          </p:cNvSpPr>
          <p:nvPr>
            <p:ph type="title"/>
          </p:nvPr>
        </p:nvSpPr>
        <p:spPr>
          <a:xfrm>
            <a:off x="982133" y="116633"/>
            <a:ext cx="7704667" cy="936104"/>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Reducing balance depreciation</a:t>
            </a:r>
            <a:endParaRPr/>
          </a:p>
        </p:txBody>
      </p:sp>
      <p:sp>
        <p:nvSpPr>
          <p:cNvPr id="266" name="Google Shape;266;p35"/>
          <p:cNvSpPr txBox="1">
            <a:spLocks noGrp="1"/>
          </p:cNvSpPr>
          <p:nvPr>
            <p:ph type="body" idx="1"/>
          </p:nvPr>
        </p:nvSpPr>
        <p:spPr>
          <a:xfrm>
            <a:off x="982133" y="1196751"/>
            <a:ext cx="8136904" cy="5661249"/>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4060"/>
              <a:buNone/>
            </a:pPr>
            <a:r>
              <a:rPr lang="en-GB" sz="2800"/>
              <a:t>If, therefore, a Ford transit van cost £16,000 and a decision was made to depreciate it by 20 per cent per year the depreciation would be calculated as:</a:t>
            </a:r>
            <a:endParaRPr/>
          </a:p>
          <a:p>
            <a:pPr marL="0" lvl="0" indent="0" algn="l" rtl="0">
              <a:spcBef>
                <a:spcPts val="1160"/>
              </a:spcBef>
              <a:spcAft>
                <a:spcPts val="0"/>
              </a:spcAft>
              <a:buSzPts val="4060"/>
              <a:buNone/>
            </a:pPr>
            <a:r>
              <a:rPr lang="en-GB" sz="2800"/>
              <a:t>Historic cost = £16,000</a:t>
            </a:r>
            <a:endParaRPr/>
          </a:p>
          <a:p>
            <a:pPr marL="0" lvl="0" indent="0" algn="l" rtl="0">
              <a:spcBef>
                <a:spcPts val="1160"/>
              </a:spcBef>
              <a:spcAft>
                <a:spcPts val="0"/>
              </a:spcAft>
              <a:buSzPts val="4060"/>
              <a:buNone/>
            </a:pPr>
            <a:r>
              <a:rPr lang="en-GB" sz="2800"/>
              <a:t>Year 1 depreciation = £16,000 x 0.2 = £3,200</a:t>
            </a:r>
            <a:br>
              <a:rPr lang="en-GB" sz="2800"/>
            </a:br>
            <a:r>
              <a:rPr lang="en-GB" sz="2800"/>
              <a:t>	Net book value = £16,000 - £3,200 = £12,800</a:t>
            </a:r>
            <a:endParaRPr/>
          </a:p>
          <a:p>
            <a:pPr marL="0" lvl="0" indent="0" algn="l" rtl="0">
              <a:spcBef>
                <a:spcPts val="1160"/>
              </a:spcBef>
              <a:spcAft>
                <a:spcPts val="0"/>
              </a:spcAft>
              <a:buSzPts val="4060"/>
              <a:buNone/>
            </a:pPr>
            <a:r>
              <a:rPr lang="en-GB" sz="2800"/>
              <a:t>Year 2 depreciation = £12,800 x 0.2 = £2,560</a:t>
            </a:r>
            <a:br>
              <a:rPr lang="en-GB" sz="2800"/>
            </a:br>
            <a:r>
              <a:rPr lang="en-GB" sz="2800"/>
              <a:t>	Net book value = £12,800 - £2,560 = £10,240</a:t>
            </a:r>
            <a:endParaRPr/>
          </a:p>
          <a:p>
            <a:pPr marL="0" lvl="0" indent="0" algn="l" rtl="0">
              <a:spcBef>
                <a:spcPts val="1160"/>
              </a:spcBef>
              <a:spcAft>
                <a:spcPts val="0"/>
              </a:spcAft>
              <a:buSzPts val="4060"/>
              <a:buNone/>
            </a:pPr>
            <a:r>
              <a:rPr lang="en-GB" sz="2800"/>
              <a:t>Year 3 depreciation = £10,240 x 0.2 = £2,048</a:t>
            </a:r>
            <a:br>
              <a:rPr lang="en-GB" sz="2800"/>
            </a:br>
            <a:r>
              <a:rPr lang="en-GB" sz="2800"/>
              <a:t>	Net book value = £10,240 - £2,048 = £8,192</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6"/>
          <p:cNvSpPr txBox="1">
            <a:spLocks noGrp="1"/>
          </p:cNvSpPr>
          <p:nvPr>
            <p:ph type="title"/>
          </p:nvPr>
        </p:nvSpPr>
        <p:spPr>
          <a:xfrm>
            <a:off x="982133" y="457201"/>
            <a:ext cx="4381955" cy="1315615"/>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Activity</a:t>
            </a:r>
            <a:endParaRPr/>
          </a:p>
        </p:txBody>
      </p:sp>
      <p:sp>
        <p:nvSpPr>
          <p:cNvPr id="272" name="Google Shape;272;p36"/>
          <p:cNvSpPr txBox="1">
            <a:spLocks noGrp="1"/>
          </p:cNvSpPr>
          <p:nvPr>
            <p:ph type="body" idx="1"/>
          </p:nvPr>
        </p:nvSpPr>
        <p:spPr>
          <a:xfrm>
            <a:off x="982133" y="2667000"/>
            <a:ext cx="8054363" cy="3332816"/>
          </a:xfrm>
          <a:prstGeom prst="rect">
            <a:avLst/>
          </a:prstGeom>
          <a:noFill/>
          <a:ln>
            <a:noFill/>
          </a:ln>
        </p:spPr>
        <p:txBody>
          <a:bodyPr spcFirstLastPara="1" wrap="square" lIns="91425" tIns="45700" rIns="91425" bIns="45700" anchor="ctr" anchorCtr="0">
            <a:normAutofit/>
          </a:bodyPr>
          <a:lstStyle/>
          <a:p>
            <a:pPr marL="285750" lvl="0" indent="-294640" algn="l" rtl="0">
              <a:spcBef>
                <a:spcPts val="0"/>
              </a:spcBef>
              <a:spcAft>
                <a:spcPts val="0"/>
              </a:spcAft>
              <a:buSzPts val="4640"/>
              <a:buChar char="•"/>
            </a:pPr>
            <a:r>
              <a:rPr lang="en-GB" sz="3200"/>
              <a:t>Why do new cars depreciate as soon as they are driven out of a car showroom?</a:t>
            </a:r>
            <a:endParaRPr/>
          </a:p>
          <a:p>
            <a:pPr marL="285750" lvl="0" indent="-294640" algn="l" rtl="0">
              <a:spcBef>
                <a:spcPts val="1240"/>
              </a:spcBef>
              <a:spcAft>
                <a:spcPts val="0"/>
              </a:spcAft>
              <a:buSzPts val="4640"/>
              <a:buChar char="•"/>
            </a:pPr>
            <a:r>
              <a:rPr lang="en-GB" sz="3200"/>
              <a:t>Can you list possible factors that might explain it?</a:t>
            </a:r>
            <a:endParaRPr/>
          </a:p>
        </p:txBody>
      </p:sp>
      <p:pic>
        <p:nvPicPr>
          <p:cNvPr id="273" name="Google Shape;273;p36" descr="Image result for car showroom"/>
          <p:cNvPicPr preferRelativeResize="0"/>
          <p:nvPr/>
        </p:nvPicPr>
        <p:blipFill rotWithShape="1">
          <a:blip r:embed="rId3">
            <a:alphaModFix/>
          </a:blip>
          <a:srcRect/>
          <a:stretch/>
        </p:blipFill>
        <p:spPr>
          <a:xfrm>
            <a:off x="4999172" y="188640"/>
            <a:ext cx="3898776" cy="2594458"/>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37"/>
          <p:cNvSpPr txBox="1">
            <a:spLocks noGrp="1"/>
          </p:cNvSpPr>
          <p:nvPr>
            <p:ph type="title"/>
          </p:nvPr>
        </p:nvSpPr>
        <p:spPr>
          <a:xfrm>
            <a:off x="982133" y="188640"/>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Corbel"/>
              <a:buNone/>
            </a:pPr>
            <a:r>
              <a:rPr lang="en-GB" sz="3600" u="sng"/>
              <a:t>Adjustments for prepayments, accruals</a:t>
            </a:r>
            <a:endParaRPr/>
          </a:p>
        </p:txBody>
      </p:sp>
      <p:sp>
        <p:nvSpPr>
          <p:cNvPr id="279" name="Google Shape;279;p37"/>
          <p:cNvSpPr txBox="1">
            <a:spLocks noGrp="1"/>
          </p:cNvSpPr>
          <p:nvPr>
            <p:ph type="body" idx="1"/>
          </p:nvPr>
        </p:nvSpPr>
        <p:spPr>
          <a:xfrm>
            <a:off x="1161645" y="1296144"/>
            <a:ext cx="7982355" cy="5373216"/>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It is important that the financial records are a true and fair record of the business’ activities.  For this reason, adjustments will be made to a statement of comprehensive income so that the expenditure shown matches the period in which the good or service is used.</a:t>
            </a:r>
            <a:endParaRPr/>
          </a:p>
          <a:p>
            <a:pPr marL="285750" lvl="0" indent="-285750" algn="l" rtl="0">
              <a:spcBef>
                <a:spcPts val="1160"/>
              </a:spcBef>
              <a:spcAft>
                <a:spcPts val="0"/>
              </a:spcAft>
              <a:buSzPts val="4060"/>
              <a:buChar char="•"/>
            </a:pPr>
            <a:r>
              <a:rPr lang="en-GB" sz="2800"/>
              <a:t>For example, if rent is paid quarterly in advance, the expense may be incurred in one financial year but the premises are actually used in the next financial year.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38"/>
          <p:cNvSpPr txBox="1">
            <a:spLocks noGrp="1"/>
          </p:cNvSpPr>
          <p:nvPr>
            <p:ph type="title"/>
          </p:nvPr>
        </p:nvSpPr>
        <p:spPr>
          <a:xfrm>
            <a:off x="982133" y="188640"/>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Corbel"/>
              <a:buNone/>
            </a:pPr>
            <a:r>
              <a:rPr lang="en-GB" sz="3600" u="sng"/>
              <a:t>Adjustments for prepayments, accruals</a:t>
            </a:r>
            <a:endParaRPr/>
          </a:p>
        </p:txBody>
      </p:sp>
      <p:sp>
        <p:nvSpPr>
          <p:cNvPr id="285" name="Google Shape;285;p38"/>
          <p:cNvSpPr txBox="1">
            <a:spLocks noGrp="1"/>
          </p:cNvSpPr>
          <p:nvPr>
            <p:ph type="body" idx="1"/>
          </p:nvPr>
        </p:nvSpPr>
        <p:spPr>
          <a:xfrm>
            <a:off x="1161645" y="1296144"/>
            <a:ext cx="7982355" cy="5373216"/>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4060"/>
              <a:buNone/>
            </a:pPr>
            <a:r>
              <a:rPr lang="en-GB" sz="2800"/>
              <a:t>To take account of such timing differences, two types of adjustment are made:</a:t>
            </a:r>
            <a:endParaRPr/>
          </a:p>
          <a:p>
            <a:pPr marL="285750" lvl="0" indent="-285750" algn="l" rtl="0">
              <a:spcBef>
                <a:spcPts val="1160"/>
              </a:spcBef>
              <a:spcAft>
                <a:spcPts val="0"/>
              </a:spcAft>
              <a:buSzPts val="4060"/>
              <a:buChar char="•"/>
            </a:pPr>
            <a:r>
              <a:rPr lang="en-GB" sz="2800"/>
              <a:t>Prepayments</a:t>
            </a:r>
            <a:endParaRPr/>
          </a:p>
          <a:p>
            <a:pPr marL="742950" lvl="1" indent="-285750" algn="l" rtl="0">
              <a:spcBef>
                <a:spcPts val="1080"/>
              </a:spcBef>
              <a:spcAft>
                <a:spcPts val="0"/>
              </a:spcAft>
              <a:buSzPts val="3480"/>
              <a:buChar char="•"/>
            </a:pPr>
            <a:r>
              <a:rPr lang="en-GB" sz="2400"/>
              <a:t>A prepayment is when an expense is made in advance of the periods to which it relates</a:t>
            </a:r>
            <a:endParaRPr/>
          </a:p>
          <a:p>
            <a:pPr marL="742950" lvl="1" indent="-285750" algn="l" rtl="0">
              <a:spcBef>
                <a:spcPts val="1080"/>
              </a:spcBef>
              <a:spcAft>
                <a:spcPts val="0"/>
              </a:spcAft>
              <a:buSzPts val="3480"/>
              <a:buChar char="•"/>
            </a:pPr>
            <a:r>
              <a:rPr lang="en-GB" sz="2400"/>
              <a:t>The expense is therefore taken out of expenses in the statement of comprehensive income and shown as a current asset in  the statement of financial position</a:t>
            </a:r>
            <a:endParaRPr/>
          </a:p>
          <a:p>
            <a:pPr marL="742950" lvl="1" indent="-285750" algn="l" rtl="0">
              <a:spcBef>
                <a:spcPts val="1080"/>
              </a:spcBef>
              <a:spcAft>
                <a:spcPts val="0"/>
              </a:spcAft>
              <a:buSzPts val="3480"/>
              <a:buChar char="•"/>
            </a:pPr>
            <a:r>
              <a:rPr lang="en-GB" sz="2400"/>
              <a:t>An example would be rental on a phone line paid quarterly in advance</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39"/>
          <p:cNvSpPr txBox="1">
            <a:spLocks noGrp="1"/>
          </p:cNvSpPr>
          <p:nvPr>
            <p:ph type="title"/>
          </p:nvPr>
        </p:nvSpPr>
        <p:spPr>
          <a:xfrm>
            <a:off x="982133" y="188640"/>
            <a:ext cx="7704667" cy="1099591"/>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Corbel"/>
              <a:buNone/>
            </a:pPr>
            <a:r>
              <a:rPr lang="en-GB" sz="3600" u="sng"/>
              <a:t>Adjustments for prepayments, accruals</a:t>
            </a:r>
            <a:endParaRPr/>
          </a:p>
        </p:txBody>
      </p:sp>
      <p:sp>
        <p:nvSpPr>
          <p:cNvPr id="291" name="Google Shape;291;p39"/>
          <p:cNvSpPr txBox="1">
            <a:spLocks noGrp="1"/>
          </p:cNvSpPr>
          <p:nvPr>
            <p:ph type="body" idx="1"/>
          </p:nvPr>
        </p:nvSpPr>
        <p:spPr>
          <a:xfrm>
            <a:off x="1161645" y="1296144"/>
            <a:ext cx="7982355" cy="5373216"/>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4060"/>
              <a:buNone/>
            </a:pPr>
            <a:r>
              <a:rPr lang="en-GB" sz="2800"/>
              <a:t>To take account of such timing differences, two types of adjustment are made:</a:t>
            </a:r>
            <a:endParaRPr/>
          </a:p>
          <a:p>
            <a:pPr marL="285750" lvl="0" indent="-285750" algn="l" rtl="0">
              <a:spcBef>
                <a:spcPts val="1160"/>
              </a:spcBef>
              <a:spcAft>
                <a:spcPts val="0"/>
              </a:spcAft>
              <a:buSzPts val="4060"/>
              <a:buChar char="•"/>
            </a:pPr>
            <a:r>
              <a:rPr lang="en-GB" sz="2800"/>
              <a:t>Accruals</a:t>
            </a:r>
            <a:endParaRPr/>
          </a:p>
          <a:p>
            <a:pPr marL="742950" lvl="1" indent="-285750" algn="l" rtl="0">
              <a:spcBef>
                <a:spcPts val="1080"/>
              </a:spcBef>
              <a:spcAft>
                <a:spcPts val="0"/>
              </a:spcAft>
              <a:buSzPts val="3480"/>
              <a:buChar char="•"/>
            </a:pPr>
            <a:r>
              <a:rPr lang="en-GB" sz="2400"/>
              <a:t>An accrual is when an expense is paid after the periods to which it relates</a:t>
            </a:r>
            <a:endParaRPr/>
          </a:p>
          <a:p>
            <a:pPr marL="742950" lvl="1" indent="-285750" algn="l" rtl="0">
              <a:spcBef>
                <a:spcPts val="1080"/>
              </a:spcBef>
              <a:spcAft>
                <a:spcPts val="0"/>
              </a:spcAft>
              <a:buSzPts val="3480"/>
              <a:buChar char="•"/>
            </a:pPr>
            <a:r>
              <a:rPr lang="en-GB" sz="2400"/>
              <a:t>The expense is therefore added as an expense in the statement of comprehensive income and shown as a current liability in the statement of financial position</a:t>
            </a:r>
            <a:endParaRPr/>
          </a:p>
          <a:p>
            <a:pPr marL="742950" lvl="1" indent="-285750" algn="l" rtl="0">
              <a:spcBef>
                <a:spcPts val="1080"/>
              </a:spcBef>
              <a:spcAft>
                <a:spcPts val="0"/>
              </a:spcAft>
              <a:buSzPts val="3480"/>
              <a:buChar char="•"/>
            </a:pPr>
            <a:r>
              <a:rPr lang="en-GB" sz="2400"/>
              <a:t>An example would be electricity paid quarterly in arrears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40"/>
          <p:cNvSpPr txBox="1">
            <a:spLocks noGrp="1"/>
          </p:cNvSpPr>
          <p:nvPr>
            <p:ph type="title"/>
          </p:nvPr>
        </p:nvSpPr>
        <p:spPr>
          <a:xfrm>
            <a:off x="982133" y="236380"/>
            <a:ext cx="8054363" cy="1243607"/>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u="sng"/>
              <a:t>Interpretation, analysis and evaluation</a:t>
            </a:r>
            <a:endParaRPr/>
          </a:p>
        </p:txBody>
      </p:sp>
      <p:sp>
        <p:nvSpPr>
          <p:cNvPr id="297" name="Google Shape;297;p40"/>
          <p:cNvSpPr txBox="1">
            <a:spLocks noGrp="1"/>
          </p:cNvSpPr>
          <p:nvPr>
            <p:ph type="body" idx="1"/>
          </p:nvPr>
        </p:nvSpPr>
        <p:spPr>
          <a:xfrm>
            <a:off x="982133" y="1772816"/>
            <a:ext cx="7910347" cy="4608512"/>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Once produced, the statement of comprehensive income can be used internally by management to help measure the performance of the business and inform future decision making.</a:t>
            </a:r>
            <a:endParaRPr/>
          </a:p>
          <a:p>
            <a:pPr marL="285750" lvl="0" indent="-285750" algn="l" rtl="0">
              <a:spcBef>
                <a:spcPts val="1160"/>
              </a:spcBef>
              <a:spcAft>
                <a:spcPts val="0"/>
              </a:spcAft>
              <a:buSzPts val="4060"/>
              <a:buChar char="•"/>
            </a:pPr>
            <a:r>
              <a:rPr lang="en-GB" sz="2800"/>
              <a:t>It can also be used externally by potential investors and creditors.  A creditor, for example, might look at the business’ statement of comprehensive income when deciding whether or not to offer trade credit.</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41"/>
          <p:cNvSpPr txBox="1">
            <a:spLocks noGrp="1"/>
          </p:cNvSpPr>
          <p:nvPr>
            <p:ph type="title"/>
          </p:nvPr>
        </p:nvSpPr>
        <p:spPr>
          <a:xfrm>
            <a:off x="982133" y="236380"/>
            <a:ext cx="8054363" cy="1243607"/>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u="sng"/>
              <a:t>Interpretation, analysis and evaluation</a:t>
            </a:r>
            <a:endParaRPr/>
          </a:p>
        </p:txBody>
      </p:sp>
      <p:sp>
        <p:nvSpPr>
          <p:cNvPr id="303" name="Google Shape;303;p41"/>
          <p:cNvSpPr txBox="1">
            <a:spLocks noGrp="1"/>
          </p:cNvSpPr>
          <p:nvPr>
            <p:ph type="body" idx="1"/>
          </p:nvPr>
        </p:nvSpPr>
        <p:spPr>
          <a:xfrm>
            <a:off x="1077449" y="1463683"/>
            <a:ext cx="8054363" cy="5261381"/>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The statement of comprehensive income may be analysed in a number of ways including making:</a:t>
            </a:r>
            <a:endParaRPr/>
          </a:p>
          <a:p>
            <a:pPr marL="742950" lvl="1" indent="-285750" algn="l" rtl="0">
              <a:spcBef>
                <a:spcPts val="1080"/>
              </a:spcBef>
              <a:spcAft>
                <a:spcPts val="0"/>
              </a:spcAft>
              <a:buSzPts val="3480"/>
              <a:buChar char="•"/>
            </a:pPr>
            <a:r>
              <a:rPr lang="en-GB" sz="2400"/>
              <a:t>Comparisons between figures within the statement of comprehensive income, e.g. profit as a percentage of sales revenue</a:t>
            </a:r>
            <a:endParaRPr/>
          </a:p>
          <a:p>
            <a:pPr marL="742950" lvl="1" indent="-285750" algn="l" rtl="0">
              <a:spcBef>
                <a:spcPts val="1080"/>
              </a:spcBef>
              <a:spcAft>
                <a:spcPts val="0"/>
              </a:spcAft>
              <a:buSzPts val="3480"/>
              <a:buChar char="•"/>
            </a:pPr>
            <a:r>
              <a:rPr lang="en-GB" sz="2400"/>
              <a:t>Comparisons between years, i.e. gross profit this year as compared with gross profit for last year</a:t>
            </a:r>
            <a:endParaRPr/>
          </a:p>
          <a:p>
            <a:pPr marL="742950" lvl="1" indent="-285750" algn="l" rtl="0">
              <a:spcBef>
                <a:spcPts val="1080"/>
              </a:spcBef>
              <a:spcAft>
                <a:spcPts val="0"/>
              </a:spcAft>
              <a:buSzPts val="3480"/>
              <a:buChar char="•"/>
            </a:pPr>
            <a:r>
              <a:rPr lang="en-GB" sz="2400"/>
              <a:t>Intrafirm comparisons to see how different aspects of the business are performing e.g. revenue for one product or branch compared with another product or branch</a:t>
            </a:r>
            <a:endParaRPr/>
          </a:p>
          <a:p>
            <a:pPr marL="742950" lvl="1" indent="-285750" algn="l" rtl="0">
              <a:spcBef>
                <a:spcPts val="1080"/>
              </a:spcBef>
              <a:spcAft>
                <a:spcPts val="0"/>
              </a:spcAft>
              <a:buSzPts val="3480"/>
              <a:buChar char="•"/>
            </a:pPr>
            <a:r>
              <a:rPr lang="en-GB" sz="2400"/>
              <a:t>Interfirm comparisons to see how the business is performing in relation to its competitors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2"/>
          <p:cNvSpPr txBox="1">
            <a:spLocks noGrp="1"/>
          </p:cNvSpPr>
          <p:nvPr>
            <p:ph type="title"/>
          </p:nvPr>
        </p:nvSpPr>
        <p:spPr>
          <a:xfrm>
            <a:off x="982133" y="236380"/>
            <a:ext cx="8054363" cy="1032381"/>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u="sng"/>
              <a:t>Interpretation, analysis and evaluation</a:t>
            </a:r>
            <a:endParaRPr/>
          </a:p>
        </p:txBody>
      </p:sp>
      <p:sp>
        <p:nvSpPr>
          <p:cNvPr id="309" name="Google Shape;309;p42"/>
          <p:cNvSpPr txBox="1">
            <a:spLocks noGrp="1"/>
          </p:cNvSpPr>
          <p:nvPr>
            <p:ph type="body" idx="1"/>
          </p:nvPr>
        </p:nvSpPr>
        <p:spPr>
          <a:xfrm>
            <a:off x="1124165" y="1165316"/>
            <a:ext cx="8054363" cy="5456304"/>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When interpreting and analysing a statement of comprehensive income, it is also useful to consider profit quality.  Profit quality is how sustainable the profit is.  </a:t>
            </a:r>
            <a:endParaRPr/>
          </a:p>
          <a:p>
            <a:pPr marL="285750" lvl="0" indent="-285750" algn="l" rtl="0">
              <a:spcBef>
                <a:spcPts val="1160"/>
              </a:spcBef>
              <a:spcAft>
                <a:spcPts val="0"/>
              </a:spcAft>
              <a:buSzPts val="4060"/>
              <a:buChar char="•"/>
            </a:pPr>
            <a:r>
              <a:rPr lang="en-GB" sz="2800"/>
              <a:t>If profits have increased, but this is because of a one-off event, such as selling an asset, then this cannot be repeated the following year and profit quality may therefore be seen as poor.  However, if the increase in profit is as a result of increased sales or lower costs, then this may be seen as achievable in future years and therefore profit quality is seen as good.</a:t>
            </a:r>
            <a:endParaRPr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43"/>
          <p:cNvSpPr txBox="1">
            <a:spLocks noGrp="1"/>
          </p:cNvSpPr>
          <p:nvPr>
            <p:ph type="title"/>
          </p:nvPr>
        </p:nvSpPr>
        <p:spPr>
          <a:xfrm>
            <a:off x="982133" y="236380"/>
            <a:ext cx="8054363" cy="1032381"/>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orbel"/>
              <a:buNone/>
            </a:pPr>
            <a:r>
              <a:rPr lang="en-GB" u="sng"/>
              <a:t>Interpretation, analysis and evaluation</a:t>
            </a:r>
            <a:endParaRPr/>
          </a:p>
        </p:txBody>
      </p:sp>
      <p:sp>
        <p:nvSpPr>
          <p:cNvPr id="315" name="Google Shape;315;p43"/>
          <p:cNvSpPr txBox="1">
            <a:spLocks noGrp="1"/>
          </p:cNvSpPr>
          <p:nvPr>
            <p:ph type="body" idx="1"/>
          </p:nvPr>
        </p:nvSpPr>
        <p:spPr>
          <a:xfrm>
            <a:off x="1124165" y="1165316"/>
            <a:ext cx="8054363" cy="5456304"/>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Profit quality can be used to evaluate the statement of comprehensive income.</a:t>
            </a:r>
            <a:endParaRPr/>
          </a:p>
          <a:p>
            <a:pPr marL="285750" lvl="0" indent="-285750" algn="l" rtl="0">
              <a:spcBef>
                <a:spcPts val="1160"/>
              </a:spcBef>
              <a:spcAft>
                <a:spcPts val="0"/>
              </a:spcAft>
              <a:buSzPts val="4060"/>
              <a:buChar char="•"/>
            </a:pPr>
            <a:r>
              <a:rPr lang="en-GB" sz="2800"/>
              <a:t>Anyone looking at the accounts may also want to consider the accuracy of the information.  Accounts must be accurate to meet legal requirements but it is possible to manipulate data to make it look more favourable.  This is called window dressing.</a:t>
            </a:r>
            <a:endParaRPr sz="24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44"/>
          <p:cNvSpPr txBox="1">
            <a:spLocks noGrp="1"/>
          </p:cNvSpPr>
          <p:nvPr>
            <p:ph type="title"/>
          </p:nvPr>
        </p:nvSpPr>
        <p:spPr>
          <a:xfrm>
            <a:off x="982133" y="457201"/>
            <a:ext cx="7704667" cy="11715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Activity</a:t>
            </a:r>
            <a:endParaRPr/>
          </a:p>
        </p:txBody>
      </p:sp>
      <p:sp>
        <p:nvSpPr>
          <p:cNvPr id="321" name="Google Shape;321;p44"/>
          <p:cNvSpPr txBox="1">
            <a:spLocks noGrp="1"/>
          </p:cNvSpPr>
          <p:nvPr>
            <p:ph type="body" idx="1"/>
          </p:nvPr>
        </p:nvSpPr>
        <p:spPr>
          <a:xfrm>
            <a:off x="982133" y="1844825"/>
            <a:ext cx="8161867" cy="4555974"/>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4060"/>
              <a:buChar char="•"/>
            </a:pPr>
            <a:r>
              <a:rPr lang="en-GB" sz="2800"/>
              <a:t>Write out a list of all the headings shown on a statement of comprehensive income.</a:t>
            </a:r>
            <a:endParaRPr/>
          </a:p>
          <a:p>
            <a:pPr marL="285750" lvl="0" indent="-285750" algn="l" rtl="0">
              <a:spcBef>
                <a:spcPts val="1160"/>
              </a:spcBef>
              <a:spcAft>
                <a:spcPts val="0"/>
              </a:spcAft>
              <a:buSzPts val="4060"/>
              <a:buChar char="•"/>
            </a:pPr>
            <a:r>
              <a:rPr lang="en-GB" sz="2800"/>
              <a:t>Write a short explanation or formula next to each heading.</a:t>
            </a:r>
            <a:endParaRPr/>
          </a:p>
          <a:p>
            <a:pPr marL="742950" lvl="1" indent="-285750" algn="l" rtl="0">
              <a:spcBef>
                <a:spcPts val="1080"/>
              </a:spcBef>
              <a:spcAft>
                <a:spcPts val="0"/>
              </a:spcAft>
              <a:buSzPts val="3480"/>
              <a:buChar char="•"/>
            </a:pPr>
            <a:r>
              <a:rPr lang="en-GB" sz="2400"/>
              <a:t>Hint – remember to include the adjustments </a:t>
            </a:r>
            <a:endParaRPr/>
          </a:p>
          <a:p>
            <a:pPr marL="0" lvl="0" indent="0" algn="l" rtl="0">
              <a:spcBef>
                <a:spcPts val="1160"/>
              </a:spcBef>
              <a:spcAft>
                <a:spcPts val="0"/>
              </a:spcAft>
              <a:buSzPts val="4060"/>
              <a:buNone/>
            </a:pPr>
            <a:r>
              <a:rPr lang="en-GB" sz="2800" u="sng"/>
              <a:t>Extend</a:t>
            </a:r>
            <a:endParaRPr/>
          </a:p>
          <a:p>
            <a:pPr marL="742950" lvl="1" indent="-285750" algn="l" rtl="0">
              <a:spcBef>
                <a:spcPts val="1080"/>
              </a:spcBef>
              <a:spcAft>
                <a:spcPts val="0"/>
              </a:spcAft>
              <a:buSzPts val="3480"/>
              <a:buChar char="•"/>
            </a:pPr>
            <a:r>
              <a:rPr lang="en-GB" sz="2400"/>
              <a:t>What are the benefits of comparing a statement of comprehensive income between years for the same business?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45"/>
          <p:cNvSpPr txBox="1">
            <a:spLocks noGrp="1"/>
          </p:cNvSpPr>
          <p:nvPr>
            <p:ph type="title"/>
          </p:nvPr>
        </p:nvSpPr>
        <p:spPr>
          <a:xfrm>
            <a:off x="1115616" y="116632"/>
            <a:ext cx="7704667" cy="124360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Key Terms</a:t>
            </a:r>
            <a:endParaRPr/>
          </a:p>
        </p:txBody>
      </p:sp>
      <p:sp>
        <p:nvSpPr>
          <p:cNvPr id="327" name="Google Shape;327;p45"/>
          <p:cNvSpPr txBox="1">
            <a:spLocks noGrp="1"/>
          </p:cNvSpPr>
          <p:nvPr>
            <p:ph type="body" idx="1"/>
          </p:nvPr>
        </p:nvSpPr>
        <p:spPr>
          <a:xfrm>
            <a:off x="982133" y="1360239"/>
            <a:ext cx="8054363" cy="4639577"/>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3480"/>
              <a:buChar char="•"/>
            </a:pPr>
            <a:r>
              <a:rPr lang="en-GB" b="1"/>
              <a:t>Statement of comprehensive income – </a:t>
            </a:r>
            <a:r>
              <a:rPr lang="en-GB"/>
              <a:t>shows the trading position of the business which is used to calculate gross profit. It then takes into account all other expenses to calculate the profit or loss for the year</a:t>
            </a:r>
            <a:endParaRPr/>
          </a:p>
          <a:p>
            <a:pPr marL="285750" lvl="0" indent="-285750" algn="l" rtl="0">
              <a:spcBef>
                <a:spcPts val="1080"/>
              </a:spcBef>
              <a:spcAft>
                <a:spcPts val="0"/>
              </a:spcAft>
              <a:buSzPts val="3480"/>
              <a:buChar char="•"/>
            </a:pPr>
            <a:r>
              <a:rPr lang="en-GB" b="1"/>
              <a:t>Statement of financial position – </a:t>
            </a:r>
            <a:r>
              <a:rPr lang="en-GB"/>
              <a:t>a snapshot of a business’ net worth at a particular moment in time, normally the end of a financial year</a:t>
            </a:r>
            <a:endParaRPr/>
          </a:p>
          <a:p>
            <a:pPr marL="0" lvl="0" indent="0" algn="l" rtl="0">
              <a:spcBef>
                <a:spcPts val="1080"/>
              </a:spcBef>
              <a:spcAft>
                <a:spcPts val="0"/>
              </a:spcAft>
              <a:buSzPts val="3480"/>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6"/>
          <p:cNvSpPr txBox="1">
            <a:spLocks noGrp="1"/>
          </p:cNvSpPr>
          <p:nvPr>
            <p:ph type="title"/>
          </p:nvPr>
        </p:nvSpPr>
        <p:spPr>
          <a:xfrm>
            <a:off x="1115616" y="116633"/>
            <a:ext cx="7704667" cy="936104"/>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Corbel"/>
              <a:buNone/>
            </a:pPr>
            <a:r>
              <a:rPr lang="en-GB" u="sng"/>
              <a:t>Key Terms</a:t>
            </a:r>
            <a:endParaRPr/>
          </a:p>
        </p:txBody>
      </p:sp>
      <p:sp>
        <p:nvSpPr>
          <p:cNvPr id="333" name="Google Shape;333;p46"/>
          <p:cNvSpPr txBox="1">
            <a:spLocks noGrp="1"/>
          </p:cNvSpPr>
          <p:nvPr>
            <p:ph type="body" idx="1"/>
          </p:nvPr>
        </p:nvSpPr>
        <p:spPr>
          <a:xfrm>
            <a:off x="1187624" y="1052737"/>
            <a:ext cx="8028384" cy="5688630"/>
          </a:xfrm>
          <a:prstGeom prst="rect">
            <a:avLst/>
          </a:prstGeom>
          <a:noFill/>
          <a:ln>
            <a:noFill/>
          </a:ln>
        </p:spPr>
        <p:txBody>
          <a:bodyPr spcFirstLastPara="1" wrap="square" lIns="91425" tIns="45700" rIns="91425" bIns="45700" anchor="ctr" anchorCtr="0">
            <a:normAutofit/>
          </a:bodyPr>
          <a:lstStyle/>
          <a:p>
            <a:pPr marL="285750" lvl="0" indent="-285750" algn="l" rtl="0">
              <a:spcBef>
                <a:spcPts val="0"/>
              </a:spcBef>
              <a:spcAft>
                <a:spcPts val="0"/>
              </a:spcAft>
              <a:buSzPts val="3480"/>
              <a:buChar char="•"/>
            </a:pPr>
            <a:r>
              <a:rPr lang="en-GB" b="1"/>
              <a:t>Cost of goods sold - </a:t>
            </a:r>
            <a:r>
              <a:rPr lang="en-GB"/>
              <a:t>the actual value of inventory used to generate sales</a:t>
            </a:r>
            <a:endParaRPr/>
          </a:p>
          <a:p>
            <a:pPr marL="285750" lvl="0" indent="-285750" algn="l" rtl="0">
              <a:spcBef>
                <a:spcPts val="1080"/>
              </a:spcBef>
              <a:spcAft>
                <a:spcPts val="0"/>
              </a:spcAft>
              <a:buSzPts val="3480"/>
              <a:buChar char="•"/>
            </a:pPr>
            <a:r>
              <a:rPr lang="en-GB" b="1"/>
              <a:t>Opening inventory - </a:t>
            </a:r>
            <a:r>
              <a:rPr lang="en-GB"/>
              <a:t>the value of inventory in a business at the start of a financial year</a:t>
            </a:r>
            <a:endParaRPr/>
          </a:p>
          <a:p>
            <a:pPr marL="285750" lvl="0" indent="-285750" algn="l" rtl="0">
              <a:spcBef>
                <a:spcPts val="1080"/>
              </a:spcBef>
              <a:spcAft>
                <a:spcPts val="0"/>
              </a:spcAft>
              <a:buSzPts val="3480"/>
              <a:buChar char="•"/>
            </a:pPr>
            <a:r>
              <a:rPr lang="en-GB" b="1"/>
              <a:t>Closing inventory </a:t>
            </a:r>
            <a:r>
              <a:rPr lang="en-GB"/>
              <a:t>- the value of inventory at the end of a financial year</a:t>
            </a:r>
            <a:endParaRPr/>
          </a:p>
          <a:p>
            <a:pPr marL="285750" lvl="0" indent="-285750" algn="l" rtl="0">
              <a:spcBef>
                <a:spcPts val="1080"/>
              </a:spcBef>
              <a:spcAft>
                <a:spcPts val="0"/>
              </a:spcAft>
              <a:buSzPts val="3480"/>
              <a:buChar char="•"/>
            </a:pPr>
            <a:r>
              <a:rPr lang="en-GB" b="1"/>
              <a:t>Historic cost - </a:t>
            </a:r>
            <a:r>
              <a:rPr lang="en-GB"/>
              <a:t> the cost of an asset when it was first purchased</a:t>
            </a:r>
            <a:endParaRPr/>
          </a:p>
          <a:p>
            <a:pPr marL="285750" lvl="0" indent="-285750" algn="l" rtl="0">
              <a:spcBef>
                <a:spcPts val="1080"/>
              </a:spcBef>
              <a:spcAft>
                <a:spcPts val="0"/>
              </a:spcAft>
              <a:buSzPts val="3480"/>
              <a:buChar char="•"/>
            </a:pPr>
            <a:r>
              <a:rPr lang="en-GB" b="1"/>
              <a:t>Expected life – </a:t>
            </a:r>
            <a:r>
              <a:rPr lang="en-GB"/>
              <a:t>how long an asset is expected to be used within a business</a:t>
            </a:r>
            <a:endParaRPr/>
          </a:p>
          <a:p>
            <a:pPr marL="285750" lvl="0" indent="-285750" algn="l" rtl="0">
              <a:spcBef>
                <a:spcPts val="1080"/>
              </a:spcBef>
              <a:spcAft>
                <a:spcPts val="0"/>
              </a:spcAft>
              <a:buSzPts val="3480"/>
              <a:buChar char="•"/>
            </a:pPr>
            <a:r>
              <a:rPr lang="en-GB" b="1"/>
              <a:t>Residual value - </a:t>
            </a:r>
            <a:r>
              <a:rPr lang="en-GB"/>
              <a:t> the value of an asset when it is disposed of by the business, for example, resale value</a:t>
            </a:r>
            <a:endParaRPr b="1"/>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2387</Words>
  <Application>Microsoft Office PowerPoint</Application>
  <PresentationFormat>On-screen Show (4:3)</PresentationFormat>
  <Paragraphs>211</Paragraphs>
  <Slides>28</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Noto Sans Symbols</vt:lpstr>
      <vt:lpstr>Corbel</vt:lpstr>
      <vt:lpstr>Calibri</vt:lpstr>
      <vt:lpstr>Parallax</vt:lpstr>
      <vt:lpstr>Statement of comprehensive income</vt:lpstr>
      <vt:lpstr>Aim </vt:lpstr>
      <vt:lpstr>Introduction</vt:lpstr>
      <vt:lpstr>Statement of comprehensive income</vt:lpstr>
      <vt:lpstr>Calculation of gross profit</vt:lpstr>
      <vt:lpstr>Calculation of gross profit</vt:lpstr>
      <vt:lpstr>Section 1 </vt:lpstr>
      <vt:lpstr>Calculation of profit or loss for the year</vt:lpstr>
      <vt:lpstr>Calculation of profit or loss for the year</vt:lpstr>
      <vt:lpstr>Statement of comprehensive income for year ended 30 April 2015</vt:lpstr>
      <vt:lpstr>Transfer of profit to a statement of comprehensive income</vt:lpstr>
      <vt:lpstr>Adjustments for depreciation</vt:lpstr>
      <vt:lpstr>Adjustments for depreciation</vt:lpstr>
      <vt:lpstr>Straight-line depreciation</vt:lpstr>
      <vt:lpstr>Straight-line depreciation</vt:lpstr>
      <vt:lpstr>Reducing balance depreciation</vt:lpstr>
      <vt:lpstr>Reducing balance depreciation</vt:lpstr>
      <vt:lpstr>Activity</vt:lpstr>
      <vt:lpstr>Adjustments for prepayments, accruals</vt:lpstr>
      <vt:lpstr>Adjustments for prepayments, accruals</vt:lpstr>
      <vt:lpstr>Adjustments for prepayments, accruals</vt:lpstr>
      <vt:lpstr>Interpretation, analysis and evaluation</vt:lpstr>
      <vt:lpstr>Interpretation, analysis and evaluation</vt:lpstr>
      <vt:lpstr>Interpretation, analysis and evaluation</vt:lpstr>
      <vt:lpstr>Interpretation, analysis and evaluation</vt:lpstr>
      <vt:lpstr>Activity</vt:lpstr>
      <vt:lpstr>Key Terms</vt:lpstr>
      <vt:lpstr>Key Terms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Statement of comprehensive income</dc:title>
  <dc:creator>NAV K</dc:creator>
  <cp:lastModifiedBy>NAV K</cp:lastModifiedBy>
  <cp:revision>1</cp:revision>
  <dcterms:modified xsi:type="dcterms:W3CDTF">2023-01-31T13:44:42Z</dcterms:modified>
</cp:coreProperties>
</file>