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3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5046EB-AE61-4CE7-94B9-176B8911E9BC}" v="21" dt="2024-01-07T19:53:09.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73" autoAdjust="0"/>
    <p:restoredTop sz="94660"/>
  </p:normalViewPr>
  <p:slideViewPr>
    <p:cSldViewPr snapToGrid="0">
      <p:cViewPr varScale="1">
        <p:scale>
          <a:sx n="105" d="100"/>
          <a:sy n="105" d="100"/>
        </p:scale>
        <p:origin x="426" y="9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 Houldsworth" userId="811f3050-705e-4300-b80e-9947c22b2741" providerId="ADAL" clId="{6F5512B9-51AD-4B09-9122-D417A2604A7C}"/>
    <pc:docChg chg="custSel modSld">
      <pc:chgData name="Donn Houldsworth" userId="811f3050-705e-4300-b80e-9947c22b2741" providerId="ADAL" clId="{6F5512B9-51AD-4B09-9122-D417A2604A7C}" dt="2024-01-08T17:34:28.268" v="7" actId="478"/>
      <pc:docMkLst>
        <pc:docMk/>
      </pc:docMkLst>
      <pc:sldChg chg="delSp mod delAnim">
        <pc:chgData name="Donn Houldsworth" userId="811f3050-705e-4300-b80e-9947c22b2741" providerId="ADAL" clId="{6F5512B9-51AD-4B09-9122-D417A2604A7C}" dt="2024-01-08T17:34:05.087" v="0" actId="478"/>
        <pc:sldMkLst>
          <pc:docMk/>
          <pc:sldMk cId="4142059318" sldId="256"/>
        </pc:sldMkLst>
        <pc:picChg chg="del">
          <ac:chgData name="Donn Houldsworth" userId="811f3050-705e-4300-b80e-9947c22b2741" providerId="ADAL" clId="{6F5512B9-51AD-4B09-9122-D417A2604A7C}" dt="2024-01-08T17:34:05.087" v="0" actId="478"/>
          <ac:picMkLst>
            <pc:docMk/>
            <pc:sldMk cId="4142059318" sldId="256"/>
            <ac:picMk id="19" creationId="{EEEF092B-F8D8-1FD6-9B10-F99E621D47EE}"/>
          </ac:picMkLst>
        </pc:picChg>
      </pc:sldChg>
      <pc:sldChg chg="delSp mod delAnim">
        <pc:chgData name="Donn Houldsworth" userId="811f3050-705e-4300-b80e-9947c22b2741" providerId="ADAL" clId="{6F5512B9-51AD-4B09-9122-D417A2604A7C}" dt="2024-01-08T17:34:08.273" v="1" actId="478"/>
        <pc:sldMkLst>
          <pc:docMk/>
          <pc:sldMk cId="1401305001" sldId="257"/>
        </pc:sldMkLst>
        <pc:picChg chg="del">
          <ac:chgData name="Donn Houldsworth" userId="811f3050-705e-4300-b80e-9947c22b2741" providerId="ADAL" clId="{6F5512B9-51AD-4B09-9122-D417A2604A7C}" dt="2024-01-08T17:34:08.273" v="1" actId="478"/>
          <ac:picMkLst>
            <pc:docMk/>
            <pc:sldMk cId="1401305001" sldId="257"/>
            <ac:picMk id="13" creationId="{C34D15DB-F3D7-283B-A95B-54182D429381}"/>
          </ac:picMkLst>
        </pc:picChg>
      </pc:sldChg>
      <pc:sldChg chg="delSp mod delAnim">
        <pc:chgData name="Donn Houldsworth" userId="811f3050-705e-4300-b80e-9947c22b2741" providerId="ADAL" clId="{6F5512B9-51AD-4B09-9122-D417A2604A7C}" dt="2024-01-08T17:34:11.415" v="2" actId="478"/>
        <pc:sldMkLst>
          <pc:docMk/>
          <pc:sldMk cId="1905702198" sldId="258"/>
        </pc:sldMkLst>
        <pc:picChg chg="del">
          <ac:chgData name="Donn Houldsworth" userId="811f3050-705e-4300-b80e-9947c22b2741" providerId="ADAL" clId="{6F5512B9-51AD-4B09-9122-D417A2604A7C}" dt="2024-01-08T17:34:11.415" v="2" actId="478"/>
          <ac:picMkLst>
            <pc:docMk/>
            <pc:sldMk cId="1905702198" sldId="258"/>
            <ac:picMk id="9" creationId="{255211C6-76EF-D53D-AA93-6CAE2C83FAE9}"/>
          </ac:picMkLst>
        </pc:picChg>
      </pc:sldChg>
      <pc:sldChg chg="delSp mod delAnim">
        <pc:chgData name="Donn Houldsworth" userId="811f3050-705e-4300-b80e-9947c22b2741" providerId="ADAL" clId="{6F5512B9-51AD-4B09-9122-D417A2604A7C}" dt="2024-01-08T17:34:28.268" v="7" actId="478"/>
        <pc:sldMkLst>
          <pc:docMk/>
          <pc:sldMk cId="496569726" sldId="259"/>
        </pc:sldMkLst>
        <pc:picChg chg="del">
          <ac:chgData name="Donn Houldsworth" userId="811f3050-705e-4300-b80e-9947c22b2741" providerId="ADAL" clId="{6F5512B9-51AD-4B09-9122-D417A2604A7C}" dt="2024-01-08T17:34:28.268" v="7" actId="478"/>
          <ac:picMkLst>
            <pc:docMk/>
            <pc:sldMk cId="496569726" sldId="259"/>
            <ac:picMk id="6" creationId="{FF4C87C1-8CF3-6100-0B12-2B3CA783DBB6}"/>
          </ac:picMkLst>
        </pc:picChg>
      </pc:sldChg>
      <pc:sldChg chg="delSp mod delAnim">
        <pc:chgData name="Donn Houldsworth" userId="811f3050-705e-4300-b80e-9947c22b2741" providerId="ADAL" clId="{6F5512B9-51AD-4B09-9122-D417A2604A7C}" dt="2024-01-08T17:34:14.651" v="3" actId="478"/>
        <pc:sldMkLst>
          <pc:docMk/>
          <pc:sldMk cId="1844653876" sldId="260"/>
        </pc:sldMkLst>
        <pc:picChg chg="del">
          <ac:chgData name="Donn Houldsworth" userId="811f3050-705e-4300-b80e-9947c22b2741" providerId="ADAL" clId="{6F5512B9-51AD-4B09-9122-D417A2604A7C}" dt="2024-01-08T17:34:14.651" v="3" actId="478"/>
          <ac:picMkLst>
            <pc:docMk/>
            <pc:sldMk cId="1844653876" sldId="260"/>
            <ac:picMk id="7" creationId="{1D7BFB4F-B650-E014-4EE5-1DD61995B02A}"/>
          </ac:picMkLst>
        </pc:picChg>
      </pc:sldChg>
      <pc:sldChg chg="delSp mod delAnim">
        <pc:chgData name="Donn Houldsworth" userId="811f3050-705e-4300-b80e-9947c22b2741" providerId="ADAL" clId="{6F5512B9-51AD-4B09-9122-D417A2604A7C}" dt="2024-01-08T17:34:17.164" v="4" actId="478"/>
        <pc:sldMkLst>
          <pc:docMk/>
          <pc:sldMk cId="2378727611" sldId="261"/>
        </pc:sldMkLst>
        <pc:picChg chg="del">
          <ac:chgData name="Donn Houldsworth" userId="811f3050-705e-4300-b80e-9947c22b2741" providerId="ADAL" clId="{6F5512B9-51AD-4B09-9122-D417A2604A7C}" dt="2024-01-08T17:34:17.164" v="4" actId="478"/>
          <ac:picMkLst>
            <pc:docMk/>
            <pc:sldMk cId="2378727611" sldId="261"/>
            <ac:picMk id="7" creationId="{44F40CC6-2207-C808-1F70-B7F3328E8287}"/>
          </ac:picMkLst>
        </pc:picChg>
      </pc:sldChg>
      <pc:sldChg chg="delSp mod delAnim">
        <pc:chgData name="Donn Houldsworth" userId="811f3050-705e-4300-b80e-9947c22b2741" providerId="ADAL" clId="{6F5512B9-51AD-4B09-9122-D417A2604A7C}" dt="2024-01-08T17:34:20.745" v="5" actId="478"/>
        <pc:sldMkLst>
          <pc:docMk/>
          <pc:sldMk cId="2478145399" sldId="262"/>
        </pc:sldMkLst>
        <pc:picChg chg="del">
          <ac:chgData name="Donn Houldsworth" userId="811f3050-705e-4300-b80e-9947c22b2741" providerId="ADAL" clId="{6F5512B9-51AD-4B09-9122-D417A2604A7C}" dt="2024-01-08T17:34:20.745" v="5" actId="478"/>
          <ac:picMkLst>
            <pc:docMk/>
            <pc:sldMk cId="2478145399" sldId="262"/>
            <ac:picMk id="6" creationId="{EADFD2F1-6277-4FAB-AD85-B77204584583}"/>
          </ac:picMkLst>
        </pc:picChg>
      </pc:sldChg>
      <pc:sldChg chg="delSp mod delAnim">
        <pc:chgData name="Donn Houldsworth" userId="811f3050-705e-4300-b80e-9947c22b2741" providerId="ADAL" clId="{6F5512B9-51AD-4B09-9122-D417A2604A7C}" dt="2024-01-08T17:34:24.389" v="6" actId="478"/>
        <pc:sldMkLst>
          <pc:docMk/>
          <pc:sldMk cId="2319861461" sldId="263"/>
        </pc:sldMkLst>
        <pc:picChg chg="del">
          <ac:chgData name="Donn Houldsworth" userId="811f3050-705e-4300-b80e-9947c22b2741" providerId="ADAL" clId="{6F5512B9-51AD-4B09-9122-D417A2604A7C}" dt="2024-01-08T17:34:24.389" v="6" actId="478"/>
          <ac:picMkLst>
            <pc:docMk/>
            <pc:sldMk cId="2319861461" sldId="263"/>
            <ac:picMk id="10" creationId="{2065E9ED-9660-EDE8-29A5-8ADC0A06BC5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999081-0FD8-495D-8670-0239B51F02B3}" type="datetimeFigureOut">
              <a:rPr lang="en-GB" smtClean="0"/>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752A20-E553-42B6-997A-60CB3861B7CA}" type="slidenum">
              <a:rPr lang="en-GB" smtClean="0"/>
              <a:t>‹#›</a:t>
            </a:fld>
            <a:endParaRPr lang="en-GB"/>
          </a:p>
        </p:txBody>
      </p:sp>
    </p:spTree>
    <p:extLst>
      <p:ext uri="{BB962C8B-B14F-4D97-AF65-F5344CB8AC3E}">
        <p14:creationId xmlns:p14="http://schemas.microsoft.com/office/powerpoint/2010/main" val="119080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Donn </a:t>
            </a:r>
            <a:r>
              <a:rPr lang="en-GB" dirty="0" err="1"/>
              <a:t>Houldswort</a:t>
            </a:r>
            <a:r>
              <a:rPr lang="en-GB" dirty="0"/>
              <a:t>, student number 1814266, this is critical review of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'Quality audit as a driver for compliance to ISO 9001:2008 standards’ by Hector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Hernandes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lets move on to the introduction.</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1</a:t>
            </a:fld>
            <a:endParaRPr lang="en-GB"/>
          </a:p>
        </p:txBody>
      </p:sp>
    </p:spTree>
    <p:extLst>
      <p:ext uri="{BB962C8B-B14F-4D97-AF65-F5344CB8AC3E}">
        <p14:creationId xmlns:p14="http://schemas.microsoft.com/office/powerpoint/2010/main" val="1047887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Today, we dive into a fascinating paper by Hector Hernandez, this is titled 'Quality Audit as a Driver for Compliance to ISO 9001:2008 Standards.' This groundbreaking work not only illuminates the complexities of quality certification in the automotive and truck industry but also underscores the transformative journey from Research &amp; Design to operational excellence. Let's explore how this paper reshapes our understanding of quality management. It explores the implementation and certification of quality management systems through continuous internal audits and supplier readiness reviews, analysing their effectiveness in ensuring compliance with ISO 9001:2008 standards. The findings highlight the importance of management commitment and the practical implications of creating and improving policies and procedures for a successful quality audit process</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2</a:t>
            </a:fld>
            <a:endParaRPr lang="en-GB"/>
          </a:p>
        </p:txBody>
      </p:sp>
    </p:spTree>
    <p:extLst>
      <p:ext uri="{BB962C8B-B14F-4D97-AF65-F5344CB8AC3E}">
        <p14:creationId xmlns:p14="http://schemas.microsoft.com/office/powerpoint/2010/main" val="1740468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this paper, Hernandez masterfully examines the intricate process firms undertake in selecting ISO 9000 third-party certifiers. It's not just about compliance; it's a strategic decision that balances continuous improvement, cost, and regulatory adherence. Imagine a world where every decision a firm makes in this regard has far-reaching implications for its operational quality and market reputation. The research highlights the profound impact these decisions have on the quality of the auditing process and the overall satisfaction with the ISO certification. This study opens a window into the strategic thinking of firms in the realm of quality management, offering a nuanced understanding of the criteria and implications involved in choosing a suitable third-party certifier for ISO 9000 compliance</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3</a:t>
            </a:fld>
            <a:endParaRPr lang="en-GB"/>
          </a:p>
        </p:txBody>
      </p:sp>
    </p:spTree>
    <p:extLst>
      <p:ext uri="{BB962C8B-B14F-4D97-AF65-F5344CB8AC3E}">
        <p14:creationId xmlns:p14="http://schemas.microsoft.com/office/powerpoint/2010/main" val="2154331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Hernandez's approach is meticulously empirical, backed by robust data. The paper stands on a realist perspective, dissecting corporate decision-making with a lens of objectivity. It's akin to a scientist observing natural phenomena, untangling the complex web of corporate strategies and their outcomes. The epistemological and ontological underpinnings of the study are profound and intricate. Epistemologically, the research adopts an empirical, data-driven approach, underpinned by a commitment to uncovering the tangible realities of firms' decision-making processes.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Ontologically, the study is rooted in a realist perspective, postulating  that the phenomena of firms' selection of certifiers and the ensuing implications on audit quality are objective realities that can be observed, measured, and understood through rigorous scientific inquiry. This dual focus combines a deep respect for empirical evidence with a nuanced understanding of the complex, often hidden layers of corporate decision-making</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4</a:t>
            </a:fld>
            <a:endParaRPr lang="en-GB"/>
          </a:p>
        </p:txBody>
      </p:sp>
    </p:spTree>
    <p:extLst>
      <p:ext uri="{BB962C8B-B14F-4D97-AF65-F5344CB8AC3E}">
        <p14:creationId xmlns:p14="http://schemas.microsoft.com/office/powerpoint/2010/main" val="53340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most striking findings is this correlation between a firm’s drive for continuous improvement and their preference for highly reputable ISO 9000 certifiers. This choice isn't trivial; it's a reflection of a company's ethos, directly impacting the quality of audits and overall satisfaction with the certification process. Conversely, firms prioritising cost minimisation or mere compliance are more inclined to choose less reputable certifiers, a decision that often leads to diminished audit quality and reduced certification satisfaction. These insights offer a critical perspective on how strategic preferences in certifier selection can profoundly influence the outcomes of ISO 9000 certification processes. This is particularly true in my experiences within the certifier industry</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5</a:t>
            </a:fld>
            <a:endParaRPr lang="en-GB"/>
          </a:p>
        </p:txBody>
      </p:sp>
    </p:spTree>
    <p:extLst>
      <p:ext uri="{BB962C8B-B14F-4D97-AF65-F5344CB8AC3E}">
        <p14:creationId xmlns:p14="http://schemas.microsoft.com/office/powerpoint/2010/main" val="1515246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Hernandez's work contributes profoundly to our understanding of the ISO 9000 certification landscape. It's a beacon for academics and industry professionals alike, illuminating the strategic nuances of certifier selection and its ripple effects on business practices. The study's contribution is substantial and multifaceted. It significantly enriches the understanding of ISO 9000 certification processes to industry, especially in the context of third-party certifier selection.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linking firms' orientation towards continuous improvement or cost minimisation with their choice of certifiers, the research sheds new light on the consequences of these decisions for audit quality and satisfaction.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offers valuable insights for both academia and industry, fostering a deeper comprehension of the strategic nuances in quality management and certification practices."</a:t>
            </a:r>
          </a:p>
          <a:p>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6</a:t>
            </a:fld>
            <a:endParaRPr lang="en-GB"/>
          </a:p>
        </p:txBody>
      </p:sp>
    </p:spTree>
    <p:extLst>
      <p:ext uri="{BB962C8B-B14F-4D97-AF65-F5344CB8AC3E}">
        <p14:creationId xmlns:p14="http://schemas.microsoft.com/office/powerpoint/2010/main" val="214621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This paper speaks to a symphony of audiences – from academic scholars unravelling the theories of quality management, to business executives strategizing their next move in the certification chess game, and certifying agencies keen on understanding their role in shaping industry standards.</a:t>
            </a:r>
            <a:r>
              <a:rPr lang="en-GB" sz="1800" kern="1200" dirty="0">
                <a:solidFill>
                  <a:srgbClr val="000000"/>
                </a:solidFill>
                <a:effectLst/>
                <a:latin typeface="Söhne"/>
                <a:ea typeface="Times New Roman" panose="02020603050405020304" pitchFamily="18"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research provides them with valuable insights into the strategic implications of certifier selection, enhancing their understanding of the certification process and its impact on business practices</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7</a:t>
            </a:fld>
            <a:endParaRPr lang="en-GB"/>
          </a:p>
        </p:txBody>
      </p:sp>
    </p:spTree>
    <p:extLst>
      <p:ext uri="{BB962C8B-B14F-4D97-AF65-F5344CB8AC3E}">
        <p14:creationId xmlns:p14="http://schemas.microsoft.com/office/powerpoint/2010/main" val="2024472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For those who wish to delve deeper, I highly recommend reading Hernandez's original paper, published in The TQM Journal in 2010. It's not just a paper; it's a roadmap to understanding the dynamics of quality audits in the modern business landscape</a:t>
            </a:r>
            <a:endParaRPr lang="en-GB" dirty="0"/>
          </a:p>
        </p:txBody>
      </p:sp>
      <p:sp>
        <p:nvSpPr>
          <p:cNvPr id="4" name="Slide Number Placeholder 3"/>
          <p:cNvSpPr>
            <a:spLocks noGrp="1"/>
          </p:cNvSpPr>
          <p:nvPr>
            <p:ph type="sldNum" sz="quarter" idx="5"/>
          </p:nvPr>
        </p:nvSpPr>
        <p:spPr/>
        <p:txBody>
          <a:bodyPr/>
          <a:lstStyle/>
          <a:p>
            <a:fld id="{76752A20-E553-42B6-997A-60CB3861B7CA}" type="slidenum">
              <a:rPr lang="en-GB" smtClean="0"/>
              <a:t>8</a:t>
            </a:fld>
            <a:endParaRPr lang="en-GB"/>
          </a:p>
        </p:txBody>
      </p:sp>
    </p:spTree>
    <p:extLst>
      <p:ext uri="{BB962C8B-B14F-4D97-AF65-F5344CB8AC3E}">
        <p14:creationId xmlns:p14="http://schemas.microsoft.com/office/powerpoint/2010/main" val="2749707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A6959-BDAE-3D0B-3F9C-CD4C8375DC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502596-A4D9-C44F-D90E-33B790F2FF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973544-D29D-238F-E0C0-39875C3E5DEC}"/>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5" name="Footer Placeholder 4">
            <a:extLst>
              <a:ext uri="{FF2B5EF4-FFF2-40B4-BE49-F238E27FC236}">
                <a16:creationId xmlns:a16="http://schemas.microsoft.com/office/drawing/2014/main" id="{7B60054F-961B-D284-F143-4CF2C4E8FA9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F2CCF38-BA30-328B-BD80-C33D8D691217}"/>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2999117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81C6-84E5-00C9-93E3-31281D463A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EE7FD1-890D-C7E2-BF15-E4F49EA6F1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E40A5-9A34-7031-A1A0-26CBEA175EEC}"/>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5" name="Footer Placeholder 4">
            <a:extLst>
              <a:ext uri="{FF2B5EF4-FFF2-40B4-BE49-F238E27FC236}">
                <a16:creationId xmlns:a16="http://schemas.microsoft.com/office/drawing/2014/main" id="{184B6F4B-00C6-0874-1830-92771AA3DE9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0DD991-C700-10FD-6448-8066EEC7181D}"/>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3898941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324F7-38B5-3762-0C95-22219E61FF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073B71-E03C-4A4F-3427-6BA20682A8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C39B1E-6D6F-9D44-31F8-163EB099F8FE}"/>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5" name="Footer Placeholder 4">
            <a:extLst>
              <a:ext uri="{FF2B5EF4-FFF2-40B4-BE49-F238E27FC236}">
                <a16:creationId xmlns:a16="http://schemas.microsoft.com/office/drawing/2014/main" id="{E3EACAB4-B127-E888-8B4C-FA362CAAF2B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B1FFBB-B13F-5F33-600F-B3488A9A175E}"/>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3538065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2D0CA-E4DF-B35A-AE8F-93129A1FA4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13D12E-12DC-254F-5420-1FC2445462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49F9C6-1B44-D911-9F56-328C652EC2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3F0DA2-CB05-1864-E632-28A8C0384A6F}"/>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6" name="Footer Placeholder 5">
            <a:extLst>
              <a:ext uri="{FF2B5EF4-FFF2-40B4-BE49-F238E27FC236}">
                <a16:creationId xmlns:a16="http://schemas.microsoft.com/office/drawing/2014/main" id="{90B580DA-BCE5-E446-AABC-685786DB892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34E1930-D33A-2B36-5E43-447393EA7EC2}"/>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1675676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04AF2-8D90-D47E-8973-FBF4773D76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958A4-0BCA-F8CD-3982-6CBE4C6521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AFD449-5F3D-481C-13D4-C7B4158D07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966C19-E3E9-E0C7-3048-8354BC07AF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73F8B1-383D-E4CF-0E27-CC844B1C2F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64AD95-E189-CAD9-0764-BC3DA1E70DEF}"/>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8" name="Footer Placeholder 7">
            <a:extLst>
              <a:ext uri="{FF2B5EF4-FFF2-40B4-BE49-F238E27FC236}">
                <a16:creationId xmlns:a16="http://schemas.microsoft.com/office/drawing/2014/main" id="{96AD5894-2A71-1817-290C-A7418ABF1A4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6013714-3485-719C-535E-45FF1401E3EA}"/>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762593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624D-D19F-9B38-5C3D-7544A21DD0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4B6509-EF5B-3629-E7B1-4B4488AD2534}"/>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4" name="Footer Placeholder 3">
            <a:extLst>
              <a:ext uri="{FF2B5EF4-FFF2-40B4-BE49-F238E27FC236}">
                <a16:creationId xmlns:a16="http://schemas.microsoft.com/office/drawing/2014/main" id="{0196F533-77AD-BBD5-35DC-85ACBA4DF40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6D10FA7-5B26-B5C5-FC23-097C3C9B6DEA}"/>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2526319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14B3CA-4BF8-4987-255B-9409A6694A94}"/>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3" name="Footer Placeholder 2">
            <a:extLst>
              <a:ext uri="{FF2B5EF4-FFF2-40B4-BE49-F238E27FC236}">
                <a16:creationId xmlns:a16="http://schemas.microsoft.com/office/drawing/2014/main" id="{D64F0A4E-0E81-95B9-63D9-E0EB2D4B9FC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EE2BB24-CB5A-CBF0-1129-38C19475895B}"/>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1017135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FEAB2-9883-0843-3FA3-85065BA9B2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6A63E8-FE1B-24D0-40BE-8C88C8C3AC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BD5B9D-09EA-8671-0F99-C35914614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B7010F-C88E-D334-CF93-9B0DFCB60B72}"/>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6" name="Footer Placeholder 5">
            <a:extLst>
              <a:ext uri="{FF2B5EF4-FFF2-40B4-BE49-F238E27FC236}">
                <a16:creationId xmlns:a16="http://schemas.microsoft.com/office/drawing/2014/main" id="{21F55FFC-70FD-22C9-73E7-F6CCE955BFB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DBC293-CFBE-E7CB-D7CF-50FD6D8EC6AA}"/>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1450194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BC3CF-A621-938D-DE50-ABD9491EAA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847DB0-724F-795A-4E33-442E78264A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E490692-F03D-5FE5-E74C-54D7C0A7E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7F641-4EC7-3E28-7520-2C9BB9E952FD}"/>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6" name="Footer Placeholder 5">
            <a:extLst>
              <a:ext uri="{FF2B5EF4-FFF2-40B4-BE49-F238E27FC236}">
                <a16:creationId xmlns:a16="http://schemas.microsoft.com/office/drawing/2014/main" id="{1D7EBF3C-1094-D486-3A7C-4E15FDACB91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E8EE4B-66AC-8264-80BE-C9A1BF8ECA1C}"/>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2728782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D91EC-E459-77DB-6C39-2F6155B01A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4B7511-9866-CF7E-909B-841A4D1652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DAC7C8-73DB-C3AD-B75D-5C3E225B10D9}"/>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5" name="Footer Placeholder 4">
            <a:extLst>
              <a:ext uri="{FF2B5EF4-FFF2-40B4-BE49-F238E27FC236}">
                <a16:creationId xmlns:a16="http://schemas.microsoft.com/office/drawing/2014/main" id="{4CDDBC9A-C7B7-DADF-6DE5-6B0E40FAB33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B1E3674-FECB-6B22-475A-B8FE00F6307D}"/>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3904471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4274F0-61B9-951F-7663-D1AAEBB226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DDD043-6E42-5E49-876A-CDE2E4A849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B3C7A9-50B6-88A3-260D-EAF9A5FEAB6F}"/>
              </a:ext>
            </a:extLst>
          </p:cNvPr>
          <p:cNvSpPr>
            <a:spLocks noGrp="1"/>
          </p:cNvSpPr>
          <p:nvPr>
            <p:ph type="dt" sz="half" idx="10"/>
          </p:nvPr>
        </p:nvSpPr>
        <p:spPr/>
        <p:txBody>
          <a:bodyPr/>
          <a:lstStyle/>
          <a:p>
            <a:fld id="{91355E83-A82B-4704-BA5D-4F8FB4A0AA8F}" type="datetimeFigureOut">
              <a:rPr lang="en-GB" smtClean="0"/>
              <a:t>08/01/2024</a:t>
            </a:fld>
            <a:endParaRPr lang="en-GB" dirty="0"/>
          </a:p>
        </p:txBody>
      </p:sp>
      <p:sp>
        <p:nvSpPr>
          <p:cNvPr id="5" name="Footer Placeholder 4">
            <a:extLst>
              <a:ext uri="{FF2B5EF4-FFF2-40B4-BE49-F238E27FC236}">
                <a16:creationId xmlns:a16="http://schemas.microsoft.com/office/drawing/2014/main" id="{70CDEFC4-F0C0-F7B3-ED55-129165EADAA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945E3BD-F6DB-A20B-838F-2D8E849B9D0E}"/>
              </a:ext>
            </a:extLst>
          </p:cNvPr>
          <p:cNvSpPr>
            <a:spLocks noGrp="1"/>
          </p:cNvSpPr>
          <p:nvPr>
            <p:ph type="sldNum" sz="quarter" idx="12"/>
          </p:nvPr>
        </p:nvSpPr>
        <p:spPr/>
        <p:txBody>
          <a:bodyPr/>
          <a:lstStyle/>
          <a:p>
            <a:fld id="{E586D350-94AA-4278-8D97-548791BF20FA}" type="slidenum">
              <a:rPr lang="en-GB" smtClean="0"/>
              <a:t>‹#›</a:t>
            </a:fld>
            <a:endParaRPr lang="en-GB" dirty="0"/>
          </a:p>
        </p:txBody>
      </p:sp>
    </p:spTree>
    <p:extLst>
      <p:ext uri="{BB962C8B-B14F-4D97-AF65-F5344CB8AC3E}">
        <p14:creationId xmlns:p14="http://schemas.microsoft.com/office/powerpoint/2010/main" val="3733531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62A9A-4565-FFA4-88EF-B9A3BCCAF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90360C-4923-DE06-1465-182F83AD8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B4D83-31CD-D736-E2A2-486B5BA010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355E83-A82B-4704-BA5D-4F8FB4A0AA8F}" type="datetimeFigureOut">
              <a:rPr lang="en-GB" smtClean="0"/>
              <a:t>08/01/2024</a:t>
            </a:fld>
            <a:endParaRPr lang="en-GB" dirty="0"/>
          </a:p>
        </p:txBody>
      </p:sp>
      <p:sp>
        <p:nvSpPr>
          <p:cNvPr id="5" name="Footer Placeholder 4">
            <a:extLst>
              <a:ext uri="{FF2B5EF4-FFF2-40B4-BE49-F238E27FC236}">
                <a16:creationId xmlns:a16="http://schemas.microsoft.com/office/drawing/2014/main" id="{934D1C72-9281-C661-38AF-21B9B3B468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70FB950-008D-AF32-364C-3A25DE1285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86D350-94AA-4278-8D97-548791BF20FA}" type="slidenum">
              <a:rPr lang="en-GB" smtClean="0"/>
              <a:t>‹#›</a:t>
            </a:fld>
            <a:endParaRPr lang="en-GB" dirty="0"/>
          </a:p>
        </p:txBody>
      </p:sp>
    </p:spTree>
    <p:extLst>
      <p:ext uri="{BB962C8B-B14F-4D97-AF65-F5344CB8AC3E}">
        <p14:creationId xmlns:p14="http://schemas.microsoft.com/office/powerpoint/2010/main" val="1697214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1A43A-716A-7ECD-6DE6-949C3EAD3BDB}"/>
              </a:ext>
            </a:extLst>
          </p:cNvPr>
          <p:cNvSpPr>
            <a:spLocks noGrp="1"/>
          </p:cNvSpPr>
          <p:nvPr>
            <p:ph type="ctrTitle"/>
          </p:nvPr>
        </p:nvSpPr>
        <p:spPr/>
        <p:txBody>
          <a:bodyPr>
            <a:normAutofit/>
          </a:bodyPr>
          <a:lstStyle/>
          <a:p>
            <a:r>
              <a:rPr lang="en-GB" sz="3600" dirty="0">
                <a:latin typeface="Times New Roman" panose="02020603050405020304" pitchFamily="18" charset="0"/>
                <a:cs typeface="Times New Roman" panose="02020603050405020304" pitchFamily="18" charset="0"/>
              </a:rPr>
              <a:t>A critical review of  </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'Quality audit as a driver for compliance to ISO 9001:2008 standards,' </a:t>
            </a:r>
            <a:r>
              <a:rPr lang="en-GB" sz="3600" i="1" dirty="0">
                <a:effectLst/>
                <a:latin typeface="Times New Roman" panose="02020603050405020304" pitchFamily="18" charset="0"/>
                <a:ea typeface="Calibri" panose="020F0502020204030204" pitchFamily="34" charset="0"/>
                <a:cs typeface="Times New Roman" panose="02020603050405020304" pitchFamily="18" charset="0"/>
              </a:rPr>
              <a:t>Hernándes, H.H. (2010) </a:t>
            </a:r>
            <a:endParaRPr lang="en-GB" sz="3600" i="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785A6EA-23B6-5B3D-B1EF-350095433532}"/>
              </a:ext>
            </a:extLst>
          </p:cNvPr>
          <p:cNvSpPr>
            <a:spLocks noGrp="1"/>
          </p:cNvSpPr>
          <p:nvPr>
            <p:ph type="subTitle" idx="1"/>
          </p:nvPr>
        </p:nvSpPr>
        <p:spPr/>
        <p:txBody>
          <a:bodyPr>
            <a:normAutofit/>
          </a:bodyPr>
          <a:lstStyle/>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By Donn Houldsworth 1814266 (Jan 2024)</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142059318"/>
      </p:ext>
    </p:extLst>
  </p:cSld>
  <p:clrMapOvr>
    <a:masterClrMapping/>
  </p:clrMapOvr>
  <mc:AlternateContent xmlns:mc="http://schemas.openxmlformats.org/markup-compatibility/2006" xmlns:p14="http://schemas.microsoft.com/office/powerpoint/2010/main">
    <mc:Choice Requires="p14">
      <p:transition spd="slow" p14:dur="2000" advTm="21509"/>
    </mc:Choice>
    <mc:Fallback xmlns="">
      <p:transition spd="slow" advTm="2150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2355-4EA1-31DF-21C5-CF9E4F63BF0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E96801F-588C-2B18-50F3-6ACA884F79FC}"/>
              </a:ext>
            </a:extLst>
          </p:cNvPr>
          <p:cNvSpPr>
            <a:spLocks noGrp="1"/>
          </p:cNvSpPr>
          <p:nvPr>
            <p:ph idx="1"/>
          </p:nvPr>
        </p:nvSpPr>
        <p:spPr/>
        <p:txBody>
          <a:bodyPr>
            <a:noAutofit/>
          </a:bodyPr>
          <a:lstStyle/>
          <a:p>
            <a:pPr marL="0" indent="0">
              <a:buNone/>
            </a:pPr>
            <a:r>
              <a:rPr lang="en-GB" b="0" i="0" dirty="0">
                <a:effectLst/>
                <a:latin typeface="Times New Roman" panose="02020603050405020304" pitchFamily="18" charset="0"/>
                <a:cs typeface="Times New Roman" panose="02020603050405020304" pitchFamily="18" charset="0"/>
              </a:rPr>
              <a:t>The paper titled "Quality Audit as a Driver for Compliance to ISO 9001:2008 Standards" by Hector Hernandez focuses on the critical role of quality certification to international standards, particularly for automotive and truck industry suppliers. The paper emphasises the unique challenges faced by companies transitioning from research and development to operations. It explores the implementation and certification of quality management systems through continuous internal audits and supplier readiness reviews, analysing their effectiveness in ensuring compliance with ISO 9001:2008 standards. The findings highlight the importance of management commitment and the practical implications of creating and improving policies and procedures for a successful quality audit process.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1305001"/>
      </p:ext>
    </p:extLst>
  </p:cSld>
  <p:clrMapOvr>
    <a:masterClrMapping/>
  </p:clrMapOvr>
  <mc:AlternateContent xmlns:mc="http://schemas.openxmlformats.org/markup-compatibility/2006" xmlns:p14="http://schemas.microsoft.com/office/powerpoint/2010/main">
    <mc:Choice Requires="p14">
      <p:transition spd="slow" p14:dur="2000" advTm="64030"/>
    </mc:Choice>
    <mc:Fallback xmlns="">
      <p:transition spd="slow" advTm="640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2355-4EA1-31DF-21C5-CF9E4F63BF0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Topic</a:t>
            </a:r>
          </a:p>
        </p:txBody>
      </p:sp>
      <p:sp>
        <p:nvSpPr>
          <p:cNvPr id="3" name="Content Placeholder 2">
            <a:extLst>
              <a:ext uri="{FF2B5EF4-FFF2-40B4-BE49-F238E27FC236}">
                <a16:creationId xmlns:a16="http://schemas.microsoft.com/office/drawing/2014/main" id="{3E96801F-588C-2B18-50F3-6ACA884F79FC}"/>
              </a:ext>
            </a:extLst>
          </p:cNvPr>
          <p:cNvSpPr>
            <a:spLocks noGrp="1"/>
          </p:cNvSpPr>
          <p:nvPr>
            <p:ph idx="1"/>
          </p:nvPr>
        </p:nvSpPr>
        <p:spPr>
          <a:xfrm>
            <a:off x="457200" y="1825625"/>
            <a:ext cx="10896600" cy="4351338"/>
          </a:xfrm>
        </p:spPr>
        <p:txBody>
          <a:bodyPr/>
          <a:lstStyle/>
          <a:p>
            <a:pPr marL="457200" lvl="1" indent="0">
              <a:buNone/>
            </a:pPr>
            <a:r>
              <a:rPr lang="en-GB" sz="2800" dirty="0">
                <a:latin typeface="Times New Roman" panose="02020603050405020304" pitchFamily="18" charset="0"/>
                <a:cs typeface="Times New Roman" panose="02020603050405020304" pitchFamily="18" charset="0"/>
              </a:rPr>
              <a:t>The article delves into the intricate decision-making process that firms undergo when selecting ISO 9000 third-party certifiers. It meticulously explores the various factors influencing these choices, such as the desire for continuous improvement, compliance concerns, and cost considerations. The research highlights the profound impact these decisions have on the quality of the auditing process and the overall satisfaction with the ISO certification. This study opens a window into the strategic thinking of firms in the realm of quality management, offering a nuanced understanding of the criteria and implications involved in choosing a suitable third-party certifier for ISO 9000 compliance.</a:t>
            </a:r>
          </a:p>
          <a:p>
            <a:endParaRPr lang="en-GB" dirty="0"/>
          </a:p>
        </p:txBody>
      </p:sp>
    </p:spTree>
    <p:extLst>
      <p:ext uri="{BB962C8B-B14F-4D97-AF65-F5344CB8AC3E}">
        <p14:creationId xmlns:p14="http://schemas.microsoft.com/office/powerpoint/2010/main" val="1905702198"/>
      </p:ext>
    </p:extLst>
  </p:cSld>
  <p:clrMapOvr>
    <a:masterClrMapping/>
  </p:clrMapOvr>
  <mc:AlternateContent xmlns:mc="http://schemas.openxmlformats.org/markup-compatibility/2006" xmlns:p14="http://schemas.microsoft.com/office/powerpoint/2010/main">
    <mc:Choice Requires="p14">
      <p:transition spd="slow" p14:dur="2000" advTm="66884"/>
    </mc:Choice>
    <mc:Fallback xmlns="">
      <p:transition spd="slow" advTm="6688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2355-4EA1-31DF-21C5-CF9E4F63BF07}"/>
              </a:ext>
            </a:extLst>
          </p:cNvPr>
          <p:cNvSpPr>
            <a:spLocks noGrp="1"/>
          </p:cNvSpPr>
          <p:nvPr>
            <p:ph type="title"/>
          </p:nvPr>
        </p:nvSpPr>
        <p:spPr/>
        <p:txBody>
          <a:bodyPr/>
          <a:lstStyle/>
          <a:p>
            <a:r>
              <a:rPr lang="en-GB" b="1" i="0" dirty="0">
                <a:effectLst/>
                <a:latin typeface="Times New Roman" panose="02020603050405020304" pitchFamily="18" charset="0"/>
                <a:cs typeface="Times New Roman" panose="02020603050405020304" pitchFamily="18" charset="0"/>
              </a:rPr>
              <a:t>Epistemological and Ontological Basis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96801F-588C-2B18-50F3-6ACA884F79FC}"/>
              </a:ext>
            </a:extLst>
          </p:cNvPr>
          <p:cNvSpPr>
            <a:spLocks noGrp="1"/>
          </p:cNvSpPr>
          <p:nvPr>
            <p:ph idx="1"/>
          </p:nvPr>
        </p:nvSpPr>
        <p:spPr/>
        <p:txBody>
          <a:bodyPr>
            <a:normAutofit lnSpcReduction="10000"/>
          </a:bodyPr>
          <a:lstStyle/>
          <a:p>
            <a:pPr marL="0" indent="0">
              <a:buNone/>
            </a:pPr>
            <a:r>
              <a:rPr lang="en-GB" b="0" i="0" dirty="0">
                <a:effectLst/>
                <a:latin typeface="Times New Roman" panose="02020603050405020304" pitchFamily="18" charset="0"/>
                <a:cs typeface="Times New Roman" panose="02020603050405020304" pitchFamily="18" charset="0"/>
              </a:rPr>
              <a:t>The epistemological and ontological underpinnings of the study are profound and intricate. Epistemologically, the research adopts an empirical, data-driven approach, underpinned by a commitment to uncovering the tangible realities of firms' decision-making processes.</a:t>
            </a:r>
          </a:p>
          <a:p>
            <a:pPr marL="0" indent="0">
              <a:buNone/>
            </a:pPr>
            <a:r>
              <a:rPr lang="en-GB" b="0" i="0" dirty="0">
                <a:effectLst/>
                <a:latin typeface="Times New Roman" panose="02020603050405020304" pitchFamily="18" charset="0"/>
                <a:cs typeface="Times New Roman" panose="02020603050405020304" pitchFamily="18" charset="0"/>
              </a:rPr>
              <a:t>Ontologically, the study is rooted in a realist perspective, postulating  that the phenomena of firms' selection of certifiers and the ensuing implications on audit quality are objective realities that can be observed, measured, and understood through rigorous scientific inquiry. This dual focus combines a deep respect for empirical evidence with a nuanced understanding of the complex, often hidden layers of corporate decision-making.</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6569726"/>
      </p:ext>
    </p:extLst>
  </p:cSld>
  <p:clrMapOvr>
    <a:masterClrMapping/>
  </p:clrMapOvr>
  <mc:AlternateContent xmlns:mc="http://schemas.openxmlformats.org/markup-compatibility/2006" xmlns:p14="http://schemas.microsoft.com/office/powerpoint/2010/main">
    <mc:Choice Requires="p14">
      <p:transition spd="slow" p14:dur="2000" advTm="82790"/>
    </mc:Choice>
    <mc:Fallback xmlns="">
      <p:transition spd="slow" advTm="8279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2355-4EA1-31DF-21C5-CF9E4F63BF07}"/>
              </a:ext>
            </a:extLst>
          </p:cNvPr>
          <p:cNvSpPr>
            <a:spLocks noGrp="1"/>
          </p:cNvSpPr>
          <p:nvPr>
            <p:ph type="title"/>
          </p:nvPr>
        </p:nvSpPr>
        <p:spPr/>
        <p:txBody>
          <a:bodyPr/>
          <a:lstStyle/>
          <a:p>
            <a:r>
              <a:rPr lang="en-GB" b="1" i="0" dirty="0">
                <a:effectLst/>
                <a:latin typeface="Times New Roman" panose="02020603050405020304" pitchFamily="18" charset="0"/>
                <a:cs typeface="Times New Roman" panose="02020603050405020304" pitchFamily="18" charset="0"/>
              </a:rPr>
              <a:t>Key Findings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96801F-588C-2B18-50F3-6ACA884F79FC}"/>
              </a:ext>
            </a:extLst>
          </p:cNvPr>
          <p:cNvSpPr>
            <a:spLocks noGrp="1"/>
          </p:cNvSpPr>
          <p:nvPr>
            <p:ph idx="1"/>
          </p:nvPr>
        </p:nvSpPr>
        <p:spPr/>
        <p:txBody>
          <a:bodyPr>
            <a:noAutofit/>
          </a:bodyPr>
          <a:lstStyle/>
          <a:p>
            <a:pPr marL="0" indent="0">
              <a:buNone/>
            </a:pPr>
            <a:r>
              <a:rPr lang="en-GB" b="0" i="0" dirty="0">
                <a:effectLst/>
                <a:latin typeface="Times New Roman" panose="02020603050405020304" pitchFamily="18" charset="0"/>
                <a:cs typeface="Times New Roman" panose="02020603050405020304" pitchFamily="18" charset="0"/>
              </a:rPr>
              <a:t>The key findings of the study are both illuminating and impactful. The research reveals a compelling correlation between firms' orientation towards continuous improvement and their propensity to select more reputable ISO 9000 certifiers. This choice, in turn, significantly enhances the quality of the auditing process and elevates overall satisfaction with the certification. Conversely, firms prioritising cost minimisation or mere compliance are more inclined to choose less reputable certifiers, a decision that often leads to diminished audit quality and reduced certification satisfaction. These insights offer a critical perspective on how strategic preferences in certifier selection can profoundly influence the outcomes of ISO 9000 certification processes. This is particularly true in my experiences.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4653876"/>
      </p:ext>
    </p:extLst>
  </p:cSld>
  <p:clrMapOvr>
    <a:masterClrMapping/>
  </p:clrMapOvr>
  <mc:AlternateContent xmlns:mc="http://schemas.openxmlformats.org/markup-compatibility/2006" xmlns:p14="http://schemas.microsoft.com/office/powerpoint/2010/main">
    <mc:Choice Requires="p14">
      <p:transition spd="slow" p14:dur="2000" advTm="59090"/>
    </mc:Choice>
    <mc:Fallback xmlns="">
      <p:transition spd="slow" advTm="5909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2355-4EA1-31DF-21C5-CF9E4F63BF07}"/>
              </a:ext>
            </a:extLst>
          </p:cNvPr>
          <p:cNvSpPr>
            <a:spLocks noGrp="1"/>
          </p:cNvSpPr>
          <p:nvPr>
            <p:ph type="title"/>
          </p:nvPr>
        </p:nvSpPr>
        <p:spPr/>
        <p:txBody>
          <a:bodyPr/>
          <a:lstStyle/>
          <a:p>
            <a:r>
              <a:rPr lang="en-GB" b="1" i="0" dirty="0">
                <a:effectLst/>
                <a:latin typeface="Times New Roman" panose="02020603050405020304" pitchFamily="18" charset="0"/>
                <a:cs typeface="Times New Roman" panose="02020603050405020304" pitchFamily="18" charset="0"/>
              </a:rPr>
              <a:t>Contribution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96801F-588C-2B18-50F3-6ACA884F79FC}"/>
              </a:ext>
            </a:extLst>
          </p:cNvPr>
          <p:cNvSpPr>
            <a:spLocks noGrp="1"/>
          </p:cNvSpPr>
          <p:nvPr>
            <p:ph idx="1"/>
          </p:nvPr>
        </p:nvSpPr>
        <p:spPr/>
        <p:txBody>
          <a:bodyPr/>
          <a:lstStyle/>
          <a:p>
            <a:pPr marL="0" indent="0">
              <a:buNone/>
            </a:pPr>
            <a:r>
              <a:rPr lang="en-GB" b="0" i="0" dirty="0">
                <a:effectLst/>
                <a:latin typeface="Times New Roman" panose="02020603050405020304" pitchFamily="18" charset="0"/>
                <a:cs typeface="Times New Roman" panose="02020603050405020304" pitchFamily="18" charset="0"/>
              </a:rPr>
              <a:t>The study's contribution is substantial and multifaceted. It significantly enriches the understanding of ISO 9000 certification processes to industry, especially in the context of third-party certifier selection. </a:t>
            </a:r>
          </a:p>
          <a:p>
            <a:pPr marL="0" indent="0">
              <a:buNone/>
            </a:pPr>
            <a:r>
              <a:rPr lang="en-GB" b="0" i="0" dirty="0">
                <a:effectLst/>
                <a:latin typeface="Times New Roman" panose="02020603050405020304" pitchFamily="18" charset="0"/>
                <a:cs typeface="Times New Roman" panose="02020603050405020304" pitchFamily="18" charset="0"/>
              </a:rPr>
              <a:t>By linking firms' orientation towards continuous improvement or cost minimisation with their choice of certifiers, the research sheds new light on the consequences of these decisions for audit quality and satisfaction. </a:t>
            </a:r>
          </a:p>
          <a:p>
            <a:pPr marL="0" indent="0">
              <a:buNone/>
            </a:pPr>
            <a:r>
              <a:rPr lang="en-GB" b="0" i="0" dirty="0">
                <a:effectLst/>
                <a:latin typeface="Times New Roman" panose="02020603050405020304" pitchFamily="18" charset="0"/>
                <a:cs typeface="Times New Roman" panose="02020603050405020304" pitchFamily="18" charset="0"/>
              </a:rPr>
              <a:t>This offers valuable insights for both academia and industry, fostering a deeper comprehension of the strategic nuances in quality management and certification practices.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8727611"/>
      </p:ext>
    </p:extLst>
  </p:cSld>
  <p:clrMapOvr>
    <a:masterClrMapping/>
  </p:clrMapOvr>
  <mc:AlternateContent xmlns:mc="http://schemas.openxmlformats.org/markup-compatibility/2006" xmlns:p14="http://schemas.microsoft.com/office/powerpoint/2010/main">
    <mc:Choice Requires="p14">
      <p:transition spd="slow" p14:dur="2000" advTm="62062"/>
    </mc:Choice>
    <mc:Fallback xmlns="">
      <p:transition spd="slow" advTm="6206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D3CF6-A744-A6F5-7505-A378B8D28EF0}"/>
              </a:ext>
            </a:extLst>
          </p:cNvPr>
          <p:cNvSpPr>
            <a:spLocks noGrp="1"/>
          </p:cNvSpPr>
          <p:nvPr>
            <p:ph type="title"/>
          </p:nvPr>
        </p:nvSpPr>
        <p:spPr/>
        <p:txBody>
          <a:bodyPr/>
          <a:lstStyle/>
          <a:p>
            <a:r>
              <a:rPr lang="en-GB" b="1" i="0" dirty="0">
                <a:effectLst/>
                <a:latin typeface="Times New Roman" panose="02020603050405020304" pitchFamily="18" charset="0"/>
                <a:cs typeface="Times New Roman" panose="02020603050405020304" pitchFamily="18" charset="0"/>
              </a:rPr>
              <a:t>Target Audience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968A12-0982-714F-7330-04402B79081D}"/>
              </a:ext>
            </a:extLst>
          </p:cNvPr>
          <p:cNvSpPr>
            <a:spLocks noGrp="1"/>
          </p:cNvSpPr>
          <p:nvPr>
            <p:ph idx="1"/>
          </p:nvPr>
        </p:nvSpPr>
        <p:spPr/>
        <p:txBody>
          <a:bodyPr/>
          <a:lstStyle/>
          <a:p>
            <a:pPr marL="0" indent="0">
              <a:buNone/>
            </a:pPr>
            <a:r>
              <a:rPr lang="en-GB" b="0" i="0" dirty="0">
                <a:effectLst/>
                <a:latin typeface="Söhne"/>
              </a:rPr>
              <a:t>The target audience of this paper is diverse, encompassing academic scholars in quality management and ISO certification, business executives and decision-makers in companies considering ISO certification, and professionals within the third-party certifying agencies. This research provides them with valuable insights into the strategic implications of certifier selection, enhancing their </a:t>
            </a:r>
            <a:r>
              <a:rPr lang="en-GB" b="0" i="0" dirty="0">
                <a:effectLst/>
                <a:latin typeface="Times New Roman" panose="02020603050405020304" pitchFamily="18" charset="0"/>
                <a:cs typeface="Times New Roman" panose="02020603050405020304" pitchFamily="18" charset="0"/>
              </a:rPr>
              <a:t>understanding</a:t>
            </a:r>
            <a:r>
              <a:rPr lang="en-GB" b="0" i="0" dirty="0">
                <a:effectLst/>
                <a:latin typeface="Söhne"/>
              </a:rPr>
              <a:t> of the certification process and its impact on business practices.</a:t>
            </a:r>
            <a:endParaRPr lang="en-GB" dirty="0"/>
          </a:p>
        </p:txBody>
      </p:sp>
    </p:spTree>
    <p:extLst>
      <p:ext uri="{BB962C8B-B14F-4D97-AF65-F5344CB8AC3E}">
        <p14:creationId xmlns:p14="http://schemas.microsoft.com/office/powerpoint/2010/main" val="2478145399"/>
      </p:ext>
    </p:extLst>
  </p:cSld>
  <p:clrMapOvr>
    <a:masterClrMapping/>
  </p:clrMapOvr>
  <mc:AlternateContent xmlns:mc="http://schemas.openxmlformats.org/markup-compatibility/2006" xmlns:p14="http://schemas.microsoft.com/office/powerpoint/2010/main">
    <mc:Choice Requires="p14">
      <p:transition spd="slow" p14:dur="2000" advTm="37197"/>
    </mc:Choice>
    <mc:Fallback xmlns="">
      <p:transition spd="slow" advTm="3719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D3CF6-A744-A6F5-7505-A378B8D28EF0}"/>
              </a:ext>
            </a:extLst>
          </p:cNvPr>
          <p:cNvSpPr>
            <a:spLocks noGrp="1"/>
          </p:cNvSpPr>
          <p:nvPr>
            <p:ph type="title"/>
          </p:nvPr>
        </p:nvSpPr>
        <p:spPr/>
        <p:txBody>
          <a:bodyPr/>
          <a:lstStyle/>
          <a:p>
            <a:r>
              <a:rPr lang="en-GB" b="1" i="0" dirty="0">
                <a:effectLst/>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968A12-0982-714F-7330-04402B79081D}"/>
              </a:ext>
            </a:extLst>
          </p:cNvPr>
          <p:cNvSpPr>
            <a:spLocks noGrp="1"/>
          </p:cNvSpPr>
          <p:nvPr>
            <p:ph idx="1"/>
          </p:nvPr>
        </p:nvSpPr>
        <p:spPr/>
        <p:txBody>
          <a:bodyPr>
            <a:normAutofit/>
          </a:bodyPr>
          <a:lstStyle/>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Hernándes, H.H. (2010) 'Quality audit as a driver for compliance to ISO 9001:2008 standards,' The Tqm Journal, 22(4), pp. 454–466.</a:t>
            </a:r>
            <a:endParaRPr lang="en-GB" dirty="0"/>
          </a:p>
        </p:txBody>
      </p:sp>
    </p:spTree>
    <p:extLst>
      <p:ext uri="{BB962C8B-B14F-4D97-AF65-F5344CB8AC3E}">
        <p14:creationId xmlns:p14="http://schemas.microsoft.com/office/powerpoint/2010/main" val="2319861461"/>
      </p:ext>
    </p:extLst>
  </p:cSld>
  <p:clrMapOvr>
    <a:masterClrMapping/>
  </p:clrMapOvr>
  <mc:AlternateContent xmlns:mc="http://schemas.openxmlformats.org/markup-compatibility/2006" xmlns:p14="http://schemas.microsoft.com/office/powerpoint/2010/main">
    <mc:Choice Requires="p14">
      <p:transition spd="slow" p14:dur="2000" advTm="17235"/>
    </mc:Choice>
    <mc:Fallback xmlns="">
      <p:transition spd="slow" advTm="17235"/>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C0DF2A2FA9D444891E3D2DA77F5425B" ma:contentTypeVersion="15" ma:contentTypeDescription="Create a new document." ma:contentTypeScope="" ma:versionID="39a96d9e2b76332d28ddf03861f653fc">
  <xsd:schema xmlns:xsd="http://www.w3.org/2001/XMLSchema" xmlns:xs="http://www.w3.org/2001/XMLSchema" xmlns:p="http://schemas.microsoft.com/office/2006/metadata/properties" xmlns:ns2="847ff8fc-d983-4eb8-ab10-4a86b05daaad" xmlns:ns3="87bf70f0-7203-492d-81df-b8d4f8d30a4f" targetNamespace="http://schemas.microsoft.com/office/2006/metadata/properties" ma:root="true" ma:fieldsID="576d3672a708707d1394c0eaec7682bb" ns2:_="" ns3:_="">
    <xsd:import namespace="847ff8fc-d983-4eb8-ab10-4a86b05daaad"/>
    <xsd:import namespace="87bf70f0-7203-492d-81df-b8d4f8d30a4f"/>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7ff8fc-d983-4eb8-ab10-4a86b05daaa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62b479a7-a28d-4b0d-b124-a73cae23f835"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2"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7bf70f0-7203-492d-81df-b8d4f8d30a4f" elementFormDefault="qualified">
    <xsd:import namespace="http://schemas.microsoft.com/office/2006/documentManagement/types"/>
    <xsd:import namespace="http://schemas.microsoft.com/office/infopath/2007/PartnerControls"/>
    <xsd:element name="TaxCatchAll" ma:index="21" nillable="true" ma:displayName="Taxonomy Catch All Column" ma:hidden="true" ma:list="{09e41e0d-d03e-4c8e-8c9e-7227ec089473}" ma:internalName="TaxCatchAll" ma:showField="CatchAllData" ma:web="87bf70f0-7203-492d-81df-b8d4f8d30a4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7bf70f0-7203-492d-81df-b8d4f8d30a4f" xsi:nil="true"/>
    <lcf76f155ced4ddcb4097134ff3c332f xmlns="847ff8fc-d983-4eb8-ab10-4a86b05daaa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EA510F4-A161-482C-B155-71569B61BC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7ff8fc-d983-4eb8-ab10-4a86b05daaad"/>
    <ds:schemaRef ds:uri="87bf70f0-7203-492d-81df-b8d4f8d30a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60715B-3AAE-4ED2-A493-83A8E58C6EFE}">
  <ds:schemaRefs>
    <ds:schemaRef ds:uri="http://schemas.microsoft.com/sharepoint/v3/contenttype/forms"/>
  </ds:schemaRefs>
</ds:datastoreItem>
</file>

<file path=customXml/itemProps3.xml><?xml version="1.0" encoding="utf-8"?>
<ds:datastoreItem xmlns:ds="http://schemas.openxmlformats.org/officeDocument/2006/customXml" ds:itemID="{CF363261-838D-417E-906E-39F01C8EDFCB}">
  <ds:schemaRefs>
    <ds:schemaRef ds:uri="http://www.w3.org/XML/1998/namespace"/>
    <ds:schemaRef ds:uri="http://purl.org/dc/dcmitype/"/>
    <ds:schemaRef ds:uri="http://schemas.microsoft.com/office/2006/metadata/properties"/>
    <ds:schemaRef ds:uri="http://schemas.openxmlformats.org/package/2006/metadata/core-properties"/>
    <ds:schemaRef ds:uri="847ff8fc-d983-4eb8-ab10-4a86b05daaad"/>
    <ds:schemaRef ds:uri="http://schemas.microsoft.com/office/2006/documentManagement/types"/>
    <ds:schemaRef ds:uri="http://purl.org/dc/terms/"/>
    <ds:schemaRef ds:uri="http://schemas.microsoft.com/office/infopath/2007/PartnerControls"/>
    <ds:schemaRef ds:uri="87bf70f0-7203-492d-81df-b8d4f8d30a4f"/>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88</TotalTime>
  <Words>1502</Words>
  <Application>Microsoft Office PowerPoint</Application>
  <PresentationFormat>Widescreen</PresentationFormat>
  <Paragraphs>39</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Söhne</vt:lpstr>
      <vt:lpstr>Times New Roman</vt:lpstr>
      <vt:lpstr>Office Theme</vt:lpstr>
      <vt:lpstr>A critical review of  'Quality audit as a driver for compliance to ISO 9001:2008 standards,' Hernándes, H.H. (2010) </vt:lpstr>
      <vt:lpstr>Introduction</vt:lpstr>
      <vt:lpstr>Topic</vt:lpstr>
      <vt:lpstr>Epistemological and Ontological Basis</vt:lpstr>
      <vt:lpstr>Key Findings</vt:lpstr>
      <vt:lpstr>Contribution</vt:lpstr>
      <vt:lpstr>Target Audience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review of  'Quality audit as a driver for compliance to ISO 9001:2008 standards,' Hernándes, H.H. (2010)</dc:title>
  <dc:creator>Donn Houldsworth</dc:creator>
  <cp:lastModifiedBy>Donn Houldsworth</cp:lastModifiedBy>
  <cp:revision>2</cp:revision>
  <dcterms:created xsi:type="dcterms:W3CDTF">2024-01-07T17:20:28Z</dcterms:created>
  <dcterms:modified xsi:type="dcterms:W3CDTF">2024-01-08T17:34:31Z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0x0101007C0DF2A2FA9D444891E3D2DA77F5425B</vt:lpwstr>
  </property>
  <property fmtid="{D5CDD505-2E9C-101B-9397-08002B2CF9AE}" pid="3" name="MediaServiceImageTags">
    <vt:lpwstr/>
  </property>
</Properties>
</file>