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61" r:id="rId2"/>
    <p:sldId id="258" r:id="rId3"/>
    <p:sldId id="26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67C9B8-0DD6-4122-8F58-8E172E115C0B}" v="2" dt="2025-11-18T16:06:57.3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660"/>
  </p:normalViewPr>
  <p:slideViewPr>
    <p:cSldViewPr snapToGrid="0">
      <p:cViewPr varScale="1">
        <p:scale>
          <a:sx n="82" d="100"/>
          <a:sy n="82" d="100"/>
        </p:scale>
        <p:origin x="56" y="1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876D13-B325-49D8-91CD-7D80990E8DE8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E67941-06D3-4493-9990-33C38D7880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9365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A1A87D-CAF7-4BDC-A0D3-C0DBEDE81619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276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AE348-1522-7457-2D1E-2047AF57EA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5A5E3C-4771-2A71-C9B7-3A124B1C5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7BBA25-FBEE-CA0B-E3D8-43C3C8B1A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87A06-3BA1-BFFF-F273-E97BC332F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83F5B-FDC5-542D-00EF-4E2AE5C5D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38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CC4F4-CB50-A48B-DE5D-6E09AA77A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E9211-AF1E-2043-2327-1E74147C81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C56485-A346-2C8B-C55B-99CCFE56D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8F2188-D4F2-46EA-A8BE-16F54E08CA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96B5E7-2A48-1AD2-5B05-7867D8E42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575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81147-AF0D-263A-B4ED-D89F70E2D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1044FA-E50E-6C26-AF5E-8BFE653C19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2A253-A74E-45CC-E06B-94C87CD4D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63FDD6-887D-D108-2CBE-BDFE4DB12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61B02-86FD-E8B6-EBAD-4B9CE0B4B6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18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A720D-26C5-7B73-A576-996382411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9DA2C-8FCF-E18A-6DF5-4EF8AD8F2F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AEF812-3420-6D67-4552-3242F6F5BE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C4EE25-9432-2EAF-FB4B-FC733372D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CC5FD8-75D1-6A8A-9911-5225775D3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6093C9-DF5B-49D3-4AD5-E890CFB7C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021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9D3DA-60DD-0518-BCCE-2EACAC2E86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686FE-3449-6C58-7D3B-23CAFF651A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4E54C3-5CAA-4CF3-6A00-B753EE0F32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17FB25-0D56-7A59-995D-92113F177C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5A625D-3409-96A3-7CA1-8CCD716494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9AC0BF-CFE9-7413-9079-491A490F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819DF22-7CD3-2E1E-6559-72C54E731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EC13A0-44A9-25ED-4B78-CD772687F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519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78080-3A50-0A63-2448-8A0422105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06E2DE-4983-B3AF-EC12-2F9580622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314029-C46F-DEB7-51AB-25F29DB4D0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2C3701-9014-D094-6FCB-23C65654B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651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22ECF2-DC5D-01F7-85EC-D25BA7AA6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09334F-FD45-0F5F-8F40-0427F1DD58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6B7F88-039A-DE8C-095A-9CE6B42B3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470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E58DD-0743-BCA5-2AD8-79C0FCA23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CD5F0-3CDC-8585-1B85-C822AA866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B0944A-23ED-3A22-29BE-954DC3DDE6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BBB3C9-25EB-D3AC-3FB9-C7F5F70F3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4357F6-98F3-E130-6DF3-8AA7D0148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8C0F4E-71DD-4A4E-900D-31E1B247B6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78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2EC4-56FD-074E-9A15-4B129A23A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6C9A26-AE3E-A3C1-EE4C-BDE8F70B94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E94465-B987-6B44-8710-44A6186CC9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226E16-0A49-3427-2A20-2A25674B1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A97F5F-C8F3-26B5-BDEC-97CA5086F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927382-9269-F940-1646-82B990BC7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301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62508-9964-7DB9-05B6-80671C504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6FFE7E-9D7C-8A7B-7116-2307C16845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11C52D-EAAC-37A2-BE52-9A658D490E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DAAA18-7A10-6192-5CD2-CE878BD3D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626616-86F9-D733-DC1F-9140CD415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545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774C2B-E027-D23C-0AD7-59D22A1DAF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288F3-9381-D0EF-50FB-7E01C19620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EFFC83-9D8D-2038-6ACF-1E0080623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6649B-ABAE-4CAE-B5B6-38D4F2AB21DE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BCA4-3C2E-6CC3-E250-903369D15F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799C94-E18C-EB01-A203-6E48373EE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3174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FFBDF7-B612-9BB0-02CF-774854CC7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46F0AF-5045-FAF2-141C-64CD6EA29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4D4AB9-F6CD-4A10-0882-4EC94E5C1C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36649B-ABAE-4CAE-B5B6-38D4F2AB21DE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143CB4-E822-0730-D616-73803B7CE4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D9A811-545D-C8B4-A10C-18C2C4D5F5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35FC37-B5C2-49BD-8717-78FE928D3A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650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41500" y="550333"/>
            <a:ext cx="8819816" cy="3519237"/>
          </a:xfrm>
        </p:spPr>
        <p:txBody>
          <a:bodyPr>
            <a:normAutofit/>
          </a:bodyPr>
          <a:lstStyle/>
          <a:p>
            <a:pPr algn="l"/>
            <a:br>
              <a:rPr lang="en-GB" sz="667" b="1" dirty="0">
                <a:ea typeface="Aptos" panose="020B0004020202020204" pitchFamily="34" charset="0"/>
              </a:rPr>
            </a:br>
            <a:br>
              <a:rPr lang="en-GB" sz="667" dirty="0"/>
            </a:br>
            <a:r>
              <a:rPr lang="en-GB" sz="1125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GB" sz="1125">
                <a:latin typeface="Arial" panose="020B0604020202020204" pitchFamily="34" charset="0"/>
                <a:cs typeface="Arial" panose="020B0604020202020204" pitchFamily="34" charset="0"/>
              </a:rPr>
              <a:t>name  Ioana Popa</a:t>
            </a:r>
            <a:br>
              <a:rPr lang="en-GB" sz="1125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25" dirty="0"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GB" sz="1125">
                <a:latin typeface="Arial" panose="020B0604020202020204" pitchFamily="34" charset="0"/>
                <a:cs typeface="Arial" panose="020B0604020202020204" pitchFamily="34" charset="0"/>
              </a:rPr>
              <a:t>number 2313594</a:t>
            </a:r>
            <a:br>
              <a:rPr lang="en-GB" sz="1125" dirty="0"/>
            </a:br>
            <a:endParaRPr lang="en-GB" sz="1125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C115E9-2559-9124-E2DA-727C7D7E63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05000" y="4381500"/>
            <a:ext cx="8301789" cy="1102895"/>
          </a:xfrm>
        </p:spPr>
        <p:txBody>
          <a:bodyPr>
            <a:normAutofit/>
          </a:bodyPr>
          <a:lstStyle/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917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1495954" y="1881605"/>
            <a:ext cx="9461500" cy="6564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33" b="1" dirty="0">
                <a:latin typeface="Arial" panose="020B0604020202020204" pitchFamily="34" charset="0"/>
                <a:cs typeface="Arial" panose="020B0604020202020204" pitchFamily="34" charset="0"/>
              </a:rPr>
              <a:t>BMHP6029</a:t>
            </a:r>
          </a:p>
          <a:p>
            <a:pPr algn="ctr"/>
            <a:r>
              <a:rPr lang="en-GB" sz="1833" b="1" dirty="0">
                <a:latin typeface="Arial" panose="020B0604020202020204" pitchFamily="34" charset="0"/>
                <a:cs typeface="Arial" panose="020B0604020202020204" pitchFamily="34" charset="0"/>
              </a:rPr>
              <a:t>Psychopathological Classifications and Provisions </a:t>
            </a:r>
            <a:r>
              <a:rPr lang="en-GB" sz="1833" b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Component</a:t>
            </a:r>
            <a:endParaRPr lang="en-GB" sz="375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970" y="223408"/>
            <a:ext cx="3272089" cy="130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A77E0-3174-6E3F-96C7-66BD6EFE8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4244" y="-1131375"/>
            <a:ext cx="11408044" cy="2704453"/>
          </a:xfrm>
        </p:spPr>
        <p:txBody>
          <a:bodyPr/>
          <a:lstStyle/>
          <a:p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90C226"/>
                </a:solidFill>
                <a:effectLst/>
                <a:uLnTx/>
                <a:uFillTx/>
                <a:latin typeface="Trebuchet MS" panose="020B0603020202020204"/>
                <a:ea typeface="+mj-ea"/>
                <a:cs typeface="+mj-cs"/>
              </a:rPr>
              <a:t>ANXIETY  PSYCHOLOGY RESEARCH POSTER  6B00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81FFDB9-1655-4C52-AFFC-DB4AE9646B1C}"/>
              </a:ext>
            </a:extLst>
          </p:cNvPr>
          <p:cNvSpPr txBox="1"/>
          <p:nvPr/>
        </p:nvSpPr>
        <p:spPr>
          <a:xfrm>
            <a:off x="-1" y="581186"/>
            <a:ext cx="51816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Prevalence: About 4.4% of the global population currently experiences an anxiety disorder.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Number of people affected: Approximately 359 million people worldwide had an anxiety disorder in 2021, making it the most common mental health condition globally.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Trend: The number of people with anxiety disorders has increased by more than 55% since 1990, and women are about 1.6 times more likely to be affected than men (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Source Sans Pro" panose="020B0503030403020204" pitchFamily="34" charset="0"/>
                <a:ea typeface="+mn-ea"/>
                <a:cs typeface="+mn-cs"/>
              </a:rPr>
              <a:t>Slee, A. </a:t>
            </a: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Source Sans Pro" panose="020B0503030403020204" pitchFamily="34" charset="0"/>
                <a:ea typeface="+mn-ea"/>
                <a:cs typeface="+mn-cs"/>
              </a:rPr>
              <a:t>et al.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Source Sans Pro" panose="020B0503030403020204" pitchFamily="34" charset="0"/>
                <a:ea typeface="+mn-ea"/>
                <a:cs typeface="+mn-cs"/>
              </a:rPr>
              <a:t> 2021) </a:t>
            </a:r>
            <a:endParaRPr lang="en-US" sz="11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803080-194F-5869-F0E3-1F531666826D}"/>
              </a:ext>
            </a:extLst>
          </p:cNvPr>
          <p:cNvSpPr txBox="1"/>
          <p:nvPr/>
        </p:nvSpPr>
        <p:spPr>
          <a:xfrm rot="10800000" flipV="1">
            <a:off x="78722" y="4121228"/>
            <a:ext cx="5485718" cy="1277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Views Over Time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Past (Public): Seen as weakness or possession → stigma &amp; isolation (</a:t>
            </a:r>
            <a:r>
              <a:rPr kumimoji="0" lang="en-GB" sz="11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Ekren, A.I. 2012) 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Past (Medical): Called “melancholia” or “neurasthenia” → rest or confinement (</a:t>
            </a:r>
            <a:r>
              <a:rPr lang="en-US" sz="11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McKeown, J. </a:t>
            </a:r>
            <a:r>
              <a:rPr lang="en-US" sz="1100" i="1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US" sz="110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2024).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Present: 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as medical disorders → treated with therapy &amp; medication</a:t>
            </a:r>
            <a:endParaRPr lang="en-US" sz="1100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A56BD70-9877-E650-F32A-607BAA9838B0}"/>
              </a:ext>
            </a:extLst>
          </p:cNvPr>
          <p:cNvSpPr txBox="1"/>
          <p:nvPr/>
        </p:nvSpPr>
        <p:spPr>
          <a:xfrm flipH="1">
            <a:off x="-1" y="5303520"/>
            <a:ext cx="725159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b="1" dirty="0"/>
              <a:t>Definition of Anxiety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Persistent, excessive fear or worry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Causes physical symptoms (e.g., rapid heartbeat, sweating)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/>
              <a:t>Interferes with daily life and functioning (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Folliard, K.J., 2020)</a:t>
            </a:r>
            <a:endParaRPr lang="en-US" sz="11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5AF48F0-8B43-025B-DD02-E9745B47C5DE}"/>
              </a:ext>
            </a:extLst>
          </p:cNvPr>
          <p:cNvSpPr txBox="1"/>
          <p:nvPr/>
        </p:nvSpPr>
        <p:spPr>
          <a:xfrm>
            <a:off x="9262017" y="2194561"/>
            <a:ext cx="36973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F1871B0-6831-D921-AE23-D50910D64E3D}"/>
              </a:ext>
            </a:extLst>
          </p:cNvPr>
          <p:cNvSpPr txBox="1"/>
          <p:nvPr/>
        </p:nvSpPr>
        <p:spPr>
          <a:xfrm>
            <a:off x="5327373" y="1"/>
            <a:ext cx="6166567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100" dirty="0"/>
              <a:t>                Anxiety Disorders</a:t>
            </a:r>
          </a:p>
          <a:p>
            <a:r>
              <a:rPr lang="en-GB" sz="1100" dirty="0"/>
              <a:t>                    Causes: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/>
              <a:t>      Brain chemistry imbalance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sz="1100" dirty="0"/>
              <a:t>     Trauma or chronic stress (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Source Sans Pro" panose="020B0503030403020204" pitchFamily="34" charset="0"/>
                <a:ea typeface="+mn-ea"/>
                <a:cs typeface="+mn-cs"/>
              </a:rPr>
              <a:t>Bhavsar, V.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Source Sans Pro" panose="020B0503030403020204" pitchFamily="34" charset="0"/>
                <a:ea typeface="+mn-ea"/>
                <a:cs typeface="+mn-cs"/>
              </a:rPr>
              <a:t>et al.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Source Sans Pro" panose="020B0503030403020204" pitchFamily="34" charset="0"/>
                <a:ea typeface="+mn-ea"/>
                <a:cs typeface="+mn-cs"/>
              </a:rPr>
              <a:t> </a:t>
            </a:r>
            <a:r>
              <a:rPr lang="en-GB" sz="1100" dirty="0">
                <a:solidFill>
                  <a:srgbClr val="3A3A3A"/>
                </a:solidFill>
                <a:latin typeface="Source Sans Pro" panose="020B0503030403020204" pitchFamily="34" charset="0"/>
              </a:rPr>
              <a:t>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Source Sans Pro" panose="020B0503030403020204" pitchFamily="34" charset="0"/>
                <a:ea typeface="+mn-ea"/>
                <a:cs typeface="+mn-cs"/>
              </a:rPr>
              <a:t>2021) </a:t>
            </a:r>
            <a:endParaRPr lang="en-GB" sz="1100" dirty="0"/>
          </a:p>
          <a:p>
            <a:pPr lvl="1"/>
            <a:r>
              <a:rPr lang="en-GB" sz="1100" dirty="0"/>
              <a:t>      Symptoms: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100" dirty="0"/>
              <a:t>Excessive fear or worry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100" dirty="0"/>
              <a:t>Rapid heartbeat, sweating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100" dirty="0"/>
              <a:t>Restlessness, trouble concentrating (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Woodward, M.J. </a:t>
            </a: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et al.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 2015) </a:t>
            </a:r>
            <a:endParaRPr lang="en-GB" sz="1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                     Diagnosis: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100" dirty="0"/>
              <a:t>Clinical interview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100" dirty="0"/>
              <a:t>DSM-5 criteria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100" dirty="0"/>
              <a:t>Rule out medical conditions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100" dirty="0"/>
              <a:t> Genetics (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Slee, A. </a:t>
            </a: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et al.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 2021)</a:t>
            </a:r>
          </a:p>
          <a:p>
            <a:pPr lvl="1"/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endParaRPr lang="en-GB" sz="11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56D415F-94DA-FFF7-5763-66BA7EC4232E}"/>
              </a:ext>
            </a:extLst>
          </p:cNvPr>
          <p:cNvSpPr txBox="1"/>
          <p:nvPr/>
        </p:nvSpPr>
        <p:spPr>
          <a:xfrm>
            <a:off x="5795553" y="2328333"/>
            <a:ext cx="4004098" cy="5134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100" dirty="0"/>
              <a:t>Recommendations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Early Intervention: Seek help as soon as symptoms appear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Professional Support: Therapy (CBT), medication if needed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Lifestyle Adjustments: Exercise, healthy diet, relaxation techniques (</a:t>
            </a:r>
            <a:r>
              <a:rPr lang="en-GB" sz="1100" dirty="0">
                <a:solidFill>
                  <a:srgbClr val="3A3A3A"/>
                </a:solidFill>
                <a:latin typeface="Source Sans Pro" panose="020B0503030403020204" pitchFamily="34" charset="0"/>
              </a:rPr>
              <a:t>Bhavsar, V. </a:t>
            </a:r>
            <a:r>
              <a:rPr lang="en-GB" sz="1100" i="1" dirty="0">
                <a:solidFill>
                  <a:srgbClr val="3A3A3A"/>
                </a:solidFill>
                <a:latin typeface="Source Sans Pro" panose="020B0503030403020204" pitchFamily="34" charset="0"/>
              </a:rPr>
              <a:t>et al.</a:t>
            </a:r>
            <a:r>
              <a:rPr lang="en-GB" sz="1100" dirty="0">
                <a:solidFill>
                  <a:srgbClr val="3A3A3A"/>
                </a:solidFill>
                <a:latin typeface="Source Sans Pro" panose="020B0503030403020204" pitchFamily="34" charset="0"/>
              </a:rPr>
              <a:t> ,2021) </a:t>
            </a:r>
            <a:endParaRPr lang="en-GB" sz="11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Social Support: Talk to family/friends, join support groups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Digital Tools: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Headspace – mindfulness &amp; meditation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/>
              <a:t>Calm – stress reduction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 err="1"/>
              <a:t>Woebot</a:t>
            </a:r>
            <a:r>
              <a:rPr lang="en-GB" sz="1100" dirty="0"/>
              <a:t> – AI mental health chatbot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100" dirty="0" err="1"/>
              <a:t>Moodfit</a:t>
            </a:r>
            <a:r>
              <a:rPr lang="en-GB" sz="1100" dirty="0"/>
              <a:t> – track mood &amp; habits</a:t>
            </a:r>
          </a:p>
          <a:p>
            <a:endParaRPr lang="en-GB" sz="1100" dirty="0"/>
          </a:p>
          <a:p>
            <a:r>
              <a:rPr lang="en-GB" sz="1100" dirty="0"/>
              <a:t>Conclusion: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Anxiety disorders   are common   mental health conditions worldwide, affecting millions of people.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Historically, anxiety was.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Research shows that Anxiety disorders have multiple causes, including biological, </a:t>
            </a:r>
            <a:r>
              <a:rPr lang="en-GB" sz="1100" dirty="0" err="1"/>
              <a:t>invoroment</a:t>
            </a:r>
            <a:r>
              <a:rPr lang="en-GB" sz="1100" dirty="0"/>
              <a:t> factors.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Effective treatments exist, such as   cognitive </a:t>
            </a:r>
            <a:r>
              <a:rPr lang="en-GB" sz="1100" dirty="0" err="1"/>
              <a:t>behovarial</a:t>
            </a:r>
            <a:r>
              <a:rPr lang="en-GB" sz="1100" dirty="0"/>
              <a:t> therapy ( CBT) </a:t>
            </a:r>
            <a:r>
              <a:rPr lang="en-GB" sz="1100" dirty="0" err="1"/>
              <a:t>medication,and</a:t>
            </a:r>
            <a:r>
              <a:rPr lang="en-GB" sz="1100" dirty="0"/>
              <a:t> lives changes (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3A3A3A"/>
                </a:solidFill>
                <a:effectLst/>
                <a:uLnTx/>
                <a:uFillTx/>
                <a:latin typeface="Source Sans Pro" panose="020B0503030403020204" pitchFamily="34" charset="0"/>
                <a:ea typeface="+mn-ea"/>
                <a:cs typeface="+mn-cs"/>
              </a:rPr>
              <a:t>Parikh, S.V. 2008) </a:t>
            </a:r>
            <a:endParaRPr lang="en-GB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Erly intervention and awareness are critical to reducing </a:t>
            </a:r>
            <a:r>
              <a:rPr lang="en-GB" sz="1100" dirty="0" err="1"/>
              <a:t>stinga</a:t>
            </a:r>
            <a:r>
              <a:rPr lang="en-GB" sz="1100" dirty="0"/>
              <a:t> and improving outcomes.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/>
              <a:t>Combining professional </a:t>
            </a:r>
            <a:r>
              <a:rPr lang="en-GB" sz="1100" dirty="0" err="1"/>
              <a:t>support,self</a:t>
            </a:r>
            <a:r>
              <a:rPr lang="en-GB" sz="1100" dirty="0"/>
              <a:t> </a:t>
            </a:r>
            <a:r>
              <a:rPr lang="en-GB" sz="1100" dirty="0" err="1"/>
              <a:t>helpstrategies,and</a:t>
            </a:r>
            <a:r>
              <a:rPr lang="en-GB" sz="1100" dirty="0"/>
              <a:t> digital tools </a:t>
            </a:r>
            <a:r>
              <a:rPr lang="en-GB" sz="1100" dirty="0" err="1"/>
              <a:t>offerstoolsoffers</a:t>
            </a:r>
            <a:r>
              <a:rPr lang="en-GB" sz="1100" dirty="0"/>
              <a:t> the best approach for managing (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Baldwin, D.S.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et al.</a:t>
            </a:r>
            <a:r>
              <a:rPr lang="en-GB" sz="1100" dirty="0">
                <a:solidFill>
                  <a:prstClr val="black"/>
                </a:solidFill>
                <a:latin typeface="Aptos" panose="02110004020202020204"/>
              </a:rPr>
              <a:t>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2005)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‘</a:t>
            </a:r>
            <a:endParaRPr lang="en-GB" sz="1100" dirty="0"/>
          </a:p>
          <a:p>
            <a:endParaRPr lang="en-GB" sz="1100" dirty="0"/>
          </a:p>
          <a:p>
            <a:pPr>
              <a:buFont typeface="Arial" panose="020B0604020202020204" pitchFamily="34" charset="0"/>
              <a:buChar char="•"/>
            </a:pPr>
            <a:endParaRPr lang="en-GB" sz="1100" dirty="0"/>
          </a:p>
          <a:p>
            <a:pPr>
              <a:buFont typeface="Arial" panose="020B0604020202020204" pitchFamily="34" charset="0"/>
              <a:buChar char="•"/>
            </a:pPr>
            <a:endParaRPr lang="en-GB" sz="1100" dirty="0"/>
          </a:p>
        </p:txBody>
      </p:sp>
      <p:pic>
        <p:nvPicPr>
          <p:cNvPr id="1028" name="Picture 4" descr="UK anxiety levels survey 2025| Statista">
            <a:extLst>
              <a:ext uri="{FF2B5EF4-FFF2-40B4-BE49-F238E27FC236}">
                <a16:creationId xmlns:a16="http://schemas.microsoft.com/office/drawing/2014/main" id="{E03ACE28-72DB-7DB1-E8B2-6049545AC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21" y="2028730"/>
            <a:ext cx="3085076" cy="1789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0F37D65-A59A-B27A-99D7-BD48507433B0}"/>
              </a:ext>
            </a:extLst>
          </p:cNvPr>
          <p:cNvSpPr txBox="1"/>
          <p:nvPr/>
        </p:nvSpPr>
        <p:spPr>
          <a:xfrm>
            <a:off x="0" y="3740297"/>
            <a:ext cx="318941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https://cdn.statcdn.com/Statistic/1165000/1166036-blank-355.png</a:t>
            </a:r>
          </a:p>
        </p:txBody>
      </p:sp>
    </p:spTree>
    <p:extLst>
      <p:ext uri="{BB962C8B-B14F-4D97-AF65-F5344CB8AC3E}">
        <p14:creationId xmlns:p14="http://schemas.microsoft.com/office/powerpoint/2010/main" val="3747129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B58E6B7-2B63-6CCE-08AC-618FB5990AEA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55659" y="1335053"/>
            <a:ext cx="12136340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Baldwin, D.S. et al. (2005)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‘Evidence-based guidelines for the pharmacological treatment of anxiety disorders: recommendations from the British Association for Psychopharmacology’,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Psychopharmacology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19(6), pp. 567–596. doi:10.1177/0269881105059253.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Bhavsar, V. et al. (2021)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‘The association of migration and ethnicity with use of the Improving Access to Psychological Treatment (IAPT)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a general population cohort study’,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Psychiatry and Psychiatric Epidemiology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56(11), pp. 1943–1956. doi:10.1007/s00127-021-02035-7.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Ekren, A.I. (2012)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can people with psychiatric disorder experience coping and improved quality through physical exercise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Høgskolen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Molde -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Vitenskapelig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høgskole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logistikk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Folliard, K.J., Crozier, K. and </a:t>
            </a:r>
            <a:r>
              <a:rPr kumimoji="0" lang="en-US" altLang="en-US" sz="11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Wadnerkar</a:t>
            </a: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Kamble, M.M. (2020)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‘“Crippling and unfamiliar”: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Analysing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the concept of perinatal anxiety; definition, recognition and implications for psychological care provision for women during pregnancy and early motherhood’,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Clinical Nursing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29(23–24), pp. 4454–4468. doi:10.1111/jocn.15497.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Ganzer, C.A. and Zauderer, C.R. (2011)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‘Promoting a brain-healthy lifestyle: simple adjustments to diet, exercise and social and cognitive stimulation, can slow the effects of ageing on the brain’,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Nursing Older People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23(7), p. 24.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McKeown, J. et al. (2024)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‘Caregiving and receiving experiences in UK community mental health services during COVID‐19 pandemic restrictions: A qualitative, co‐produced study’,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Psychiatric and Mental Health Nursing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31(4), pp. 462–472. doi:10.1111/jpm.13001.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Parikh, S.V. (2008)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‘Citalopram-resistant depression: cognitive therapy and medication similarly effective as second line treatments’,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BMJ Mental Health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11(2), pp. 48–48. doi:10.1136/ebmh.11.2.48. (Accessed: 18 November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Slee, A. et al. (2021)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‘Trends in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generalised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anxiety disorders and symptoms in primary care: UK population-based cohort study’,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British Journal of Psychiatry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218(3), pp. 158–164. doi:10.1192/bjp.2020.159.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Statista (2025)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Anxiety levels in the UK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https://www.statista.com/statistics/1166036/anxiety-in-the-uk/ (Accessed: 18 November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Woodward, M.J. et al. (2015)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‘Social support, posttraumatic cognitions, and PTSD: The influence of family, friends, and a close other in an interpersonal and non-interpersonal trauma group’,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Anxiety Disorders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35, pp. 60–67. doi:10.1016/j.janxdis.2015.09.002. (Accessed: 18 November 2025).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AEC5C6-AD59-B36D-F02A-7B5526DF94BE}"/>
              </a:ext>
            </a:extLst>
          </p:cNvPr>
          <p:cNvSpPr txBox="1"/>
          <p:nvPr/>
        </p:nvSpPr>
        <p:spPr>
          <a:xfrm>
            <a:off x="3835831" y="410704"/>
            <a:ext cx="2479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Reference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2699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350</TotalTime>
  <Words>1059</Words>
  <Application>Microsoft Office PowerPoint</Application>
  <PresentationFormat>Widescreen</PresentationFormat>
  <Paragraphs>63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Aptos</vt:lpstr>
      <vt:lpstr>Aptos Display</vt:lpstr>
      <vt:lpstr>Arial</vt:lpstr>
      <vt:lpstr>Source Sans Pro</vt:lpstr>
      <vt:lpstr>Trebuchet MS</vt:lpstr>
      <vt:lpstr>Office Theme</vt:lpstr>
      <vt:lpstr>  Student name  Ioana Popa Student number 2313594 </vt:lpstr>
      <vt:lpstr>ANXIETY  PSYCHOLOGY RESEARCH POSTER  6B00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Ioana Ecaterina Popa</cp:lastModifiedBy>
  <cp:revision>5</cp:revision>
  <dcterms:created xsi:type="dcterms:W3CDTF">2025-10-14T16:16:07Z</dcterms:created>
  <dcterms:modified xsi:type="dcterms:W3CDTF">2025-11-20T23:30:20Z</dcterms:modified>
</cp:coreProperties>
</file>