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2"/>
  </p:notesMasterIdLst>
  <p:sldIdLst>
    <p:sldId id="257" r:id="rId2"/>
    <p:sldId id="258" r:id="rId3"/>
    <p:sldId id="259" r:id="rId4"/>
    <p:sldId id="261" r:id="rId5"/>
    <p:sldId id="263" r:id="rId6"/>
    <p:sldId id="264" r:id="rId7"/>
    <p:sldId id="266" r:id="rId8"/>
    <p:sldId id="276" r:id="rId9"/>
    <p:sldId id="277" r:id="rId10"/>
    <p:sldId id="278" r:id="rId11"/>
    <p:sldId id="279" r:id="rId12"/>
    <p:sldId id="298" r:id="rId13"/>
    <p:sldId id="281" r:id="rId14"/>
    <p:sldId id="282" r:id="rId15"/>
    <p:sldId id="283" r:id="rId16"/>
    <p:sldId id="299" r:id="rId17"/>
    <p:sldId id="285" r:id="rId18"/>
    <p:sldId id="293" r:id="rId19"/>
    <p:sldId id="294" r:id="rId20"/>
    <p:sldId id="297"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24" d="100"/>
          <a:sy n="124" d="100"/>
        </p:scale>
        <p:origin x="-104" y="-10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interSettings" Target="printerSettings/printerSettings1.bin"/><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 Id="rId27"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36C3B44-900D-274B-A3B0-937560935DC0}" type="datetimeFigureOut">
              <a:rPr lang="en-US" smtClean="0"/>
              <a:t>13/01/2013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6C0828C-A546-D941-9E35-D319F3E31C2F}" type="slidenum">
              <a:rPr lang="en-US" smtClean="0"/>
              <a:t>‹#›</a:t>
            </a:fld>
            <a:endParaRPr lang="en-US"/>
          </a:p>
        </p:txBody>
      </p:sp>
    </p:spTree>
    <p:extLst>
      <p:ext uri="{BB962C8B-B14F-4D97-AF65-F5344CB8AC3E}">
        <p14:creationId xmlns:p14="http://schemas.microsoft.com/office/powerpoint/2010/main" val="3490729062"/>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GB"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CAB2B2EA-B50E-B84F-B092-31C6E85E44C5}" type="datetimeFigureOut">
              <a:rPr lang="en-US" smtClean="0"/>
              <a:t>13/01/2013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B67F1E-3835-9249-993E-CDA123041578}"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CAB2B2EA-B50E-B84F-B092-31C6E85E44C5}" type="datetimeFigureOut">
              <a:rPr lang="en-US" smtClean="0"/>
              <a:t>13/01/2013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B67F1E-3835-9249-993E-CDA123041578}"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GB" smtClean="0"/>
              <a:t>Click to edit Master text styles</a:t>
            </a:r>
          </a:p>
        </p:txBody>
      </p:sp>
      <p:sp>
        <p:nvSpPr>
          <p:cNvPr id="4" name="Date Placeholder 3"/>
          <p:cNvSpPr>
            <a:spLocks noGrp="1"/>
          </p:cNvSpPr>
          <p:nvPr>
            <p:ph type="dt" sz="half" idx="10"/>
          </p:nvPr>
        </p:nvSpPr>
        <p:spPr/>
        <p:txBody>
          <a:bodyPr/>
          <a:lstStyle/>
          <a:p>
            <a:fld id="{CAB2B2EA-B50E-B84F-B092-31C6E85E44C5}" type="datetimeFigureOut">
              <a:rPr lang="en-US" smtClean="0"/>
              <a:t>13/01/2013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B67F1E-3835-9249-993E-CDA123041578}"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CAB2B2EA-B50E-B84F-B092-31C6E85E44C5}" type="datetimeFigureOut">
              <a:rPr lang="en-US" smtClean="0"/>
              <a:t>13/01/2013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B67F1E-3835-9249-993E-CDA123041578}" type="slidenum">
              <a:rPr lang="en-US" smtClean="0"/>
              <a:t>‹#›</a:t>
            </a:fld>
            <a:endParaRPr lang="en-US"/>
          </a:p>
        </p:txBody>
      </p:sp>
      <p:sp>
        <p:nvSpPr>
          <p:cNvPr id="8" name="Title 7"/>
          <p:cNvSpPr>
            <a:spLocks noGrp="1"/>
          </p:cNvSpPr>
          <p:nvPr>
            <p:ph type="title"/>
          </p:nvPr>
        </p:nvSpPr>
        <p:spPr/>
        <p:txBody>
          <a:bodyPr/>
          <a:lstStyle/>
          <a:p>
            <a:r>
              <a:rPr lang="en-GB" smtClean="0"/>
              <a:t>Click to edit Master title style</a:t>
            </a:r>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GB"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GB"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CAB2B2EA-B50E-B84F-B092-31C6E85E44C5}" type="datetimeFigureOut">
              <a:rPr lang="en-US" smtClean="0"/>
              <a:t>13/01/2013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1B67F1E-3835-9249-993E-CDA123041578}"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CAB2B2EA-B50E-B84F-B092-31C6E85E44C5}" type="datetimeFigureOut">
              <a:rPr lang="en-US" smtClean="0"/>
              <a:t>13/01/2013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1B67F1E-3835-9249-993E-CDA123041578}"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B2B2EA-B50E-B84F-B092-31C6E85E44C5}" type="datetimeFigureOut">
              <a:rPr lang="en-US" smtClean="0"/>
              <a:t>13/01/2013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1B67F1E-3835-9249-993E-CDA123041578}"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GB" smtClean="0"/>
              <a:t>Click to edit Master text styles</a:t>
            </a:r>
          </a:p>
        </p:txBody>
      </p:sp>
      <p:sp>
        <p:nvSpPr>
          <p:cNvPr id="5" name="Date Placeholder 4"/>
          <p:cNvSpPr>
            <a:spLocks noGrp="1"/>
          </p:cNvSpPr>
          <p:nvPr>
            <p:ph type="dt" sz="half" idx="10"/>
          </p:nvPr>
        </p:nvSpPr>
        <p:spPr/>
        <p:txBody>
          <a:bodyPr/>
          <a:lstStyle/>
          <a:p>
            <a:fld id="{CAB2B2EA-B50E-B84F-B092-31C6E85E44C5}" type="datetimeFigureOut">
              <a:rPr lang="en-US" smtClean="0"/>
              <a:t>13/01/2013</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31B67F1E-3835-9249-993E-CDA123041578}"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GB" smtClean="0"/>
              <a:t>Drag picture to placeholder or click icon to add</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GB"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AB2B2EA-B50E-B84F-B092-31C6E85E44C5}" type="datetimeFigureOut">
              <a:rPr lang="en-US" smtClean="0"/>
              <a:t>13/01/2013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B67F1E-3835-9249-993E-CDA123041578}"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AB2B2EA-B50E-B84F-B092-31C6E85E44C5}" type="datetimeFigureOut">
              <a:rPr lang="en-US" smtClean="0"/>
              <a:t>13/01/2013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B67F1E-3835-9249-993E-CDA123041578}"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AB2B2EA-B50E-B84F-B092-31C6E85E44C5}" type="datetimeFigureOut">
              <a:rPr lang="en-US" smtClean="0"/>
              <a:t>13/01/2013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B67F1E-3835-9249-993E-CDA123041578}"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GB"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CAB2B2EA-B50E-B84F-B092-31C6E85E44C5}" type="datetimeFigureOut">
              <a:rPr lang="en-US" smtClean="0"/>
              <a:t>13/01/2013</a:t>
            </a:fld>
            <a:endParaRPr lang="en-US"/>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31B67F1E-3835-9249-993E-CDA123041578}"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dirty="0"/>
              <a:t>Introduction to Research </a:t>
            </a:r>
            <a:r>
              <a:rPr lang="en-GB" dirty="0" smtClean="0"/>
              <a:t>Design</a:t>
            </a:r>
            <a:endParaRPr lang="en-US" dirty="0"/>
          </a:p>
        </p:txBody>
      </p:sp>
      <p:sp>
        <p:nvSpPr>
          <p:cNvPr id="2051" name="Rectangle 3"/>
          <p:cNvSpPr>
            <a:spLocks noGrp="1" noChangeArrowheads="1"/>
          </p:cNvSpPr>
          <p:nvPr>
            <p:ph type="subTitle" idx="1"/>
          </p:nvPr>
        </p:nvSpPr>
        <p:spPr>
          <a:xfrm rot="19080000">
            <a:off x="1462686" y="2808238"/>
            <a:ext cx="6511131" cy="765043"/>
          </a:xfrm>
        </p:spPr>
        <p:txBody>
          <a:bodyPr>
            <a:normAutofit/>
          </a:bodyPr>
          <a:lstStyle/>
          <a:p>
            <a:r>
              <a:rPr lang="en-GB" dirty="0" smtClean="0"/>
              <a:t>John Apps/ Rhian pole/</a:t>
            </a:r>
            <a:r>
              <a:rPr lang="en-GB" dirty="0" err="1" smtClean="0"/>
              <a:t>jamie</a:t>
            </a:r>
            <a:r>
              <a:rPr lang="en-GB" dirty="0" smtClean="0"/>
              <a:t> </a:t>
            </a:r>
            <a:r>
              <a:rPr lang="en-GB" dirty="0" err="1" smtClean="0"/>
              <a:t>tavender</a:t>
            </a:r>
            <a:endParaRPr lang="en-GB" dirty="0" smtClean="0"/>
          </a:p>
          <a:p>
            <a:r>
              <a:rPr lang="en-GB" dirty="0" smtClean="0"/>
              <a:t>Adapted from Notes By  Karen </a:t>
            </a:r>
            <a:r>
              <a:rPr lang="en-GB" dirty="0"/>
              <a:t>Jones</a:t>
            </a:r>
            <a:endParaRPr lang="en-US" dirty="0"/>
          </a:p>
        </p:txBody>
      </p:sp>
    </p:spTree>
    <p:extLst>
      <p:ext uri="{BB962C8B-B14F-4D97-AF65-F5344CB8AC3E}">
        <p14:creationId xmlns:p14="http://schemas.microsoft.com/office/powerpoint/2010/main" val="45268808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dirty="0"/>
              <a:t>Student activity – questions</a:t>
            </a:r>
            <a:r>
              <a:rPr lang="en-GB" dirty="0" smtClean="0"/>
              <a:t>…</a:t>
            </a:r>
            <a:endParaRPr lang="en-US" dirty="0"/>
          </a:p>
        </p:txBody>
      </p:sp>
      <p:sp>
        <p:nvSpPr>
          <p:cNvPr id="3075" name="Rectangle 3"/>
          <p:cNvSpPr>
            <a:spLocks noGrp="1" noChangeArrowheads="1"/>
          </p:cNvSpPr>
          <p:nvPr>
            <p:ph idx="1"/>
          </p:nvPr>
        </p:nvSpPr>
        <p:spPr/>
        <p:txBody>
          <a:bodyPr>
            <a:normAutofit/>
          </a:bodyPr>
          <a:lstStyle/>
          <a:p>
            <a:pPr marL="476250" indent="-476250">
              <a:buFont typeface="Wingdings" charset="0"/>
              <a:buAutoNum type="arabicPeriod"/>
            </a:pPr>
            <a:r>
              <a:rPr lang="en-GB" sz="2500" dirty="0"/>
              <a:t>What is research?</a:t>
            </a:r>
          </a:p>
          <a:p>
            <a:pPr marL="476250" indent="-476250">
              <a:buFont typeface="Wingdings" charset="0"/>
              <a:buAutoNum type="arabicPeriod"/>
            </a:pPr>
            <a:r>
              <a:rPr lang="en-GB" sz="2500" smtClean="0"/>
              <a:t>What </a:t>
            </a:r>
            <a:r>
              <a:rPr lang="en-GB" sz="2500" dirty="0"/>
              <a:t>is the difference between primary and secondary research?</a:t>
            </a:r>
          </a:p>
          <a:p>
            <a:pPr marL="476250" indent="-476250">
              <a:buFont typeface="Wingdings" charset="0"/>
              <a:buAutoNum type="arabicPeriod"/>
            </a:pPr>
            <a:r>
              <a:rPr lang="en-GB" sz="2500" dirty="0"/>
              <a:t>What is the difference between quantitative and qualitative research</a:t>
            </a:r>
            <a:r>
              <a:rPr lang="en-GB" sz="2500" dirty="0" smtClean="0"/>
              <a:t>?</a:t>
            </a:r>
            <a:endParaRPr lang="en-GB" sz="2500" dirty="0"/>
          </a:p>
        </p:txBody>
      </p:sp>
    </p:spTree>
    <p:extLst>
      <p:ext uri="{BB962C8B-B14F-4D97-AF65-F5344CB8AC3E}">
        <p14:creationId xmlns:p14="http://schemas.microsoft.com/office/powerpoint/2010/main" val="23598487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dirty="0"/>
              <a:t>What is research?</a:t>
            </a:r>
            <a:endParaRPr lang="en-US" dirty="0"/>
          </a:p>
        </p:txBody>
      </p:sp>
      <p:sp>
        <p:nvSpPr>
          <p:cNvPr id="7171" name="Rectangle 3"/>
          <p:cNvSpPr>
            <a:spLocks noGrp="1" noChangeArrowheads="1"/>
          </p:cNvSpPr>
          <p:nvPr>
            <p:ph idx="1"/>
          </p:nvPr>
        </p:nvSpPr>
        <p:spPr/>
        <p:txBody>
          <a:bodyPr/>
          <a:lstStyle/>
          <a:p>
            <a:pPr marL="0" indent="0" algn="just"/>
            <a:r>
              <a:rPr lang="en-GB" sz="2500" dirty="0" smtClean="0"/>
              <a:t>People undertake research in order to find things out in a systematic way, thereby increasing their knowledge (</a:t>
            </a:r>
            <a:r>
              <a:rPr lang="en-GB" sz="2500" b="1" i="1" dirty="0" err="1" smtClean="0"/>
              <a:t>Jankowicz</a:t>
            </a:r>
            <a:r>
              <a:rPr lang="en-GB" sz="2500" b="1" i="1" dirty="0" smtClean="0"/>
              <a:t>, 2005</a:t>
            </a:r>
            <a:r>
              <a:rPr lang="en-GB" sz="2500" dirty="0" smtClean="0"/>
              <a:t>). </a:t>
            </a:r>
          </a:p>
          <a:p>
            <a:pPr marL="0" indent="0" algn="just"/>
            <a:endParaRPr lang="en-GB" sz="2500" b="1" i="1" dirty="0" smtClean="0"/>
          </a:p>
          <a:p>
            <a:pPr marL="0" indent="0" algn="just"/>
            <a:r>
              <a:rPr lang="en-GB" sz="2500" b="1" i="1" dirty="0" smtClean="0"/>
              <a:t>Hussey and Hussey (2009, p. 1) </a:t>
            </a:r>
            <a:r>
              <a:rPr lang="en-GB" sz="2500" dirty="0" smtClean="0"/>
              <a:t>define research as </a:t>
            </a:r>
            <a:r>
              <a:rPr lang="en-GB" sz="2500" i="1" dirty="0" smtClean="0"/>
              <a:t>‘enquiry and investigation [that]…is systematic and methodical…[and] increases knowledge’</a:t>
            </a:r>
            <a:r>
              <a:rPr lang="en-GB" sz="2500" dirty="0" smtClean="0"/>
              <a:t>. </a:t>
            </a:r>
            <a:endParaRPr lang="en-US" sz="2500" dirty="0"/>
          </a:p>
        </p:txBody>
      </p:sp>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xmlns:p14="http://schemas.microsoft.com/office/powerpoint/2010/main" advClick="0"/>
    </mc:Fallback>
  </mc:AlternateContent>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298450" y="5884863"/>
            <a:ext cx="8534400" cy="550862"/>
          </a:xfrm>
          <a:prstGeom prst="rect">
            <a:avLst/>
          </a:prstGeom>
          <a:noFill/>
          <a:ln>
            <a:noFill/>
          </a:ln>
          <a:effectLst/>
          <a:extLst>
            <a:ext uri="{909E8E84-426E-40dd-AFC4-6F175D3DCCD1}">
              <a14:hiddenFill xmlns:a14="http://schemas.microsoft.com/office/drawing/2010/main">
                <a:solidFill>
                  <a:srgbClr val="B5E1E3"/>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GB" sz="1200">
                <a:latin typeface="Arial" charset="0"/>
              </a:rPr>
              <a:t>Figure 1  </a:t>
            </a:r>
            <a:r>
              <a:rPr lang="en-US">
                <a:latin typeface="Arial" charset="0"/>
              </a:rPr>
              <a:t>The research process</a:t>
            </a:r>
          </a:p>
          <a:p>
            <a:pPr>
              <a:spcBef>
                <a:spcPct val="50000"/>
              </a:spcBef>
            </a:pPr>
            <a:r>
              <a:rPr lang="en-US" sz="800" i="1">
                <a:latin typeface="Arial" charset="0"/>
              </a:rPr>
              <a:t>Source</a:t>
            </a:r>
            <a:r>
              <a:rPr lang="en-US" sz="800">
                <a:latin typeface="Arial" charset="0"/>
              </a:rPr>
              <a:t>: © </a:t>
            </a:r>
            <a:r>
              <a:rPr lang="en-GB" sz="800">
                <a:latin typeface="Arial" charset="0"/>
              </a:rPr>
              <a:t>Saunders, Lewis and Thornhill,</a:t>
            </a:r>
            <a:r>
              <a:rPr lang="en-US" sz="800">
                <a:latin typeface="Arial" charset="0"/>
              </a:rPr>
              <a:t> </a:t>
            </a:r>
            <a:r>
              <a:rPr lang="en-GB" sz="800" i="1">
                <a:latin typeface="Arial" charset="0"/>
              </a:rPr>
              <a:t>Research Methods in Business</a:t>
            </a:r>
            <a:r>
              <a:rPr lang="en-GB" sz="800">
                <a:latin typeface="Arial" charset="0"/>
              </a:rPr>
              <a:t>, 4th Edition</a:t>
            </a:r>
            <a:r>
              <a:rPr lang="en-GB" sz="800" i="1">
                <a:latin typeface="Arial" charset="0"/>
              </a:rPr>
              <a:t> </a:t>
            </a:r>
            <a:r>
              <a:rPr lang="en-GB" sz="800">
                <a:latin typeface="Arial" charset="0"/>
              </a:rPr>
              <a:t>© Pearson Education Limited 2007</a:t>
            </a:r>
            <a:endParaRPr lang="en-US" sz="800">
              <a:latin typeface="Arial" charset="0"/>
            </a:endParaRPr>
          </a:p>
        </p:txBody>
      </p:sp>
      <p:sp>
        <p:nvSpPr>
          <p:cNvPr id="21" name="Text Box 20"/>
          <p:cNvSpPr txBox="1">
            <a:spLocks noChangeArrowheads="1"/>
          </p:cNvSpPr>
          <p:nvPr/>
        </p:nvSpPr>
        <p:spPr bwMode="auto">
          <a:xfrm>
            <a:off x="8214510" y="1899798"/>
            <a:ext cx="715888" cy="155416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vert" wrap="square" lIns="91440" tIns="45720" rIns="91440" bIns="45720" numCol="1" anchor="t" anchorCtr="0" compatLnSpc="1">
            <a:prstTxWarp prst="textNoShape">
              <a:avLst/>
            </a:prstTxWarp>
          </a:bodyPr>
          <a:lstStyle>
            <a:lvl1pPr fontAlgn="base">
              <a:spcBef>
                <a:spcPct val="0"/>
              </a:spcBef>
              <a:spcAft>
                <a:spcPct val="0"/>
              </a:spcAft>
              <a:defRPr sz="2400">
                <a:solidFill>
                  <a:schemeClr val="tx1"/>
                </a:solidFill>
                <a:latin typeface="Arial" charset="0"/>
                <a:ea typeface="ＭＳ Ｐゴシック" charset="0"/>
              </a:defRPr>
            </a:lvl1pPr>
            <a:lvl2pPr fontAlgn="base">
              <a:spcBef>
                <a:spcPct val="0"/>
              </a:spcBef>
              <a:spcAft>
                <a:spcPct val="0"/>
              </a:spcAft>
              <a:defRPr sz="2400">
                <a:solidFill>
                  <a:schemeClr val="tx1"/>
                </a:solidFill>
                <a:latin typeface="Arial" charset="0"/>
                <a:ea typeface="ＭＳ Ｐゴシック" charset="0"/>
              </a:defRPr>
            </a:lvl2pPr>
            <a:lvl3pPr fontAlgn="base">
              <a:spcBef>
                <a:spcPct val="0"/>
              </a:spcBef>
              <a:spcAft>
                <a:spcPct val="0"/>
              </a:spcAft>
              <a:defRPr sz="2400">
                <a:solidFill>
                  <a:schemeClr val="tx1"/>
                </a:solidFill>
                <a:latin typeface="Arial" charset="0"/>
                <a:ea typeface="ＭＳ Ｐゴシック" charset="0"/>
              </a:defRPr>
            </a:lvl3pPr>
            <a:lvl4pPr fontAlgn="base">
              <a:spcBef>
                <a:spcPct val="0"/>
              </a:spcBef>
              <a:spcAft>
                <a:spcPct val="0"/>
              </a:spcAft>
              <a:defRPr sz="2400">
                <a:solidFill>
                  <a:schemeClr val="tx1"/>
                </a:solidFill>
                <a:latin typeface="Arial" charset="0"/>
                <a:ea typeface="ＭＳ Ｐゴシック" charset="0"/>
              </a:defRPr>
            </a:lvl4pPr>
            <a:lvl5pPr fontAlgn="base">
              <a:spcBef>
                <a:spcPct val="0"/>
              </a:spcBef>
              <a:spcAft>
                <a:spcPct val="0"/>
              </a:spcAft>
              <a:defRPr sz="2400">
                <a:solidFill>
                  <a:schemeClr val="tx1"/>
                </a:solidFill>
                <a:latin typeface="Arial" charset="0"/>
                <a:ea typeface="ＭＳ Ｐゴシック" charset="0"/>
              </a:defRPr>
            </a:lvl5pPr>
            <a:lvl6pPr fontAlgn="base">
              <a:spcBef>
                <a:spcPct val="0"/>
              </a:spcBef>
              <a:spcAft>
                <a:spcPct val="0"/>
              </a:spcAft>
              <a:defRPr sz="2400">
                <a:solidFill>
                  <a:schemeClr val="tx1"/>
                </a:solidFill>
                <a:latin typeface="Arial" charset="0"/>
                <a:ea typeface="ＭＳ Ｐゴシック" charset="0"/>
              </a:defRPr>
            </a:lvl6pPr>
            <a:lvl7pPr fontAlgn="base">
              <a:spcBef>
                <a:spcPct val="0"/>
              </a:spcBef>
              <a:spcAft>
                <a:spcPct val="0"/>
              </a:spcAft>
              <a:defRPr sz="2400">
                <a:solidFill>
                  <a:schemeClr val="tx1"/>
                </a:solidFill>
                <a:latin typeface="Arial" charset="0"/>
                <a:ea typeface="ＭＳ Ｐゴシック" charset="0"/>
              </a:defRPr>
            </a:lvl7pPr>
            <a:lvl8pPr fontAlgn="base">
              <a:spcBef>
                <a:spcPct val="0"/>
              </a:spcBef>
              <a:spcAft>
                <a:spcPct val="0"/>
              </a:spcAft>
              <a:defRPr sz="2400">
                <a:solidFill>
                  <a:schemeClr val="tx1"/>
                </a:solidFill>
                <a:latin typeface="Arial" charset="0"/>
                <a:ea typeface="ＭＳ Ｐゴシック" charset="0"/>
              </a:defRPr>
            </a:lvl8pPr>
            <a:lvl9pPr fontAlgn="base">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dirty="0">
                <a:ln>
                  <a:noFill/>
                </a:ln>
                <a:solidFill>
                  <a:schemeClr val="tx1"/>
                </a:solidFill>
                <a:effectLst/>
                <a:latin typeface="Arial"/>
                <a:ea typeface="ÇlÇr ñæí©" charset="0"/>
                <a:cs typeface="Arial"/>
              </a:rPr>
              <a:t>Reflection and revision</a:t>
            </a:r>
            <a:endParaRPr kumimoji="0" lang="en-US" sz="1500" b="0" i="0" u="none" strike="noStrike" cap="none" normalizeH="0" baseline="0" dirty="0">
              <a:ln>
                <a:noFill/>
              </a:ln>
              <a:solidFill>
                <a:schemeClr val="tx1"/>
              </a:solidFill>
              <a:effectLst/>
              <a:latin typeface="Arial"/>
              <a:cs typeface="Arial"/>
            </a:endParaRPr>
          </a:p>
        </p:txBody>
      </p:sp>
      <p:sp>
        <p:nvSpPr>
          <p:cNvPr id="22" name="Text Box 21"/>
          <p:cNvSpPr txBox="1">
            <a:spLocks noChangeArrowheads="1"/>
          </p:cNvSpPr>
          <p:nvPr/>
        </p:nvSpPr>
        <p:spPr bwMode="auto">
          <a:xfrm>
            <a:off x="717750" y="631385"/>
            <a:ext cx="6654518" cy="366713"/>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lvl1pPr fontAlgn="base">
              <a:spcBef>
                <a:spcPct val="0"/>
              </a:spcBef>
              <a:spcAft>
                <a:spcPct val="0"/>
              </a:spcAft>
              <a:defRPr sz="2400">
                <a:solidFill>
                  <a:schemeClr val="tx1"/>
                </a:solidFill>
                <a:latin typeface="Arial" charset="0"/>
                <a:ea typeface="ＭＳ Ｐゴシック" charset="0"/>
              </a:defRPr>
            </a:lvl1pPr>
            <a:lvl2pPr fontAlgn="base">
              <a:spcBef>
                <a:spcPct val="0"/>
              </a:spcBef>
              <a:spcAft>
                <a:spcPct val="0"/>
              </a:spcAft>
              <a:defRPr sz="2400">
                <a:solidFill>
                  <a:schemeClr val="tx1"/>
                </a:solidFill>
                <a:latin typeface="Arial" charset="0"/>
                <a:ea typeface="ＭＳ Ｐゴシック" charset="0"/>
              </a:defRPr>
            </a:lvl2pPr>
            <a:lvl3pPr fontAlgn="base">
              <a:spcBef>
                <a:spcPct val="0"/>
              </a:spcBef>
              <a:spcAft>
                <a:spcPct val="0"/>
              </a:spcAft>
              <a:defRPr sz="2400">
                <a:solidFill>
                  <a:schemeClr val="tx1"/>
                </a:solidFill>
                <a:latin typeface="Arial" charset="0"/>
                <a:ea typeface="ＭＳ Ｐゴシック" charset="0"/>
              </a:defRPr>
            </a:lvl3pPr>
            <a:lvl4pPr fontAlgn="base">
              <a:spcBef>
                <a:spcPct val="0"/>
              </a:spcBef>
              <a:spcAft>
                <a:spcPct val="0"/>
              </a:spcAft>
              <a:defRPr sz="2400">
                <a:solidFill>
                  <a:schemeClr val="tx1"/>
                </a:solidFill>
                <a:latin typeface="Arial" charset="0"/>
                <a:ea typeface="ＭＳ Ｐゴシック" charset="0"/>
              </a:defRPr>
            </a:lvl4pPr>
            <a:lvl5pPr fontAlgn="base">
              <a:spcBef>
                <a:spcPct val="0"/>
              </a:spcBef>
              <a:spcAft>
                <a:spcPct val="0"/>
              </a:spcAft>
              <a:defRPr sz="2400">
                <a:solidFill>
                  <a:schemeClr val="tx1"/>
                </a:solidFill>
                <a:latin typeface="Arial" charset="0"/>
                <a:ea typeface="ＭＳ Ｐゴシック" charset="0"/>
              </a:defRPr>
            </a:lvl5pPr>
            <a:lvl6pPr fontAlgn="base">
              <a:spcBef>
                <a:spcPct val="0"/>
              </a:spcBef>
              <a:spcAft>
                <a:spcPct val="0"/>
              </a:spcAft>
              <a:defRPr sz="2400">
                <a:solidFill>
                  <a:schemeClr val="tx1"/>
                </a:solidFill>
                <a:latin typeface="Arial" charset="0"/>
                <a:ea typeface="ＭＳ Ｐゴシック" charset="0"/>
              </a:defRPr>
            </a:lvl6pPr>
            <a:lvl7pPr fontAlgn="base">
              <a:spcBef>
                <a:spcPct val="0"/>
              </a:spcBef>
              <a:spcAft>
                <a:spcPct val="0"/>
              </a:spcAft>
              <a:defRPr sz="2400">
                <a:solidFill>
                  <a:schemeClr val="tx1"/>
                </a:solidFill>
                <a:latin typeface="Arial" charset="0"/>
                <a:ea typeface="ＭＳ Ｐゴシック" charset="0"/>
              </a:defRPr>
            </a:lvl7pPr>
            <a:lvl8pPr fontAlgn="base">
              <a:spcBef>
                <a:spcPct val="0"/>
              </a:spcBef>
              <a:spcAft>
                <a:spcPct val="0"/>
              </a:spcAft>
              <a:defRPr sz="2400">
                <a:solidFill>
                  <a:schemeClr val="tx1"/>
                </a:solidFill>
                <a:latin typeface="Arial" charset="0"/>
                <a:ea typeface="ＭＳ Ｐゴシック" charset="0"/>
              </a:defRPr>
            </a:lvl8pPr>
            <a:lvl9pPr fontAlgn="base">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dirty="0">
                <a:ln>
                  <a:noFill/>
                </a:ln>
                <a:solidFill>
                  <a:schemeClr val="tx1"/>
                </a:solidFill>
                <a:effectLst/>
                <a:latin typeface="Arial"/>
                <a:ea typeface="ÇlÇr ñæí©" charset="0"/>
                <a:cs typeface="Arial"/>
              </a:rPr>
              <a:t>Formulate and clarify your research topic and objectives</a:t>
            </a:r>
            <a:endParaRPr kumimoji="0" lang="en-US" sz="1500" b="0" i="0" u="none" strike="noStrike" cap="none" normalizeH="0" baseline="0" dirty="0">
              <a:ln>
                <a:noFill/>
              </a:ln>
              <a:solidFill>
                <a:schemeClr val="tx1"/>
              </a:solidFill>
              <a:effectLst/>
              <a:latin typeface="Arial"/>
              <a:cs typeface="Arial"/>
            </a:endParaRPr>
          </a:p>
        </p:txBody>
      </p:sp>
      <p:sp>
        <p:nvSpPr>
          <p:cNvPr id="23" name="Text Box 22"/>
          <p:cNvSpPr txBox="1">
            <a:spLocks noChangeArrowheads="1"/>
          </p:cNvSpPr>
          <p:nvPr/>
        </p:nvSpPr>
        <p:spPr bwMode="auto">
          <a:xfrm>
            <a:off x="717750" y="1350523"/>
            <a:ext cx="6654518" cy="366712"/>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lvl1pPr fontAlgn="base">
              <a:spcBef>
                <a:spcPct val="0"/>
              </a:spcBef>
              <a:spcAft>
                <a:spcPct val="0"/>
              </a:spcAft>
              <a:defRPr sz="2400">
                <a:solidFill>
                  <a:schemeClr val="tx1"/>
                </a:solidFill>
                <a:latin typeface="Arial" charset="0"/>
                <a:ea typeface="ＭＳ Ｐゴシック" charset="0"/>
              </a:defRPr>
            </a:lvl1pPr>
            <a:lvl2pPr fontAlgn="base">
              <a:spcBef>
                <a:spcPct val="0"/>
              </a:spcBef>
              <a:spcAft>
                <a:spcPct val="0"/>
              </a:spcAft>
              <a:defRPr sz="2400">
                <a:solidFill>
                  <a:schemeClr val="tx1"/>
                </a:solidFill>
                <a:latin typeface="Arial" charset="0"/>
                <a:ea typeface="ＭＳ Ｐゴシック" charset="0"/>
              </a:defRPr>
            </a:lvl2pPr>
            <a:lvl3pPr fontAlgn="base">
              <a:spcBef>
                <a:spcPct val="0"/>
              </a:spcBef>
              <a:spcAft>
                <a:spcPct val="0"/>
              </a:spcAft>
              <a:defRPr sz="2400">
                <a:solidFill>
                  <a:schemeClr val="tx1"/>
                </a:solidFill>
                <a:latin typeface="Arial" charset="0"/>
                <a:ea typeface="ＭＳ Ｐゴシック" charset="0"/>
              </a:defRPr>
            </a:lvl3pPr>
            <a:lvl4pPr fontAlgn="base">
              <a:spcBef>
                <a:spcPct val="0"/>
              </a:spcBef>
              <a:spcAft>
                <a:spcPct val="0"/>
              </a:spcAft>
              <a:defRPr sz="2400">
                <a:solidFill>
                  <a:schemeClr val="tx1"/>
                </a:solidFill>
                <a:latin typeface="Arial" charset="0"/>
                <a:ea typeface="ＭＳ Ｐゴシック" charset="0"/>
              </a:defRPr>
            </a:lvl4pPr>
            <a:lvl5pPr fontAlgn="base">
              <a:spcBef>
                <a:spcPct val="0"/>
              </a:spcBef>
              <a:spcAft>
                <a:spcPct val="0"/>
              </a:spcAft>
              <a:defRPr sz="2400">
                <a:solidFill>
                  <a:schemeClr val="tx1"/>
                </a:solidFill>
                <a:latin typeface="Arial" charset="0"/>
                <a:ea typeface="ＭＳ Ｐゴシック" charset="0"/>
              </a:defRPr>
            </a:lvl5pPr>
            <a:lvl6pPr fontAlgn="base">
              <a:spcBef>
                <a:spcPct val="0"/>
              </a:spcBef>
              <a:spcAft>
                <a:spcPct val="0"/>
              </a:spcAft>
              <a:defRPr sz="2400">
                <a:solidFill>
                  <a:schemeClr val="tx1"/>
                </a:solidFill>
                <a:latin typeface="Arial" charset="0"/>
                <a:ea typeface="ＭＳ Ｐゴシック" charset="0"/>
              </a:defRPr>
            </a:lvl6pPr>
            <a:lvl7pPr fontAlgn="base">
              <a:spcBef>
                <a:spcPct val="0"/>
              </a:spcBef>
              <a:spcAft>
                <a:spcPct val="0"/>
              </a:spcAft>
              <a:defRPr sz="2400">
                <a:solidFill>
                  <a:schemeClr val="tx1"/>
                </a:solidFill>
                <a:latin typeface="Arial" charset="0"/>
                <a:ea typeface="ＭＳ Ｐゴシック" charset="0"/>
              </a:defRPr>
            </a:lvl7pPr>
            <a:lvl8pPr fontAlgn="base">
              <a:spcBef>
                <a:spcPct val="0"/>
              </a:spcBef>
              <a:spcAft>
                <a:spcPct val="0"/>
              </a:spcAft>
              <a:defRPr sz="2400">
                <a:solidFill>
                  <a:schemeClr val="tx1"/>
                </a:solidFill>
                <a:latin typeface="Arial" charset="0"/>
                <a:ea typeface="ＭＳ Ｐゴシック" charset="0"/>
              </a:defRPr>
            </a:lvl8pPr>
            <a:lvl9pPr fontAlgn="base">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dirty="0">
                <a:ln>
                  <a:noFill/>
                </a:ln>
                <a:solidFill>
                  <a:schemeClr val="tx1"/>
                </a:solidFill>
                <a:effectLst/>
                <a:latin typeface="Arial"/>
                <a:ea typeface="ÇlÇr ñæí©" charset="0"/>
                <a:cs typeface="Arial"/>
              </a:rPr>
              <a:t>Review critically the literature</a:t>
            </a:r>
            <a:endParaRPr kumimoji="0" lang="en-US" sz="1500" b="0" i="0" u="none" strike="noStrike" cap="none" normalizeH="0" baseline="0" dirty="0">
              <a:ln>
                <a:noFill/>
              </a:ln>
              <a:solidFill>
                <a:schemeClr val="tx1"/>
              </a:solidFill>
              <a:effectLst/>
              <a:latin typeface="Arial"/>
              <a:cs typeface="Arial"/>
            </a:endParaRPr>
          </a:p>
        </p:txBody>
      </p:sp>
      <p:sp>
        <p:nvSpPr>
          <p:cNvPr id="24" name="Text Box 23"/>
          <p:cNvSpPr txBox="1">
            <a:spLocks noChangeArrowheads="1"/>
          </p:cNvSpPr>
          <p:nvPr/>
        </p:nvSpPr>
        <p:spPr bwMode="auto">
          <a:xfrm>
            <a:off x="717750" y="2082360"/>
            <a:ext cx="6654518" cy="36512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lvl1pPr fontAlgn="base">
              <a:spcBef>
                <a:spcPct val="0"/>
              </a:spcBef>
              <a:spcAft>
                <a:spcPct val="0"/>
              </a:spcAft>
              <a:defRPr sz="2400">
                <a:solidFill>
                  <a:schemeClr val="tx1"/>
                </a:solidFill>
                <a:latin typeface="Arial" charset="0"/>
                <a:ea typeface="ＭＳ Ｐゴシック" charset="0"/>
              </a:defRPr>
            </a:lvl1pPr>
            <a:lvl2pPr fontAlgn="base">
              <a:spcBef>
                <a:spcPct val="0"/>
              </a:spcBef>
              <a:spcAft>
                <a:spcPct val="0"/>
              </a:spcAft>
              <a:defRPr sz="2400">
                <a:solidFill>
                  <a:schemeClr val="tx1"/>
                </a:solidFill>
                <a:latin typeface="Arial" charset="0"/>
                <a:ea typeface="ＭＳ Ｐゴシック" charset="0"/>
              </a:defRPr>
            </a:lvl2pPr>
            <a:lvl3pPr fontAlgn="base">
              <a:spcBef>
                <a:spcPct val="0"/>
              </a:spcBef>
              <a:spcAft>
                <a:spcPct val="0"/>
              </a:spcAft>
              <a:defRPr sz="2400">
                <a:solidFill>
                  <a:schemeClr val="tx1"/>
                </a:solidFill>
                <a:latin typeface="Arial" charset="0"/>
                <a:ea typeface="ＭＳ Ｐゴシック" charset="0"/>
              </a:defRPr>
            </a:lvl3pPr>
            <a:lvl4pPr fontAlgn="base">
              <a:spcBef>
                <a:spcPct val="0"/>
              </a:spcBef>
              <a:spcAft>
                <a:spcPct val="0"/>
              </a:spcAft>
              <a:defRPr sz="2400">
                <a:solidFill>
                  <a:schemeClr val="tx1"/>
                </a:solidFill>
                <a:latin typeface="Arial" charset="0"/>
                <a:ea typeface="ＭＳ Ｐゴシック" charset="0"/>
              </a:defRPr>
            </a:lvl4pPr>
            <a:lvl5pPr fontAlgn="base">
              <a:spcBef>
                <a:spcPct val="0"/>
              </a:spcBef>
              <a:spcAft>
                <a:spcPct val="0"/>
              </a:spcAft>
              <a:defRPr sz="2400">
                <a:solidFill>
                  <a:schemeClr val="tx1"/>
                </a:solidFill>
                <a:latin typeface="Arial" charset="0"/>
                <a:ea typeface="ＭＳ Ｐゴシック" charset="0"/>
              </a:defRPr>
            </a:lvl5pPr>
            <a:lvl6pPr fontAlgn="base">
              <a:spcBef>
                <a:spcPct val="0"/>
              </a:spcBef>
              <a:spcAft>
                <a:spcPct val="0"/>
              </a:spcAft>
              <a:defRPr sz="2400">
                <a:solidFill>
                  <a:schemeClr val="tx1"/>
                </a:solidFill>
                <a:latin typeface="Arial" charset="0"/>
                <a:ea typeface="ＭＳ Ｐゴシック" charset="0"/>
              </a:defRPr>
            </a:lvl6pPr>
            <a:lvl7pPr fontAlgn="base">
              <a:spcBef>
                <a:spcPct val="0"/>
              </a:spcBef>
              <a:spcAft>
                <a:spcPct val="0"/>
              </a:spcAft>
              <a:defRPr sz="2400">
                <a:solidFill>
                  <a:schemeClr val="tx1"/>
                </a:solidFill>
                <a:latin typeface="Arial" charset="0"/>
                <a:ea typeface="ＭＳ Ｐゴシック" charset="0"/>
              </a:defRPr>
            </a:lvl7pPr>
            <a:lvl8pPr fontAlgn="base">
              <a:spcBef>
                <a:spcPct val="0"/>
              </a:spcBef>
              <a:spcAft>
                <a:spcPct val="0"/>
              </a:spcAft>
              <a:defRPr sz="2400">
                <a:solidFill>
                  <a:schemeClr val="tx1"/>
                </a:solidFill>
                <a:latin typeface="Arial" charset="0"/>
                <a:ea typeface="ＭＳ Ｐゴシック" charset="0"/>
              </a:defRPr>
            </a:lvl8pPr>
            <a:lvl9pPr fontAlgn="base">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a:ln>
                  <a:noFill/>
                </a:ln>
                <a:solidFill>
                  <a:schemeClr val="tx1"/>
                </a:solidFill>
                <a:effectLst/>
                <a:latin typeface="Arial"/>
                <a:ea typeface="ÇlÇr ñæí©" charset="0"/>
                <a:cs typeface="Arial"/>
              </a:rPr>
              <a:t>Choose your research strategy</a:t>
            </a:r>
            <a:endParaRPr kumimoji="0" lang="en-US" sz="1500" b="0" i="0" u="none" strike="noStrike" cap="none" normalizeH="0" baseline="0">
              <a:ln>
                <a:noFill/>
              </a:ln>
              <a:solidFill>
                <a:schemeClr val="tx1"/>
              </a:solidFill>
              <a:effectLst/>
              <a:latin typeface="Arial"/>
              <a:cs typeface="Arial"/>
            </a:endParaRPr>
          </a:p>
        </p:txBody>
      </p:sp>
      <p:sp>
        <p:nvSpPr>
          <p:cNvPr id="25" name="Text Box 24"/>
          <p:cNvSpPr txBox="1">
            <a:spLocks noChangeArrowheads="1"/>
          </p:cNvSpPr>
          <p:nvPr/>
        </p:nvSpPr>
        <p:spPr bwMode="auto">
          <a:xfrm>
            <a:off x="717750" y="2814198"/>
            <a:ext cx="6654518" cy="36512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lvl1pPr fontAlgn="base">
              <a:spcBef>
                <a:spcPct val="0"/>
              </a:spcBef>
              <a:spcAft>
                <a:spcPct val="0"/>
              </a:spcAft>
              <a:defRPr sz="2400">
                <a:solidFill>
                  <a:schemeClr val="tx1"/>
                </a:solidFill>
                <a:latin typeface="Arial" charset="0"/>
                <a:ea typeface="ＭＳ Ｐゴシック" charset="0"/>
              </a:defRPr>
            </a:lvl1pPr>
            <a:lvl2pPr fontAlgn="base">
              <a:spcBef>
                <a:spcPct val="0"/>
              </a:spcBef>
              <a:spcAft>
                <a:spcPct val="0"/>
              </a:spcAft>
              <a:defRPr sz="2400">
                <a:solidFill>
                  <a:schemeClr val="tx1"/>
                </a:solidFill>
                <a:latin typeface="Arial" charset="0"/>
                <a:ea typeface="ＭＳ Ｐゴシック" charset="0"/>
              </a:defRPr>
            </a:lvl2pPr>
            <a:lvl3pPr fontAlgn="base">
              <a:spcBef>
                <a:spcPct val="0"/>
              </a:spcBef>
              <a:spcAft>
                <a:spcPct val="0"/>
              </a:spcAft>
              <a:defRPr sz="2400">
                <a:solidFill>
                  <a:schemeClr val="tx1"/>
                </a:solidFill>
                <a:latin typeface="Arial" charset="0"/>
                <a:ea typeface="ＭＳ Ｐゴシック" charset="0"/>
              </a:defRPr>
            </a:lvl3pPr>
            <a:lvl4pPr fontAlgn="base">
              <a:spcBef>
                <a:spcPct val="0"/>
              </a:spcBef>
              <a:spcAft>
                <a:spcPct val="0"/>
              </a:spcAft>
              <a:defRPr sz="2400">
                <a:solidFill>
                  <a:schemeClr val="tx1"/>
                </a:solidFill>
                <a:latin typeface="Arial" charset="0"/>
                <a:ea typeface="ＭＳ Ｐゴシック" charset="0"/>
              </a:defRPr>
            </a:lvl4pPr>
            <a:lvl5pPr fontAlgn="base">
              <a:spcBef>
                <a:spcPct val="0"/>
              </a:spcBef>
              <a:spcAft>
                <a:spcPct val="0"/>
              </a:spcAft>
              <a:defRPr sz="2400">
                <a:solidFill>
                  <a:schemeClr val="tx1"/>
                </a:solidFill>
                <a:latin typeface="Arial" charset="0"/>
                <a:ea typeface="ＭＳ Ｐゴシック" charset="0"/>
              </a:defRPr>
            </a:lvl5pPr>
            <a:lvl6pPr fontAlgn="base">
              <a:spcBef>
                <a:spcPct val="0"/>
              </a:spcBef>
              <a:spcAft>
                <a:spcPct val="0"/>
              </a:spcAft>
              <a:defRPr sz="2400">
                <a:solidFill>
                  <a:schemeClr val="tx1"/>
                </a:solidFill>
                <a:latin typeface="Arial" charset="0"/>
                <a:ea typeface="ＭＳ Ｐゴシック" charset="0"/>
              </a:defRPr>
            </a:lvl6pPr>
            <a:lvl7pPr fontAlgn="base">
              <a:spcBef>
                <a:spcPct val="0"/>
              </a:spcBef>
              <a:spcAft>
                <a:spcPct val="0"/>
              </a:spcAft>
              <a:defRPr sz="2400">
                <a:solidFill>
                  <a:schemeClr val="tx1"/>
                </a:solidFill>
                <a:latin typeface="Arial" charset="0"/>
                <a:ea typeface="ＭＳ Ｐゴシック" charset="0"/>
              </a:defRPr>
            </a:lvl7pPr>
            <a:lvl8pPr fontAlgn="base">
              <a:spcBef>
                <a:spcPct val="0"/>
              </a:spcBef>
              <a:spcAft>
                <a:spcPct val="0"/>
              </a:spcAft>
              <a:defRPr sz="2400">
                <a:solidFill>
                  <a:schemeClr val="tx1"/>
                </a:solidFill>
                <a:latin typeface="Arial" charset="0"/>
                <a:ea typeface="ＭＳ Ｐゴシック" charset="0"/>
              </a:defRPr>
            </a:lvl8pPr>
            <a:lvl9pPr fontAlgn="base">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a:ln>
                  <a:noFill/>
                </a:ln>
                <a:solidFill>
                  <a:schemeClr val="tx1"/>
                </a:solidFill>
                <a:effectLst/>
                <a:latin typeface="Arial"/>
                <a:ea typeface="ÇlÇr ñæí©" charset="0"/>
                <a:cs typeface="Arial"/>
              </a:rPr>
              <a:t>Choose your sample and data collection method(s), and collect the data</a:t>
            </a:r>
            <a:endParaRPr kumimoji="0" lang="en-US" sz="1500" b="0" i="0" u="none" strike="noStrike" cap="none" normalizeH="0" baseline="0">
              <a:ln>
                <a:noFill/>
              </a:ln>
              <a:solidFill>
                <a:schemeClr val="tx1"/>
              </a:solidFill>
              <a:effectLst/>
              <a:latin typeface="Arial"/>
              <a:cs typeface="Arial"/>
            </a:endParaRPr>
          </a:p>
        </p:txBody>
      </p:sp>
      <p:sp>
        <p:nvSpPr>
          <p:cNvPr id="26" name="Text Box 25"/>
          <p:cNvSpPr txBox="1">
            <a:spLocks noChangeArrowheads="1"/>
          </p:cNvSpPr>
          <p:nvPr/>
        </p:nvSpPr>
        <p:spPr bwMode="auto">
          <a:xfrm>
            <a:off x="717750" y="3546035"/>
            <a:ext cx="6654518" cy="36512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lvl1pPr fontAlgn="base">
              <a:spcBef>
                <a:spcPct val="0"/>
              </a:spcBef>
              <a:spcAft>
                <a:spcPct val="0"/>
              </a:spcAft>
              <a:defRPr sz="2400">
                <a:solidFill>
                  <a:schemeClr val="tx1"/>
                </a:solidFill>
                <a:latin typeface="Arial" charset="0"/>
                <a:ea typeface="ＭＳ Ｐゴシック" charset="0"/>
              </a:defRPr>
            </a:lvl1pPr>
            <a:lvl2pPr fontAlgn="base">
              <a:spcBef>
                <a:spcPct val="0"/>
              </a:spcBef>
              <a:spcAft>
                <a:spcPct val="0"/>
              </a:spcAft>
              <a:defRPr sz="2400">
                <a:solidFill>
                  <a:schemeClr val="tx1"/>
                </a:solidFill>
                <a:latin typeface="Arial" charset="0"/>
                <a:ea typeface="ＭＳ Ｐゴシック" charset="0"/>
              </a:defRPr>
            </a:lvl2pPr>
            <a:lvl3pPr fontAlgn="base">
              <a:spcBef>
                <a:spcPct val="0"/>
              </a:spcBef>
              <a:spcAft>
                <a:spcPct val="0"/>
              </a:spcAft>
              <a:defRPr sz="2400">
                <a:solidFill>
                  <a:schemeClr val="tx1"/>
                </a:solidFill>
                <a:latin typeface="Arial" charset="0"/>
                <a:ea typeface="ＭＳ Ｐゴシック" charset="0"/>
              </a:defRPr>
            </a:lvl3pPr>
            <a:lvl4pPr fontAlgn="base">
              <a:spcBef>
                <a:spcPct val="0"/>
              </a:spcBef>
              <a:spcAft>
                <a:spcPct val="0"/>
              </a:spcAft>
              <a:defRPr sz="2400">
                <a:solidFill>
                  <a:schemeClr val="tx1"/>
                </a:solidFill>
                <a:latin typeface="Arial" charset="0"/>
                <a:ea typeface="ＭＳ Ｐゴシック" charset="0"/>
              </a:defRPr>
            </a:lvl4pPr>
            <a:lvl5pPr fontAlgn="base">
              <a:spcBef>
                <a:spcPct val="0"/>
              </a:spcBef>
              <a:spcAft>
                <a:spcPct val="0"/>
              </a:spcAft>
              <a:defRPr sz="2400">
                <a:solidFill>
                  <a:schemeClr val="tx1"/>
                </a:solidFill>
                <a:latin typeface="Arial" charset="0"/>
                <a:ea typeface="ＭＳ Ｐゴシック" charset="0"/>
              </a:defRPr>
            </a:lvl5pPr>
            <a:lvl6pPr fontAlgn="base">
              <a:spcBef>
                <a:spcPct val="0"/>
              </a:spcBef>
              <a:spcAft>
                <a:spcPct val="0"/>
              </a:spcAft>
              <a:defRPr sz="2400">
                <a:solidFill>
                  <a:schemeClr val="tx1"/>
                </a:solidFill>
                <a:latin typeface="Arial" charset="0"/>
                <a:ea typeface="ＭＳ Ｐゴシック" charset="0"/>
              </a:defRPr>
            </a:lvl6pPr>
            <a:lvl7pPr fontAlgn="base">
              <a:spcBef>
                <a:spcPct val="0"/>
              </a:spcBef>
              <a:spcAft>
                <a:spcPct val="0"/>
              </a:spcAft>
              <a:defRPr sz="2400">
                <a:solidFill>
                  <a:schemeClr val="tx1"/>
                </a:solidFill>
                <a:latin typeface="Arial" charset="0"/>
                <a:ea typeface="ＭＳ Ｐゴシック" charset="0"/>
              </a:defRPr>
            </a:lvl7pPr>
            <a:lvl8pPr fontAlgn="base">
              <a:spcBef>
                <a:spcPct val="0"/>
              </a:spcBef>
              <a:spcAft>
                <a:spcPct val="0"/>
              </a:spcAft>
              <a:defRPr sz="2400">
                <a:solidFill>
                  <a:schemeClr val="tx1"/>
                </a:solidFill>
                <a:latin typeface="Arial" charset="0"/>
                <a:ea typeface="ＭＳ Ｐゴシック" charset="0"/>
              </a:defRPr>
            </a:lvl8pPr>
            <a:lvl9pPr fontAlgn="base">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a:ln>
                  <a:noFill/>
                </a:ln>
                <a:solidFill>
                  <a:schemeClr val="tx1"/>
                </a:solidFill>
                <a:effectLst/>
                <a:latin typeface="Arial"/>
                <a:ea typeface="ÇlÇr ñæí©" charset="0"/>
                <a:cs typeface="Arial"/>
              </a:rPr>
              <a:t>Analyse the data</a:t>
            </a:r>
            <a:endParaRPr kumimoji="0" lang="en-US" sz="1500" b="0" i="0" u="none" strike="noStrike" cap="none" normalizeH="0" baseline="0">
              <a:ln>
                <a:noFill/>
              </a:ln>
              <a:solidFill>
                <a:schemeClr val="tx1"/>
              </a:solidFill>
              <a:effectLst/>
              <a:latin typeface="Arial"/>
              <a:cs typeface="Arial"/>
            </a:endParaRPr>
          </a:p>
        </p:txBody>
      </p:sp>
      <p:sp>
        <p:nvSpPr>
          <p:cNvPr id="27" name="Text Box 26"/>
          <p:cNvSpPr txBox="1">
            <a:spLocks noChangeArrowheads="1"/>
          </p:cNvSpPr>
          <p:nvPr/>
        </p:nvSpPr>
        <p:spPr bwMode="auto">
          <a:xfrm>
            <a:off x="717750" y="4276285"/>
            <a:ext cx="6654518" cy="366713"/>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lvl1pPr fontAlgn="base">
              <a:spcBef>
                <a:spcPct val="0"/>
              </a:spcBef>
              <a:spcAft>
                <a:spcPct val="0"/>
              </a:spcAft>
              <a:defRPr sz="2400">
                <a:solidFill>
                  <a:schemeClr val="tx1"/>
                </a:solidFill>
                <a:latin typeface="Arial" charset="0"/>
                <a:ea typeface="ＭＳ Ｐゴシック" charset="0"/>
              </a:defRPr>
            </a:lvl1pPr>
            <a:lvl2pPr fontAlgn="base">
              <a:spcBef>
                <a:spcPct val="0"/>
              </a:spcBef>
              <a:spcAft>
                <a:spcPct val="0"/>
              </a:spcAft>
              <a:defRPr sz="2400">
                <a:solidFill>
                  <a:schemeClr val="tx1"/>
                </a:solidFill>
                <a:latin typeface="Arial" charset="0"/>
                <a:ea typeface="ＭＳ Ｐゴシック" charset="0"/>
              </a:defRPr>
            </a:lvl2pPr>
            <a:lvl3pPr fontAlgn="base">
              <a:spcBef>
                <a:spcPct val="0"/>
              </a:spcBef>
              <a:spcAft>
                <a:spcPct val="0"/>
              </a:spcAft>
              <a:defRPr sz="2400">
                <a:solidFill>
                  <a:schemeClr val="tx1"/>
                </a:solidFill>
                <a:latin typeface="Arial" charset="0"/>
                <a:ea typeface="ＭＳ Ｐゴシック" charset="0"/>
              </a:defRPr>
            </a:lvl3pPr>
            <a:lvl4pPr fontAlgn="base">
              <a:spcBef>
                <a:spcPct val="0"/>
              </a:spcBef>
              <a:spcAft>
                <a:spcPct val="0"/>
              </a:spcAft>
              <a:defRPr sz="2400">
                <a:solidFill>
                  <a:schemeClr val="tx1"/>
                </a:solidFill>
                <a:latin typeface="Arial" charset="0"/>
                <a:ea typeface="ＭＳ Ｐゴシック" charset="0"/>
              </a:defRPr>
            </a:lvl4pPr>
            <a:lvl5pPr fontAlgn="base">
              <a:spcBef>
                <a:spcPct val="0"/>
              </a:spcBef>
              <a:spcAft>
                <a:spcPct val="0"/>
              </a:spcAft>
              <a:defRPr sz="2400">
                <a:solidFill>
                  <a:schemeClr val="tx1"/>
                </a:solidFill>
                <a:latin typeface="Arial" charset="0"/>
                <a:ea typeface="ＭＳ Ｐゴシック" charset="0"/>
              </a:defRPr>
            </a:lvl5pPr>
            <a:lvl6pPr fontAlgn="base">
              <a:spcBef>
                <a:spcPct val="0"/>
              </a:spcBef>
              <a:spcAft>
                <a:spcPct val="0"/>
              </a:spcAft>
              <a:defRPr sz="2400">
                <a:solidFill>
                  <a:schemeClr val="tx1"/>
                </a:solidFill>
                <a:latin typeface="Arial" charset="0"/>
                <a:ea typeface="ＭＳ Ｐゴシック" charset="0"/>
              </a:defRPr>
            </a:lvl6pPr>
            <a:lvl7pPr fontAlgn="base">
              <a:spcBef>
                <a:spcPct val="0"/>
              </a:spcBef>
              <a:spcAft>
                <a:spcPct val="0"/>
              </a:spcAft>
              <a:defRPr sz="2400">
                <a:solidFill>
                  <a:schemeClr val="tx1"/>
                </a:solidFill>
                <a:latin typeface="Arial" charset="0"/>
                <a:ea typeface="ＭＳ Ｐゴシック" charset="0"/>
              </a:defRPr>
            </a:lvl7pPr>
            <a:lvl8pPr fontAlgn="base">
              <a:spcBef>
                <a:spcPct val="0"/>
              </a:spcBef>
              <a:spcAft>
                <a:spcPct val="0"/>
              </a:spcAft>
              <a:defRPr sz="2400">
                <a:solidFill>
                  <a:schemeClr val="tx1"/>
                </a:solidFill>
                <a:latin typeface="Arial" charset="0"/>
                <a:ea typeface="ＭＳ Ｐゴシック" charset="0"/>
              </a:defRPr>
            </a:lvl8pPr>
            <a:lvl9pPr fontAlgn="base">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dirty="0">
                <a:ln>
                  <a:noFill/>
                </a:ln>
                <a:solidFill>
                  <a:schemeClr val="tx1"/>
                </a:solidFill>
                <a:effectLst/>
                <a:latin typeface="Arial"/>
                <a:ea typeface="ÇlÇr ñæí©" charset="0"/>
                <a:cs typeface="Arial"/>
              </a:rPr>
              <a:t>Write up your findings and conclusions</a:t>
            </a:r>
            <a:endParaRPr kumimoji="0" lang="en-US" sz="1500" b="0" i="0" u="none" strike="noStrike" cap="none" normalizeH="0" baseline="0" dirty="0">
              <a:ln>
                <a:noFill/>
              </a:ln>
              <a:solidFill>
                <a:schemeClr val="tx1"/>
              </a:solidFill>
              <a:effectLst/>
              <a:latin typeface="Arial"/>
              <a:cs typeface="Arial"/>
            </a:endParaRPr>
          </a:p>
        </p:txBody>
      </p:sp>
      <p:sp>
        <p:nvSpPr>
          <p:cNvPr id="28" name="Line 27"/>
          <p:cNvSpPr>
            <a:spLocks noChangeShapeType="1"/>
          </p:cNvSpPr>
          <p:nvPr/>
        </p:nvSpPr>
        <p:spPr bwMode="auto">
          <a:xfrm>
            <a:off x="4380177" y="998098"/>
            <a:ext cx="0" cy="365125"/>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29" name="Line 28"/>
          <p:cNvSpPr>
            <a:spLocks noChangeShapeType="1"/>
          </p:cNvSpPr>
          <p:nvPr/>
        </p:nvSpPr>
        <p:spPr bwMode="auto">
          <a:xfrm>
            <a:off x="4380177" y="1717235"/>
            <a:ext cx="0" cy="365125"/>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30" name="Line 29"/>
          <p:cNvSpPr>
            <a:spLocks noChangeShapeType="1"/>
          </p:cNvSpPr>
          <p:nvPr/>
        </p:nvSpPr>
        <p:spPr bwMode="auto">
          <a:xfrm>
            <a:off x="4380177" y="2447485"/>
            <a:ext cx="0" cy="366713"/>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31" name="Line 30"/>
          <p:cNvSpPr>
            <a:spLocks noChangeShapeType="1"/>
          </p:cNvSpPr>
          <p:nvPr/>
        </p:nvSpPr>
        <p:spPr bwMode="auto">
          <a:xfrm>
            <a:off x="4380177" y="3179323"/>
            <a:ext cx="0" cy="366712"/>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0" name="Line 31"/>
          <p:cNvSpPr>
            <a:spLocks noChangeShapeType="1"/>
          </p:cNvSpPr>
          <p:nvPr/>
        </p:nvSpPr>
        <p:spPr bwMode="auto">
          <a:xfrm>
            <a:off x="4380177" y="3911160"/>
            <a:ext cx="0" cy="365125"/>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1" name="Line 32"/>
          <p:cNvSpPr>
            <a:spLocks noChangeShapeType="1"/>
          </p:cNvSpPr>
          <p:nvPr/>
        </p:nvSpPr>
        <p:spPr bwMode="auto">
          <a:xfrm>
            <a:off x="8245480" y="802835"/>
            <a:ext cx="0" cy="3657600"/>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4" name="Line 33"/>
          <p:cNvSpPr>
            <a:spLocks noChangeShapeType="1"/>
          </p:cNvSpPr>
          <p:nvPr/>
        </p:nvSpPr>
        <p:spPr bwMode="auto">
          <a:xfrm flipH="1">
            <a:off x="7372268" y="4460435"/>
            <a:ext cx="849600" cy="0"/>
          </a:xfrm>
          <a:prstGeom prst="line">
            <a:avLst/>
          </a:prstGeom>
          <a:noFill/>
          <a:ln w="9525">
            <a:solidFill>
              <a:srgbClr val="000000"/>
            </a:solidFill>
            <a:prstDash val="dash"/>
            <a:round/>
            <a:headEnd type="triangle" w="med" len="me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5" name="Line 34"/>
          <p:cNvSpPr>
            <a:spLocks noChangeShapeType="1"/>
          </p:cNvSpPr>
          <p:nvPr/>
        </p:nvSpPr>
        <p:spPr bwMode="auto">
          <a:xfrm flipH="1">
            <a:off x="7372268" y="3728598"/>
            <a:ext cx="849928" cy="0"/>
          </a:xfrm>
          <a:prstGeom prst="line">
            <a:avLst/>
          </a:prstGeom>
          <a:noFill/>
          <a:ln w="9525">
            <a:solidFill>
              <a:srgbClr val="000000"/>
            </a:solidFill>
            <a:prstDash val="dash"/>
            <a:round/>
            <a:headEnd type="triangle" w="med" len="me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6" name="Line 35"/>
          <p:cNvSpPr>
            <a:spLocks noChangeShapeType="1"/>
          </p:cNvSpPr>
          <p:nvPr/>
        </p:nvSpPr>
        <p:spPr bwMode="auto">
          <a:xfrm flipH="1">
            <a:off x="7372268" y="2996760"/>
            <a:ext cx="849925" cy="0"/>
          </a:xfrm>
          <a:prstGeom prst="line">
            <a:avLst/>
          </a:prstGeom>
          <a:noFill/>
          <a:ln w="9525">
            <a:solidFill>
              <a:srgbClr val="000000"/>
            </a:solidFill>
            <a:prstDash val="dash"/>
            <a:round/>
            <a:headEnd type="triangle" w="med" len="me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7" name="Line 36"/>
          <p:cNvSpPr>
            <a:spLocks noChangeShapeType="1"/>
          </p:cNvSpPr>
          <p:nvPr/>
        </p:nvSpPr>
        <p:spPr bwMode="auto">
          <a:xfrm>
            <a:off x="7372268" y="2264923"/>
            <a:ext cx="849600" cy="0"/>
          </a:xfrm>
          <a:prstGeom prst="line">
            <a:avLst/>
          </a:prstGeom>
          <a:noFill/>
          <a:ln w="9525">
            <a:solidFill>
              <a:srgbClr val="000000"/>
            </a:solidFill>
            <a:prstDash val="dash"/>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8" name="Line 37"/>
          <p:cNvSpPr>
            <a:spLocks noChangeShapeType="1"/>
          </p:cNvSpPr>
          <p:nvPr/>
        </p:nvSpPr>
        <p:spPr bwMode="auto">
          <a:xfrm>
            <a:off x="7372268" y="1533085"/>
            <a:ext cx="849600" cy="0"/>
          </a:xfrm>
          <a:prstGeom prst="line">
            <a:avLst/>
          </a:prstGeom>
          <a:noFill/>
          <a:ln w="9525">
            <a:solidFill>
              <a:srgbClr val="000000"/>
            </a:solidFill>
            <a:prstDash val="dash"/>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9" name="Line 38"/>
          <p:cNvSpPr>
            <a:spLocks noChangeShapeType="1"/>
          </p:cNvSpPr>
          <p:nvPr/>
        </p:nvSpPr>
        <p:spPr bwMode="auto">
          <a:xfrm flipH="1">
            <a:off x="7372268" y="802835"/>
            <a:ext cx="849600" cy="0"/>
          </a:xfrm>
          <a:prstGeom prst="line">
            <a:avLst/>
          </a:prstGeom>
          <a:noFill/>
          <a:ln w="9525">
            <a:solidFill>
              <a:srgbClr val="000000"/>
            </a:solidFill>
            <a:prstDash val="dash"/>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Tree>
    <p:extLst>
      <p:ext uri="{BB962C8B-B14F-4D97-AF65-F5344CB8AC3E}">
        <p14:creationId xmlns:p14="http://schemas.microsoft.com/office/powerpoint/2010/main" val="12108968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824400" y="367200"/>
            <a:ext cx="7520400" cy="547200"/>
          </a:xfrm>
        </p:spPr>
        <p:txBody>
          <a:bodyPr/>
          <a:lstStyle/>
          <a:p>
            <a:r>
              <a:rPr lang="en-GB" dirty="0"/>
              <a:t>So research has a purpose…</a:t>
            </a:r>
            <a:endParaRPr lang="en-US" dirty="0"/>
          </a:p>
        </p:txBody>
      </p:sp>
      <p:sp>
        <p:nvSpPr>
          <p:cNvPr id="12291" name="Rectangle 3"/>
          <p:cNvSpPr>
            <a:spLocks noGrp="1" noChangeArrowheads="1"/>
          </p:cNvSpPr>
          <p:nvPr>
            <p:ph idx="1"/>
          </p:nvPr>
        </p:nvSpPr>
        <p:spPr>
          <a:xfrm>
            <a:off x="827088" y="1161490"/>
            <a:ext cx="8066087" cy="4824413"/>
          </a:xfrm>
        </p:spPr>
        <p:txBody>
          <a:bodyPr/>
          <a:lstStyle/>
          <a:p>
            <a:pPr marL="361950" indent="-361950">
              <a:lnSpc>
                <a:spcPct val="80000"/>
              </a:lnSpc>
              <a:buFont typeface="Wingdings" charset="0"/>
              <a:buNone/>
            </a:pPr>
            <a:r>
              <a:rPr lang="en-GB" sz="2100" dirty="0"/>
              <a:t>There are three kinds of research purpose</a:t>
            </a:r>
            <a:r>
              <a:rPr lang="en-GB" sz="2100" dirty="0" smtClean="0"/>
              <a:t>: </a:t>
            </a:r>
            <a:endParaRPr lang="en-US" sz="2100" dirty="0"/>
          </a:p>
        </p:txBody>
      </p:sp>
      <p:graphicFrame>
        <p:nvGraphicFramePr>
          <p:cNvPr id="2" name="Table 1"/>
          <p:cNvGraphicFramePr>
            <a:graphicFrameLocks noGrp="1"/>
          </p:cNvGraphicFramePr>
          <p:nvPr>
            <p:extLst>
              <p:ext uri="{D42A27DB-BD31-4B8C-83A1-F6EECF244321}">
                <p14:modId xmlns:p14="http://schemas.microsoft.com/office/powerpoint/2010/main" val="2941923032"/>
              </p:ext>
            </p:extLst>
          </p:nvPr>
        </p:nvGraphicFramePr>
        <p:xfrm>
          <a:off x="359409" y="1528499"/>
          <a:ext cx="8533766" cy="4979274"/>
        </p:xfrm>
        <a:graphic>
          <a:graphicData uri="http://schemas.openxmlformats.org/drawingml/2006/table">
            <a:tbl>
              <a:tblPr bandRow="1">
                <a:tableStyleId>{5C22544A-7EE6-4342-B048-85BDC9FD1C3A}</a:tableStyleId>
              </a:tblPr>
              <a:tblGrid>
                <a:gridCol w="1533486"/>
                <a:gridCol w="7000280"/>
              </a:tblGrid>
              <a:tr h="1921825">
                <a:tc>
                  <a:txBody>
                    <a:bodyPr/>
                    <a:lstStyle/>
                    <a:p>
                      <a:r>
                        <a:rPr lang="en-GB" sz="1800" i="1" dirty="0" smtClean="0"/>
                        <a:t>Exploratory </a:t>
                      </a:r>
                      <a:r>
                        <a:rPr lang="en-GB" sz="1800" dirty="0" smtClean="0"/>
                        <a:t>research </a:t>
                      </a:r>
                      <a:endParaRPr lang="en-US" dirty="0"/>
                    </a:p>
                  </a:txBody>
                  <a:tcPr/>
                </a:tc>
                <a:tc>
                  <a:txBody>
                    <a:bodyPr/>
                    <a:lstStyle/>
                    <a:p>
                      <a:r>
                        <a:rPr lang="en-GB" sz="1800" dirty="0" smtClean="0"/>
                        <a:t>Undertaken in order to collect preliminary data to help clarify or identify a problem, rather than for generating problem solutions. </a:t>
                      </a:r>
                    </a:p>
                    <a:p>
                      <a:endParaRPr lang="en-GB" sz="1800" dirty="0" smtClean="0"/>
                    </a:p>
                    <a:p>
                      <a:r>
                        <a:rPr lang="en-GB" sz="1800" dirty="0" smtClean="0"/>
                        <a:t>The purpose is to make an initial assessment of the nature of a problem, so that more detailed research work can be planned appropriately.</a:t>
                      </a:r>
                      <a:endParaRPr lang="en-US" dirty="0"/>
                    </a:p>
                  </a:txBody>
                  <a:tcPr/>
                </a:tc>
              </a:tr>
              <a:tr h="1659758">
                <a:tc>
                  <a:txBody>
                    <a:bodyPr/>
                    <a:lstStyle/>
                    <a:p>
                      <a:r>
                        <a:rPr lang="en-GB" sz="1800" i="1" dirty="0" smtClean="0"/>
                        <a:t>Descriptive </a:t>
                      </a:r>
                      <a:r>
                        <a:rPr lang="en-GB" sz="1800" dirty="0" smtClean="0"/>
                        <a:t>research </a:t>
                      </a:r>
                      <a:endParaRPr lang="en-US" dirty="0"/>
                    </a:p>
                  </a:txBody>
                  <a:tcPr/>
                </a:tc>
                <a:tc>
                  <a:txBody>
                    <a:bodyPr/>
                    <a:lstStyle/>
                    <a:p>
                      <a:r>
                        <a:rPr lang="en-GB" sz="1800" dirty="0" smtClean="0"/>
                        <a:t>Aims to provide the researcher with a better understanding of a particular issue or problem. </a:t>
                      </a:r>
                    </a:p>
                    <a:p>
                      <a:endParaRPr lang="en-GB" sz="1800" dirty="0" smtClean="0"/>
                    </a:p>
                    <a:p>
                      <a:r>
                        <a:rPr lang="en-GB" sz="1800" dirty="0" smtClean="0"/>
                        <a:t>For example, assessing the search behaviour of users of a particular website and the reasons behind the behaviour exhibited</a:t>
                      </a:r>
                      <a:endParaRPr lang="en-US" dirty="0"/>
                    </a:p>
                  </a:txBody>
                  <a:tcPr/>
                </a:tc>
              </a:tr>
              <a:tr h="1397691">
                <a:tc>
                  <a:txBody>
                    <a:bodyPr/>
                    <a:lstStyle/>
                    <a:p>
                      <a:r>
                        <a:rPr lang="en-GB" sz="1800" i="1" dirty="0" smtClean="0"/>
                        <a:t>Explanatory </a:t>
                      </a:r>
                      <a:r>
                        <a:rPr lang="en-GB" sz="1800" dirty="0" smtClean="0"/>
                        <a:t>(causal or predictive) research </a:t>
                      </a:r>
                      <a:endParaRPr lang="en-US" dirty="0"/>
                    </a:p>
                  </a:txBody>
                  <a:tcPr/>
                </a:tc>
                <a:tc>
                  <a:txBody>
                    <a:bodyPr/>
                    <a:lstStyle/>
                    <a:p>
                      <a:r>
                        <a:rPr lang="en-GB" sz="1800" dirty="0" smtClean="0"/>
                        <a:t>Seeks to establish cause and effect relationships.</a:t>
                      </a:r>
                    </a:p>
                    <a:p>
                      <a:r>
                        <a:rPr lang="en-GB" sz="1800" dirty="0" smtClean="0"/>
                        <a:t>  </a:t>
                      </a:r>
                    </a:p>
                    <a:p>
                      <a:r>
                        <a:rPr lang="en-GB" sz="1800" dirty="0" smtClean="0"/>
                        <a:t>The emphasis here is on studying a situation or problem in order to explain the relationships between variables.</a:t>
                      </a:r>
                      <a:endParaRPr lang="en-US" dirty="0"/>
                    </a:p>
                  </a:txBody>
                  <a:tcPr/>
                </a:tc>
              </a:tr>
            </a:tbl>
          </a:graphicData>
        </a:graphic>
      </p:graphicFrame>
    </p:spTree>
    <p:extLst>
      <p:ext uri="{BB962C8B-B14F-4D97-AF65-F5344CB8AC3E}">
        <p14:creationId xmlns:p14="http://schemas.microsoft.com/office/powerpoint/2010/main" val="171948209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824400" y="367200"/>
            <a:ext cx="7520400" cy="547200"/>
          </a:xfrm>
        </p:spPr>
        <p:txBody>
          <a:bodyPr/>
          <a:lstStyle/>
          <a:p>
            <a:r>
              <a:rPr lang="en-GB" dirty="0"/>
              <a:t>What is the difference between primary and secondary research?</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3135570897"/>
              </p:ext>
            </p:extLst>
          </p:nvPr>
        </p:nvGraphicFramePr>
        <p:xfrm>
          <a:off x="293623" y="1475413"/>
          <a:ext cx="8533766" cy="5077206"/>
        </p:xfrm>
        <a:graphic>
          <a:graphicData uri="http://schemas.openxmlformats.org/drawingml/2006/table">
            <a:tbl>
              <a:tblPr bandRow="1">
                <a:tableStyleId>{5C22544A-7EE6-4342-B048-85BDC9FD1C3A}</a:tableStyleId>
              </a:tblPr>
              <a:tblGrid>
                <a:gridCol w="2162348"/>
                <a:gridCol w="6371418"/>
              </a:tblGrid>
              <a:tr h="230352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200" b="1" dirty="0" smtClean="0"/>
                        <a:t>Primary research</a:t>
                      </a:r>
                    </a:p>
                    <a:p>
                      <a:pPr marL="0" marR="0" indent="0" algn="l" defTabSz="914400" rtl="0" eaLnBrk="1" fontAlgn="auto" latinLnBrk="0" hangingPunct="1">
                        <a:lnSpc>
                          <a:spcPct val="100000"/>
                        </a:lnSpc>
                        <a:spcBef>
                          <a:spcPts val="0"/>
                        </a:spcBef>
                        <a:spcAft>
                          <a:spcPts val="0"/>
                        </a:spcAft>
                        <a:buClrTx/>
                        <a:buSzTx/>
                        <a:buFontTx/>
                        <a:buNone/>
                        <a:tabLst/>
                        <a:defRPr/>
                      </a:pPr>
                      <a:r>
                        <a:rPr lang="en-GB" sz="2200" dirty="0" smtClean="0"/>
                        <a:t>(or field research)</a:t>
                      </a:r>
                      <a:endParaRPr lang="en-GB" sz="2200" b="1" dirty="0" smtClean="0"/>
                    </a:p>
                    <a:p>
                      <a:endParaRPr lang="en-US" sz="22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200" dirty="0" smtClean="0"/>
                        <a:t>involves the collection of original (new) data </a:t>
                      </a:r>
                      <a:r>
                        <a:rPr lang="en-GB" sz="2200" i="1" dirty="0" smtClean="0"/>
                        <a:t>by the researcher</a:t>
                      </a:r>
                      <a:r>
                        <a:rPr lang="en-GB" sz="2200" dirty="0" smtClean="0"/>
                        <a:t> to address a specific problem.</a:t>
                      </a:r>
                    </a:p>
                  </a:txBody>
                  <a:tcPr/>
                </a:tc>
              </a:tr>
              <a:tr h="2703138">
                <a:tc>
                  <a:txBody>
                    <a:bodyPr/>
                    <a:lstStyle/>
                    <a:p>
                      <a:r>
                        <a:rPr lang="en-GB" sz="2200" b="1" dirty="0" smtClean="0"/>
                        <a:t>Secondary research</a:t>
                      </a:r>
                      <a:r>
                        <a:rPr lang="en-GB" sz="2200" dirty="0" smtClean="0"/>
                        <a:t> </a:t>
                      </a:r>
                    </a:p>
                    <a:p>
                      <a:r>
                        <a:rPr lang="en-GB" sz="2200" dirty="0" smtClean="0"/>
                        <a:t>(or desk research) </a:t>
                      </a:r>
                      <a:endParaRPr lang="en-US" sz="22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200" dirty="0" smtClean="0"/>
                        <a:t>is based on data that has been collected </a:t>
                      </a:r>
                      <a:r>
                        <a:rPr lang="en-GB" sz="2200" i="1" dirty="0" smtClean="0"/>
                        <a:t>by somebody else</a:t>
                      </a:r>
                      <a:r>
                        <a:rPr lang="en-GB" sz="2200" dirty="0" smtClean="0"/>
                        <a:t> for some other purpose (and for this reason, it may not precisely meet the needs of the secondary user).  However, it can help the researcher gain understanding of an issue, and formulate and generate ideas, which can later be refined by carrying out primary research. </a:t>
                      </a:r>
                      <a:endParaRPr lang="en-US" sz="2200" dirty="0" smtClean="0"/>
                    </a:p>
                    <a:p>
                      <a:endParaRPr lang="en-US" sz="2200" dirty="0"/>
                    </a:p>
                  </a:txBody>
                  <a:tcPr/>
                </a:tc>
              </a:tr>
            </a:tbl>
          </a:graphicData>
        </a:graphic>
      </p:graphicFrame>
    </p:spTree>
    <p:extLst>
      <p:ext uri="{BB962C8B-B14F-4D97-AF65-F5344CB8AC3E}">
        <p14:creationId xmlns:p14="http://schemas.microsoft.com/office/powerpoint/2010/main" val="11012576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824400" y="367200"/>
            <a:ext cx="7520400" cy="547200"/>
          </a:xfrm>
        </p:spPr>
        <p:txBody>
          <a:bodyPr/>
          <a:lstStyle/>
          <a:p>
            <a:r>
              <a:rPr lang="en-GB" dirty="0"/>
              <a:t>What is the difference between quantitative and qualitative research</a:t>
            </a:r>
            <a:r>
              <a:rPr lang="en-GB" dirty="0" smtClean="0"/>
              <a:t>?</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2837554614"/>
              </p:ext>
            </p:extLst>
          </p:nvPr>
        </p:nvGraphicFramePr>
        <p:xfrm>
          <a:off x="281643" y="1834867"/>
          <a:ext cx="8533766" cy="4503434"/>
        </p:xfrm>
        <a:graphic>
          <a:graphicData uri="http://schemas.openxmlformats.org/drawingml/2006/table">
            <a:tbl>
              <a:tblPr bandRow="1">
                <a:tableStyleId>{5C22544A-7EE6-4342-B048-85BDC9FD1C3A}</a:tableStyleId>
              </a:tblPr>
              <a:tblGrid>
                <a:gridCol w="2162348"/>
                <a:gridCol w="6371418"/>
              </a:tblGrid>
              <a:tr h="2071994">
                <a:tc>
                  <a:txBody>
                    <a:bodyPr/>
                    <a:lstStyle/>
                    <a:p>
                      <a:r>
                        <a:rPr lang="en-GB" sz="2400" i="1" dirty="0" smtClean="0"/>
                        <a:t>Qualitative research</a:t>
                      </a:r>
                      <a:r>
                        <a:rPr lang="en-GB" sz="2400" dirty="0" smtClean="0"/>
                        <a:t> </a:t>
                      </a:r>
                      <a:endParaRPr lang="en-US" sz="22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smtClean="0"/>
                        <a:t>involves the collection of (soft) data that are open to interpretation, for example, people’s opinions which cannot be generalised in numerical terms.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2200" dirty="0" smtClean="0"/>
                    </a:p>
                  </a:txBody>
                  <a:tcPr/>
                </a:tc>
              </a:tr>
              <a:tr h="2431440">
                <a:tc>
                  <a:txBody>
                    <a:bodyPr/>
                    <a:lstStyle/>
                    <a:p>
                      <a:r>
                        <a:rPr lang="en-GB" sz="2400" i="1" dirty="0" smtClean="0"/>
                        <a:t>Quantitative research </a:t>
                      </a:r>
                      <a:endParaRPr lang="en-US" sz="22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smtClean="0"/>
                        <a:t>research that produces statistics (hard data).  This usually involves surveys of large numbers of respondents.</a:t>
                      </a:r>
                      <a:endParaRPr lang="en-US" sz="2400" dirty="0" smtClean="0"/>
                    </a:p>
                    <a:p>
                      <a:endParaRPr lang="en-US" sz="2200" dirty="0"/>
                    </a:p>
                  </a:txBody>
                  <a:tcPr/>
                </a:tc>
              </a:tr>
            </a:tbl>
          </a:graphicData>
        </a:graphic>
      </p:graphicFrame>
    </p:spTree>
    <p:extLst>
      <p:ext uri="{BB962C8B-B14F-4D97-AF65-F5344CB8AC3E}">
        <p14:creationId xmlns:p14="http://schemas.microsoft.com/office/powerpoint/2010/main" val="2973500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5" name="Rectangle 3"/>
          <p:cNvSpPr>
            <a:spLocks noGrp="1" noChangeArrowheads="1"/>
          </p:cNvSpPr>
          <p:nvPr>
            <p:ph type="body" idx="1"/>
          </p:nvPr>
        </p:nvSpPr>
        <p:spPr/>
        <p:txBody>
          <a:bodyPr>
            <a:normAutofit/>
          </a:bodyPr>
          <a:lstStyle/>
          <a:p>
            <a:pPr marL="0" indent="0"/>
            <a:r>
              <a:rPr lang="en-GB" sz="2500" dirty="0" smtClean="0"/>
              <a:t>What </a:t>
            </a:r>
            <a:r>
              <a:rPr lang="en-GB" sz="2500" dirty="0"/>
              <a:t>topic to research?</a:t>
            </a:r>
          </a:p>
          <a:p>
            <a:pPr marL="0" indent="0"/>
            <a:r>
              <a:rPr lang="en-GB" sz="2500" dirty="0" smtClean="0"/>
              <a:t>Where </a:t>
            </a:r>
            <a:r>
              <a:rPr lang="en-GB" sz="2500" dirty="0"/>
              <a:t>can I get ideas?</a:t>
            </a:r>
          </a:p>
          <a:p>
            <a:pPr marL="0" indent="0"/>
            <a:r>
              <a:rPr lang="en-GB" sz="2500" dirty="0" smtClean="0"/>
              <a:t>Must </a:t>
            </a:r>
            <a:r>
              <a:rPr lang="en-GB" sz="2500" dirty="0"/>
              <a:t>be rooted in academic theory (</a:t>
            </a:r>
            <a:r>
              <a:rPr lang="en-GB" sz="2500" dirty="0" smtClean="0"/>
              <a:t>you’ll </a:t>
            </a:r>
            <a:r>
              <a:rPr lang="en-GB" sz="2500" dirty="0"/>
              <a:t>compare your findings with previous studies &amp; the academic literature)</a:t>
            </a:r>
          </a:p>
          <a:p>
            <a:pPr marL="0" indent="0"/>
            <a:r>
              <a:rPr lang="en-GB" sz="2500" dirty="0"/>
              <a:t>Can you gain access to the data </a:t>
            </a:r>
            <a:r>
              <a:rPr lang="en-GB" sz="2500" dirty="0" smtClean="0"/>
              <a:t>you’ll </a:t>
            </a:r>
            <a:r>
              <a:rPr lang="en-GB" sz="2500" dirty="0"/>
              <a:t>need</a:t>
            </a:r>
            <a:r>
              <a:rPr lang="en-GB" sz="2500" dirty="0" smtClean="0"/>
              <a:t>?</a:t>
            </a:r>
          </a:p>
        </p:txBody>
      </p:sp>
      <p:sp>
        <p:nvSpPr>
          <p:cNvPr id="4" name="Title 3"/>
          <p:cNvSpPr>
            <a:spLocks noGrp="1"/>
          </p:cNvSpPr>
          <p:nvPr>
            <p:ph type="title"/>
          </p:nvPr>
        </p:nvSpPr>
        <p:spPr/>
        <p:txBody>
          <a:bodyPr/>
          <a:lstStyle/>
          <a:p>
            <a:r>
              <a:rPr lang="en-US" u="sng" dirty="0">
                <a:ea typeface="ÇlÇr ñæí©" charset="0"/>
                <a:cs typeface="Arial"/>
              </a:rPr>
              <a:t>1. Formulate and clarify your research topic and objectives</a:t>
            </a:r>
            <a:endParaRPr lang="en-US" u="sng" dirty="0"/>
          </a:p>
        </p:txBody>
      </p:sp>
    </p:spTree>
    <p:extLst>
      <p:ext uri="{BB962C8B-B14F-4D97-AF65-F5344CB8AC3E}">
        <p14:creationId xmlns:p14="http://schemas.microsoft.com/office/powerpoint/2010/main" val="146890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890" name="Rectangle 2"/>
          <p:cNvSpPr>
            <a:spLocks noGrp="1" noChangeArrowheads="1"/>
          </p:cNvSpPr>
          <p:nvPr>
            <p:ph type="title"/>
          </p:nvPr>
        </p:nvSpPr>
        <p:spPr/>
        <p:txBody>
          <a:bodyPr/>
          <a:lstStyle/>
          <a:p>
            <a:r>
              <a:rPr lang="en-GB" dirty="0"/>
              <a:t>Setting research aims and objectives</a:t>
            </a:r>
            <a:endParaRPr lang="en-US" dirty="0"/>
          </a:p>
        </p:txBody>
      </p:sp>
      <p:sp>
        <p:nvSpPr>
          <p:cNvPr id="293891" name="Rectangle 3"/>
          <p:cNvSpPr>
            <a:spLocks noGrp="1" noChangeArrowheads="1"/>
          </p:cNvSpPr>
          <p:nvPr>
            <p:ph type="body" idx="1"/>
          </p:nvPr>
        </p:nvSpPr>
        <p:spPr>
          <a:xfrm>
            <a:off x="824401" y="1101600"/>
            <a:ext cx="7886940" cy="3579849"/>
          </a:xfrm>
        </p:spPr>
        <p:txBody>
          <a:bodyPr>
            <a:noAutofit/>
          </a:bodyPr>
          <a:lstStyle/>
          <a:p>
            <a:pPr marL="0" indent="0" algn="just">
              <a:buFont typeface="Wingdings" charset="0"/>
              <a:buNone/>
            </a:pPr>
            <a:r>
              <a:rPr lang="en-GB" sz="2500" dirty="0"/>
              <a:t>Alice talking to the Cheshire Cat (Alice</a:t>
            </a:r>
            <a:r>
              <a:rPr lang="ja-JP" altLang="en-GB" sz="2500" dirty="0">
                <a:latin typeface="Arial"/>
              </a:rPr>
              <a:t>’</a:t>
            </a:r>
            <a:r>
              <a:rPr lang="en-GB" sz="2500" dirty="0"/>
              <a:t>s Adventures in Wonderland, Lewis Carroll, 1989, pp. 63-64)</a:t>
            </a:r>
          </a:p>
          <a:p>
            <a:pPr marL="0" indent="0" algn="just">
              <a:buFont typeface="Wingdings" charset="0"/>
              <a:buNone/>
            </a:pPr>
            <a:endParaRPr lang="en-GB" sz="2500" dirty="0"/>
          </a:p>
          <a:p>
            <a:pPr marL="0" indent="0" algn="just">
              <a:buFont typeface="Wingdings" charset="0"/>
              <a:buNone/>
            </a:pPr>
            <a:r>
              <a:rPr lang="en-GB" sz="2500" i="1" dirty="0" smtClean="0"/>
              <a:t>‘Would </a:t>
            </a:r>
            <a:r>
              <a:rPr lang="en-GB" sz="2500" i="1" dirty="0"/>
              <a:t>you tell me, please, which way I ought to walk from here</a:t>
            </a:r>
            <a:r>
              <a:rPr lang="en-GB" sz="2500" dirty="0" smtClean="0"/>
              <a:t>?</a:t>
            </a:r>
            <a:r>
              <a:rPr lang="en-GB" sz="2500" dirty="0" smtClean="0">
                <a:latin typeface="Arial"/>
              </a:rPr>
              <a:t>’</a:t>
            </a:r>
            <a:endParaRPr lang="en-GB" sz="2500" dirty="0"/>
          </a:p>
          <a:p>
            <a:pPr marL="0" indent="0" algn="just">
              <a:buFont typeface="Wingdings" charset="0"/>
              <a:buNone/>
            </a:pPr>
            <a:r>
              <a:rPr lang="en-GB" sz="2500" i="1" dirty="0" smtClean="0"/>
              <a:t>‘That </a:t>
            </a:r>
            <a:r>
              <a:rPr lang="en-GB" sz="2500" i="1" dirty="0"/>
              <a:t>depends a good deal on where you want to get </a:t>
            </a:r>
            <a:r>
              <a:rPr lang="en-GB" sz="2500" i="1" dirty="0" smtClean="0"/>
              <a:t>to</a:t>
            </a:r>
            <a:r>
              <a:rPr lang="en-GB" sz="2500" dirty="0" smtClean="0">
                <a:latin typeface="Arial"/>
              </a:rPr>
              <a:t>’</a:t>
            </a:r>
            <a:r>
              <a:rPr lang="en-GB" sz="2500" dirty="0" smtClean="0"/>
              <a:t>, </a:t>
            </a:r>
            <a:r>
              <a:rPr lang="en-GB" sz="2500" dirty="0"/>
              <a:t>said the Cat</a:t>
            </a:r>
          </a:p>
          <a:p>
            <a:pPr marL="0" indent="0" algn="just">
              <a:buFont typeface="Wingdings" charset="0"/>
              <a:buNone/>
            </a:pPr>
            <a:r>
              <a:rPr lang="en-GB" sz="2500" i="1" dirty="0" smtClean="0"/>
              <a:t>‘I </a:t>
            </a:r>
            <a:r>
              <a:rPr lang="en-GB" sz="2500" i="1" dirty="0"/>
              <a:t>don</a:t>
            </a:r>
            <a:r>
              <a:rPr lang="ja-JP" altLang="en-GB" sz="2500" i="1" dirty="0">
                <a:latin typeface="Arial"/>
              </a:rPr>
              <a:t>’</a:t>
            </a:r>
            <a:r>
              <a:rPr lang="en-GB" sz="2500" i="1" dirty="0"/>
              <a:t>t much care </a:t>
            </a:r>
            <a:r>
              <a:rPr lang="en-GB" sz="2500" i="1" dirty="0" smtClean="0"/>
              <a:t>where</a:t>
            </a:r>
            <a:r>
              <a:rPr lang="en-GB" sz="2500" dirty="0" smtClean="0">
                <a:latin typeface="Arial"/>
              </a:rPr>
              <a:t>’</a:t>
            </a:r>
            <a:r>
              <a:rPr lang="en-GB" sz="2500" dirty="0" smtClean="0"/>
              <a:t>, </a:t>
            </a:r>
            <a:r>
              <a:rPr lang="en-GB" sz="2500" dirty="0"/>
              <a:t>said Alice.</a:t>
            </a:r>
          </a:p>
          <a:p>
            <a:pPr marL="0" indent="0" algn="just">
              <a:buFont typeface="Wingdings" charset="0"/>
              <a:buNone/>
            </a:pPr>
            <a:r>
              <a:rPr lang="en-GB" sz="2500" i="1" dirty="0" smtClean="0"/>
              <a:t>Then </a:t>
            </a:r>
            <a:r>
              <a:rPr lang="en-GB" sz="2500" i="1" dirty="0"/>
              <a:t>it </a:t>
            </a:r>
            <a:r>
              <a:rPr lang="en-GB" sz="2500" i="1" dirty="0" smtClean="0"/>
              <a:t>doesn’t </a:t>
            </a:r>
            <a:r>
              <a:rPr lang="en-GB" sz="2500" i="1" dirty="0"/>
              <a:t>matter which way you </a:t>
            </a:r>
            <a:r>
              <a:rPr lang="en-GB" sz="2500" i="1" dirty="0" smtClean="0"/>
              <a:t>walk</a:t>
            </a:r>
            <a:r>
              <a:rPr lang="en-GB" sz="2500" dirty="0" smtClean="0">
                <a:latin typeface="Arial"/>
              </a:rPr>
              <a:t>’</a:t>
            </a:r>
            <a:r>
              <a:rPr lang="en-GB" sz="2500" dirty="0" smtClean="0"/>
              <a:t>, </a:t>
            </a:r>
            <a:r>
              <a:rPr lang="en-GB" sz="2500" dirty="0"/>
              <a:t>said the Cat</a:t>
            </a:r>
            <a:endParaRPr lang="en-US" sz="2500" dirty="0"/>
          </a:p>
        </p:txBody>
      </p:sp>
    </p:spTree>
    <p:extLst>
      <p:ext uri="{BB962C8B-B14F-4D97-AF65-F5344CB8AC3E}">
        <p14:creationId xmlns:p14="http://schemas.microsoft.com/office/powerpoint/2010/main" val="2326263495"/>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818" name="Rectangle 2"/>
          <p:cNvSpPr>
            <a:spLocks noGrp="1" noChangeArrowheads="1"/>
          </p:cNvSpPr>
          <p:nvPr>
            <p:ph type="title"/>
          </p:nvPr>
        </p:nvSpPr>
        <p:spPr/>
        <p:txBody>
          <a:bodyPr/>
          <a:lstStyle/>
          <a:p>
            <a:r>
              <a:rPr lang="en-GB" dirty="0"/>
              <a:t>Research aims and objectives</a:t>
            </a:r>
            <a:endParaRPr lang="en-US" dirty="0"/>
          </a:p>
        </p:txBody>
      </p:sp>
      <p:sp>
        <p:nvSpPr>
          <p:cNvPr id="290819" name="Rectangle 3"/>
          <p:cNvSpPr>
            <a:spLocks noGrp="1" noChangeArrowheads="1"/>
          </p:cNvSpPr>
          <p:nvPr>
            <p:ph type="body" idx="1"/>
          </p:nvPr>
        </p:nvSpPr>
        <p:spPr/>
        <p:txBody>
          <a:bodyPr>
            <a:normAutofit/>
          </a:bodyPr>
          <a:lstStyle/>
          <a:p>
            <a:pPr marL="0" indent="0"/>
            <a:r>
              <a:rPr lang="en-GB" sz="2500" dirty="0"/>
              <a:t>Most research projects have one overarching aim (the broad thing you are trying to </a:t>
            </a:r>
            <a:r>
              <a:rPr lang="en-GB" sz="2500" dirty="0" smtClean="0"/>
              <a:t>achieve)</a:t>
            </a:r>
            <a:endParaRPr lang="en-GB" sz="2500" dirty="0"/>
          </a:p>
          <a:p>
            <a:pPr marL="0" indent="0"/>
            <a:r>
              <a:rPr lang="en-GB" sz="2500" dirty="0"/>
              <a:t>This aim is then broken down into research objectives (typically 3 or 4) – what you will do to achieve the aim </a:t>
            </a:r>
            <a:endParaRPr lang="en-US" sz="2500" dirty="0"/>
          </a:p>
        </p:txBody>
      </p:sp>
    </p:spTree>
    <p:extLst>
      <p:ext uri="{BB962C8B-B14F-4D97-AF65-F5344CB8AC3E}">
        <p14:creationId xmlns:p14="http://schemas.microsoft.com/office/powerpoint/2010/main" val="6324116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Rectangle 2"/>
          <p:cNvSpPr>
            <a:spLocks noGrp="1" noChangeArrowheads="1"/>
          </p:cNvSpPr>
          <p:nvPr>
            <p:ph type="title"/>
          </p:nvPr>
        </p:nvSpPr>
        <p:spPr/>
        <p:txBody>
          <a:bodyPr/>
          <a:lstStyle/>
          <a:p>
            <a:r>
              <a:rPr lang="en-GB" dirty="0"/>
              <a:t>Research hypothesis</a:t>
            </a:r>
            <a:endParaRPr lang="en-US" dirty="0"/>
          </a:p>
        </p:txBody>
      </p:sp>
      <p:sp>
        <p:nvSpPr>
          <p:cNvPr id="287747" name="Rectangle 3"/>
          <p:cNvSpPr>
            <a:spLocks noGrp="1" noChangeArrowheads="1"/>
          </p:cNvSpPr>
          <p:nvPr>
            <p:ph type="body" idx="1"/>
          </p:nvPr>
        </p:nvSpPr>
        <p:spPr>
          <a:xfrm>
            <a:off x="822960" y="1100628"/>
            <a:ext cx="7520940" cy="5417393"/>
          </a:xfrm>
        </p:spPr>
        <p:txBody>
          <a:bodyPr>
            <a:normAutofit/>
          </a:bodyPr>
          <a:lstStyle/>
          <a:p>
            <a:pPr marL="0" indent="0" algn="just">
              <a:lnSpc>
                <a:spcPct val="110000"/>
              </a:lnSpc>
              <a:buFont typeface="Wingdings" charset="0"/>
              <a:buNone/>
            </a:pPr>
            <a:r>
              <a:rPr lang="en-GB" sz="2500" dirty="0"/>
              <a:t>Instead of an aim, you may prefer to use a research hypothesis, which is a statement which needs to be proved or disproved. </a:t>
            </a:r>
            <a:endParaRPr lang="en-GB" sz="2500" dirty="0" smtClean="0"/>
          </a:p>
          <a:p>
            <a:pPr marL="457200" lvl="3" indent="-169164" algn="just">
              <a:lnSpc>
                <a:spcPct val="110000"/>
              </a:lnSpc>
              <a:buFont typeface="Wingdings" charset="0"/>
              <a:buNone/>
            </a:pPr>
            <a:r>
              <a:rPr lang="en-GB" sz="2500" dirty="0" smtClean="0">
                <a:solidFill>
                  <a:srgbClr val="F96A1B"/>
                </a:solidFill>
              </a:rPr>
              <a:t>For </a:t>
            </a:r>
            <a:r>
              <a:rPr lang="en-GB" sz="2500" dirty="0">
                <a:solidFill>
                  <a:srgbClr val="F96A1B"/>
                </a:solidFill>
              </a:rPr>
              <a:t>example…</a:t>
            </a:r>
          </a:p>
          <a:p>
            <a:pPr marL="457200" lvl="3" indent="-169164" algn="just">
              <a:lnSpc>
                <a:spcPct val="110000"/>
              </a:lnSpc>
            </a:pPr>
            <a:r>
              <a:rPr lang="en-GB" sz="2500" dirty="0" smtClean="0">
                <a:solidFill>
                  <a:srgbClr val="F96A1B"/>
                </a:solidFill>
              </a:rPr>
              <a:t>Internet marketing has a greater return on investment than traditional media driven campaigns.</a:t>
            </a:r>
            <a:endParaRPr lang="en-GB" sz="2500" dirty="0">
              <a:solidFill>
                <a:srgbClr val="F96A1B"/>
              </a:solidFill>
            </a:endParaRPr>
          </a:p>
          <a:p>
            <a:pPr marL="0" indent="0" algn="just">
              <a:lnSpc>
                <a:spcPct val="110000"/>
              </a:lnSpc>
              <a:buFont typeface="Wingdings" charset="0"/>
              <a:buNone/>
            </a:pPr>
            <a:r>
              <a:rPr lang="en-GB" sz="2500" dirty="0" smtClean="0"/>
              <a:t>You </a:t>
            </a:r>
            <a:r>
              <a:rPr lang="en-GB" sz="2500" dirty="0"/>
              <a:t>would then specify the objectives necessary to test that hypothesis</a:t>
            </a:r>
          </a:p>
          <a:p>
            <a:pPr marL="0" indent="0">
              <a:lnSpc>
                <a:spcPct val="90000"/>
              </a:lnSpc>
            </a:pPr>
            <a:endParaRPr lang="en-US" sz="2500" dirty="0"/>
          </a:p>
        </p:txBody>
      </p:sp>
    </p:spTree>
    <p:extLst>
      <p:ext uri="{BB962C8B-B14F-4D97-AF65-F5344CB8AC3E}">
        <p14:creationId xmlns:p14="http://schemas.microsoft.com/office/powerpoint/2010/main" val="8924264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2"/>
          <p:cNvSpPr>
            <a:spLocks noGrp="1" noChangeArrowheads="1"/>
          </p:cNvSpPr>
          <p:nvPr>
            <p:ph type="title"/>
          </p:nvPr>
        </p:nvSpPr>
        <p:spPr/>
        <p:txBody>
          <a:bodyPr/>
          <a:lstStyle/>
          <a:p>
            <a:r>
              <a:rPr lang="en-GB" dirty="0"/>
              <a:t>How to phrase research objectives </a:t>
            </a:r>
            <a:endParaRPr lang="en-US" dirty="0"/>
          </a:p>
        </p:txBody>
      </p:sp>
      <p:sp>
        <p:nvSpPr>
          <p:cNvPr id="285699" name="Rectangle 3"/>
          <p:cNvSpPr>
            <a:spLocks noGrp="1" noChangeArrowheads="1"/>
          </p:cNvSpPr>
          <p:nvPr>
            <p:ph type="body" idx="1"/>
          </p:nvPr>
        </p:nvSpPr>
        <p:spPr>
          <a:xfrm>
            <a:off x="822960" y="1101600"/>
            <a:ext cx="7520940" cy="3579849"/>
          </a:xfrm>
        </p:spPr>
        <p:txBody>
          <a:bodyPr>
            <a:noAutofit/>
          </a:bodyPr>
          <a:lstStyle/>
          <a:p>
            <a:r>
              <a:rPr lang="en-US" sz="2500" dirty="0"/>
              <a:t>Your objectives are structured using action-words like: assess or reassess</a:t>
            </a:r>
            <a:br>
              <a:rPr lang="en-US" sz="2500" dirty="0"/>
            </a:br>
            <a:r>
              <a:rPr lang="en-US" sz="2500" dirty="0"/>
              <a:t>develop</a:t>
            </a:r>
            <a:br>
              <a:rPr lang="en-US" sz="2500" dirty="0"/>
            </a:br>
            <a:r>
              <a:rPr lang="en-US" sz="2500" dirty="0" smtClean="0"/>
              <a:t>examine</a:t>
            </a:r>
            <a:r>
              <a:rPr lang="en-US" sz="2500" dirty="0"/>
              <a:t/>
            </a:r>
            <a:br>
              <a:rPr lang="en-US" sz="2500" dirty="0"/>
            </a:br>
            <a:r>
              <a:rPr lang="en-US" sz="2500" dirty="0" err="1"/>
              <a:t>analyse</a:t>
            </a:r>
            <a:r>
              <a:rPr lang="en-US" sz="2500" dirty="0"/>
              <a:t/>
            </a:r>
            <a:br>
              <a:rPr lang="en-US" sz="2500" dirty="0"/>
            </a:br>
            <a:r>
              <a:rPr lang="en-US" sz="2500" dirty="0"/>
              <a:t>interpret</a:t>
            </a:r>
            <a:br>
              <a:rPr lang="en-US" sz="2500" dirty="0"/>
            </a:br>
            <a:r>
              <a:rPr lang="en-US" sz="2500" dirty="0"/>
              <a:t>elucidate</a:t>
            </a:r>
            <a:br>
              <a:rPr lang="en-US" sz="2500" dirty="0"/>
            </a:br>
            <a:r>
              <a:rPr lang="en-US" sz="2500" dirty="0"/>
              <a:t>articulate</a:t>
            </a:r>
            <a:br>
              <a:rPr lang="en-US" sz="2500" dirty="0"/>
            </a:br>
            <a:r>
              <a:rPr lang="en-US" sz="2500" dirty="0"/>
              <a:t>establish</a:t>
            </a:r>
            <a:br>
              <a:rPr lang="en-US" sz="2500" dirty="0"/>
            </a:br>
            <a:r>
              <a:rPr lang="en-US" sz="2500" dirty="0"/>
              <a:t>construct</a:t>
            </a:r>
            <a:br>
              <a:rPr lang="en-US" sz="2500" dirty="0"/>
            </a:br>
            <a:r>
              <a:rPr lang="en-US" sz="2500" dirty="0"/>
              <a:t>evaluate or re-evaluate </a:t>
            </a:r>
          </a:p>
        </p:txBody>
      </p:sp>
    </p:spTree>
    <p:extLst>
      <p:ext uri="{BB962C8B-B14F-4D97-AF65-F5344CB8AC3E}">
        <p14:creationId xmlns:p14="http://schemas.microsoft.com/office/powerpoint/2010/main" val="9466648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ChangeArrowheads="1"/>
          </p:cNvSpPr>
          <p:nvPr>
            <p:ph type="title"/>
          </p:nvPr>
        </p:nvSpPr>
        <p:spPr/>
        <p:txBody>
          <a:bodyPr/>
          <a:lstStyle/>
          <a:p>
            <a:r>
              <a:rPr lang="en-GB" dirty="0"/>
              <a:t>How to phrase research objectives </a:t>
            </a:r>
            <a:endParaRPr lang="en-US" dirty="0"/>
          </a:p>
        </p:txBody>
      </p:sp>
      <p:sp>
        <p:nvSpPr>
          <p:cNvPr id="286723" name="Rectangle 3"/>
          <p:cNvSpPr>
            <a:spLocks noGrp="1" noChangeArrowheads="1"/>
          </p:cNvSpPr>
          <p:nvPr>
            <p:ph type="body" idx="1"/>
          </p:nvPr>
        </p:nvSpPr>
        <p:spPr/>
        <p:txBody>
          <a:bodyPr>
            <a:normAutofit fontScale="92500" lnSpcReduction="20000"/>
          </a:bodyPr>
          <a:lstStyle/>
          <a:p>
            <a:pPr marL="0" indent="0" algn="just">
              <a:lnSpc>
                <a:spcPct val="110000"/>
              </a:lnSpc>
            </a:pPr>
            <a:r>
              <a:rPr lang="en-GB" sz="2500" u="sng" dirty="0"/>
              <a:t>Research question</a:t>
            </a:r>
            <a:r>
              <a:rPr lang="en-GB" sz="2500" dirty="0"/>
              <a:t>: Why have organisations introduced project teams for software development?</a:t>
            </a:r>
          </a:p>
          <a:p>
            <a:pPr marL="0" indent="0" algn="just">
              <a:lnSpc>
                <a:spcPct val="110000"/>
              </a:lnSpc>
            </a:pPr>
            <a:r>
              <a:rPr lang="en-GB" sz="2500" u="sng" dirty="0"/>
              <a:t>Research objective</a:t>
            </a:r>
            <a:r>
              <a:rPr lang="en-GB" sz="2500" dirty="0"/>
              <a:t>: To analyse organisations</a:t>
            </a:r>
            <a:r>
              <a:rPr lang="ja-JP" altLang="en-GB" sz="2500" dirty="0">
                <a:latin typeface="Arial"/>
              </a:rPr>
              <a:t>’</a:t>
            </a:r>
            <a:r>
              <a:rPr lang="en-GB" sz="2500" dirty="0"/>
              <a:t> objectives for software development project </a:t>
            </a:r>
            <a:r>
              <a:rPr lang="en-GB" sz="2500" dirty="0" smtClean="0"/>
              <a:t>team</a:t>
            </a:r>
          </a:p>
          <a:p>
            <a:pPr marL="0" indent="0" algn="just">
              <a:lnSpc>
                <a:spcPct val="110000"/>
              </a:lnSpc>
            </a:pPr>
            <a:endParaRPr lang="en-GB" sz="2500" u="sng" dirty="0"/>
          </a:p>
          <a:p>
            <a:pPr marL="0" indent="0" algn="just">
              <a:lnSpc>
                <a:spcPct val="110000"/>
              </a:lnSpc>
            </a:pPr>
            <a:r>
              <a:rPr lang="en-GB" sz="2500" u="sng" dirty="0" smtClean="0"/>
              <a:t>Research </a:t>
            </a:r>
            <a:r>
              <a:rPr lang="en-GB" sz="2500" u="sng" dirty="0"/>
              <a:t>question</a:t>
            </a:r>
            <a:r>
              <a:rPr lang="en-GB" sz="2500" dirty="0"/>
              <a:t>: How can the effectiveness of </a:t>
            </a:r>
            <a:r>
              <a:rPr lang="en-GB" sz="2500" dirty="0" smtClean="0"/>
              <a:t>project management teams </a:t>
            </a:r>
            <a:r>
              <a:rPr lang="en-GB" sz="2500" dirty="0"/>
              <a:t>be measured?</a:t>
            </a:r>
            <a:endParaRPr lang="en-US" sz="2500" dirty="0"/>
          </a:p>
          <a:p>
            <a:pPr marL="0" indent="0" algn="just">
              <a:lnSpc>
                <a:spcPct val="110000"/>
              </a:lnSpc>
              <a:buFont typeface="Wingdings" charset="0"/>
              <a:buNone/>
            </a:pPr>
            <a:r>
              <a:rPr lang="en-GB" sz="2500" u="sng" dirty="0" smtClean="0"/>
              <a:t>Research </a:t>
            </a:r>
            <a:r>
              <a:rPr lang="en-GB" sz="2500" u="sng" dirty="0"/>
              <a:t>objective</a:t>
            </a:r>
            <a:r>
              <a:rPr lang="en-GB" sz="2500" dirty="0"/>
              <a:t>: To establish suitable effectiveness criteria for </a:t>
            </a:r>
            <a:r>
              <a:rPr lang="en-GB" sz="2500" dirty="0" smtClean="0"/>
              <a:t>project management teams</a:t>
            </a:r>
            <a:endParaRPr lang="en-US" sz="2500" dirty="0"/>
          </a:p>
        </p:txBody>
      </p:sp>
    </p:spTree>
    <p:extLst>
      <p:ext uri="{BB962C8B-B14F-4D97-AF65-F5344CB8AC3E}">
        <p14:creationId xmlns:p14="http://schemas.microsoft.com/office/powerpoint/2010/main" val="22242178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p:txBody>
          <a:bodyPr/>
          <a:lstStyle/>
          <a:p>
            <a:r>
              <a:rPr lang="en-GB" dirty="0"/>
              <a:t>Phrasing research </a:t>
            </a:r>
            <a:r>
              <a:rPr lang="en-GB" dirty="0" smtClean="0"/>
              <a:t>objectives</a:t>
            </a:r>
            <a:endParaRPr lang="en-US" dirty="0"/>
          </a:p>
        </p:txBody>
      </p:sp>
      <p:sp>
        <p:nvSpPr>
          <p:cNvPr id="291843" name="Rectangle 3"/>
          <p:cNvSpPr>
            <a:spLocks noGrp="1" noChangeArrowheads="1"/>
          </p:cNvSpPr>
          <p:nvPr>
            <p:ph type="body" idx="1"/>
          </p:nvPr>
        </p:nvSpPr>
        <p:spPr/>
        <p:txBody>
          <a:bodyPr>
            <a:normAutofit/>
          </a:bodyPr>
          <a:lstStyle/>
          <a:p>
            <a:r>
              <a:rPr lang="en-GB" sz="2500" dirty="0"/>
              <a:t>Consider the SMART test.  Are your objectives:</a:t>
            </a:r>
          </a:p>
          <a:p>
            <a:pPr marL="352800" lvl="1" indent="-352800">
              <a:spcBef>
                <a:spcPts val="800"/>
              </a:spcBef>
            </a:pPr>
            <a:r>
              <a:rPr lang="en-GB" sz="2500" i="1" dirty="0"/>
              <a:t>Specific</a:t>
            </a:r>
            <a:r>
              <a:rPr lang="en-GB" sz="2500" dirty="0"/>
              <a:t>.  What precisely do you hope to achieve?</a:t>
            </a:r>
          </a:p>
          <a:p>
            <a:pPr marL="352800" lvl="1" indent="-352800">
              <a:spcBef>
                <a:spcPts val="800"/>
              </a:spcBef>
            </a:pPr>
            <a:r>
              <a:rPr lang="en-GB" sz="2500" i="1" dirty="0"/>
              <a:t>Measurable</a:t>
            </a:r>
            <a:r>
              <a:rPr lang="en-GB" sz="2500" dirty="0"/>
              <a:t>. How will you determine if </a:t>
            </a:r>
            <a:r>
              <a:rPr lang="en-GB" sz="2500" dirty="0" smtClean="0"/>
              <a:t>you</a:t>
            </a:r>
            <a:r>
              <a:rPr lang="en-GB" sz="2500" dirty="0" smtClean="0">
                <a:latin typeface="Arial"/>
              </a:rPr>
              <a:t>’</a:t>
            </a:r>
            <a:r>
              <a:rPr lang="en-GB" sz="2500" dirty="0" smtClean="0"/>
              <a:t>ve </a:t>
            </a:r>
            <a:r>
              <a:rPr lang="en-GB" sz="2500" dirty="0"/>
              <a:t>achieved your objectives?</a:t>
            </a:r>
          </a:p>
          <a:p>
            <a:pPr marL="352800" lvl="1" indent="-352800">
              <a:spcBef>
                <a:spcPts val="800"/>
              </a:spcBef>
            </a:pPr>
            <a:r>
              <a:rPr lang="en-GB" sz="2500" i="1" dirty="0"/>
              <a:t>Achievable</a:t>
            </a:r>
            <a:r>
              <a:rPr lang="en-GB" sz="2500" dirty="0"/>
              <a:t>?</a:t>
            </a:r>
          </a:p>
          <a:p>
            <a:pPr marL="352800" lvl="1" indent="-352800">
              <a:spcBef>
                <a:spcPts val="800"/>
              </a:spcBef>
            </a:pPr>
            <a:r>
              <a:rPr lang="en-GB" sz="2500" i="1" dirty="0"/>
              <a:t>Realistic</a:t>
            </a:r>
            <a:r>
              <a:rPr lang="en-GB" sz="2500" dirty="0"/>
              <a:t>?</a:t>
            </a:r>
          </a:p>
          <a:p>
            <a:pPr marL="352800" lvl="1" indent="-352800">
              <a:spcBef>
                <a:spcPts val="800"/>
              </a:spcBef>
            </a:pPr>
            <a:r>
              <a:rPr lang="en-GB" sz="2500" i="1" dirty="0"/>
              <a:t>Timely</a:t>
            </a:r>
            <a:r>
              <a:rPr lang="en-GB" sz="2500" dirty="0"/>
              <a:t>?</a:t>
            </a:r>
          </a:p>
          <a:p>
            <a:pPr lvl="1"/>
            <a:endParaRPr lang="en-US" sz="2500" dirty="0"/>
          </a:p>
        </p:txBody>
      </p:sp>
    </p:spTree>
    <p:extLst>
      <p:ext uri="{BB962C8B-B14F-4D97-AF65-F5344CB8AC3E}">
        <p14:creationId xmlns:p14="http://schemas.microsoft.com/office/powerpoint/2010/main" val="25100836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p:txBody>
          <a:bodyPr/>
          <a:lstStyle/>
          <a:p>
            <a:pPr lvl="0"/>
            <a:r>
              <a:rPr lang="en-US" dirty="0" smtClean="0">
                <a:ea typeface="ÇlÇr ñæí©" charset="0"/>
                <a:cs typeface="Arial"/>
              </a:rPr>
              <a:t>Student Activity</a:t>
            </a:r>
            <a:endParaRPr lang="en-US" b="1" dirty="0"/>
          </a:p>
        </p:txBody>
      </p:sp>
      <p:sp>
        <p:nvSpPr>
          <p:cNvPr id="272387" name="Rectangle 3"/>
          <p:cNvSpPr>
            <a:spLocks noGrp="1" noChangeArrowheads="1"/>
          </p:cNvSpPr>
          <p:nvPr>
            <p:ph type="body" idx="1"/>
          </p:nvPr>
        </p:nvSpPr>
        <p:spPr>
          <a:xfrm>
            <a:off x="822960" y="1101600"/>
            <a:ext cx="7721600" cy="4964112"/>
          </a:xfrm>
        </p:spPr>
        <p:txBody>
          <a:bodyPr>
            <a:normAutofit/>
          </a:bodyPr>
          <a:lstStyle/>
          <a:p>
            <a:pPr marL="0" indent="-457200" algn="just"/>
            <a:r>
              <a:rPr lang="en-GB" sz="2500" dirty="0" smtClean="0"/>
              <a:t>As part of your first APPD assignment, you have all undertaken a review of the current literature in your particular research area.</a:t>
            </a:r>
          </a:p>
          <a:p>
            <a:pPr marL="0" indent="-457200" algn="just"/>
            <a:r>
              <a:rPr lang="en-GB" sz="2500" dirty="0" smtClean="0"/>
              <a:t>List as many reasons as you can, why this was necessary.</a:t>
            </a:r>
          </a:p>
        </p:txBody>
      </p:sp>
    </p:spTree>
    <p:extLst>
      <p:ext uri="{BB962C8B-B14F-4D97-AF65-F5344CB8AC3E}">
        <p14:creationId xmlns:p14="http://schemas.microsoft.com/office/powerpoint/2010/main" val="404567210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p:txBody>
          <a:bodyPr/>
          <a:lstStyle/>
          <a:p>
            <a:r>
              <a:rPr lang="en-US" u="sng" dirty="0">
                <a:ea typeface="ÇlÇr ñæí©" charset="0"/>
                <a:cs typeface="Arial"/>
              </a:rPr>
              <a:t>2. Review critically the literature</a:t>
            </a:r>
            <a:endParaRPr lang="en-US" b="1" u="sng" dirty="0"/>
          </a:p>
        </p:txBody>
      </p:sp>
      <p:sp>
        <p:nvSpPr>
          <p:cNvPr id="272387" name="Rectangle 3"/>
          <p:cNvSpPr>
            <a:spLocks noGrp="1" noChangeArrowheads="1"/>
          </p:cNvSpPr>
          <p:nvPr>
            <p:ph type="body" idx="1"/>
          </p:nvPr>
        </p:nvSpPr>
        <p:spPr>
          <a:xfrm>
            <a:off x="822960" y="1101600"/>
            <a:ext cx="7721600" cy="5236696"/>
          </a:xfrm>
        </p:spPr>
        <p:txBody>
          <a:bodyPr/>
          <a:lstStyle/>
          <a:p>
            <a:pPr marL="0" indent="-457200" algn="just"/>
            <a:r>
              <a:rPr lang="en-GB" sz="2400" dirty="0"/>
              <a:t>The aim of a literature review is to provide the conceptual background to your particular research topic. </a:t>
            </a:r>
          </a:p>
          <a:p>
            <a:pPr marL="0" indent="-457200" algn="just"/>
            <a:r>
              <a:rPr lang="en-GB" sz="2400" dirty="0"/>
              <a:t>The literature review shows what other people asking similar questions have discovered: </a:t>
            </a:r>
          </a:p>
          <a:p>
            <a:pPr marL="457200" lvl="1" indent="-457200" algn="just">
              <a:spcBef>
                <a:spcPts val="800"/>
              </a:spcBef>
            </a:pPr>
            <a:r>
              <a:rPr lang="ja-JP" altLang="en-GB" sz="2000" dirty="0">
                <a:latin typeface="Arial"/>
              </a:rPr>
              <a:t>‘</a:t>
            </a:r>
            <a:r>
              <a:rPr lang="en-GB" sz="2000" i="1" dirty="0"/>
              <a:t>There is little point in reinventing the wheel…the work that you do is not done in a vacuum, but builds on the ideas of other people who have studied the field before you.  This requires you to describe what has been published, and to marshal the information in a relevant and critical way</a:t>
            </a:r>
            <a:r>
              <a:rPr lang="en-GB" sz="2000" dirty="0"/>
              <a:t>.</a:t>
            </a:r>
            <a:r>
              <a:rPr lang="ja-JP" altLang="en-GB" sz="2000" dirty="0">
                <a:latin typeface="Arial"/>
              </a:rPr>
              <a:t>’</a:t>
            </a:r>
            <a:r>
              <a:rPr lang="en-GB" sz="2000" dirty="0"/>
              <a:t> </a:t>
            </a:r>
            <a:r>
              <a:rPr lang="en-GB" sz="2000" dirty="0" err="1"/>
              <a:t>Jankowicz</a:t>
            </a:r>
            <a:r>
              <a:rPr lang="en-GB" sz="2000" dirty="0"/>
              <a:t> (2005, p. 161)</a:t>
            </a:r>
          </a:p>
          <a:p>
            <a:pPr marL="0" indent="-457200" algn="just"/>
            <a:r>
              <a:rPr lang="en-GB" sz="2400" dirty="0"/>
              <a:t>The review helps you understand the topic under consideration, but also provides you with a point of evaluation for your conclusions.</a:t>
            </a:r>
            <a:r>
              <a:rPr lang="en-GB" sz="2200" dirty="0"/>
              <a:t> </a:t>
            </a:r>
          </a:p>
        </p:txBody>
      </p:sp>
    </p:spTree>
    <p:extLst>
      <p:ext uri="{BB962C8B-B14F-4D97-AF65-F5344CB8AC3E}">
        <p14:creationId xmlns:p14="http://schemas.microsoft.com/office/powerpoint/2010/main" val="3665664477"/>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2"/>
          <p:cNvSpPr>
            <a:spLocks noGrp="1" noChangeArrowheads="1"/>
          </p:cNvSpPr>
          <p:nvPr>
            <p:ph type="title"/>
          </p:nvPr>
        </p:nvSpPr>
        <p:spPr/>
        <p:txBody>
          <a:bodyPr/>
          <a:lstStyle/>
          <a:p>
            <a:r>
              <a:rPr lang="en-US" u="sng" dirty="0">
                <a:ea typeface="ÇlÇr ñæí©" charset="0"/>
                <a:cs typeface="Arial"/>
              </a:rPr>
              <a:t>2. Review critically the literature</a:t>
            </a:r>
            <a:endParaRPr lang="en-US" b="1" u="sng" dirty="0"/>
          </a:p>
        </p:txBody>
      </p:sp>
      <p:sp>
        <p:nvSpPr>
          <p:cNvPr id="273411" name="Rectangle 3"/>
          <p:cNvSpPr>
            <a:spLocks noGrp="1" noChangeArrowheads="1"/>
          </p:cNvSpPr>
          <p:nvPr>
            <p:ph type="body" idx="1"/>
          </p:nvPr>
        </p:nvSpPr>
        <p:spPr>
          <a:xfrm>
            <a:off x="824400" y="1101600"/>
            <a:ext cx="7743825" cy="4114800"/>
          </a:xfrm>
        </p:spPr>
        <p:txBody>
          <a:bodyPr>
            <a:normAutofit lnSpcReduction="10000"/>
          </a:bodyPr>
          <a:lstStyle/>
          <a:p>
            <a:pPr marL="0" indent="0" algn="just"/>
            <a:r>
              <a:rPr lang="en-GB" sz="2500" dirty="0"/>
              <a:t>The literature review is not a summary, or annotated bibliography and must not drive the reader to ask, "Why am I reading this?" The review should build up an argument for your particular research and not simply stop when you feel sufficient literature has been reviewed.</a:t>
            </a:r>
          </a:p>
          <a:p>
            <a:pPr marL="0" indent="0" algn="just"/>
            <a:r>
              <a:rPr lang="en-GB" sz="2500" dirty="0"/>
              <a:t>There is a mass of secondary literature available and you should begin with general texts before moving to more specific material (macro and micro). </a:t>
            </a:r>
          </a:p>
          <a:p>
            <a:pPr marL="0" indent="0" algn="just"/>
            <a:r>
              <a:rPr lang="en-GB" sz="2500" dirty="0"/>
              <a:t>Use a range of sources &amp; viewpoints (e.g. academic, governmental, industrial sources)</a:t>
            </a:r>
          </a:p>
        </p:txBody>
      </p:sp>
    </p:spTree>
    <p:extLst>
      <p:ext uri="{BB962C8B-B14F-4D97-AF65-F5344CB8AC3E}">
        <p14:creationId xmlns:p14="http://schemas.microsoft.com/office/powerpoint/2010/main" val="98467973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p:txBody>
          <a:bodyPr/>
          <a:lstStyle/>
          <a:p>
            <a:r>
              <a:rPr lang="en-GB" dirty="0"/>
              <a:t>Critical analysis</a:t>
            </a:r>
            <a:endParaRPr lang="en-US" dirty="0"/>
          </a:p>
        </p:txBody>
      </p:sp>
      <p:sp>
        <p:nvSpPr>
          <p:cNvPr id="292867" name="Rectangle 3"/>
          <p:cNvSpPr>
            <a:spLocks noGrp="1" noChangeArrowheads="1"/>
          </p:cNvSpPr>
          <p:nvPr>
            <p:ph type="body" idx="1"/>
          </p:nvPr>
        </p:nvSpPr>
        <p:spPr/>
        <p:txBody>
          <a:bodyPr>
            <a:normAutofit lnSpcReduction="10000"/>
          </a:bodyPr>
          <a:lstStyle/>
          <a:p>
            <a:pPr marL="0" indent="0" algn="just"/>
            <a:r>
              <a:rPr lang="en-GB" sz="2500" dirty="0"/>
              <a:t>Students often fail to be sufficiently analytical or evaluative and try to compensate with a greater amount of information instead. </a:t>
            </a:r>
            <a:r>
              <a:rPr lang="en-GB" sz="2500" i="1" dirty="0"/>
              <a:t>Quantity</a:t>
            </a:r>
            <a:r>
              <a:rPr lang="en-GB" sz="2500" dirty="0"/>
              <a:t> cannot substitute for the </a:t>
            </a:r>
            <a:r>
              <a:rPr lang="en-GB" sz="2500" i="1" dirty="0"/>
              <a:t>quality</a:t>
            </a:r>
            <a:r>
              <a:rPr lang="en-GB" sz="2500" dirty="0"/>
              <a:t> of analysis.</a:t>
            </a:r>
          </a:p>
          <a:p>
            <a:pPr marL="0" indent="0" algn="just"/>
            <a:r>
              <a:rPr lang="en-GB" sz="2500" dirty="0"/>
              <a:t>The review should not be a simple recitation or list of what other authors have written; it is essential that you link ideas, compare and contrast the material and look for any trends or themes. </a:t>
            </a:r>
          </a:p>
          <a:p>
            <a:pPr marL="0" indent="0" algn="just"/>
            <a:r>
              <a:rPr lang="en-GB" sz="2500" dirty="0"/>
              <a:t>Literature cited must be up-to-date</a:t>
            </a:r>
          </a:p>
          <a:p>
            <a:pPr>
              <a:lnSpc>
                <a:spcPct val="80000"/>
              </a:lnSpc>
            </a:pPr>
            <a:endParaRPr lang="en-US" sz="2800" dirty="0"/>
          </a:p>
        </p:txBody>
      </p:sp>
    </p:spTree>
    <p:extLst>
      <p:ext uri="{BB962C8B-B14F-4D97-AF65-F5344CB8AC3E}">
        <p14:creationId xmlns:p14="http://schemas.microsoft.com/office/powerpoint/2010/main" val="2742172905"/>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914" name="Rectangle 2"/>
          <p:cNvSpPr>
            <a:spLocks noGrp="1" noChangeArrowheads="1"/>
          </p:cNvSpPr>
          <p:nvPr>
            <p:ph type="title"/>
          </p:nvPr>
        </p:nvSpPr>
        <p:spPr>
          <a:xfrm>
            <a:off x="822959" y="365760"/>
            <a:ext cx="7520400" cy="548640"/>
          </a:xfrm>
        </p:spPr>
        <p:txBody>
          <a:bodyPr/>
          <a:lstStyle/>
          <a:p>
            <a:r>
              <a:rPr lang="en-GB" dirty="0">
                <a:cs typeface="Franklin Gothic Medi (Headings)"/>
              </a:rPr>
              <a:t>Critical literature reviews should… </a:t>
            </a:r>
            <a:endParaRPr lang="en-US" dirty="0">
              <a:cs typeface="Franklin Gothic Medi (Headings)"/>
            </a:endParaRPr>
          </a:p>
        </p:txBody>
      </p:sp>
      <p:sp>
        <p:nvSpPr>
          <p:cNvPr id="294915" name="Rectangle 3"/>
          <p:cNvSpPr>
            <a:spLocks noGrp="1" noChangeArrowheads="1"/>
          </p:cNvSpPr>
          <p:nvPr>
            <p:ph type="body" idx="1"/>
          </p:nvPr>
        </p:nvSpPr>
        <p:spPr/>
        <p:txBody>
          <a:bodyPr>
            <a:noAutofit/>
          </a:bodyPr>
          <a:lstStyle/>
          <a:p>
            <a:pPr marL="0" indent="0"/>
            <a:r>
              <a:rPr lang="en-GB" sz="2500" dirty="0" smtClean="0"/>
              <a:t>Dees </a:t>
            </a:r>
            <a:r>
              <a:rPr lang="en-GB" sz="2500" dirty="0"/>
              <a:t>(2003) cited by Saunders </a:t>
            </a:r>
            <a:r>
              <a:rPr lang="en-GB" sz="2500" i="1" dirty="0"/>
              <a:t>et al </a:t>
            </a:r>
            <a:r>
              <a:rPr lang="en-GB" sz="2500" dirty="0"/>
              <a:t>(2007) </a:t>
            </a:r>
            <a:endParaRPr lang="en-GB" sz="2500" dirty="0" smtClean="0"/>
          </a:p>
          <a:p>
            <a:pPr marL="533400" indent="-533400">
              <a:buFont typeface="Wingdings" charset="0"/>
              <a:buAutoNum type="arabicPeriod"/>
            </a:pPr>
            <a:r>
              <a:rPr lang="en-GB" sz="2500" dirty="0" smtClean="0"/>
              <a:t>Refer </a:t>
            </a:r>
            <a:r>
              <a:rPr lang="en-GB" sz="2500" dirty="0"/>
              <a:t>to &amp; assess research by recognised experts in the chosen topic area</a:t>
            </a:r>
          </a:p>
          <a:p>
            <a:pPr marL="533400" indent="-533400">
              <a:buFont typeface="Wingdings" charset="0"/>
              <a:buAutoNum type="arabicPeriod"/>
            </a:pPr>
            <a:r>
              <a:rPr lang="en-GB" sz="2500" dirty="0"/>
              <a:t>Consider &amp; discuss research that supports and opposes your idea</a:t>
            </a:r>
          </a:p>
          <a:p>
            <a:pPr marL="533400" indent="-533400">
              <a:buFont typeface="Wingdings" charset="0"/>
              <a:buAutoNum type="arabicPeriod"/>
            </a:pPr>
            <a:r>
              <a:rPr lang="en-GB" sz="2500" dirty="0"/>
              <a:t>Make reasoned judgements regarding the value of others</a:t>
            </a:r>
            <a:r>
              <a:rPr lang="ja-JP" altLang="en-GB" sz="2500" dirty="0">
                <a:latin typeface="Arial"/>
              </a:rPr>
              <a:t>’</a:t>
            </a:r>
            <a:r>
              <a:rPr lang="en-GB" sz="2500" dirty="0"/>
              <a:t> research, showing clearly how it relates to your research</a:t>
            </a:r>
          </a:p>
          <a:p>
            <a:pPr marL="533400" indent="-533400">
              <a:buFont typeface="Wingdings" charset="0"/>
              <a:buAutoNum type="arabicPeriod"/>
            </a:pPr>
            <a:r>
              <a:rPr lang="en-GB" sz="2500" dirty="0"/>
              <a:t>Justify your arguments with valid evidence in a logical manner</a:t>
            </a:r>
          </a:p>
          <a:p>
            <a:pPr marL="533400" indent="-533400">
              <a:buFont typeface="Wingdings" charset="0"/>
              <a:buAutoNum type="arabicPeriod"/>
            </a:pPr>
            <a:r>
              <a:rPr lang="en-GB" sz="2500" dirty="0"/>
              <a:t>Distinguish clearly between fact and opinion</a:t>
            </a:r>
            <a:endParaRPr lang="en-US" sz="2500" dirty="0"/>
          </a:p>
        </p:txBody>
      </p:sp>
    </p:spTree>
    <p:extLst>
      <p:ext uri="{BB962C8B-B14F-4D97-AF65-F5344CB8AC3E}">
        <p14:creationId xmlns:p14="http://schemas.microsoft.com/office/powerpoint/2010/main" val="1415179186"/>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dirty="0"/>
              <a:t>References</a:t>
            </a:r>
            <a:endParaRPr lang="en-US" dirty="0"/>
          </a:p>
        </p:txBody>
      </p:sp>
      <p:sp>
        <p:nvSpPr>
          <p:cNvPr id="9219" name="Rectangle 3"/>
          <p:cNvSpPr>
            <a:spLocks noGrp="1" noChangeArrowheads="1"/>
          </p:cNvSpPr>
          <p:nvPr>
            <p:ph idx="1"/>
          </p:nvPr>
        </p:nvSpPr>
        <p:spPr>
          <a:xfrm>
            <a:off x="824400" y="1101600"/>
            <a:ext cx="7993063" cy="5113338"/>
          </a:xfrm>
        </p:spPr>
        <p:txBody>
          <a:bodyPr>
            <a:normAutofit/>
          </a:bodyPr>
          <a:lstStyle/>
          <a:p>
            <a:pPr marL="0" indent="0"/>
            <a:r>
              <a:rPr lang="en-GB" sz="2500" dirty="0"/>
              <a:t>Collis, J. and Hussey, R. (</a:t>
            </a:r>
            <a:r>
              <a:rPr lang="en-GB" sz="2500" dirty="0" smtClean="0"/>
              <a:t>2009) </a:t>
            </a:r>
            <a:r>
              <a:rPr lang="en-GB" sz="2500" i="1" dirty="0"/>
              <a:t>Business Research: a Practical Guide for Undergraduate and Postgraduate Students</a:t>
            </a:r>
            <a:r>
              <a:rPr lang="en-GB" sz="2500" dirty="0"/>
              <a:t>, </a:t>
            </a:r>
            <a:r>
              <a:rPr lang="en-GB" sz="2500" dirty="0" smtClean="0"/>
              <a:t>3rd </a:t>
            </a:r>
            <a:r>
              <a:rPr lang="en-GB" sz="2500" dirty="0"/>
              <a:t>Ed</a:t>
            </a:r>
            <a:r>
              <a:rPr lang="en-GB" sz="2500" dirty="0" smtClean="0"/>
              <a:t>. Basingstoke: Palgrave Macmillan</a:t>
            </a:r>
            <a:endParaRPr lang="en-GB" sz="2500" dirty="0"/>
          </a:p>
          <a:p>
            <a:pPr marL="0" indent="0"/>
            <a:r>
              <a:rPr lang="en-GB" sz="2500" dirty="0" err="1" smtClean="0"/>
              <a:t>Jankowicz</a:t>
            </a:r>
            <a:r>
              <a:rPr lang="en-GB" sz="2500" dirty="0"/>
              <a:t>, A.D. </a:t>
            </a:r>
            <a:r>
              <a:rPr lang="en-GB" sz="2500" dirty="0" smtClean="0"/>
              <a:t>(2005</a:t>
            </a:r>
            <a:r>
              <a:rPr lang="en-GB" sz="2500" dirty="0"/>
              <a:t>) </a:t>
            </a:r>
            <a:r>
              <a:rPr lang="en-GB" sz="2500" i="1" dirty="0"/>
              <a:t>Business Research </a:t>
            </a:r>
            <a:r>
              <a:rPr lang="en-GB" sz="2500" i="1" dirty="0" smtClean="0"/>
              <a:t>Projects</a:t>
            </a:r>
            <a:r>
              <a:rPr lang="en-GB" sz="2500" dirty="0" smtClean="0"/>
              <a:t>, 4th Ed. London: Thomson Learning.</a:t>
            </a:r>
            <a:endParaRPr lang="en-GB" sz="2500" dirty="0"/>
          </a:p>
          <a:p>
            <a:pPr marL="0" indent="0"/>
            <a:r>
              <a:rPr lang="en-GB" sz="2500" dirty="0" smtClean="0"/>
              <a:t>Robson</a:t>
            </a:r>
            <a:r>
              <a:rPr lang="en-GB" sz="2500" dirty="0"/>
              <a:t>, C. (1993)</a:t>
            </a:r>
            <a:r>
              <a:rPr lang="en-GB" sz="2500" b="1" dirty="0"/>
              <a:t> </a:t>
            </a:r>
            <a:r>
              <a:rPr lang="en-GB" sz="2500" dirty="0"/>
              <a:t>Real World Research, Blackwell: Oxford. In Saunders, M., Lewis, P. and </a:t>
            </a:r>
            <a:r>
              <a:rPr lang="en-GB" sz="2500" dirty="0" err="1"/>
              <a:t>Thornhill</a:t>
            </a:r>
            <a:r>
              <a:rPr lang="en-GB" sz="2500" dirty="0"/>
              <a:t>, A.  (2000)</a:t>
            </a:r>
            <a:r>
              <a:rPr lang="en-GB" sz="2500" b="1" dirty="0"/>
              <a:t> </a:t>
            </a:r>
            <a:r>
              <a:rPr lang="en-GB" sz="2500" i="1" dirty="0"/>
              <a:t>Research Methods for Business Students</a:t>
            </a:r>
            <a:r>
              <a:rPr lang="en-GB" sz="2500" dirty="0"/>
              <a:t>, 2nd </a:t>
            </a:r>
            <a:r>
              <a:rPr lang="en-GB" sz="2500" dirty="0" smtClean="0"/>
              <a:t>Ed. Harlow: Financial </a:t>
            </a:r>
            <a:r>
              <a:rPr lang="en-GB" sz="2500" dirty="0"/>
              <a:t>Times/Prentice </a:t>
            </a:r>
            <a:r>
              <a:rPr lang="en-GB" sz="2500" dirty="0" smtClean="0"/>
              <a:t>Hall</a:t>
            </a:r>
            <a:r>
              <a:rPr lang="en-GB" sz="2500" dirty="0"/>
              <a:t>.</a:t>
            </a:r>
            <a:endParaRPr lang="en-GB" sz="2500" dirty="0" smtClean="0"/>
          </a:p>
          <a:p>
            <a:pPr marL="0" indent="0"/>
            <a:r>
              <a:rPr lang="en-GB" sz="2500" dirty="0" smtClean="0"/>
              <a:t>Saunders</a:t>
            </a:r>
            <a:r>
              <a:rPr lang="en-GB" sz="2500" dirty="0"/>
              <a:t>, M., Lewis, P. and </a:t>
            </a:r>
            <a:r>
              <a:rPr lang="en-GB" sz="2500" dirty="0" err="1"/>
              <a:t>Thornhill</a:t>
            </a:r>
            <a:r>
              <a:rPr lang="en-GB" sz="2500" dirty="0"/>
              <a:t>, A.  (2007) </a:t>
            </a:r>
            <a:r>
              <a:rPr lang="en-GB" sz="2500" i="1" dirty="0"/>
              <a:t>Research Methods for Business Students</a:t>
            </a:r>
            <a:r>
              <a:rPr lang="en-GB" sz="2500" dirty="0"/>
              <a:t>, 4th  </a:t>
            </a:r>
            <a:r>
              <a:rPr lang="en-GB" sz="2500" dirty="0" smtClean="0"/>
              <a:t>Ed. HARLOW: Financial </a:t>
            </a:r>
            <a:r>
              <a:rPr lang="en-GB" sz="2500" dirty="0"/>
              <a:t>Times/Prentice </a:t>
            </a:r>
            <a:r>
              <a:rPr lang="en-GB" sz="2500" dirty="0" smtClean="0"/>
              <a:t>Hall</a:t>
            </a:r>
            <a:endParaRPr lang="en-US" sz="2500" dirty="0"/>
          </a:p>
        </p:txBody>
      </p:sp>
    </p:spTree>
    <p:extLst>
      <p:ext uri="{BB962C8B-B14F-4D97-AF65-F5344CB8AC3E}">
        <p14:creationId xmlns:p14="http://schemas.microsoft.com/office/powerpoint/2010/main" val="343171075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xmlns:p14="http://schemas.microsoft.com/office/powerpoint/2010/main" spd="slow" advClick="0"/>
    </mc:Fallback>
  </mc:AlternateContent>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华文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Angles.thmx</Template>
  <TotalTime>150</TotalTime>
  <Words>1392</Words>
  <Application>Microsoft Macintosh PowerPoint</Application>
  <PresentationFormat>On-screen Show (4:3)</PresentationFormat>
  <Paragraphs>109</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Angles</vt:lpstr>
      <vt:lpstr>Introduction to Research Design</vt:lpstr>
      <vt:lpstr>Student activity – questions…</vt:lpstr>
      <vt:lpstr>What is research?</vt:lpstr>
      <vt:lpstr>PowerPoint Presentation</vt:lpstr>
      <vt:lpstr>So research has a purpose…</vt:lpstr>
      <vt:lpstr>What is the difference between primary and secondary research?</vt:lpstr>
      <vt:lpstr>What is the difference between quantitative and qualitative research?</vt:lpstr>
      <vt:lpstr>1. Formulate and clarify your research topic and objectives</vt:lpstr>
      <vt:lpstr>Setting research aims and objectives</vt:lpstr>
      <vt:lpstr>Research aims and objectives</vt:lpstr>
      <vt:lpstr>Research hypothesis</vt:lpstr>
      <vt:lpstr>How to phrase research objectives </vt:lpstr>
      <vt:lpstr>How to phrase research objectives </vt:lpstr>
      <vt:lpstr>Phrasing research objectives</vt:lpstr>
      <vt:lpstr>Student Activity</vt:lpstr>
      <vt:lpstr>2. Review critically the literature</vt:lpstr>
      <vt:lpstr>2. Review critically the literature</vt:lpstr>
      <vt:lpstr>Critical analysis</vt:lpstr>
      <vt:lpstr>Critical literature reviews should… </vt:lpstr>
      <vt:lpstr>References</vt:lpstr>
    </vt:vector>
  </TitlesOfParts>
  <Company>Mark &amp; Rhian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Research Design</dc:title>
  <dc:creator>Rhian Pole</dc:creator>
  <cp:lastModifiedBy>Rhian Pole</cp:lastModifiedBy>
  <cp:revision>19</cp:revision>
  <dcterms:created xsi:type="dcterms:W3CDTF">2013-01-13T14:36:04Z</dcterms:created>
  <dcterms:modified xsi:type="dcterms:W3CDTF">2013-01-13T17:46:46Z</dcterms:modified>
</cp:coreProperties>
</file>