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1362" autoAdjust="0"/>
  </p:normalViewPr>
  <p:slideViewPr>
    <p:cSldViewPr snapToGrid="0">
      <p:cViewPr varScale="1">
        <p:scale>
          <a:sx n="112" d="100"/>
          <a:sy n="112" d="100"/>
        </p:scale>
        <p:origin x="61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96733C-6F35-40AE-89B1-70B3CD6709B1}" type="datetimeFigureOut">
              <a:rPr lang="en-GB" smtClean="0"/>
              <a:t>02/11/2023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D3F139-A148-435E-86ED-03DB1AB96EE0}" type="slidenum">
              <a:rPr lang="en-GB" smtClean="0"/>
              <a:t>‹#›</a:t>
            </a:fld>
            <a:endParaRPr lang="en-GB"/>
          </a:p>
        </p:txBody>
      </p:sp>
    </p:spTree>
    <p:extLst>
      <p:ext uri="{BB962C8B-B14F-4D97-AF65-F5344CB8AC3E}">
        <p14:creationId xmlns:p14="http://schemas.microsoft.com/office/powerpoint/2010/main" val="2419471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The presentation is going to explain the significance of learning different languages to run the business of Diversity Hotel and Spa London. To increase customer satisfaction, knowledge of different cultures and languages is necessary (MERINE, 2020). The benefits of language awareness skills will be discussed. The concept of a very famous modern European language, Spanish, will be developed through the presentation. The example of different hotels in the hospitality industry of the UK will be discussed to show the importance of multilingualism. </a:t>
            </a:r>
            <a:endParaRPr lang="en-GB" dirty="0"/>
          </a:p>
        </p:txBody>
      </p:sp>
      <p:sp>
        <p:nvSpPr>
          <p:cNvPr id="4" name="Slide Number Placeholder 3"/>
          <p:cNvSpPr>
            <a:spLocks noGrp="1"/>
          </p:cNvSpPr>
          <p:nvPr>
            <p:ph type="sldNum" sz="quarter" idx="5"/>
          </p:nvPr>
        </p:nvSpPr>
        <p:spPr/>
        <p:txBody>
          <a:bodyPr/>
          <a:lstStyle/>
          <a:p>
            <a:fld id="{2CD3F139-A148-435E-86ED-03DB1AB96EE0}" type="slidenum">
              <a:rPr lang="en-GB" smtClean="0"/>
              <a:t>3</a:t>
            </a:fld>
            <a:endParaRPr lang="en-GB"/>
          </a:p>
        </p:txBody>
      </p:sp>
    </p:spTree>
    <p:extLst>
      <p:ext uri="{BB962C8B-B14F-4D97-AF65-F5344CB8AC3E}">
        <p14:creationId xmlns:p14="http://schemas.microsoft.com/office/powerpoint/2010/main" val="24893375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Knowledge of multilingualism is essential to gain recognition in the tourism and hospitality industry. Multilingualism is the ability to use multiple languages by a single speaker or a team of speakers (Hampden-Turner and Trompenaars, 2020). The ability of the front office staff to communicate in a suitable language with the hotel guests is developed by multilingualism. A strong bond between the hotel and the tourists will be developed, that can motivate more foreign tourists to come to the hotel. Language awareness skill is the capacity to understand the upcoming challenges that can arise due to misconceptions about foreign languages (</a:t>
            </a:r>
            <a:r>
              <a:rPr lang="en-US" sz="1800" b="0" i="0" u="none" strike="noStrike" dirty="0" err="1">
                <a:solidFill>
                  <a:srgbClr val="000000"/>
                </a:solidFill>
                <a:effectLst/>
                <a:latin typeface="Times New Roman" panose="02020603050405020304" pitchFamily="18" charset="0"/>
              </a:rPr>
              <a:t>Abdullaev</a:t>
            </a:r>
            <a:r>
              <a:rPr lang="en-US" sz="1800" b="0" i="0" u="none" strike="noStrike" dirty="0">
                <a:solidFill>
                  <a:srgbClr val="000000"/>
                </a:solidFill>
                <a:effectLst/>
                <a:latin typeface="Times New Roman" panose="02020603050405020304" pitchFamily="18" charset="0"/>
              </a:rPr>
              <a:t>, 2021). Diversity Hotel and Spa has faced challenges due to a lack of concepts of the receptionists in foreign languages. The receptionists should understand the negative impact of the challenges. Language awareness skills can make the hotel staff aware of the cultural misbehaviour issues and can improve their language skill and </a:t>
            </a:r>
            <a:r>
              <a:rPr lang="en-US" sz="1800" b="0" i="0" u="none" strike="noStrike" dirty="0" err="1">
                <a:solidFill>
                  <a:srgbClr val="000000"/>
                </a:solidFill>
                <a:effectLst/>
                <a:latin typeface="Times New Roman" panose="02020603050405020304" pitchFamily="18" charset="0"/>
              </a:rPr>
              <a:t>behaviour</a:t>
            </a:r>
            <a:r>
              <a:rPr lang="en-US" sz="1800" b="0" i="0" u="none" strike="noStrike" dirty="0">
                <a:solidFill>
                  <a:srgbClr val="000000"/>
                </a:solidFill>
                <a:effectLst/>
                <a:latin typeface="Times New Roman" panose="02020603050405020304" pitchFamily="18" charset="0"/>
              </a:rPr>
              <a:t> accordingly.  </a:t>
            </a:r>
            <a:endParaRPr lang="en-GB" dirty="0"/>
          </a:p>
        </p:txBody>
      </p:sp>
      <p:sp>
        <p:nvSpPr>
          <p:cNvPr id="4" name="Slide Number Placeholder 3"/>
          <p:cNvSpPr>
            <a:spLocks noGrp="1"/>
          </p:cNvSpPr>
          <p:nvPr>
            <p:ph type="sldNum" sz="quarter" idx="5"/>
          </p:nvPr>
        </p:nvSpPr>
        <p:spPr/>
        <p:txBody>
          <a:bodyPr/>
          <a:lstStyle/>
          <a:p>
            <a:fld id="{2CD3F139-A148-435E-86ED-03DB1AB96EE0}" type="slidenum">
              <a:rPr lang="en-GB" smtClean="0"/>
              <a:t>4</a:t>
            </a:fld>
            <a:endParaRPr lang="en-GB"/>
          </a:p>
        </p:txBody>
      </p:sp>
    </p:spTree>
    <p:extLst>
      <p:ext uri="{BB962C8B-B14F-4D97-AF65-F5344CB8AC3E}">
        <p14:creationId xmlns:p14="http://schemas.microsoft.com/office/powerpoint/2010/main" val="2701248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Spanish is a well-known modern European language. Most of the customers of Diversity Hotel and Spa London use the Spanish language. Hence, the hotel staff must develop a strong concept of the Spanish language. The Spanish language is mainly spoken in Spain. Spanish is very easy to learn for English speakers. The people consider a warm welcome by shaking hands while entering the hotel as polite </a:t>
            </a:r>
            <a:r>
              <a:rPr lang="en-US" sz="1800" b="0" i="0" u="none" strike="noStrike" dirty="0" err="1">
                <a:solidFill>
                  <a:srgbClr val="000000"/>
                </a:solidFill>
                <a:effectLst/>
                <a:latin typeface="Times New Roman" panose="02020603050405020304" pitchFamily="18" charset="0"/>
              </a:rPr>
              <a:t>behaviour</a:t>
            </a:r>
            <a:r>
              <a:rPr lang="en-US" sz="1800" b="0" i="0" u="none" strike="noStrike" dirty="0">
                <a:solidFill>
                  <a:srgbClr val="000000"/>
                </a:solidFill>
                <a:effectLst/>
                <a:latin typeface="Times New Roman" panose="02020603050405020304" pitchFamily="18" charset="0"/>
              </a:rPr>
              <a:t> (Hofstede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2010). Also, the Spanish culture prefers saying Adios or Goodbye while checking out. In Spanish culture, excessive praising of own business achievement is regarded as impolite </a:t>
            </a:r>
            <a:r>
              <a:rPr lang="en-US" sz="1800" b="0" i="0" u="none" strike="noStrike" dirty="0" err="1">
                <a:solidFill>
                  <a:srgbClr val="000000"/>
                </a:solidFill>
                <a:effectLst/>
                <a:latin typeface="Times New Roman" panose="02020603050405020304" pitchFamily="18" charset="0"/>
              </a:rPr>
              <a:t>behaviour</a:t>
            </a:r>
            <a:r>
              <a:rPr lang="en-US" sz="1800" b="0" i="0" u="none" strike="noStrike" dirty="0">
                <a:solidFill>
                  <a:srgbClr val="000000"/>
                </a:solidFill>
                <a:effectLst/>
                <a:latin typeface="Times New Roman" panose="02020603050405020304" pitchFamily="18" charset="0"/>
              </a:rPr>
              <a:t>. Hence, the hotel staff should not brag a lot about the success of the hotel to Spanish tourists.</a:t>
            </a:r>
            <a:endParaRPr lang="en-GB" dirty="0"/>
          </a:p>
        </p:txBody>
      </p:sp>
      <p:sp>
        <p:nvSpPr>
          <p:cNvPr id="4" name="Slide Number Placeholder 3"/>
          <p:cNvSpPr>
            <a:spLocks noGrp="1"/>
          </p:cNvSpPr>
          <p:nvPr>
            <p:ph type="sldNum" sz="quarter" idx="5"/>
          </p:nvPr>
        </p:nvSpPr>
        <p:spPr/>
        <p:txBody>
          <a:bodyPr/>
          <a:lstStyle/>
          <a:p>
            <a:fld id="{2CD3F139-A148-435E-86ED-03DB1AB96EE0}" type="slidenum">
              <a:rPr lang="en-GB" smtClean="0"/>
              <a:t>5</a:t>
            </a:fld>
            <a:endParaRPr lang="en-GB"/>
          </a:p>
        </p:txBody>
      </p:sp>
    </p:spTree>
    <p:extLst>
      <p:ext uri="{BB962C8B-B14F-4D97-AF65-F5344CB8AC3E}">
        <p14:creationId xmlns:p14="http://schemas.microsoft.com/office/powerpoint/2010/main" val="1645991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There are several hotels in the UK, where good cultural practices are executed. Cultural awareness is the concern about the existing similarities and dissimilarities among different cultures. Cultural awareness is maintained in the Imperial London Hotel. The tourists are greeted while entering the hotel according to their cultural specifications (Imperial London Hotel, 2023). The Country Hotel has hired receptionists with knowledge of multilingualism, who can communicate with the guests in their languages.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2CD3F139-A148-435E-86ED-03DB1AB96EE0}" type="slidenum">
              <a:rPr lang="en-GB" smtClean="0"/>
              <a:t>6</a:t>
            </a:fld>
            <a:endParaRPr lang="en-GB"/>
          </a:p>
        </p:txBody>
      </p:sp>
    </p:spTree>
    <p:extLst>
      <p:ext uri="{BB962C8B-B14F-4D97-AF65-F5344CB8AC3E}">
        <p14:creationId xmlns:p14="http://schemas.microsoft.com/office/powerpoint/2010/main" val="4233471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The presentation has described the importance of learning foreign languages.  The concept of multilingualism is provided. Multilingualism is beneficial for connecting with foreign tourists, who use different languages. Learning awareness skills must be developed in the hotel staff. With the help of the skill, the employees can become concerned about cultural misunderstanding issues. A short introduction to the Spanish language is provided. The importance of cultural awareness is explained with the examples of the Imperial London Hotel and The Country Hotel.</a:t>
            </a:r>
            <a:endParaRPr lang="en-GB" dirty="0"/>
          </a:p>
        </p:txBody>
      </p:sp>
      <p:sp>
        <p:nvSpPr>
          <p:cNvPr id="4" name="Slide Number Placeholder 3"/>
          <p:cNvSpPr>
            <a:spLocks noGrp="1"/>
          </p:cNvSpPr>
          <p:nvPr>
            <p:ph type="sldNum" sz="quarter" idx="5"/>
          </p:nvPr>
        </p:nvSpPr>
        <p:spPr/>
        <p:txBody>
          <a:bodyPr/>
          <a:lstStyle/>
          <a:p>
            <a:fld id="{2CD3F139-A148-435E-86ED-03DB1AB96EE0}" type="slidenum">
              <a:rPr lang="en-GB" smtClean="0"/>
              <a:t>7</a:t>
            </a:fld>
            <a:endParaRPr lang="en-GB"/>
          </a:p>
        </p:txBody>
      </p:sp>
    </p:spTree>
    <p:extLst>
      <p:ext uri="{BB962C8B-B14F-4D97-AF65-F5344CB8AC3E}">
        <p14:creationId xmlns:p14="http://schemas.microsoft.com/office/powerpoint/2010/main" val="1384691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507F32-27B4-4CF4-80D2-6AAB03983333}"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3428228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07F32-27B4-4CF4-80D2-6AAB03983333}"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4065418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07F32-27B4-4CF4-80D2-6AAB03983333}"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1508282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507F32-27B4-4CF4-80D2-6AAB03983333}"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2200143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507F32-27B4-4CF4-80D2-6AAB03983333}" type="datetimeFigureOut">
              <a:rPr lang="en-GB" smtClean="0"/>
              <a:t>02/11/2023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2501794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507F32-27B4-4CF4-80D2-6AAB03983333}" type="datetimeFigureOut">
              <a:rPr lang="en-GB" smtClean="0"/>
              <a:t>02/11/2023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2828905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507F32-27B4-4CF4-80D2-6AAB03983333}" type="datetimeFigureOut">
              <a:rPr lang="en-GB" smtClean="0"/>
              <a:t>02/11/2023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3456221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507F32-27B4-4CF4-80D2-6AAB03983333}"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3563377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507F32-27B4-4CF4-80D2-6AAB03983333}"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4071365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07F32-27B4-4CF4-80D2-6AAB03983333}"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936468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07F32-27B4-4CF4-80D2-6AAB03983333}"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4339BDA-C042-4AA9-A42A-D4AA7B876F59}"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797853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0507F32-27B4-4CF4-80D2-6AAB03983333}"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2498578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0507F32-27B4-4CF4-80D2-6AAB03983333}"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4339BDA-C042-4AA9-A42A-D4AA7B876F59}"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865328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0507F32-27B4-4CF4-80D2-6AAB03983333}" type="datetimeFigureOut">
              <a:rPr lang="en-GB" smtClean="0"/>
              <a:t>02/11/2023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38517077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07F32-27B4-4CF4-80D2-6AAB03983333}"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31282189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07F32-27B4-4CF4-80D2-6AAB03983333}" type="datetimeFigureOut">
              <a:rPr lang="en-GB" smtClean="0"/>
              <a:t>02/11/2023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4339BDA-C042-4AA9-A42A-D4AA7B876F59}" type="slidenum">
              <a:rPr lang="en-GB" smtClean="0"/>
              <a:t>‹#›</a:t>
            </a:fld>
            <a:endParaRPr lang="en-GB"/>
          </a:p>
        </p:txBody>
      </p:sp>
    </p:spTree>
    <p:extLst>
      <p:ext uri="{BB962C8B-B14F-4D97-AF65-F5344CB8AC3E}">
        <p14:creationId xmlns:p14="http://schemas.microsoft.com/office/powerpoint/2010/main" val="3320700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0507F32-27B4-4CF4-80D2-6AAB03983333}" type="datetimeFigureOut">
              <a:rPr lang="en-GB" smtClean="0"/>
              <a:t>02/11/2023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4339BDA-C042-4AA9-A42A-D4AA7B876F59}" type="slidenum">
              <a:rPr lang="en-GB" smtClean="0"/>
              <a:t>‹#›</a:t>
            </a:fld>
            <a:endParaRPr lang="en-GB"/>
          </a:p>
        </p:txBody>
      </p:sp>
    </p:spTree>
    <p:extLst>
      <p:ext uri="{BB962C8B-B14F-4D97-AF65-F5344CB8AC3E}">
        <p14:creationId xmlns:p14="http://schemas.microsoft.com/office/powerpoint/2010/main" val="22273552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3E5F-F406-89CD-8CF2-959CE53A8038}"/>
              </a:ext>
            </a:extLst>
          </p:cNvPr>
          <p:cNvSpPr>
            <a:spLocks noGrp="1"/>
          </p:cNvSpPr>
          <p:nvPr>
            <p:ph type="ctrTitle"/>
          </p:nvPr>
        </p:nvSpPr>
        <p:spPr>
          <a:xfrm>
            <a:off x="2589213" y="3232230"/>
            <a:ext cx="8915399" cy="2262781"/>
          </a:xfrm>
        </p:spPr>
        <p:txBody>
          <a:bodyPr>
            <a:noAutofit/>
          </a:bodyPr>
          <a:lstStyle/>
          <a:p>
            <a:pPr algn="ctr" rtl="0">
              <a:lnSpc>
                <a:spcPct val="150000"/>
              </a:lnSpc>
              <a:spcBef>
                <a:spcPts val="0"/>
              </a:spcBef>
              <a:spcAft>
                <a:spcPts val="0"/>
              </a:spcAft>
            </a:pPr>
            <a:r>
              <a:rPr lang="en-US" sz="3600" b="1" i="0" u="none" strike="noStrike" dirty="0">
                <a:solidFill>
                  <a:srgbClr val="000000"/>
                </a:solidFill>
                <a:effectLst/>
                <a:latin typeface="Times New Roman" panose="02020603050405020304" pitchFamily="18" charset="0"/>
                <a:cs typeface="Times New Roman" panose="02020603050405020304" pitchFamily="18" charset="0"/>
              </a:rPr>
              <a:t>Module Name- Foreign Languages and Cultural Awareness</a:t>
            </a:r>
            <a:br>
              <a:rPr lang="en-US" sz="3600" b="0" dirty="0">
                <a:effectLst/>
                <a:latin typeface="Times New Roman" panose="02020603050405020304" pitchFamily="18" charset="0"/>
                <a:cs typeface="Times New Roman" panose="02020603050405020304" pitchFamily="18" charset="0"/>
              </a:rPr>
            </a:br>
            <a:r>
              <a:rPr lang="en-US" sz="3600" b="1" i="0" u="none" strike="noStrike" dirty="0">
                <a:solidFill>
                  <a:srgbClr val="000000"/>
                </a:solidFill>
                <a:effectLst/>
                <a:latin typeface="Times New Roman" panose="02020603050405020304" pitchFamily="18" charset="0"/>
                <a:cs typeface="Times New Roman" panose="02020603050405020304" pitchFamily="18" charset="0"/>
              </a:rPr>
              <a:t>Module Code- BMIH5003  </a:t>
            </a:r>
            <a:br>
              <a:rPr lang="en-US" sz="3600" b="0" dirty="0">
                <a:effectLst/>
                <a:latin typeface="Times New Roman" panose="02020603050405020304" pitchFamily="18" charset="0"/>
                <a:cs typeface="Times New Roman" panose="02020603050405020304" pitchFamily="18" charset="0"/>
              </a:rPr>
            </a:br>
            <a:r>
              <a:rPr lang="en-US" sz="3600" b="1" i="0" u="none" strike="noStrike" dirty="0">
                <a:solidFill>
                  <a:srgbClr val="000000"/>
                </a:solidFill>
                <a:effectLst/>
                <a:latin typeface="Times New Roman" panose="02020603050405020304" pitchFamily="18" charset="0"/>
                <a:cs typeface="Times New Roman" panose="02020603050405020304" pitchFamily="18" charset="0"/>
              </a:rPr>
              <a:t>Student Name-</a:t>
            </a:r>
            <a:br>
              <a:rPr lang="en-US" sz="3600" b="0" dirty="0">
                <a:effectLst/>
                <a:latin typeface="Times New Roman" panose="02020603050405020304" pitchFamily="18" charset="0"/>
                <a:cs typeface="Times New Roman" panose="02020603050405020304" pitchFamily="18" charset="0"/>
              </a:rPr>
            </a:br>
            <a:r>
              <a:rPr lang="en-US" sz="3600" b="1" i="0" u="none" strike="noStrike" dirty="0">
                <a:solidFill>
                  <a:srgbClr val="000000"/>
                </a:solidFill>
                <a:effectLst/>
                <a:latin typeface="Times New Roman" panose="02020603050405020304" pitchFamily="18" charset="0"/>
                <a:cs typeface="Times New Roman" panose="02020603050405020304" pitchFamily="18" charset="0"/>
              </a:rPr>
              <a:t>Student Id-</a:t>
            </a:r>
            <a:endParaRPr lang="en-GB"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39563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8E55B-088D-DB29-CB41-1D4FF40D895F}"/>
              </a:ext>
            </a:extLst>
          </p:cNvPr>
          <p:cNvSpPr>
            <a:spLocks noGrp="1"/>
          </p:cNvSpPr>
          <p:nvPr>
            <p:ph type="title"/>
          </p:nvPr>
        </p:nvSpPr>
        <p:spPr>
          <a:xfrm>
            <a:off x="2137380" y="904533"/>
            <a:ext cx="8140290" cy="464444"/>
          </a:xfrm>
        </p:spPr>
        <p:txBody>
          <a:bodyPr>
            <a:normAutofit fontScale="90000"/>
          </a:bodyPr>
          <a:lstStyle/>
          <a:p>
            <a:r>
              <a:rPr lang="en-GB" b="1" dirty="0">
                <a:latin typeface="Times New Roman" panose="02020603050405020304" pitchFamily="18" charset="0"/>
                <a:cs typeface="Times New Roman" panose="02020603050405020304" pitchFamily="18" charset="0"/>
              </a:rPr>
              <a:t>Table of Content</a:t>
            </a:r>
          </a:p>
        </p:txBody>
      </p:sp>
      <p:sp>
        <p:nvSpPr>
          <p:cNvPr id="3" name="Content Placeholder 2">
            <a:extLst>
              <a:ext uri="{FF2B5EF4-FFF2-40B4-BE49-F238E27FC236}">
                <a16:creationId xmlns:a16="http://schemas.microsoft.com/office/drawing/2014/main" id="{C488A0E9-D454-B1AE-C1A4-0FBB9B84D684}"/>
              </a:ext>
            </a:extLst>
          </p:cNvPr>
          <p:cNvSpPr>
            <a:spLocks noGrp="1"/>
          </p:cNvSpPr>
          <p:nvPr>
            <p:ph idx="1"/>
          </p:nvPr>
        </p:nvSpPr>
        <p:spPr>
          <a:xfrm>
            <a:off x="2528888" y="1903764"/>
            <a:ext cx="8525967" cy="3450613"/>
          </a:xfrm>
        </p:spPr>
        <p:txBody>
          <a:bodyPr/>
          <a:lstStyle/>
          <a:p>
            <a:r>
              <a:rPr lang="en-GB" dirty="0">
                <a:latin typeface="Times New Roman" panose="02020603050405020304" pitchFamily="18" charset="0"/>
                <a:cs typeface="Times New Roman" panose="02020603050405020304" pitchFamily="18" charset="0"/>
              </a:rPr>
              <a:t>Introduction</a:t>
            </a:r>
          </a:p>
          <a:p>
            <a:r>
              <a:rPr lang="en-US" dirty="0">
                <a:solidFill>
                  <a:srgbClr val="000000"/>
                </a:solidFill>
                <a:latin typeface="Times New Roman" panose="02020603050405020304" pitchFamily="18" charset="0"/>
                <a:cs typeface="Times New Roman" panose="02020603050405020304" pitchFamily="18" charset="0"/>
              </a:rPr>
              <a:t>Benefits of multilingualism and language awareness skill</a:t>
            </a:r>
          </a:p>
          <a:p>
            <a:r>
              <a:rPr lang="en-US" dirty="0">
                <a:solidFill>
                  <a:srgbClr val="000000"/>
                </a:solidFill>
                <a:latin typeface="Times New Roman" panose="02020603050405020304" pitchFamily="18" charset="0"/>
                <a:cs typeface="Times New Roman" panose="02020603050405020304" pitchFamily="18" charset="0"/>
              </a:rPr>
              <a:t>A Brief concept of the Spanish language</a:t>
            </a:r>
          </a:p>
          <a:p>
            <a:r>
              <a:rPr lang="en-US" dirty="0">
                <a:solidFill>
                  <a:srgbClr val="000000"/>
                </a:solidFill>
                <a:latin typeface="Times New Roman" panose="02020603050405020304" pitchFamily="18" charset="0"/>
                <a:cs typeface="Times New Roman" panose="02020603050405020304" pitchFamily="18" charset="0"/>
              </a:rPr>
              <a:t>Examples from the Hotel industry</a:t>
            </a:r>
          </a:p>
          <a:p>
            <a:r>
              <a:rPr lang="en-IN" dirty="0">
                <a:solidFill>
                  <a:srgbClr val="000000"/>
                </a:solidFill>
                <a:latin typeface="Times New Roman" panose="02020603050405020304" pitchFamily="18" charset="0"/>
                <a:cs typeface="Times New Roman" panose="02020603050405020304" pitchFamily="18" charset="0"/>
              </a:rPr>
              <a:t>Conclusion</a:t>
            </a:r>
          </a:p>
          <a:p>
            <a:r>
              <a:rPr lang="en-IN" dirty="0">
                <a:solidFill>
                  <a:srgbClr val="000000"/>
                </a:solidFill>
                <a:latin typeface="Times New Roman" panose="02020603050405020304" pitchFamily="18" charset="0"/>
                <a:cs typeface="Times New Roman" panose="02020603050405020304" pitchFamily="18" charset="0"/>
              </a:rPr>
              <a:t>References</a:t>
            </a:r>
            <a:br>
              <a:rPr lang="en-IN" dirty="0">
                <a:latin typeface="Times New Roman" panose="02020603050405020304" pitchFamily="18" charset="0"/>
                <a:cs typeface="Times New Roman" panose="02020603050405020304" pitchFamily="18" charset="0"/>
              </a:rPr>
            </a:br>
            <a:br>
              <a:rPr lang="en-IN" b="1" dirty="0">
                <a:latin typeface="Times New Roman" panose="02020603050405020304" pitchFamily="18" charset="0"/>
                <a:cs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endParaRPr lang="en-GB" dirty="0"/>
          </a:p>
          <a:p>
            <a:endParaRPr lang="en-GB" dirty="0"/>
          </a:p>
        </p:txBody>
      </p:sp>
    </p:spTree>
    <p:extLst>
      <p:ext uri="{BB962C8B-B14F-4D97-AF65-F5344CB8AC3E}">
        <p14:creationId xmlns:p14="http://schemas.microsoft.com/office/powerpoint/2010/main" val="2141606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23B9E-1626-066B-3F9F-7D2C18AE562C}"/>
              </a:ext>
            </a:extLst>
          </p:cNvPr>
          <p:cNvSpPr>
            <a:spLocks noGrp="1"/>
          </p:cNvSpPr>
          <p:nvPr>
            <p:ph type="title"/>
          </p:nvPr>
        </p:nvSpPr>
        <p:spPr>
          <a:xfrm>
            <a:off x="3352800" y="624110"/>
            <a:ext cx="8151812" cy="1124479"/>
          </a:xfrm>
        </p:spPr>
        <p:txBody>
          <a:bodyPr>
            <a:normAutofit/>
          </a:bodyPr>
          <a:lstStyle/>
          <a:p>
            <a:pPr algn="ctr">
              <a:lnSpc>
                <a:spcPct val="150000"/>
              </a:lnSpc>
            </a:pPr>
            <a:r>
              <a:rPr lang="en-IN" sz="2400" b="1" i="0" u="none" strike="noStrike" dirty="0">
                <a:solidFill>
                  <a:srgbClr val="000000"/>
                </a:solidFill>
                <a:effectLst/>
                <a:latin typeface="Times New Roman" panose="02020603050405020304" pitchFamily="18" charset="0"/>
              </a:rPr>
              <a:t>Introduction</a:t>
            </a:r>
            <a:endParaRPr lang="en-GB" sz="2400" dirty="0"/>
          </a:p>
        </p:txBody>
      </p:sp>
      <p:sp>
        <p:nvSpPr>
          <p:cNvPr id="3" name="Content Placeholder 2">
            <a:extLst>
              <a:ext uri="{FF2B5EF4-FFF2-40B4-BE49-F238E27FC236}">
                <a16:creationId xmlns:a16="http://schemas.microsoft.com/office/drawing/2014/main" id="{6F446F12-8184-E866-7FA0-0A06A31A3E29}"/>
              </a:ext>
            </a:extLst>
          </p:cNvPr>
          <p:cNvSpPr>
            <a:spLocks noGrp="1"/>
          </p:cNvSpPr>
          <p:nvPr>
            <p:ph idx="1"/>
          </p:nvPr>
        </p:nvSpPr>
        <p:spPr>
          <a:xfrm>
            <a:off x="2432832" y="1748589"/>
            <a:ext cx="4995874" cy="3828589"/>
          </a:xfrm>
        </p:spPr>
        <p:txBody>
          <a:bodyPr>
            <a:normAutofit fontScale="85000" lnSpcReduction="10000"/>
          </a:bodyPr>
          <a:lstStyle/>
          <a:p>
            <a:pPr algn="just">
              <a:lnSpc>
                <a:spcPct val="160000"/>
              </a:lnSpc>
            </a:pPr>
            <a:r>
              <a:rPr lang="en-US" sz="1800" dirty="0">
                <a:solidFill>
                  <a:srgbClr val="000000"/>
                </a:solidFill>
                <a:latin typeface="Times New Roman" panose="02020603050405020304" pitchFamily="18" charset="0"/>
              </a:rPr>
              <a:t>T</a:t>
            </a:r>
            <a:r>
              <a:rPr lang="en-US" sz="1800" b="0" i="0" u="none" strike="noStrike" dirty="0">
                <a:solidFill>
                  <a:srgbClr val="000000"/>
                </a:solidFill>
                <a:effectLst/>
                <a:latin typeface="Times New Roman" panose="02020603050405020304" pitchFamily="18" charset="0"/>
              </a:rPr>
              <a:t>he significance of learning different languages to run Diversity Hotel and Spa London will be explained</a:t>
            </a:r>
          </a:p>
          <a:p>
            <a:pPr algn="just">
              <a:lnSpc>
                <a:spcPct val="160000"/>
              </a:lnSpc>
            </a:pPr>
            <a:r>
              <a:rPr lang="en-US" sz="1800" b="0" i="0" u="none" strike="noStrike" dirty="0">
                <a:solidFill>
                  <a:srgbClr val="000000"/>
                </a:solidFill>
                <a:effectLst/>
                <a:latin typeface="Times New Roman" panose="02020603050405020304" pitchFamily="18" charset="0"/>
              </a:rPr>
              <a:t> The importance of multilingualism will be demonstrated</a:t>
            </a:r>
          </a:p>
          <a:p>
            <a:pPr algn="just">
              <a:lnSpc>
                <a:spcPct val="160000"/>
              </a:lnSpc>
            </a:pPr>
            <a:r>
              <a:rPr lang="en-US" sz="1800" b="0" i="0" u="none" strike="noStrike" dirty="0">
                <a:solidFill>
                  <a:srgbClr val="000000"/>
                </a:solidFill>
                <a:effectLst/>
                <a:latin typeface="Times New Roman" panose="02020603050405020304" pitchFamily="18" charset="0"/>
              </a:rPr>
              <a:t>knowledge of different cultures and languages is necessary</a:t>
            </a:r>
            <a:r>
              <a:rPr lang="en-US" sz="1800" dirty="0">
                <a:solidFill>
                  <a:srgbClr val="000000"/>
                </a:solidFill>
                <a:latin typeface="Times New Roman" panose="02020603050405020304" pitchFamily="18" charset="0"/>
              </a:rPr>
              <a:t> for improving customer experience </a:t>
            </a:r>
            <a:r>
              <a:rPr lang="en-IN" sz="1800" b="0" i="0" u="none" strike="noStrike" dirty="0">
                <a:solidFill>
                  <a:srgbClr val="000000"/>
                </a:solidFill>
                <a:effectLst/>
                <a:latin typeface="Times New Roman" panose="02020603050405020304" pitchFamily="18" charset="0"/>
              </a:rPr>
              <a:t>(</a:t>
            </a:r>
            <a:r>
              <a:rPr lang="en-GB" dirty="0">
                <a:latin typeface="Times New Roman" panose="02020603050405020304" pitchFamily="18" charset="0"/>
                <a:cs typeface="Times New Roman" panose="02020603050405020304" pitchFamily="18" charset="0"/>
              </a:rPr>
              <a:t>Pham, 2023</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a:t>
            </a:r>
          </a:p>
          <a:p>
            <a:pPr algn="just">
              <a:lnSpc>
                <a:spcPct val="160000"/>
              </a:lnSpc>
            </a:pPr>
            <a:r>
              <a:rPr lang="en-IN" sz="1800" dirty="0">
                <a:solidFill>
                  <a:srgbClr val="000000"/>
                </a:solidFill>
                <a:latin typeface="Times New Roman" panose="02020603050405020304" pitchFamily="18" charset="0"/>
              </a:rPr>
              <a:t>The concept of the Spanish language will be included</a:t>
            </a:r>
          </a:p>
          <a:p>
            <a:pPr algn="just">
              <a:lnSpc>
                <a:spcPct val="160000"/>
              </a:lnSpc>
            </a:pPr>
            <a:r>
              <a:rPr lang="en-US" sz="1800" b="0" i="0" u="none" strike="noStrike" dirty="0">
                <a:solidFill>
                  <a:srgbClr val="000000"/>
                </a:solidFill>
                <a:effectLst/>
                <a:latin typeface="Times New Roman" panose="02020603050405020304" pitchFamily="18" charset="0"/>
              </a:rPr>
              <a:t>The example of different hotels in the hospitality industry of the UK will be discussed</a:t>
            </a:r>
            <a:r>
              <a:rPr lang="en-IN" sz="1800" b="0" i="0" u="none" strike="noStrike" dirty="0">
                <a:solidFill>
                  <a:srgbClr val="000000"/>
                </a:solidFill>
                <a:effectLst/>
                <a:latin typeface="Times New Roman" panose="02020603050405020304" pitchFamily="18" charset="0"/>
              </a:rPr>
              <a:t>.</a:t>
            </a:r>
          </a:p>
          <a:p>
            <a:pPr marL="0" indent="0">
              <a:buNone/>
            </a:pPr>
            <a:endParaRPr lang="en-IN" sz="1800" dirty="0">
              <a:solidFill>
                <a:srgbClr val="000000"/>
              </a:solidFill>
              <a:latin typeface="Times New Roman" panose="02020603050405020304" pitchFamily="18" charset="0"/>
            </a:endParaRPr>
          </a:p>
          <a:p>
            <a:endParaRPr lang="en-IN" sz="1800" b="0" i="0" u="none" strike="noStrike" dirty="0">
              <a:solidFill>
                <a:srgbClr val="000000"/>
              </a:solidFill>
              <a:effectLst/>
              <a:latin typeface="Times New Roman" panose="02020603050405020304" pitchFamily="18" charset="0"/>
            </a:endParaRPr>
          </a:p>
          <a:p>
            <a:pPr marL="0" indent="0">
              <a:buNone/>
            </a:pPr>
            <a:endParaRPr lang="en-GB" dirty="0"/>
          </a:p>
        </p:txBody>
      </p:sp>
      <p:pic>
        <p:nvPicPr>
          <p:cNvPr id="6" name="Picture 5"/>
          <p:cNvPicPr>
            <a:picLocks noChangeAspect="1"/>
          </p:cNvPicPr>
          <p:nvPr/>
        </p:nvPicPr>
        <p:blipFill>
          <a:blip r:embed="rId3"/>
          <a:stretch>
            <a:fillRect/>
          </a:stretch>
        </p:blipFill>
        <p:spPr>
          <a:xfrm>
            <a:off x="8136289" y="2062460"/>
            <a:ext cx="3229426" cy="3200847"/>
          </a:xfrm>
          <a:prstGeom prst="rect">
            <a:avLst/>
          </a:prstGeom>
        </p:spPr>
      </p:pic>
    </p:spTree>
    <p:extLst>
      <p:ext uri="{BB962C8B-B14F-4D97-AF65-F5344CB8AC3E}">
        <p14:creationId xmlns:p14="http://schemas.microsoft.com/office/powerpoint/2010/main" val="3142733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0D3BB-EBE4-2A6D-14E1-129DB2E0E7DF}"/>
              </a:ext>
            </a:extLst>
          </p:cNvPr>
          <p:cNvSpPr>
            <a:spLocks noGrp="1"/>
          </p:cNvSpPr>
          <p:nvPr>
            <p:ph type="title"/>
          </p:nvPr>
        </p:nvSpPr>
        <p:spPr>
          <a:xfrm>
            <a:off x="2592925" y="624110"/>
            <a:ext cx="8911687" cy="476028"/>
          </a:xfrm>
        </p:spPr>
        <p:txBody>
          <a:bodyPr>
            <a:noAutofit/>
          </a:bodyPr>
          <a:lstStyle/>
          <a:p>
            <a:pPr algn="ctr">
              <a:lnSpc>
                <a:spcPct val="150000"/>
              </a:lnSpc>
            </a:pPr>
            <a:r>
              <a:rPr lang="en-US" sz="1800" b="1" i="0" u="none" strike="noStrike" dirty="0">
                <a:solidFill>
                  <a:srgbClr val="000000"/>
                </a:solidFill>
                <a:effectLst/>
                <a:latin typeface="Times New Roman" panose="02020603050405020304" pitchFamily="18" charset="0"/>
                <a:cs typeface="Times New Roman" panose="02020603050405020304" pitchFamily="18" charset="0"/>
              </a:rPr>
              <a:t>Benefits of multilingualism and language awareness skill</a:t>
            </a:r>
            <a:br>
              <a:rPr lang="en-US" sz="1800" b="1" dirty="0">
                <a:effectLst/>
                <a:latin typeface="Times New Roman" panose="02020603050405020304" pitchFamily="18" charset="0"/>
                <a:cs typeface="Times New Roman" panose="02020603050405020304" pitchFamily="18" charset="0"/>
              </a:rPr>
            </a:br>
            <a:endParaRPr lang="en-GB" sz="1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E395E1F-AB5E-0320-A3E4-E28B96525E28}"/>
              </a:ext>
            </a:extLst>
          </p:cNvPr>
          <p:cNvSpPr>
            <a:spLocks noGrp="1"/>
          </p:cNvSpPr>
          <p:nvPr>
            <p:ph idx="1"/>
          </p:nvPr>
        </p:nvSpPr>
        <p:spPr>
          <a:xfrm>
            <a:off x="1999244" y="1537481"/>
            <a:ext cx="5542779" cy="4199727"/>
          </a:xfrm>
        </p:spPr>
        <p:txBody>
          <a:bodyPr>
            <a:normAutofit fontScale="85000" lnSpcReduction="20000"/>
          </a:bodyPr>
          <a:lstStyle/>
          <a:p>
            <a:pPr algn="just">
              <a:lnSpc>
                <a:spcPct val="150000"/>
              </a:lnSpc>
            </a:pPr>
            <a:r>
              <a:rPr lang="en-US" dirty="0">
                <a:solidFill>
                  <a:srgbClr val="000000"/>
                </a:solidFill>
                <a:latin typeface="Times New Roman" panose="02020603050405020304" pitchFamily="18" charset="0"/>
              </a:rPr>
              <a:t>M</a:t>
            </a:r>
            <a:r>
              <a:rPr lang="en-US" sz="1800" b="0" i="0" u="none" strike="noStrike" dirty="0">
                <a:solidFill>
                  <a:srgbClr val="000000"/>
                </a:solidFill>
                <a:effectLst/>
                <a:latin typeface="Times New Roman" panose="02020603050405020304" pitchFamily="18" charset="0"/>
              </a:rPr>
              <a:t>ultilingualism is necessary to achieve customer satisfaction in the tourism and hospitality industry.</a:t>
            </a:r>
          </a:p>
          <a:p>
            <a:pPr algn="just">
              <a:lnSpc>
                <a:spcPct val="150000"/>
              </a:lnSpc>
            </a:pPr>
            <a:r>
              <a:rPr lang="en-US" dirty="0">
                <a:solidFill>
                  <a:srgbClr val="000000"/>
                </a:solidFill>
                <a:latin typeface="Times New Roman" panose="02020603050405020304" pitchFamily="18" charset="0"/>
              </a:rPr>
              <a:t>T</a:t>
            </a:r>
            <a:r>
              <a:rPr lang="en-US" sz="1800" b="0" i="0" u="none" strike="noStrike" dirty="0">
                <a:solidFill>
                  <a:srgbClr val="000000"/>
                </a:solidFill>
                <a:effectLst/>
                <a:latin typeface="Times New Roman" panose="02020603050405020304" pitchFamily="18" charset="0"/>
              </a:rPr>
              <a:t>he ability to use multiple languages by a single speaker or a team of speakers is multilingualism (Hampden-Turner and Trompenaars, 2020).</a:t>
            </a:r>
          </a:p>
          <a:p>
            <a:pPr algn="just">
              <a:lnSpc>
                <a:spcPct val="150000"/>
              </a:lnSpc>
            </a:pPr>
            <a:r>
              <a:rPr lang="en-US" sz="1800" b="0" i="0" u="none" strike="noStrike" dirty="0">
                <a:solidFill>
                  <a:srgbClr val="000000"/>
                </a:solidFill>
                <a:effectLst/>
                <a:latin typeface="Times New Roman" panose="02020603050405020304" pitchFamily="18" charset="0"/>
              </a:rPr>
              <a:t> Front office staff </a:t>
            </a:r>
            <a:r>
              <a:rPr lang="en-US" dirty="0">
                <a:solidFill>
                  <a:srgbClr val="000000"/>
                </a:solidFill>
                <a:latin typeface="Times New Roman" panose="02020603050405020304" pitchFamily="18" charset="0"/>
              </a:rPr>
              <a:t>can </a:t>
            </a:r>
            <a:r>
              <a:rPr lang="en-US" sz="1800" b="0" i="0" u="none" strike="noStrike" dirty="0">
                <a:solidFill>
                  <a:srgbClr val="000000"/>
                </a:solidFill>
                <a:effectLst/>
                <a:latin typeface="Times New Roman" panose="02020603050405020304" pitchFamily="18" charset="0"/>
              </a:rPr>
              <a:t>communicate in a suitable language with the hotel guests.</a:t>
            </a:r>
          </a:p>
          <a:p>
            <a:pPr algn="just">
              <a:lnSpc>
                <a:spcPct val="150000"/>
              </a:lnSpc>
            </a:pPr>
            <a:r>
              <a:rPr lang="en-US" sz="1800" b="0" i="0" u="none" strike="noStrike" dirty="0">
                <a:solidFill>
                  <a:srgbClr val="000000"/>
                </a:solidFill>
                <a:effectLst/>
                <a:latin typeface="Times New Roman" panose="02020603050405020304" pitchFamily="18" charset="0"/>
              </a:rPr>
              <a:t>Language awareness skill is the capacity to understand the upcoming challenges that can arise due to misconceptions about foreign languages (</a:t>
            </a:r>
            <a:r>
              <a:rPr lang="en-US" sz="1800" b="0" i="0" u="none" strike="noStrike" dirty="0" err="1">
                <a:solidFill>
                  <a:srgbClr val="000000"/>
                </a:solidFill>
                <a:effectLst/>
                <a:latin typeface="Times New Roman" panose="02020603050405020304" pitchFamily="18" charset="0"/>
              </a:rPr>
              <a:t>Abdullaev</a:t>
            </a:r>
            <a:r>
              <a:rPr lang="en-US" sz="1800" b="0" i="0" u="none" strike="noStrike" dirty="0">
                <a:solidFill>
                  <a:srgbClr val="000000"/>
                </a:solidFill>
                <a:effectLst/>
                <a:latin typeface="Times New Roman" panose="02020603050405020304" pitchFamily="18" charset="0"/>
              </a:rPr>
              <a:t>, 2021). </a:t>
            </a:r>
          </a:p>
          <a:p>
            <a:pPr algn="just">
              <a:lnSpc>
                <a:spcPct val="150000"/>
              </a:lnSpc>
            </a:pPr>
            <a:r>
              <a:rPr lang="en-US" sz="1800" b="0" i="0" u="none" strike="noStrike" dirty="0">
                <a:solidFill>
                  <a:srgbClr val="000000"/>
                </a:solidFill>
                <a:effectLst/>
                <a:latin typeface="Times New Roman" panose="02020603050405020304" pitchFamily="18" charset="0"/>
              </a:rPr>
              <a:t>The receptionists should understand the negative impact of cultural misbehaviour.</a:t>
            </a:r>
          </a:p>
          <a:p>
            <a:endParaRPr lang="en-GB" dirty="0"/>
          </a:p>
        </p:txBody>
      </p:sp>
      <p:pic>
        <p:nvPicPr>
          <p:cNvPr id="4" name="Picture 3"/>
          <p:cNvPicPr>
            <a:picLocks noChangeAspect="1"/>
          </p:cNvPicPr>
          <p:nvPr/>
        </p:nvPicPr>
        <p:blipFill>
          <a:blip r:embed="rId3"/>
          <a:stretch>
            <a:fillRect/>
          </a:stretch>
        </p:blipFill>
        <p:spPr>
          <a:xfrm>
            <a:off x="8257252" y="2019026"/>
            <a:ext cx="3458175" cy="29387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53621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E0BF6-E942-A361-D91C-917E83B85152}"/>
              </a:ext>
            </a:extLst>
          </p:cNvPr>
          <p:cNvSpPr>
            <a:spLocks noGrp="1"/>
          </p:cNvSpPr>
          <p:nvPr>
            <p:ph type="title"/>
          </p:nvPr>
        </p:nvSpPr>
        <p:spPr>
          <a:xfrm>
            <a:off x="2592925" y="624110"/>
            <a:ext cx="8911687" cy="676053"/>
          </a:xfrm>
        </p:spPr>
        <p:txBody>
          <a:bodyPr>
            <a:normAutofit/>
          </a:bodyPr>
          <a:lstStyle/>
          <a:p>
            <a:pPr algn="ctr">
              <a:lnSpc>
                <a:spcPct val="150000"/>
              </a:lnSpc>
            </a:pPr>
            <a:r>
              <a:rPr lang="en-US" sz="2000" b="1" i="0" u="none" strike="noStrike" dirty="0">
                <a:solidFill>
                  <a:srgbClr val="000000"/>
                </a:solidFill>
                <a:effectLst/>
                <a:latin typeface="Times New Roman" panose="02020603050405020304" pitchFamily="18" charset="0"/>
              </a:rPr>
              <a:t>A Brief concept</a:t>
            </a:r>
            <a:r>
              <a:rPr lang="en-US" sz="2000" b="1" dirty="0">
                <a:solidFill>
                  <a:srgbClr val="000000"/>
                </a:solidFill>
                <a:latin typeface="Times New Roman" panose="02020603050405020304" pitchFamily="18" charset="0"/>
              </a:rPr>
              <a:t> </a:t>
            </a:r>
            <a:r>
              <a:rPr lang="en-US" sz="2000" b="1" i="0" u="none" strike="noStrike" dirty="0">
                <a:solidFill>
                  <a:srgbClr val="000000"/>
                </a:solidFill>
                <a:effectLst/>
                <a:latin typeface="Times New Roman" panose="02020603050405020304" pitchFamily="18" charset="0"/>
              </a:rPr>
              <a:t>of the Spanish language</a:t>
            </a:r>
            <a:endParaRPr lang="en-GB" sz="2000" dirty="0"/>
          </a:p>
        </p:txBody>
      </p:sp>
      <p:sp>
        <p:nvSpPr>
          <p:cNvPr id="3" name="Content Placeholder 2">
            <a:extLst>
              <a:ext uri="{FF2B5EF4-FFF2-40B4-BE49-F238E27FC236}">
                <a16:creationId xmlns:a16="http://schemas.microsoft.com/office/drawing/2014/main" id="{EBEFC10A-64D9-6FAB-1868-04ECE3355266}"/>
              </a:ext>
            </a:extLst>
          </p:cNvPr>
          <p:cNvSpPr>
            <a:spLocks noGrp="1"/>
          </p:cNvSpPr>
          <p:nvPr>
            <p:ph idx="1"/>
          </p:nvPr>
        </p:nvSpPr>
        <p:spPr>
          <a:xfrm>
            <a:off x="2118363" y="1614548"/>
            <a:ext cx="5560177" cy="3777622"/>
          </a:xfrm>
        </p:spPr>
        <p:txBody>
          <a:bodyPr>
            <a:normAutofit fontScale="92500" lnSpcReduction="20000"/>
          </a:bodyPr>
          <a:lstStyle/>
          <a:p>
            <a:pPr algn="just">
              <a:lnSpc>
                <a:spcPct val="150000"/>
              </a:lnSpc>
            </a:pPr>
            <a:r>
              <a:rPr lang="en-GB" dirty="0">
                <a:solidFill>
                  <a:schemeClr val="tx1">
                    <a:lumMod val="95000"/>
                    <a:lumOff val="5000"/>
                  </a:schemeClr>
                </a:solidFill>
                <a:latin typeface="Times New Roman" panose="02020603050405020304" pitchFamily="18" charset="0"/>
                <a:cs typeface="Times New Roman" panose="02020603050405020304" pitchFamily="18" charset="0"/>
              </a:rPr>
              <a:t>Spanish is used in Spain.</a:t>
            </a:r>
          </a:p>
          <a:p>
            <a:pPr algn="just">
              <a:lnSpc>
                <a:spcPct val="150000"/>
              </a:lnSpc>
            </a:pPr>
            <a:r>
              <a:rPr lang="en-GB" dirty="0">
                <a:solidFill>
                  <a:schemeClr val="tx1">
                    <a:lumMod val="95000"/>
                    <a:lumOff val="5000"/>
                  </a:schemeClr>
                </a:solidFill>
                <a:latin typeface="Times New Roman" panose="02020603050405020304" pitchFamily="18" charset="0"/>
                <a:cs typeface="Times New Roman" panose="02020603050405020304" pitchFamily="18" charset="0"/>
              </a:rPr>
              <a:t>The language is very easy to learn</a:t>
            </a:r>
            <a:r>
              <a:rPr lang="en-GB" dirty="0">
                <a:latin typeface="Times New Roman" panose="02020603050405020304" pitchFamily="18" charset="0"/>
                <a:cs typeface="Times New Roman" panose="02020603050405020304" pitchFamily="18" charset="0"/>
              </a:rPr>
              <a:t>.</a:t>
            </a:r>
          </a:p>
          <a:p>
            <a:pPr algn="just">
              <a:lnSpc>
                <a:spcPct val="150000"/>
              </a:lnSpc>
            </a:pPr>
            <a:r>
              <a:rPr lang="en-US" dirty="0">
                <a:solidFill>
                  <a:srgbClr val="000000"/>
                </a:solidFill>
                <a:latin typeface="Times New Roman" panose="02020603050405020304" pitchFamily="18" charset="0"/>
              </a:rPr>
              <a:t>T</a:t>
            </a:r>
            <a:r>
              <a:rPr lang="en-US" sz="1800" b="0" i="0" u="none" strike="noStrike" dirty="0">
                <a:solidFill>
                  <a:srgbClr val="000000"/>
                </a:solidFill>
                <a:effectLst/>
                <a:latin typeface="Times New Roman" panose="02020603050405020304" pitchFamily="18" charset="0"/>
              </a:rPr>
              <a:t>he hotel staff must develop a strong concept of the Spanish language</a:t>
            </a:r>
            <a:r>
              <a:rPr lang="en-GB" sz="1800" b="0" i="0" u="none" strike="noStrike" dirty="0">
                <a:solidFill>
                  <a:srgbClr val="000000"/>
                </a:solidFill>
                <a:effectLst/>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algn="just">
              <a:lnSpc>
                <a:spcPct val="150000"/>
              </a:lnSpc>
            </a:pPr>
            <a:r>
              <a:rPr lang="en-US" dirty="0">
                <a:solidFill>
                  <a:srgbClr val="000000"/>
                </a:solidFill>
                <a:latin typeface="Times New Roman" panose="02020603050405020304" pitchFamily="18" charset="0"/>
              </a:rPr>
              <a:t>A</a:t>
            </a:r>
            <a:r>
              <a:rPr lang="en-US" sz="1800" b="0" i="0" u="none" strike="noStrike" dirty="0">
                <a:solidFill>
                  <a:srgbClr val="000000"/>
                </a:solidFill>
                <a:effectLst/>
                <a:latin typeface="Times New Roman" panose="02020603050405020304" pitchFamily="18" charset="0"/>
              </a:rPr>
              <a:t> warm welcome by shaking hands while entering the hotel is considered polite </a:t>
            </a:r>
            <a:r>
              <a:rPr lang="en-US" sz="1800" b="0" i="0" u="none" strike="noStrike" dirty="0" err="1">
                <a:solidFill>
                  <a:srgbClr val="000000"/>
                </a:solidFill>
                <a:effectLst/>
                <a:latin typeface="Times New Roman" panose="02020603050405020304" pitchFamily="18" charset="0"/>
              </a:rPr>
              <a:t>behaviour</a:t>
            </a:r>
            <a:r>
              <a:rPr lang="en-US" sz="1800" b="0" i="0" u="none" strike="noStrike" dirty="0">
                <a:solidFill>
                  <a:srgbClr val="000000"/>
                </a:solidFill>
                <a:effectLst/>
                <a:latin typeface="Times New Roman" panose="02020603050405020304" pitchFamily="18" charset="0"/>
              </a:rPr>
              <a:t> (Hofstede </a:t>
            </a:r>
            <a:r>
              <a:rPr lang="en-US" sz="1800" b="0" i="1" u="none" strike="noStrike" dirty="0">
                <a:solidFill>
                  <a:srgbClr val="000000"/>
                </a:solidFill>
                <a:effectLst/>
                <a:latin typeface="Times New Roman" panose="02020603050405020304" pitchFamily="18" charset="0"/>
              </a:rPr>
              <a:t>et al.,</a:t>
            </a:r>
            <a:r>
              <a:rPr lang="en-US" sz="1800" b="0" i="0" u="none" strike="noStrike" dirty="0">
                <a:solidFill>
                  <a:srgbClr val="000000"/>
                </a:solidFill>
                <a:effectLst/>
                <a:latin typeface="Times New Roman" panose="02020603050405020304" pitchFamily="18" charset="0"/>
              </a:rPr>
              <a:t> 2010).</a:t>
            </a:r>
          </a:p>
          <a:p>
            <a:pPr algn="just">
              <a:lnSpc>
                <a:spcPct val="150000"/>
              </a:lnSpc>
            </a:pPr>
            <a:r>
              <a:rPr lang="en-US" dirty="0">
                <a:solidFill>
                  <a:srgbClr val="000000"/>
                </a:solidFill>
                <a:latin typeface="Times New Roman" panose="02020603050405020304" pitchFamily="18" charset="0"/>
              </a:rPr>
              <a:t>E</a:t>
            </a:r>
            <a:r>
              <a:rPr lang="en-US" sz="1800" b="0" i="0" u="none" strike="noStrike" dirty="0">
                <a:solidFill>
                  <a:srgbClr val="000000"/>
                </a:solidFill>
                <a:effectLst/>
                <a:latin typeface="Times New Roman" panose="02020603050405020304" pitchFamily="18" charset="0"/>
              </a:rPr>
              <a:t>xcessive praising of own business achievement is regarded as impolite </a:t>
            </a:r>
            <a:r>
              <a:rPr lang="en-US" sz="1800" b="0" i="0" u="none" strike="noStrike" dirty="0" err="1">
                <a:solidFill>
                  <a:srgbClr val="000000"/>
                </a:solidFill>
                <a:effectLst/>
                <a:latin typeface="Times New Roman" panose="02020603050405020304" pitchFamily="18" charset="0"/>
              </a:rPr>
              <a:t>behaviour</a:t>
            </a:r>
            <a:r>
              <a:rPr lang="en-US" sz="1800" b="0" i="0" u="none" strike="noStrike" dirty="0">
                <a:solidFill>
                  <a:srgbClr val="000000"/>
                </a:solidFill>
                <a:effectLst/>
                <a:latin typeface="Times New Roman" panose="02020603050405020304" pitchFamily="18" charset="0"/>
              </a:rPr>
              <a:t>.</a:t>
            </a:r>
          </a:p>
          <a:p>
            <a:pPr marL="0" indent="0">
              <a:buNone/>
            </a:pPr>
            <a:endParaRPr lang="en-US" sz="1800" b="0" i="0" u="none" strike="noStrike" dirty="0">
              <a:solidFill>
                <a:srgbClr val="000000"/>
              </a:solidFill>
              <a:effectLst/>
              <a:latin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596015" y="2114365"/>
            <a:ext cx="3150007" cy="1914710"/>
          </a:xfrm>
          <a:prstGeom prst="rect">
            <a:avLst/>
          </a:prstGeom>
        </p:spPr>
      </p:pic>
    </p:spTree>
    <p:extLst>
      <p:ext uri="{BB962C8B-B14F-4D97-AF65-F5344CB8AC3E}">
        <p14:creationId xmlns:p14="http://schemas.microsoft.com/office/powerpoint/2010/main" val="2467820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70E33-3E5E-CD82-5B94-CAA39D85192A}"/>
              </a:ext>
            </a:extLst>
          </p:cNvPr>
          <p:cNvSpPr>
            <a:spLocks noGrp="1"/>
          </p:cNvSpPr>
          <p:nvPr>
            <p:ph type="title"/>
          </p:nvPr>
        </p:nvSpPr>
        <p:spPr>
          <a:xfrm>
            <a:off x="2592925" y="624110"/>
            <a:ext cx="8911687" cy="739469"/>
          </a:xfrm>
        </p:spPr>
        <p:txBody>
          <a:bodyPr/>
          <a:lstStyle/>
          <a:p>
            <a:pPr algn="ctr">
              <a:lnSpc>
                <a:spcPct val="150000"/>
              </a:lnSpc>
            </a:pPr>
            <a:r>
              <a:rPr lang="en-US" sz="1800" b="1" i="0" u="none" strike="noStrike" dirty="0">
                <a:solidFill>
                  <a:srgbClr val="000000"/>
                </a:solidFill>
                <a:effectLst/>
                <a:latin typeface="Times New Roman" panose="02020603050405020304" pitchFamily="18" charset="0"/>
              </a:rPr>
              <a:t>Examples from</a:t>
            </a:r>
            <a:r>
              <a:rPr lang="en-US" sz="1800" b="1" dirty="0">
                <a:solidFill>
                  <a:srgbClr val="000000"/>
                </a:solidFill>
                <a:latin typeface="Times New Roman" panose="02020603050405020304" pitchFamily="18" charset="0"/>
              </a:rPr>
              <a:t> </a:t>
            </a:r>
            <a:r>
              <a:rPr lang="en-US" sz="1800" b="1" i="0" u="none" strike="noStrike" dirty="0">
                <a:solidFill>
                  <a:srgbClr val="000000"/>
                </a:solidFill>
                <a:effectLst/>
                <a:latin typeface="Times New Roman" panose="02020603050405020304" pitchFamily="18" charset="0"/>
              </a:rPr>
              <a:t>the Hotel industry</a:t>
            </a:r>
            <a:endParaRPr lang="en-GB" dirty="0"/>
          </a:p>
        </p:txBody>
      </p:sp>
      <p:sp>
        <p:nvSpPr>
          <p:cNvPr id="3" name="Content Placeholder 2">
            <a:extLst>
              <a:ext uri="{FF2B5EF4-FFF2-40B4-BE49-F238E27FC236}">
                <a16:creationId xmlns:a16="http://schemas.microsoft.com/office/drawing/2014/main" id="{5BE5EF72-E0B5-5996-3D21-7F81962219EC}"/>
              </a:ext>
            </a:extLst>
          </p:cNvPr>
          <p:cNvSpPr>
            <a:spLocks noGrp="1"/>
          </p:cNvSpPr>
          <p:nvPr>
            <p:ph idx="1"/>
          </p:nvPr>
        </p:nvSpPr>
        <p:spPr>
          <a:xfrm>
            <a:off x="2160949" y="1490900"/>
            <a:ext cx="5319546" cy="4547643"/>
          </a:xfrm>
        </p:spPr>
        <p:txBody>
          <a:bodyPr>
            <a:normAutofit fontScale="92500" lnSpcReduction="20000"/>
          </a:bodyPr>
          <a:lstStyle/>
          <a:p>
            <a:pPr algn="just">
              <a:lnSpc>
                <a:spcPct val="150000"/>
              </a:lnSpc>
            </a:pPr>
            <a:r>
              <a:rPr lang="en-US" dirty="0">
                <a:solidFill>
                  <a:srgbClr val="000000"/>
                </a:solidFill>
                <a:latin typeface="Times New Roman" panose="02020603050405020304" pitchFamily="18" charset="0"/>
              </a:rPr>
              <a:t>G</a:t>
            </a:r>
            <a:r>
              <a:rPr lang="en-US" sz="1800" b="0" i="0" u="none" strike="noStrike" dirty="0">
                <a:solidFill>
                  <a:srgbClr val="000000"/>
                </a:solidFill>
                <a:effectLst/>
                <a:latin typeface="Times New Roman" panose="02020603050405020304" pitchFamily="18" charset="0"/>
              </a:rPr>
              <a:t>ood cultural practices are executed in several hotels in the UK.</a:t>
            </a:r>
          </a:p>
          <a:p>
            <a:pPr algn="just">
              <a:lnSpc>
                <a:spcPct val="150000"/>
              </a:lnSpc>
            </a:pPr>
            <a:r>
              <a:rPr lang="en-US" sz="1800" b="0" i="0" u="none" strike="noStrike" dirty="0">
                <a:solidFill>
                  <a:srgbClr val="000000"/>
                </a:solidFill>
                <a:effectLst/>
                <a:latin typeface="Times New Roman" panose="02020603050405020304" pitchFamily="18" charset="0"/>
              </a:rPr>
              <a:t>the concern about the existing similarities and dissimilarities among different cultures</a:t>
            </a:r>
            <a:r>
              <a:rPr lang="en-US" dirty="0">
                <a:solidFill>
                  <a:srgbClr val="000000"/>
                </a:solidFill>
                <a:latin typeface="Times New Roman" panose="02020603050405020304" pitchFamily="18" charset="0"/>
              </a:rPr>
              <a:t> is cultural awareness.</a:t>
            </a:r>
          </a:p>
          <a:p>
            <a:pPr algn="just">
              <a:lnSpc>
                <a:spcPct val="150000"/>
              </a:lnSpc>
            </a:pPr>
            <a:r>
              <a:rPr lang="en-US" sz="1800" b="0" i="0" u="none" strike="noStrike" dirty="0">
                <a:solidFill>
                  <a:srgbClr val="000000"/>
                </a:solidFill>
                <a:effectLst/>
                <a:latin typeface="Times New Roman" panose="02020603050405020304" pitchFamily="18" charset="0"/>
              </a:rPr>
              <a:t>Imperial London Hotel maintains such cultural awareness.</a:t>
            </a:r>
          </a:p>
          <a:p>
            <a:pPr algn="just">
              <a:lnSpc>
                <a:spcPct val="150000"/>
              </a:lnSpc>
            </a:pPr>
            <a:r>
              <a:rPr lang="en-US" sz="1800" b="0" i="0" u="none" strike="noStrike" dirty="0">
                <a:solidFill>
                  <a:srgbClr val="000000"/>
                </a:solidFill>
                <a:effectLst/>
                <a:latin typeface="Times New Roman" panose="02020603050405020304" pitchFamily="18" charset="0"/>
              </a:rPr>
              <a:t>Imperial </a:t>
            </a:r>
            <a:r>
              <a:rPr lang="en-US" dirty="0">
                <a:solidFill>
                  <a:srgbClr val="000000"/>
                </a:solidFill>
                <a:latin typeface="Times New Roman" panose="02020603050405020304" pitchFamily="18" charset="0"/>
              </a:rPr>
              <a:t>London Hotel welcomes guests in accordance with their culture </a:t>
            </a:r>
            <a:r>
              <a:rPr lang="en-IN" sz="1800" b="0" i="0" u="none" strike="noStrike" dirty="0">
                <a:solidFill>
                  <a:srgbClr val="000000"/>
                </a:solidFill>
                <a:effectLst/>
                <a:latin typeface="Times New Roman" panose="02020603050405020304" pitchFamily="18" charset="0"/>
              </a:rPr>
              <a:t>(Imperial London Hotel, 2023). </a:t>
            </a:r>
          </a:p>
          <a:p>
            <a:pPr algn="just">
              <a:lnSpc>
                <a:spcPct val="150000"/>
              </a:lnSpc>
            </a:pPr>
            <a:r>
              <a:rPr lang="en-IN" dirty="0">
                <a:solidFill>
                  <a:srgbClr val="000000"/>
                </a:solidFill>
                <a:latin typeface="Times New Roman" panose="02020603050405020304" pitchFamily="18" charset="0"/>
              </a:rPr>
              <a:t>Receptionists of The Country Hotel can communicate with the local languages of foreign tourists.</a:t>
            </a:r>
            <a:endParaRPr lang="en-US" sz="1800" b="0" i="0" u="none" strike="noStrike" dirty="0">
              <a:solidFill>
                <a:srgbClr val="000000"/>
              </a:solidFill>
              <a:effectLst/>
              <a:latin typeface="Times New Roman" panose="02020603050405020304" pitchFamily="18" charset="0"/>
            </a:endParaRPr>
          </a:p>
          <a:p>
            <a:endParaRPr lang="en-US" sz="1800" b="0" i="0" u="none" strike="noStrike" dirty="0">
              <a:solidFill>
                <a:srgbClr val="000000"/>
              </a:solidFill>
              <a:effectLst/>
              <a:latin typeface="Times New Roman" panose="02020603050405020304" pitchFamily="18" charset="0"/>
            </a:endParaRPr>
          </a:p>
          <a:p>
            <a:endParaRPr lang="en-GB" dirty="0"/>
          </a:p>
        </p:txBody>
      </p:sp>
      <p:pic>
        <p:nvPicPr>
          <p:cNvPr id="4" name="Picture 3"/>
          <p:cNvPicPr>
            <a:picLocks noChangeAspect="1"/>
          </p:cNvPicPr>
          <p:nvPr/>
        </p:nvPicPr>
        <p:blipFill>
          <a:blip r:embed="rId3"/>
          <a:stretch>
            <a:fillRect/>
          </a:stretch>
        </p:blipFill>
        <p:spPr>
          <a:xfrm>
            <a:off x="8408555" y="1852395"/>
            <a:ext cx="3096057" cy="3124636"/>
          </a:xfrm>
          <a:prstGeom prst="rect">
            <a:avLst/>
          </a:prstGeom>
        </p:spPr>
      </p:pic>
    </p:spTree>
    <p:extLst>
      <p:ext uri="{BB962C8B-B14F-4D97-AF65-F5344CB8AC3E}">
        <p14:creationId xmlns:p14="http://schemas.microsoft.com/office/powerpoint/2010/main" val="2436178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863EF-9501-9575-16F7-4086A83A8550}"/>
              </a:ext>
            </a:extLst>
          </p:cNvPr>
          <p:cNvSpPr>
            <a:spLocks noGrp="1"/>
          </p:cNvSpPr>
          <p:nvPr>
            <p:ph type="title"/>
          </p:nvPr>
        </p:nvSpPr>
        <p:spPr>
          <a:xfrm>
            <a:off x="2592925" y="624110"/>
            <a:ext cx="8911687" cy="915932"/>
          </a:xfrm>
        </p:spPr>
        <p:txBody>
          <a:bodyPr>
            <a:normAutofit/>
          </a:bodyPr>
          <a:lstStyle/>
          <a:p>
            <a:pPr algn="ctr">
              <a:lnSpc>
                <a:spcPct val="150000"/>
              </a:lnSpc>
            </a:pPr>
            <a:r>
              <a:rPr lang="en-IN" sz="1800" b="1" i="0" u="none" strike="noStrike" dirty="0">
                <a:solidFill>
                  <a:srgbClr val="000000"/>
                </a:solidFill>
                <a:effectLst/>
                <a:latin typeface="Times New Roman" panose="02020603050405020304" pitchFamily="18" charset="0"/>
                <a:cs typeface="Times New Roman" panose="02020603050405020304" pitchFamily="18" charset="0"/>
              </a:rPr>
              <a:t>Conclusion</a:t>
            </a:r>
            <a:br>
              <a:rPr lang="en-IN" sz="1800" b="1" dirty="0">
                <a:effectLst/>
                <a:latin typeface="Times New Roman" panose="02020603050405020304" pitchFamily="18" charset="0"/>
                <a:cs typeface="Times New Roman" panose="02020603050405020304" pitchFamily="18" charset="0"/>
              </a:rPr>
            </a:br>
            <a:endParaRPr lang="en-GB" sz="1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AEDBA0A-4650-58B4-8276-B9474A2B678B}"/>
              </a:ext>
            </a:extLst>
          </p:cNvPr>
          <p:cNvSpPr>
            <a:spLocks noGrp="1"/>
          </p:cNvSpPr>
          <p:nvPr>
            <p:ph idx="1"/>
          </p:nvPr>
        </p:nvSpPr>
        <p:spPr>
          <a:xfrm>
            <a:off x="2589212" y="1411705"/>
            <a:ext cx="4714413" cy="4499517"/>
          </a:xfrm>
        </p:spPr>
        <p:txBody>
          <a:bodyPr>
            <a:normAutofit fontScale="92500" lnSpcReduction="20000"/>
          </a:bodyPr>
          <a:lstStyle/>
          <a:p>
            <a:pPr algn="just">
              <a:lnSpc>
                <a:spcPct val="150000"/>
              </a:lnSpc>
            </a:pPr>
            <a:r>
              <a:rPr lang="en-GB" sz="2000" dirty="0">
                <a:latin typeface="Times New Roman" panose="02020603050405020304" pitchFamily="18" charset="0"/>
                <a:cs typeface="Times New Roman" panose="02020603050405020304" pitchFamily="18" charset="0"/>
              </a:rPr>
              <a:t>The concept of Multilingualism is explained.</a:t>
            </a:r>
          </a:p>
          <a:p>
            <a:pPr algn="just">
              <a:lnSpc>
                <a:spcPct val="150000"/>
              </a:lnSpc>
            </a:pPr>
            <a:r>
              <a:rPr lang="en-GB" sz="2000" dirty="0">
                <a:latin typeface="Times New Roman" panose="02020603050405020304" pitchFamily="18" charset="0"/>
                <a:cs typeface="Times New Roman" panose="02020603050405020304" pitchFamily="18" charset="0"/>
              </a:rPr>
              <a:t>The importance of Multilingualism is described.</a:t>
            </a:r>
          </a:p>
          <a:p>
            <a:pPr algn="just">
              <a:lnSpc>
                <a:spcPct val="150000"/>
              </a:lnSpc>
            </a:pPr>
            <a:r>
              <a:rPr lang="en-GB" sz="2000" dirty="0">
                <a:latin typeface="Times New Roman" panose="02020603050405020304" pitchFamily="18" charset="0"/>
                <a:cs typeface="Times New Roman" panose="02020603050405020304" pitchFamily="18" charset="0"/>
              </a:rPr>
              <a:t>The benefits of language awareness skill are stated.</a:t>
            </a:r>
          </a:p>
          <a:p>
            <a:pPr algn="just">
              <a:lnSpc>
                <a:spcPct val="150000"/>
              </a:lnSpc>
            </a:pPr>
            <a:r>
              <a:rPr lang="en-GB" sz="2000" dirty="0">
                <a:latin typeface="Times New Roman" panose="02020603050405020304" pitchFamily="18" charset="0"/>
                <a:cs typeface="Times New Roman" panose="02020603050405020304" pitchFamily="18" charset="0"/>
              </a:rPr>
              <a:t>A basic concept of the Spanish language is included.</a:t>
            </a:r>
          </a:p>
          <a:p>
            <a:pPr algn="just">
              <a:lnSpc>
                <a:spcPct val="150000"/>
              </a:lnSpc>
            </a:pPr>
            <a:r>
              <a:rPr lang="en-GB" sz="2000" dirty="0">
                <a:latin typeface="Times New Roman" panose="02020603050405020304" pitchFamily="18" charset="0"/>
                <a:cs typeface="Times New Roman" panose="02020603050405020304" pitchFamily="18" charset="0"/>
              </a:rPr>
              <a:t> Several examples of cultural awareness in the UK hotel industry are given. </a:t>
            </a:r>
          </a:p>
        </p:txBody>
      </p:sp>
      <p:pic>
        <p:nvPicPr>
          <p:cNvPr id="4" name="Picture 3"/>
          <p:cNvPicPr>
            <a:picLocks noChangeAspect="1"/>
          </p:cNvPicPr>
          <p:nvPr/>
        </p:nvPicPr>
        <p:blipFill>
          <a:blip r:embed="rId3"/>
          <a:stretch>
            <a:fillRect/>
          </a:stretch>
        </p:blipFill>
        <p:spPr>
          <a:xfrm>
            <a:off x="8426034" y="1701478"/>
            <a:ext cx="2966633" cy="3761773"/>
          </a:xfrm>
          <a:prstGeom prst="rect">
            <a:avLst/>
          </a:prstGeom>
        </p:spPr>
      </p:pic>
    </p:spTree>
    <p:extLst>
      <p:ext uri="{BB962C8B-B14F-4D97-AF65-F5344CB8AC3E}">
        <p14:creationId xmlns:p14="http://schemas.microsoft.com/office/powerpoint/2010/main" val="288311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59CEF-44E3-8D2C-1F7F-3C5604281070}"/>
              </a:ext>
            </a:extLst>
          </p:cNvPr>
          <p:cNvSpPr>
            <a:spLocks noGrp="1"/>
          </p:cNvSpPr>
          <p:nvPr>
            <p:ph type="title"/>
          </p:nvPr>
        </p:nvSpPr>
        <p:spPr>
          <a:xfrm>
            <a:off x="2592925" y="624110"/>
            <a:ext cx="8911687" cy="931974"/>
          </a:xfrm>
        </p:spPr>
        <p:txBody>
          <a:bodyPr>
            <a:normAutofit/>
          </a:bodyPr>
          <a:lstStyle/>
          <a:p>
            <a:pPr algn="ctr"/>
            <a:r>
              <a:rPr lang="en-IN" sz="4000" b="1" i="0" u="none" strike="noStrike" dirty="0">
                <a:solidFill>
                  <a:srgbClr val="000000"/>
                </a:solidFill>
                <a:effectLst/>
                <a:latin typeface="Times New Roman" panose="02020603050405020304" pitchFamily="18" charset="0"/>
              </a:rPr>
              <a:t>References</a:t>
            </a:r>
            <a:endParaRPr lang="en-GB" sz="6600" dirty="0"/>
          </a:p>
        </p:txBody>
      </p:sp>
      <p:sp>
        <p:nvSpPr>
          <p:cNvPr id="3" name="Content Placeholder 2">
            <a:extLst>
              <a:ext uri="{FF2B5EF4-FFF2-40B4-BE49-F238E27FC236}">
                <a16:creationId xmlns:a16="http://schemas.microsoft.com/office/drawing/2014/main" id="{38F0A298-9C53-3A80-23A9-FB86CE035B8A}"/>
              </a:ext>
            </a:extLst>
          </p:cNvPr>
          <p:cNvSpPr>
            <a:spLocks noGrp="1"/>
          </p:cNvSpPr>
          <p:nvPr>
            <p:ph idx="1"/>
          </p:nvPr>
        </p:nvSpPr>
        <p:spPr>
          <a:xfrm>
            <a:off x="1817225" y="1458410"/>
            <a:ext cx="9687387" cy="4452812"/>
          </a:xfrm>
        </p:spPr>
        <p:txBody>
          <a:bodyPr>
            <a:normAutofit lnSpcReduction="10000"/>
          </a:bodyPr>
          <a:lstStyle/>
          <a:p>
            <a:pPr algn="just">
              <a:lnSpc>
                <a:spcPct val="150000"/>
              </a:lnSpc>
            </a:pPr>
            <a:r>
              <a:rPr lang="en-GB" dirty="0" err="1">
                <a:latin typeface="Times New Roman" panose="02020603050405020304" pitchFamily="18" charset="0"/>
                <a:cs typeface="Times New Roman" panose="02020603050405020304" pitchFamily="18" charset="0"/>
              </a:rPr>
              <a:t>Abdullaev</a:t>
            </a:r>
            <a:r>
              <a:rPr lang="en-GB" dirty="0">
                <a:latin typeface="Times New Roman" panose="02020603050405020304" pitchFamily="18" charset="0"/>
                <a:cs typeface="Times New Roman" panose="02020603050405020304" pitchFamily="18" charset="0"/>
              </a:rPr>
              <a:t>, Z.K., 2021. Second Language Learning. Mental Enlightenment Scientific-Methodological Journal, 2021(06), pp.1-11.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Hampden-Turner, C. and </a:t>
            </a:r>
            <a:r>
              <a:rPr lang="en-GB" dirty="0" err="1">
                <a:latin typeface="Times New Roman" panose="02020603050405020304" pitchFamily="18" charset="0"/>
                <a:cs typeface="Times New Roman" panose="02020603050405020304" pitchFamily="18" charset="0"/>
              </a:rPr>
              <a:t>Trompenaars</a:t>
            </a:r>
            <a:r>
              <a:rPr lang="en-GB" dirty="0">
                <a:latin typeface="Times New Roman" panose="02020603050405020304" pitchFamily="18" charset="0"/>
                <a:cs typeface="Times New Roman" panose="02020603050405020304" pitchFamily="18" charset="0"/>
              </a:rPr>
              <a:t>, F. ,2020. Riding the Waves of Culture. 4th Ed. London: John Murray Press.</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Hofstede, G., Hofstede, G.J. and </a:t>
            </a:r>
            <a:r>
              <a:rPr lang="en-GB" dirty="0" err="1">
                <a:latin typeface="Times New Roman" panose="02020603050405020304" pitchFamily="18" charset="0"/>
                <a:cs typeface="Times New Roman" panose="02020603050405020304" pitchFamily="18" charset="0"/>
              </a:rPr>
              <a:t>Minkov</a:t>
            </a:r>
            <a:r>
              <a:rPr lang="en-GB" dirty="0">
                <a:latin typeface="Times New Roman" panose="02020603050405020304" pitchFamily="18" charset="0"/>
                <a:cs typeface="Times New Roman" panose="02020603050405020304" pitchFamily="18" charset="0"/>
              </a:rPr>
              <a:t>, M. ,2010. Cultures and organizations: software of the mind. 3rd Ed. New York: McGraw-Hill.</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Imperial London Hotel, 2023.</a:t>
            </a:r>
            <a:r>
              <a:rPr lang="en-GB" i="1" dirty="0">
                <a:latin typeface="Times New Roman" panose="02020603050405020304" pitchFamily="18" charset="0"/>
                <a:cs typeface="Times New Roman" panose="02020603050405020304" pitchFamily="18" charset="0"/>
              </a:rPr>
              <a:t> Stay </a:t>
            </a:r>
            <a:r>
              <a:rPr lang="en-GB" dirty="0">
                <a:latin typeface="Times New Roman" panose="02020603050405020304" pitchFamily="18" charset="0"/>
                <a:cs typeface="Times New Roman" panose="02020603050405020304" pitchFamily="18" charset="0"/>
              </a:rPr>
              <a:t>[Online] Available at:&lt;https://www.imperialhotels.co.uk/hotels&gt; [accessed on; 6th October 2023]</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Pham, C.K., 2023. NEEDS ANALYSIS: HOTEL RECEPTIONISTS’USE OF ENGLISH. </a:t>
            </a:r>
            <a:r>
              <a:rPr lang="en-US" i="1" dirty="0">
                <a:latin typeface="Times New Roman" panose="02020603050405020304" pitchFamily="18" charset="0"/>
                <a:cs typeface="Times New Roman" panose="02020603050405020304" pitchFamily="18" charset="0"/>
              </a:rPr>
              <a:t>European Journal of Education Studies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10</a:t>
            </a:r>
            <a:r>
              <a:rPr lang="en-US" dirty="0">
                <a:latin typeface="Times New Roman" panose="02020603050405020304" pitchFamily="18" charset="0"/>
                <a:cs typeface="Times New Roman" panose="02020603050405020304" pitchFamily="18" charset="0"/>
              </a:rPr>
              <a:t>(1).</a:t>
            </a:r>
          </a:p>
        </p:txBody>
      </p:sp>
    </p:spTree>
    <p:extLst>
      <p:ext uri="{BB962C8B-B14F-4D97-AF65-F5344CB8AC3E}">
        <p14:creationId xmlns:p14="http://schemas.microsoft.com/office/powerpoint/2010/main" val="3303268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5DB941D-1416-A42A-4DCE-60DD155296D1}"/>
              </a:ext>
            </a:extLst>
          </p:cNvPr>
          <p:cNvPicPr>
            <a:picLocks noChangeAspect="1"/>
          </p:cNvPicPr>
          <p:nvPr/>
        </p:nvPicPr>
        <p:blipFill>
          <a:blip r:embed="rId2"/>
          <a:stretch>
            <a:fillRect/>
          </a:stretch>
        </p:blipFill>
        <p:spPr>
          <a:xfrm>
            <a:off x="0" y="0"/>
            <a:ext cx="12192001" cy="6857999"/>
          </a:xfrm>
          <a:prstGeom prst="rect">
            <a:avLst/>
          </a:prstGeom>
        </p:spPr>
      </p:pic>
    </p:spTree>
    <p:extLst>
      <p:ext uri="{BB962C8B-B14F-4D97-AF65-F5344CB8AC3E}">
        <p14:creationId xmlns:p14="http://schemas.microsoft.com/office/powerpoint/2010/main" val="291810050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88</TotalTime>
  <Words>1105</Words>
  <Application>Microsoft Macintosh PowerPoint</Application>
  <PresentationFormat>Widescreen</PresentationFormat>
  <Paragraphs>56</Paragraphs>
  <Slides>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Times New Roman</vt:lpstr>
      <vt:lpstr>Wingdings 3</vt:lpstr>
      <vt:lpstr>Wisp</vt:lpstr>
      <vt:lpstr>Module Name- Foreign Languages and Cultural Awareness Module Code- BMIH5003   Student Name- Student Id-</vt:lpstr>
      <vt:lpstr>Table of Content</vt:lpstr>
      <vt:lpstr>Introduction</vt:lpstr>
      <vt:lpstr>Benefits of multilingualism and language awareness skill </vt:lpstr>
      <vt:lpstr>A Brief concept of the Spanish language</vt:lpstr>
      <vt:lpstr>Examples from the Hotel industry</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Foreign Languages and Cultural Awareness Module Code- BMIH5003   Student Name- Student Id-</dc:title>
  <cp:lastModifiedBy>Maria Macaran</cp:lastModifiedBy>
  <cp:revision>1</cp:revision>
  <dcterms:created xsi:type="dcterms:W3CDTF">2023-10-06T17:41:51Z</dcterms:created>
  <dcterms:modified xsi:type="dcterms:W3CDTF">2023-11-02T11:24:19Z</dcterms:modified>
</cp:coreProperties>
</file>