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handoutMasterIdLst>
    <p:handoutMasterId r:id="rId25"/>
  </p:handoutMasterIdLst>
  <p:sldIdLst>
    <p:sldId id="256" r:id="rId2"/>
    <p:sldId id="260" r:id="rId3"/>
    <p:sldId id="309" r:id="rId4"/>
    <p:sldId id="275" r:id="rId5"/>
    <p:sldId id="276" r:id="rId6"/>
    <p:sldId id="287" r:id="rId7"/>
    <p:sldId id="284" r:id="rId8"/>
    <p:sldId id="288" r:id="rId9"/>
    <p:sldId id="314" r:id="rId10"/>
    <p:sldId id="306" r:id="rId11"/>
    <p:sldId id="293" r:id="rId12"/>
    <p:sldId id="294" r:id="rId13"/>
    <p:sldId id="295" r:id="rId14"/>
    <p:sldId id="297" r:id="rId15"/>
    <p:sldId id="323" r:id="rId16"/>
    <p:sldId id="303" r:id="rId17"/>
    <p:sldId id="312" r:id="rId18"/>
    <p:sldId id="325" r:id="rId19"/>
    <p:sldId id="320" r:id="rId20"/>
    <p:sldId id="322" r:id="rId21"/>
    <p:sldId id="324" r:id="rId22"/>
    <p:sldId id="31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6C9CF-A75F-432C-BA23-6DFF96F9420A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182EF-8A74-460F-8024-CC3A79277E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28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79268-2EA5-4222-B867-A2CFA562465F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F2A9D-7BBA-4306-8C99-4DB4A3CF53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548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721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6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5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94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8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336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641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7462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56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9350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33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855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3235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90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475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e.bissa@tsd.ac.uk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CLCL5005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Module Syllabus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/>
          </a:bodyPr>
          <a:lstStyle/>
          <a:p>
            <a:pPr marL="0" indent="0"/>
            <a:r>
              <a:rPr lang="en-GB" dirty="0" smtClean="0"/>
              <a:t>Read the Module Syllabus on Moodle CAREFULLY.</a:t>
            </a:r>
          </a:p>
          <a:p>
            <a:pPr marL="0" indent="0"/>
            <a:endParaRPr lang="en-GB" dirty="0" smtClean="0"/>
          </a:p>
          <a:p>
            <a:pPr marL="0" indent="0"/>
            <a:r>
              <a:rPr lang="en-GB" dirty="0" smtClean="0"/>
              <a:t>You need to know the information that is there. </a:t>
            </a:r>
          </a:p>
          <a:p>
            <a:pPr marL="0" indent="0"/>
            <a:endParaRPr lang="en-GB" dirty="0" smtClean="0"/>
          </a:p>
          <a:p>
            <a:pPr marL="0" indent="0"/>
            <a:r>
              <a:rPr lang="en-GB" dirty="0" smtClean="0"/>
              <a:t>Deadlines, information about the assessment, etc</a:t>
            </a:r>
          </a:p>
          <a:p>
            <a:pPr marL="0" indent="0"/>
            <a:endParaRPr lang="en-GB" dirty="0" smtClean="0"/>
          </a:p>
          <a:p>
            <a:pPr marL="0" indent="0"/>
            <a:r>
              <a:rPr lang="en-GB" dirty="0" smtClean="0"/>
              <a:t>It is YOUR responsibility to read the module syllabus.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Purpose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608512"/>
          </a:xfrm>
        </p:spPr>
        <p:txBody>
          <a:bodyPr>
            <a:normAutofit/>
          </a:bodyPr>
          <a:lstStyle/>
          <a:p>
            <a:r>
              <a:rPr lang="en-GB" dirty="0" smtClean="0"/>
              <a:t>The purpose of this module is for you to do a piece of your own research and complete a 4000 word essay on your own title.</a:t>
            </a:r>
          </a:p>
          <a:p>
            <a:endParaRPr lang="en-GB" sz="1400" dirty="0"/>
          </a:p>
          <a:p>
            <a:r>
              <a:rPr lang="en-GB" dirty="0"/>
              <a:t>We have 2 sessions per week: </a:t>
            </a:r>
            <a:r>
              <a:rPr lang="en-GB"/>
              <a:t>Tuesday </a:t>
            </a:r>
            <a:r>
              <a:rPr lang="en-GB" smtClean="0"/>
              <a:t>11-12 and Thursdays 16-18 in </a:t>
            </a:r>
            <a:r>
              <a:rPr lang="en-GB"/>
              <a:t>the </a:t>
            </a:r>
            <a:r>
              <a:rPr lang="en-GB" smtClean="0"/>
              <a:t>Tucker Theatre.</a:t>
            </a:r>
            <a:endParaRPr lang="en-GB" dirty="0" smtClean="0"/>
          </a:p>
          <a:p>
            <a:endParaRPr lang="en-GB" sz="1400" dirty="0"/>
          </a:p>
          <a:p>
            <a:r>
              <a:rPr lang="en-GB" dirty="0" smtClean="0"/>
              <a:t>We will have one to one and group sessions to discuss the progress of your work – this will require you to keep up work on your project at a steady pace (i.e. don’t leave it all to the last minute).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692696"/>
            <a:ext cx="8534400" cy="64807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Course Work: 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7525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Coursework 1: A project plan: draft structure, abstract and bibliography  (equivalent of 1,000 words) 20%</a:t>
            </a:r>
          </a:p>
          <a:p>
            <a:pPr lvl="1"/>
            <a:r>
              <a:rPr lang="en-GB" dirty="0" smtClean="0"/>
              <a:t>To be submitted </a:t>
            </a:r>
            <a:r>
              <a:rPr lang="en-GB" smtClean="0"/>
              <a:t>by 09/2/16  </a:t>
            </a:r>
            <a:r>
              <a:rPr lang="en-GB" dirty="0" smtClean="0"/>
              <a:t>3pm.</a:t>
            </a:r>
          </a:p>
          <a:p>
            <a:endParaRPr lang="en-GB" dirty="0" smtClean="0"/>
          </a:p>
          <a:p>
            <a:r>
              <a:rPr lang="en-GB" dirty="0" smtClean="0"/>
              <a:t>Coursework 2: A 4,000-word essay on student’s chosen topic on one of the subjects below 80%</a:t>
            </a:r>
          </a:p>
          <a:p>
            <a:pPr lvl="1"/>
            <a:r>
              <a:rPr lang="en-GB" dirty="0" smtClean="0"/>
              <a:t>To be submitted </a:t>
            </a:r>
            <a:r>
              <a:rPr lang="en-GB" smtClean="0"/>
              <a:t>by 3/5/16 3pm.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SUBJECTS TO CHOOSE FROM:</a:t>
            </a:r>
          </a:p>
          <a:p>
            <a:pPr lvl="1"/>
            <a:r>
              <a:rPr lang="en-GB" sz="1900" smtClean="0"/>
              <a:t>Slavery </a:t>
            </a:r>
            <a:endParaRPr lang="en-GB" sz="1900" dirty="0"/>
          </a:p>
          <a:p>
            <a:pPr lvl="1"/>
            <a:r>
              <a:rPr lang="en-GB" sz="1900" smtClean="0"/>
              <a:t>Love</a:t>
            </a:r>
            <a:endParaRPr lang="en-GB" sz="1900" dirty="0"/>
          </a:p>
          <a:p>
            <a:pPr lvl="1"/>
            <a:r>
              <a:rPr lang="en-GB" sz="1900" smtClean="0"/>
              <a:t>Exploration</a:t>
            </a:r>
            <a:endParaRPr lang="en-GB" sz="1900" dirty="0"/>
          </a:p>
          <a:p>
            <a:pPr lvl="1"/>
            <a:r>
              <a:rPr lang="en-GB" sz="1900" smtClean="0"/>
              <a:t>Home</a:t>
            </a:r>
            <a:endParaRPr lang="en-GB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general issues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In case of problems….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dirty="0"/>
              <a:t>you have any problems with the writing or planning of your piece </a:t>
            </a:r>
            <a:r>
              <a:rPr lang="en-GB"/>
              <a:t>of </a:t>
            </a:r>
            <a:r>
              <a:rPr lang="en-GB" smtClean="0"/>
              <a:t>coursework, we </a:t>
            </a:r>
            <a:r>
              <a:rPr lang="en-GB" dirty="0" smtClean="0"/>
              <a:t>will have opportunities each week for you to discuss any problems that have arisen.</a:t>
            </a:r>
          </a:p>
          <a:p>
            <a:endParaRPr lang="en-GB" dirty="0"/>
          </a:p>
          <a:p>
            <a:r>
              <a:rPr lang="en-GB" dirty="0" smtClean="0"/>
              <a:t>Also do come and see us during office hours. You are also welcome to see your personal tutor for advice.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Course Materials and Moodle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All information regarding this course, including lecture slides, workshop and seminar hand-outs, the module syllabus, the bibliography, assignment details and lecture </a:t>
            </a:r>
            <a:r>
              <a:rPr lang="en-GB" dirty="0" err="1" smtClean="0"/>
              <a:t>vidcasts</a:t>
            </a:r>
            <a:r>
              <a:rPr lang="en-GB" dirty="0" smtClean="0"/>
              <a:t> will be available in the Moodle space for this course. </a:t>
            </a:r>
          </a:p>
          <a:p>
            <a:endParaRPr lang="en-GB" sz="1300" dirty="0" smtClean="0"/>
          </a:p>
          <a:p>
            <a:r>
              <a:rPr lang="en-GB" dirty="0" smtClean="0"/>
              <a:t>Further, the Moodle space for this course will offer you a discussion board, where you can ask questions and discuss aspects of the course with your fellow students and the lecturers. </a:t>
            </a:r>
          </a:p>
          <a:p>
            <a:pPr lvl="1"/>
            <a:r>
              <a:rPr lang="en-GB" dirty="0" smtClean="0"/>
              <a:t>If you have trouble accessing any of this material or the Moodle space for this course in general, please contact as soon as possible the departmental Moodle co-ordinator, Dr. Errietta Bissa (</a:t>
            </a:r>
            <a:r>
              <a:rPr lang="en-GB" u="sng" dirty="0" smtClean="0">
                <a:hlinkClick r:id="rId3"/>
              </a:rPr>
              <a:t>e.bissa@tsd.ac.uk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Academic Integrity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All coursework for this module will be automatically submitted to </a:t>
            </a:r>
            <a:r>
              <a:rPr lang="en-GB" smtClean="0"/>
              <a:t>Turn-It-In.</a:t>
            </a:r>
          </a:p>
          <a:p>
            <a:pPr lvl="1"/>
            <a:r>
              <a:rPr lang="en-GB" smtClean="0"/>
              <a:t>You will have the opportunity to check your score and then resubmit after making changes, so long as you do so before the deadline</a:t>
            </a:r>
            <a:endParaRPr lang="en-GB" dirty="0" smtClean="0"/>
          </a:p>
          <a:p>
            <a:r>
              <a:rPr lang="en-GB" dirty="0" smtClean="0"/>
              <a:t>It is important that you do not commit plagiarism or any other type of unfair practice.</a:t>
            </a:r>
          </a:p>
          <a:p>
            <a:endParaRPr lang="en-GB" dirty="0" smtClean="0"/>
          </a:p>
          <a:p>
            <a:r>
              <a:rPr lang="en-GB" dirty="0" smtClean="0"/>
              <a:t>If you need help with avoiding unfair practice, please do talk to one of 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692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MARKING CRITERIA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/>
          <a:lstStyle/>
          <a:p>
            <a:r>
              <a:rPr lang="en-GB" dirty="0" smtClean="0"/>
              <a:t>Marking Criteria both for the Project essay and the Project Plan </a:t>
            </a:r>
            <a:r>
              <a:rPr lang="en-GB" smtClean="0"/>
              <a:t>are available through the Turnitin tab.</a:t>
            </a:r>
          </a:p>
          <a:p>
            <a:pPr marL="0" indent="0">
              <a:buNone/>
            </a:pPr>
            <a:endParaRPr lang="en-GB" smtClean="0"/>
          </a:p>
          <a:p>
            <a:pPr lvl="1"/>
            <a:r>
              <a:rPr lang="en-GB" smtClean="0"/>
              <a:t>Please remember that marking criteria have changed slightly this year – it’s worth taking a careful look!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Make sure that you read them carefully and use them when preparing and writing your essay and plan.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and Preparation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and Preparation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/>
          <a:lstStyle/>
          <a:p>
            <a:r>
              <a:rPr lang="en-GB" dirty="0" smtClean="0"/>
              <a:t>You will be provided with </a:t>
            </a:r>
            <a:r>
              <a:rPr lang="en-GB" smtClean="0"/>
              <a:t>reading and other </a:t>
            </a:r>
            <a:r>
              <a:rPr lang="en-GB" dirty="0" smtClean="0"/>
              <a:t>preparatory tasks during the course which you should do in order to receive proper support for your project.</a:t>
            </a:r>
          </a:p>
          <a:p>
            <a:endParaRPr lang="en-GB" dirty="0" smtClean="0"/>
          </a:p>
          <a:p>
            <a:r>
              <a:rPr lang="en-GB" dirty="0" smtClean="0"/>
              <a:t>During the workshops we will assume that you have done the required reading and other preparation for the topic.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 for next workshop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 smtClean="0"/>
              <a:t>Preparation</a:t>
            </a:r>
            <a:endParaRPr lang="en-GB" sz="44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085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will be required to think about a subject you wish to choose for tomorrows workshop, you need to do the necessary preparation.</a:t>
            </a:r>
          </a:p>
          <a:p>
            <a:endParaRPr lang="en-GB" dirty="0"/>
          </a:p>
          <a:p>
            <a:r>
              <a:rPr lang="en-GB" dirty="0" smtClean="0"/>
              <a:t>Think about your own interests and strengths (i.e. do you enjoy literary criticism or is archaeology more your thing – Greek vs. Rome).  </a:t>
            </a:r>
          </a:p>
          <a:p>
            <a:endParaRPr lang="en-GB" dirty="0" smtClean="0"/>
          </a:p>
          <a:p>
            <a:r>
              <a:rPr lang="en-GB" dirty="0" smtClean="0"/>
              <a:t>Some preliminary reading on the four subjects is available on Moodle. This is to give you some ideas of the subjects themselves.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764641"/>
              </p:ext>
            </p:extLst>
          </p:nvPr>
        </p:nvGraphicFramePr>
        <p:xfrm>
          <a:off x="0" y="-3"/>
          <a:ext cx="9144000" cy="69190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0894"/>
                <a:gridCol w="7663106"/>
              </a:tblGrid>
              <a:tr h="194937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Date and Time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Topic</a:t>
                      </a:r>
                      <a:endParaRPr lang="en-GB" sz="105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872172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effectLst/>
                        </a:rPr>
                        <a:t>Introduction </a:t>
                      </a:r>
                      <a:r>
                        <a:rPr lang="en-GB" sz="1600" smtClean="0">
                          <a:effectLst/>
                        </a:rPr>
                        <a:t> </a:t>
                      </a:r>
                      <a:r>
                        <a:rPr lang="en-GB" sz="1600" dirty="0">
                          <a:effectLst/>
                        </a:rPr>
                        <a:t>+ Working </a:t>
                      </a:r>
                      <a:r>
                        <a:rPr lang="en-GB" sz="1600">
                          <a:effectLst/>
                        </a:rPr>
                        <a:t>Title </a:t>
                      </a:r>
                      <a:endParaRPr lang="en-GB" sz="1600" dirty="0">
                        <a:effectLst/>
                      </a:endParaRP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1 </a:t>
                      </a:r>
                      <a:r>
                        <a:rPr lang="en-GB" sz="1600" dirty="0">
                          <a:effectLst/>
                        </a:rPr>
                        <a:t>to 1 sessions for discussing titles (submit titles by Friday 30</a:t>
                      </a:r>
                      <a:r>
                        <a:rPr lang="en-GB" sz="1600" baseline="30000" dirty="0">
                          <a:effectLst/>
                        </a:rPr>
                        <a:t>th</a:t>
                      </a:r>
                      <a:r>
                        <a:rPr lang="en-GB" sz="1600" dirty="0">
                          <a:effectLst/>
                        </a:rPr>
                        <a:t> on Moodle forum)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Week </a:t>
                      </a:r>
                      <a:r>
                        <a:rPr lang="en-GB" sz="1200" smtClean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marR="0" indent="-28575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smtClean="0">
                          <a:effectLst/>
                        </a:rPr>
                        <a:t> 1 to 1 session for discussing plans</a:t>
                      </a:r>
                      <a:endParaRPr lang="en-GB" sz="16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How </a:t>
                      </a:r>
                      <a:r>
                        <a:rPr lang="en-GB" sz="1600">
                          <a:effectLst/>
                        </a:rPr>
                        <a:t>to: Plan, Bibliography and Abstract </a:t>
                      </a: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3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Resources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2-5 </a:t>
                      </a:r>
                      <a:r>
                        <a:rPr lang="en-GB" sz="1600" dirty="0">
                          <a:effectLst/>
                        </a:rPr>
                        <a:t>minute presentation and group discussion on plans + last </a:t>
                      </a:r>
                      <a:r>
                        <a:rPr lang="en-GB" sz="1600">
                          <a:effectLst/>
                        </a:rPr>
                        <a:t>minute </a:t>
                      </a:r>
                      <a:r>
                        <a:rPr lang="en-GB" sz="1600" smtClean="0">
                          <a:effectLst/>
                        </a:rPr>
                        <a:t>queries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622680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Week </a:t>
                      </a:r>
                      <a:r>
                        <a:rPr lang="en-GB" sz="1200" smtClean="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effectLst/>
                        </a:rPr>
                        <a:t>Discussing the action plans (feedback on content rather than grade)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Collating </a:t>
                      </a:r>
                      <a:r>
                        <a:rPr lang="en-GB" sz="1600" dirty="0">
                          <a:effectLst/>
                        </a:rPr>
                        <a:t>the Process of Research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288324">
                <a:tc gridSpan="2">
                  <a:txBody>
                    <a:bodyPr/>
                    <a:lstStyle/>
                    <a:p>
                      <a:pPr marL="457200" indent="-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READING WEEK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 hMerge="1">
                  <a:txBody>
                    <a:bodyPr/>
                    <a:lstStyle/>
                    <a:p>
                      <a:pPr marL="0" indent="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5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effectLst/>
                        </a:rPr>
                        <a:t>Working with modern Scholarship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2-5 </a:t>
                      </a:r>
                      <a:r>
                        <a:rPr lang="en-GB" sz="1600" dirty="0">
                          <a:effectLst/>
                        </a:rPr>
                        <a:t>minute group presentation on main arguments of your research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Week </a:t>
                      </a:r>
                      <a:r>
                        <a:rPr lang="en-GB" sz="1200" smtClean="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Using </a:t>
                      </a:r>
                      <a:r>
                        <a:rPr lang="en-GB" sz="1600" dirty="0">
                          <a:effectLst/>
                        </a:rPr>
                        <a:t>the </a:t>
                      </a:r>
                      <a:r>
                        <a:rPr lang="en-GB" sz="1600">
                          <a:effectLst/>
                        </a:rPr>
                        <a:t>Ancient </a:t>
                      </a:r>
                      <a:r>
                        <a:rPr lang="en-GB" sz="1600" smtClean="0">
                          <a:effectLst/>
                        </a:rPr>
                        <a:t>Evidence</a:t>
                      </a:r>
                    </a:p>
                    <a:p>
                      <a:pPr marL="285750" marR="0" indent="-28575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smtClean="0">
                          <a:effectLst/>
                        </a:rPr>
                        <a:t>1 to 1 sessions</a:t>
                      </a:r>
                      <a:endParaRPr lang="en-GB" sz="16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Week </a:t>
                      </a:r>
                      <a:r>
                        <a:rPr lang="en-GB" sz="1200" smtClean="0">
                          <a:effectLst/>
                        </a:rPr>
                        <a:t>7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marR="0" indent="-28575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smtClean="0">
                          <a:effectLst/>
                        </a:rPr>
                        <a:t>Referencing</a:t>
                      </a:r>
                    </a:p>
                    <a:p>
                      <a:pPr marL="285750" marR="0" indent="-28575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smtClean="0">
                          <a:effectLst/>
                        </a:rPr>
                        <a:t>1 to 1 sessions</a:t>
                      </a: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8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effectLst/>
                        </a:rPr>
                        <a:t>Taking Stock and Self-Reflection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2-5 </a:t>
                      </a:r>
                      <a:r>
                        <a:rPr lang="en-GB" sz="1600" dirty="0">
                          <a:effectLst/>
                        </a:rPr>
                        <a:t>minute group presentation on you work so far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288324">
                <a:tc gridSpan="2">
                  <a:txBody>
                    <a:bodyPr/>
                    <a:lstStyle/>
                    <a:p>
                      <a:pPr marL="457200" indent="-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r>
                        <a:rPr lang="en-GB" sz="1200" smtClean="0">
                          <a:effectLst/>
                        </a:rPr>
                        <a:t>EASTER BREAK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 hMerge="1"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marL="457200" indent="-45720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9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effectLst/>
                        </a:rPr>
                        <a:t>Critical Engagement, Originality and YOUR OWN voice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r>
                        <a:rPr lang="en-GB" sz="1600" smtClean="0">
                          <a:effectLst/>
                        </a:rPr>
                        <a:t>1 </a:t>
                      </a:r>
                      <a:r>
                        <a:rPr lang="en-GB" sz="1600">
                          <a:effectLst/>
                        </a:rPr>
                        <a:t>to 1 sessions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  <a:tr h="581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mtClean="0">
                          <a:effectLst/>
                        </a:rPr>
                        <a:t>Week 10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smtClean="0">
                          <a:effectLst/>
                        </a:rPr>
                        <a:t>Polishing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pPr marL="285750" indent="-28575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effectLst/>
                        </a:rPr>
                        <a:t>1 to 1 sessions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533" marR="5453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1619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Subject Areas – What They Can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029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the subject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/>
          </a:bodyPr>
          <a:lstStyle/>
          <a:p>
            <a:r>
              <a:rPr lang="en-GB" dirty="0" smtClean="0"/>
              <a:t>You will need to explore the subject areas.</a:t>
            </a:r>
          </a:p>
          <a:p>
            <a:endParaRPr lang="en-GB" sz="2400" dirty="0" smtClean="0"/>
          </a:p>
          <a:p>
            <a:r>
              <a:rPr lang="en-GB" dirty="0" smtClean="0"/>
              <a:t>Now, we will examine how wide these topics are.</a:t>
            </a:r>
          </a:p>
          <a:p>
            <a:endParaRPr lang="en-GB" sz="2400" dirty="0" smtClean="0"/>
          </a:p>
          <a:p>
            <a:r>
              <a:rPr lang="en-GB" dirty="0" smtClean="0"/>
              <a:t>The examples given are not titles but rather areas of possible exploration.</a:t>
            </a:r>
          </a:p>
          <a:p>
            <a:endParaRPr lang="en-GB" sz="2400" dirty="0" smtClean="0"/>
          </a:p>
          <a:p>
            <a:r>
              <a:rPr lang="en-GB" dirty="0" smtClean="0"/>
              <a:t>The examples are not what YOU should work on but rather ideas of how the subject can be manipulated to reflect your interests.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5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Slavery</a:t>
            </a:r>
            <a:endParaRPr lang="en-GB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251520" y="1124746"/>
          <a:ext cx="8584632" cy="50679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92316"/>
                <a:gridCol w="4292316"/>
              </a:tblGrid>
              <a:tr h="3564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General Areas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Examples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5218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Societies and localities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Classical Athens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Archaic</a:t>
                      </a:r>
                      <a:r>
                        <a:rPr lang="en-GB" sz="1400" baseline="0" dirty="0" smtClean="0">
                          <a:effectLst/>
                        </a:rPr>
                        <a:t> and Classical Sparta (Helots)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dirty="0" smtClean="0">
                          <a:effectLst/>
                        </a:rPr>
                        <a:t>Slavery</a:t>
                      </a:r>
                      <a:r>
                        <a:rPr lang="en-GB" sz="1400" i="0" baseline="0" dirty="0" smtClean="0">
                          <a:effectLst/>
                        </a:rPr>
                        <a:t> in Late Republican Italy (third servile war)</a:t>
                      </a:r>
                      <a:endParaRPr lang="en-GB" sz="1400" i="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Slavery in Late Republican Sicily (first</a:t>
                      </a:r>
                      <a:r>
                        <a:rPr lang="en-GB" sz="1400" baseline="0" dirty="0" smtClean="0">
                          <a:effectLst/>
                        </a:rPr>
                        <a:t> and second servile wars)</a:t>
                      </a:r>
                      <a:endParaRPr lang="en-GB" sz="140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526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nature of the slave in Graeco-Roman thought </a:t>
                      </a:r>
                      <a:endParaRPr lang="en-GB" sz="16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Aristotle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Politics </a:t>
                      </a:r>
                      <a:endParaRPr lang="en-GB" sz="140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Seneca the Younger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Letter to </a:t>
                      </a:r>
                      <a:r>
                        <a:rPr lang="en-GB" sz="1400" i="1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Lucilius</a:t>
                      </a:r>
                      <a:r>
                        <a:rPr lang="en-GB" sz="1400" i="1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400" i="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47</a:t>
                      </a:r>
                      <a:endParaRPr lang="en-GB" sz="1400" i="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slave as defined in Roman law –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Digest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Attitudes to, and frequency of, manumission </a:t>
                      </a:r>
                      <a:endParaRPr lang="en-GB" sz="1400" i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82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Types of </a:t>
                      </a:r>
                      <a:r>
                        <a:rPr lang="en-GB" sz="1600" dirty="0" err="1" smtClean="0">
                          <a:effectLst/>
                        </a:rPr>
                        <a:t>activites</a:t>
                      </a:r>
                      <a:r>
                        <a:rPr lang="en-GB" sz="1600" baseline="0" dirty="0" smtClean="0">
                          <a:effectLst/>
                        </a:rPr>
                        <a:t> performed by slaves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Household slaves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Performers</a:t>
                      </a:r>
                      <a:r>
                        <a:rPr lang="en-GB" sz="1400" baseline="0" dirty="0" smtClean="0">
                          <a:effectLst/>
                        </a:rPr>
                        <a:t> </a:t>
                      </a:r>
                      <a:endParaRPr lang="en-GB" sz="140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Mine and quarry slaves</a:t>
                      </a:r>
                      <a:endParaRPr lang="en-GB" sz="14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Slaves</a:t>
                      </a:r>
                      <a:r>
                        <a:rPr lang="en-GB" sz="1400" baseline="0" dirty="0" smtClean="0">
                          <a:effectLst/>
                        </a:rPr>
                        <a:t> in agriculture</a:t>
                      </a:r>
                      <a:endParaRPr lang="en-GB" sz="14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en-GB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educated slave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Businessmen / managers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6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Drama and Epic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dirty="0" smtClean="0">
                          <a:effectLst/>
                        </a:rPr>
                        <a:t>The treatment/portrayal</a:t>
                      </a:r>
                      <a:r>
                        <a:rPr lang="en-GB" sz="1400" i="0" baseline="0" dirty="0" smtClean="0">
                          <a:effectLst/>
                        </a:rPr>
                        <a:t> of slaves in Epic</a:t>
                      </a:r>
                      <a:endParaRPr lang="en-GB" sz="1400" i="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dirty="0" smtClean="0">
                          <a:effectLst/>
                        </a:rPr>
                        <a:t>The treatment/portrayal</a:t>
                      </a:r>
                      <a:r>
                        <a:rPr lang="en-GB" sz="1400" i="0" baseline="0" dirty="0" smtClean="0">
                          <a:effectLst/>
                        </a:rPr>
                        <a:t> of slaves in comedy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The treatment/portrayal</a:t>
                      </a:r>
                      <a:r>
                        <a:rPr lang="en-GB" sz="1400" baseline="0" dirty="0" smtClean="0">
                          <a:effectLst/>
                        </a:rPr>
                        <a:t> of slaves in tragedy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2244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5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Love</a:t>
            </a:r>
            <a:endParaRPr lang="en-GB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235353"/>
              </p:ext>
            </p:extLst>
          </p:nvPr>
        </p:nvGraphicFramePr>
        <p:xfrm>
          <a:off x="179512" y="987552"/>
          <a:ext cx="8748990" cy="51493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32448"/>
                <a:gridCol w="4716542"/>
              </a:tblGrid>
              <a:tr h="4157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General Areas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Examples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4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Romantic love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man in love</a:t>
                      </a:r>
                      <a:endParaRPr lang="en-GB" sz="14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love </a:t>
                      </a: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stories – myth,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literature, art, history…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philosophical 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views on romantic love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reception 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of ancient romantic love in modern eyes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historical 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evidence for romantic love in antiquity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86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Love between family members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parental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love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love between spouses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arranged marriage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marriage law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laws on family life</a:t>
                      </a:r>
                    </a:p>
                  </a:txBody>
                  <a:tcPr marL="68580" marR="68580" marT="0" marB="0"/>
                </a:tc>
              </a:tr>
              <a:tr h="5374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Sex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fashion and sex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talking about sex in antiquity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prostitution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sexual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violence </a:t>
                      </a:r>
                      <a:endParaRPr lang="en-GB" sz="14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1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Surprising</a:t>
                      </a:r>
                      <a:r>
                        <a:rPr lang="en-GB" sz="16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differences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love as a basis for decision making?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normative spaces for love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19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Passion / Enthusiasm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for a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love </a:t>
                      </a: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object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passion in the eyes of others</a:t>
                      </a:r>
                      <a:endParaRPr lang="en-GB" sz="1400" baseline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for another type of pursuit, e.g. science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47561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5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Home</a:t>
            </a:r>
            <a:endParaRPr lang="en-GB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930417"/>
              </p:ext>
            </p:extLst>
          </p:nvPr>
        </p:nvGraphicFramePr>
        <p:xfrm>
          <a:off x="179512" y="1007037"/>
          <a:ext cx="8584632" cy="51360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92316"/>
                <a:gridCol w="4292316"/>
              </a:tblGrid>
              <a:tr h="3564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General Areas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Examples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en-GB" sz="16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state as home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Greece/Rome</a:t>
                      </a:r>
                      <a:r>
                        <a:rPr lang="en-GB" sz="1400" i="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versus barbarians</a:t>
                      </a:r>
                      <a:endParaRPr lang="en-GB" sz="1400" i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6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Private homes</a:t>
                      </a:r>
                      <a:endParaRPr lang="en-GB" sz="16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Roman villa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Roman flat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what shapes our appreciation of the Roman home?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why are there so few famous private houses to see from</a:t>
                      </a:r>
                      <a:r>
                        <a:rPr lang="en-GB" sz="1400" i="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the Greek world?</a:t>
                      </a:r>
                      <a:endParaRPr lang="en-GB" sz="1400" i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57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Archaeology of homes and dwellings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spaces: outside/inside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furnishings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typical evidence of private dwellings</a:t>
                      </a:r>
                      <a:endParaRPr lang="en-GB" sz="1400" i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6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Homes of different</a:t>
                      </a:r>
                      <a:r>
                        <a:rPr lang="en-GB" sz="16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groups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where do slaves feel at home?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soldiers: home away from home</a:t>
                      </a:r>
                      <a:endParaRPr lang="en-GB" sz="1400" i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6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Roles in the home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contrasts between Greece</a:t>
                      </a:r>
                      <a:r>
                        <a:rPr lang="en-GB" sz="1400" i="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and Rome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 wife in the home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woolwork</a:t>
                      </a:r>
                      <a:endParaRPr lang="en-GB" sz="1400" i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6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Activities within the home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childraising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entertainment/showing off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clients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economic</a:t>
                      </a:r>
                      <a:r>
                        <a:rPr lang="en-GB" sz="1400" i="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activity</a:t>
                      </a:r>
                      <a:endParaRPr lang="en-GB" sz="1400" i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47561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5"/>
          <p:cNvSpPr txBox="1">
            <a:spLocks/>
          </p:cNvSpPr>
          <p:nvPr/>
        </p:nvSpPr>
        <p:spPr>
          <a:xfrm>
            <a:off x="301752" y="218209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rgbClr val="8CADAE">
                    <a:shade val="75000"/>
                  </a:srgbClr>
                </a:solidFill>
              </a:rPr>
              <a:t>Exploration</a:t>
            </a:r>
            <a:endParaRPr lang="en-GB" b="1" dirty="0">
              <a:solidFill>
                <a:srgbClr val="8CADAE">
                  <a:shade val="75000"/>
                </a:srgbClr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251520" y="1124746"/>
          <a:ext cx="8584632" cy="50183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92316"/>
                <a:gridCol w="4292316"/>
              </a:tblGrid>
              <a:tr h="3564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General Areas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Examples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921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“Historical” Explorations</a:t>
                      </a:r>
                      <a:r>
                        <a:rPr lang="en-GB" sz="1600" baseline="0" dirty="0" smtClean="0">
                          <a:effectLst/>
                        </a:rPr>
                        <a:t> and Travel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Hanno of Carthage </a:t>
                      </a:r>
                      <a:r>
                        <a:rPr lang="en-GB" sz="1400" i="1" dirty="0" smtClean="0">
                          <a:effectLst/>
                        </a:rPr>
                        <a:t>Periplus </a:t>
                      </a:r>
                      <a:r>
                        <a:rPr lang="en-GB" sz="1400" dirty="0" smtClean="0">
                          <a:effectLst/>
                        </a:rPr>
                        <a:t>– voyages along the western</a:t>
                      </a:r>
                      <a:r>
                        <a:rPr lang="en-GB" sz="1400" baseline="0" dirty="0" smtClean="0">
                          <a:effectLst/>
                        </a:rPr>
                        <a:t> coast of Africa. </a:t>
                      </a:r>
                      <a:endParaRPr lang="en-GB" sz="140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dirty="0" err="1" smtClean="0">
                          <a:effectLst/>
                        </a:rPr>
                        <a:t>Eudoxus</a:t>
                      </a:r>
                      <a:r>
                        <a:rPr lang="en-GB" sz="1400" i="0" baseline="0" dirty="0" smtClean="0">
                          <a:effectLst/>
                        </a:rPr>
                        <a:t> of </a:t>
                      </a:r>
                      <a:r>
                        <a:rPr lang="en-GB" sz="1400" i="0" baseline="0" dirty="0" err="1" smtClean="0">
                          <a:effectLst/>
                        </a:rPr>
                        <a:t>Cyzicus</a:t>
                      </a:r>
                      <a:r>
                        <a:rPr lang="en-GB" sz="1400" i="0" baseline="0" dirty="0" smtClean="0">
                          <a:effectLst/>
                        </a:rPr>
                        <a:t> – voyages in the Indian Ocean (Strabo </a:t>
                      </a:r>
                      <a:r>
                        <a:rPr lang="en-GB" sz="1400" i="1" baseline="0" dirty="0" smtClean="0">
                          <a:effectLst/>
                        </a:rPr>
                        <a:t>Geography</a:t>
                      </a:r>
                      <a:r>
                        <a:rPr lang="en-GB" sz="1400" i="0" baseline="0" dirty="0" smtClean="0">
                          <a:effectLst/>
                        </a:rPr>
                        <a:t> 2.3.3-5). </a:t>
                      </a:r>
                      <a:endParaRPr lang="en-GB" sz="1400" i="1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Pytheas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of </a:t>
                      </a:r>
                      <a:r>
                        <a:rPr lang="en-GB" sz="1400" i="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Massalia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voyage into north-western Europe (Strabo, Pliny the Elder, </a:t>
                      </a:r>
                      <a:r>
                        <a:rPr lang="en-GB" sz="1400" i="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Diodorus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Siculus)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Apollonius of Tyana – travels around the Mediterranean, India and Ethiopia (Philostratus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VA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sz="1400" i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6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Mythological and Fictional Explorations</a:t>
                      </a:r>
                      <a:r>
                        <a:rPr lang="en-GB" sz="16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and Travel</a:t>
                      </a:r>
                      <a:endParaRPr lang="en-GB" sz="16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Lucian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True Story 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– adventures in the Atlantic and Beyond</a:t>
                      </a:r>
                      <a:endParaRPr lang="en-GB" sz="140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Journey of Odysseus – </a:t>
                      </a:r>
                      <a:r>
                        <a:rPr lang="en-GB" sz="1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Odyssey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Heliodorus </a:t>
                      </a:r>
                      <a:r>
                        <a:rPr lang="en-GB" sz="1400" i="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Aethiopica</a:t>
                      </a:r>
                      <a:endParaRPr lang="en-GB" sz="1400" i="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i="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Iambulus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’ Island of the Sun (</a:t>
                      </a:r>
                      <a:r>
                        <a:rPr lang="en-GB" sz="1400" i="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Diodorus</a:t>
                      </a:r>
                      <a:r>
                        <a:rPr lang="en-GB" sz="1400" i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Siculus 2.55-60)</a:t>
                      </a:r>
                      <a:endParaRPr lang="en-GB" sz="1400" i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9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Metaphorical</a:t>
                      </a:r>
                      <a:r>
                        <a:rPr lang="en-GB" sz="16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Exploration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Exploration of the nature of the soul – Plato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400" dirty="0" smtClean="0">
                          <a:effectLst/>
                        </a:rPr>
                        <a:t>Exploration</a:t>
                      </a:r>
                      <a:r>
                        <a:rPr lang="en-GB" sz="1400" baseline="0" dirty="0" smtClean="0">
                          <a:effectLst/>
                        </a:rPr>
                        <a:t> of ideal kingship – Xenophon </a:t>
                      </a:r>
                      <a:r>
                        <a:rPr lang="en-GB" sz="1400" i="1" baseline="0" dirty="0" err="1" smtClean="0">
                          <a:effectLst/>
                        </a:rPr>
                        <a:t>Cyropaedia</a:t>
                      </a:r>
                      <a:endParaRPr lang="en-GB" sz="1400" i="1" dirty="0"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9202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REMEMBER: Working Titles</a:t>
            </a:r>
            <a:endParaRPr lang="en-GB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 smtClean="0"/>
              <a:t>You will need to have a working title by this FRIDAY</a:t>
            </a:r>
            <a:r>
              <a:rPr lang="en-GB" smtClean="0"/>
              <a:t>, 29/1/16 </a:t>
            </a:r>
            <a:r>
              <a:rPr lang="en-GB" dirty="0" smtClean="0"/>
              <a:t>3pm.</a:t>
            </a:r>
          </a:p>
          <a:p>
            <a:endParaRPr lang="en-GB" dirty="0" smtClean="0"/>
          </a:p>
          <a:p>
            <a:r>
              <a:rPr lang="en-GB" dirty="0" smtClean="0"/>
              <a:t>It is essential that you work through this week thinking and READING about your chosen topic.</a:t>
            </a:r>
          </a:p>
          <a:p>
            <a:endParaRPr lang="en-GB" dirty="0" smtClean="0"/>
          </a:p>
          <a:p>
            <a:r>
              <a:rPr lang="en-GB" dirty="0" smtClean="0"/>
              <a:t>The working titles are submitted via Moodle.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2104</TotalTime>
  <Words>1332</Words>
  <Application>Microsoft Office PowerPoint</Application>
  <PresentationFormat>On-screen Show (4:3)</PresentationFormat>
  <Paragraphs>222</Paragraphs>
  <Slides>22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Georgia</vt:lpstr>
      <vt:lpstr>Symbol</vt:lpstr>
      <vt:lpstr>Times New Roman</vt:lpstr>
      <vt:lpstr>Wingdings</vt:lpstr>
      <vt:lpstr>Wingdings 2</vt:lpstr>
      <vt:lpstr>Civic</vt:lpstr>
      <vt:lpstr>CLCL5005 Classics Project</vt:lpstr>
      <vt:lpstr>Module Syllabus</vt:lpstr>
      <vt:lpstr>Module Purpose</vt:lpstr>
      <vt:lpstr>Assessment</vt:lpstr>
      <vt:lpstr>Course Work:  </vt:lpstr>
      <vt:lpstr>Some general issues</vt:lpstr>
      <vt:lpstr>In case of problems…. </vt:lpstr>
      <vt:lpstr>Course Materials and Moodle </vt:lpstr>
      <vt:lpstr>Academic Integrity</vt:lpstr>
      <vt:lpstr>MARKING CRITERIA</vt:lpstr>
      <vt:lpstr>Reading and Preparation</vt:lpstr>
      <vt:lpstr>Reading and Preparation</vt:lpstr>
      <vt:lpstr>Preparation for next workshop</vt:lpstr>
      <vt:lpstr>Preparation</vt:lpstr>
      <vt:lpstr>PowerPoint Presentation</vt:lpstr>
      <vt:lpstr>The Subject Areas – What They Can Be</vt:lpstr>
      <vt:lpstr>Exploring the subject areas</vt:lpstr>
      <vt:lpstr>PowerPoint Presentation</vt:lpstr>
      <vt:lpstr>PowerPoint Presentation</vt:lpstr>
      <vt:lpstr>PowerPoint Presentation</vt:lpstr>
      <vt:lpstr>PowerPoint Presentation</vt:lpstr>
      <vt:lpstr>REMEMBER: Working Titles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Magdalena Ohrman</cp:lastModifiedBy>
  <cp:revision>180</cp:revision>
  <dcterms:created xsi:type="dcterms:W3CDTF">2010-12-26T08:27:55Z</dcterms:created>
  <dcterms:modified xsi:type="dcterms:W3CDTF">2016-01-26T09:19:04Z</dcterms:modified>
</cp:coreProperties>
</file>