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5" r:id="rId6"/>
    <p:sldMasterId id="2147483661" r:id="rId7"/>
  </p:sldMasterIdLst>
  <p:notesMasterIdLst>
    <p:notesMasterId r:id="rId67"/>
  </p:notesMasterIdLst>
  <p:sldIdLst>
    <p:sldId id="719" r:id="rId8"/>
    <p:sldId id="770" r:id="rId9"/>
    <p:sldId id="771" r:id="rId10"/>
    <p:sldId id="831" r:id="rId11"/>
    <p:sldId id="779" r:id="rId12"/>
    <p:sldId id="832" r:id="rId13"/>
    <p:sldId id="833" r:id="rId14"/>
    <p:sldId id="834" r:id="rId15"/>
    <p:sldId id="839" r:id="rId16"/>
    <p:sldId id="787" r:id="rId17"/>
    <p:sldId id="788" r:id="rId18"/>
    <p:sldId id="842" r:id="rId19"/>
    <p:sldId id="843" r:id="rId20"/>
    <p:sldId id="844" r:id="rId21"/>
    <p:sldId id="845" r:id="rId22"/>
    <p:sldId id="846" r:id="rId23"/>
    <p:sldId id="847" r:id="rId24"/>
    <p:sldId id="849" r:id="rId25"/>
    <p:sldId id="848" r:id="rId26"/>
    <p:sldId id="850" r:id="rId27"/>
    <p:sldId id="837" r:id="rId28"/>
    <p:sldId id="852" r:id="rId29"/>
    <p:sldId id="853" r:id="rId30"/>
    <p:sldId id="256" r:id="rId31"/>
    <p:sldId id="854" r:id="rId32"/>
    <p:sldId id="856" r:id="rId33"/>
    <p:sldId id="879" r:id="rId34"/>
    <p:sldId id="855" r:id="rId35"/>
    <p:sldId id="858" r:id="rId36"/>
    <p:sldId id="857" r:id="rId37"/>
    <p:sldId id="859" r:id="rId38"/>
    <p:sldId id="860" r:id="rId39"/>
    <p:sldId id="877" r:id="rId40"/>
    <p:sldId id="861" r:id="rId41"/>
    <p:sldId id="878" r:id="rId42"/>
    <p:sldId id="862" r:id="rId43"/>
    <p:sldId id="863" r:id="rId44"/>
    <p:sldId id="864" r:id="rId45"/>
    <p:sldId id="865" r:id="rId46"/>
    <p:sldId id="866" r:id="rId47"/>
    <p:sldId id="867" r:id="rId48"/>
    <p:sldId id="870" r:id="rId49"/>
    <p:sldId id="913" r:id="rId50"/>
    <p:sldId id="914" r:id="rId51"/>
    <p:sldId id="915" r:id="rId52"/>
    <p:sldId id="916" r:id="rId53"/>
    <p:sldId id="917" r:id="rId54"/>
    <p:sldId id="918" r:id="rId55"/>
    <p:sldId id="919" r:id="rId56"/>
    <p:sldId id="920" r:id="rId57"/>
    <p:sldId id="921" r:id="rId58"/>
    <p:sldId id="922" r:id="rId59"/>
    <p:sldId id="874" r:id="rId60"/>
    <p:sldId id="875" r:id="rId61"/>
    <p:sldId id="876" r:id="rId62"/>
    <p:sldId id="835" r:id="rId63"/>
    <p:sldId id="851" r:id="rId64"/>
    <p:sldId id="774" r:id="rId65"/>
    <p:sldId id="732" r:id="rId66"/>
  </p:sldIdLst>
  <p:sldSz cx="12192000" cy="6858000"/>
  <p:notesSz cx="6858000" cy="9144000"/>
  <p:custDataLst>
    <p:tags r:id="rId6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750C90-49EE-4571-B987-C8B75F62286A}" v="1" dt="2026-06-22T08:12:07.181"/>
    <p1510:client id="{CA25616F-60E3-40AE-8BA1-5A74106BC2E7}" v="94" dt="2026-06-22T00:38:31.6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72492" autoAdjust="0"/>
  </p:normalViewPr>
  <p:slideViewPr>
    <p:cSldViewPr snapToGrid="0">
      <p:cViewPr varScale="1">
        <p:scale>
          <a:sx n="67" d="100"/>
          <a:sy n="67" d="100"/>
        </p:scale>
        <p:origin x="1118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slide" Target="slides/slide59.xml"/><Relationship Id="rId7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4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slide" Target="slides/slide57.xml"/><Relationship Id="rId69" Type="http://schemas.openxmlformats.org/officeDocument/2006/relationships/presProps" Target="presProps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" Type="http://schemas.openxmlformats.org/officeDocument/2006/relationships/slideMaster" Target="slideMasters/slideMaster4.xml"/><Relationship Id="rId7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 delMainMaster">
      <pc:chgData name="Stalin Jacob Wilson Packia Dhas" userId="050d7d71-3621-4503-95e8-1c9a9d962492" providerId="ADAL" clId="{3FBC77E1-FE42-4F9E-B4B2-3759F3328945}" dt="2026-06-22T08:13:11.846" v="511" actId="6549"/>
      <pc:docMkLst>
        <pc:docMk/>
      </pc:docMkLst>
      <pc:sldChg chg="addSp delSp modSp add mod">
        <pc:chgData name="Stalin Jacob Wilson Packia Dhas" userId="050d7d71-3621-4503-95e8-1c9a9d962492" providerId="ADAL" clId="{3FBC77E1-FE42-4F9E-B4B2-3759F3328945}" dt="2026-06-22T00:20:03.894" v="442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3FBC77E1-FE42-4F9E-B4B2-3759F3328945}" dt="2026-06-15T05:04:09.738" v="19" actId="207"/>
          <ac:spMkLst>
            <pc:docMk/>
            <pc:sldMk cId="1635377456" sldId="25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22T00:20:03.229" v="430"/>
          <ac:spMkLst>
            <pc:docMk/>
            <pc:sldMk cId="1635377456" sldId="25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22T00:20:03.240" v="437"/>
          <ac:spMkLst>
            <pc:docMk/>
            <pc:sldMk cId="1635377456" sldId="256"/>
            <ac:spMk id="4" creationId="{79912776-28F3-4B7B-9A0B-7CF4B4F90D00}"/>
          </ac:spMkLst>
        </pc:spChg>
        <pc:picChg chg="add mod">
          <ac:chgData name="Stalin Jacob Wilson Packia Dhas" userId="050d7d71-3621-4503-95e8-1c9a9d962492" providerId="ADAL" clId="{3FBC77E1-FE42-4F9E-B4B2-3759F3328945}" dt="2026-06-22T00:20:03.894" v="442"/>
          <ac:picMkLst>
            <pc:docMk/>
            <pc:sldMk cId="1635377456" sldId="256"/>
            <ac:picMk id="5" creationId="{88A71526-94BC-90AF-187D-9BBAD260EE00}"/>
          </ac:picMkLst>
        </pc:picChg>
        <pc:picChg chg="add del mod">
          <ac:chgData name="Stalin Jacob Wilson Packia Dhas" userId="050d7d71-3621-4503-95e8-1c9a9d962492" providerId="ADAL" clId="{3FBC77E1-FE42-4F9E-B4B2-3759F3328945}" dt="2026-06-22T00:20:03.240" v="438"/>
          <ac:picMkLst>
            <pc:docMk/>
            <pc:sldMk cId="1635377456" sldId="256"/>
            <ac:picMk id="6" creationId="{101729D0-EA6E-0BC3-3951-587AB09C6102}"/>
          </ac:picMkLst>
        </pc:picChg>
      </pc:sldChg>
      <pc:sldChg chg="modSp mod">
        <pc:chgData name="Stalin Jacob Wilson Packia Dhas" userId="050d7d71-3621-4503-95e8-1c9a9d962492" providerId="ADAL" clId="{3FBC77E1-FE42-4F9E-B4B2-3759F3328945}" dt="2026-06-22T06:14:48.306" v="444" actId="6549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6-22T06:14:48.306" v="444" actId="6549"/>
          <ac:spMkLst>
            <pc:docMk/>
            <pc:sldMk cId="3119007398" sldId="719"/>
            <ac:spMk id="7" creationId="{E822A2C5-03E7-9C76-CF81-917ED8B3D5DA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6-22T06:15:22.272" v="455" actId="6549"/>
        <pc:sldMkLst>
          <pc:docMk/>
          <pc:sldMk cId="3740962900" sldId="854"/>
        </pc:sldMkLst>
      </pc:sldChg>
      <pc:sldChg chg="modSp mod modNotesTx">
        <pc:chgData name="Stalin Jacob Wilson Packia Dhas" userId="050d7d71-3621-4503-95e8-1c9a9d962492" providerId="ADAL" clId="{3FBC77E1-FE42-4F9E-B4B2-3759F3328945}" dt="2026-06-22T06:15:34.811" v="458" actId="6549"/>
        <pc:sldMkLst>
          <pc:docMk/>
          <pc:sldMk cId="36913164" sldId="855"/>
        </pc:sldMkLst>
        <pc:spChg chg="mod">
          <ac:chgData name="Stalin Jacob Wilson Packia Dhas" userId="050d7d71-3621-4503-95e8-1c9a9d962492" providerId="ADAL" clId="{3FBC77E1-FE42-4F9E-B4B2-3759F3328945}" dt="2026-06-21T20:52:06.778" v="56" actId="20577"/>
          <ac:spMkLst>
            <pc:docMk/>
            <pc:sldMk cId="36913164" sldId="855"/>
            <ac:spMk id="6" creationId="{33DFB2B2-D45A-C762-0FF9-3D3468EB51F2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6-22T06:15:26.524" v="456" actId="6549"/>
        <pc:sldMkLst>
          <pc:docMk/>
          <pc:sldMk cId="2552946105" sldId="856"/>
        </pc:sldMkLst>
        <pc:spChg chg="mod">
          <ac:chgData name="Stalin Jacob Wilson Packia Dhas" userId="050d7d71-3621-4503-95e8-1c9a9d962492" providerId="ADAL" clId="{3FBC77E1-FE42-4F9E-B4B2-3759F3328945}" dt="2026-06-21T20:23:03.963" v="36" actId="1076"/>
          <ac:spMkLst>
            <pc:docMk/>
            <pc:sldMk cId="2552946105" sldId="856"/>
            <ac:spMk id="6" creationId="{33DFB2B2-D45A-C762-0FF9-3D3468EB51F2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6-22T06:15:43.676" v="460" actId="6549"/>
        <pc:sldMkLst>
          <pc:docMk/>
          <pc:sldMk cId="2493172524" sldId="857"/>
        </pc:sldMkLst>
        <pc:spChg chg="mod">
          <ac:chgData name="Stalin Jacob Wilson Packia Dhas" userId="050d7d71-3621-4503-95e8-1c9a9d962492" providerId="ADAL" clId="{3FBC77E1-FE42-4F9E-B4B2-3759F3328945}" dt="2026-06-21T21:42:15.439" v="74" actId="113"/>
          <ac:spMkLst>
            <pc:docMk/>
            <pc:sldMk cId="2493172524" sldId="857"/>
            <ac:spMk id="6" creationId="{33DFB2B2-D45A-C762-0FF9-3D3468EB51F2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6-22T06:15:38.462" v="459" actId="6549"/>
        <pc:sldMkLst>
          <pc:docMk/>
          <pc:sldMk cId="2738709515" sldId="858"/>
        </pc:sldMkLst>
      </pc:sldChg>
      <pc:sldChg chg="modSp mod modNotesTx">
        <pc:chgData name="Stalin Jacob Wilson Packia Dhas" userId="050d7d71-3621-4503-95e8-1c9a9d962492" providerId="ADAL" clId="{3FBC77E1-FE42-4F9E-B4B2-3759F3328945}" dt="2026-06-22T06:15:46.957" v="461" actId="6549"/>
        <pc:sldMkLst>
          <pc:docMk/>
          <pc:sldMk cId="1714601912" sldId="859"/>
        </pc:sldMkLst>
        <pc:spChg chg="mod">
          <ac:chgData name="Stalin Jacob Wilson Packia Dhas" userId="050d7d71-3621-4503-95e8-1c9a9d962492" providerId="ADAL" clId="{3FBC77E1-FE42-4F9E-B4B2-3759F3328945}" dt="2026-06-21T21:49:02.196" v="78" actId="113"/>
          <ac:spMkLst>
            <pc:docMk/>
            <pc:sldMk cId="1714601912" sldId="859"/>
            <ac:spMk id="6" creationId="{33DFB2B2-D45A-C762-0FF9-3D3468EB51F2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6-22T06:15:51.588" v="462" actId="6549"/>
        <pc:sldMkLst>
          <pc:docMk/>
          <pc:sldMk cId="4272283231" sldId="860"/>
        </pc:sldMkLst>
      </pc:sldChg>
      <pc:sldChg chg="modSp mod modNotesTx">
        <pc:chgData name="Stalin Jacob Wilson Packia Dhas" userId="050d7d71-3621-4503-95e8-1c9a9d962492" providerId="ADAL" clId="{3FBC77E1-FE42-4F9E-B4B2-3759F3328945}" dt="2026-06-22T06:16:05.085" v="464" actId="6549"/>
        <pc:sldMkLst>
          <pc:docMk/>
          <pc:sldMk cId="4270270823" sldId="862"/>
        </pc:sldMkLst>
        <pc:spChg chg="mod">
          <ac:chgData name="Stalin Jacob Wilson Packia Dhas" userId="050d7d71-3621-4503-95e8-1c9a9d962492" providerId="ADAL" clId="{3FBC77E1-FE42-4F9E-B4B2-3759F3328945}" dt="2026-06-21T22:58:55.030" v="265" actId="113"/>
          <ac:spMkLst>
            <pc:docMk/>
            <pc:sldMk cId="4270270823" sldId="862"/>
            <ac:spMk id="6" creationId="{33DFB2B2-D45A-C762-0FF9-3D3468EB51F2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6-22T06:16:08.700" v="465" actId="6549"/>
        <pc:sldMkLst>
          <pc:docMk/>
          <pc:sldMk cId="855041577" sldId="863"/>
        </pc:sldMkLst>
        <pc:spChg chg="mod">
          <ac:chgData name="Stalin Jacob Wilson Packia Dhas" userId="050d7d71-3621-4503-95e8-1c9a9d962492" providerId="ADAL" clId="{3FBC77E1-FE42-4F9E-B4B2-3759F3328945}" dt="2026-06-21T23:02:05.017" v="336" actId="2711"/>
          <ac:spMkLst>
            <pc:docMk/>
            <pc:sldMk cId="855041577" sldId="863"/>
            <ac:spMk id="6" creationId="{33DFB2B2-D45A-C762-0FF9-3D3468EB51F2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6-22T06:16:13.795" v="466" actId="6549"/>
        <pc:sldMkLst>
          <pc:docMk/>
          <pc:sldMk cId="1766913557" sldId="864"/>
        </pc:sldMkLst>
        <pc:spChg chg="mod">
          <ac:chgData name="Stalin Jacob Wilson Packia Dhas" userId="050d7d71-3621-4503-95e8-1c9a9d962492" providerId="ADAL" clId="{3FBC77E1-FE42-4F9E-B4B2-3759F3328945}" dt="2026-06-21T23:24:23.919" v="363" actId="113"/>
          <ac:spMkLst>
            <pc:docMk/>
            <pc:sldMk cId="1766913557" sldId="864"/>
            <ac:spMk id="6" creationId="{33DFB2B2-D45A-C762-0FF9-3D3468EB51F2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6-22T06:16:18.385" v="467" actId="6549"/>
        <pc:sldMkLst>
          <pc:docMk/>
          <pc:sldMk cId="787121441" sldId="865"/>
        </pc:sldMkLst>
        <pc:spChg chg="mod">
          <ac:chgData name="Stalin Jacob Wilson Packia Dhas" userId="050d7d71-3621-4503-95e8-1c9a9d962492" providerId="ADAL" clId="{3FBC77E1-FE42-4F9E-B4B2-3759F3328945}" dt="2026-06-21T23:29:43.690" v="366" actId="114"/>
          <ac:spMkLst>
            <pc:docMk/>
            <pc:sldMk cId="787121441" sldId="865"/>
            <ac:spMk id="6" creationId="{33DFB2B2-D45A-C762-0FF9-3D3468EB51F2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6-21T23:35:02.440" v="368" actId="113"/>
        <pc:sldMkLst>
          <pc:docMk/>
          <pc:sldMk cId="430538287" sldId="866"/>
        </pc:sldMkLst>
        <pc:spChg chg="mod">
          <ac:chgData name="Stalin Jacob Wilson Packia Dhas" userId="050d7d71-3621-4503-95e8-1c9a9d962492" providerId="ADAL" clId="{3FBC77E1-FE42-4F9E-B4B2-3759F3328945}" dt="2026-06-21T23:35:02.440" v="368" actId="113"/>
          <ac:spMkLst>
            <pc:docMk/>
            <pc:sldMk cId="430538287" sldId="866"/>
            <ac:spMk id="6" creationId="{33DFB2B2-D45A-C762-0FF9-3D3468EB51F2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6-22T06:16:26.143" v="468" actId="6549"/>
        <pc:sldMkLst>
          <pc:docMk/>
          <pc:sldMk cId="2518249433" sldId="867"/>
        </pc:sldMkLst>
        <pc:spChg chg="mod">
          <ac:chgData name="Stalin Jacob Wilson Packia Dhas" userId="050d7d71-3621-4503-95e8-1c9a9d962492" providerId="ADAL" clId="{3FBC77E1-FE42-4F9E-B4B2-3759F3328945}" dt="2026-06-21T23:50:15.694" v="375" actId="2711"/>
          <ac:spMkLst>
            <pc:docMk/>
            <pc:sldMk cId="2518249433" sldId="867"/>
            <ac:spMk id="6" creationId="{33DFB2B2-D45A-C762-0FF9-3D3468EB51F2}"/>
          </ac:spMkLst>
        </pc:spChg>
      </pc:sldChg>
      <pc:sldChg chg="modSp del mod modNotesTx">
        <pc:chgData name="Stalin Jacob Wilson Packia Dhas" userId="050d7d71-3621-4503-95e8-1c9a9d962492" providerId="ADAL" clId="{3FBC77E1-FE42-4F9E-B4B2-3759F3328945}" dt="2026-06-22T08:12:18.998" v="489" actId="47"/>
        <pc:sldMkLst>
          <pc:docMk/>
          <pc:sldMk cId="820421744" sldId="869"/>
        </pc:sldMkLst>
        <pc:spChg chg="mod">
          <ac:chgData name="Stalin Jacob Wilson Packia Dhas" userId="050d7d71-3621-4503-95e8-1c9a9d962492" providerId="ADAL" clId="{3FBC77E1-FE42-4F9E-B4B2-3759F3328945}" dt="2026-06-21T23:57:59.463" v="400" actId="113"/>
          <ac:spMkLst>
            <pc:docMk/>
            <pc:sldMk cId="820421744" sldId="869"/>
            <ac:spMk id="6" creationId="{33DFB2B2-D45A-C762-0FF9-3D3468EB51F2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6-22T06:16:30.516" v="469" actId="6549"/>
        <pc:sldMkLst>
          <pc:docMk/>
          <pc:sldMk cId="2893599137" sldId="870"/>
        </pc:sldMkLst>
      </pc:sldChg>
      <pc:sldChg chg="del modNotesTx">
        <pc:chgData name="Stalin Jacob Wilson Packia Dhas" userId="050d7d71-3621-4503-95e8-1c9a9d962492" providerId="ADAL" clId="{3FBC77E1-FE42-4F9E-B4B2-3759F3328945}" dt="2026-06-22T08:12:18.792" v="488" actId="47"/>
        <pc:sldMkLst>
          <pc:docMk/>
          <pc:sldMk cId="1669409634" sldId="871"/>
        </pc:sldMkLst>
      </pc:sldChg>
      <pc:sldChg chg="del modNotesTx">
        <pc:chgData name="Stalin Jacob Wilson Packia Dhas" userId="050d7d71-3621-4503-95e8-1c9a9d962492" providerId="ADAL" clId="{3FBC77E1-FE42-4F9E-B4B2-3759F3328945}" dt="2026-06-22T08:12:19.177" v="490" actId="47"/>
        <pc:sldMkLst>
          <pc:docMk/>
          <pc:sldMk cId="1923166979" sldId="872"/>
        </pc:sldMkLst>
      </pc:sldChg>
      <pc:sldChg chg="del modNotesTx">
        <pc:chgData name="Stalin Jacob Wilson Packia Dhas" userId="050d7d71-3621-4503-95e8-1c9a9d962492" providerId="ADAL" clId="{3FBC77E1-FE42-4F9E-B4B2-3759F3328945}" dt="2026-06-22T08:12:19.300" v="491" actId="47"/>
        <pc:sldMkLst>
          <pc:docMk/>
          <pc:sldMk cId="4130165335" sldId="873"/>
        </pc:sldMkLst>
      </pc:sldChg>
      <pc:sldChg chg="modSp add del mod">
        <pc:chgData name="Stalin Jacob Wilson Packia Dhas" userId="050d7d71-3621-4503-95e8-1c9a9d962492" providerId="ADAL" clId="{3FBC77E1-FE42-4F9E-B4B2-3759F3328945}" dt="2026-06-22T08:12:23.433" v="503" actId="47"/>
        <pc:sldMkLst>
          <pc:docMk/>
          <pc:sldMk cId="715741232" sldId="874"/>
        </pc:sldMkLst>
        <pc:spChg chg="mod">
          <ac:chgData name="Stalin Jacob Wilson Packia Dhas" userId="050d7d71-3621-4503-95e8-1c9a9d962492" providerId="ADAL" clId="{3FBC77E1-FE42-4F9E-B4B2-3759F3328945}" dt="2026-06-22T00:16:11.492" v="417" actId="14100"/>
          <ac:spMkLst>
            <pc:docMk/>
            <pc:sldMk cId="715741232" sldId="874"/>
            <ac:spMk id="6" creationId="{33DFB2B2-D45A-C762-0FF9-3D3468EB51F2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6-22T00:19:06.626" v="425" actId="113"/>
        <pc:sldMkLst>
          <pc:docMk/>
          <pc:sldMk cId="3408343735" sldId="875"/>
        </pc:sldMkLst>
        <pc:spChg chg="mod">
          <ac:chgData name="Stalin Jacob Wilson Packia Dhas" userId="050d7d71-3621-4503-95e8-1c9a9d962492" providerId="ADAL" clId="{3FBC77E1-FE42-4F9E-B4B2-3759F3328945}" dt="2026-06-22T00:19:06.626" v="425" actId="113"/>
          <ac:spMkLst>
            <pc:docMk/>
            <pc:sldMk cId="3408343735" sldId="875"/>
            <ac:spMk id="6" creationId="{33DFB2B2-D45A-C762-0FF9-3D3468EB51F2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6-22T00:19:33.115" v="429" actId="113"/>
        <pc:sldMkLst>
          <pc:docMk/>
          <pc:sldMk cId="626957757" sldId="876"/>
        </pc:sldMkLst>
        <pc:spChg chg="mod">
          <ac:chgData name="Stalin Jacob Wilson Packia Dhas" userId="050d7d71-3621-4503-95e8-1c9a9d962492" providerId="ADAL" clId="{3FBC77E1-FE42-4F9E-B4B2-3759F3328945}" dt="2026-06-22T00:19:33.115" v="429" actId="113"/>
          <ac:spMkLst>
            <pc:docMk/>
            <pc:sldMk cId="626957757" sldId="876"/>
            <ac:spMk id="6" creationId="{33DFB2B2-D45A-C762-0FF9-3D3468EB51F2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6-22T06:16:00.840" v="463" actId="6549"/>
        <pc:sldMkLst>
          <pc:docMk/>
          <pc:sldMk cId="4122100943" sldId="878"/>
        </pc:sldMkLst>
      </pc:sldChg>
      <pc:sldChg chg="modSp mod modNotesTx">
        <pc:chgData name="Stalin Jacob Wilson Packia Dhas" userId="050d7d71-3621-4503-95e8-1c9a9d962492" providerId="ADAL" clId="{3FBC77E1-FE42-4F9E-B4B2-3759F3328945}" dt="2026-06-22T06:15:30.602" v="457" actId="6549"/>
        <pc:sldMkLst>
          <pc:docMk/>
          <pc:sldMk cId="3284469733" sldId="879"/>
        </pc:sldMkLst>
        <pc:spChg chg="mod">
          <ac:chgData name="Stalin Jacob Wilson Packia Dhas" userId="050d7d71-3621-4503-95e8-1c9a9d962492" providerId="ADAL" clId="{3FBC77E1-FE42-4F9E-B4B2-3759F3328945}" dt="2026-06-21T20:42:47.121" v="44" actId="20577"/>
          <ac:spMkLst>
            <pc:docMk/>
            <pc:sldMk cId="3284469733" sldId="879"/>
            <ac:spMk id="6" creationId="{84BD4ED6-F638-2599-85F4-7CF067F65B2F}"/>
          </ac:spMkLst>
        </pc:spChg>
      </pc:sldChg>
      <pc:sldChg chg="del">
        <pc:chgData name="Stalin Jacob Wilson Packia Dhas" userId="050d7d71-3621-4503-95e8-1c9a9d962492" providerId="ADAL" clId="{3FBC77E1-FE42-4F9E-B4B2-3759F3328945}" dt="2026-06-22T06:19:04" v="475" actId="47"/>
        <pc:sldMkLst>
          <pc:docMk/>
          <pc:sldMk cId="3264991506" sldId="880"/>
        </pc:sldMkLst>
      </pc:sldChg>
      <pc:sldChg chg="del">
        <pc:chgData name="Stalin Jacob Wilson Packia Dhas" userId="050d7d71-3621-4503-95e8-1c9a9d962492" providerId="ADAL" clId="{3FBC77E1-FE42-4F9E-B4B2-3759F3328945}" dt="2026-06-22T06:19:04.224" v="476" actId="47"/>
        <pc:sldMkLst>
          <pc:docMk/>
          <pc:sldMk cId="2201334646" sldId="881"/>
        </pc:sldMkLst>
      </pc:sldChg>
      <pc:sldChg chg="del">
        <pc:chgData name="Stalin Jacob Wilson Packia Dhas" userId="050d7d71-3621-4503-95e8-1c9a9d962492" providerId="ADAL" clId="{3FBC77E1-FE42-4F9E-B4B2-3759F3328945}" dt="2026-06-22T06:19:04.492" v="477" actId="47"/>
        <pc:sldMkLst>
          <pc:docMk/>
          <pc:sldMk cId="1329060632" sldId="882"/>
        </pc:sldMkLst>
      </pc:sldChg>
      <pc:sldChg chg="del">
        <pc:chgData name="Stalin Jacob Wilson Packia Dhas" userId="050d7d71-3621-4503-95e8-1c9a9d962492" providerId="ADAL" clId="{3FBC77E1-FE42-4F9E-B4B2-3759F3328945}" dt="2026-06-22T06:19:04.717" v="478" actId="47"/>
        <pc:sldMkLst>
          <pc:docMk/>
          <pc:sldMk cId="4053421632" sldId="883"/>
        </pc:sldMkLst>
      </pc:sldChg>
      <pc:sldChg chg="del">
        <pc:chgData name="Stalin Jacob Wilson Packia Dhas" userId="050d7d71-3621-4503-95e8-1c9a9d962492" providerId="ADAL" clId="{3FBC77E1-FE42-4F9E-B4B2-3759F3328945}" dt="2026-06-22T06:19:05.417" v="479" actId="47"/>
        <pc:sldMkLst>
          <pc:docMk/>
          <pc:sldMk cId="590253179" sldId="884"/>
        </pc:sldMkLst>
      </pc:sldChg>
      <pc:sldChg chg="del">
        <pc:chgData name="Stalin Jacob Wilson Packia Dhas" userId="050d7d71-3621-4503-95e8-1c9a9d962492" providerId="ADAL" clId="{3FBC77E1-FE42-4F9E-B4B2-3759F3328945}" dt="2026-06-22T06:19:06.167" v="480" actId="47"/>
        <pc:sldMkLst>
          <pc:docMk/>
          <pc:sldMk cId="353990554" sldId="885"/>
        </pc:sldMkLst>
      </pc:sldChg>
      <pc:sldChg chg="del">
        <pc:chgData name="Stalin Jacob Wilson Packia Dhas" userId="050d7d71-3621-4503-95e8-1c9a9d962492" providerId="ADAL" clId="{3FBC77E1-FE42-4F9E-B4B2-3759F3328945}" dt="2026-06-22T06:19:06.403" v="481" actId="47"/>
        <pc:sldMkLst>
          <pc:docMk/>
          <pc:sldMk cId="1939195762" sldId="886"/>
        </pc:sldMkLst>
      </pc:sldChg>
      <pc:sldChg chg="del">
        <pc:chgData name="Stalin Jacob Wilson Packia Dhas" userId="050d7d71-3621-4503-95e8-1c9a9d962492" providerId="ADAL" clId="{3FBC77E1-FE42-4F9E-B4B2-3759F3328945}" dt="2026-06-22T06:19:06.893" v="482" actId="47"/>
        <pc:sldMkLst>
          <pc:docMk/>
          <pc:sldMk cId="528137175" sldId="887"/>
        </pc:sldMkLst>
      </pc:sldChg>
      <pc:sldChg chg="del">
        <pc:chgData name="Stalin Jacob Wilson Packia Dhas" userId="050d7d71-3621-4503-95e8-1c9a9d962492" providerId="ADAL" clId="{3FBC77E1-FE42-4F9E-B4B2-3759F3328945}" dt="2026-06-22T06:19:07.083" v="483" actId="47"/>
        <pc:sldMkLst>
          <pc:docMk/>
          <pc:sldMk cId="2014259752" sldId="888"/>
        </pc:sldMkLst>
      </pc:sldChg>
      <pc:sldChg chg="del">
        <pc:chgData name="Stalin Jacob Wilson Packia Dhas" userId="050d7d71-3621-4503-95e8-1c9a9d962492" providerId="ADAL" clId="{3FBC77E1-FE42-4F9E-B4B2-3759F3328945}" dt="2026-06-22T06:19:07.235" v="484" actId="47"/>
        <pc:sldMkLst>
          <pc:docMk/>
          <pc:sldMk cId="427721097" sldId="889"/>
        </pc:sldMkLst>
      </pc:sldChg>
      <pc:sldChg chg="del">
        <pc:chgData name="Stalin Jacob Wilson Packia Dhas" userId="050d7d71-3621-4503-95e8-1c9a9d962492" providerId="ADAL" clId="{3FBC77E1-FE42-4F9E-B4B2-3759F3328945}" dt="2026-06-22T06:19:07.882" v="485" actId="47"/>
        <pc:sldMkLst>
          <pc:docMk/>
          <pc:sldMk cId="836255911" sldId="890"/>
        </pc:sldMkLst>
      </pc:sldChg>
      <pc:sldChg chg="del">
        <pc:chgData name="Stalin Jacob Wilson Packia Dhas" userId="050d7d71-3621-4503-95e8-1c9a9d962492" providerId="ADAL" clId="{3FBC77E1-FE42-4F9E-B4B2-3759F3328945}" dt="2026-06-22T06:19:08.434" v="486" actId="47"/>
        <pc:sldMkLst>
          <pc:docMk/>
          <pc:sldMk cId="3597761405" sldId="892"/>
        </pc:sldMkLst>
      </pc:sldChg>
      <pc:sldChg chg="add del">
        <pc:chgData name="Stalin Jacob Wilson Packia Dhas" userId="050d7d71-3621-4503-95e8-1c9a9d962492" providerId="ADAL" clId="{3FBC77E1-FE42-4F9E-B4B2-3759F3328945}" dt="2026-06-22T06:15:13.783" v="445" actId="47"/>
        <pc:sldMkLst>
          <pc:docMk/>
          <pc:sldMk cId="743032268" sldId="893"/>
        </pc:sldMkLst>
      </pc:sldChg>
      <pc:sldChg chg="add del">
        <pc:chgData name="Stalin Jacob Wilson Packia Dhas" userId="050d7d71-3621-4503-95e8-1c9a9d962492" providerId="ADAL" clId="{3FBC77E1-FE42-4F9E-B4B2-3759F3328945}" dt="2026-06-22T06:15:13.958" v="446" actId="47"/>
        <pc:sldMkLst>
          <pc:docMk/>
          <pc:sldMk cId="4238128712" sldId="894"/>
        </pc:sldMkLst>
      </pc:sldChg>
      <pc:sldChg chg="add del">
        <pc:chgData name="Stalin Jacob Wilson Packia Dhas" userId="050d7d71-3621-4503-95e8-1c9a9d962492" providerId="ADAL" clId="{3FBC77E1-FE42-4F9E-B4B2-3759F3328945}" dt="2026-06-22T06:15:14.116" v="447" actId="47"/>
        <pc:sldMkLst>
          <pc:docMk/>
          <pc:sldMk cId="1215995875" sldId="895"/>
        </pc:sldMkLst>
      </pc:sldChg>
      <pc:sldChg chg="add del">
        <pc:chgData name="Stalin Jacob Wilson Packia Dhas" userId="050d7d71-3621-4503-95e8-1c9a9d962492" providerId="ADAL" clId="{3FBC77E1-FE42-4F9E-B4B2-3759F3328945}" dt="2026-06-22T06:15:14.274" v="448" actId="47"/>
        <pc:sldMkLst>
          <pc:docMk/>
          <pc:sldMk cId="4106635991" sldId="896"/>
        </pc:sldMkLst>
      </pc:sldChg>
      <pc:sldChg chg="add del">
        <pc:chgData name="Stalin Jacob Wilson Packia Dhas" userId="050d7d71-3621-4503-95e8-1c9a9d962492" providerId="ADAL" clId="{3FBC77E1-FE42-4F9E-B4B2-3759F3328945}" dt="2026-06-22T06:15:14.417" v="449" actId="47"/>
        <pc:sldMkLst>
          <pc:docMk/>
          <pc:sldMk cId="202983577" sldId="897"/>
        </pc:sldMkLst>
      </pc:sldChg>
      <pc:sldChg chg="add del">
        <pc:chgData name="Stalin Jacob Wilson Packia Dhas" userId="050d7d71-3621-4503-95e8-1c9a9d962492" providerId="ADAL" clId="{3FBC77E1-FE42-4F9E-B4B2-3759F3328945}" dt="2026-06-22T06:15:14.575" v="450" actId="47"/>
        <pc:sldMkLst>
          <pc:docMk/>
          <pc:sldMk cId="2226733037" sldId="898"/>
        </pc:sldMkLst>
      </pc:sldChg>
      <pc:sldChg chg="add del">
        <pc:chgData name="Stalin Jacob Wilson Packia Dhas" userId="050d7d71-3621-4503-95e8-1c9a9d962492" providerId="ADAL" clId="{3FBC77E1-FE42-4F9E-B4B2-3759F3328945}" dt="2026-06-22T06:15:14.742" v="451" actId="47"/>
        <pc:sldMkLst>
          <pc:docMk/>
          <pc:sldMk cId="3276976624" sldId="899"/>
        </pc:sldMkLst>
      </pc:sldChg>
      <pc:sldChg chg="add del">
        <pc:chgData name="Stalin Jacob Wilson Packia Dhas" userId="050d7d71-3621-4503-95e8-1c9a9d962492" providerId="ADAL" clId="{3FBC77E1-FE42-4F9E-B4B2-3759F3328945}" dt="2026-06-22T06:15:14.893" v="452" actId="47"/>
        <pc:sldMkLst>
          <pc:docMk/>
          <pc:sldMk cId="1003008700" sldId="900"/>
        </pc:sldMkLst>
      </pc:sldChg>
      <pc:sldChg chg="add del">
        <pc:chgData name="Stalin Jacob Wilson Packia Dhas" userId="050d7d71-3621-4503-95e8-1c9a9d962492" providerId="ADAL" clId="{3FBC77E1-FE42-4F9E-B4B2-3759F3328945}" dt="2026-06-22T06:15:15.584" v="453" actId="47"/>
        <pc:sldMkLst>
          <pc:docMk/>
          <pc:sldMk cId="827688794" sldId="901"/>
        </pc:sldMkLst>
      </pc:sldChg>
      <pc:sldChg chg="add del">
        <pc:chgData name="Stalin Jacob Wilson Packia Dhas" userId="050d7d71-3621-4503-95e8-1c9a9d962492" providerId="ADAL" clId="{3FBC77E1-FE42-4F9E-B4B2-3759F3328945}" dt="2026-06-22T06:15:16.288" v="454" actId="47"/>
        <pc:sldMkLst>
          <pc:docMk/>
          <pc:sldMk cId="547389117" sldId="902"/>
        </pc:sldMkLst>
      </pc:sldChg>
      <pc:sldChg chg="add del">
        <pc:chgData name="Stalin Jacob Wilson Packia Dhas" userId="050d7d71-3621-4503-95e8-1c9a9d962492" providerId="ADAL" clId="{3FBC77E1-FE42-4F9E-B4B2-3759F3328945}" dt="2026-06-22T08:12:19.565" v="492" actId="47"/>
        <pc:sldMkLst>
          <pc:docMk/>
          <pc:sldMk cId="3347420782" sldId="903"/>
        </pc:sldMkLst>
      </pc:sldChg>
      <pc:sldChg chg="add del">
        <pc:chgData name="Stalin Jacob Wilson Packia Dhas" userId="050d7d71-3621-4503-95e8-1c9a9d962492" providerId="ADAL" clId="{3FBC77E1-FE42-4F9E-B4B2-3759F3328945}" dt="2026-06-22T08:12:19.716" v="493" actId="47"/>
        <pc:sldMkLst>
          <pc:docMk/>
          <pc:sldMk cId="1084192020" sldId="904"/>
        </pc:sldMkLst>
      </pc:sldChg>
      <pc:sldChg chg="add del">
        <pc:chgData name="Stalin Jacob Wilson Packia Dhas" userId="050d7d71-3621-4503-95e8-1c9a9d962492" providerId="ADAL" clId="{3FBC77E1-FE42-4F9E-B4B2-3759F3328945}" dt="2026-06-22T08:12:19.871" v="494" actId="47"/>
        <pc:sldMkLst>
          <pc:docMk/>
          <pc:sldMk cId="1418822233" sldId="905"/>
        </pc:sldMkLst>
      </pc:sldChg>
      <pc:sldChg chg="add del">
        <pc:chgData name="Stalin Jacob Wilson Packia Dhas" userId="050d7d71-3621-4503-95e8-1c9a9d962492" providerId="ADAL" clId="{3FBC77E1-FE42-4F9E-B4B2-3759F3328945}" dt="2026-06-22T08:12:20.023" v="495" actId="47"/>
        <pc:sldMkLst>
          <pc:docMk/>
          <pc:sldMk cId="2610698536" sldId="906"/>
        </pc:sldMkLst>
      </pc:sldChg>
      <pc:sldChg chg="add del">
        <pc:chgData name="Stalin Jacob Wilson Packia Dhas" userId="050d7d71-3621-4503-95e8-1c9a9d962492" providerId="ADAL" clId="{3FBC77E1-FE42-4F9E-B4B2-3759F3328945}" dt="2026-06-22T08:12:20.207" v="496" actId="47"/>
        <pc:sldMkLst>
          <pc:docMk/>
          <pc:sldMk cId="4247200755" sldId="907"/>
        </pc:sldMkLst>
      </pc:sldChg>
      <pc:sldChg chg="add del">
        <pc:chgData name="Stalin Jacob Wilson Packia Dhas" userId="050d7d71-3621-4503-95e8-1c9a9d962492" providerId="ADAL" clId="{3FBC77E1-FE42-4F9E-B4B2-3759F3328945}" dt="2026-06-22T08:12:20.296" v="497" actId="47"/>
        <pc:sldMkLst>
          <pc:docMk/>
          <pc:sldMk cId="1553300288" sldId="908"/>
        </pc:sldMkLst>
      </pc:sldChg>
      <pc:sldChg chg="add del">
        <pc:chgData name="Stalin Jacob Wilson Packia Dhas" userId="050d7d71-3621-4503-95e8-1c9a9d962492" providerId="ADAL" clId="{3FBC77E1-FE42-4F9E-B4B2-3759F3328945}" dt="2026-06-22T08:12:20.452" v="498" actId="47"/>
        <pc:sldMkLst>
          <pc:docMk/>
          <pc:sldMk cId="2431943305" sldId="909"/>
        </pc:sldMkLst>
      </pc:sldChg>
      <pc:sldChg chg="add del">
        <pc:chgData name="Stalin Jacob Wilson Packia Dhas" userId="050d7d71-3621-4503-95e8-1c9a9d962492" providerId="ADAL" clId="{3FBC77E1-FE42-4F9E-B4B2-3759F3328945}" dt="2026-06-22T08:12:20.611" v="499" actId="47"/>
        <pc:sldMkLst>
          <pc:docMk/>
          <pc:sldMk cId="1457760739" sldId="910"/>
        </pc:sldMkLst>
      </pc:sldChg>
      <pc:sldChg chg="add del">
        <pc:chgData name="Stalin Jacob Wilson Packia Dhas" userId="050d7d71-3621-4503-95e8-1c9a9d962492" providerId="ADAL" clId="{3FBC77E1-FE42-4F9E-B4B2-3759F3328945}" dt="2026-06-22T08:12:20.789" v="500" actId="47"/>
        <pc:sldMkLst>
          <pc:docMk/>
          <pc:sldMk cId="3963175911" sldId="911"/>
        </pc:sldMkLst>
      </pc:sldChg>
      <pc:sldChg chg="add del">
        <pc:chgData name="Stalin Jacob Wilson Packia Dhas" userId="050d7d71-3621-4503-95e8-1c9a9d962492" providerId="ADAL" clId="{3FBC77E1-FE42-4F9E-B4B2-3759F3328945}" dt="2026-06-22T08:12:20.986" v="501" actId="47"/>
        <pc:sldMkLst>
          <pc:docMk/>
          <pc:sldMk cId="4107802773" sldId="912"/>
        </pc:sldMkLst>
      </pc:sldChg>
      <pc:sldChg chg="add modNotesTx">
        <pc:chgData name="Stalin Jacob Wilson Packia Dhas" userId="050d7d71-3621-4503-95e8-1c9a9d962492" providerId="ADAL" clId="{3FBC77E1-FE42-4F9E-B4B2-3759F3328945}" dt="2026-06-22T08:13:11.846" v="511" actId="6549"/>
        <pc:sldMkLst>
          <pc:docMk/>
          <pc:sldMk cId="3543168779" sldId="913"/>
        </pc:sldMkLst>
      </pc:sldChg>
      <pc:sldChg chg="add modNotesTx">
        <pc:chgData name="Stalin Jacob Wilson Packia Dhas" userId="050d7d71-3621-4503-95e8-1c9a9d962492" providerId="ADAL" clId="{3FBC77E1-FE42-4F9E-B4B2-3759F3328945}" dt="2026-06-22T08:13:06.583" v="510" actId="6549"/>
        <pc:sldMkLst>
          <pc:docMk/>
          <pc:sldMk cId="2234812978" sldId="914"/>
        </pc:sldMkLst>
      </pc:sldChg>
      <pc:sldChg chg="add modNotesTx">
        <pc:chgData name="Stalin Jacob Wilson Packia Dhas" userId="050d7d71-3621-4503-95e8-1c9a9d962492" providerId="ADAL" clId="{3FBC77E1-FE42-4F9E-B4B2-3759F3328945}" dt="2026-06-22T08:13:02.536" v="509" actId="6549"/>
        <pc:sldMkLst>
          <pc:docMk/>
          <pc:sldMk cId="234946267" sldId="915"/>
        </pc:sldMkLst>
      </pc:sldChg>
      <pc:sldChg chg="add modNotesTx">
        <pc:chgData name="Stalin Jacob Wilson Packia Dhas" userId="050d7d71-3621-4503-95e8-1c9a9d962492" providerId="ADAL" clId="{3FBC77E1-FE42-4F9E-B4B2-3759F3328945}" dt="2026-06-22T08:12:58.384" v="508" actId="6549"/>
        <pc:sldMkLst>
          <pc:docMk/>
          <pc:sldMk cId="2827665467" sldId="916"/>
        </pc:sldMkLst>
      </pc:sldChg>
      <pc:sldChg chg="add modNotesTx">
        <pc:chgData name="Stalin Jacob Wilson Packia Dhas" userId="050d7d71-3621-4503-95e8-1c9a9d962492" providerId="ADAL" clId="{3FBC77E1-FE42-4F9E-B4B2-3759F3328945}" dt="2026-06-22T08:12:50.658" v="507" actId="6549"/>
        <pc:sldMkLst>
          <pc:docMk/>
          <pc:sldMk cId="497701644" sldId="917"/>
        </pc:sldMkLst>
      </pc:sldChg>
      <pc:sldChg chg="add modNotesTx">
        <pc:chgData name="Stalin Jacob Wilson Packia Dhas" userId="050d7d71-3621-4503-95e8-1c9a9d962492" providerId="ADAL" clId="{3FBC77E1-FE42-4F9E-B4B2-3759F3328945}" dt="2026-06-22T08:12:45.911" v="506" actId="6549"/>
        <pc:sldMkLst>
          <pc:docMk/>
          <pc:sldMk cId="275880796" sldId="918"/>
        </pc:sldMkLst>
      </pc:sldChg>
      <pc:sldChg chg="add modNotesTx">
        <pc:chgData name="Stalin Jacob Wilson Packia Dhas" userId="050d7d71-3621-4503-95e8-1c9a9d962492" providerId="ADAL" clId="{3FBC77E1-FE42-4F9E-B4B2-3759F3328945}" dt="2026-06-22T08:12:41.319" v="505" actId="6549"/>
        <pc:sldMkLst>
          <pc:docMk/>
          <pc:sldMk cId="2749055822" sldId="919"/>
        </pc:sldMkLst>
      </pc:sldChg>
      <pc:sldChg chg="add">
        <pc:chgData name="Stalin Jacob Wilson Packia Dhas" userId="050d7d71-3621-4503-95e8-1c9a9d962492" providerId="ADAL" clId="{3FBC77E1-FE42-4F9E-B4B2-3759F3328945}" dt="2026-06-22T08:12:07.172" v="487"/>
        <pc:sldMkLst>
          <pc:docMk/>
          <pc:sldMk cId="2352449961" sldId="920"/>
        </pc:sldMkLst>
      </pc:sldChg>
      <pc:sldChg chg="add">
        <pc:chgData name="Stalin Jacob Wilson Packia Dhas" userId="050d7d71-3621-4503-95e8-1c9a9d962492" providerId="ADAL" clId="{3FBC77E1-FE42-4F9E-B4B2-3759F3328945}" dt="2026-06-22T08:12:07.172" v="487"/>
        <pc:sldMkLst>
          <pc:docMk/>
          <pc:sldMk cId="2057045524" sldId="921"/>
        </pc:sldMkLst>
      </pc:sldChg>
      <pc:sldChg chg="add modNotesTx">
        <pc:chgData name="Stalin Jacob Wilson Packia Dhas" userId="050d7d71-3621-4503-95e8-1c9a9d962492" providerId="ADAL" clId="{3FBC77E1-FE42-4F9E-B4B2-3759F3328945}" dt="2026-06-22T08:12:34.093" v="504" actId="6549"/>
        <pc:sldMkLst>
          <pc:docMk/>
          <pc:sldMk cId="663851343" sldId="922"/>
        </pc:sldMkLst>
      </pc:sldChg>
      <pc:sldMasterChg chg="del delSldLayout">
        <pc:chgData name="Stalin Jacob Wilson Packia Dhas" userId="050d7d71-3621-4503-95e8-1c9a9d962492" providerId="ADAL" clId="{3FBC77E1-FE42-4F9E-B4B2-3759F3328945}" dt="2026-06-21T20:23:10.869" v="37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3FBC77E1-FE42-4F9E-B4B2-3759F3328945}" dt="2026-06-21T20:23:10.869" v="37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3FBC77E1-FE42-4F9E-B4B2-3759F3328945}" dt="2026-06-21T20:23:10.869" v="37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3FBC77E1-FE42-4F9E-B4B2-3759F3328945}" dt="2026-06-21T20:23:10.869" v="37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3FBC77E1-FE42-4F9E-B4B2-3759F3328945}" dt="2026-06-21T20:23:10.869" v="37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3FBC77E1-FE42-4F9E-B4B2-3759F3328945}" dt="2026-06-21T20:23:10.869" v="37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3FBC77E1-FE42-4F9E-B4B2-3759F3328945}" dt="2026-06-21T20:23:10.869" v="37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3FBC77E1-FE42-4F9E-B4B2-3759F3328945}" dt="2026-06-21T20:23:10.869" v="37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3FBC77E1-FE42-4F9E-B4B2-3759F3328945}" dt="2026-06-21T20:23:10.869" v="37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3FBC77E1-FE42-4F9E-B4B2-3759F3328945}" dt="2026-06-21T20:23:10.869" v="37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addSldLayout">
        <pc:chgData name="Stalin Jacob Wilson Packia Dhas" userId="050d7d71-3621-4503-95e8-1c9a9d962492" providerId="ADAL" clId="{3FBC77E1-FE42-4F9E-B4B2-3759F3328945}" dt="2026-06-15T05:04:00.054" v="1"/>
        <pc:sldMasterMkLst>
          <pc:docMk/>
          <pc:sldMasterMk cId="3508390215" sldId="2147483661"/>
        </pc:sldMasterMkLst>
        <pc:sldLayoutChg chg="add">
          <pc:chgData name="Stalin Jacob Wilson Packia Dhas" userId="050d7d71-3621-4503-95e8-1c9a9d962492" providerId="ADAL" clId="{3FBC77E1-FE42-4F9E-B4B2-3759F3328945}" dt="2026-06-15T05:04:00.054" v="1"/>
          <pc:sldLayoutMkLst>
            <pc:docMk/>
            <pc:sldMasterMk cId="3508390215" sldId="2147483661"/>
            <pc:sldLayoutMk cId="3457017301" sldId="214748379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80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7399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452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14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15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1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446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6067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2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442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0654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1805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70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0752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700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34F113-E0F7-1766-1E3C-A5377CA67F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0F2C87-C824-28B4-A881-76CF1D6A4D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DFB9BA-2DF8-73A9-E087-7318713A6A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6381C-0E16-3958-86DC-41F888A59F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2600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328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1" dirty="0"/>
                  <a:t>Mean: Add up all the values</a:t>
                </a:r>
                <a:endParaRPr lang="en-GB" dirty="0"/>
              </a:p>
              <a:p>
                <a:r>
                  <a:rPr lang="en-GB" b="1" dirty="0"/>
                  <a:t>Divide by how many values there are</a:t>
                </a:r>
                <a:endParaRPr lang="en-GB" dirty="0"/>
              </a:p>
              <a:p>
                <a:r>
                  <a:rPr lang="en-GB" b="0" i="0">
                    <a:latin typeface="Cambria Math" panose="02040503050406030204" pitchFamily="18" charset="0"/>
                  </a:rPr>
                  <a:t>"Mean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"=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(𝑥_1+𝑥_2+⋯+𝑥_𝑛)/𝑛</a:t>
                </a:r>
                <a:endParaRPr lang="ar-AE" b="0" dirty="0"/>
              </a:p>
              <a:p>
                <a:r>
                  <a:rPr lang="en-GB" b="1" dirty="0"/>
                  <a:t>Example</a:t>
                </a:r>
              </a:p>
              <a:p>
                <a:r>
                  <a:rPr lang="en-GB" dirty="0"/>
                  <a:t>Values: 5, 7, 9</a:t>
                </a:r>
                <a:br>
                  <a:rPr lang="en-GB" dirty="0"/>
                </a:br>
                <a:r>
                  <a:rPr lang="en-GB" dirty="0"/>
                  <a:t>Sum = 5 + 7 + 9 = 21</a:t>
                </a:r>
                <a:br>
                  <a:rPr lang="en-GB" dirty="0"/>
                </a:br>
                <a:r>
                  <a:rPr lang="en-GB" dirty="0"/>
                  <a:t>Count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𝑛=3</a:t>
                </a:r>
                <a:endParaRPr lang="en-GB" dirty="0"/>
              </a:p>
              <a:p>
                <a:r>
                  <a:rPr lang="en-GB" b="0" i="0">
                    <a:latin typeface="Cambria Math" panose="02040503050406030204" pitchFamily="18" charset="0"/>
                  </a:rPr>
                  <a:t>"Mean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"=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21/3=7</a:t>
                </a:r>
                <a:endParaRPr lang="ar-AE" b="0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633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dirty="0"/>
                  <a:t>p” stands for “probability.” (</a:t>
                </a:r>
                <a:r>
                  <a:rPr lang="en-US" dirty="0"/>
                  <a:t>Ronald Fisher) suggested </a:t>
                </a:r>
                <a:r>
                  <a:rPr lang="en-US" b="1" dirty="0"/>
                  <a:t>5%</a:t>
                </a:r>
                <a:r>
                  <a:rPr lang="en-US" dirty="0"/>
                  <a:t> as a practical cutoff</a:t>
                </a:r>
                <a:endParaRPr lang="en-GB" dirty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US" dirty="0"/>
                  <a:t>When p is high, you </a:t>
                </a:r>
                <a:r>
                  <a:rPr lang="en-US" b="1" dirty="0"/>
                  <a:t>fail to reject</a:t>
                </a:r>
                <a:r>
                  <a:rPr lang="en-US" dirty="0"/>
                  <a:t> H₀.</a:t>
                </a:r>
                <a:br>
                  <a:rPr lang="en-US" dirty="0"/>
                </a:br>
                <a:r>
                  <a:rPr lang="en-US" dirty="0"/>
                  <a:t>You </a:t>
                </a:r>
                <a:r>
                  <a:rPr lang="en-US" i="1" dirty="0"/>
                  <a:t>don’t</a:t>
                </a:r>
                <a:r>
                  <a:rPr lang="en-US" dirty="0"/>
                  <a:t> prove H₀ is true—you just don’t have enough evidence against it.</a:t>
                </a:r>
              </a:p>
              <a:p>
                <a:r>
                  <a:rPr lang="en-US" b="1" dirty="0"/>
                  <a:t>More strict (α = 0.01 or 0.001):</a:t>
                </a:r>
                <a:r>
                  <a:rPr lang="en-US" dirty="0"/>
                  <a:t> when false positives are costly/dangerous</a:t>
                </a:r>
                <a:br>
                  <a:rPr lang="en-US" dirty="0"/>
                </a:br>
                <a:r>
                  <a:rPr lang="en-US" i="1" dirty="0"/>
                  <a:t>e.g., medical trials, safety-critical engineering</a:t>
                </a:r>
                <a:endParaRPr lang="en-US" dirty="0"/>
              </a:p>
              <a:p>
                <a:r>
                  <a:rPr lang="en-US" b="1" dirty="0"/>
                  <a:t>Less strict (α = 0.10):</a:t>
                </a:r>
                <a:r>
                  <a:rPr lang="en-US" dirty="0"/>
                  <a:t> when missing a true effect is more costly and you’re exploring</a:t>
                </a:r>
                <a:br>
                  <a:rPr lang="en-US" dirty="0"/>
                </a:br>
                <a:r>
                  <a:rPr lang="en-US" i="1" dirty="0"/>
                  <a:t>e.g., early-stage research, pilot studies</a:t>
                </a:r>
                <a:endParaRPr lang="en-US" dirty="0"/>
              </a:p>
              <a:p>
                <a:r>
                  <a:rPr lang="en-GB" b="1" dirty="0"/>
                  <a:t>Example: Comparing two low-pass filters (RC vs active)</a:t>
                </a:r>
              </a:p>
              <a:p>
                <a:r>
                  <a:rPr lang="en-GB" dirty="0"/>
                  <a:t>You build two low-pass filters and measure the </a:t>
                </a:r>
                <a:r>
                  <a:rPr lang="en-GB" b="1" dirty="0"/>
                  <a:t>cut-off frequency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𝑓_𝑐</a:t>
                </a:r>
                <a:r>
                  <a:rPr lang="ar-AE" dirty="0"/>
                  <a:t>(</a:t>
                </a:r>
                <a:r>
                  <a:rPr lang="en-GB" dirty="0"/>
                  <a:t>the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−3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dB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r>
                  <a:rPr lang="en-GB" dirty="0"/>
                  <a:t>point) several times for each filter.</a:t>
                </a:r>
              </a:p>
              <a:p>
                <a:r>
                  <a:rPr lang="en-GB" b="1" dirty="0"/>
                  <a:t>Step 1: Set up hypotheses</a:t>
                </a:r>
              </a:p>
              <a:p>
                <a:r>
                  <a:rPr lang="en-GB" b="1" dirty="0"/>
                  <a:t>Null hypothesis (H₀):</a:t>
                </a:r>
                <a:r>
                  <a:rPr lang="en-GB" dirty="0"/>
                  <a:t> The mean cut-off frequency is the same for both filters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𝐻_0:𝜇_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"RC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=𝜇_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"Active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</a:t>
                </a:r>
                <a:endParaRPr lang="ar-AE" b="0" dirty="0"/>
              </a:p>
              <a:p>
                <a:r>
                  <a:rPr lang="en-GB" b="1" dirty="0"/>
                  <a:t>Alternative hypothesis (H₁):</a:t>
                </a:r>
                <a:r>
                  <a:rPr lang="en-GB" dirty="0"/>
                  <a:t> The mean cut-off frequency is different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𝐻_1:𝜇_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"RC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≠𝜇_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"Active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</a:t>
                </a:r>
                <a:endParaRPr lang="ar-AE" b="0" dirty="0"/>
              </a:p>
              <a:p>
                <a:r>
                  <a:rPr lang="en-GB" dirty="0"/>
                  <a:t>Choose significance level: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𝛼=0.05</a:t>
                </a:r>
                <a:r>
                  <a:rPr lang="en-GB" dirty="0"/>
                  <a:t>.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5886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0618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US" b="1" dirty="0"/>
                  <a:t>Null Hypothesis (H₀):</a:t>
                </a:r>
                <a:r>
                  <a:rPr lang="en-US" dirty="0"/>
                  <a:t> The coin is fair (50% Heads, 50% Tails). 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US" b="1" dirty="0"/>
                  <a:t>Alternative Hypothesis (H₁):</a:t>
                </a:r>
                <a:r>
                  <a:rPr lang="en-US" dirty="0"/>
                  <a:t> The coin is biased (not 50% Heads, 50% Tails).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dirty="0"/>
                  <a:t>P(x)=</a:t>
                </a:r>
                <a:r>
                  <a:rPr lang="en-GB" dirty="0" err="1"/>
                  <a:t>nCxP^x</a:t>
                </a:r>
                <a:r>
                  <a:rPr lang="en-GB" dirty="0"/>
                  <a:t> q^(n-x) 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dirty="0" err="1"/>
                  <a:t>nCx</a:t>
                </a:r>
                <a:r>
                  <a:rPr lang="en-GB" dirty="0"/>
                  <a:t>= </a:t>
                </a:r>
                <a:r>
                  <a:rPr lang="en-US" dirty="0"/>
                  <a:t>n!​/ x!(n−x)!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US" dirty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US" b="1" dirty="0"/>
                  <a:t>p</a:t>
                </a:r>
                <a:r>
                  <a:rPr lang="en-US" dirty="0"/>
                  <a:t> = Probability of </a:t>
                </a:r>
                <a:r>
                  <a:rPr lang="en-US" b="1" dirty="0"/>
                  <a:t>Success</a:t>
                </a:r>
                <a:r>
                  <a:rPr lang="en-US" dirty="0"/>
                  <a:t> ;</a:t>
                </a:r>
                <a:r>
                  <a:rPr lang="en-US" b="1" dirty="0"/>
                  <a:t>q</a:t>
                </a:r>
                <a:r>
                  <a:rPr lang="en-US" dirty="0"/>
                  <a:t> = Probability of </a:t>
                </a:r>
                <a:r>
                  <a:rPr lang="en-US" b="1" dirty="0"/>
                  <a:t>Failure</a:t>
                </a:r>
                <a:endParaRPr lang="en-US" dirty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US" b="1" dirty="0"/>
                  <a:t>P=0.5, q=0.5</a:t>
                </a:r>
                <a:r>
                  <a:rPr lang="en-US" dirty="0"/>
                  <a:t>, as null hypothesis assumes fail, which is 0.56 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US" dirty="0"/>
              </a:p>
              <a:p>
                <a:r>
                  <a:rPr lang="en-US" dirty="0"/>
                  <a:t>p-value=P(X≥60)+P(X≤40) 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=0.02844+0.02844</a:t>
                </a:r>
                <a:r>
                  <a:rPr lang="en-US" dirty="0"/>
                  <a:t> 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=0.05688</a:t>
                </a:r>
                <a:r>
                  <a:rPr lang="en-US" dirty="0"/>
                  <a:t> </a:t>
                </a:r>
              </a:p>
              <a:p>
                <a:pPr rtl="0" eaLnBrk="1" fontAlgn="ctr" latinLnBrk="0" hangingPunct="1"/>
                <a:r>
                  <a:rPr lang="en-GB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60</a:t>
                </a:r>
                <a:r>
                  <a:rPr lang="en-US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/</a:t>
                </a:r>
                <a:r>
                  <a:rPr lang="en-GB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40</a:t>
                </a:r>
                <a:r>
                  <a:rPr lang="en-US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; </a:t>
                </a:r>
                <a:r>
                  <a:rPr lang="en-GB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54</a:t>
                </a:r>
                <a:r>
                  <a:rPr lang="en-US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/</a:t>
                </a:r>
                <a:r>
                  <a:rPr lang="en-GB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46; </a:t>
                </a:r>
                <a:r>
                  <a:rPr lang="en-US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 </a:t>
                </a:r>
                <a:r>
                  <a:rPr lang="en-GB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50</a:t>
                </a:r>
                <a:r>
                  <a:rPr lang="en-US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/</a:t>
                </a:r>
                <a:r>
                  <a:rPr lang="en-GB" sz="1200" b="0" i="0" u="none" strike="noStrike" kern="1200" dirty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rPr>
                  <a:t>50- almost biased</a:t>
                </a:r>
                <a:endParaRPr lang="en-US" sz="1200" b="0" i="0" u="none" strike="noStrike" kern="1200" dirty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endParaRPr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1487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97779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63323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b="1" dirty="0"/>
                  <a:t>Measure how far 60 is from 50</a:t>
                </a:r>
              </a:p>
              <a:p>
                <a:r>
                  <a:rPr lang="en-US" dirty="0"/>
                  <a:t>The difference is:</a:t>
                </a:r>
                <a:r>
                  <a:rPr lang="en-US" baseline="0" dirty="0"/>
                  <a:t>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60−50=10</a:t>
                </a:r>
                <a:r>
                  <a:rPr lang="en-US" dirty="0"/>
                  <a:t> heads.</a:t>
                </a:r>
              </a:p>
              <a:p>
                <a:r>
                  <a:rPr lang="en-US" dirty="0"/>
                  <a:t>But is a difference of 10 unusual?</a:t>
                </a:r>
              </a:p>
              <a:p>
                <a:r>
                  <a:rPr lang="en-US" dirty="0"/>
                  <a:t>To answer this, we calculate a </a:t>
                </a:r>
                <a:r>
                  <a:rPr lang="en-US" b="1" dirty="0"/>
                  <a:t>z-score</a:t>
                </a:r>
                <a:r>
                  <a:rPr lang="en-US" dirty="0"/>
                  <a:t>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𝑧=(𝑥−𝜇)/𝜎</a:t>
                </a:r>
                <a:r>
                  <a:rPr lang="en-US" dirty="0"/>
                  <a:t> </a:t>
                </a:r>
              </a:p>
              <a:p>
                <a:r>
                  <a:rPr lang="en-US" dirty="0"/>
                  <a:t>where: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𝑥=60</a:t>
                </a:r>
                <a:r>
                  <a:rPr lang="en-US" dirty="0"/>
                  <a:t>(observed heads) 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𝜇=50</a:t>
                </a:r>
                <a:r>
                  <a:rPr lang="en-US" dirty="0"/>
                  <a:t>(expected heads) 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𝜎=5</a:t>
                </a:r>
                <a:r>
                  <a:rPr lang="en-US" dirty="0"/>
                  <a:t>(standard deviation for 100 fair tosses), σ=np(1−p)​ 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𝜎=√(100×0.5×0.5)</a:t>
                </a:r>
                <a:r>
                  <a:rPr lang="en-US" dirty="0"/>
                  <a:t> 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𝜎=√25</a:t>
                </a:r>
                <a:r>
                  <a:rPr lang="en-US" dirty="0"/>
                  <a:t> 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𝜎=5</a:t>
                </a:r>
                <a:r>
                  <a:rPr lang="en-US" dirty="0"/>
                  <a:t> </a:t>
                </a:r>
              </a:p>
              <a:p>
                <a:endParaRPr lang="en-US" dirty="0"/>
              </a:p>
              <a:p>
                <a:r>
                  <a:rPr lang="en-US" dirty="0"/>
                  <a:t>z=(60−50)​ /5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𝑧=2</a:t>
                </a:r>
                <a:r>
                  <a:rPr lang="en-US" dirty="0"/>
                  <a:t> </a:t>
                </a:r>
              </a:p>
              <a:p>
                <a:r>
                  <a:rPr lang="en-US" b="1" dirty="0"/>
                  <a:t>Row = 2.0</a:t>
                </a:r>
                <a:br>
                  <a:rPr lang="en-US" dirty="0"/>
                </a:br>
                <a:r>
                  <a:rPr lang="en-US" b="1" dirty="0"/>
                  <a:t>Column = 0.00</a:t>
                </a:r>
                <a:endParaRPr lang="en-US" dirty="0"/>
              </a:p>
              <a:p>
                <a:r>
                  <a:rPr lang="en-US" dirty="0"/>
                  <a:t>You find: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0.9772</a:t>
                </a:r>
                <a:r>
                  <a:rPr lang="en-US" dirty="0"/>
                  <a:t> </a:t>
                </a:r>
              </a:p>
              <a:p>
                <a:r>
                  <a:rPr lang="en-US" dirty="0"/>
                  <a:t>What does this mean? </a:t>
                </a:r>
              </a:p>
              <a:p>
                <a:r>
                  <a:rPr lang="en-US" dirty="0"/>
                  <a:t>It means:</a:t>
                </a:r>
              </a:p>
              <a:p>
                <a:r>
                  <a:rPr lang="en-US" b="1" dirty="0"/>
                  <a:t>97.72% of fair-coin outcomes are below 60 heads.</a:t>
                </a:r>
                <a:endParaRPr lang="en-US" dirty="0"/>
              </a:p>
              <a:p>
                <a:r>
                  <a:rPr lang="en-US" b="1" dirty="0"/>
                  <a:t>Row = 2.0</a:t>
                </a:r>
                <a:br>
                  <a:rPr lang="en-US" dirty="0"/>
                </a:br>
                <a:r>
                  <a:rPr lang="en-US" b="1" dirty="0"/>
                  <a:t>Column = 0.00</a:t>
                </a:r>
                <a:endParaRPr lang="en-US" dirty="0"/>
              </a:p>
              <a:p>
                <a:r>
                  <a:rPr lang="en-US" dirty="0"/>
                  <a:t>You find: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0.9772</a:t>
                </a:r>
                <a:r>
                  <a:rPr lang="en-US" dirty="0"/>
                  <a:t> </a:t>
                </a:r>
              </a:p>
              <a:p>
                <a:r>
                  <a:rPr lang="en-US" dirty="0"/>
                  <a:t>What does this mean?</a:t>
                </a:r>
              </a:p>
              <a:p>
                <a:r>
                  <a:rPr lang="en-US" dirty="0"/>
                  <a:t>It means:</a:t>
                </a:r>
              </a:p>
              <a:p>
                <a:r>
                  <a:rPr lang="en-US" b="1" dirty="0"/>
                  <a:t>97.72% of fair-coin outcomes are below 60 heads.</a:t>
                </a:r>
              </a:p>
              <a:p>
                <a:r>
                  <a:rPr lang="en-US" dirty="0"/>
                  <a:t>The remaining area is: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1−0.9772</a:t>
                </a:r>
                <a:r>
                  <a:rPr lang="en-US" dirty="0"/>
                  <a:t> =</a:t>
                </a:r>
                <a:r>
                  <a:rPr lang="en-US" baseline="0" dirty="0"/>
                  <a:t>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0.0228</a:t>
                </a:r>
                <a:r>
                  <a:rPr lang="en-US" dirty="0"/>
                  <a:t> </a:t>
                </a:r>
              </a:p>
              <a:p>
                <a:r>
                  <a:rPr lang="en-US" dirty="0"/>
                  <a:t>P(X&gt;60)=0.0228</a:t>
                </a:r>
              </a:p>
              <a:p>
                <a:r>
                  <a:rPr lang="en-US" dirty="0"/>
                  <a:t>This means:</a:t>
                </a:r>
              </a:p>
              <a:p>
                <a:r>
                  <a:rPr lang="en-US" dirty="0"/>
                  <a:t>There is only a </a:t>
                </a:r>
                <a:r>
                  <a:rPr lang="en-US" b="1" dirty="0"/>
                  <a:t>2.28% chance</a:t>
                </a:r>
                <a:r>
                  <a:rPr lang="en-US" dirty="0"/>
                  <a:t> of getting </a:t>
                </a:r>
                <a:r>
                  <a:rPr lang="en-US" b="1" dirty="0"/>
                  <a:t>60 or more heads</a:t>
                </a:r>
                <a:r>
                  <a:rPr lang="en-US" dirty="0"/>
                  <a:t> if the coin is fair.</a:t>
                </a:r>
              </a:p>
              <a:p>
                <a:r>
                  <a:rPr lang="en-US" b="1" dirty="0"/>
                  <a:t>Two-tailed test</a:t>
                </a:r>
              </a:p>
              <a:p>
                <a:r>
                  <a:rPr lang="en-US" dirty="0"/>
                  <a:t>We also consider: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40</a:t>
                </a:r>
                <a:r>
                  <a:rPr lang="en-US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Heads</a:t>
                </a:r>
                <a:r>
                  <a:rPr lang="en-US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r>
                  <a:rPr lang="en-US" b="0" dirty="0"/>
                  <a:t> </a:t>
                </a:r>
              </a:p>
              <a:p>
                <a:r>
                  <a:rPr lang="en-US" dirty="0"/>
                  <a:t>Because there is another extreme side:</a:t>
                </a:r>
              </a:p>
              <a:p>
                <a:pPr rtl="0"/>
                <a:r>
                  <a:rPr lang="en-US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Left tail                     Right tail</a:t>
                </a:r>
                <a:br>
                  <a:rPr lang="en-US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</a:br>
                <a:r>
                  <a:rPr lang="en-US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   40      50      60</a:t>
                </a:r>
                <a:br>
                  <a:rPr lang="en-US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</a:br>
                <a:r>
                  <a:rPr lang="en-US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-----|-------|-------|-----</a:t>
                </a:r>
              </a:p>
              <a:p>
                <a:r>
                  <a:rPr lang="en-US" dirty="0"/>
                  <a:t>Probability of getting:</a:t>
                </a:r>
              </a:p>
              <a:p>
                <a:r>
                  <a:rPr lang="en-US" dirty="0"/>
                  <a:t>60 heads or more = 0.0228 </a:t>
                </a:r>
              </a:p>
              <a:p>
                <a:r>
                  <a:rPr lang="en-US" dirty="0"/>
                  <a:t>40 heads or fewer = 0.0228 </a:t>
                </a:r>
              </a:p>
              <a:p>
                <a:r>
                  <a:rPr lang="en-US" dirty="0"/>
                  <a:t>Since both support the alternative hypothesis, we add them: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𝑝=0.0228+0.0228</a:t>
                </a:r>
                <a:endParaRPr lang="en-US" dirty="0"/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𝑝=2×0.0228</a:t>
                </a:r>
                <a:endParaRPr lang="en-US" dirty="0"/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𝑝=0.0456</a:t>
                </a:r>
                <a:endParaRPr lang="en-US" dirty="0"/>
              </a:p>
              <a:p>
                <a:endParaRPr lang="en-US" b="0" dirty="0"/>
              </a:p>
              <a:p>
                <a:endParaRPr lang="en-US" dirty="0"/>
              </a:p>
              <a:p>
                <a:endParaRPr lang="en-US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3742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4460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05365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1" dirty="0"/>
                  <a:t>Kruskal–Wallis H Test</a:t>
                </a:r>
              </a:p>
              <a:p>
                <a:r>
                  <a:rPr lang="en-GB" b="1" dirty="0"/>
                  <a:t>Example: Median vibration levels across different machine designs</a:t>
                </a:r>
              </a:p>
              <a:p>
                <a:r>
                  <a:rPr lang="en-GB" b="1" dirty="0"/>
                  <a:t>Aim:</a:t>
                </a:r>
                <a:r>
                  <a:rPr lang="en-GB" dirty="0"/>
                  <a:t> Check whether </a:t>
                </a:r>
                <a:r>
                  <a:rPr lang="en-GB" b="1" dirty="0"/>
                  <a:t>three machine designs</a:t>
                </a:r>
                <a:r>
                  <a:rPr lang="en-GB" dirty="0"/>
                  <a:t> have different </a:t>
                </a:r>
                <a:r>
                  <a:rPr lang="en-GB" b="1" dirty="0"/>
                  <a:t>typical vibration levels</a:t>
                </a:r>
                <a:r>
                  <a:rPr lang="en-GB" dirty="0"/>
                  <a:t>.</a:t>
                </a:r>
              </a:p>
              <a:p>
                <a:r>
                  <a:rPr lang="en-GB" b="1" dirty="0"/>
                  <a:t>Data:</a:t>
                </a:r>
                <a:r>
                  <a:rPr lang="en-GB" dirty="0"/>
                  <a:t> Vibration RMS (mm/s) measured under the same load for each design (10 tests each).</a:t>
                </a:r>
                <a:br>
                  <a:rPr lang="en-GB" dirty="0"/>
                </a:br>
                <a:r>
                  <a:rPr lang="en-GB" dirty="0"/>
                  <a:t>Because the data is </a:t>
                </a:r>
                <a:r>
                  <a:rPr lang="en-GB" b="1" dirty="0"/>
                  <a:t>skewed</a:t>
                </a:r>
                <a:r>
                  <a:rPr lang="en-GB" dirty="0"/>
                  <a:t> (not normal) and has outliers, we compare </a:t>
                </a:r>
                <a:r>
                  <a:rPr lang="en-GB" b="1" dirty="0"/>
                  <a:t>medians</a:t>
                </a:r>
                <a:r>
                  <a:rPr lang="en-GB" dirty="0"/>
                  <a:t> using Kruskal–Wallis.</a:t>
                </a:r>
              </a:p>
              <a:p>
                <a:r>
                  <a:rPr lang="en-GB" b="1" dirty="0"/>
                  <a:t>Design A:</a:t>
                </a:r>
                <a:r>
                  <a:rPr lang="en-GB" dirty="0"/>
                  <a:t> 2.1, 2.3, 2.0, 2.5, 2.2, 2.4, 2.6, 2.3, 2.2, 2.7</a:t>
                </a:r>
              </a:p>
              <a:p>
                <a:r>
                  <a:rPr lang="en-GB" b="1" dirty="0"/>
                  <a:t>Design B:</a:t>
                </a:r>
                <a:r>
                  <a:rPr lang="en-GB" dirty="0"/>
                  <a:t> 3.0, 3.2, 3.5, 3.1, 3.4, 3.8, 3.6, 3.3, 3.9, 3.7</a:t>
                </a:r>
              </a:p>
              <a:p>
                <a:r>
                  <a:rPr lang="en-GB" b="1" dirty="0"/>
                  <a:t>Design C:</a:t>
                </a:r>
                <a:r>
                  <a:rPr lang="en-GB" dirty="0"/>
                  <a:t> 2.0, 1.9, 2.1, 2.2, 1.8, 2.0, 2.3, 2.1, 2.0, 1.9</a:t>
                </a:r>
              </a:p>
              <a:p>
                <a:r>
                  <a:rPr lang="en-GB" b="1" dirty="0"/>
                  <a:t>Hypotheses:</a:t>
                </a:r>
                <a:endParaRPr lang="en-GB" dirty="0"/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𝐻_0</a:t>
                </a:r>
                <a:r>
                  <a:rPr lang="ar-AE" dirty="0"/>
                  <a:t>: </a:t>
                </a:r>
                <a:r>
                  <a:rPr lang="en-GB" dirty="0"/>
                  <a:t>The </a:t>
                </a:r>
                <a:r>
                  <a:rPr lang="en-GB" b="1" dirty="0"/>
                  <a:t>median vibration</a:t>
                </a:r>
                <a:r>
                  <a:rPr lang="en-GB" dirty="0"/>
                  <a:t> is the same for all designs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𝐻_1</a:t>
                </a:r>
                <a:r>
                  <a:rPr lang="ar-AE" dirty="0"/>
                  <a:t>: </a:t>
                </a:r>
                <a:r>
                  <a:rPr lang="en-GB" dirty="0"/>
                  <a:t>At least one design has a different median</a:t>
                </a:r>
              </a:p>
              <a:p>
                <a:r>
                  <a:rPr lang="en-GB" b="1" dirty="0"/>
                  <a:t>Interpretation example:</a:t>
                </a:r>
                <a:endParaRPr lang="en-GB" dirty="0"/>
              </a:p>
              <a:p>
                <a:r>
                  <a:rPr lang="en-GB" dirty="0"/>
                  <a:t>If </a:t>
                </a:r>
                <a:r>
                  <a:rPr lang="en-GB" b="1" dirty="0"/>
                  <a:t>p &lt; 0.05</a:t>
                </a:r>
                <a:r>
                  <a:rPr lang="en-GB" dirty="0"/>
                  <a:t> → reject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𝐻_0</a:t>
                </a:r>
                <a:r>
                  <a:rPr lang="ar-AE" dirty="0"/>
                  <a:t>→ </a:t>
                </a:r>
                <a:r>
                  <a:rPr lang="en-GB" dirty="0"/>
                  <a:t>at least one design vibrates differently</a:t>
                </a:r>
              </a:p>
              <a:p>
                <a:r>
                  <a:rPr lang="en-GB" dirty="0"/>
                  <a:t>If </a:t>
                </a:r>
                <a:r>
                  <a:rPr lang="en-GB" b="1" dirty="0"/>
                  <a:t>p ≥ 0.05</a:t>
                </a:r>
                <a:r>
                  <a:rPr lang="en-GB" dirty="0"/>
                  <a:t> → no strong evidence of a difference</a:t>
                </a:r>
              </a:p>
              <a:p>
                <a:br>
                  <a:rPr lang="en-GB" dirty="0"/>
                </a:br>
                <a:endParaRPr lang="en-GB" dirty="0"/>
              </a:p>
              <a:p>
                <a:r>
                  <a:rPr lang="en-GB" b="1" dirty="0"/>
                  <a:t>2) Spearman’s Rank Correlation</a:t>
                </a:r>
              </a:p>
              <a:p>
                <a:r>
                  <a:rPr lang="en-GB" b="1" dirty="0"/>
                  <a:t>Example: Component failure rate vs operating temperature</a:t>
                </a:r>
              </a:p>
              <a:p>
                <a:r>
                  <a:rPr lang="en-GB" b="1" dirty="0"/>
                  <a:t>Aim:</a:t>
                </a:r>
                <a:r>
                  <a:rPr lang="en-GB" dirty="0"/>
                  <a:t> Check if failure rate increases as temperature increases, without assuming a straight-line relationship.</a:t>
                </a:r>
              </a:p>
              <a:p>
                <a:r>
                  <a:rPr lang="en-GB" b="1" dirty="0"/>
                  <a:t>Data:</a:t>
                </a:r>
                <a:r>
                  <a:rPr lang="en-GB" dirty="0"/>
                  <a:t> For 8 operating temperatures, record the monthly failure rate (%).</a:t>
                </a:r>
              </a:p>
              <a:p>
                <a:r>
                  <a:rPr lang="en-GB" dirty="0"/>
                  <a:t>Temperature (°C)Failure rate (%)300.6350.7400.9451.2501.6552.1602.8653.4</a:t>
                </a:r>
              </a:p>
              <a:p>
                <a:r>
                  <a:rPr lang="en-GB" dirty="0"/>
                  <a:t>Because the relationship may be </a:t>
                </a:r>
                <a:r>
                  <a:rPr lang="en-GB" b="1" dirty="0"/>
                  <a:t>non-linear</a:t>
                </a:r>
                <a:r>
                  <a:rPr lang="en-GB" dirty="0"/>
                  <a:t> and the data may not be normal, use </a:t>
                </a:r>
                <a:r>
                  <a:rPr lang="en-GB" b="1" dirty="0"/>
                  <a:t>Spearman’s rank correlation</a:t>
                </a:r>
                <a:r>
                  <a:rPr lang="en-GB" dirty="0"/>
                  <a:t>.</a:t>
                </a:r>
              </a:p>
              <a:p>
                <a:r>
                  <a:rPr lang="en-GB" b="1" dirty="0"/>
                  <a:t>Hypotheses:</a:t>
                </a:r>
                <a:endParaRPr lang="en-GB" dirty="0"/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𝐻_0</a:t>
                </a:r>
                <a:r>
                  <a:rPr lang="ar-AE" dirty="0"/>
                  <a:t>: </a:t>
                </a:r>
                <a:r>
                  <a:rPr lang="en-GB" dirty="0"/>
                  <a:t>No monotonic relationship between temperature and failure rate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𝐻_1</a:t>
                </a:r>
                <a:r>
                  <a:rPr lang="ar-AE" dirty="0"/>
                  <a:t>: </a:t>
                </a:r>
                <a:r>
                  <a:rPr lang="en-GB" dirty="0"/>
                  <a:t>A monotonic relationship exists (higher temp tends to higher failure)</a:t>
                </a:r>
              </a:p>
              <a:p>
                <a:r>
                  <a:rPr lang="en-GB" b="1" dirty="0"/>
                  <a:t>Interpretation example:</a:t>
                </a:r>
                <a:endParaRPr lang="en-GB" dirty="0"/>
              </a:p>
              <a:p>
                <a:r>
                  <a:rPr lang="en-GB" dirty="0"/>
                  <a:t>If Spearman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𝜌</a:t>
                </a:r>
                <a:r>
                  <a:rPr lang="en-GB" dirty="0"/>
                  <a:t>is </a:t>
                </a:r>
                <a:r>
                  <a:rPr lang="en-GB" b="1" dirty="0"/>
                  <a:t>positive</a:t>
                </a:r>
                <a:r>
                  <a:rPr lang="en-GB" dirty="0"/>
                  <a:t> and </a:t>
                </a:r>
                <a:r>
                  <a:rPr lang="en-GB" b="1" dirty="0"/>
                  <a:t>p &lt; 0.05</a:t>
                </a:r>
                <a:r>
                  <a:rPr lang="en-GB" dirty="0"/>
                  <a:t> → higher temperature is associated with higher failures</a:t>
                </a:r>
              </a:p>
              <a:p>
                <a:r>
                  <a:rPr lang="en-GB" dirty="0"/>
                  <a:t>If p ≥ 0.05 → not enough evidence of a relationship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83768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85704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92190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28759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8965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1068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00014C-18B9-745C-A3A3-7E1B0D86BD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C32E05-93F3-828E-DEBB-A01CB50DB9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31F53C-80EE-F3B6-013A-52F9B81FBA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8D4445-9597-5C76-8F31-08638C21D1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81738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7A0F68-0309-D562-1310-85C45D599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BE34F4-2F0A-8997-B74D-AFE679D840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7561C3-3162-58EC-D72D-5C41CBE5DB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CBBD64-FB86-F02D-76AD-43A7B89A73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40472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Suppose we measure battery life for three battery types:</a:t>
                </a:r>
              </a:p>
              <a:p>
                <a:r>
                  <a:rPr lang="en-US" dirty="0"/>
                  <a:t>Battery </a:t>
                </a:r>
                <a:r>
                  <a:rPr lang="en-US" dirty="0" err="1"/>
                  <a:t>ABattery</a:t>
                </a:r>
                <a:r>
                  <a:rPr lang="en-US" dirty="0"/>
                  <a:t> </a:t>
                </a:r>
                <a:r>
                  <a:rPr lang="en-US" dirty="0" err="1"/>
                  <a:t>BBattery</a:t>
                </a:r>
                <a:r>
                  <a:rPr lang="en-US" dirty="0"/>
                  <a:t> C101520121622111421</a:t>
                </a:r>
              </a:p>
              <a:p>
                <a:br>
                  <a:rPr lang="en-US" dirty="0"/>
                </a:br>
                <a:r>
                  <a:rPr lang="en-US" b="1" dirty="0"/>
                  <a:t>Relationship:</a:t>
                </a:r>
                <a:r>
                  <a:rPr lang="en-US" dirty="0"/>
                  <a:t>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𝑆𝑆𝑇=𝑆𝑆𝐵+𝑆𝑆𝑊</a:t>
                </a:r>
                <a:r>
                  <a:rPr lang="en-US" dirty="0"/>
                  <a:t>.</a:t>
                </a:r>
              </a:p>
              <a:p>
                <a:endParaRPr lang="en-US" dirty="0"/>
              </a:p>
              <a:p>
                <a:r>
                  <a:rPr lang="en-US" b="1" dirty="0"/>
                  <a:t>1. Total Sum of Squares (SST)</a:t>
                </a:r>
              </a:p>
              <a:p>
                <a:r>
                  <a:rPr lang="en-US" b="1" dirty="0"/>
                  <a:t>SST measures the total variation in all the data from the overall mean.</a:t>
                </a:r>
                <a:endParaRPr lang="en-US" dirty="0"/>
              </a:p>
              <a:p>
                <a:r>
                  <a:rPr lang="en-US" dirty="0"/>
                  <a:t>Overall Mean: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𝑥┴ˉ=(10+12+11+15+16+14+20+22+21)/9</a:t>
                </a:r>
                <a:endParaRPr lang="en-US" dirty="0"/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𝑥┴ˉ=15.67</a:t>
                </a:r>
                <a:endParaRPr lang="en-US" dirty="0"/>
              </a:p>
              <a:p>
                <a:r>
                  <a:rPr lang="en-US" dirty="0"/>
                  <a:t>SST tells us:</a:t>
                </a:r>
              </a:p>
              <a:p>
                <a:r>
                  <a:rPr lang="en-US" dirty="0"/>
                  <a:t>"How much do all observations differ from the overall mean?"</a:t>
                </a:r>
              </a:p>
              <a:p>
                <a:br>
                  <a:rPr lang="en-US" dirty="0"/>
                </a:br>
                <a:endParaRPr lang="en-US" dirty="0"/>
              </a:p>
              <a:p>
                <a:r>
                  <a:rPr lang="en-US" b="1" dirty="0"/>
                  <a:t>2. Sum of Squares Between Groups (SSB)</a:t>
                </a:r>
              </a:p>
              <a:p>
                <a:r>
                  <a:rPr lang="en-US" b="1" dirty="0"/>
                  <a:t>SSB measures variation caused by differences between the group means.</a:t>
                </a:r>
                <a:endParaRPr lang="en-US" dirty="0"/>
              </a:p>
              <a:p>
                <a:r>
                  <a:rPr lang="en-US" dirty="0"/>
                  <a:t>Group Means:</a:t>
                </a:r>
              </a:p>
              <a:p>
                <a:r>
                  <a:rPr lang="en-US" dirty="0"/>
                  <a:t>Battery A = 11 </a:t>
                </a:r>
              </a:p>
              <a:p>
                <a:r>
                  <a:rPr lang="en-US" dirty="0"/>
                  <a:t>Battery B = 15 </a:t>
                </a:r>
              </a:p>
              <a:p>
                <a:r>
                  <a:rPr lang="en-US" dirty="0"/>
                  <a:t>Battery C = 21 </a:t>
                </a:r>
              </a:p>
              <a:p>
                <a:r>
                  <a:rPr lang="en-US" dirty="0"/>
                  <a:t>These means are quite different.</a:t>
                </a:r>
              </a:p>
              <a:p>
                <a:r>
                  <a:rPr lang="en-US" dirty="0"/>
                  <a:t>Therefore:</a:t>
                </a:r>
              </a:p>
              <a:p>
                <a:r>
                  <a:rPr lang="en-US" dirty="0"/>
                  <a:t>A large SSB indicates the groups are different from each other.</a:t>
                </a:r>
              </a:p>
              <a:p>
                <a:r>
                  <a:rPr lang="en-US" dirty="0"/>
                  <a:t>In ANOVA, this is the variation we are interested in.</a:t>
                </a:r>
              </a:p>
              <a:p>
                <a:br>
                  <a:rPr lang="en-US" dirty="0"/>
                </a:br>
                <a:endParaRPr lang="en-US" dirty="0"/>
              </a:p>
              <a:p>
                <a:r>
                  <a:rPr lang="en-US" b="1" dirty="0"/>
                  <a:t>3. Sum of Squares Within Groups (SSW)</a:t>
                </a:r>
              </a:p>
              <a:p>
                <a:r>
                  <a:rPr lang="en-US" b="1" dirty="0"/>
                  <a:t>SSW measures variation within each group.</a:t>
                </a:r>
                <a:endParaRPr lang="en-US" dirty="0"/>
              </a:p>
              <a:p>
                <a:r>
                  <a:rPr lang="en-US" dirty="0"/>
                  <a:t>For Battery A:</a:t>
                </a:r>
              </a:p>
              <a:p>
                <a:pPr rtl="0"/>
                <a:r>
                  <a:rPr lang="en-US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10  11  12</a:t>
                </a:r>
              </a:p>
              <a:p>
                <a:r>
                  <a:rPr lang="en-US" dirty="0"/>
                  <a:t>The values vary slightly around their group mean.</a:t>
                </a:r>
              </a:p>
              <a:p>
                <a:r>
                  <a:rPr lang="en-US" dirty="0"/>
                  <a:t>For Battery B:</a:t>
                </a:r>
              </a:p>
              <a:p>
                <a:pPr rtl="0"/>
                <a:r>
                  <a:rPr lang="en-US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14  15  16</a:t>
                </a:r>
              </a:p>
              <a:p>
                <a:r>
                  <a:rPr lang="en-US" dirty="0"/>
                  <a:t>Again, small variation.</a:t>
                </a:r>
              </a:p>
              <a:p>
                <a:r>
                  <a:rPr lang="en-US" dirty="0"/>
                  <a:t>For Battery C:</a:t>
                </a:r>
              </a:p>
              <a:p>
                <a:pPr rtl="0"/>
                <a:r>
                  <a:rPr lang="en-US" sz="12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20  21  22</a:t>
                </a:r>
              </a:p>
              <a:p>
                <a:r>
                  <a:rPr lang="en-US" dirty="0"/>
                  <a:t>Small variation.</a:t>
                </a:r>
              </a:p>
              <a:p>
                <a:r>
                  <a:rPr lang="en-US" dirty="0"/>
                  <a:t>This variation is considered random error or natural variability.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7915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1860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BD0D62-B8AE-CE7A-8A7A-AA6C5F89B7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3A64C3-0E3C-299A-9D99-4C9335C2FA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A8A289-43A5-3BD2-EF9B-BD4C5D956E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83BAFE-05E8-D6B2-7EEC-F4E09D2B52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29095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91C25B-1884-4B32-8D8D-41AA02A96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DA08CA-D1F0-345B-469A-A4F5EA63D9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2BF070-E531-0F8C-E261-85A0050FF3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03D58C-01F0-A223-91CA-ADF332FE0D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69363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54F9E-5A20-CDD1-B0BC-E8503D485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C17B6D-7BA3-5E23-EDD6-8AE22DFC14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C78CF9-6C0D-7308-5C76-292658CB12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29D47-4557-CC1C-EC1C-F1053B11B8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67392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254991-729D-698D-FDFB-3391446716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64B3DD-14D5-312B-D98B-FEED7B7888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0CEEC1-33BD-09D5-3BFE-3D6D3A49FB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50033-9D5B-ED10-FA71-E166344827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31241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The </a:t>
                </a:r>
                <a:r>
                  <a:rPr lang="en-US" b="1" dirty="0"/>
                  <a:t>significance level (α)</a:t>
                </a:r>
                <a:r>
                  <a:rPr lang="en-US" dirty="0"/>
                  <a:t> is the threshold used to decide whether to reject the null hypothesis.</a:t>
                </a:r>
              </a:p>
              <a:p>
                <a:r>
                  <a:rPr lang="en-US" dirty="0"/>
                  <a:t>Typically:</a:t>
                </a:r>
                <a:r>
                  <a:rPr lang="en-US" baseline="0" dirty="0"/>
                  <a:t>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𝛼=0.05</a:t>
                </a:r>
                <a:endParaRPr lang="en-US" dirty="0"/>
              </a:p>
              <a:p>
                <a:r>
                  <a:rPr lang="en-US" dirty="0"/>
                  <a:t>An </a:t>
                </a:r>
                <a:r>
                  <a:rPr lang="en-US" b="1" dirty="0"/>
                  <a:t>interaction effect</a:t>
                </a:r>
                <a:r>
                  <a:rPr lang="en-US" dirty="0"/>
                  <a:t> occurs when the effect of one factor changes depending on the level of another factor.</a:t>
                </a:r>
              </a:p>
              <a:p>
                <a:endParaRPr lang="en-US" dirty="0"/>
              </a:p>
              <a:p>
                <a:r>
                  <a:rPr lang="en-US" dirty="0"/>
                  <a:t>A </a:t>
                </a:r>
                <a:r>
                  <a:rPr lang="en-US" b="1" dirty="0"/>
                  <a:t>confidence interval</a:t>
                </a:r>
                <a:r>
                  <a:rPr lang="en-US" dirty="0"/>
                  <a:t> is a range of values that is likely to contain the true population parameter.</a:t>
                </a:r>
              </a:p>
              <a:p>
                <a:r>
                  <a:rPr lang="en-US" dirty="0"/>
                  <a:t>A </a:t>
                </a:r>
                <a:r>
                  <a:rPr lang="en-US" b="1" dirty="0"/>
                  <a:t>95% confidence interval</a:t>
                </a:r>
                <a:r>
                  <a:rPr lang="en-US" dirty="0"/>
                  <a:t> means:</a:t>
                </a:r>
              </a:p>
              <a:p>
                <a:r>
                  <a:rPr lang="en-US" dirty="0"/>
                  <a:t>We are 95% confident that the true population value lies within the calculated range.</a:t>
                </a:r>
              </a:p>
              <a:p>
                <a:r>
                  <a:rPr lang="en-US" b="1" dirty="0"/>
                  <a:t>Example</a:t>
                </a:r>
              </a:p>
              <a:p>
                <a:r>
                  <a:rPr lang="en-US" dirty="0"/>
                  <a:t>Suppose the mean battery life is: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10</a:t>
                </a:r>
                <a:r>
                  <a:rPr lang="en-US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hours</a:t>
                </a:r>
                <a:r>
                  <a:rPr lang="en-US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US" b="0" dirty="0"/>
              </a:p>
              <a:p>
                <a:r>
                  <a:rPr lang="en-US" dirty="0"/>
                  <a:t>with a 95% confidence interval of: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(9.2ⓜ,</a:t>
                </a:r>
                <a:r>
                  <a:rPr lang="en-US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"  " 10.8)</a:t>
                </a:r>
                <a:endParaRPr lang="en-US" b="0" dirty="0"/>
              </a:p>
              <a:p>
                <a:endParaRPr lang="en-US" dirty="0"/>
              </a:p>
              <a:p>
                <a:endParaRPr lang="en-US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5499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5337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7924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011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06/22/2026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457017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tags" Target="../tags/tag4.xml"/><Relationship Id="rId7" Type="http://schemas.openxmlformats.org/officeDocument/2006/relationships/slideLayout" Target="../slideLayouts/slideLayout13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10" Type="http://schemas.openxmlformats.org/officeDocument/2006/relationships/image" Target="../media/image11.png"/><Relationship Id="rId4" Type="http://schemas.openxmlformats.org/officeDocument/2006/relationships/tags" Target="../tags/tag5.xml"/><Relationship Id="rId9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tags" Target="../tags/tag10.xml"/><Relationship Id="rId7" Type="http://schemas.openxmlformats.org/officeDocument/2006/relationships/slideLayout" Target="../slideLayouts/slideLayout13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tags" Target="../tags/tag13.xml"/><Relationship Id="rId5" Type="http://schemas.openxmlformats.org/officeDocument/2006/relationships/tags" Target="../tags/tag12.xml"/><Relationship Id="rId10" Type="http://schemas.openxmlformats.org/officeDocument/2006/relationships/image" Target="../media/image11.png"/><Relationship Id="rId4" Type="http://schemas.openxmlformats.org/officeDocument/2006/relationships/tags" Target="../tags/tag11.xml"/><Relationship Id="rId9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tags" Target="../tags/tag16.xml"/><Relationship Id="rId7" Type="http://schemas.openxmlformats.org/officeDocument/2006/relationships/slideLayout" Target="../slideLayouts/slideLayout13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5" Type="http://schemas.openxmlformats.org/officeDocument/2006/relationships/tags" Target="../tags/tag18.xml"/><Relationship Id="rId10" Type="http://schemas.openxmlformats.org/officeDocument/2006/relationships/image" Target="../media/image9.png"/><Relationship Id="rId4" Type="http://schemas.openxmlformats.org/officeDocument/2006/relationships/tags" Target="../tags/tag17.xml"/><Relationship Id="rId9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tags" Target="../tags/tag22.xml"/><Relationship Id="rId7" Type="http://schemas.openxmlformats.org/officeDocument/2006/relationships/image" Target="../media/image12.png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slideLayout" Target="../slideLayouts/slideLayout14.xml"/><Relationship Id="rId5" Type="http://schemas.openxmlformats.org/officeDocument/2006/relationships/tags" Target="../tags/tag24.xml"/><Relationship Id="rId4" Type="http://schemas.openxmlformats.org/officeDocument/2006/relationships/tags" Target="../tags/tag2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archive.org/details/monkey-coin-gif-files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archive.org/details/monkey-coin-gif-files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8.gif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1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tags" Target="../tags/tag27.xml"/><Relationship Id="rId7" Type="http://schemas.openxmlformats.org/officeDocument/2006/relationships/slideLayout" Target="../slideLayouts/slideLayout13.xml"/><Relationship Id="rId2" Type="http://schemas.openxmlformats.org/officeDocument/2006/relationships/tags" Target="../tags/tag26.xml"/><Relationship Id="rId1" Type="http://schemas.openxmlformats.org/officeDocument/2006/relationships/tags" Target="../tags/tag25.xml"/><Relationship Id="rId6" Type="http://schemas.openxmlformats.org/officeDocument/2006/relationships/tags" Target="../tags/tag30.xml"/><Relationship Id="rId5" Type="http://schemas.openxmlformats.org/officeDocument/2006/relationships/tags" Target="../tags/tag29.xml"/><Relationship Id="rId10" Type="http://schemas.openxmlformats.org/officeDocument/2006/relationships/image" Target="../media/image24.png"/><Relationship Id="rId4" Type="http://schemas.openxmlformats.org/officeDocument/2006/relationships/tags" Target="../tags/tag28.xml"/><Relationship Id="rId9" Type="http://schemas.openxmlformats.org/officeDocument/2006/relationships/image" Target="../media/image10.pn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626037" y="2327575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Steps in Design Of Experiments :</a:t>
            </a:r>
          </a:p>
          <a:p>
            <a:pPr algn="ctr"/>
            <a:r>
              <a:rPr lang="en-GB" sz="3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Structuring, Analysing, and Concluding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8355531" y="50820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0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70430" y="1352134"/>
            <a:ext cx="11067568" cy="5505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Objectives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By the end of this lecture, students will be able to: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Structure an Experiment Effectively.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Formulate Hypotheses.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Test the collected data.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Run the Analysis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cartoon of a person walking up a staircase&#10;&#10;Description automatically generated">
            <a:extLst>
              <a:ext uri="{FF2B5EF4-FFF2-40B4-BE49-F238E27FC236}">
                <a16:creationId xmlns:a16="http://schemas.microsoft.com/office/drawing/2014/main" id="{07B50253-81D6-2896-1FA3-94CFA24EE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64" y="4902200"/>
            <a:ext cx="1952272" cy="146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35382" y="1740167"/>
            <a:ext cx="9553003" cy="4715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Structuring the Experimental Design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Structuring the Experimental designs refers to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structured plans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 conducting experiments in a systematic way to obtain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valid and reliable results.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purpose of experimental designs is to efficiently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allocate resources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control variability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and make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valid statistical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inferences about the relationships between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factors and responses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796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0591"/>
            <a:ext cx="10733405" cy="57366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Structuring the Experimental Design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Structuring the Experimental designs needs some self-checking steps that should be followed before starting and analysing the design.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The steps includes the following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Finding the Title for the design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Defining the Research Question / Aim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Finding the Objectives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Stating the Proble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 Statement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967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3786" y="1273772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690DA83-C98F-4FEC-E370-5DD389C53DBC}"/>
              </a:ext>
            </a:extLst>
          </p:cNvPr>
          <p:cNvSpPr/>
          <p:nvPr/>
        </p:nvSpPr>
        <p:spPr>
          <a:xfrm>
            <a:off x="1526489" y="2287837"/>
            <a:ext cx="9583758" cy="37969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An engineer is designing a battery for use in a device that will be subjected to some extreme variations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in temperature. </a:t>
            </a:r>
            <a:endParaRPr lang="en-GB" sz="2000" dirty="0">
              <a:solidFill>
                <a:srgbClr val="0070C0"/>
              </a:solidFill>
              <a:latin typeface="Comic Sans MS" panose="030F0702030302020204" pitchFamily="66" charset="0"/>
              <a:ea typeface="ADLaM Display" panose="020F0502020204030204" pitchFamily="2" charset="0"/>
              <a:cs typeface="Aharoni" panose="02010803020104030203" pitchFamily="2" charset="-79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The only design parameter that he can select at this point is the plate material for the battery, and he has three possible choices.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When the device is manufactured and is shipped to the field, the engineer has no control over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the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extremes that the device will encounter, and he knows from experience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that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will probably affect the effective battery life.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However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,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can be controlled in the product development laboratory for the purposes of a test</a:t>
            </a:r>
          </a:p>
        </p:txBody>
      </p:sp>
    </p:spTree>
    <p:extLst>
      <p:ext uri="{BB962C8B-B14F-4D97-AF65-F5344CB8AC3E}">
        <p14:creationId xmlns:p14="http://schemas.microsoft.com/office/powerpoint/2010/main" val="2074331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6411" y="1273772"/>
            <a:ext cx="9286304" cy="5438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Finding the Title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title should encapsulate the focus of the design/experiment in a concise and descriptive manner.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key 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 the design/experiment to that talks about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elements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which are investigated.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Example: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	‘Analysing the impacts of Temperature variations on 		  battery across different material types.’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EEECDB-F64A-0211-9955-48B19355C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0371" y="1424802"/>
            <a:ext cx="992299" cy="125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967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045172"/>
            <a:ext cx="10962702" cy="5059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Finding the Title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Key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are Temperature, Material Type and the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investigation needs to be conducted on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independent Variable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 to Predict the life of the battery and how the life of the battery could be improved.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What Investigation?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Conducting the Experiments: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Collecting Data.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Analysing the Results.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507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54029"/>
            <a:ext cx="10848403" cy="48022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Defining the Aim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Defining the aim is the initial step in structuring an experiment. It provides a clear and focused direction for the study.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aim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should be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relevant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the field of study, and it should also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address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 significant issue or gap in existing knowledge.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im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provides the foundation for formulating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hypotheses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and defining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investigate the impact of  temperature and material type on 				the battery performance.</a:t>
            </a: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364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9754" y="1046531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Finding the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1508398" y="1761214"/>
            <a:ext cx="10389688" cy="4710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Objectives: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 refers to the aim or purposes for conducting the experiment.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Define the specific, measurable, achievable, relevant, and time-bound (SMART) objectives needed to achieve this aim.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Examples: Objectives could include optimising a process, comparing 	treatments, assessing interactions between factors, or confirming a 	hypothesis.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light bulb with a black background&#10;&#10;Description automatically generated">
            <a:extLst>
              <a:ext uri="{FF2B5EF4-FFF2-40B4-BE49-F238E27FC236}">
                <a16:creationId xmlns:a16="http://schemas.microsoft.com/office/drawing/2014/main" id="{42D25CC6-4371-3C5E-2567-BF271A3575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63609">
            <a:off x="-17875" y="1595947"/>
            <a:ext cx="1562077" cy="1562077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7D90F9-C4C0-FB0E-282D-75BFCC405273}"/>
              </a:ext>
            </a:extLst>
          </p:cNvPr>
          <p:cNvSpPr txBox="1">
            <a:spLocks/>
          </p:cNvSpPr>
          <p:nvPr/>
        </p:nvSpPr>
        <p:spPr>
          <a:xfrm>
            <a:off x="3647440" y="-5179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26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940699" y="2106618"/>
            <a:ext cx="10195385" cy="38535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this battery design example, the designer is allowed to investigate how different factors (Material Type and Temperature) influence the response variable (Battery Life).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By testing all possible combinations in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factorial design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researchers can effectively identify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significant factors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their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leading decisions in selecting the battery design and customizing accordingly.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479206-1334-9769-AB19-6B370B2A8A9E}"/>
              </a:ext>
            </a:extLst>
          </p:cNvPr>
          <p:cNvSpPr txBox="1"/>
          <p:nvPr/>
        </p:nvSpPr>
        <p:spPr>
          <a:xfrm>
            <a:off x="0" y="1193488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Finding the Objectives</a:t>
            </a:r>
          </a:p>
        </p:txBody>
      </p:sp>
    </p:spTree>
    <p:extLst>
      <p:ext uri="{BB962C8B-B14F-4D97-AF65-F5344CB8AC3E}">
        <p14:creationId xmlns:p14="http://schemas.microsoft.com/office/powerpoint/2010/main" val="120036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56410" y="1363716"/>
            <a:ext cx="11191304" cy="52308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Following are the objectives of designing a battery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The Objective of designing a battery is to 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Evaluate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Performance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by comparing the battery life (in hours) of different material types under varying temperature conditions.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Identify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Optimal Conditions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by determining the combination of material type and temperature results in the longest battery life.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Examine the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effect of temperature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on battery life vary depending on the material type or not.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373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36667" y="1461688"/>
            <a:ext cx="9770719" cy="4120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State the Problem Statement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Identify the Problem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Clearly define the specific problem you aim to address. This should be precise and well-defined to guide the direction of your experiment.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Example: The battery life is </a:t>
            </a:r>
            <a:r>
              <a:rPr lang="en-GB" sz="2200" b="1" u="sng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inconsistent and varies widely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    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under different conditions.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725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4" y="1155968"/>
            <a:ext cx="10647019" cy="5577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State the Problem Statement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Put the Problem into Context: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Explain the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situation or environment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where the problem exists.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Smartphone users often experience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poor battery  performance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	which 	affects their satisfaction and the device usability.</a:t>
            </a:r>
          </a:p>
          <a:p>
            <a:pPr marL="8985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524000" algn="l"/>
              </a:tabLst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 the Root Cause: Investigate and identify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underlying factors that contribute to the problem. 	</a:t>
            </a:r>
          </a:p>
          <a:p>
            <a:pPr marL="985838" algn="just">
              <a:lnSpc>
                <a:spcPct val="150000"/>
              </a:lnSpc>
              <a:spcAft>
                <a:spcPts val="1000"/>
              </a:spcAft>
              <a:tabLst>
                <a:tab pos="1524000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Battery performance is affected by factors such as the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 of  material 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used in the battery and 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000" b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temperature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  <a:tabLst>
                <a:tab pos="1524000" algn="l"/>
              </a:tabLs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826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9890462" cy="5725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Hypothesis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hypothesis is a clear, testable statement about the expected outcome of an experiment. It predicts the relationship between variables.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structuring the experiment, determining the independent and dependent variables, and defining how the experiment will be conducted.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interpreting the results and drawing conclusions by allowing researchers to state whether the data supports the predicted relationship.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780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11425346" cy="6156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Hypothesis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Before formulating the hypothesis,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revisit the problem statement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ensure clarity.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ependent 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be tested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Null Hypothesis (H0)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State the default assumption.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Alternative Hypothesis (H1)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: State the hypothesis that indicates an effect which leads to reject the Null Hypothesis.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Ensure the hypothesis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testable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Make sure hypotheses can be tested through experimentation.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661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11425346" cy="59002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Dependents and Independent Variables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are the factors that you manipulate or change in an experiment to observe their effects on the dependent variable.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are the factors that you measure in the experiment. These variables are affected by changes in the independent variables.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independent variables are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and the dependent variable is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Changing the independent variable should produce a measurable change in the dependent variable.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800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83327" y="1379125"/>
            <a:ext cx="11425346" cy="45050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Dependents and Independent Variables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From the Battery Life Example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: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Type of the battery (Material A, Material B, Material C)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temperature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(15°C, 25°C, 35°C).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(measured in hours of use)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Changing the Material Type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temperature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affects the battery life.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5390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1166479" y="2049686"/>
            <a:ext cx="9859042" cy="2283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5000" b="1" dirty="0">
                <a:solidFill>
                  <a:srgbClr val="00B0F0"/>
                </a:solidFill>
                <a:latin typeface="Cosmic sans"/>
              </a:rPr>
              <a:t>Effect of fertilizer type and watering frequency on plant growth.</a:t>
            </a:r>
            <a:endParaRPr lang="en-GB" sz="5000" b="1" dirty="0">
              <a:solidFill>
                <a:srgbClr val="00B0F0"/>
              </a:solidFill>
              <a:effectLst/>
              <a:latin typeface="Cosmic sans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06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6" presetClass="emph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6" presetClass="emph" presetSubtype="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6" grpId="2"/>
      <p:bldP spid="6" grpId="3"/>
      <p:bldP spid="6" grpId="4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A3A711-8E2F-84DE-AB07-68CC7CF3A8C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7A8482-3487-60BA-1892-020B8396ADAB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15861DE-1392-1BD6-6539-81DC6787A3C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653246" y="2447653"/>
            <a:ext cx="8331925" cy="1575707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Identify the Independent Variables.</a:t>
            </a:r>
            <a:endParaRPr lang="en-GB" sz="4000" b="1" dirty="0">
              <a:solidFill>
                <a:srgbClr val="5B5B5B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A6FA31-6862-908B-9C1A-A77C664C0255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63F645-CDC8-2518-C31E-F3CF3BD5D0A2}"/>
              </a:ext>
            </a:extLst>
          </p:cNvPr>
          <p:cNvPicPr>
            <a:picLocks/>
          </p:cNvPicPr>
          <p:nvPr>
            <p:custDataLst>
              <p:tags r:id="rId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6773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9002AC-B70E-8734-4368-0C3A0031864B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0C78D5-0010-D21E-195C-D4CA03EB0762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FCE53F-B34C-0FBF-C31A-2D951EF6D4DF}"/>
              </a:ext>
            </a:extLst>
          </p:cNvPr>
          <p:cNvPicPr>
            <a:picLocks/>
          </p:cNvPicPr>
          <p:nvPr>
            <p:custDataLst>
              <p:tags r:id="rId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DA75C85-A736-05E7-4EEC-246827695EB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2571750"/>
            <a:ext cx="7315199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Identify the Dependent Variables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BD508C-44BC-59B6-D21A-505EC40EE3E2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147451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6FCDFC-97D7-42E3-EC17-0E2ED7CDB098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718F58D-7170-DE63-ADFB-1805D351F74D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Write down the effects of the variables when combined.  </a:t>
            </a:r>
            <a:endParaRPr lang="en-GB" sz="3600" b="1" dirty="0">
              <a:solidFill>
                <a:srgbClr val="5B5B5B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D01B784-1C8D-3557-5FBE-C1F0D320113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A3DAC25-7508-0F44-A49B-8A6B978A5DB1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851F3F6-828A-9ED6-5255-670F808BAA59}"/>
              </a:ext>
            </a:extLst>
          </p:cNvPr>
          <p:cNvPicPr>
            <a:picLocks/>
          </p:cNvPicPr>
          <p:nvPr>
            <p:custDataLst>
              <p:tags r:id="rId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941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83327" y="1547854"/>
            <a:ext cx="11425346" cy="4155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Null Hypothesis (H</a:t>
            </a:r>
            <a:r>
              <a:rPr lang="en-GB" sz="15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null hypothesis is a statement that there is </a:t>
            </a:r>
            <a:r>
              <a:rPr lang="en-GB" sz="2200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 effect or no difference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and any observed differences are due to random chance.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serves as the default assumption that the experiment seeks to test.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Material Type and  Temperature do not affect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</a:t>
            </a:r>
            <a:r>
              <a:rPr lang="en-GB" sz="1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is true, it suggests that any changes observed in battery life are not due to the different materials or temperatures but rather to random variability.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1137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38995" y="1132458"/>
            <a:ext cx="10911391" cy="5217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Alterative Hypothesis(H</a:t>
            </a:r>
            <a:r>
              <a:rPr lang="en-GB" sz="1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alternative hypothesis is a statement that indicates there is an effect or a difference, suggesting that the observations are </a:t>
            </a:r>
            <a:r>
              <a:rPr lang="en-GB" sz="2200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not due to random chance but because of the effect.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represents what the researcher aims to prove and is adopted if there is enough evidence to reject the null hypothesis.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Material Type and  temperature significantly affects the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</a:t>
            </a:r>
            <a:r>
              <a:rPr lang="en-GB" sz="15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true, it suggests that the observed changes in battery life are due to the different materials and temperatures used in the experiment.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80327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57075" y="16847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912776-28F3-4B7B-9A0B-7CF4B4F90D00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138-625-117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  <a:endParaRPr lang="en-US" sz="3500"/>
          </a:p>
        </p:txBody>
      </p:sp>
      <p:pic>
        <p:nvPicPr>
          <p:cNvPr id="5" name="Picture 4" descr="QR code instruction to join https://vevox.app/#/m/138625117">
            <a:extLst>
              <a:ext uri="{FF2B5EF4-FFF2-40B4-BE49-F238E27FC236}">
                <a16:creationId xmlns:a16="http://schemas.microsoft.com/office/drawing/2014/main" id="{88A71526-94BC-90AF-187D-9BBAD260EE00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178800" y="1783079"/>
            <a:ext cx="3175000" cy="317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3"/>
            <a:ext cx="10818862" cy="5298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 the collected data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After collecting data in an experiment, the next crucial step is to test the data to determine whether the results support the null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or the alternative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1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process involves choosing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appropriate statistical tests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based on the data's characteristics and the research questions.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Either of the following test could be performed depending upon the data collected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 – Parametric Tests</a:t>
            </a:r>
          </a:p>
        </p:txBody>
      </p:sp>
    </p:spTree>
    <p:extLst>
      <p:ext uri="{BB962C8B-B14F-4D97-AF65-F5344CB8AC3E}">
        <p14:creationId xmlns:p14="http://schemas.microsoft.com/office/powerpoint/2010/main" val="37409629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77786" y="980902"/>
            <a:ext cx="11071857" cy="8069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These tests are used to test hypothesis about the parameters of the distribution, such as the mean or standard deviation.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They often involve comparing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across different groups or conditions to determine if there are significant differences.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Book Antiqua" panose="02040602050305030304" pitchFamily="18" charset="0"/>
              </a:rPr>
              <a:t>two groups</a:t>
            </a:r>
            <a:r>
              <a:rPr lang="en-US" sz="2400" dirty="0">
                <a:latin typeface="Book Antiqua" panose="02040602050305030304" pitchFamily="18" charset="0"/>
              </a:rPr>
              <a:t> (e.g., Group A vs Group B)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Book Antiqua" panose="02040602050305030304" pitchFamily="18" charset="0"/>
              </a:rPr>
              <a:t>the same group at two times</a:t>
            </a:r>
            <a:r>
              <a:rPr lang="en-US" sz="2400" dirty="0">
                <a:latin typeface="Book Antiqua" panose="02040602050305030304" pitchFamily="18" charset="0"/>
              </a:rPr>
              <a:t> (before vs after)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Book Antiqua" panose="02040602050305030304" pitchFamily="18" charset="0"/>
              </a:rPr>
              <a:t>three or more groups</a:t>
            </a:r>
            <a:r>
              <a:rPr lang="en-US" sz="2400" dirty="0">
                <a:latin typeface="Book Antiqua" panose="02040602050305030304" pitchFamily="18" charset="0"/>
              </a:rPr>
              <a:t> (Group A vs B vs C)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Book Antiqua" panose="02040602050305030304" pitchFamily="18" charset="0"/>
              </a:rPr>
              <a:t>The aim is to decide whether differences you see are likely </a:t>
            </a:r>
            <a:r>
              <a:rPr lang="en-US" sz="2400" b="1" dirty="0">
                <a:latin typeface="Book Antiqua" panose="02040602050305030304" pitchFamily="18" charset="0"/>
              </a:rPr>
              <a:t>real</a:t>
            </a:r>
            <a:r>
              <a:rPr lang="en-US" sz="2400" dirty="0">
                <a:latin typeface="Book Antiqua" panose="02040602050305030304" pitchFamily="18" charset="0"/>
              </a:rPr>
              <a:t> or just due to </a:t>
            </a:r>
            <a:r>
              <a:rPr lang="en-US" sz="2400" b="1" dirty="0">
                <a:latin typeface="Book Antiqua" panose="02040602050305030304" pitchFamily="18" charset="0"/>
              </a:rPr>
              <a:t>random chance</a:t>
            </a:r>
            <a:r>
              <a:rPr lang="en-US" sz="2400" dirty="0">
                <a:latin typeface="Book Antiqua" panose="020406020503050303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Quantitative analysis typically involves parametric tests where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about the data distribution can be reasonably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made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parametric tests include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T-tests or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ANOVA.</a:t>
            </a:r>
          </a:p>
        </p:txBody>
      </p:sp>
    </p:spTree>
    <p:extLst>
      <p:ext uri="{BB962C8B-B14F-4D97-AF65-F5344CB8AC3E}">
        <p14:creationId xmlns:p14="http://schemas.microsoft.com/office/powerpoint/2010/main" val="25529461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90D587-84A4-B588-BFF1-241821F90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58BA8-24F6-F344-17D5-8A4C5222F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67E1D2-E5A2-E825-0B9E-9166D2F47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8FEC6F-226F-0C23-53A8-9E9191041A46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BD4ED6-F638-2599-85F4-7CF067F65B2F}"/>
              </a:ext>
            </a:extLst>
          </p:cNvPr>
          <p:cNvSpPr txBox="1"/>
          <p:nvPr/>
        </p:nvSpPr>
        <p:spPr>
          <a:xfrm>
            <a:off x="222368" y="1105242"/>
            <a:ext cx="11360032" cy="3552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Quantitative analysis typically involves parametric tests where 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assumptions </a:t>
            </a:r>
            <a:r>
              <a:rPr lang="en-GB" sz="2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about the data distribution can be reasonably made.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Book Antiqua" panose="02040602050305030304" pitchFamily="18" charset="0"/>
              </a:rPr>
              <a:t>Quantitative data : numbers like voltage, time, temperature, marks</a:t>
            </a:r>
            <a:endParaRPr lang="en-GB" sz="2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parametric tests include 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T-tests, </a:t>
            </a:r>
            <a:r>
              <a:rPr lang="en-GB" sz="2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ANOVA.</a:t>
            </a:r>
          </a:p>
        </p:txBody>
      </p:sp>
    </p:spTree>
    <p:extLst>
      <p:ext uri="{BB962C8B-B14F-4D97-AF65-F5344CB8AC3E}">
        <p14:creationId xmlns:p14="http://schemas.microsoft.com/office/powerpoint/2010/main" val="32844697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1"/>
            <a:ext cx="6506355" cy="5042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 assume that the data follows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normal distribution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another specified distribution with known parameters.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means the data should fit a certain curve (usually the bell curve of the normal distribution), which allows for more powerful and specific statistical tests.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F310A1-7897-6A44-D9F8-5D360F424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0831" y="1905825"/>
            <a:ext cx="4904740" cy="304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31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1"/>
            <a:ext cx="6506355" cy="5902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F310A1-7897-6A44-D9F8-5D360F424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1259" y="1650011"/>
            <a:ext cx="7618811" cy="4732067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A72F15F-28CC-F5A2-F205-F56523B43F50}"/>
              </a:ext>
            </a:extLst>
          </p:cNvPr>
          <p:cNvCxnSpPr>
            <a:cxnSpLocks/>
          </p:cNvCxnSpPr>
          <p:nvPr/>
        </p:nvCxnSpPr>
        <p:spPr>
          <a:xfrm flipH="1">
            <a:off x="6433457" y="2815625"/>
            <a:ext cx="1115786" cy="46641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2301FAD-7FD6-C0DF-9DF4-1A0EBFAB7953}"/>
              </a:ext>
            </a:extLst>
          </p:cNvPr>
          <p:cNvSpPr txBox="1"/>
          <p:nvPr/>
        </p:nvSpPr>
        <p:spPr>
          <a:xfrm>
            <a:off x="7549244" y="2540635"/>
            <a:ext cx="144433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Normal Distribution curve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B50E6D-BB79-AF90-F78C-89108C123279}"/>
              </a:ext>
            </a:extLst>
          </p:cNvPr>
          <p:cNvSpPr txBox="1"/>
          <p:nvPr/>
        </p:nvSpPr>
        <p:spPr>
          <a:xfrm>
            <a:off x="6433457" y="1821824"/>
            <a:ext cx="31037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02060"/>
                </a:solidFill>
              </a:rPr>
              <a:t>( Data points are more concentrated(mean))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61CECA8-BAFF-D620-FE44-9647F6D19015}"/>
              </a:ext>
            </a:extLst>
          </p:cNvPr>
          <p:cNvCxnSpPr>
            <a:cxnSpLocks/>
          </p:cNvCxnSpPr>
          <p:nvPr/>
        </p:nvCxnSpPr>
        <p:spPr>
          <a:xfrm flipH="1">
            <a:off x="5807528" y="2444921"/>
            <a:ext cx="745672" cy="7525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81B4D4F-6B0C-C33A-A946-D05C26E068D8}"/>
              </a:ext>
            </a:extLst>
          </p:cNvPr>
          <p:cNvSpPr txBox="1"/>
          <p:nvPr/>
        </p:nvSpPr>
        <p:spPr>
          <a:xfrm>
            <a:off x="6560375" y="2122392"/>
            <a:ext cx="10450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02060"/>
                </a:solidFill>
              </a:rPr>
              <a:t>Actual results obtained from the data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2022A6C-47B5-0EDA-6236-D41DB4BA4054}"/>
              </a:ext>
            </a:extLst>
          </p:cNvPr>
          <p:cNvSpPr/>
          <p:nvPr/>
        </p:nvSpPr>
        <p:spPr>
          <a:xfrm>
            <a:off x="4762500" y="1821824"/>
            <a:ext cx="1741714" cy="3005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8AA809-0746-2598-BF99-2F085D3E76E1}"/>
              </a:ext>
            </a:extLst>
          </p:cNvPr>
          <p:cNvSpPr/>
          <p:nvPr/>
        </p:nvSpPr>
        <p:spPr>
          <a:xfrm>
            <a:off x="7784587" y="4559907"/>
            <a:ext cx="1359413" cy="54004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095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609205" y="1175999"/>
            <a:ext cx="9677795" cy="5171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p-value provides a quantitative measure of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evidence against the null hypothesis.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lower p-value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indicates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stronger evidence against the null hypothesis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(p- value is less than α (0.05))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higher p-value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suggests that the data is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more consistent with the null hypothesis.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(p- value is greater than or equal to α( 0.05))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p-value must be compared to a significance level (α) to decide either to reject or accept the null Hypothesis.</a:t>
            </a:r>
          </a:p>
        </p:txBody>
      </p:sp>
    </p:spTree>
    <p:extLst>
      <p:ext uri="{BB962C8B-B14F-4D97-AF65-F5344CB8AC3E}">
        <p14:creationId xmlns:p14="http://schemas.microsoft.com/office/powerpoint/2010/main" val="24931725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99161" y="1159571"/>
            <a:ext cx="11078192" cy="48381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Observed data at peak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sym typeface="Wingdings" panose="05000000000000000000" pitchFamily="2" charset="2"/>
              </a:rPr>
              <a:t> (Possibility of HA)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observed data point is at the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peak of the normal distribution curve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it suggests that the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result is typical and expected if the null hypothesis is true.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p-value will be high (p- value </a:t>
            </a:r>
            <a:r>
              <a:rPr lang="en-GB" sz="2100" b="0" i="0" dirty="0">
                <a:solidFill>
                  <a:srgbClr val="404040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≥ 0.05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), showing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weak evidence against the null hypothesis.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Observed data at tail: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observed data point is in the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tails of the normal distribution curve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it suggests that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result is unusual if the null hypothesis is true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The p-value (p- value </a:t>
            </a:r>
            <a:r>
              <a:rPr lang="en-GB" sz="2100" dirty="0">
                <a:solidFill>
                  <a:srgbClr val="404040"/>
                </a:solidFill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&lt; </a:t>
            </a:r>
            <a:r>
              <a:rPr lang="en-GB" sz="2100" b="0" i="0" dirty="0">
                <a:solidFill>
                  <a:srgbClr val="404040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0.05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), will be low, showing strong evidence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against the null hypothesis.</a:t>
            </a:r>
          </a:p>
        </p:txBody>
      </p:sp>
    </p:spTree>
    <p:extLst>
      <p:ext uri="{BB962C8B-B14F-4D97-AF65-F5344CB8AC3E}">
        <p14:creationId xmlns:p14="http://schemas.microsoft.com/office/powerpoint/2010/main" val="17146019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1165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yellow circle with a face carved into it&#10;&#10;Description automatically generated">
            <a:extLst>
              <a:ext uri="{FF2B5EF4-FFF2-40B4-BE49-F238E27FC236}">
                <a16:creationId xmlns:a16="http://schemas.microsoft.com/office/drawing/2014/main" id="{FBBEC369-D0AA-BE4D-2E11-F1BAFA4A5D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5775" y="2490676"/>
            <a:ext cx="2045154" cy="2045154"/>
          </a:xfrm>
          <a:prstGeom prst="rect">
            <a:avLst/>
          </a:prstGeom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3FDD45C9-0201-082C-5883-EE111167DE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5668717"/>
              </p:ext>
            </p:extLst>
          </p:nvPr>
        </p:nvGraphicFramePr>
        <p:xfrm>
          <a:off x="3059610" y="1841272"/>
          <a:ext cx="8332290" cy="4244647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1621554">
                  <a:extLst>
                    <a:ext uri="{9D8B030D-6E8A-4147-A177-3AD203B41FA5}">
                      <a16:colId xmlns:a16="http://schemas.microsoft.com/office/drawing/2014/main" val="2768394778"/>
                    </a:ext>
                  </a:extLst>
                </a:gridCol>
                <a:gridCol w="1621554">
                  <a:extLst>
                    <a:ext uri="{9D8B030D-6E8A-4147-A177-3AD203B41FA5}">
                      <a16:colId xmlns:a16="http://schemas.microsoft.com/office/drawing/2014/main" val="1570902613"/>
                    </a:ext>
                  </a:extLst>
                </a:gridCol>
                <a:gridCol w="1621554">
                  <a:extLst>
                    <a:ext uri="{9D8B030D-6E8A-4147-A177-3AD203B41FA5}">
                      <a16:colId xmlns:a16="http://schemas.microsoft.com/office/drawing/2014/main" val="785928318"/>
                    </a:ext>
                  </a:extLst>
                </a:gridCol>
                <a:gridCol w="3467628">
                  <a:extLst>
                    <a:ext uri="{9D8B030D-6E8A-4147-A177-3AD203B41FA5}">
                      <a16:colId xmlns:a16="http://schemas.microsoft.com/office/drawing/2014/main" val="2848925774"/>
                    </a:ext>
                  </a:extLst>
                </a:gridCol>
              </a:tblGrid>
              <a:tr h="5881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Heads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Tails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P-Value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Interpretation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94022298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90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10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3.06×10^−17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Extremely low p-value; very strong evidence against H0. The coin is likely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421879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60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40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0.0569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Slightly above 0.05; weak evidence against H0. The coin might not be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55316424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54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46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0.4841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High p-value; strong evidence in favour of H0. The coin is likely fair.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39612842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50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Very high p-value; result is exactly what we expect under H0. The coin is fair.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37822924"/>
                  </a:ext>
                </a:extLst>
              </a:tr>
              <a:tr h="72021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30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70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7.85×10−5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Extremely low p-value; very strong evidence against H0. The coin is likely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062012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22832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372216"/>
            <a:ext cx="10782694" cy="1801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yellow circle with a face carved into it&#10;&#10;Description automatically generated">
            <a:extLst>
              <a:ext uri="{FF2B5EF4-FFF2-40B4-BE49-F238E27FC236}">
                <a16:creationId xmlns:a16="http://schemas.microsoft.com/office/drawing/2014/main" id="{FBBEC369-D0AA-BE4D-2E11-F1BAFA4A5D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5775" y="2490676"/>
            <a:ext cx="2045154" cy="20451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EC6EFC-DB2D-48FA-9AD6-E80A5113613F}"/>
              </a:ext>
            </a:extLst>
          </p:cNvPr>
          <p:cNvSpPr txBox="1"/>
          <p:nvPr/>
        </p:nvSpPr>
        <p:spPr>
          <a:xfrm>
            <a:off x="2796280" y="2376989"/>
            <a:ext cx="8835603" cy="3385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null hypothesis (H₀) states the coin is fair (unbiased).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alternative hypothesis (Hₐ) states the coin is not fair (biased).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decision depends on the p-value: 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if it's small, we suspect bias; 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if it's large, we assume fairness.</a:t>
            </a:r>
          </a:p>
        </p:txBody>
      </p:sp>
    </p:spTree>
    <p:extLst>
      <p:ext uri="{BB962C8B-B14F-4D97-AF65-F5344CB8AC3E}">
        <p14:creationId xmlns:p14="http://schemas.microsoft.com/office/powerpoint/2010/main" val="29257067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1165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 descr="A graph of a number of heads&#10;&#10;Description automatically generated">
            <a:extLst>
              <a:ext uri="{FF2B5EF4-FFF2-40B4-BE49-F238E27FC236}">
                <a16:creationId xmlns:a16="http://schemas.microsoft.com/office/drawing/2014/main" id="{A69DFFF3-51E5-9F8F-94CF-F471F2065D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1738" y="2108015"/>
            <a:ext cx="6673624" cy="3998601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B783AEC-0830-5DA9-7A9A-D580E7C60315}"/>
              </a:ext>
            </a:extLst>
          </p:cNvPr>
          <p:cNvCxnSpPr/>
          <p:nvPr/>
        </p:nvCxnSpPr>
        <p:spPr>
          <a:xfrm flipH="1">
            <a:off x="7848600" y="4582886"/>
            <a:ext cx="348343" cy="60415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8F36834-59EA-7348-BE4D-0033C6BCB8D3}"/>
              </a:ext>
            </a:extLst>
          </p:cNvPr>
          <p:cNvCxnSpPr>
            <a:cxnSpLocks/>
          </p:cNvCxnSpPr>
          <p:nvPr/>
        </p:nvCxnSpPr>
        <p:spPr>
          <a:xfrm flipH="1">
            <a:off x="6199415" y="4757057"/>
            <a:ext cx="500742" cy="51162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05120A4-32D7-0506-CEEF-472CFDD130FD}"/>
              </a:ext>
            </a:extLst>
          </p:cNvPr>
          <p:cNvCxnSpPr>
            <a:cxnSpLocks/>
          </p:cNvCxnSpPr>
          <p:nvPr/>
        </p:nvCxnSpPr>
        <p:spPr>
          <a:xfrm flipH="1">
            <a:off x="5851072" y="3861997"/>
            <a:ext cx="664028" cy="142573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C130D1A-5246-71C0-25EE-4AB6D9D7321B}"/>
              </a:ext>
            </a:extLst>
          </p:cNvPr>
          <p:cNvCxnSpPr>
            <a:cxnSpLocks/>
          </p:cNvCxnSpPr>
          <p:nvPr/>
        </p:nvCxnSpPr>
        <p:spPr>
          <a:xfrm flipH="1">
            <a:off x="5630635" y="2819400"/>
            <a:ext cx="930729" cy="25911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B72BE73-3CB8-099A-BBA3-3C2462F323DF}"/>
              </a:ext>
            </a:extLst>
          </p:cNvPr>
          <p:cNvCxnSpPr>
            <a:cxnSpLocks/>
          </p:cNvCxnSpPr>
          <p:nvPr/>
        </p:nvCxnSpPr>
        <p:spPr>
          <a:xfrm>
            <a:off x="4054928" y="4582886"/>
            <a:ext cx="468087" cy="62320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5223BC53-8860-E348-4F38-20C462ED87DE}"/>
              </a:ext>
            </a:extLst>
          </p:cNvPr>
          <p:cNvSpPr txBox="1"/>
          <p:nvPr/>
        </p:nvSpPr>
        <p:spPr>
          <a:xfrm>
            <a:off x="6561364" y="2634075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41906C6-A4D0-257F-8EE5-81AABBA22B8F}"/>
              </a:ext>
            </a:extLst>
          </p:cNvPr>
          <p:cNvSpPr txBox="1"/>
          <p:nvPr/>
        </p:nvSpPr>
        <p:spPr>
          <a:xfrm>
            <a:off x="6245678" y="3474273"/>
            <a:ext cx="1717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0.4841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EFC3DC-3D1F-8760-6DE7-870E6A10731F}"/>
              </a:ext>
            </a:extLst>
          </p:cNvPr>
          <p:cNvSpPr txBox="1"/>
          <p:nvPr/>
        </p:nvSpPr>
        <p:spPr>
          <a:xfrm>
            <a:off x="6415768" y="4378529"/>
            <a:ext cx="1717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0.0569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436396B-F172-F38A-710A-8123BBF6612C}"/>
              </a:ext>
            </a:extLst>
          </p:cNvPr>
          <p:cNvSpPr txBox="1"/>
          <p:nvPr/>
        </p:nvSpPr>
        <p:spPr>
          <a:xfrm>
            <a:off x="3433765" y="4233429"/>
            <a:ext cx="14722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P=7.85×10−5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E26B220-A452-23D9-1367-4E5BDA56CAA8}"/>
              </a:ext>
            </a:extLst>
          </p:cNvPr>
          <p:cNvSpPr txBox="1"/>
          <p:nvPr/>
        </p:nvSpPr>
        <p:spPr>
          <a:xfrm>
            <a:off x="7843157" y="4184667"/>
            <a:ext cx="17172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P= 3.06×10−17</a:t>
            </a:r>
          </a:p>
        </p:txBody>
      </p:sp>
    </p:spTree>
    <p:extLst>
      <p:ext uri="{BB962C8B-B14F-4D97-AF65-F5344CB8AC3E}">
        <p14:creationId xmlns:p14="http://schemas.microsoft.com/office/powerpoint/2010/main" val="8096081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549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Standard Normal Distribution Table (To find P- Value)</a:t>
            </a: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8082C7-0F4C-44EC-9DB8-DB20EA9E0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9305" y="1695127"/>
            <a:ext cx="3918126" cy="516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1009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1644843" cy="43454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Book Antiqua" panose="02040602050305030304" pitchFamily="18" charset="0"/>
              </a:rPr>
              <a:t>Non-parametric tests are statistical tests that </a:t>
            </a:r>
            <a:r>
              <a:rPr lang="en-US" sz="2000" b="1" dirty="0">
                <a:latin typeface="Book Antiqua" panose="02040602050305030304" pitchFamily="18" charset="0"/>
              </a:rPr>
              <a:t>do not require the data to follow a normal distribution</a:t>
            </a:r>
            <a:r>
              <a:rPr lang="en-US" sz="2000" dirty="0">
                <a:latin typeface="Book Antiqua" panose="02040602050305030304" pitchFamily="18" charset="0"/>
              </a:rPr>
              <a:t> or any other specific distribution.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Tests are suitable for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ordinal data, ranked data, or non-normally distributed continuous data.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methods are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less powerful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than parametric methods when the assumptions of the parametric tests are met, but they are more robust and versatile.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small sample sizes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where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central limit theorem does not apply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and parametric test assumptions cannot be reliably met.</a:t>
            </a:r>
          </a:p>
        </p:txBody>
      </p:sp>
    </p:spTree>
    <p:extLst>
      <p:ext uri="{BB962C8B-B14F-4D97-AF65-F5344CB8AC3E}">
        <p14:creationId xmlns:p14="http://schemas.microsoft.com/office/powerpoint/2010/main" val="42702708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15077" y="1419113"/>
            <a:ext cx="10559537" cy="3822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400" dirty="0">
                <a:latin typeface="Book Antiqua" panose="02040602050305030304" pitchFamily="18" charset="0"/>
              </a:rPr>
              <a:t>Examples of tests used for non-parametric analysis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Mann-Whitney U Test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Wilcoxon Signed-Rank Test</a:t>
            </a: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Kruskal-Wallis H Test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Spearman’s Rank Correlation Coefficient</a:t>
            </a:r>
          </a:p>
        </p:txBody>
      </p:sp>
    </p:spTree>
    <p:extLst>
      <p:ext uri="{BB962C8B-B14F-4D97-AF65-F5344CB8AC3E}">
        <p14:creationId xmlns:p14="http://schemas.microsoft.com/office/powerpoint/2010/main" val="8550415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12371" y="1033465"/>
            <a:ext cx="11367257" cy="55382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 - Examples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Difference in Customer Satisfaction Ratings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Between Two Retail Stores’ (Mann-Whitney U Test)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Comparison of Median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Vibration Levels Across Different Machine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Designs (Kruskal-Wallis H Test)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Correlation Between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Component Failure Rates and Operating Temperature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(Spearman’s Rank Correlation Coefficient)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Book Antiqua" panose="02040602050305030304" pitchFamily="18" charset="0"/>
              </a:rPr>
              <a:t>Comparison of </a:t>
            </a:r>
            <a:r>
              <a:rPr lang="en-US" sz="2400" b="1" dirty="0">
                <a:latin typeface="Book Antiqua" panose="02040602050305030304" pitchFamily="18" charset="0"/>
              </a:rPr>
              <a:t>battery life before and after a firmware update </a:t>
            </a:r>
            <a:r>
              <a:rPr lang="en-US" sz="2400" dirty="0">
                <a:latin typeface="Book Antiqua" panose="02040602050305030304" pitchFamily="18" charset="0"/>
              </a:rPr>
              <a:t>in the same device </a:t>
            </a:r>
            <a:r>
              <a:rPr lang="en-US" sz="2400" i="1" dirty="0">
                <a:latin typeface="Book Antiqua" panose="02040602050305030304" pitchFamily="18" charset="0"/>
              </a:rPr>
              <a:t>(Wilcoxon Signed-Rank Test)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9135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58835" y="1273772"/>
            <a:ext cx="10809908" cy="4678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Why Parametric Design is Predominant in Engineering?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 of Normality: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Many types of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engineering data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such as measurements of physical properties (e.g., tensile strength, pressure, temperature), often follow a normal distribution or can be transformed to approximate normality.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Precision and Accuracy: Quantitative Analysis is required in Engineering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which often requires </a:t>
            </a:r>
            <a:r>
              <a:rPr lang="en-GB" sz="20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precise and accurate measurements,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which fit well with the assumptions of parametric tests.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Design Optimization: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design allows for systematic variation of parameters to optimize performance and meet design specifications.</a:t>
            </a:r>
          </a:p>
        </p:txBody>
      </p:sp>
    </p:spTree>
    <p:extLst>
      <p:ext uri="{BB962C8B-B14F-4D97-AF65-F5344CB8AC3E}">
        <p14:creationId xmlns:p14="http://schemas.microsoft.com/office/powerpoint/2010/main" val="7871214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554777" y="1638444"/>
            <a:ext cx="9552608" cy="40741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Run the Analysis : Introduction to ANOVA test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Analysis of Variance (ANOVA) is a statistical method used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compare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means of three or more samples.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to determine if there are statistically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significant differences between the means of different groups.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 is useful when comparing more than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two groups to avoid the increased error rate associated with multiple t-tests.</a:t>
            </a:r>
          </a:p>
        </p:txBody>
      </p:sp>
    </p:spTree>
    <p:extLst>
      <p:ext uri="{BB962C8B-B14F-4D97-AF65-F5344CB8AC3E}">
        <p14:creationId xmlns:p14="http://schemas.microsoft.com/office/powerpoint/2010/main" val="4305382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75855" y="1437330"/>
            <a:ext cx="11539252" cy="41402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ANOVA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One-Way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is one independent variable.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Two-Way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are two independent variables.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 and temperatures.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Factorial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for experiments with more than one factor.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</a:t>
            </a:r>
            <a:r>
              <a:rPr lang="en-US" sz="2000" dirty="0">
                <a:latin typeface="Book Antiqua" panose="02040602050305030304" pitchFamily="18" charset="0"/>
              </a:rPr>
              <a:t>Examining the effects of battery type, temperature, and load current on battery life</a:t>
            </a: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82494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26374" y="1440168"/>
            <a:ext cx="11539252" cy="12724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Sources of Variations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 analyse different types of variability in the data.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AC5540-7DBD-8E54-0A8E-755C2AAC3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690" y="3098652"/>
            <a:ext cx="8496441" cy="2554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5991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14351" y="1001613"/>
            <a:ext cx="10215549" cy="62029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Calculates mean 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average value of the data set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which is used to compare the tendencies of different groups.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 (Average)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each group (e.g., Material A at −10°C), the engineer calculates the average battery life.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 helps compare which material performs best.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: Mean life of Material A at 20°C = 18 hours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3517609" y="1289822"/>
            <a:ext cx="923377" cy="923377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1D2513A-5BAF-3F0B-489C-76F2FAE9AB4D}"/>
              </a:ext>
            </a:extLst>
          </p:cNvPr>
          <p:cNvGraphicFramePr>
            <a:graphicFrameLocks noGrp="1"/>
          </p:cNvGraphicFramePr>
          <p:nvPr/>
        </p:nvGraphicFramePr>
        <p:xfrm>
          <a:off x="6826924" y="2368029"/>
          <a:ext cx="4674189" cy="179099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558063">
                  <a:extLst>
                    <a:ext uri="{9D8B030D-6E8A-4147-A177-3AD203B41FA5}">
                      <a16:colId xmlns:a16="http://schemas.microsoft.com/office/drawing/2014/main" val="1698590422"/>
                    </a:ext>
                  </a:extLst>
                </a:gridCol>
                <a:gridCol w="1558063">
                  <a:extLst>
                    <a:ext uri="{9D8B030D-6E8A-4147-A177-3AD203B41FA5}">
                      <a16:colId xmlns:a16="http://schemas.microsoft.com/office/drawing/2014/main" val="1317660994"/>
                    </a:ext>
                  </a:extLst>
                </a:gridCol>
                <a:gridCol w="1558063">
                  <a:extLst>
                    <a:ext uri="{9D8B030D-6E8A-4147-A177-3AD203B41FA5}">
                      <a16:colId xmlns:a16="http://schemas.microsoft.com/office/drawing/2014/main" val="2915086148"/>
                    </a:ext>
                  </a:extLst>
                </a:gridCol>
              </a:tblGrid>
              <a:tr h="383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Material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Temp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Battery life (hrs)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16009089"/>
                  </a:ext>
                </a:extLst>
              </a:tr>
              <a:tr h="383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−10°C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12, 11, 13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56243406"/>
                  </a:ext>
                </a:extLst>
              </a:tr>
              <a:tr h="383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20°C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18, 19, 17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63920067"/>
                  </a:ext>
                </a:extLst>
              </a:tr>
              <a:tr h="383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50°C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9, 8, 10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72033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316877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26A1AF-582A-D89E-9535-BD0DE1FEC0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B90D3-3950-5F9E-9368-7223B9E00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F77678-DCD2-8CF5-BB28-3D8240145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20D66C-4DF5-2BBD-5F3E-6BDE52299E8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8063CF-20F8-4EFC-A544-3B9FB9A647F8}"/>
              </a:ext>
            </a:extLst>
          </p:cNvPr>
          <p:cNvSpPr txBox="1"/>
          <p:nvPr/>
        </p:nvSpPr>
        <p:spPr>
          <a:xfrm>
            <a:off x="620091" y="1373088"/>
            <a:ext cx="10215549" cy="5741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Standard Deviation: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measure of the amount of variation in a set of values which is used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understand the variability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within each group.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shows how consistent the batteries are.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Low standard deviation → batteries behave consistently.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High standard deviation → battery performance varies widely.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engineer wants low variation for reliability.</a:t>
            </a: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3A23EC9D-C6B5-0B29-1328-B92CC31F4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3517609" y="1289822"/>
            <a:ext cx="923377" cy="923377"/>
          </a:xfrm>
          <a:prstGeom prst="rect">
            <a:avLst/>
          </a:prstGeom>
        </p:spPr>
      </p:pic>
      <p:pic>
        <p:nvPicPr>
          <p:cNvPr id="4" name="Picture 3" descr="A blue rectangular sign with black text&#10;&#10;AI-generated content may be incorrect.">
            <a:extLst>
              <a:ext uri="{FF2B5EF4-FFF2-40B4-BE49-F238E27FC236}">
                <a16:creationId xmlns:a16="http://schemas.microsoft.com/office/drawing/2014/main" id="{09B03441-F001-4860-A350-6C212154D0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7766" y="3058234"/>
            <a:ext cx="4134234" cy="164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8129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482FB-718B-D5B1-B3FD-C401F9BD7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3BB51-376D-58A5-5360-E07D2B834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670014-DDA6-6057-B689-09DC3E115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548C2E-1D87-93D9-40E4-5DAA416F44AB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0112BA-44B1-F917-4D89-F9DA8D08384F}"/>
              </a:ext>
            </a:extLst>
          </p:cNvPr>
          <p:cNvSpPr txBox="1"/>
          <p:nvPr/>
        </p:nvSpPr>
        <p:spPr>
          <a:xfrm>
            <a:off x="620091" y="1373088"/>
            <a:ext cx="10215549" cy="3782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Variance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square of the standard deviation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used to assess the spread of the data points.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Variance is simply the square of the standard deviation.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also measures spread of battery life values.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Large variance means battery performance is unstable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D8A75F69-CAC7-A22E-6A28-C54B6DF135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11055693" y="149301"/>
            <a:ext cx="923377" cy="92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4626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35034" y="1378531"/>
            <a:ext cx="10880666" cy="6530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(SS):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to decompose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variability into components.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Sum of Squares (SST):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variation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the data. Eg: Total variability of all battery life results.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Between (SSB): Variation due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interaction between the groups.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Eg: Variation caused by different materials or temperatures. If Material B consistently lasts longer, SSB increases.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Within (SSW): Variation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within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each group. Battery life results for same material  and  temperature.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Small variation means small SSW.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10059286" y="230091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66546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3DFB2B2-D45A-C762-0FF9-3D3468EB51F2}"/>
                  </a:ext>
                </a:extLst>
              </p:cNvPr>
              <p:cNvSpPr txBox="1"/>
              <p:nvPr/>
            </p:nvSpPr>
            <p:spPr>
              <a:xfrm>
                <a:off x="435034" y="1378531"/>
                <a:ext cx="10374481" cy="52954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F-Statistic: 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 ratio of the </a:t>
                </a: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variance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between the group means 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to the </a:t>
                </a: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variance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within the groups 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which is used to </a:t>
                </a:r>
                <a:r>
                  <a:rPr lang="en-GB" sz="2200" b="1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determine if the group means are significantly different.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Battery Life Example 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Compares Variation between groups and variation within groups.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F is large, it means, the </a:t>
                </a:r>
                <a:r>
                  <a:rPr lang="en-GB" sz="2200" b="1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difference between materials or temperatures is real, not random.</a:t>
                </a:r>
              </a:p>
              <a:p>
                <a:pPr lvl="5"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𝐹</m:t>
                      </m:r>
                      <m:r>
                        <a:rPr lang="en-GB" sz="2200" i="1"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= </m:t>
                      </m:r>
                      <m:f>
                        <m:fPr>
                          <m:ctrlP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𝑣𝑎𝑟𝑖𝑎𝑡𝑖𝑜𝑛</m:t>
                          </m:r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𝑏𝑒𝑡𝑤𝑒𝑒𝑛</m:t>
                          </m:r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𝑔𝑟𝑜𝑢𝑝𝑠</m:t>
                          </m:r>
                        </m:num>
                        <m:den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𝑣𝑎𝑟𝑖𝑎𝑡𝑖𝑜𝑛</m:t>
                          </m:r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𝑤𝑖𝑡h𝑖𝑛</m:t>
                          </m:r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𝑔𝑟𝑜𝑢𝑝𝑠</m:t>
                          </m:r>
                        </m:den>
                      </m:f>
                    </m:oMath>
                  </m:oMathPara>
                </a14:m>
                <a:endParaRPr lang="en-GB" sz="2200" b="1" i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3DFB2B2-D45A-C762-0FF9-3D3468EB51F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034" y="1378531"/>
                <a:ext cx="10374481" cy="5295489"/>
              </a:xfrm>
              <a:prstGeom prst="rect">
                <a:avLst/>
              </a:prstGeom>
              <a:blipFill>
                <a:blip r:embed="rId3"/>
                <a:stretch>
                  <a:fillRect l="-764" r="-7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35713">
            <a:off x="10687936" y="127221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70164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C1372C-59B6-F94B-2C8C-4BB71F9B6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B4D28-BD4C-E664-8D07-7E7832864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792F86-CFF4-0372-EC55-18C757AEB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864750-0DB2-D35D-61F6-63FB7CB4474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21072B-FF8C-5B0E-6520-E5CE90FC2A58}"/>
              </a:ext>
            </a:extLst>
          </p:cNvPr>
          <p:cNvSpPr txBox="1"/>
          <p:nvPr/>
        </p:nvSpPr>
        <p:spPr>
          <a:xfrm>
            <a:off x="435034" y="1378531"/>
            <a:ext cx="10374481" cy="36483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p-Value: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probability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that the observed results occurred by chance used to test the null hypothesis that all group means are equal.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the probability that the observed differences happened by chance?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p = 0.003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means there is 0.3% chance the result happened randomly.</a:t>
            </a:r>
          </a:p>
        </p:txBody>
      </p:sp>
    </p:spTree>
    <p:extLst>
      <p:ext uri="{BB962C8B-B14F-4D97-AF65-F5344CB8AC3E}">
        <p14:creationId xmlns:p14="http://schemas.microsoft.com/office/powerpoint/2010/main" val="27588079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97025-02E4-F2AC-E267-435E710905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479F7-234C-CB69-B1D2-17910BB2B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E50CB3-F1C2-10D8-3873-E8284ED65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D105D7-E4D2-3BBC-55AD-07FF0699DAF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B791D7-E88B-364F-6DC5-76CAA1FE836C}"/>
              </a:ext>
            </a:extLst>
          </p:cNvPr>
          <p:cNvSpPr txBox="1"/>
          <p:nvPr/>
        </p:nvSpPr>
        <p:spPr>
          <a:xfrm>
            <a:off x="435034" y="1378531"/>
            <a:ext cx="10374481" cy="5613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Degrees of Freedom (DF):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number of independent values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quantities which can be assigned to a statistical distribution which is used to understand the number of independent comparisons in the analysis.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DF represents the number of independent comparisons.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to calculate F-statistic.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Example, 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3 Material types are used, then </a:t>
            </a:r>
            <a:r>
              <a:rPr lang="en-GB" sz="24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DF</a:t>
            </a:r>
            <a:r>
              <a:rPr lang="en-GB" sz="12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will be 3-1= 2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3 Temperatures are used, then </a:t>
            </a:r>
            <a:r>
              <a:rPr lang="en-GB" sz="24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DF</a:t>
            </a:r>
            <a:r>
              <a:rPr lang="en-GB" sz="12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Temprature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will be 3-1= 2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05582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FB9309-6C27-2CA7-8313-E05CB97A3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22FB8-2CFF-F0EC-F03A-22EC06259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526AEA-FD4A-6914-1795-7D0964ABE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ED627C-EABF-A93E-623A-7E7E1384C61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43F8A3-0C8C-BDB3-3885-38A7784B7838}"/>
              </a:ext>
            </a:extLst>
          </p:cNvPr>
          <p:cNvSpPr txBox="1"/>
          <p:nvPr/>
        </p:nvSpPr>
        <p:spPr>
          <a:xfrm>
            <a:off x="283642" y="1454642"/>
            <a:ext cx="10457177" cy="32488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Significance Level (</a:t>
            </a:r>
            <a:r>
              <a:rPr lang="el-GR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α)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</a:t>
            </a:r>
            <a:r>
              <a:rPr lang="en-GB" sz="2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probability threshold </a:t>
            </a:r>
            <a:r>
              <a:rPr lang="en-GB" sz="2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below which the null hypothesis is rejected.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Generally , the significance factor is assumed to be </a:t>
            </a:r>
            <a:r>
              <a:rPr lang="el-GR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α = 0.05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p&lt; </a:t>
            </a:r>
            <a:r>
              <a:rPr lang="el-GR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α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then reject null hypothesis meaning that the battery material do not affect the battery life. </a:t>
            </a:r>
          </a:p>
        </p:txBody>
      </p:sp>
    </p:spTree>
    <p:extLst>
      <p:ext uri="{BB962C8B-B14F-4D97-AF65-F5344CB8AC3E}">
        <p14:creationId xmlns:p14="http://schemas.microsoft.com/office/powerpoint/2010/main" val="235244996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0186A4-F565-B75C-7370-CA650946B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9BF52-234B-C06B-0F69-8C829680F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A83352-B4EF-2D63-0E93-EABA9F864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C10DF3-7CDA-20C8-9824-85EA9253D23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829511-8A55-E94A-C73E-1B69849BC804}"/>
              </a:ext>
            </a:extLst>
          </p:cNvPr>
          <p:cNvSpPr txBox="1"/>
          <p:nvPr/>
        </p:nvSpPr>
        <p:spPr>
          <a:xfrm>
            <a:off x="311924" y="1227440"/>
            <a:ext cx="10297944" cy="61983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 Effects: 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Occurs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effect of one factor depends on the level of another factor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which is used to understand if factors interact to influence the dependent variable.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 occurs if: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The effect of plate material changes depending on temperature.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Observation: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B performs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better at high temperature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A performs better at medium temperature.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 temperature and material interact.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blue grid with black numbers&#10;&#10;AI-generated content may be incorrect.">
            <a:extLst>
              <a:ext uri="{FF2B5EF4-FFF2-40B4-BE49-F238E27FC236}">
                <a16:creationId xmlns:a16="http://schemas.microsoft.com/office/drawing/2014/main" id="{D8DE54C8-42F4-7B0C-17CF-CB9C76B789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6405" y="4399877"/>
            <a:ext cx="3395595" cy="1930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04552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256223" cy="65097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Confidence Interval: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range of values that is likely to contain the population parameter with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certain level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of confidence used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estimate the range within which the true group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means lie.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Instead of just saying: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Mean battery life = 18 hours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range could be estimated,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95% confidence interval = 17.2 to 18.8 hours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Therefore, </a:t>
            </a:r>
            <a:r>
              <a:rPr lang="en-GB" sz="2000" dirty="0">
                <a:latin typeface="Book Antiqua" panose="02040602050305030304" pitchFamily="18" charset="0"/>
              </a:rPr>
              <a:t> 95% confident the true battery life lies in this range.</a:t>
            </a: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85134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7" y="1273772"/>
            <a:ext cx="11594969" cy="50888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Discuss Findings: </a:t>
            </a:r>
          </a:p>
          <a:p>
            <a:pPr marL="457200" indent="-4572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Evaluate whether the factors (e.g., material type and temperature) have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significant p-values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</a:t>
            </a:r>
          </a:p>
          <a:p>
            <a:pPr marL="457200" indent="-4572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Discuss if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both factors independently influence the outcome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if an interaction p-value suggests that the optimal choice depends on combined factors.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574123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747264" cy="50888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Implications for Practical Applications: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 findings to guide the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selection of materials or conditions for specific purposes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Develop more efficient and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durable products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based on the significant findings.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Future Research: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Conduct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further studies on more variables or broader ranges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refine these findings.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Explore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new combinations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of factors to optimize results further.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34373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256223" cy="4832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Recommendations: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07791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Based on significant findings,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recommend specific combinations that yield the best outcomes.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Limitations:</a:t>
            </a:r>
          </a:p>
          <a:p>
            <a:pPr marL="1371600" lvl="2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Address potential limitations such as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sample size, experimental setup, or uncontrolled external factors.</a:t>
            </a:r>
            <a:endParaRPr lang="en-GB" sz="2400" b="1" i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95775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54029"/>
            <a:ext cx="10848403" cy="15354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Arrange them in order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9A576E-74C1-6F71-3754-9A90878C6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368" y="1748497"/>
            <a:ext cx="6404066" cy="470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95843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4AEC5A-3BC9-9917-C88E-B12E155A384D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4BDD37-F673-A297-293F-57788FBBB01D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FA6415-77A1-938A-D6B2-5A9EF150EA5C}"/>
              </a:ext>
            </a:extLst>
          </p:cNvPr>
          <p:cNvPicPr>
            <a:picLocks/>
          </p:cNvPicPr>
          <p:nvPr>
            <p:custDataLst>
              <p:tags r:id="rId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788F088-3468-0D1F-EFF1-FEDE5305FDAD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2571750"/>
            <a:ext cx="7315199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 dirty="0">
                <a:solidFill>
                  <a:srgbClr val="5B5B5B"/>
                </a:solidFill>
              </a:rPr>
              <a:t>Rearrange the steps in the picture.
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3564C7-6B89-C5AA-A2FE-602EE31D4815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8832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9" grpId="3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2415" y="1273772"/>
            <a:ext cx="11332210" cy="24303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</a:t>
            </a:r>
            <a:r>
              <a:rPr lang="en-GB" sz="1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] D. C. Montgomery, Design and Analysis of Experiments, 8th ed. Hoboken, NJ, USA: John Wiley &amp; Sons, Inc., 2012.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[2] Mate, M. (2023) Basics of P-value: Unveiling the power of statistical significance, Medium. Available at: https://monikammate.medium.com/basics-of-p-value-unveiling-the-power-of-statistical-significance-7d27c8f85397 (Accessed: 01 July 2024). 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endParaRPr lang="en-GB" sz="1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  <p:tag name="VEVOX.CONNECTED.SESSION" val="{&quot;access_code&quot;:&quot;138625117&quot;,&quot;project_id&quot;:921432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g5MDd9"/>
  <p:tag name="SLIDO_TYPE" val="SlidoPoll"/>
  <p:tag name="SLIDO_POLL_UUID" val="84c8e2c8-3872-47c7-8d92-dca2d1a7cfbb"/>
  <p:tag name="SLIDO_TIMELINE" val="W3sicG9sbFF1ZXN0aW9uVXVpZCI6IjU3YTVhNGY1LWE3MDItNGQzNy05YWY3LTM5MTY0MDdjODJjMCIsInNob3dSZXN1bHRzIjp0cnV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kyODV9"/>
  <p:tag name="SLIDO_TYPE" val="SlidoPoll"/>
  <p:tag name="SLIDO_POLL_UUID" val="8c724fc4-bf35-44ef-b730-69e3510b6ea9"/>
  <p:tag name="SLIDO_TIMELINE" val="W3sicG9sbFF1ZXN0aW9uVXVpZCI6ImE5MTg4YTBmLWVmNTItNDhhMS04Y2EzLTAzMjYzMzFlYmY1YSIsInNob3dSZXN1bHRzIjp0cnVlLCJzaG93Q29ycmVjdEFuc3dlcnMiOmZhbHNlLCJ2b3RpbmdMb2NrZWQiOmZhbHNlfV0=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Mzk0ODd9"/>
  <p:tag name="SLIDO_TYPE" val="SlidoPoll"/>
  <p:tag name="SLIDO_POLL_UUID" val="08c7d1b6-0bc9-45ad-83f6-b6936e4a44c0"/>
  <p:tag name="SLIDO_TIMELINE" val="W3sicG9sbFF1ZXN0aW9uVXVpZCI6Ijg2ZTRjYWEzLThlN2MtNDM2Yi05YWI4LWVlOWY5NjUzYzRkOSIsInNob3dSZXN1bHRzIjpmYWxzZSwic2hvd0NvcnJlY3RBbnN3ZXJzIjpmYWxzZSwidm90aW5nTG9ja2VkIjpmYWxzZX0seyJwb2xsUXVlc3Rpb25VdWlkIjoiODZlNGNhYTMtOGU3Yy00MzZiLTlhYjgtZWU5Zjk2NTNjNGQ5Iiwic2hvd1Jlc3VsdHMiOnRydWUsInNob3dDb3JyZWN0QW5zd2VycyI6ZmFsc2UsInZvdGluZ0xvY2tlZCI6ZmFsc2V9XQ==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REBRANDED" val="X"/>
  <p:tag name="VEVOX.QR.DIMENSIONS" val="0"/>
  <p:tag name="VEVOX.INSTRUCTIONS.V2" val="13862511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k3Njl9"/>
  <p:tag name="SLIDO_TYPE" val="SlidoPoll"/>
  <p:tag name="SLIDO_POLL_UUID" val="9f3bb4e9-c613-4a05-9018-de3d4992c475"/>
  <p:tag name="SLIDO_POLL_QUESTION_UUID" val="6742ef27-d1cf-452e-b9d6-03992b0e3104"/>
  <p:tag name="SLIDO_TIMELINE" val="W3sic2NyZWVuIjoiUXVpekpvaW5pbmciLCJzaG93UmVzdWx0cyI6ZmFsc2UsInNob3dDb3JyZWN0QW5zd2VycyI6ZmFsc2UsInZvdGluZ0xvY2tlZCI6ZmFsc2V9LHsicG9sbFF1ZXN0aW9uVXVpZCI6IjY3NDJlZjI3LWQxY2YtNDUyZS1iOWQ2LTAzOTkyYjBlMzEwNCIsInNob3dSZXN1bHRzIjpmYWxzZSwic2hvd0NvcnJlY3RBbnN3ZXJzIjpmYWxzZSwidm90aW5nTG9ja2VkIjpmYWxzZX0seyJwb2xsUXVlc3Rpb25VdWlkIjoiNjc0MmVmMjctZDFjZi00NTJlLWI5ZDYtMDM5OTJiMGUzMTA0Iiwic2hvd1Jlc3VsdHMiOnRydWUsInNob3dDb3JyZWN0QW5zd2VycyI6ZmFsc2UsInZvdGluZ0xvY2tlZCI6dHJ1ZX0seyJwb2xsUXVlc3Rpb25VdWlkIjoiNjc0MmVmMjctZDFjZi00NTJlLWI5ZDYtMDM5OTJiMGUzMTA0Iiwic2hvd1Jlc3VsdHMiOnRydWUsInNob3dDb3JyZWN0QW5zd2VycyI6dHJ1ZSwidm90aW5nTG9ja2VkIjp0cnVlfSx7InNjcmVlbiI6IlF1aXpMZWFkZXJib2FyZCIsInBvbGxRdWVzdGlvblV1aWQiOiI2NzQyZWYyNy1kMWNmLTQ1MmUtYjlkNi0wMzk5MmIwZTMxMDQiLCJzaG93UmVzdWx0cyI6dHJ1ZSwic2hvd0NvcnJlY3RBbnN3ZXJzIjp0cnVlLCJ2b3RpbmdMb2NrZWQiOnRydWV9XQ==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4022</TotalTime>
  <Words>4118</Words>
  <Application>Microsoft Office PowerPoint</Application>
  <PresentationFormat>Widescreen</PresentationFormat>
  <Paragraphs>506</Paragraphs>
  <Slides>59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59</vt:i4>
      </vt:variant>
    </vt:vector>
  </HeadingPairs>
  <TitlesOfParts>
    <vt:vector size="72" baseType="lpstr">
      <vt:lpstr>Cosmic sans</vt:lpstr>
      <vt:lpstr>Aptos Narrow</vt:lpstr>
      <vt:lpstr>Arial</vt:lpstr>
      <vt:lpstr>Book Antiqua</vt:lpstr>
      <vt:lpstr>Calibri</vt:lpstr>
      <vt:lpstr>Calibri Light</vt:lpstr>
      <vt:lpstr>Cambria</vt:lpstr>
      <vt:lpstr>Cambria Math</vt:lpstr>
      <vt:lpstr>Comic Sans MS</vt:lpstr>
      <vt:lpstr>UWTSD 200_Title Page</vt:lpstr>
      <vt:lpstr>UWTSD 200_Title Page 2</vt:lpstr>
      <vt:lpstr>UWTSD 200_Subtitle 2</vt:lpstr>
      <vt:lpstr>UWTSD 200_Text 4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PowerPoint Presentation</vt:lpstr>
      <vt:lpstr>PowerPoint Presentation</vt:lpstr>
      <vt:lpstr>Steps in Design Of Experiments </vt:lpstr>
      <vt:lpstr>Steps in Design Of Experiments </vt:lpstr>
      <vt:lpstr>Join the Vevox session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Design Of Experiments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7</cp:revision>
  <dcterms:created xsi:type="dcterms:W3CDTF">2021-03-09T15:35:42Z</dcterms:created>
  <dcterms:modified xsi:type="dcterms:W3CDTF">2026-06-22T08:13:16Z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