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 id="310" r:id="rId34"/>
    <p:sldId id="311" r:id="rId35"/>
    <p:sldId id="312" r:id="rId36"/>
    <p:sldId id="313" r:id="rId37"/>
    <p:sldId id="314" r:id="rId38"/>
    <p:sldId id="315" r:id="rId39"/>
    <p:sldId id="278" r:id="rId4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Arial"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hangingPunct="1">
              <a:defRPr sz="1200">
                <a:latin typeface="Arial" charset="0"/>
              </a:defRPr>
            </a:lvl1pPr>
          </a:lstStyle>
          <a:p>
            <a:pPr>
              <a:defRPr/>
            </a:pPr>
            <a:fld id="{436A6582-7EF7-4E10-BC61-284428C762B3}" type="datetimeFigureOut">
              <a:rPr lang="en-GB"/>
              <a:pPr>
                <a:defRPr/>
              </a:pPr>
              <a:t>11/09/2017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75E6776-9AAB-4555-8BC8-1AB1E43F4671}" type="slidenum">
              <a:rPr lang="en-GB" altLang="en-US"/>
              <a:pPr>
                <a:defRPr/>
              </a:pPr>
              <a:t>‹#›</a:t>
            </a:fld>
            <a:endParaRPr lang="en-GB" altLang="en-US"/>
          </a:p>
        </p:txBody>
      </p:sp>
    </p:spTree>
    <p:extLst>
      <p:ext uri="{BB962C8B-B14F-4D97-AF65-F5344CB8AC3E}">
        <p14:creationId xmlns:p14="http://schemas.microsoft.com/office/powerpoint/2010/main" val="20929264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2F6493A-CB1B-42BC-B696-ED6639F7134F}" type="slidenum">
              <a:rPr lang="en-GB" altLang="en-US" smtClean="0">
                <a:latin typeface="Arial" panose="020B0604020202020204" pitchFamily="34" charset="0"/>
              </a:rPr>
              <a:pPr>
                <a:spcBef>
                  <a:spcPct val="0"/>
                </a:spcBef>
              </a:pPr>
              <a:t>1</a:t>
            </a:fld>
            <a:endParaRPr lang="en-GB" altLang="en-US" smtClean="0">
              <a:latin typeface="Arial" panose="020B0604020202020204" pitchFamily="34" charset="0"/>
            </a:endParaRPr>
          </a:p>
        </p:txBody>
      </p:sp>
    </p:spTree>
    <p:extLst>
      <p:ext uri="{BB962C8B-B14F-4D97-AF65-F5344CB8AC3E}">
        <p14:creationId xmlns:p14="http://schemas.microsoft.com/office/powerpoint/2010/main" val="1596156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3D13E0E-375F-47A9-BC44-F5BB8E6F2B8C}" type="slidenum">
              <a:rPr lang="en-GB" altLang="en-US">
                <a:latin typeface="Arial" panose="020B0604020202020204" pitchFamily="34" charset="0"/>
              </a:rPr>
              <a:pPr>
                <a:spcBef>
                  <a:spcPct val="0"/>
                </a:spcBef>
              </a:pPr>
              <a:t>13</a:t>
            </a:fld>
            <a:endParaRPr lang="en-GB" altLang="en-US">
              <a:latin typeface="Arial" panose="020B0604020202020204" pitchFamily="34" charset="0"/>
            </a:endParaRPr>
          </a:p>
        </p:txBody>
      </p:sp>
    </p:spTree>
    <p:extLst>
      <p:ext uri="{BB962C8B-B14F-4D97-AF65-F5344CB8AC3E}">
        <p14:creationId xmlns:p14="http://schemas.microsoft.com/office/powerpoint/2010/main" val="2702146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2496D70-9CC5-4359-9B1F-7E55B44D28D7}" type="slidenum">
              <a:rPr lang="en-GB" altLang="en-US">
                <a:latin typeface="Arial" panose="020B0604020202020204" pitchFamily="34" charset="0"/>
              </a:rPr>
              <a:pPr>
                <a:spcBef>
                  <a:spcPct val="0"/>
                </a:spcBef>
              </a:pPr>
              <a:t>14</a:t>
            </a:fld>
            <a:endParaRPr lang="en-GB" altLang="en-US">
              <a:latin typeface="Arial" panose="020B0604020202020204" pitchFamily="34" charset="0"/>
            </a:endParaRPr>
          </a:p>
        </p:txBody>
      </p:sp>
    </p:spTree>
    <p:extLst>
      <p:ext uri="{BB962C8B-B14F-4D97-AF65-F5344CB8AC3E}">
        <p14:creationId xmlns:p14="http://schemas.microsoft.com/office/powerpoint/2010/main" val="339237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9A1FADB-A9E2-41E9-870E-93F63B746D5D}" type="slidenum">
              <a:rPr lang="en-GB" altLang="en-US">
                <a:latin typeface="Arial" panose="020B0604020202020204" pitchFamily="34" charset="0"/>
              </a:rPr>
              <a:pPr>
                <a:spcBef>
                  <a:spcPct val="0"/>
                </a:spcBef>
              </a:pPr>
              <a:t>15</a:t>
            </a:fld>
            <a:endParaRPr lang="en-GB" altLang="en-US">
              <a:latin typeface="Arial" panose="020B0604020202020204" pitchFamily="34" charset="0"/>
            </a:endParaRPr>
          </a:p>
        </p:txBody>
      </p:sp>
    </p:spTree>
    <p:extLst>
      <p:ext uri="{BB962C8B-B14F-4D97-AF65-F5344CB8AC3E}">
        <p14:creationId xmlns:p14="http://schemas.microsoft.com/office/powerpoint/2010/main" val="2370521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6DBA393-605F-46D8-8D08-193F99A806C2}" type="slidenum">
              <a:rPr lang="en-GB" altLang="en-US">
                <a:latin typeface="Arial" panose="020B0604020202020204" pitchFamily="34" charset="0"/>
              </a:rPr>
              <a:pPr>
                <a:spcBef>
                  <a:spcPct val="0"/>
                </a:spcBef>
              </a:pPr>
              <a:t>16</a:t>
            </a:fld>
            <a:endParaRPr lang="en-GB" altLang="en-US">
              <a:latin typeface="Arial" panose="020B0604020202020204" pitchFamily="34" charset="0"/>
            </a:endParaRPr>
          </a:p>
        </p:txBody>
      </p:sp>
    </p:spTree>
    <p:extLst>
      <p:ext uri="{BB962C8B-B14F-4D97-AF65-F5344CB8AC3E}">
        <p14:creationId xmlns:p14="http://schemas.microsoft.com/office/powerpoint/2010/main" val="2560038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B80847A-C448-4C18-B573-B242F143E4E7}" type="slidenum">
              <a:rPr lang="en-GB" altLang="en-US">
                <a:latin typeface="Arial" panose="020B0604020202020204" pitchFamily="34" charset="0"/>
              </a:rPr>
              <a:pPr>
                <a:spcBef>
                  <a:spcPct val="0"/>
                </a:spcBef>
              </a:pPr>
              <a:t>17</a:t>
            </a:fld>
            <a:endParaRPr lang="en-GB" altLang="en-US">
              <a:latin typeface="Arial" panose="020B0604020202020204" pitchFamily="34" charset="0"/>
            </a:endParaRPr>
          </a:p>
        </p:txBody>
      </p:sp>
    </p:spTree>
    <p:extLst>
      <p:ext uri="{BB962C8B-B14F-4D97-AF65-F5344CB8AC3E}">
        <p14:creationId xmlns:p14="http://schemas.microsoft.com/office/powerpoint/2010/main" val="4268010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B0E95B6-F802-46C7-98BE-28D970ADCFAC}" type="slidenum">
              <a:rPr lang="en-GB" altLang="en-US">
                <a:latin typeface="Arial" panose="020B0604020202020204" pitchFamily="34" charset="0"/>
              </a:rPr>
              <a:pPr>
                <a:spcBef>
                  <a:spcPct val="0"/>
                </a:spcBef>
              </a:pPr>
              <a:t>18</a:t>
            </a:fld>
            <a:endParaRPr lang="en-GB" altLang="en-US">
              <a:latin typeface="Arial" panose="020B0604020202020204" pitchFamily="34" charset="0"/>
            </a:endParaRPr>
          </a:p>
        </p:txBody>
      </p:sp>
    </p:spTree>
    <p:extLst>
      <p:ext uri="{BB962C8B-B14F-4D97-AF65-F5344CB8AC3E}">
        <p14:creationId xmlns:p14="http://schemas.microsoft.com/office/powerpoint/2010/main" val="580741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4A3AAB9-31B6-434F-9FBA-2D0C7B7BBFA2}" type="slidenum">
              <a:rPr lang="en-GB" altLang="en-US">
                <a:latin typeface="Arial" panose="020B0604020202020204" pitchFamily="34" charset="0"/>
              </a:rPr>
              <a:pPr>
                <a:spcBef>
                  <a:spcPct val="0"/>
                </a:spcBef>
              </a:pPr>
              <a:t>19</a:t>
            </a:fld>
            <a:endParaRPr lang="en-GB" altLang="en-US">
              <a:latin typeface="Arial" panose="020B0604020202020204" pitchFamily="34" charset="0"/>
            </a:endParaRPr>
          </a:p>
        </p:txBody>
      </p:sp>
    </p:spTree>
    <p:extLst>
      <p:ext uri="{BB962C8B-B14F-4D97-AF65-F5344CB8AC3E}">
        <p14:creationId xmlns:p14="http://schemas.microsoft.com/office/powerpoint/2010/main" val="1791558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DA01D8B-9DCC-4E86-B8C7-2CF9EE1946EE}" type="slidenum">
              <a:rPr lang="en-GB" altLang="en-US">
                <a:latin typeface="Arial" panose="020B0604020202020204" pitchFamily="34" charset="0"/>
              </a:rPr>
              <a:pPr>
                <a:spcBef>
                  <a:spcPct val="0"/>
                </a:spcBef>
              </a:pPr>
              <a:t>20</a:t>
            </a:fld>
            <a:endParaRPr lang="en-GB" altLang="en-US">
              <a:latin typeface="Arial" panose="020B0604020202020204" pitchFamily="34" charset="0"/>
            </a:endParaRPr>
          </a:p>
        </p:txBody>
      </p:sp>
    </p:spTree>
    <p:extLst>
      <p:ext uri="{BB962C8B-B14F-4D97-AF65-F5344CB8AC3E}">
        <p14:creationId xmlns:p14="http://schemas.microsoft.com/office/powerpoint/2010/main" val="1240606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0588C88-2985-4E60-B061-046F76DAF8B5}" type="slidenum">
              <a:rPr lang="en-GB" altLang="en-US">
                <a:latin typeface="Arial" panose="020B0604020202020204" pitchFamily="34" charset="0"/>
              </a:rPr>
              <a:pPr>
                <a:spcBef>
                  <a:spcPct val="0"/>
                </a:spcBef>
              </a:pPr>
              <a:t>21</a:t>
            </a:fld>
            <a:endParaRPr lang="en-GB" altLang="en-US">
              <a:latin typeface="Arial" panose="020B0604020202020204" pitchFamily="34" charset="0"/>
            </a:endParaRPr>
          </a:p>
        </p:txBody>
      </p:sp>
    </p:spTree>
    <p:extLst>
      <p:ext uri="{BB962C8B-B14F-4D97-AF65-F5344CB8AC3E}">
        <p14:creationId xmlns:p14="http://schemas.microsoft.com/office/powerpoint/2010/main" val="2861480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3DFDECD-B372-427C-A9F3-93F746D0B828}" type="slidenum">
              <a:rPr lang="en-GB" altLang="en-US">
                <a:latin typeface="Arial" panose="020B0604020202020204" pitchFamily="34" charset="0"/>
              </a:rPr>
              <a:pPr>
                <a:spcBef>
                  <a:spcPct val="0"/>
                </a:spcBef>
              </a:pPr>
              <a:t>22</a:t>
            </a:fld>
            <a:endParaRPr lang="en-GB" altLang="en-US">
              <a:latin typeface="Arial" panose="020B0604020202020204" pitchFamily="34" charset="0"/>
            </a:endParaRPr>
          </a:p>
        </p:txBody>
      </p:sp>
    </p:spTree>
    <p:extLst>
      <p:ext uri="{BB962C8B-B14F-4D97-AF65-F5344CB8AC3E}">
        <p14:creationId xmlns:p14="http://schemas.microsoft.com/office/powerpoint/2010/main" val="41046899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D475CE2-CA74-43B2-924A-24960DAC0595}" type="slidenum">
              <a:rPr lang="en-GB" altLang="en-US">
                <a:latin typeface="Arial" panose="020B0604020202020204" pitchFamily="34" charset="0"/>
              </a:rPr>
              <a:pPr>
                <a:spcBef>
                  <a:spcPct val="0"/>
                </a:spcBef>
              </a:pPr>
              <a:t>23</a:t>
            </a:fld>
            <a:endParaRPr lang="en-GB" altLang="en-US">
              <a:latin typeface="Arial" panose="020B0604020202020204" pitchFamily="34" charset="0"/>
            </a:endParaRPr>
          </a:p>
        </p:txBody>
      </p:sp>
    </p:spTree>
    <p:extLst>
      <p:ext uri="{BB962C8B-B14F-4D97-AF65-F5344CB8AC3E}">
        <p14:creationId xmlns:p14="http://schemas.microsoft.com/office/powerpoint/2010/main" val="803253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9E062E8-8B07-4FD0-B0C0-2821232EA125}" type="slidenum">
              <a:rPr lang="en-GB" altLang="en-US">
                <a:latin typeface="Arial" panose="020B0604020202020204" pitchFamily="34" charset="0"/>
              </a:rPr>
              <a:pPr>
                <a:spcBef>
                  <a:spcPct val="0"/>
                </a:spcBef>
              </a:pPr>
              <a:t>24</a:t>
            </a:fld>
            <a:endParaRPr lang="en-GB" altLang="en-US">
              <a:latin typeface="Arial" panose="020B0604020202020204" pitchFamily="34" charset="0"/>
            </a:endParaRPr>
          </a:p>
        </p:txBody>
      </p:sp>
    </p:spTree>
    <p:extLst>
      <p:ext uri="{BB962C8B-B14F-4D97-AF65-F5344CB8AC3E}">
        <p14:creationId xmlns:p14="http://schemas.microsoft.com/office/powerpoint/2010/main" val="3033833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350EF7C-7B19-4B9D-9D79-5F229B1DF96F}" type="slidenum">
              <a:rPr lang="en-GB" altLang="en-US">
                <a:latin typeface="Arial" panose="020B0604020202020204" pitchFamily="34" charset="0"/>
              </a:rPr>
              <a:pPr>
                <a:spcBef>
                  <a:spcPct val="0"/>
                </a:spcBef>
              </a:pPr>
              <a:t>25</a:t>
            </a:fld>
            <a:endParaRPr lang="en-GB" altLang="en-US">
              <a:latin typeface="Arial" panose="020B0604020202020204" pitchFamily="34" charset="0"/>
            </a:endParaRPr>
          </a:p>
        </p:txBody>
      </p:sp>
    </p:spTree>
    <p:extLst>
      <p:ext uri="{BB962C8B-B14F-4D97-AF65-F5344CB8AC3E}">
        <p14:creationId xmlns:p14="http://schemas.microsoft.com/office/powerpoint/2010/main" val="8458042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353E067-05CF-4576-937E-FFD16C7B355F}" type="slidenum">
              <a:rPr lang="en-GB" altLang="en-US">
                <a:latin typeface="Arial" panose="020B0604020202020204" pitchFamily="34" charset="0"/>
              </a:rPr>
              <a:pPr>
                <a:spcBef>
                  <a:spcPct val="0"/>
                </a:spcBef>
              </a:pPr>
              <a:t>26</a:t>
            </a:fld>
            <a:endParaRPr lang="en-GB" altLang="en-US">
              <a:latin typeface="Arial" panose="020B0604020202020204" pitchFamily="34" charset="0"/>
            </a:endParaRPr>
          </a:p>
        </p:txBody>
      </p:sp>
    </p:spTree>
    <p:extLst>
      <p:ext uri="{BB962C8B-B14F-4D97-AF65-F5344CB8AC3E}">
        <p14:creationId xmlns:p14="http://schemas.microsoft.com/office/powerpoint/2010/main" val="41692024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F96DAD-04A9-4405-BA20-EE8300C1866F}" type="slidenum">
              <a:rPr lang="en-GB" altLang="en-US">
                <a:latin typeface="Arial" panose="020B0604020202020204" pitchFamily="34" charset="0"/>
              </a:rPr>
              <a:pPr>
                <a:spcBef>
                  <a:spcPct val="0"/>
                </a:spcBef>
              </a:pPr>
              <a:t>27</a:t>
            </a:fld>
            <a:endParaRPr lang="en-GB" altLang="en-US">
              <a:latin typeface="Arial" panose="020B0604020202020204" pitchFamily="34" charset="0"/>
            </a:endParaRPr>
          </a:p>
        </p:txBody>
      </p:sp>
    </p:spTree>
    <p:extLst>
      <p:ext uri="{BB962C8B-B14F-4D97-AF65-F5344CB8AC3E}">
        <p14:creationId xmlns:p14="http://schemas.microsoft.com/office/powerpoint/2010/main" val="3477177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15F705C-6D1B-4CF6-8D06-BF8032450F95}" type="slidenum">
              <a:rPr lang="en-GB" altLang="en-US">
                <a:latin typeface="Arial" panose="020B0604020202020204" pitchFamily="34" charset="0"/>
              </a:rPr>
              <a:pPr>
                <a:spcBef>
                  <a:spcPct val="0"/>
                </a:spcBef>
              </a:pPr>
              <a:t>28</a:t>
            </a:fld>
            <a:endParaRPr lang="en-GB" altLang="en-US">
              <a:latin typeface="Arial" panose="020B0604020202020204" pitchFamily="34" charset="0"/>
            </a:endParaRPr>
          </a:p>
        </p:txBody>
      </p:sp>
    </p:spTree>
    <p:extLst>
      <p:ext uri="{BB962C8B-B14F-4D97-AF65-F5344CB8AC3E}">
        <p14:creationId xmlns:p14="http://schemas.microsoft.com/office/powerpoint/2010/main" val="42657913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F4D1630-641C-4E19-B467-49669B206525}" type="slidenum">
              <a:rPr lang="en-GB" altLang="en-US">
                <a:latin typeface="Arial" panose="020B0604020202020204" pitchFamily="34" charset="0"/>
              </a:rPr>
              <a:pPr>
                <a:spcBef>
                  <a:spcPct val="0"/>
                </a:spcBef>
              </a:pPr>
              <a:t>29</a:t>
            </a:fld>
            <a:endParaRPr lang="en-GB" altLang="en-US">
              <a:latin typeface="Arial" panose="020B0604020202020204" pitchFamily="34" charset="0"/>
            </a:endParaRPr>
          </a:p>
        </p:txBody>
      </p:sp>
    </p:spTree>
    <p:extLst>
      <p:ext uri="{BB962C8B-B14F-4D97-AF65-F5344CB8AC3E}">
        <p14:creationId xmlns:p14="http://schemas.microsoft.com/office/powerpoint/2010/main" val="15055100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1615B66-2C19-41B3-B718-E2B799CFA500}" type="slidenum">
              <a:rPr lang="en-GB" altLang="en-US">
                <a:latin typeface="Arial" panose="020B0604020202020204" pitchFamily="34" charset="0"/>
              </a:rPr>
              <a:pPr>
                <a:spcBef>
                  <a:spcPct val="0"/>
                </a:spcBef>
              </a:pPr>
              <a:t>30</a:t>
            </a:fld>
            <a:endParaRPr lang="en-GB" altLang="en-US">
              <a:latin typeface="Arial" panose="020B0604020202020204" pitchFamily="34" charset="0"/>
            </a:endParaRPr>
          </a:p>
        </p:txBody>
      </p:sp>
    </p:spTree>
    <p:extLst>
      <p:ext uri="{BB962C8B-B14F-4D97-AF65-F5344CB8AC3E}">
        <p14:creationId xmlns:p14="http://schemas.microsoft.com/office/powerpoint/2010/main" val="32734029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AC136CE-02E4-431F-8145-913D1B5AD686}" type="slidenum">
              <a:rPr lang="en-GB" altLang="en-US">
                <a:latin typeface="Arial" panose="020B0604020202020204" pitchFamily="34" charset="0"/>
              </a:rPr>
              <a:pPr>
                <a:spcBef>
                  <a:spcPct val="0"/>
                </a:spcBef>
              </a:pPr>
              <a:t>31</a:t>
            </a:fld>
            <a:endParaRPr lang="en-GB" altLang="en-US">
              <a:latin typeface="Arial" panose="020B0604020202020204" pitchFamily="34" charset="0"/>
            </a:endParaRPr>
          </a:p>
        </p:txBody>
      </p:sp>
    </p:spTree>
    <p:extLst>
      <p:ext uri="{BB962C8B-B14F-4D97-AF65-F5344CB8AC3E}">
        <p14:creationId xmlns:p14="http://schemas.microsoft.com/office/powerpoint/2010/main" val="6702477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DEC1E01-E850-4353-BE5E-45BDF333C5C4}" type="slidenum">
              <a:rPr lang="en-GB" altLang="en-US">
                <a:latin typeface="Arial" panose="020B0604020202020204" pitchFamily="34" charset="0"/>
              </a:rPr>
              <a:pPr>
                <a:spcBef>
                  <a:spcPct val="0"/>
                </a:spcBef>
              </a:pPr>
              <a:t>32</a:t>
            </a:fld>
            <a:endParaRPr lang="en-GB" altLang="en-US">
              <a:latin typeface="Arial" panose="020B0604020202020204" pitchFamily="34" charset="0"/>
            </a:endParaRPr>
          </a:p>
        </p:txBody>
      </p:sp>
    </p:spTree>
    <p:extLst>
      <p:ext uri="{BB962C8B-B14F-4D97-AF65-F5344CB8AC3E}">
        <p14:creationId xmlns:p14="http://schemas.microsoft.com/office/powerpoint/2010/main" val="18815094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B4FEF17-7E4D-470F-8E4B-0D7409C4AB59}" type="slidenum">
              <a:rPr lang="en-GB" altLang="en-US">
                <a:latin typeface="Arial" panose="020B0604020202020204" pitchFamily="34" charset="0"/>
              </a:rPr>
              <a:pPr>
                <a:spcBef>
                  <a:spcPct val="0"/>
                </a:spcBef>
              </a:pPr>
              <a:t>33</a:t>
            </a:fld>
            <a:endParaRPr lang="en-GB" altLang="en-US">
              <a:latin typeface="Arial" panose="020B0604020202020204" pitchFamily="34" charset="0"/>
            </a:endParaRPr>
          </a:p>
        </p:txBody>
      </p:sp>
    </p:spTree>
    <p:extLst>
      <p:ext uri="{BB962C8B-B14F-4D97-AF65-F5344CB8AC3E}">
        <p14:creationId xmlns:p14="http://schemas.microsoft.com/office/powerpoint/2010/main" val="27787912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9FDBD63-9C36-4862-9AFF-9858DA3FC303}" type="slidenum">
              <a:rPr lang="en-GB" altLang="en-US">
                <a:latin typeface="Arial" panose="020B0604020202020204" pitchFamily="34" charset="0"/>
              </a:rPr>
              <a:pPr>
                <a:spcBef>
                  <a:spcPct val="0"/>
                </a:spcBef>
              </a:pPr>
              <a:t>34</a:t>
            </a:fld>
            <a:endParaRPr lang="en-GB" altLang="en-US">
              <a:latin typeface="Arial" panose="020B0604020202020204" pitchFamily="34" charset="0"/>
            </a:endParaRPr>
          </a:p>
        </p:txBody>
      </p:sp>
    </p:spTree>
    <p:extLst>
      <p:ext uri="{BB962C8B-B14F-4D97-AF65-F5344CB8AC3E}">
        <p14:creationId xmlns:p14="http://schemas.microsoft.com/office/powerpoint/2010/main" val="28868913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027906D-5418-4A94-B099-0F74A066D88A}" type="slidenum">
              <a:rPr lang="en-GB" altLang="en-US">
                <a:latin typeface="Arial" panose="020B0604020202020204" pitchFamily="34" charset="0"/>
              </a:rPr>
              <a:pPr>
                <a:spcBef>
                  <a:spcPct val="0"/>
                </a:spcBef>
              </a:pPr>
              <a:t>35</a:t>
            </a:fld>
            <a:endParaRPr lang="en-GB" altLang="en-US">
              <a:latin typeface="Arial" panose="020B0604020202020204" pitchFamily="34" charset="0"/>
            </a:endParaRPr>
          </a:p>
        </p:txBody>
      </p:sp>
    </p:spTree>
    <p:extLst>
      <p:ext uri="{BB962C8B-B14F-4D97-AF65-F5344CB8AC3E}">
        <p14:creationId xmlns:p14="http://schemas.microsoft.com/office/powerpoint/2010/main" val="11880240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894DB83-4217-4AA2-A2B6-803AF9909110}" type="slidenum">
              <a:rPr lang="en-GB" altLang="en-US">
                <a:latin typeface="Arial" panose="020B0604020202020204" pitchFamily="34" charset="0"/>
              </a:rPr>
              <a:pPr>
                <a:spcBef>
                  <a:spcPct val="0"/>
                </a:spcBef>
              </a:pPr>
              <a:t>36</a:t>
            </a:fld>
            <a:endParaRPr lang="en-GB" altLang="en-US">
              <a:latin typeface="Arial" panose="020B0604020202020204" pitchFamily="34" charset="0"/>
            </a:endParaRPr>
          </a:p>
        </p:txBody>
      </p:sp>
    </p:spTree>
    <p:extLst>
      <p:ext uri="{BB962C8B-B14F-4D97-AF65-F5344CB8AC3E}">
        <p14:creationId xmlns:p14="http://schemas.microsoft.com/office/powerpoint/2010/main" val="3336615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D73A66F-0B14-4A05-A3F3-2E8AF888289F}" type="slidenum">
              <a:rPr lang="en-GB" altLang="en-US">
                <a:latin typeface="Arial" panose="020B0604020202020204" pitchFamily="34" charset="0"/>
              </a:rPr>
              <a:pPr>
                <a:spcBef>
                  <a:spcPct val="0"/>
                </a:spcBef>
              </a:pPr>
              <a:t>37</a:t>
            </a:fld>
            <a:endParaRPr lang="en-GB" altLang="en-US">
              <a:latin typeface="Arial" panose="020B0604020202020204" pitchFamily="34" charset="0"/>
            </a:endParaRPr>
          </a:p>
        </p:txBody>
      </p:sp>
    </p:spTree>
    <p:extLst>
      <p:ext uri="{BB962C8B-B14F-4D97-AF65-F5344CB8AC3E}">
        <p14:creationId xmlns:p14="http://schemas.microsoft.com/office/powerpoint/2010/main" val="35477077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043AE6B-E883-45F2-86ED-DB4910CEDEBD}" type="slidenum">
              <a:rPr lang="en-GB" altLang="en-US">
                <a:latin typeface="Arial" panose="020B0604020202020204" pitchFamily="34" charset="0"/>
              </a:rPr>
              <a:pPr>
                <a:spcBef>
                  <a:spcPct val="0"/>
                </a:spcBef>
              </a:pPr>
              <a:t>38</a:t>
            </a:fld>
            <a:endParaRPr lang="en-GB" altLang="en-US">
              <a:latin typeface="Arial" panose="020B0604020202020204" pitchFamily="34" charset="0"/>
            </a:endParaRPr>
          </a:p>
        </p:txBody>
      </p:sp>
    </p:spTree>
    <p:extLst>
      <p:ext uri="{BB962C8B-B14F-4D97-AF65-F5344CB8AC3E}">
        <p14:creationId xmlns:p14="http://schemas.microsoft.com/office/powerpoint/2010/main" val="31611255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latin typeface="Arial" charset="0"/>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54E08B5B-4244-43EF-9282-487DD976255C}" type="datetimeFigureOut">
              <a:rPr lang="en-US"/>
              <a:pPr>
                <a:defRPr/>
              </a:pPr>
              <a:t>9/11/2017</a:t>
            </a:fld>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3" name="Slide Number Placeholder 26"/>
          <p:cNvSpPr>
            <a:spLocks noGrp="1"/>
          </p:cNvSpPr>
          <p:nvPr>
            <p:ph type="sldNum" sz="quarter" idx="12"/>
          </p:nvPr>
        </p:nvSpPr>
        <p:spPr/>
        <p:txBody>
          <a:bodyPr/>
          <a:lstStyle>
            <a:lvl1pPr>
              <a:defRPr>
                <a:solidFill>
                  <a:srgbClr val="FFFFFF"/>
                </a:solidFill>
              </a:defRPr>
            </a:lvl1pPr>
          </a:lstStyle>
          <a:p>
            <a:pPr>
              <a:defRPr/>
            </a:pPr>
            <a:fld id="{D0F2464F-6DA5-438C-A756-55E2ECF63DCA}" type="slidenum">
              <a:rPr lang="en-US" altLang="en-US"/>
              <a:pPr>
                <a:defRPr/>
              </a:pPr>
              <a:t>‹#›</a:t>
            </a:fld>
            <a:endParaRPr lang="en-US" altLang="en-US"/>
          </a:p>
        </p:txBody>
      </p:sp>
    </p:spTree>
    <p:extLst>
      <p:ext uri="{BB962C8B-B14F-4D97-AF65-F5344CB8AC3E}">
        <p14:creationId xmlns:p14="http://schemas.microsoft.com/office/powerpoint/2010/main" val="3216867907"/>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fld id="{CC9D6A0D-CD32-4D8B-830F-486BBFE37DA6}" type="datetimeFigureOut">
              <a:rPr lang="en-US"/>
              <a:pPr>
                <a:defRPr/>
              </a:pPr>
              <a:t>9/11/2017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51B308BF-C097-499C-B6E5-DD78CEF41088}" type="slidenum">
              <a:rPr lang="en-US" altLang="en-US"/>
              <a:pPr>
                <a:defRPr/>
              </a:pPr>
              <a:t>‹#›</a:t>
            </a:fld>
            <a:endParaRPr lang="en-US" altLang="en-US"/>
          </a:p>
        </p:txBody>
      </p:sp>
    </p:spTree>
    <p:extLst>
      <p:ext uri="{BB962C8B-B14F-4D97-AF65-F5344CB8AC3E}">
        <p14:creationId xmlns:p14="http://schemas.microsoft.com/office/powerpoint/2010/main" val="3667103181"/>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573433F8-4A6B-4B20-8F85-AB59202F53BA}" type="datetimeFigureOut">
              <a:rPr lang="en-US"/>
              <a:pPr>
                <a:defRPr/>
              </a:pPr>
              <a:t>9/11/2017</a:t>
            </a:fld>
            <a:endParaRPr lang="en-US"/>
          </a:p>
        </p:txBody>
      </p:sp>
      <p:sp>
        <p:nvSpPr>
          <p:cNvPr id="7" name="Footer Placeholder 4"/>
          <p:cNvSpPr>
            <a:spLocks noGrp="1"/>
          </p:cNvSpPr>
          <p:nvPr>
            <p:ph type="ftr" sz="quarter" idx="11"/>
          </p:nvPr>
        </p:nvSpPr>
        <p:spPr/>
        <p:txBody>
          <a:bodyPr/>
          <a:lstStyle>
            <a:lvl1pPr>
              <a:defRPr/>
            </a:lvl1pPr>
            <a:extLst/>
          </a:lstStyle>
          <a:p>
            <a:pPr>
              <a:defRPr/>
            </a:pPr>
            <a:endParaRPr lang="en-US"/>
          </a:p>
        </p:txBody>
      </p:sp>
      <p:sp>
        <p:nvSpPr>
          <p:cNvPr id="8" name="Slide Number Placeholder 5"/>
          <p:cNvSpPr>
            <a:spLocks noGrp="1"/>
          </p:cNvSpPr>
          <p:nvPr>
            <p:ph type="sldNum" sz="quarter" idx="12"/>
          </p:nvPr>
        </p:nvSpPr>
        <p:spPr/>
        <p:txBody>
          <a:bodyPr/>
          <a:lstStyle>
            <a:lvl1pPr>
              <a:defRPr/>
            </a:lvl1pPr>
          </a:lstStyle>
          <a:p>
            <a:pPr>
              <a:defRPr/>
            </a:pPr>
            <a:fld id="{84454A7F-4B60-452F-A4E6-AA3BFCAB4415}" type="slidenum">
              <a:rPr lang="en-US" altLang="en-US"/>
              <a:pPr>
                <a:defRPr/>
              </a:pPr>
              <a:t>‹#›</a:t>
            </a:fld>
            <a:endParaRPr lang="en-US" altLang="en-US"/>
          </a:p>
        </p:txBody>
      </p:sp>
    </p:spTree>
    <p:extLst>
      <p:ext uri="{BB962C8B-B14F-4D97-AF65-F5344CB8AC3E}">
        <p14:creationId xmlns:p14="http://schemas.microsoft.com/office/powerpoint/2010/main" val="99802753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fld id="{BE2B754B-55CF-4D18-A247-10DD5E805272}" type="datetimeFigureOut">
              <a:rPr lang="en-US"/>
              <a:pPr>
                <a:defRPr/>
              </a:pPr>
              <a:t>9/11/2017</a:t>
            </a:fld>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fld id="{D4DE111E-3E81-444A-9498-39D32C251A31}" type="slidenum">
              <a:rPr lang="en-US" altLang="en-US"/>
              <a:pPr>
                <a:defRPr/>
              </a:pPr>
              <a:t>‹#›</a:t>
            </a:fld>
            <a:endParaRPr lang="en-US" altLang="en-US"/>
          </a:p>
        </p:txBody>
      </p:sp>
    </p:spTree>
    <p:extLst>
      <p:ext uri="{BB962C8B-B14F-4D97-AF65-F5344CB8AC3E}">
        <p14:creationId xmlns:p14="http://schemas.microsoft.com/office/powerpoint/2010/main" val="1282587183"/>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fld id="{DFC1DB1A-2660-4865-9CFF-66EC867DCEBB}" type="datetimeFigureOut">
              <a:rPr lang="en-US"/>
              <a:pPr>
                <a:defRPr/>
              </a:pPr>
              <a:t>9/11/2017</a:t>
            </a:fld>
            <a:endParaRPr lang="en-US"/>
          </a:p>
        </p:txBody>
      </p:sp>
      <p:sp>
        <p:nvSpPr>
          <p:cNvPr id="8" name="Footer Placeholder 7"/>
          <p:cNvSpPr>
            <a:spLocks noGrp="1"/>
          </p:cNvSpPr>
          <p:nvPr>
            <p:ph type="ftr" sz="quarter" idx="11"/>
          </p:nvPr>
        </p:nvSpPr>
        <p:spPr/>
        <p:txBody>
          <a:bodyPr/>
          <a:lstStyle>
            <a:lvl1pPr>
              <a:defRPr/>
            </a:lvl1pPr>
            <a:extLst/>
          </a:lstStyle>
          <a:p>
            <a:pPr>
              <a:defRPr/>
            </a:pPr>
            <a:endParaRPr lang="en-US"/>
          </a:p>
        </p:txBody>
      </p:sp>
      <p:sp>
        <p:nvSpPr>
          <p:cNvPr id="9" name="Slide Number Placeholder 8"/>
          <p:cNvSpPr>
            <a:spLocks noGrp="1"/>
          </p:cNvSpPr>
          <p:nvPr>
            <p:ph type="sldNum" sz="quarter" idx="12"/>
          </p:nvPr>
        </p:nvSpPr>
        <p:spPr/>
        <p:txBody>
          <a:bodyPr/>
          <a:lstStyle>
            <a:lvl1pPr>
              <a:defRPr/>
            </a:lvl1pPr>
          </a:lstStyle>
          <a:p>
            <a:pPr>
              <a:defRPr/>
            </a:pPr>
            <a:fld id="{91EA9752-77A2-45EC-96A5-A2C441E014AE}" type="slidenum">
              <a:rPr lang="en-US" altLang="en-US"/>
              <a:pPr>
                <a:defRPr/>
              </a:pPr>
              <a:t>‹#›</a:t>
            </a:fld>
            <a:endParaRPr lang="en-US" altLang="en-US"/>
          </a:p>
        </p:txBody>
      </p:sp>
    </p:spTree>
    <p:extLst>
      <p:ext uri="{BB962C8B-B14F-4D97-AF65-F5344CB8AC3E}">
        <p14:creationId xmlns:p14="http://schemas.microsoft.com/office/powerpoint/2010/main" val="11049753"/>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fld id="{42306AFA-7ED8-4450-B506-D100437C80B2}" type="datetimeFigureOut">
              <a:rPr lang="en-US"/>
              <a:pPr>
                <a:defRPr/>
              </a:pPr>
              <a:t>9/11/2017</a:t>
            </a:fld>
            <a:endParaRPr lang="en-US"/>
          </a:p>
        </p:txBody>
      </p:sp>
      <p:sp>
        <p:nvSpPr>
          <p:cNvPr id="4" name="Footer Placeholder 3"/>
          <p:cNvSpPr>
            <a:spLocks noGrp="1"/>
          </p:cNvSpPr>
          <p:nvPr>
            <p:ph type="ftr" sz="quarter" idx="11"/>
          </p:nvPr>
        </p:nvSpPr>
        <p:spPr/>
        <p:txBody>
          <a:bodyPr/>
          <a:lstStyle>
            <a:lvl1pPr>
              <a:defRPr/>
            </a:lvl1pPr>
            <a:extLst/>
          </a:lstStyle>
          <a:p>
            <a:pPr>
              <a:defRPr/>
            </a:pPr>
            <a:endParaRPr lang="en-US"/>
          </a:p>
        </p:txBody>
      </p:sp>
      <p:sp>
        <p:nvSpPr>
          <p:cNvPr id="5" name="Slide Number Placeholder 4"/>
          <p:cNvSpPr>
            <a:spLocks noGrp="1"/>
          </p:cNvSpPr>
          <p:nvPr>
            <p:ph type="sldNum" sz="quarter" idx="12"/>
          </p:nvPr>
        </p:nvSpPr>
        <p:spPr/>
        <p:txBody>
          <a:bodyPr/>
          <a:lstStyle>
            <a:lvl1pPr>
              <a:defRPr/>
            </a:lvl1pPr>
          </a:lstStyle>
          <a:p>
            <a:pPr>
              <a:defRPr/>
            </a:pPr>
            <a:fld id="{B3E57EED-AC69-4F12-BB02-55D28EFB9864}" type="slidenum">
              <a:rPr lang="en-US" altLang="en-US"/>
              <a:pPr>
                <a:defRPr/>
              </a:pPr>
              <a:t>‹#›</a:t>
            </a:fld>
            <a:endParaRPr lang="en-US" altLang="en-US"/>
          </a:p>
        </p:txBody>
      </p:sp>
    </p:spTree>
    <p:extLst>
      <p:ext uri="{BB962C8B-B14F-4D97-AF65-F5344CB8AC3E}">
        <p14:creationId xmlns:p14="http://schemas.microsoft.com/office/powerpoint/2010/main" val="147298313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402A4C59-D3F7-4C32-B2C9-2A1B6588F58F}" type="datetimeFigureOut">
              <a:rPr lang="en-US"/>
              <a:pPr>
                <a:defRPr/>
              </a:pPr>
              <a:t>9/11/2017</a:t>
            </a:fld>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B95CDBED-8E91-4531-8E31-85911DEC5512}" type="slidenum">
              <a:rPr lang="en-US" altLang="en-US"/>
              <a:pPr>
                <a:defRPr/>
              </a:pPr>
              <a:t>‹#›</a:t>
            </a:fld>
            <a:endParaRPr lang="en-US" altLang="en-US"/>
          </a:p>
        </p:txBody>
      </p:sp>
    </p:spTree>
    <p:extLst>
      <p:ext uri="{BB962C8B-B14F-4D97-AF65-F5344CB8AC3E}">
        <p14:creationId xmlns:p14="http://schemas.microsoft.com/office/powerpoint/2010/main" val="2655207826"/>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fld id="{3A98D1E1-1D57-4C9A-B631-CA6B72DA5557}" type="datetimeFigureOut">
              <a:rPr lang="en-US"/>
              <a:pPr>
                <a:defRPr/>
              </a:pPr>
              <a:t>9/11/2017</a:t>
            </a:fld>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fld id="{C4031FA8-AEFD-400D-AF75-6CEAAAA39977}" type="slidenum">
              <a:rPr lang="en-US" altLang="en-US"/>
              <a:pPr>
                <a:defRPr/>
              </a:pPr>
              <a:t>‹#›</a:t>
            </a:fld>
            <a:endParaRPr lang="en-US" altLang="en-US"/>
          </a:p>
        </p:txBody>
      </p:sp>
    </p:spTree>
    <p:extLst>
      <p:ext uri="{BB962C8B-B14F-4D97-AF65-F5344CB8AC3E}">
        <p14:creationId xmlns:p14="http://schemas.microsoft.com/office/powerpoint/2010/main" val="267138486"/>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latin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60BB6C57-D565-4ACC-891A-9A392A648293}" type="datetimeFigureOut">
              <a:rPr lang="en-US"/>
              <a:pPr>
                <a:defRPr/>
              </a:pPr>
              <a:t>9/11/2017</a:t>
            </a:fld>
            <a:endParaRPr 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p>
        </p:txBody>
      </p:sp>
      <p:sp>
        <p:nvSpPr>
          <p:cNvPr id="13" name="Slide Number Placeholder 6"/>
          <p:cNvSpPr>
            <a:spLocks noGrp="1"/>
          </p:cNvSpPr>
          <p:nvPr>
            <p:ph type="sldNum" sz="quarter" idx="12"/>
          </p:nvPr>
        </p:nvSpPr>
        <p:spPr/>
        <p:txBody>
          <a:bodyPr/>
          <a:lstStyle>
            <a:lvl1pPr>
              <a:defRPr/>
            </a:lvl1pPr>
          </a:lstStyle>
          <a:p>
            <a:pPr>
              <a:defRPr/>
            </a:pPr>
            <a:fld id="{AAF8780A-8AED-4692-8D18-D7AA5ED0BC9A}" type="slidenum">
              <a:rPr lang="en-US" altLang="en-US"/>
              <a:pPr>
                <a:defRPr/>
              </a:pPr>
              <a:t>‹#›</a:t>
            </a:fld>
            <a:endParaRPr lang="en-US" altLang="en-US"/>
          </a:p>
        </p:txBody>
      </p:sp>
    </p:spTree>
    <p:extLst>
      <p:ext uri="{BB962C8B-B14F-4D97-AF65-F5344CB8AC3E}">
        <p14:creationId xmlns:p14="http://schemas.microsoft.com/office/powerpoint/2010/main" val="4231973025"/>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13A6919E-A7F0-49D2-92CD-FA63FE8A2F1A}" type="datetimeFigureOut">
              <a:rPr lang="en-US"/>
              <a:pPr>
                <a:defRPr/>
              </a:pPr>
              <a:t>9/11/2017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6E4A9088-8924-43F3-BCC5-804ACB464245}" type="slidenum">
              <a:rPr lang="en-US" altLang="en-US"/>
              <a:pPr>
                <a:defRPr/>
              </a:pPr>
              <a:t>‹#›</a:t>
            </a:fld>
            <a:endParaRPr lang="en-US" altLang="en-US"/>
          </a:p>
        </p:txBody>
      </p:sp>
    </p:spTree>
    <p:extLst>
      <p:ext uri="{BB962C8B-B14F-4D97-AF65-F5344CB8AC3E}">
        <p14:creationId xmlns:p14="http://schemas.microsoft.com/office/powerpoint/2010/main" val="1842964862"/>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9C1B6E94-AAE7-4895-A68B-D3877FC9B56B}" type="datetimeFigureOut">
              <a:rPr lang="en-US"/>
              <a:pPr>
                <a:defRPr/>
              </a:pPr>
              <a:t>9/11/2017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6E3C80EA-7F8D-47F2-AAD3-EEA243FDB46A}" type="slidenum">
              <a:rPr lang="en-US" altLang="en-US"/>
              <a:pPr>
                <a:defRPr/>
              </a:pPr>
              <a:t>‹#›</a:t>
            </a:fld>
            <a:endParaRPr lang="en-US" altLang="en-US"/>
          </a:p>
        </p:txBody>
      </p:sp>
    </p:spTree>
    <p:extLst>
      <p:ext uri="{BB962C8B-B14F-4D97-AF65-F5344CB8AC3E}">
        <p14:creationId xmlns:p14="http://schemas.microsoft.com/office/powerpoint/2010/main" val="341186276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latin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fld id="{A69F1999-F274-4787-A46C-1766C42BF533}" type="datetimeFigureOut">
              <a:rPr lang="en-US"/>
              <a:pPr>
                <a:defRPr/>
              </a:pPr>
              <a:t>9/11/2017</a:t>
            </a:fld>
            <a:endParaRPr 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endParaRPr 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C3A01B9C-5E0C-4FFF-ABE9-A1AF722F3DC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845" r:id="rId1"/>
    <p:sldLayoutId id="2147483841" r:id="rId2"/>
    <p:sldLayoutId id="2147483846" r:id="rId3"/>
    <p:sldLayoutId id="2147483847" r:id="rId4"/>
    <p:sldLayoutId id="2147483848" r:id="rId5"/>
    <p:sldLayoutId id="2147483849" r:id="rId6"/>
    <p:sldLayoutId id="2147483842" r:id="rId7"/>
    <p:sldLayoutId id="2147483850" r:id="rId8"/>
    <p:sldLayoutId id="2147483851" r:id="rId9"/>
    <p:sldLayoutId id="2147483843" r:id="rId10"/>
    <p:sldLayoutId id="2147483844" r:id="rId11"/>
  </p:sldLayoutIdLst>
  <p:transition>
    <p:dissolve/>
  </p:transition>
  <p:timing>
    <p:tnLst>
      <p:par>
        <p:cTn id="1" dur="indefinite" restart="never" nodeType="tmRoot"/>
      </p:par>
    </p:tnLst>
  </p:timing>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12738" y="44624"/>
            <a:ext cx="9144000" cy="2592288"/>
          </a:xfrm>
        </p:spPr>
        <p:txBody>
          <a:bodyPr>
            <a:noAutofit/>
          </a:bodyPr>
          <a:lstStyle/>
          <a:p>
            <a:pPr algn="ctr" eaLnBrk="1" fontAlgn="auto" hangingPunct="1">
              <a:spcAft>
                <a:spcPts val="0"/>
              </a:spcAft>
              <a:defRPr/>
            </a:pPr>
            <a:r>
              <a:rPr lang="en-GB" sz="5400" dirty="0" smtClean="0">
                <a:solidFill>
                  <a:schemeClr val="tx1"/>
                </a:solidFill>
                <a:effectLst/>
              </a:rPr>
              <a:t>Experimental Psychology</a:t>
            </a:r>
            <a:br>
              <a:rPr lang="en-GB" sz="5400" dirty="0" smtClean="0">
                <a:solidFill>
                  <a:schemeClr val="tx1"/>
                </a:solidFill>
                <a:effectLst/>
              </a:rPr>
            </a:br>
            <a:r>
              <a:rPr lang="en-GB" sz="4400" dirty="0" smtClean="0">
                <a:solidFill>
                  <a:schemeClr val="tx1"/>
                </a:solidFill>
                <a:effectLst/>
              </a:rPr>
              <a:t>M4X00905</a:t>
            </a:r>
            <a:r>
              <a:rPr lang="en-GB" sz="5400" dirty="0" smtClean="0">
                <a:solidFill>
                  <a:schemeClr val="tx1"/>
                </a:solidFill>
                <a:effectLst/>
              </a:rPr>
              <a:t/>
            </a:r>
            <a:br>
              <a:rPr lang="en-GB" sz="5400" dirty="0" smtClean="0">
                <a:solidFill>
                  <a:schemeClr val="tx1"/>
                </a:solidFill>
                <a:effectLst/>
              </a:rPr>
            </a:br>
            <a:endParaRPr lang="en-US" sz="5400" dirty="0" smtClean="0">
              <a:solidFill>
                <a:schemeClr val="tx1"/>
              </a:solidFill>
              <a:effectLst/>
            </a:endParaRPr>
          </a:p>
        </p:txBody>
      </p:sp>
      <p:sp>
        <p:nvSpPr>
          <p:cNvPr id="2" name="Subtitle 1"/>
          <p:cNvSpPr>
            <a:spLocks noGrp="1"/>
          </p:cNvSpPr>
          <p:nvPr>
            <p:ph type="subTitle" idx="1"/>
          </p:nvPr>
        </p:nvSpPr>
        <p:spPr>
          <a:xfrm>
            <a:off x="94766" y="2276872"/>
            <a:ext cx="8928992" cy="1199704"/>
          </a:xfrm>
        </p:spPr>
        <p:txBody>
          <a:bodyPr/>
          <a:lstStyle/>
          <a:p>
            <a:pPr algn="ctr"/>
            <a:r>
              <a:rPr lang="en-GB" sz="4000" dirty="0" smtClean="0">
                <a:solidFill>
                  <a:schemeClr val="tx1"/>
                </a:solidFill>
              </a:rPr>
              <a:t>Lecture </a:t>
            </a:r>
            <a:r>
              <a:rPr lang="en-GB" sz="4000" dirty="0" smtClean="0">
                <a:solidFill>
                  <a:schemeClr val="tx1"/>
                </a:solidFill>
              </a:rPr>
              <a:t>2: </a:t>
            </a:r>
            <a:r>
              <a:rPr lang="en-GB" sz="4000" dirty="0">
                <a:solidFill>
                  <a:schemeClr val="tx1"/>
                </a:solidFill>
              </a:rPr>
              <a:t>Philosophy of mind and philosophy of science</a:t>
            </a:r>
            <a:r>
              <a:rPr lang="en-GB" sz="4000" dirty="0" smtClean="0">
                <a:solidFill>
                  <a:schemeClr val="tx1"/>
                </a:solidFill>
              </a:rPr>
              <a:t>.</a:t>
            </a:r>
            <a:endParaRPr lang="en-GB" sz="4000" dirty="0" smtClean="0">
              <a:solidFill>
                <a:schemeClr val="tx1"/>
              </a:solidFill>
            </a:endParaRPr>
          </a:p>
          <a:p>
            <a:pPr algn="ctr"/>
            <a:endParaRPr lang="en-GB" sz="2800" dirty="0" smtClean="0">
              <a:solidFill>
                <a:schemeClr val="tx1"/>
              </a:solidFill>
            </a:endParaRPr>
          </a:p>
          <a:p>
            <a:pPr algn="ctr"/>
            <a:r>
              <a:rPr lang="en-GB" sz="4000" dirty="0" smtClean="0">
                <a:solidFill>
                  <a:schemeClr val="tx1"/>
                </a:solidFill>
              </a:rPr>
              <a:t>Dr Kate Williams</a:t>
            </a:r>
            <a:endParaRPr lang="en-GB" sz="4000" dirty="0">
              <a:solidFill>
                <a:schemeClr val="tx1"/>
              </a:solidFill>
            </a:endParaRPr>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107504" y="1259632"/>
            <a:ext cx="8928992" cy="4747468"/>
          </a:xfrm>
        </p:spPr>
        <p:txBody>
          <a:bodyPr/>
          <a:lstStyle/>
          <a:p>
            <a:r>
              <a:rPr lang="en-GB" altLang="en-US" sz="3200" dirty="0" smtClean="0"/>
              <a:t>Must consider the time when research/ideas were carried </a:t>
            </a:r>
            <a:r>
              <a:rPr lang="en-GB" altLang="en-US" sz="3200" dirty="0" smtClean="0"/>
              <a:t>out/formed</a:t>
            </a:r>
          </a:p>
          <a:p>
            <a:pPr marL="109537" indent="0">
              <a:buNone/>
            </a:pPr>
            <a:endParaRPr lang="en-GB" altLang="en-US" sz="1600" dirty="0" smtClean="0"/>
          </a:p>
          <a:p>
            <a:pPr lvl="1"/>
            <a:r>
              <a:rPr lang="en-GB" altLang="en-US" sz="3200" dirty="0" smtClean="0"/>
              <a:t>Aristotle – </a:t>
            </a:r>
            <a:r>
              <a:rPr lang="en-GB" altLang="en-US" sz="3200" dirty="0" smtClean="0"/>
              <a:t>pre-science</a:t>
            </a:r>
          </a:p>
          <a:p>
            <a:pPr marL="392113" lvl="1" indent="0">
              <a:buNone/>
            </a:pPr>
            <a:endParaRPr lang="en-GB" altLang="en-US" sz="1600" dirty="0" smtClean="0"/>
          </a:p>
          <a:p>
            <a:pPr lvl="1"/>
            <a:r>
              <a:rPr lang="en-GB" altLang="en-US" sz="3200" dirty="0" smtClean="0"/>
              <a:t>Descartes/Galileo – religious </a:t>
            </a:r>
            <a:r>
              <a:rPr lang="en-GB" altLang="en-US" sz="3200" dirty="0" smtClean="0"/>
              <a:t>upheaval</a:t>
            </a:r>
          </a:p>
          <a:p>
            <a:pPr marL="392113" lvl="1" indent="0">
              <a:buNone/>
            </a:pPr>
            <a:endParaRPr lang="en-GB" altLang="en-US" sz="1600" dirty="0" smtClean="0"/>
          </a:p>
          <a:p>
            <a:pPr lvl="1"/>
            <a:r>
              <a:rPr lang="en-GB" altLang="en-US" sz="3200" dirty="0" smtClean="0"/>
              <a:t>Milgram – McCarthyism in USA</a:t>
            </a:r>
          </a:p>
        </p:txBody>
      </p:sp>
      <p:sp>
        <p:nvSpPr>
          <p:cNvPr id="3" name="Title 2"/>
          <p:cNvSpPr>
            <a:spLocks noGrp="1"/>
          </p:cNvSpPr>
          <p:nvPr>
            <p:ph type="title"/>
          </p:nvPr>
        </p:nvSpPr>
        <p:spPr>
          <a:xfrm>
            <a:off x="457200" y="116632"/>
            <a:ext cx="8229600" cy="1143000"/>
          </a:xfrm>
        </p:spPr>
        <p:txBody>
          <a:bodyPr>
            <a:normAutofit/>
          </a:bodyPr>
          <a:lstStyle/>
          <a:p>
            <a:pPr algn="ctr">
              <a:defRPr/>
            </a:pPr>
            <a:r>
              <a:rPr lang="en-GB" sz="5400" dirty="0" smtClean="0">
                <a:solidFill>
                  <a:schemeClr val="tx1"/>
                </a:solidFill>
              </a:rPr>
              <a:t>Context of Knowledge</a:t>
            </a:r>
            <a:endParaRPr lang="en-GB" sz="5400" dirty="0">
              <a:solidFill>
                <a:schemeClr val="tx1"/>
              </a:solidFill>
            </a:endParaRPr>
          </a:p>
        </p:txBody>
      </p:sp>
    </p:spTree>
    <p:extLst>
      <p:ext uri="{BB962C8B-B14F-4D97-AF65-F5344CB8AC3E}">
        <p14:creationId xmlns:p14="http://schemas.microsoft.com/office/powerpoint/2010/main" val="2358572556"/>
      </p:ext>
    </p:extLst>
  </p:cSld>
  <p:clrMapOvr>
    <a:masterClrMapping/>
  </p:clrMapOvr>
  <p:transition>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1"/>
          <p:cNvSpPr>
            <a:spLocks noGrp="1"/>
          </p:cNvSpPr>
          <p:nvPr>
            <p:ph idx="1"/>
          </p:nvPr>
        </p:nvSpPr>
        <p:spPr>
          <a:xfrm>
            <a:off x="107504" y="823622"/>
            <a:ext cx="8928992" cy="4525962"/>
          </a:xfrm>
        </p:spPr>
        <p:txBody>
          <a:bodyPr/>
          <a:lstStyle/>
          <a:p>
            <a:r>
              <a:rPr lang="en-GB" altLang="en-US" sz="3600" dirty="0" smtClean="0"/>
              <a:t>Aristotle – everything has an essence</a:t>
            </a:r>
          </a:p>
          <a:p>
            <a:pPr lvl="1"/>
            <a:r>
              <a:rPr lang="en-GB" altLang="en-US" sz="3200" dirty="0" smtClean="0"/>
              <a:t>Rocks; Swallows; Humans</a:t>
            </a:r>
          </a:p>
          <a:p>
            <a:pPr lvl="2"/>
            <a:r>
              <a:rPr lang="en-GB" altLang="en-US" sz="2800" dirty="0" smtClean="0"/>
              <a:t>Behaviour of everything is governed by this essence</a:t>
            </a:r>
          </a:p>
          <a:p>
            <a:endParaRPr lang="en-GB" altLang="en-US" sz="3600" dirty="0" smtClean="0"/>
          </a:p>
          <a:p>
            <a:r>
              <a:rPr lang="en-GB" altLang="en-US" sz="3600" dirty="0" smtClean="0"/>
              <a:t>Hippocrates</a:t>
            </a:r>
          </a:p>
          <a:p>
            <a:pPr lvl="1"/>
            <a:r>
              <a:rPr lang="en-GB" altLang="en-US" sz="3200" dirty="0" err="1" smtClean="0"/>
              <a:t>Humors</a:t>
            </a:r>
            <a:r>
              <a:rPr lang="en-GB" altLang="en-US" sz="3200" dirty="0" smtClean="0"/>
              <a:t> (yellow &amp; black bile; phlegm; blood)</a:t>
            </a:r>
          </a:p>
          <a:p>
            <a:pPr lvl="2"/>
            <a:r>
              <a:rPr lang="en-GB" altLang="en-US" sz="2800" dirty="0" smtClean="0"/>
              <a:t>A basic personality theory?</a:t>
            </a:r>
          </a:p>
        </p:txBody>
      </p:sp>
      <p:sp>
        <p:nvSpPr>
          <p:cNvPr id="3" name="Title 2"/>
          <p:cNvSpPr>
            <a:spLocks noGrp="1"/>
          </p:cNvSpPr>
          <p:nvPr>
            <p:ph type="title"/>
          </p:nvPr>
        </p:nvSpPr>
        <p:spPr>
          <a:xfrm>
            <a:off x="493204" y="0"/>
            <a:ext cx="8229600" cy="836712"/>
          </a:xfrm>
        </p:spPr>
        <p:txBody>
          <a:bodyPr>
            <a:normAutofit/>
          </a:bodyPr>
          <a:lstStyle/>
          <a:p>
            <a:pPr algn="ctr">
              <a:defRPr/>
            </a:pPr>
            <a:r>
              <a:rPr lang="en-GB" sz="4400" dirty="0" smtClean="0">
                <a:solidFill>
                  <a:schemeClr val="tx1"/>
                </a:solidFill>
              </a:rPr>
              <a:t>Early Ideas</a:t>
            </a:r>
            <a:endParaRPr lang="en-GB" sz="4400" dirty="0">
              <a:solidFill>
                <a:schemeClr val="tx1"/>
              </a:solidFill>
            </a:endParaRPr>
          </a:p>
        </p:txBody>
      </p:sp>
    </p:spTree>
    <p:extLst>
      <p:ext uri="{BB962C8B-B14F-4D97-AF65-F5344CB8AC3E}">
        <p14:creationId xmlns:p14="http://schemas.microsoft.com/office/powerpoint/2010/main" val="2022936595"/>
      </p:ext>
    </p:extLst>
  </p:cSld>
  <p:clrMapOvr>
    <a:masterClrMapping/>
  </p:clrMapOvr>
  <p:transition>
    <p:dissolv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1"/>
          <p:cNvSpPr>
            <a:spLocks noGrp="1"/>
          </p:cNvSpPr>
          <p:nvPr>
            <p:ph idx="1"/>
          </p:nvPr>
        </p:nvSpPr>
        <p:spPr>
          <a:xfrm>
            <a:off x="31846" y="899057"/>
            <a:ext cx="9004650" cy="4525962"/>
          </a:xfrm>
        </p:spPr>
        <p:txBody>
          <a:bodyPr/>
          <a:lstStyle/>
          <a:p>
            <a:r>
              <a:rPr lang="en-GB" altLang="en-US" sz="3200" dirty="0" smtClean="0"/>
              <a:t>The Reformation – change in religious viewpoints</a:t>
            </a:r>
          </a:p>
          <a:p>
            <a:endParaRPr lang="en-GB" altLang="en-US" sz="1600" dirty="0" smtClean="0"/>
          </a:p>
          <a:p>
            <a:r>
              <a:rPr lang="en-GB" altLang="en-US" sz="3200" dirty="0" smtClean="0"/>
              <a:t>The Renaissance – change in artistic thinking</a:t>
            </a:r>
          </a:p>
          <a:p>
            <a:endParaRPr lang="en-GB" altLang="en-US" sz="1600" dirty="0" smtClean="0"/>
          </a:p>
          <a:p>
            <a:pPr lvl="1"/>
            <a:r>
              <a:rPr lang="en-GB" altLang="en-US" sz="2800" dirty="0" smtClean="0"/>
              <a:t>Montaigne – late 16</a:t>
            </a:r>
            <a:r>
              <a:rPr lang="en-GB" altLang="en-US" sz="2800" baseline="30000" dirty="0" smtClean="0"/>
              <a:t>th</a:t>
            </a:r>
            <a:r>
              <a:rPr lang="en-GB" altLang="en-US" sz="2800" dirty="0" smtClean="0"/>
              <a:t> Century</a:t>
            </a:r>
          </a:p>
          <a:p>
            <a:pPr lvl="2"/>
            <a:r>
              <a:rPr lang="en-GB" altLang="en-US" sz="2400" dirty="0" smtClean="0"/>
              <a:t>‘What do I know?’ Doubt as the key to humanity</a:t>
            </a:r>
          </a:p>
          <a:p>
            <a:pPr lvl="2"/>
            <a:endParaRPr lang="en-GB" altLang="en-US" sz="1800" dirty="0" smtClean="0"/>
          </a:p>
          <a:p>
            <a:pPr lvl="1"/>
            <a:r>
              <a:rPr lang="en-GB" altLang="en-US" sz="2800" dirty="0" smtClean="0"/>
              <a:t>Francis Bacon – formulation of scientific enquiry</a:t>
            </a:r>
          </a:p>
        </p:txBody>
      </p:sp>
      <p:sp>
        <p:nvSpPr>
          <p:cNvPr id="3" name="Title 2"/>
          <p:cNvSpPr>
            <a:spLocks noGrp="1"/>
          </p:cNvSpPr>
          <p:nvPr>
            <p:ph type="title"/>
          </p:nvPr>
        </p:nvSpPr>
        <p:spPr>
          <a:xfrm>
            <a:off x="457200" y="116632"/>
            <a:ext cx="8229600" cy="778098"/>
          </a:xfrm>
        </p:spPr>
        <p:txBody>
          <a:bodyPr>
            <a:normAutofit/>
          </a:bodyPr>
          <a:lstStyle/>
          <a:p>
            <a:pPr algn="ctr">
              <a:defRPr/>
            </a:pPr>
            <a:r>
              <a:rPr lang="en-GB" sz="4400" dirty="0" smtClean="0">
                <a:solidFill>
                  <a:schemeClr val="tx1"/>
                </a:solidFill>
              </a:rPr>
              <a:t>16</a:t>
            </a:r>
            <a:r>
              <a:rPr lang="en-GB" sz="4400" baseline="30000" dirty="0" smtClean="0">
                <a:solidFill>
                  <a:schemeClr val="tx1"/>
                </a:solidFill>
              </a:rPr>
              <a:t>th</a:t>
            </a:r>
            <a:r>
              <a:rPr lang="en-GB" sz="4400" dirty="0" smtClean="0">
                <a:solidFill>
                  <a:schemeClr val="tx1"/>
                </a:solidFill>
              </a:rPr>
              <a:t> Century</a:t>
            </a:r>
            <a:endParaRPr lang="en-GB" sz="4400" dirty="0">
              <a:solidFill>
                <a:schemeClr val="tx1"/>
              </a:solidFill>
            </a:endParaRPr>
          </a:p>
        </p:txBody>
      </p:sp>
    </p:spTree>
    <p:extLst>
      <p:ext uri="{BB962C8B-B14F-4D97-AF65-F5344CB8AC3E}">
        <p14:creationId xmlns:p14="http://schemas.microsoft.com/office/powerpoint/2010/main" val="505873951"/>
      </p:ext>
    </p:extLst>
  </p:cSld>
  <p:clrMapOvr>
    <a:masterClrMapping/>
  </p:clrMapOvr>
  <p:transition>
    <p:dissolv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496" y="836712"/>
            <a:ext cx="9001000" cy="4525962"/>
          </a:xfrm>
        </p:spPr>
        <p:txBody>
          <a:bodyPr/>
          <a:lstStyle/>
          <a:p>
            <a:r>
              <a:rPr lang="en-GB" altLang="en-US" sz="2800" dirty="0" err="1" smtClean="0"/>
              <a:t>Cartesianism</a:t>
            </a:r>
            <a:r>
              <a:rPr lang="en-GB" altLang="en-US" sz="2800" dirty="0" smtClean="0"/>
              <a:t> – mechanics (e.g., </a:t>
            </a:r>
            <a:r>
              <a:rPr lang="en-GB" altLang="en-US" sz="2800" dirty="0" err="1" smtClean="0"/>
              <a:t>cartesian</a:t>
            </a:r>
            <a:r>
              <a:rPr lang="en-GB" altLang="en-US" sz="2800" dirty="0" smtClean="0"/>
              <a:t> well)</a:t>
            </a:r>
          </a:p>
          <a:p>
            <a:r>
              <a:rPr lang="en-GB" altLang="en-US" sz="2800" dirty="0" smtClean="0"/>
              <a:t>What do I know?</a:t>
            </a:r>
          </a:p>
          <a:p>
            <a:pPr lvl="1"/>
            <a:r>
              <a:rPr lang="en-GB" altLang="en-US" sz="2400" dirty="0" smtClean="0"/>
              <a:t>Subject all thought and experience to test</a:t>
            </a:r>
          </a:p>
          <a:p>
            <a:pPr lvl="1"/>
            <a:r>
              <a:rPr lang="en-GB" altLang="en-US" sz="2400" dirty="0" smtClean="0"/>
              <a:t>Method of doubt (evil demon)</a:t>
            </a:r>
          </a:p>
          <a:p>
            <a:pPr lvl="1"/>
            <a:r>
              <a:rPr lang="en-GB" altLang="en-US" sz="2400" dirty="0" smtClean="0"/>
              <a:t>All perception and knowledge could be false</a:t>
            </a:r>
          </a:p>
          <a:p>
            <a:pPr lvl="1"/>
            <a:r>
              <a:rPr lang="en-GB" altLang="en-US" sz="2400" dirty="0" smtClean="0"/>
              <a:t>All mechanics could be false</a:t>
            </a:r>
          </a:p>
          <a:p>
            <a:r>
              <a:rPr lang="en-GB" altLang="en-US" sz="2800" dirty="0" smtClean="0"/>
              <a:t>But…</a:t>
            </a:r>
          </a:p>
          <a:p>
            <a:r>
              <a:rPr lang="en-GB" altLang="en-US" sz="3000" dirty="0" smtClean="0"/>
              <a:t>‘Cogito ergo sum’ -‘I think therefore I exist’</a:t>
            </a:r>
          </a:p>
          <a:p>
            <a:endParaRPr lang="en-GB" altLang="en-US" sz="1600" dirty="0" smtClean="0"/>
          </a:p>
          <a:p>
            <a:r>
              <a:rPr lang="en-GB" altLang="en-US" sz="2800" dirty="0" smtClean="0"/>
              <a:t>The fact that I am having that thought cannot be false</a:t>
            </a:r>
            <a:endParaRPr lang="en-GB" altLang="en-US" sz="2400" dirty="0" smtClean="0"/>
          </a:p>
        </p:txBody>
      </p:sp>
      <p:sp>
        <p:nvSpPr>
          <p:cNvPr id="3" name="Title 2"/>
          <p:cNvSpPr>
            <a:spLocks noGrp="1"/>
          </p:cNvSpPr>
          <p:nvPr>
            <p:ph type="title"/>
          </p:nvPr>
        </p:nvSpPr>
        <p:spPr>
          <a:xfrm>
            <a:off x="457200" y="29803"/>
            <a:ext cx="8229600" cy="922114"/>
          </a:xfrm>
        </p:spPr>
        <p:txBody>
          <a:bodyPr>
            <a:normAutofit/>
          </a:bodyPr>
          <a:lstStyle/>
          <a:p>
            <a:pPr algn="ctr">
              <a:defRPr/>
            </a:pPr>
            <a:r>
              <a:rPr lang="en-GB" sz="4000" dirty="0" smtClean="0">
                <a:solidFill>
                  <a:schemeClr val="tx1"/>
                </a:solidFill>
              </a:rPr>
              <a:t>17</a:t>
            </a:r>
            <a:r>
              <a:rPr lang="en-GB" sz="4000" baseline="30000" dirty="0" smtClean="0">
                <a:solidFill>
                  <a:schemeClr val="tx1"/>
                </a:solidFill>
              </a:rPr>
              <a:t>th</a:t>
            </a:r>
            <a:r>
              <a:rPr lang="en-GB" sz="4000" dirty="0" smtClean="0">
                <a:solidFill>
                  <a:schemeClr val="tx1"/>
                </a:solidFill>
              </a:rPr>
              <a:t> Century: Rene Descartes</a:t>
            </a:r>
            <a:endParaRPr lang="en-GB" sz="4000" dirty="0">
              <a:solidFill>
                <a:schemeClr val="tx1"/>
              </a:solidFill>
            </a:endParaRPr>
          </a:p>
        </p:txBody>
      </p:sp>
    </p:spTree>
    <p:extLst>
      <p:ext uri="{BB962C8B-B14F-4D97-AF65-F5344CB8AC3E}">
        <p14:creationId xmlns:p14="http://schemas.microsoft.com/office/powerpoint/2010/main" val="66808603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idx="1"/>
          </p:nvPr>
        </p:nvSpPr>
        <p:spPr>
          <a:xfrm>
            <a:off x="107504" y="1052736"/>
            <a:ext cx="8928992" cy="4525962"/>
          </a:xfrm>
        </p:spPr>
        <p:txBody>
          <a:bodyPr/>
          <a:lstStyle/>
          <a:p>
            <a:r>
              <a:rPr lang="en-GB" altLang="en-US" sz="2800" dirty="0" smtClean="0"/>
              <a:t>If ‘I’ exist but I don’t know my body does…</a:t>
            </a:r>
          </a:p>
          <a:p>
            <a:pPr lvl="1"/>
            <a:r>
              <a:rPr lang="en-GB" altLang="en-US" sz="2400" dirty="0" smtClean="0"/>
              <a:t>The I must be separate from the body</a:t>
            </a:r>
          </a:p>
          <a:p>
            <a:pPr lvl="1"/>
            <a:r>
              <a:rPr lang="en-GB" altLang="en-US" sz="2400" dirty="0" smtClean="0"/>
              <a:t>This must be the mind</a:t>
            </a:r>
          </a:p>
          <a:p>
            <a:pPr lvl="1"/>
            <a:r>
              <a:rPr lang="en-GB" altLang="en-US" sz="2400" dirty="0" smtClean="0"/>
              <a:t>The mind cannot be mechanical in the same way that the body is</a:t>
            </a:r>
          </a:p>
          <a:p>
            <a:pPr lvl="1"/>
            <a:endParaRPr lang="en-GB" altLang="en-US" sz="2400" dirty="0" smtClean="0"/>
          </a:p>
          <a:p>
            <a:r>
              <a:rPr lang="en-GB" altLang="en-US" sz="2800" dirty="0" smtClean="0"/>
              <a:t>Cartesian Dualism</a:t>
            </a:r>
          </a:p>
          <a:p>
            <a:pPr lvl="1"/>
            <a:r>
              <a:rPr lang="en-GB" altLang="en-US" sz="2400" dirty="0" smtClean="0"/>
              <a:t>The body is a physical mechanism, the mind/soul is a non-physical substance</a:t>
            </a:r>
          </a:p>
          <a:p>
            <a:pPr lvl="1"/>
            <a:endParaRPr lang="en-GB" altLang="en-US" sz="2400" dirty="0" smtClean="0"/>
          </a:p>
          <a:p>
            <a:pPr lvl="1"/>
            <a:r>
              <a:rPr lang="en-GB" altLang="en-US" sz="2400" dirty="0" smtClean="0"/>
              <a:t>According to Descartes, this is supported by a variety of novel thought, particularly linguistics</a:t>
            </a:r>
          </a:p>
        </p:txBody>
      </p:sp>
      <p:sp>
        <p:nvSpPr>
          <p:cNvPr id="3" name="Title 2"/>
          <p:cNvSpPr>
            <a:spLocks noGrp="1"/>
          </p:cNvSpPr>
          <p:nvPr>
            <p:ph type="title"/>
          </p:nvPr>
        </p:nvSpPr>
        <p:spPr>
          <a:xfrm>
            <a:off x="457200" y="44624"/>
            <a:ext cx="8229600" cy="1143000"/>
          </a:xfrm>
        </p:spPr>
        <p:txBody>
          <a:bodyPr>
            <a:normAutofit/>
          </a:bodyPr>
          <a:lstStyle/>
          <a:p>
            <a:pPr algn="ctr">
              <a:defRPr/>
            </a:pPr>
            <a:r>
              <a:rPr lang="en-GB" sz="5400" dirty="0" smtClean="0">
                <a:solidFill>
                  <a:schemeClr val="tx1"/>
                </a:solidFill>
              </a:rPr>
              <a:t>Descartes continued</a:t>
            </a:r>
            <a:endParaRPr lang="en-GB" sz="5400" dirty="0">
              <a:solidFill>
                <a:schemeClr val="tx1"/>
              </a:solidFill>
            </a:endParaRPr>
          </a:p>
        </p:txBody>
      </p:sp>
    </p:spTree>
    <p:extLst>
      <p:ext uri="{BB962C8B-B14F-4D97-AF65-F5344CB8AC3E}">
        <p14:creationId xmlns:p14="http://schemas.microsoft.com/office/powerpoint/2010/main" val="3554487710"/>
      </p:ext>
    </p:extLst>
  </p:cSld>
  <p:clrMapOvr>
    <a:masterClrMapping/>
  </p:clrMapOvr>
  <p:transition>
    <p:dissolv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a:xfrm>
            <a:off x="107504" y="1481138"/>
            <a:ext cx="8856984" cy="4525962"/>
          </a:xfrm>
        </p:spPr>
        <p:txBody>
          <a:bodyPr/>
          <a:lstStyle/>
          <a:p>
            <a:r>
              <a:rPr lang="en-GB" altLang="en-US" sz="3600" dirty="0" smtClean="0"/>
              <a:t>One of the biggest arguments in philosophy and psychology…</a:t>
            </a:r>
          </a:p>
          <a:p>
            <a:endParaRPr lang="en-GB" altLang="en-US" sz="3600" dirty="0" smtClean="0"/>
          </a:p>
          <a:p>
            <a:r>
              <a:rPr lang="en-GB" altLang="en-US" sz="3600" dirty="0" smtClean="0"/>
              <a:t>How does a non-physical mind influence a physical body (and vice-versa)?</a:t>
            </a:r>
          </a:p>
        </p:txBody>
      </p:sp>
      <p:sp>
        <p:nvSpPr>
          <p:cNvPr id="3" name="Title 2"/>
          <p:cNvSpPr>
            <a:spLocks noGrp="1"/>
          </p:cNvSpPr>
          <p:nvPr>
            <p:ph type="title"/>
          </p:nvPr>
        </p:nvSpPr>
        <p:spPr/>
        <p:txBody>
          <a:bodyPr>
            <a:normAutofit/>
          </a:bodyPr>
          <a:lstStyle/>
          <a:p>
            <a:pPr algn="ctr">
              <a:defRPr/>
            </a:pPr>
            <a:r>
              <a:rPr lang="en-GB" sz="4800" dirty="0" smtClean="0">
                <a:solidFill>
                  <a:schemeClr val="tx1"/>
                </a:solidFill>
              </a:rPr>
              <a:t>The Mind-Body Problem</a:t>
            </a:r>
            <a:endParaRPr lang="en-GB" sz="4800" dirty="0">
              <a:solidFill>
                <a:schemeClr val="tx1"/>
              </a:solidFill>
            </a:endParaRPr>
          </a:p>
        </p:txBody>
      </p:sp>
    </p:spTree>
    <p:extLst>
      <p:ext uri="{BB962C8B-B14F-4D97-AF65-F5344CB8AC3E}">
        <p14:creationId xmlns:p14="http://schemas.microsoft.com/office/powerpoint/2010/main" val="308211668"/>
      </p:ext>
    </p:extLst>
  </p:cSld>
  <p:clrMapOvr>
    <a:masterClrMapping/>
  </p:clrMapOvr>
  <p:transition>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idx="1"/>
          </p:nvPr>
        </p:nvSpPr>
        <p:spPr>
          <a:xfrm>
            <a:off x="18863" y="692696"/>
            <a:ext cx="9095374" cy="4525962"/>
          </a:xfrm>
        </p:spPr>
        <p:txBody>
          <a:bodyPr/>
          <a:lstStyle/>
          <a:p>
            <a:r>
              <a:rPr lang="en-GB" altLang="en-US" sz="3200" dirty="0" smtClean="0"/>
              <a:t>We don’t understand the substance yet</a:t>
            </a:r>
          </a:p>
          <a:p>
            <a:pPr lvl="1"/>
            <a:r>
              <a:rPr lang="en-GB" altLang="en-US" sz="2800" dirty="0" smtClean="0"/>
              <a:t>The mind does exist but we have not yet discovered the substance or way of it interacting</a:t>
            </a:r>
          </a:p>
          <a:p>
            <a:pPr lvl="1"/>
            <a:r>
              <a:rPr lang="en-GB" altLang="en-US" sz="2800" dirty="0" smtClean="0"/>
              <a:t>Science does not know everything yet…</a:t>
            </a:r>
          </a:p>
          <a:p>
            <a:endParaRPr lang="en-GB" altLang="en-US" sz="1600" dirty="0" smtClean="0"/>
          </a:p>
          <a:p>
            <a:r>
              <a:rPr lang="en-GB" altLang="en-US" sz="3200" dirty="0" smtClean="0"/>
              <a:t>Property Dualism</a:t>
            </a:r>
          </a:p>
          <a:p>
            <a:pPr lvl="1"/>
            <a:r>
              <a:rPr lang="en-GB" altLang="en-US" sz="2800" dirty="0" smtClean="0"/>
              <a:t>Mind and body are the same substances but the mind has emergent properties</a:t>
            </a:r>
          </a:p>
          <a:p>
            <a:pPr lvl="2"/>
            <a:r>
              <a:rPr lang="en-GB" altLang="en-US" sz="2400" dirty="0" smtClean="0"/>
              <a:t>Properties that go above and beyond mere properties of the substance</a:t>
            </a:r>
          </a:p>
          <a:p>
            <a:pPr lvl="3"/>
            <a:r>
              <a:rPr lang="en-GB" altLang="en-US" sz="2000" dirty="0" smtClean="0"/>
              <a:t>E.g., a molecule of water H</a:t>
            </a:r>
            <a:r>
              <a:rPr lang="en-GB" altLang="en-US" sz="2000" baseline="-25000" dirty="0" smtClean="0"/>
              <a:t>2</a:t>
            </a:r>
            <a:r>
              <a:rPr lang="en-GB" altLang="en-US" sz="2000" dirty="0" smtClean="0"/>
              <a:t>O is not wet, but when you put enough of them together you get the property of wetness</a:t>
            </a:r>
          </a:p>
        </p:txBody>
      </p:sp>
      <p:sp>
        <p:nvSpPr>
          <p:cNvPr id="3" name="Title 2"/>
          <p:cNvSpPr>
            <a:spLocks noGrp="1"/>
          </p:cNvSpPr>
          <p:nvPr>
            <p:ph type="title"/>
          </p:nvPr>
        </p:nvSpPr>
        <p:spPr>
          <a:xfrm>
            <a:off x="472927" y="52932"/>
            <a:ext cx="8229600" cy="783780"/>
          </a:xfrm>
        </p:spPr>
        <p:txBody>
          <a:bodyPr>
            <a:normAutofit fontScale="90000"/>
          </a:bodyPr>
          <a:lstStyle/>
          <a:p>
            <a:pPr algn="ctr">
              <a:defRPr/>
            </a:pPr>
            <a:r>
              <a:rPr lang="en-GB" sz="4800" dirty="0" smtClean="0">
                <a:solidFill>
                  <a:schemeClr val="tx1"/>
                </a:solidFill>
              </a:rPr>
              <a:t>Possible Explanations</a:t>
            </a:r>
            <a:endParaRPr lang="en-GB" sz="4800" dirty="0">
              <a:solidFill>
                <a:schemeClr val="tx1"/>
              </a:solidFill>
            </a:endParaRPr>
          </a:p>
        </p:txBody>
      </p:sp>
    </p:spTree>
    <p:extLst>
      <p:ext uri="{BB962C8B-B14F-4D97-AF65-F5344CB8AC3E}">
        <p14:creationId xmlns:p14="http://schemas.microsoft.com/office/powerpoint/2010/main" val="3780122930"/>
      </p:ext>
    </p:extLst>
  </p:cSld>
  <p:clrMapOvr>
    <a:masterClrMapping/>
  </p:clrMapOvr>
  <p:transition>
    <p:dissolv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a:xfrm>
            <a:off x="4164" y="44624"/>
            <a:ext cx="9032331" cy="4525962"/>
          </a:xfrm>
        </p:spPr>
        <p:txBody>
          <a:bodyPr/>
          <a:lstStyle/>
          <a:p>
            <a:r>
              <a:rPr lang="en-GB" altLang="en-US" sz="3200" dirty="0" smtClean="0"/>
              <a:t>Functionalism – the function of what things do</a:t>
            </a:r>
          </a:p>
          <a:p>
            <a:pPr lvl="1"/>
            <a:r>
              <a:rPr lang="en-GB" altLang="en-US" sz="2800" dirty="0" smtClean="0"/>
              <a:t>Cognitive psychology and the computer metaphor</a:t>
            </a:r>
          </a:p>
          <a:p>
            <a:pPr lvl="1"/>
            <a:r>
              <a:rPr lang="en-GB" altLang="en-US" sz="2800" dirty="0" smtClean="0"/>
              <a:t>If we can make a computer behave as a human ‘mind’ would then functionalism works</a:t>
            </a:r>
          </a:p>
          <a:p>
            <a:pPr lvl="2"/>
            <a:r>
              <a:rPr lang="en-GB" altLang="en-US" sz="2400" dirty="0" smtClean="0"/>
              <a:t>Humans have nerve signals, computers have wires etc., but the function would be the same</a:t>
            </a:r>
          </a:p>
          <a:p>
            <a:endParaRPr lang="en-GB" altLang="en-US" sz="3200" dirty="0" smtClean="0"/>
          </a:p>
          <a:p>
            <a:r>
              <a:rPr lang="en-GB" altLang="en-US" sz="3200" dirty="0" smtClean="0"/>
              <a:t>Concept of ideas</a:t>
            </a:r>
          </a:p>
          <a:p>
            <a:pPr lvl="1"/>
            <a:r>
              <a:rPr lang="en-GB" altLang="en-US" sz="2800" dirty="0" smtClean="0"/>
              <a:t>Are ideas based upon mechanical knowledge from an external world? Or can we have innate conceptual ideas?</a:t>
            </a:r>
          </a:p>
        </p:txBody>
      </p:sp>
    </p:spTree>
    <p:extLst>
      <p:ext uri="{BB962C8B-B14F-4D97-AF65-F5344CB8AC3E}">
        <p14:creationId xmlns:p14="http://schemas.microsoft.com/office/powerpoint/2010/main" val="2911493075"/>
      </p:ext>
    </p:extLst>
  </p:cSld>
  <p:clrMapOvr>
    <a:masterClrMapping/>
  </p:clrMapOvr>
  <p:transition>
    <p:dissolv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p:cNvSpPr>
            <a:spLocks noGrp="1"/>
          </p:cNvSpPr>
          <p:nvPr>
            <p:ph idx="1"/>
          </p:nvPr>
        </p:nvSpPr>
        <p:spPr>
          <a:xfrm>
            <a:off x="107504" y="836712"/>
            <a:ext cx="9001000" cy="4525962"/>
          </a:xfrm>
        </p:spPr>
        <p:txBody>
          <a:bodyPr/>
          <a:lstStyle/>
          <a:p>
            <a:r>
              <a:rPr lang="en-GB" altLang="en-US" sz="3200" dirty="0" smtClean="0"/>
              <a:t>Knowledge from an external source awakens/activates an innate predisposition set up to carry out that task</a:t>
            </a:r>
          </a:p>
          <a:p>
            <a:pPr lvl="1"/>
            <a:r>
              <a:rPr lang="en-GB" altLang="en-US" sz="2800" dirty="0" smtClean="0"/>
              <a:t>E.g., Chomsky’s linguistic theory</a:t>
            </a:r>
          </a:p>
          <a:p>
            <a:pPr lvl="1"/>
            <a:endParaRPr lang="en-GB" altLang="en-US" sz="1600" dirty="0" smtClean="0"/>
          </a:p>
          <a:p>
            <a:r>
              <a:rPr lang="en-GB" altLang="en-US" sz="3200" dirty="0" smtClean="0"/>
              <a:t>Alternative viewpoint – Empiricism</a:t>
            </a:r>
          </a:p>
          <a:p>
            <a:pPr lvl="1"/>
            <a:r>
              <a:rPr lang="en-GB" altLang="en-US" sz="2800" dirty="0" smtClean="0"/>
              <a:t>Sensory experience as the ultimate source of knowledge</a:t>
            </a:r>
          </a:p>
          <a:p>
            <a:pPr lvl="1"/>
            <a:endParaRPr lang="en-GB" altLang="en-US" sz="1600" dirty="0" smtClean="0"/>
          </a:p>
          <a:p>
            <a:pPr lvl="1"/>
            <a:r>
              <a:rPr lang="en-GB" altLang="en-US" sz="2800" dirty="0" smtClean="0"/>
              <a:t>Built upon Bacon’s argument for empirical observation as the basis for empirical science</a:t>
            </a:r>
          </a:p>
        </p:txBody>
      </p:sp>
      <p:sp>
        <p:nvSpPr>
          <p:cNvPr id="3" name="Title 2"/>
          <p:cNvSpPr>
            <a:spLocks noGrp="1"/>
          </p:cNvSpPr>
          <p:nvPr>
            <p:ph type="title"/>
          </p:nvPr>
        </p:nvSpPr>
        <p:spPr>
          <a:xfrm>
            <a:off x="475915" y="44624"/>
            <a:ext cx="8229600" cy="864096"/>
          </a:xfrm>
        </p:spPr>
        <p:txBody>
          <a:bodyPr>
            <a:normAutofit/>
          </a:bodyPr>
          <a:lstStyle/>
          <a:p>
            <a:pPr algn="ctr">
              <a:defRPr/>
            </a:pPr>
            <a:r>
              <a:rPr lang="en-GB" sz="4800" dirty="0" smtClean="0">
                <a:solidFill>
                  <a:schemeClr val="tx1"/>
                </a:solidFill>
              </a:rPr>
              <a:t>Beyond the Mind</a:t>
            </a:r>
            <a:endParaRPr lang="en-GB" sz="4800" dirty="0">
              <a:solidFill>
                <a:schemeClr val="tx1"/>
              </a:solidFill>
            </a:endParaRPr>
          </a:p>
        </p:txBody>
      </p:sp>
    </p:spTree>
    <p:extLst>
      <p:ext uri="{BB962C8B-B14F-4D97-AF65-F5344CB8AC3E}">
        <p14:creationId xmlns:p14="http://schemas.microsoft.com/office/powerpoint/2010/main" val="357042219"/>
      </p:ext>
    </p:extLst>
  </p:cSld>
  <p:clrMapOvr>
    <a:masterClrMapping/>
  </p:clrMapOvr>
  <p:transition>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1"/>
          <p:cNvSpPr>
            <a:spLocks noGrp="1"/>
          </p:cNvSpPr>
          <p:nvPr>
            <p:ph idx="1"/>
          </p:nvPr>
        </p:nvSpPr>
        <p:spPr>
          <a:xfrm>
            <a:off x="107504" y="188640"/>
            <a:ext cx="8928992" cy="4525962"/>
          </a:xfrm>
        </p:spPr>
        <p:txBody>
          <a:bodyPr/>
          <a:lstStyle/>
          <a:p>
            <a:r>
              <a:rPr lang="en-GB" altLang="en-US" sz="3200" dirty="0" smtClean="0"/>
              <a:t>Hobbes – association of ideas</a:t>
            </a:r>
          </a:p>
          <a:p>
            <a:pPr lvl="1"/>
            <a:r>
              <a:rPr lang="en-GB" altLang="en-US" sz="2800" dirty="0" smtClean="0"/>
              <a:t>One thought leads to another</a:t>
            </a:r>
          </a:p>
          <a:p>
            <a:pPr lvl="1"/>
            <a:r>
              <a:rPr lang="en-GB" altLang="en-US" sz="2800" dirty="0" smtClean="0"/>
              <a:t>But ultimately from the environment impinging upon the senses</a:t>
            </a:r>
          </a:p>
          <a:p>
            <a:pPr lvl="1"/>
            <a:endParaRPr lang="en-GB" altLang="en-US" sz="1600" dirty="0" smtClean="0"/>
          </a:p>
          <a:p>
            <a:r>
              <a:rPr lang="en-GB" altLang="en-US" sz="3200" dirty="0" smtClean="0"/>
              <a:t>Locke – mind-body problem cannot be understood by humans</a:t>
            </a:r>
          </a:p>
          <a:p>
            <a:pPr lvl="1"/>
            <a:r>
              <a:rPr lang="en-GB" altLang="en-US" sz="2800" dirty="0" smtClean="0"/>
              <a:t>But it does not matter</a:t>
            </a:r>
          </a:p>
          <a:p>
            <a:pPr lvl="1"/>
            <a:endParaRPr lang="en-GB" altLang="en-US" sz="1400" dirty="0" smtClean="0"/>
          </a:p>
          <a:p>
            <a:r>
              <a:rPr lang="en-GB" altLang="en-US" sz="3200" dirty="0" err="1" smtClean="0"/>
              <a:t>Berkely</a:t>
            </a:r>
            <a:r>
              <a:rPr lang="en-GB" altLang="en-US" sz="3200" dirty="0" smtClean="0"/>
              <a:t> – if we can explain all we know of reality by our senses why create additional things to try to explain them?</a:t>
            </a:r>
          </a:p>
          <a:p>
            <a:pPr lvl="1"/>
            <a:r>
              <a:rPr lang="en-GB" altLang="en-US" sz="2800" dirty="0" smtClean="0"/>
              <a:t>Occam’s Razor</a:t>
            </a:r>
          </a:p>
        </p:txBody>
      </p:sp>
    </p:spTree>
    <p:extLst>
      <p:ext uri="{BB962C8B-B14F-4D97-AF65-F5344CB8AC3E}">
        <p14:creationId xmlns:p14="http://schemas.microsoft.com/office/powerpoint/2010/main" val="725257997"/>
      </p:ext>
    </p:extLst>
  </p:cSld>
  <p:clrMapOvr>
    <a:masterClrMapping/>
  </p:clrMapOvr>
  <p:transition>
    <p:dissolv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p:cNvSpPr>
            <a:spLocks noGrp="1"/>
          </p:cNvSpPr>
          <p:nvPr>
            <p:ph idx="1"/>
          </p:nvPr>
        </p:nvSpPr>
        <p:spPr>
          <a:xfrm>
            <a:off x="28992" y="764704"/>
            <a:ext cx="9115008" cy="4525963"/>
          </a:xfrm>
        </p:spPr>
        <p:txBody>
          <a:bodyPr/>
          <a:lstStyle/>
          <a:p>
            <a:r>
              <a:rPr lang="en-GB" altLang="en-US" sz="2800" dirty="0" smtClean="0"/>
              <a:t>Nativism</a:t>
            </a:r>
          </a:p>
          <a:p>
            <a:pPr lvl="1"/>
            <a:r>
              <a:rPr lang="en-GB" altLang="en-US" sz="2400" dirty="0" smtClean="0"/>
              <a:t>Descartes, Plato = Nature</a:t>
            </a:r>
          </a:p>
          <a:p>
            <a:endParaRPr lang="en-GB" altLang="en-US" sz="1600" dirty="0" smtClean="0"/>
          </a:p>
          <a:p>
            <a:r>
              <a:rPr lang="en-GB" altLang="en-US" sz="2800" dirty="0" smtClean="0"/>
              <a:t>Empiricism</a:t>
            </a:r>
          </a:p>
          <a:p>
            <a:pPr lvl="1"/>
            <a:r>
              <a:rPr lang="en-GB" altLang="en-US" sz="2400" dirty="0" smtClean="0"/>
              <a:t>Locke, Aristotle = Nurture</a:t>
            </a:r>
          </a:p>
          <a:p>
            <a:pPr lvl="1"/>
            <a:r>
              <a:rPr lang="en-GB" altLang="en-US" sz="2400" dirty="0" smtClean="0"/>
              <a:t>Locke at the extreme = blank slate (tabula rasa)</a:t>
            </a:r>
          </a:p>
          <a:p>
            <a:endParaRPr lang="en-GB" altLang="en-US" sz="1600" dirty="0" smtClean="0"/>
          </a:p>
          <a:p>
            <a:r>
              <a:rPr lang="en-GB" altLang="en-US" sz="2800" dirty="0" err="1" smtClean="0"/>
              <a:t>Introspectionists</a:t>
            </a:r>
            <a:r>
              <a:rPr lang="en-GB" altLang="en-US" sz="2800" dirty="0" smtClean="0"/>
              <a:t> – the mind is transparent</a:t>
            </a:r>
          </a:p>
          <a:p>
            <a:pPr lvl="1"/>
            <a:r>
              <a:rPr lang="en-GB" altLang="en-US" sz="2400" dirty="0" smtClean="0"/>
              <a:t>We should be able to explore it</a:t>
            </a:r>
          </a:p>
          <a:p>
            <a:endParaRPr lang="en-GB" altLang="en-US" sz="1600" dirty="0" smtClean="0"/>
          </a:p>
          <a:p>
            <a:r>
              <a:rPr lang="en-GB" altLang="en-US" sz="2800" dirty="0" smtClean="0"/>
              <a:t>Simple ideas generate complex ideas</a:t>
            </a:r>
          </a:p>
          <a:p>
            <a:pPr lvl="1"/>
            <a:r>
              <a:rPr lang="en-GB" altLang="en-US" sz="2400" dirty="0" smtClean="0"/>
              <a:t>A Centaur is complex and does not exist in the real </a:t>
            </a:r>
            <a:r>
              <a:rPr lang="en-GB" altLang="en-US" sz="2400" dirty="0" smtClean="0"/>
              <a:t>world - But </a:t>
            </a:r>
            <a:r>
              <a:rPr lang="en-GB" altLang="en-US" sz="2400" dirty="0" smtClean="0"/>
              <a:t>its composite parts do and are simple</a:t>
            </a:r>
          </a:p>
        </p:txBody>
      </p:sp>
      <p:sp>
        <p:nvSpPr>
          <p:cNvPr id="3" name="Title 2"/>
          <p:cNvSpPr>
            <a:spLocks noGrp="1"/>
          </p:cNvSpPr>
          <p:nvPr>
            <p:ph type="title"/>
          </p:nvPr>
        </p:nvSpPr>
        <p:spPr>
          <a:xfrm>
            <a:off x="539552" y="0"/>
            <a:ext cx="8229600" cy="1143000"/>
          </a:xfrm>
        </p:spPr>
        <p:txBody>
          <a:bodyPr>
            <a:normAutofit/>
          </a:bodyPr>
          <a:lstStyle/>
          <a:p>
            <a:pPr algn="ctr">
              <a:defRPr/>
            </a:pPr>
            <a:r>
              <a:rPr lang="en-GB" sz="4400" dirty="0" smtClean="0">
                <a:solidFill>
                  <a:schemeClr val="tx1"/>
                </a:solidFill>
              </a:rPr>
              <a:t>Different Viewpoints</a:t>
            </a:r>
            <a:endParaRPr lang="en-GB" sz="4400" dirty="0">
              <a:solidFill>
                <a:schemeClr val="tx1"/>
              </a:solidFill>
            </a:endParaRPr>
          </a:p>
        </p:txBody>
      </p:sp>
    </p:spTree>
    <p:extLst>
      <p:ext uri="{BB962C8B-B14F-4D97-AF65-F5344CB8AC3E}">
        <p14:creationId xmlns:p14="http://schemas.microsoft.com/office/powerpoint/2010/main" val="2939644559"/>
      </p:ext>
    </p:extLst>
  </p:cSld>
  <p:clrMapOvr>
    <a:masterClrMapping/>
  </p:clrMapOvr>
  <p:transition>
    <p:dissolv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ubtitle 2"/>
          <p:cNvSpPr>
            <a:spLocks noGrp="1"/>
          </p:cNvSpPr>
          <p:nvPr>
            <p:ph type="subTitle" idx="1"/>
          </p:nvPr>
        </p:nvSpPr>
        <p:spPr>
          <a:xfrm>
            <a:off x="179512" y="260648"/>
            <a:ext cx="8712968" cy="3240013"/>
          </a:xfrm>
        </p:spPr>
        <p:txBody>
          <a:bodyPr/>
          <a:lstStyle/>
          <a:p>
            <a:pPr marR="0" algn="ctr" eaLnBrk="1" hangingPunct="1">
              <a:lnSpc>
                <a:spcPct val="80000"/>
              </a:lnSpc>
              <a:buFont typeface="Arial" panose="020B0604020202020204" pitchFamily="34" charset="0"/>
              <a:buNone/>
            </a:pPr>
            <a:endParaRPr lang="en-GB" altLang="en-US" sz="4800" dirty="0" smtClean="0"/>
          </a:p>
          <a:p>
            <a:pPr marR="0" algn="ctr" eaLnBrk="1" hangingPunct="1">
              <a:lnSpc>
                <a:spcPct val="80000"/>
              </a:lnSpc>
              <a:buFont typeface="Arial" panose="020B0604020202020204" pitchFamily="34" charset="0"/>
              <a:buNone/>
            </a:pPr>
            <a:endParaRPr lang="en-GB" altLang="en-US" sz="4800" dirty="0" smtClean="0"/>
          </a:p>
          <a:p>
            <a:pPr marR="0" algn="ctr" eaLnBrk="1" hangingPunct="1">
              <a:lnSpc>
                <a:spcPct val="80000"/>
              </a:lnSpc>
              <a:buFont typeface="Arial" panose="020B0604020202020204" pitchFamily="34" charset="0"/>
              <a:buNone/>
            </a:pPr>
            <a:r>
              <a:rPr lang="en-GB" altLang="en-US" sz="8800" dirty="0" smtClean="0">
                <a:solidFill>
                  <a:schemeClr val="tx1"/>
                </a:solidFill>
              </a:rPr>
              <a:t>The Philosophy of Science</a:t>
            </a:r>
            <a:endParaRPr lang="en-US" altLang="en-US" sz="8800" dirty="0" smtClean="0">
              <a:solidFill>
                <a:schemeClr val="tx1"/>
              </a:solidFill>
            </a:endParaRPr>
          </a:p>
        </p:txBody>
      </p:sp>
    </p:spTree>
    <p:extLst>
      <p:ext uri="{BB962C8B-B14F-4D97-AF65-F5344CB8AC3E}">
        <p14:creationId xmlns:p14="http://schemas.microsoft.com/office/powerpoint/2010/main" val="2543415396"/>
      </p:ext>
    </p:extLst>
  </p:cSld>
  <p:clrMapOvr>
    <a:masterClrMapping/>
  </p:clrMapOvr>
  <p:transition>
    <p:dissolv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08720"/>
            <a:ext cx="8928992" cy="5198566"/>
          </a:xfrm>
        </p:spPr>
        <p:txBody>
          <a:bodyPr rtlCol="0">
            <a:normAutofit lnSpcReduction="10000"/>
          </a:bodyPr>
          <a:lstStyle/>
          <a:p>
            <a:pPr marL="365760" indent="-256032" eaLnBrk="1" fontAlgn="auto" hangingPunct="1">
              <a:spcAft>
                <a:spcPts val="0"/>
              </a:spcAft>
              <a:buFont typeface="Arial" pitchFamily="34" charset="0"/>
              <a:buChar char="•"/>
              <a:defRPr/>
            </a:pPr>
            <a:r>
              <a:rPr lang="en-GB" sz="3600" dirty="0" smtClean="0"/>
              <a:t>How can we have knowledge as opposed to </a:t>
            </a:r>
          </a:p>
          <a:p>
            <a:pPr marL="621792" lvl="1" eaLnBrk="1" fontAlgn="auto" hangingPunct="1">
              <a:spcBef>
                <a:spcPts val="324"/>
              </a:spcBef>
              <a:spcAft>
                <a:spcPts val="0"/>
              </a:spcAft>
              <a:buFont typeface="Arial" pitchFamily="34" charset="0"/>
              <a:buChar char="–"/>
              <a:defRPr/>
            </a:pPr>
            <a:r>
              <a:rPr lang="en-GB" sz="3200" dirty="0" smtClean="0"/>
              <a:t>Opinion?</a:t>
            </a:r>
          </a:p>
          <a:p>
            <a:pPr marL="621792" lvl="1" eaLnBrk="1" fontAlgn="auto" hangingPunct="1">
              <a:spcBef>
                <a:spcPts val="324"/>
              </a:spcBef>
              <a:spcAft>
                <a:spcPts val="0"/>
              </a:spcAft>
              <a:buFont typeface="Arial" pitchFamily="34" charset="0"/>
              <a:buChar char="–"/>
              <a:defRPr/>
            </a:pPr>
            <a:r>
              <a:rPr lang="en-GB" sz="3200" dirty="0" smtClean="0"/>
              <a:t>Belief?</a:t>
            </a:r>
          </a:p>
          <a:p>
            <a:pPr marL="621792" lvl="1" eaLnBrk="1" fontAlgn="auto" hangingPunct="1">
              <a:spcBef>
                <a:spcPts val="324"/>
              </a:spcBef>
              <a:spcAft>
                <a:spcPts val="0"/>
              </a:spcAft>
              <a:buFont typeface="Arial" pitchFamily="34" charset="0"/>
              <a:buChar char="–"/>
              <a:defRPr/>
            </a:pPr>
            <a:endParaRPr lang="en-GB" sz="2400" dirty="0"/>
          </a:p>
          <a:p>
            <a:pPr marL="365760" indent="-256032" eaLnBrk="1" fontAlgn="auto" hangingPunct="1">
              <a:spcAft>
                <a:spcPts val="0"/>
              </a:spcAft>
              <a:buFont typeface="Arial" pitchFamily="34" charset="0"/>
              <a:buChar char="•"/>
              <a:defRPr/>
            </a:pPr>
            <a:r>
              <a:rPr lang="en-GB" sz="2800" dirty="0" smtClean="0"/>
              <a:t>Epistemology – the study of knowledge</a:t>
            </a:r>
          </a:p>
          <a:p>
            <a:pPr marL="621792" lvl="1" eaLnBrk="1" fontAlgn="auto" hangingPunct="1">
              <a:spcBef>
                <a:spcPts val="324"/>
              </a:spcBef>
              <a:spcAft>
                <a:spcPts val="0"/>
              </a:spcAft>
              <a:buFont typeface="Arial" pitchFamily="34" charset="0"/>
              <a:buChar char="–"/>
              <a:defRPr/>
            </a:pPr>
            <a:r>
              <a:rPr lang="en-GB" dirty="0" smtClean="0"/>
              <a:t>How do we know what we know?</a:t>
            </a:r>
          </a:p>
          <a:p>
            <a:pPr marL="621792" lvl="1" eaLnBrk="1" fontAlgn="auto" hangingPunct="1">
              <a:spcBef>
                <a:spcPts val="324"/>
              </a:spcBef>
              <a:spcAft>
                <a:spcPts val="0"/>
              </a:spcAft>
              <a:buFont typeface="Arial" pitchFamily="34" charset="0"/>
              <a:buChar char="–"/>
              <a:defRPr/>
            </a:pPr>
            <a:r>
              <a:rPr lang="en-GB" dirty="0" smtClean="0"/>
              <a:t>Is what we ‘know’ correct?</a:t>
            </a:r>
          </a:p>
          <a:p>
            <a:pPr marL="621792" lvl="1" eaLnBrk="1" fontAlgn="auto" hangingPunct="1">
              <a:spcBef>
                <a:spcPts val="324"/>
              </a:spcBef>
              <a:spcAft>
                <a:spcPts val="0"/>
              </a:spcAft>
              <a:buFont typeface="Arial" pitchFamily="34" charset="0"/>
              <a:buChar char="–"/>
              <a:defRPr/>
            </a:pPr>
            <a:r>
              <a:rPr lang="en-GB" dirty="0" smtClean="0"/>
              <a:t>If it is incorrect, is it knowledge?</a:t>
            </a:r>
          </a:p>
          <a:p>
            <a:pPr marL="859536" lvl="2" eaLnBrk="1" fontAlgn="auto" hangingPunct="1">
              <a:spcAft>
                <a:spcPts val="0"/>
              </a:spcAft>
              <a:buFont typeface="Arial" pitchFamily="34" charset="0"/>
              <a:buChar char="•"/>
              <a:defRPr/>
            </a:pPr>
            <a:r>
              <a:rPr lang="en-GB" dirty="0" smtClean="0"/>
              <a:t>If I ‘know’ the capital of Britain is Birmingham, is that knowledge?</a:t>
            </a:r>
          </a:p>
          <a:p>
            <a:pPr marL="859536" lvl="2" eaLnBrk="1" fontAlgn="auto" hangingPunct="1">
              <a:spcAft>
                <a:spcPts val="0"/>
              </a:spcAft>
              <a:buFont typeface="Arial" pitchFamily="34" charset="0"/>
              <a:buChar char="•"/>
              <a:defRPr/>
            </a:pPr>
            <a:r>
              <a:rPr lang="en-GB" dirty="0" smtClean="0"/>
              <a:t>If I ‘know’ that stress causes heart disease, is that knowledge?</a:t>
            </a:r>
          </a:p>
          <a:p>
            <a:pPr marL="621792" lvl="1" eaLnBrk="1" fontAlgn="auto" hangingPunct="1">
              <a:spcBef>
                <a:spcPts val="324"/>
              </a:spcBef>
              <a:spcAft>
                <a:spcPts val="0"/>
              </a:spcAft>
              <a:buFont typeface="Arial" pitchFamily="34" charset="0"/>
              <a:buChar char="–"/>
              <a:defRPr/>
            </a:pPr>
            <a:endParaRPr lang="en-US" sz="2400" dirty="0"/>
          </a:p>
        </p:txBody>
      </p:sp>
      <p:sp>
        <p:nvSpPr>
          <p:cNvPr id="3074" name="Title 1"/>
          <p:cNvSpPr>
            <a:spLocks noGrp="1"/>
          </p:cNvSpPr>
          <p:nvPr>
            <p:ph type="title"/>
          </p:nvPr>
        </p:nvSpPr>
        <p:spPr>
          <a:xfrm>
            <a:off x="457200" y="44624"/>
            <a:ext cx="8229600" cy="994122"/>
          </a:xfrm>
        </p:spPr>
        <p:txBody>
          <a:bodyPr>
            <a:normAutofit fontScale="90000"/>
          </a:bodyPr>
          <a:lstStyle/>
          <a:p>
            <a:pPr algn="ctr" eaLnBrk="1" fontAlgn="auto" hangingPunct="1">
              <a:spcAft>
                <a:spcPts val="0"/>
              </a:spcAft>
              <a:defRPr/>
            </a:pPr>
            <a:r>
              <a:rPr lang="en-US" sz="6000" dirty="0" smtClean="0">
                <a:solidFill>
                  <a:schemeClr val="tx1"/>
                </a:solidFill>
              </a:rPr>
              <a:t>Knowledge</a:t>
            </a:r>
            <a:endParaRPr lang="en-US" sz="6000" dirty="0" smtClean="0">
              <a:solidFill>
                <a:schemeClr val="tx1"/>
              </a:solidFill>
            </a:endParaRPr>
          </a:p>
        </p:txBody>
      </p:sp>
    </p:spTree>
    <p:extLst>
      <p:ext uri="{BB962C8B-B14F-4D97-AF65-F5344CB8AC3E}">
        <p14:creationId xmlns:p14="http://schemas.microsoft.com/office/powerpoint/2010/main" val="354316587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linds(horizontal)">
                                      <p:cBhvr>
                                        <p:cTn id="21" dur="500"/>
                                        <p:tgtEl>
                                          <p:spTgt spid="3">
                                            <p:txEl>
                                              <p:pRg st="5" end="5"/>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linds(horizontal)">
                                      <p:cBhvr>
                                        <p:cTn id="24" dur="500"/>
                                        <p:tgtEl>
                                          <p:spTgt spid="3">
                                            <p:txEl>
                                              <p:pRg st="6" end="6"/>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linds(horizontal)">
                                      <p:cBhvr>
                                        <p:cTn id="27" dur="500"/>
                                        <p:tgtEl>
                                          <p:spTgt spid="3">
                                            <p:txEl>
                                              <p:pRg st="7" end="7"/>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blinds(horizontal)">
                                      <p:cBhvr>
                                        <p:cTn id="32" dur="500"/>
                                        <p:tgtEl>
                                          <p:spTgt spid="3">
                                            <p:txEl>
                                              <p:pRg st="8" end="8"/>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blinds(horizontal)">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p:cNvSpPr>
            <a:spLocks noGrp="1"/>
          </p:cNvSpPr>
          <p:nvPr>
            <p:ph idx="1"/>
          </p:nvPr>
        </p:nvSpPr>
        <p:spPr>
          <a:xfrm>
            <a:off x="179512" y="1481138"/>
            <a:ext cx="8856984" cy="4525962"/>
          </a:xfrm>
        </p:spPr>
        <p:txBody>
          <a:bodyPr/>
          <a:lstStyle/>
          <a:p>
            <a:pPr eaLnBrk="1" hangingPunct="1"/>
            <a:r>
              <a:rPr lang="en-GB" altLang="en-US" sz="4000" dirty="0" smtClean="0"/>
              <a:t>Point One: ‘Knowledge’ can be a difficult thing for us to deal with in psychology</a:t>
            </a:r>
            <a:r>
              <a:rPr lang="en-GB" altLang="en-US" sz="4000" dirty="0" smtClean="0"/>
              <a:t>.</a:t>
            </a:r>
          </a:p>
          <a:p>
            <a:pPr lvl="1" eaLnBrk="1" hangingPunct="1"/>
            <a:r>
              <a:rPr lang="en-GB" altLang="en-US" sz="3600" dirty="0" smtClean="0"/>
              <a:t>Types of knowledge </a:t>
            </a:r>
          </a:p>
          <a:p>
            <a:pPr lvl="1" eaLnBrk="1" hangingPunct="1"/>
            <a:r>
              <a:rPr lang="en-GB" altLang="en-US" sz="3600" dirty="0" smtClean="0"/>
              <a:t>Accurate/Inaccurate</a:t>
            </a:r>
            <a:endParaRPr lang="en-GB" altLang="en-US" sz="3600" dirty="0" smtClean="0"/>
          </a:p>
          <a:p>
            <a:pPr eaLnBrk="1" hangingPunct="1"/>
            <a:endParaRPr lang="en-GB" altLang="en-US" sz="2800" dirty="0" smtClean="0"/>
          </a:p>
          <a:p>
            <a:pPr eaLnBrk="1" hangingPunct="1"/>
            <a:endParaRPr lang="en-US" altLang="en-US" sz="2800" dirty="0" smtClean="0"/>
          </a:p>
        </p:txBody>
      </p:sp>
      <p:sp>
        <p:nvSpPr>
          <p:cNvPr id="4098" name="Title 1"/>
          <p:cNvSpPr>
            <a:spLocks noGrp="1"/>
          </p:cNvSpPr>
          <p:nvPr>
            <p:ph type="title"/>
          </p:nvPr>
        </p:nvSpPr>
        <p:spPr/>
        <p:txBody>
          <a:bodyPr/>
          <a:lstStyle/>
          <a:p>
            <a:pPr eaLnBrk="1" fontAlgn="auto" hangingPunct="1">
              <a:spcAft>
                <a:spcPts val="0"/>
              </a:spcAft>
              <a:defRPr/>
            </a:pPr>
            <a:endParaRPr lang="en-US" smtClean="0"/>
          </a:p>
        </p:txBody>
      </p:sp>
    </p:spTree>
    <p:extLst>
      <p:ext uri="{BB962C8B-B14F-4D97-AF65-F5344CB8AC3E}">
        <p14:creationId xmlns:p14="http://schemas.microsoft.com/office/powerpoint/2010/main" val="2427383486"/>
      </p:ext>
    </p:extLst>
  </p:cSld>
  <p:clrMapOvr>
    <a:masterClrMapping/>
  </p:clrMapOvr>
  <p:transition>
    <p:dissolv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44624"/>
            <a:ext cx="8928992" cy="6192688"/>
          </a:xfrm>
        </p:spPr>
        <p:txBody>
          <a:bodyPr rtlCol="0">
            <a:normAutofit lnSpcReduction="10000"/>
          </a:bodyPr>
          <a:lstStyle/>
          <a:p>
            <a:pPr marL="365760" indent="-256032" eaLnBrk="1" fontAlgn="auto" hangingPunct="1">
              <a:spcAft>
                <a:spcPts val="0"/>
              </a:spcAft>
              <a:buFont typeface="Arial" pitchFamily="34" charset="0"/>
              <a:buChar char="•"/>
              <a:defRPr/>
            </a:pPr>
            <a:r>
              <a:rPr lang="en-GB" sz="2800" dirty="0" smtClean="0"/>
              <a:t>Our knowledge is often informed by others</a:t>
            </a:r>
          </a:p>
          <a:p>
            <a:pPr marL="621792" lvl="1" eaLnBrk="1" fontAlgn="auto" hangingPunct="1">
              <a:spcBef>
                <a:spcPts val="324"/>
              </a:spcBef>
              <a:spcAft>
                <a:spcPts val="0"/>
              </a:spcAft>
              <a:buFont typeface="Arial" pitchFamily="34" charset="0"/>
              <a:buChar char="–"/>
              <a:defRPr/>
            </a:pPr>
            <a:r>
              <a:rPr lang="en-GB" sz="2800" dirty="0" smtClean="0"/>
              <a:t>Experts</a:t>
            </a:r>
          </a:p>
          <a:p>
            <a:pPr marL="621792" lvl="1" eaLnBrk="1" fontAlgn="auto" hangingPunct="1">
              <a:spcBef>
                <a:spcPts val="324"/>
              </a:spcBef>
              <a:spcAft>
                <a:spcPts val="0"/>
              </a:spcAft>
              <a:buFont typeface="Arial" pitchFamily="34" charset="0"/>
              <a:buChar char="–"/>
              <a:defRPr/>
            </a:pPr>
            <a:endParaRPr lang="en-GB" sz="2400" dirty="0"/>
          </a:p>
          <a:p>
            <a:pPr marL="365760" indent="-256032" eaLnBrk="1" fontAlgn="auto" hangingPunct="1">
              <a:spcAft>
                <a:spcPts val="0"/>
              </a:spcAft>
              <a:buFont typeface="Arial" pitchFamily="34" charset="0"/>
              <a:buChar char="•"/>
              <a:defRPr/>
            </a:pPr>
            <a:r>
              <a:rPr lang="en-GB" sz="2800" dirty="0" smtClean="0"/>
              <a:t>Scholasticism: pass knowledge on to others</a:t>
            </a:r>
          </a:p>
          <a:p>
            <a:pPr marL="621792" lvl="1" eaLnBrk="1" fontAlgn="auto" hangingPunct="1">
              <a:spcBef>
                <a:spcPts val="324"/>
              </a:spcBef>
              <a:spcAft>
                <a:spcPts val="0"/>
              </a:spcAft>
              <a:buFont typeface="Arial" pitchFamily="34" charset="0"/>
              <a:buChar char="–"/>
              <a:defRPr/>
            </a:pPr>
            <a:r>
              <a:rPr lang="en-GB" sz="2400" dirty="0" smtClean="0"/>
              <a:t>Aristotle</a:t>
            </a:r>
          </a:p>
          <a:p>
            <a:pPr marL="365760" indent="-256032" eaLnBrk="1" fontAlgn="auto" hangingPunct="1">
              <a:spcAft>
                <a:spcPts val="0"/>
              </a:spcAft>
              <a:buFont typeface="Arial" pitchFamily="34" charset="0"/>
              <a:buChar char="•"/>
              <a:defRPr/>
            </a:pPr>
            <a:r>
              <a:rPr lang="en-GB" sz="2800" dirty="0" smtClean="0"/>
              <a:t>Scientific Revolution: passing on knowledge in a precise and specific way.</a:t>
            </a:r>
            <a:endParaRPr lang="en-GB" sz="2800" dirty="0" smtClean="0"/>
          </a:p>
          <a:p>
            <a:pPr marL="621792" lvl="1" eaLnBrk="1" fontAlgn="auto" hangingPunct="1">
              <a:spcBef>
                <a:spcPts val="324"/>
              </a:spcBef>
              <a:spcAft>
                <a:spcPts val="0"/>
              </a:spcAft>
              <a:buFont typeface="Arial" pitchFamily="34" charset="0"/>
              <a:buChar char="–"/>
              <a:defRPr/>
            </a:pPr>
            <a:r>
              <a:rPr lang="en-GB" sz="2400" dirty="0" smtClean="0"/>
              <a:t>Copernicus</a:t>
            </a:r>
          </a:p>
          <a:p>
            <a:pPr marL="621792" lvl="1" eaLnBrk="1" fontAlgn="auto" hangingPunct="1">
              <a:spcBef>
                <a:spcPts val="324"/>
              </a:spcBef>
              <a:spcAft>
                <a:spcPts val="0"/>
              </a:spcAft>
              <a:buFont typeface="Arial" pitchFamily="34" charset="0"/>
              <a:buChar char="–"/>
              <a:defRPr/>
            </a:pPr>
            <a:r>
              <a:rPr lang="en-GB" sz="2400" dirty="0" smtClean="0"/>
              <a:t>Newton</a:t>
            </a:r>
          </a:p>
          <a:p>
            <a:pPr marL="621792" lvl="1" eaLnBrk="1" fontAlgn="auto" hangingPunct="1">
              <a:spcBef>
                <a:spcPts val="324"/>
              </a:spcBef>
              <a:spcAft>
                <a:spcPts val="0"/>
              </a:spcAft>
              <a:buFont typeface="Arial" pitchFamily="34" charset="0"/>
              <a:buChar char="–"/>
              <a:defRPr/>
            </a:pPr>
            <a:r>
              <a:rPr lang="en-GB" sz="2400" dirty="0" smtClean="0"/>
              <a:t>Galileo</a:t>
            </a:r>
          </a:p>
          <a:p>
            <a:pPr marL="621792" lvl="1" eaLnBrk="1" fontAlgn="auto" hangingPunct="1">
              <a:spcBef>
                <a:spcPts val="324"/>
              </a:spcBef>
              <a:spcAft>
                <a:spcPts val="0"/>
              </a:spcAft>
              <a:buFont typeface="Arial" pitchFamily="34" charset="0"/>
              <a:buChar char="–"/>
              <a:defRPr/>
            </a:pPr>
            <a:endParaRPr lang="en-GB" sz="2000" dirty="0"/>
          </a:p>
          <a:p>
            <a:pPr marL="621792" lvl="1" eaLnBrk="1" fontAlgn="auto" hangingPunct="1">
              <a:spcBef>
                <a:spcPts val="324"/>
              </a:spcBef>
              <a:spcAft>
                <a:spcPts val="0"/>
              </a:spcAft>
              <a:buFont typeface="Arial" pitchFamily="34" charset="0"/>
              <a:buChar char="–"/>
              <a:defRPr/>
            </a:pPr>
            <a:r>
              <a:rPr lang="en-GB" sz="2800" dirty="0" smtClean="0"/>
              <a:t>Experts whose theories were backed up by some form of evidence</a:t>
            </a:r>
          </a:p>
          <a:p>
            <a:pPr marL="859536" lvl="2" eaLnBrk="1" fontAlgn="auto" hangingPunct="1">
              <a:spcAft>
                <a:spcPts val="0"/>
              </a:spcAft>
              <a:buFont typeface="Arial" pitchFamily="34" charset="0"/>
              <a:buChar char="•"/>
              <a:defRPr/>
            </a:pPr>
            <a:r>
              <a:rPr lang="en-GB" sz="2400" dirty="0" smtClean="0"/>
              <a:t>Still does not make them necessarily correct, but gives a weight of </a:t>
            </a:r>
            <a:r>
              <a:rPr lang="en-GB" sz="2400" dirty="0" smtClean="0"/>
              <a:t>evidence – changes the way people think.</a:t>
            </a:r>
            <a:endParaRPr lang="en-GB" sz="2400" dirty="0" smtClean="0"/>
          </a:p>
          <a:p>
            <a:pPr marL="859536" lvl="2" eaLnBrk="1" fontAlgn="auto" hangingPunct="1">
              <a:spcAft>
                <a:spcPts val="0"/>
              </a:spcAft>
              <a:buFont typeface="Arial" pitchFamily="34" charset="0"/>
              <a:buChar char="•"/>
              <a:defRPr/>
            </a:pPr>
            <a:endParaRPr lang="en-GB" sz="2800" dirty="0"/>
          </a:p>
          <a:p>
            <a:pPr marL="621792" lvl="1" eaLnBrk="1" fontAlgn="auto" hangingPunct="1">
              <a:spcBef>
                <a:spcPts val="324"/>
              </a:spcBef>
              <a:spcAft>
                <a:spcPts val="0"/>
              </a:spcAft>
              <a:buFont typeface="Arial" pitchFamily="34" charset="0"/>
              <a:buChar char="–"/>
              <a:defRPr/>
            </a:pPr>
            <a:endParaRPr lang="en-US" dirty="0"/>
          </a:p>
        </p:txBody>
      </p:sp>
    </p:spTree>
    <p:extLst>
      <p:ext uri="{BB962C8B-B14F-4D97-AF65-F5344CB8AC3E}">
        <p14:creationId xmlns:p14="http://schemas.microsoft.com/office/powerpoint/2010/main" val="177319599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5" dur="500"/>
                                        <p:tgtEl>
                                          <p:spTgt spid="3">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3" dur="500"/>
                                        <p:tgtEl>
                                          <p:spTgt spid="3">
                                            <p:txEl>
                                              <p:pRg st="5" end="5"/>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6" dur="500"/>
                                        <p:tgtEl>
                                          <p:spTgt spid="3">
                                            <p:txEl>
                                              <p:pRg st="6" end="6"/>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9" dur="500"/>
                                        <p:tgtEl>
                                          <p:spTgt spid="3">
                                            <p:txEl>
                                              <p:pRg st="7" end="7"/>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37" dur="500"/>
                                        <p:tgtEl>
                                          <p:spTgt spid="3">
                                            <p:txEl>
                                              <p:pRg st="10" end="10"/>
                                            </p:txEl>
                                          </p:spTgt>
                                        </p:tgtEl>
                                      </p:cBhvr>
                                    </p:animEffect>
                                  </p:childTnLst>
                                </p:cTn>
                              </p:par>
                              <p:par>
                                <p:cTn id="38" presetID="14" presetClass="entr" presetSubtype="10" fill="hold" nodeType="withEffect">
                                  <p:stCondLst>
                                    <p:cond delay="0"/>
                                  </p:stCondLst>
                                  <p:childTnLst>
                                    <p:set>
                                      <p:cBhvr>
                                        <p:cTn id="39"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4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2"/>
          <p:cNvSpPr>
            <a:spLocks noGrp="1"/>
          </p:cNvSpPr>
          <p:nvPr>
            <p:ph idx="1"/>
          </p:nvPr>
        </p:nvSpPr>
        <p:spPr>
          <a:xfrm>
            <a:off x="251520" y="1052736"/>
            <a:ext cx="8784976" cy="5184576"/>
          </a:xfrm>
        </p:spPr>
        <p:txBody>
          <a:bodyPr/>
          <a:lstStyle/>
          <a:p>
            <a:pPr eaLnBrk="1" hangingPunct="1"/>
            <a:r>
              <a:rPr lang="en-GB" altLang="en-US" sz="3600" dirty="0" smtClean="0"/>
              <a:t>Induction</a:t>
            </a:r>
          </a:p>
          <a:p>
            <a:pPr lvl="1" eaLnBrk="1" hangingPunct="1"/>
            <a:r>
              <a:rPr lang="en-GB" altLang="en-US" sz="3200" dirty="0" smtClean="0"/>
              <a:t>Logic</a:t>
            </a:r>
          </a:p>
          <a:p>
            <a:pPr lvl="1" eaLnBrk="1" hangingPunct="1"/>
            <a:r>
              <a:rPr lang="en-GB" altLang="en-US" sz="3200" dirty="0" smtClean="0"/>
              <a:t>Premises and Conclusions</a:t>
            </a:r>
          </a:p>
          <a:p>
            <a:pPr lvl="1" eaLnBrk="1" hangingPunct="1"/>
            <a:endParaRPr lang="en-GB" altLang="en-US" sz="3200" dirty="0" smtClean="0"/>
          </a:p>
          <a:p>
            <a:pPr lvl="1" eaLnBrk="1" hangingPunct="1"/>
            <a:r>
              <a:rPr lang="en-GB" altLang="en-US" sz="3200" dirty="0" smtClean="0"/>
              <a:t>All </a:t>
            </a:r>
            <a:r>
              <a:rPr lang="en-GB" altLang="en-US" sz="3200" dirty="0" err="1" smtClean="0"/>
              <a:t>Xs</a:t>
            </a:r>
            <a:r>
              <a:rPr lang="en-GB" altLang="en-US" sz="3200" dirty="0" smtClean="0"/>
              <a:t> are Y</a:t>
            </a:r>
          </a:p>
          <a:p>
            <a:pPr lvl="1" eaLnBrk="1" hangingPunct="1"/>
            <a:r>
              <a:rPr lang="en-GB" altLang="en-US" sz="3200" dirty="0" smtClean="0"/>
              <a:t>A is X</a:t>
            </a:r>
          </a:p>
          <a:p>
            <a:pPr lvl="1" eaLnBrk="1" hangingPunct="1"/>
            <a:r>
              <a:rPr lang="en-GB" altLang="en-US" sz="3200" dirty="0" smtClean="0"/>
              <a:t>Therefore A is Y</a:t>
            </a:r>
          </a:p>
          <a:p>
            <a:pPr lvl="1" eaLnBrk="1" hangingPunct="1"/>
            <a:endParaRPr lang="en-GB" altLang="en-US" sz="3200" dirty="0" smtClean="0"/>
          </a:p>
          <a:p>
            <a:pPr lvl="1" eaLnBrk="1" hangingPunct="1"/>
            <a:r>
              <a:rPr lang="en-GB" altLang="en-US" sz="3200" dirty="0" smtClean="0"/>
              <a:t>Two premises lead to a Valid </a:t>
            </a:r>
            <a:r>
              <a:rPr lang="en-GB" altLang="en-US" sz="3200" dirty="0" smtClean="0"/>
              <a:t>conclusion</a:t>
            </a:r>
          </a:p>
        </p:txBody>
      </p:sp>
      <p:sp>
        <p:nvSpPr>
          <p:cNvPr id="3" name="TextBox 2"/>
          <p:cNvSpPr txBox="1"/>
          <p:nvPr/>
        </p:nvSpPr>
        <p:spPr>
          <a:xfrm>
            <a:off x="1259632" y="139279"/>
            <a:ext cx="6552728" cy="769441"/>
          </a:xfrm>
          <a:prstGeom prst="rect">
            <a:avLst/>
          </a:prstGeom>
          <a:noFill/>
        </p:spPr>
        <p:txBody>
          <a:bodyPr wrap="square" rtlCol="0">
            <a:spAutoFit/>
          </a:bodyPr>
          <a:lstStyle/>
          <a:p>
            <a:pPr algn="ctr"/>
            <a:r>
              <a:rPr lang="en-GB" sz="4400" dirty="0" smtClean="0"/>
              <a:t>Empiricism: Bacon </a:t>
            </a:r>
            <a:endParaRPr lang="en-GB" sz="4400" dirty="0"/>
          </a:p>
        </p:txBody>
      </p:sp>
    </p:spTree>
    <p:extLst>
      <p:ext uri="{BB962C8B-B14F-4D97-AF65-F5344CB8AC3E}">
        <p14:creationId xmlns:p14="http://schemas.microsoft.com/office/powerpoint/2010/main" val="677162304"/>
      </p:ext>
    </p:extLst>
  </p:cSld>
  <p:clrMapOvr>
    <a:masterClrMapping/>
  </p:clrMapOvr>
  <p:transition>
    <p:dissolv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4525962"/>
          </a:xfrm>
        </p:spPr>
        <p:txBody>
          <a:bodyPr rtlCol="0">
            <a:noAutofit/>
          </a:bodyPr>
          <a:lstStyle/>
          <a:p>
            <a:pPr marL="365760" indent="-256032" eaLnBrk="1" fontAlgn="auto" hangingPunct="1">
              <a:spcAft>
                <a:spcPts val="0"/>
              </a:spcAft>
              <a:buFont typeface="Arial" pitchFamily="34" charset="0"/>
              <a:buChar char="•"/>
              <a:defRPr/>
            </a:pPr>
            <a:r>
              <a:rPr lang="en-GB" sz="3200" dirty="0" smtClean="0"/>
              <a:t>All humans are mortal (Premise)</a:t>
            </a:r>
          </a:p>
          <a:p>
            <a:pPr marL="365760" indent="-256032" eaLnBrk="1" fontAlgn="auto" hangingPunct="1">
              <a:spcAft>
                <a:spcPts val="0"/>
              </a:spcAft>
              <a:buFont typeface="Arial" pitchFamily="34" charset="0"/>
              <a:buChar char="•"/>
              <a:defRPr/>
            </a:pPr>
            <a:r>
              <a:rPr lang="en-GB" sz="3200" dirty="0" smtClean="0"/>
              <a:t>I am human (premise)</a:t>
            </a:r>
          </a:p>
          <a:p>
            <a:pPr marL="365760" indent="-256032" eaLnBrk="1" fontAlgn="auto" hangingPunct="1">
              <a:spcAft>
                <a:spcPts val="0"/>
              </a:spcAft>
              <a:buFont typeface="Arial" pitchFamily="34" charset="0"/>
              <a:buChar char="•"/>
              <a:defRPr/>
            </a:pPr>
            <a:r>
              <a:rPr lang="en-GB" sz="3200" dirty="0" smtClean="0"/>
              <a:t>Therefore I am mortal (Conclusion)</a:t>
            </a:r>
          </a:p>
          <a:p>
            <a:pPr marL="365760" indent="-256032" eaLnBrk="1" fontAlgn="auto" hangingPunct="1">
              <a:spcAft>
                <a:spcPts val="0"/>
              </a:spcAft>
              <a:buFont typeface="Arial" pitchFamily="34" charset="0"/>
              <a:buChar char="•"/>
              <a:defRPr/>
            </a:pPr>
            <a:endParaRPr lang="en-GB" sz="3200" dirty="0"/>
          </a:p>
          <a:p>
            <a:pPr marL="365760" indent="-256032" eaLnBrk="1" fontAlgn="auto" hangingPunct="1">
              <a:spcAft>
                <a:spcPts val="0"/>
              </a:spcAft>
              <a:buFont typeface="Arial" pitchFamily="34" charset="0"/>
              <a:buChar char="•"/>
              <a:defRPr/>
            </a:pPr>
            <a:r>
              <a:rPr lang="en-GB" sz="3200" dirty="0" smtClean="0"/>
              <a:t>All humans are green (Premise)</a:t>
            </a:r>
          </a:p>
          <a:p>
            <a:pPr marL="365760" indent="-256032" eaLnBrk="1" fontAlgn="auto" hangingPunct="1">
              <a:spcAft>
                <a:spcPts val="0"/>
              </a:spcAft>
              <a:buFont typeface="Arial" pitchFamily="34" charset="0"/>
              <a:buChar char="•"/>
              <a:defRPr/>
            </a:pPr>
            <a:r>
              <a:rPr lang="en-GB" sz="3200" dirty="0" smtClean="0"/>
              <a:t>I am human (Premise)</a:t>
            </a:r>
          </a:p>
          <a:p>
            <a:pPr marL="365760" indent="-256032" eaLnBrk="1" fontAlgn="auto" hangingPunct="1">
              <a:spcAft>
                <a:spcPts val="0"/>
              </a:spcAft>
              <a:buFont typeface="Arial" pitchFamily="34" charset="0"/>
              <a:buChar char="•"/>
              <a:defRPr/>
            </a:pPr>
            <a:r>
              <a:rPr lang="en-GB" sz="3200" dirty="0" smtClean="0"/>
              <a:t>Therefore I am green (Conclusion)</a:t>
            </a:r>
          </a:p>
          <a:p>
            <a:pPr marL="365760" indent="-256032" eaLnBrk="1" fontAlgn="auto" hangingPunct="1">
              <a:spcAft>
                <a:spcPts val="0"/>
              </a:spcAft>
              <a:buFont typeface="Arial" pitchFamily="34" charset="0"/>
              <a:buChar char="•"/>
              <a:defRPr/>
            </a:pPr>
            <a:endParaRPr lang="en-GB" sz="3200" dirty="0"/>
          </a:p>
          <a:p>
            <a:pPr marL="365760" indent="-256032" eaLnBrk="1" fontAlgn="auto" hangingPunct="1">
              <a:spcAft>
                <a:spcPts val="0"/>
              </a:spcAft>
              <a:buFont typeface="Arial" pitchFamily="34" charset="0"/>
              <a:buChar char="•"/>
              <a:defRPr/>
            </a:pPr>
            <a:r>
              <a:rPr lang="en-GB" sz="3200" dirty="0" smtClean="0"/>
              <a:t>Both valid as arguments – although the second argument may contain a false premise</a:t>
            </a:r>
            <a:endParaRPr lang="en-US" sz="3200" dirty="0"/>
          </a:p>
        </p:txBody>
      </p:sp>
    </p:spTree>
    <p:extLst>
      <p:ext uri="{BB962C8B-B14F-4D97-AF65-F5344CB8AC3E}">
        <p14:creationId xmlns:p14="http://schemas.microsoft.com/office/powerpoint/2010/main" val="324031161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linds(horizontal)">
                                      <p:cBhvr>
                                        <p:cTn id="21" dur="500"/>
                                        <p:tgtEl>
                                          <p:spTgt spid="3">
                                            <p:txEl>
                                              <p:pRg st="5" end="5"/>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linds(horizontal)">
                                      <p:cBhvr>
                                        <p:cTn id="24" dur="500"/>
                                        <p:tgtEl>
                                          <p:spTgt spid="3">
                                            <p:txEl>
                                              <p:pRg st="6" end="6"/>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blinds(horizontal)">
                                      <p:cBhvr>
                                        <p:cTn id="2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6408712"/>
          </a:xfrm>
        </p:spPr>
        <p:txBody>
          <a:bodyPr rtlCol="0">
            <a:noAutofit/>
          </a:bodyPr>
          <a:lstStyle/>
          <a:p>
            <a:pPr marL="365760" indent="-256032" eaLnBrk="1" fontAlgn="auto" hangingPunct="1">
              <a:spcAft>
                <a:spcPts val="0"/>
              </a:spcAft>
              <a:buFont typeface="Arial" pitchFamily="34" charset="0"/>
              <a:buChar char="•"/>
              <a:defRPr/>
            </a:pPr>
            <a:r>
              <a:rPr lang="en-GB" sz="2800" dirty="0" smtClean="0"/>
              <a:t>All Xs are Ys (Premise)</a:t>
            </a:r>
          </a:p>
          <a:p>
            <a:pPr marL="365760" indent="-256032" eaLnBrk="1" fontAlgn="auto" hangingPunct="1">
              <a:spcAft>
                <a:spcPts val="0"/>
              </a:spcAft>
              <a:buFont typeface="Arial" pitchFamily="34" charset="0"/>
              <a:buChar char="•"/>
              <a:defRPr/>
            </a:pPr>
            <a:r>
              <a:rPr lang="en-GB" sz="2800" dirty="0" smtClean="0"/>
              <a:t>A is Y (Premise)</a:t>
            </a:r>
          </a:p>
          <a:p>
            <a:pPr marL="365760" indent="-256032" eaLnBrk="1" fontAlgn="auto" hangingPunct="1">
              <a:spcAft>
                <a:spcPts val="0"/>
              </a:spcAft>
              <a:buFont typeface="Arial" pitchFamily="34" charset="0"/>
              <a:buChar char="•"/>
              <a:defRPr/>
            </a:pPr>
            <a:r>
              <a:rPr lang="en-GB" sz="2800" dirty="0" smtClean="0"/>
              <a:t>Therefore A is X (Conclusion)</a:t>
            </a:r>
          </a:p>
          <a:p>
            <a:pPr marL="365760" indent="-256032" eaLnBrk="1" fontAlgn="auto" hangingPunct="1">
              <a:spcAft>
                <a:spcPts val="0"/>
              </a:spcAft>
              <a:buFont typeface="Arial" pitchFamily="34" charset="0"/>
              <a:buChar char="•"/>
              <a:defRPr/>
            </a:pPr>
            <a:endParaRPr lang="en-GB" sz="2000" dirty="0"/>
          </a:p>
          <a:p>
            <a:pPr marL="365760" indent="-256032" eaLnBrk="1" fontAlgn="auto" hangingPunct="1">
              <a:spcAft>
                <a:spcPts val="0"/>
              </a:spcAft>
              <a:buFont typeface="Arial" pitchFamily="34" charset="0"/>
              <a:buChar char="•"/>
              <a:defRPr/>
            </a:pPr>
            <a:r>
              <a:rPr lang="en-GB" sz="2800" dirty="0" smtClean="0"/>
              <a:t>Invalid argument – ‘All Xs are Ys’ is not the same as ‘All Ys are Xs’ – there may be some Ys that are not Xs</a:t>
            </a:r>
          </a:p>
          <a:p>
            <a:pPr marL="365760" indent="-256032" eaLnBrk="1" fontAlgn="auto" hangingPunct="1">
              <a:spcAft>
                <a:spcPts val="0"/>
              </a:spcAft>
              <a:buFont typeface="Arial" pitchFamily="34" charset="0"/>
              <a:buChar char="•"/>
              <a:defRPr/>
            </a:pPr>
            <a:endParaRPr lang="en-GB" sz="2000" dirty="0"/>
          </a:p>
          <a:p>
            <a:pPr marL="365760" indent="-256032" eaLnBrk="1" fontAlgn="auto" hangingPunct="1">
              <a:spcAft>
                <a:spcPts val="0"/>
              </a:spcAft>
              <a:buFont typeface="Arial" pitchFamily="34" charset="0"/>
              <a:buChar char="•"/>
              <a:defRPr/>
            </a:pPr>
            <a:r>
              <a:rPr lang="en-GB" sz="2800" dirty="0" smtClean="0"/>
              <a:t>All humans are mortal (Premise)</a:t>
            </a:r>
          </a:p>
          <a:p>
            <a:pPr marL="365760" indent="-256032" eaLnBrk="1" fontAlgn="auto" hangingPunct="1">
              <a:spcAft>
                <a:spcPts val="0"/>
              </a:spcAft>
              <a:buFont typeface="Arial" pitchFamily="34" charset="0"/>
              <a:buChar char="•"/>
              <a:defRPr/>
            </a:pPr>
            <a:r>
              <a:rPr lang="en-GB" sz="2800" dirty="0" smtClean="0"/>
              <a:t>My pet rabbit is mortal (Premise)</a:t>
            </a:r>
          </a:p>
          <a:p>
            <a:pPr marL="365760" indent="-256032" eaLnBrk="1" fontAlgn="auto" hangingPunct="1">
              <a:spcAft>
                <a:spcPts val="0"/>
              </a:spcAft>
              <a:buFont typeface="Arial" pitchFamily="34" charset="0"/>
              <a:buChar char="•"/>
              <a:defRPr/>
            </a:pPr>
            <a:r>
              <a:rPr lang="en-GB" sz="2800" dirty="0" smtClean="0"/>
              <a:t>Therefore my pet rabbit is human (Conclusion)</a:t>
            </a:r>
          </a:p>
          <a:p>
            <a:pPr marL="365760" indent="-256032" eaLnBrk="1" fontAlgn="auto" hangingPunct="1">
              <a:spcAft>
                <a:spcPts val="0"/>
              </a:spcAft>
              <a:buFont typeface="Arial" pitchFamily="34" charset="0"/>
              <a:buChar char="•"/>
              <a:defRPr/>
            </a:pPr>
            <a:endParaRPr lang="en-GB" sz="2000" dirty="0"/>
          </a:p>
          <a:p>
            <a:pPr marL="365760" indent="-256032" eaLnBrk="1" fontAlgn="auto" hangingPunct="1">
              <a:spcAft>
                <a:spcPts val="0"/>
              </a:spcAft>
              <a:buFont typeface="Arial" pitchFamily="34" charset="0"/>
              <a:buChar char="•"/>
              <a:defRPr/>
            </a:pPr>
            <a:r>
              <a:rPr lang="en-GB" sz="2800" dirty="0" smtClean="0"/>
              <a:t>‘Logical Fallacy’</a:t>
            </a:r>
            <a:endParaRPr lang="en-US" sz="2800" dirty="0"/>
          </a:p>
        </p:txBody>
      </p:sp>
    </p:spTree>
    <p:extLst>
      <p:ext uri="{BB962C8B-B14F-4D97-AF65-F5344CB8AC3E}">
        <p14:creationId xmlns:p14="http://schemas.microsoft.com/office/powerpoint/2010/main" val="238781255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blinds(horizontal)">
                                      <p:cBhvr>
                                        <p:cTn id="23" dur="500"/>
                                        <p:tgtEl>
                                          <p:spTgt spid="3">
                                            <p:txEl>
                                              <p:pRg st="6" end="6"/>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blinds(horizontal)">
                                      <p:cBhvr>
                                        <p:cTn id="26" dur="500"/>
                                        <p:tgtEl>
                                          <p:spTgt spid="3">
                                            <p:txEl>
                                              <p:pRg st="7" end="7"/>
                                            </p:txEl>
                                          </p:spTgt>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blinds(horizontal)">
                                      <p:cBhvr>
                                        <p:cTn id="29" dur="500"/>
                                        <p:tgtEl>
                                          <p:spTgt spid="3">
                                            <p:txEl>
                                              <p:pRg st="8" end="8"/>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3" presetClass="entr" presetSubtype="10" fill="hold" grpId="0"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blinds(horizontal)">
                                      <p:cBhvr>
                                        <p:cTn id="34"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712968" cy="4525962"/>
          </a:xfrm>
        </p:spPr>
        <p:txBody>
          <a:bodyPr/>
          <a:lstStyle/>
          <a:p>
            <a:pPr eaLnBrk="1" hangingPunct="1"/>
            <a:r>
              <a:rPr lang="en-GB" altLang="en-US" sz="3200" dirty="0" smtClean="0"/>
              <a:t>The Bible says that God exists</a:t>
            </a:r>
          </a:p>
          <a:p>
            <a:pPr eaLnBrk="1" hangingPunct="1"/>
            <a:r>
              <a:rPr lang="en-GB" altLang="en-US" sz="3200" dirty="0" smtClean="0"/>
              <a:t>The Bible is the word of God and therefore true</a:t>
            </a:r>
          </a:p>
          <a:p>
            <a:pPr eaLnBrk="1" hangingPunct="1"/>
            <a:r>
              <a:rPr lang="en-GB" altLang="en-US" sz="3200" dirty="0" smtClean="0"/>
              <a:t>Therefore God exists</a:t>
            </a:r>
          </a:p>
          <a:p>
            <a:pPr eaLnBrk="1" hangingPunct="1"/>
            <a:endParaRPr lang="en-GB" altLang="en-US" sz="3200" dirty="0" smtClean="0"/>
          </a:p>
          <a:p>
            <a:pPr eaLnBrk="1" hangingPunct="1"/>
            <a:r>
              <a:rPr lang="en-GB" altLang="en-US" sz="3200" dirty="0" smtClean="0"/>
              <a:t>Valid conclusion from the premises – but circular – the premises can only be true if the conclusion is true</a:t>
            </a:r>
            <a:endParaRPr lang="en-US" altLang="en-US" sz="3200" dirty="0" smtClean="0"/>
          </a:p>
        </p:txBody>
      </p:sp>
    </p:spTree>
    <p:extLst>
      <p:ext uri="{BB962C8B-B14F-4D97-AF65-F5344CB8AC3E}">
        <p14:creationId xmlns:p14="http://schemas.microsoft.com/office/powerpoint/2010/main" val="219723561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481138"/>
            <a:ext cx="8928992" cy="4525962"/>
          </a:xfrm>
        </p:spPr>
        <p:txBody>
          <a:bodyPr rtlCol="0">
            <a:normAutofit/>
          </a:bodyPr>
          <a:lstStyle/>
          <a:p>
            <a:pPr marL="365760" indent="-256032" eaLnBrk="1" fontAlgn="auto" hangingPunct="1">
              <a:spcAft>
                <a:spcPts val="0"/>
              </a:spcAft>
              <a:buFont typeface="Arial" pitchFamily="34" charset="0"/>
              <a:buChar char="•"/>
              <a:defRPr/>
            </a:pPr>
            <a:r>
              <a:rPr lang="en-GB" sz="3200" dirty="0" smtClean="0">
                <a:solidFill>
                  <a:schemeClr val="bg1">
                    <a:lumMod val="65000"/>
                  </a:schemeClr>
                </a:solidFill>
              </a:rPr>
              <a:t>Point One: ‘Knowledge’ can be a difficult thing for us to deal with in psychology.</a:t>
            </a:r>
          </a:p>
          <a:p>
            <a:pPr marL="365760" indent="-256032" eaLnBrk="1" fontAlgn="auto" hangingPunct="1">
              <a:spcAft>
                <a:spcPts val="0"/>
              </a:spcAft>
              <a:buFont typeface="Arial" pitchFamily="34" charset="0"/>
              <a:buChar char="•"/>
              <a:defRPr/>
            </a:pPr>
            <a:r>
              <a:rPr lang="en-GB" sz="3200" dirty="0" smtClean="0"/>
              <a:t>Point Two: Arguments can be valid, invalid, circular, etc.</a:t>
            </a:r>
          </a:p>
          <a:p>
            <a:pPr marL="621792" lvl="1" eaLnBrk="1" fontAlgn="auto" hangingPunct="1">
              <a:spcBef>
                <a:spcPts val="324"/>
              </a:spcBef>
              <a:spcAft>
                <a:spcPts val="0"/>
              </a:spcAft>
              <a:buFont typeface="Arial" pitchFamily="34" charset="0"/>
              <a:buChar char="–"/>
              <a:defRPr/>
            </a:pPr>
            <a:r>
              <a:rPr lang="en-GB" sz="2800" dirty="0" smtClean="0"/>
              <a:t>Valid does not necessarily equal ‘right</a:t>
            </a:r>
            <a:r>
              <a:rPr lang="en-GB" sz="2800" dirty="0" smtClean="0"/>
              <a:t>’</a:t>
            </a:r>
          </a:p>
          <a:p>
            <a:pPr marL="621792" lvl="1" eaLnBrk="1" fontAlgn="auto" hangingPunct="1">
              <a:spcBef>
                <a:spcPts val="324"/>
              </a:spcBef>
              <a:spcAft>
                <a:spcPts val="0"/>
              </a:spcAft>
              <a:buFont typeface="Arial" pitchFamily="34" charset="0"/>
              <a:buChar char="–"/>
              <a:defRPr/>
            </a:pPr>
            <a:endParaRPr lang="en-GB" sz="2800" dirty="0"/>
          </a:p>
          <a:p>
            <a:pPr marL="621792" lvl="1" eaLnBrk="1" fontAlgn="auto" hangingPunct="1">
              <a:spcBef>
                <a:spcPts val="324"/>
              </a:spcBef>
              <a:spcAft>
                <a:spcPts val="0"/>
              </a:spcAft>
              <a:buFont typeface="Arial" pitchFamily="34" charset="0"/>
              <a:buChar char="–"/>
              <a:defRPr/>
            </a:pPr>
            <a:r>
              <a:rPr lang="en-GB" sz="2800" dirty="0" smtClean="0"/>
              <a:t>Important for us to consider when examining things scientifically.</a:t>
            </a:r>
            <a:endParaRPr lang="en-US" sz="2800" dirty="0"/>
          </a:p>
        </p:txBody>
      </p:sp>
    </p:spTree>
    <p:extLst>
      <p:ext uri="{BB962C8B-B14F-4D97-AF65-F5344CB8AC3E}">
        <p14:creationId xmlns:p14="http://schemas.microsoft.com/office/powerpoint/2010/main" val="2034255359"/>
      </p:ext>
    </p:extLst>
  </p:cSld>
  <p:clrMapOvr>
    <a:masterClrMapping/>
  </p:clrMapOvr>
  <p:transition>
    <p:dissolv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Content Placeholder 2"/>
          <p:cNvSpPr>
            <a:spLocks noGrp="1"/>
          </p:cNvSpPr>
          <p:nvPr>
            <p:ph idx="1"/>
          </p:nvPr>
        </p:nvSpPr>
        <p:spPr>
          <a:xfrm>
            <a:off x="107504" y="332656"/>
            <a:ext cx="8928992" cy="5256584"/>
          </a:xfrm>
        </p:spPr>
        <p:txBody>
          <a:bodyPr/>
          <a:lstStyle/>
          <a:p>
            <a:pPr eaLnBrk="1" hangingPunct="1"/>
            <a:r>
              <a:rPr lang="en-GB" altLang="en-US" sz="3200" b="1" dirty="0" smtClean="0"/>
              <a:t>Naive </a:t>
            </a:r>
            <a:r>
              <a:rPr lang="en-GB" altLang="en-US" sz="3200" b="1" dirty="0" err="1" smtClean="0"/>
              <a:t>Inductivism</a:t>
            </a:r>
            <a:r>
              <a:rPr lang="en-GB" altLang="en-US" sz="3200" b="1" dirty="0" smtClean="0"/>
              <a:t> </a:t>
            </a:r>
            <a:r>
              <a:rPr lang="en-GB" altLang="en-US" sz="3200" dirty="0" smtClean="0"/>
              <a:t>(Bacon)</a:t>
            </a:r>
          </a:p>
          <a:p>
            <a:pPr lvl="1" eaLnBrk="1" hangingPunct="1"/>
            <a:r>
              <a:rPr lang="en-GB" altLang="en-US" sz="3200" dirty="0" smtClean="0"/>
              <a:t>Observation and Induction</a:t>
            </a:r>
          </a:p>
          <a:p>
            <a:pPr lvl="1" eaLnBrk="1" hangingPunct="1"/>
            <a:endParaRPr lang="en-GB" altLang="en-US" sz="1800" dirty="0" smtClean="0"/>
          </a:p>
          <a:p>
            <a:pPr lvl="1" eaLnBrk="1" hangingPunct="1"/>
            <a:r>
              <a:rPr lang="en-GB" altLang="en-US" sz="3200" dirty="0" smtClean="0"/>
              <a:t>Once we have enough observations we can infer general laws</a:t>
            </a:r>
          </a:p>
          <a:p>
            <a:pPr lvl="1" eaLnBrk="1" hangingPunct="1"/>
            <a:endParaRPr lang="en-GB" altLang="en-US" sz="1600" dirty="0" smtClean="0"/>
          </a:p>
          <a:p>
            <a:pPr lvl="1" eaLnBrk="1" hangingPunct="1"/>
            <a:r>
              <a:rPr lang="en-GB" altLang="en-US" sz="3200" dirty="0" smtClean="0"/>
              <a:t>All birds lay eggs</a:t>
            </a:r>
          </a:p>
          <a:p>
            <a:pPr lvl="1" eaLnBrk="1" hangingPunct="1"/>
            <a:r>
              <a:rPr lang="en-GB" altLang="en-US" sz="3200" dirty="0" smtClean="0"/>
              <a:t>All metals expand when heated</a:t>
            </a:r>
          </a:p>
          <a:p>
            <a:pPr lvl="1" eaLnBrk="1" hangingPunct="1"/>
            <a:r>
              <a:rPr lang="en-GB" altLang="en-US" sz="3200" dirty="0" smtClean="0"/>
              <a:t>Objects fall and accelerate at a uniform </a:t>
            </a:r>
            <a:r>
              <a:rPr lang="en-GB" altLang="en-US" sz="3200" dirty="0" smtClean="0"/>
              <a:t>rate</a:t>
            </a:r>
          </a:p>
          <a:p>
            <a:pPr marL="392113" lvl="1" indent="0" eaLnBrk="1" hangingPunct="1">
              <a:buNone/>
            </a:pPr>
            <a:endParaRPr lang="en-GB" altLang="en-US" sz="1600" dirty="0" smtClean="0"/>
          </a:p>
          <a:p>
            <a:pPr lvl="1" eaLnBrk="1" hangingPunct="1"/>
            <a:r>
              <a:rPr lang="en-GB" altLang="en-US" sz="3200" dirty="0" smtClean="0"/>
              <a:t>Will the sun rise tomorrow morning?</a:t>
            </a:r>
            <a:endParaRPr lang="en-US" altLang="en-US" sz="3200" dirty="0" smtClean="0"/>
          </a:p>
        </p:txBody>
      </p:sp>
    </p:spTree>
    <p:extLst>
      <p:ext uri="{BB962C8B-B14F-4D97-AF65-F5344CB8AC3E}">
        <p14:creationId xmlns:p14="http://schemas.microsoft.com/office/powerpoint/2010/main" val="2904619122"/>
      </p:ext>
    </p:extLst>
  </p:cSld>
  <p:clrMapOvr>
    <a:masterClrMapping/>
  </p:clrMapOvr>
  <p:transition>
    <p:dissolv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6192688"/>
          </a:xfrm>
        </p:spPr>
        <p:txBody>
          <a:bodyPr rtlCol="0">
            <a:noAutofit/>
          </a:bodyPr>
          <a:lstStyle/>
          <a:p>
            <a:pPr marL="365760" indent="-256032" eaLnBrk="1" fontAlgn="auto" hangingPunct="1">
              <a:spcAft>
                <a:spcPts val="0"/>
              </a:spcAft>
              <a:buFont typeface="Arial" pitchFamily="34" charset="0"/>
              <a:buChar char="•"/>
              <a:defRPr/>
            </a:pPr>
            <a:r>
              <a:rPr lang="en-GB" sz="2800" dirty="0"/>
              <a:t>Weakness of scientific </a:t>
            </a:r>
            <a:r>
              <a:rPr lang="en-GB" sz="2800" dirty="0" smtClean="0"/>
              <a:t>method</a:t>
            </a:r>
          </a:p>
          <a:p>
            <a:pPr marL="109728" indent="0" eaLnBrk="1" fontAlgn="auto" hangingPunct="1">
              <a:spcAft>
                <a:spcPts val="0"/>
              </a:spcAft>
              <a:buNone/>
              <a:defRPr/>
            </a:pPr>
            <a:endParaRPr lang="en-GB" sz="1000" dirty="0"/>
          </a:p>
          <a:p>
            <a:pPr marL="365760" indent="-256032" eaLnBrk="1" fontAlgn="auto" hangingPunct="1">
              <a:spcAft>
                <a:spcPts val="0"/>
              </a:spcAft>
              <a:buFont typeface="Arial" pitchFamily="34" charset="0"/>
              <a:buChar char="•"/>
              <a:defRPr/>
            </a:pPr>
            <a:r>
              <a:rPr lang="en-GB" sz="2800" dirty="0" smtClean="0"/>
              <a:t>“</a:t>
            </a:r>
            <a:r>
              <a:rPr lang="en-GB" sz="2800" dirty="0" smtClean="0"/>
              <a:t>When is it legitimate to infer a universal generalisation from a collection of observation statements</a:t>
            </a:r>
            <a:r>
              <a:rPr lang="en-GB" sz="2800" dirty="0" smtClean="0"/>
              <a:t>?”</a:t>
            </a:r>
          </a:p>
          <a:p>
            <a:pPr marL="365760" indent="-256032" eaLnBrk="1" fontAlgn="auto" hangingPunct="1">
              <a:spcAft>
                <a:spcPts val="0"/>
              </a:spcAft>
              <a:buFont typeface="Arial" pitchFamily="34" charset="0"/>
              <a:buChar char="•"/>
              <a:defRPr/>
            </a:pPr>
            <a:endParaRPr lang="en-GB" sz="1000" dirty="0"/>
          </a:p>
          <a:p>
            <a:pPr marL="365760" indent="-256032" eaLnBrk="1" fontAlgn="auto" hangingPunct="1">
              <a:spcAft>
                <a:spcPts val="0"/>
              </a:spcAft>
              <a:buFont typeface="Arial" pitchFamily="34" charset="0"/>
              <a:buChar char="•"/>
              <a:defRPr/>
            </a:pPr>
            <a:r>
              <a:rPr lang="en-GB" sz="2800" dirty="0" smtClean="0"/>
              <a:t>“When a large number of observations of Xs under a wide variety of conditions have been made, and when all Xs have been found to possess property Y, and when no instance has been found to contradict the universal generalisation ‘all Xs possess property Y’”</a:t>
            </a:r>
          </a:p>
          <a:p>
            <a:pPr marL="365760" indent="-256032" eaLnBrk="1" fontAlgn="auto" hangingPunct="1">
              <a:spcAft>
                <a:spcPts val="0"/>
              </a:spcAft>
              <a:buFont typeface="Arial" pitchFamily="34" charset="0"/>
              <a:buChar char="•"/>
              <a:defRPr/>
            </a:pPr>
            <a:r>
              <a:rPr lang="en-GB" sz="2800" dirty="0" smtClean="0"/>
              <a:t>(</a:t>
            </a:r>
            <a:r>
              <a:rPr lang="en-GB" sz="2800" dirty="0" err="1" smtClean="0"/>
              <a:t>Ladyman</a:t>
            </a:r>
            <a:r>
              <a:rPr lang="en-GB" sz="2800" dirty="0" smtClean="0"/>
              <a:t>, 2002, pp28 – 29).</a:t>
            </a:r>
          </a:p>
          <a:p>
            <a:pPr marL="365760" indent="-256032" eaLnBrk="1" fontAlgn="auto" hangingPunct="1">
              <a:spcAft>
                <a:spcPts val="0"/>
              </a:spcAft>
              <a:buFont typeface="Arial" pitchFamily="34" charset="0"/>
              <a:buChar char="•"/>
              <a:defRPr/>
            </a:pPr>
            <a:endParaRPr lang="en-GB" sz="1050" dirty="0"/>
          </a:p>
          <a:p>
            <a:pPr marL="1143635" lvl="3" indent="-256032" eaLnBrk="1" fontAlgn="auto" hangingPunct="1">
              <a:spcAft>
                <a:spcPts val="0"/>
              </a:spcAft>
              <a:buFont typeface="Arial" pitchFamily="34" charset="0"/>
              <a:buChar char="•"/>
              <a:defRPr/>
            </a:pPr>
            <a:r>
              <a:rPr lang="en-GB" sz="3200" b="1" dirty="0" smtClean="0"/>
              <a:t>Principle of induction</a:t>
            </a:r>
            <a:endParaRPr lang="en-US" sz="3200" b="1" dirty="0"/>
          </a:p>
        </p:txBody>
      </p:sp>
    </p:spTree>
    <p:extLst>
      <p:ext uri="{BB962C8B-B14F-4D97-AF65-F5344CB8AC3E}">
        <p14:creationId xmlns:p14="http://schemas.microsoft.com/office/powerpoint/2010/main" val="283346998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blinds(horizontal)">
                                      <p:cBhvr>
                                        <p:cTn id="20" dur="500"/>
                                        <p:tgtEl>
                                          <p:spTgt spid="3">
                                            <p:txEl>
                                              <p:pRg st="5" end="5"/>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blinds(horizontal)">
                                      <p:cBhvr>
                                        <p:cTn id="2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116632"/>
            <a:ext cx="9001000" cy="6120680"/>
          </a:xfrm>
        </p:spPr>
        <p:txBody>
          <a:bodyPr rtlCol="0">
            <a:normAutofit lnSpcReduction="10000"/>
          </a:bodyPr>
          <a:lstStyle/>
          <a:p>
            <a:pPr marL="365760" indent="-256032" eaLnBrk="1" fontAlgn="auto" hangingPunct="1">
              <a:spcAft>
                <a:spcPts val="0"/>
              </a:spcAft>
              <a:buFont typeface="Arial" pitchFamily="34" charset="0"/>
              <a:buChar char="•"/>
              <a:defRPr/>
            </a:pPr>
            <a:r>
              <a:rPr lang="en-GB" sz="3200" b="1" dirty="0" smtClean="0"/>
              <a:t>Principle of Causation</a:t>
            </a:r>
            <a:r>
              <a:rPr lang="en-GB" sz="3200" dirty="0" smtClean="0"/>
              <a:t> (Hume)</a:t>
            </a:r>
          </a:p>
          <a:p>
            <a:pPr marL="621792" lvl="1" eaLnBrk="1" fontAlgn="auto" hangingPunct="1">
              <a:spcBef>
                <a:spcPts val="324"/>
              </a:spcBef>
              <a:spcAft>
                <a:spcPts val="0"/>
              </a:spcAft>
              <a:buFont typeface="Arial" pitchFamily="34" charset="0"/>
              <a:buChar char="–"/>
              <a:defRPr/>
            </a:pPr>
            <a:r>
              <a:rPr lang="en-GB" sz="2800" dirty="0" smtClean="0"/>
              <a:t>Contiguity: the relation of space and time</a:t>
            </a:r>
          </a:p>
          <a:p>
            <a:pPr marL="621792" lvl="1" eaLnBrk="1" fontAlgn="auto" hangingPunct="1">
              <a:spcBef>
                <a:spcPts val="324"/>
              </a:spcBef>
              <a:spcAft>
                <a:spcPts val="0"/>
              </a:spcAft>
              <a:buFont typeface="Arial" pitchFamily="34" charset="0"/>
              <a:buChar char="–"/>
              <a:defRPr/>
            </a:pPr>
            <a:endParaRPr lang="en-GB" sz="1200" dirty="0"/>
          </a:p>
          <a:p>
            <a:pPr marL="621792" lvl="1" eaLnBrk="1" fontAlgn="auto" hangingPunct="1">
              <a:spcBef>
                <a:spcPts val="324"/>
              </a:spcBef>
              <a:spcAft>
                <a:spcPts val="0"/>
              </a:spcAft>
              <a:buFont typeface="Arial" pitchFamily="34" charset="0"/>
              <a:buChar char="–"/>
              <a:defRPr/>
            </a:pPr>
            <a:r>
              <a:rPr lang="en-GB" sz="2800" dirty="0" smtClean="0"/>
              <a:t>A causes B when:</a:t>
            </a:r>
          </a:p>
          <a:p>
            <a:pPr marL="859536" lvl="2" eaLnBrk="1" fontAlgn="auto" hangingPunct="1">
              <a:spcAft>
                <a:spcPts val="0"/>
              </a:spcAft>
              <a:buFont typeface="Arial" pitchFamily="34" charset="0"/>
              <a:buChar char="•"/>
              <a:defRPr/>
            </a:pPr>
            <a:r>
              <a:rPr lang="en-GB" sz="2400" dirty="0" smtClean="0"/>
              <a:t>Events of type A precede events of type B in time</a:t>
            </a:r>
          </a:p>
          <a:p>
            <a:pPr marL="859536" lvl="2" eaLnBrk="1" fontAlgn="auto" hangingPunct="1">
              <a:spcAft>
                <a:spcPts val="0"/>
              </a:spcAft>
              <a:buFont typeface="Arial" pitchFamily="34" charset="0"/>
              <a:buChar char="•"/>
              <a:defRPr/>
            </a:pPr>
            <a:r>
              <a:rPr lang="en-GB" sz="2400" dirty="0" smtClean="0"/>
              <a:t>Events of type A are constantly conjoined in our experience with events of type B</a:t>
            </a:r>
          </a:p>
          <a:p>
            <a:pPr marL="859536" lvl="2" eaLnBrk="1" fontAlgn="auto" hangingPunct="1">
              <a:spcAft>
                <a:spcPts val="0"/>
              </a:spcAft>
              <a:buFont typeface="Arial" pitchFamily="34" charset="0"/>
              <a:buChar char="•"/>
              <a:defRPr/>
            </a:pPr>
            <a:r>
              <a:rPr lang="en-GB" sz="2400" dirty="0" smtClean="0"/>
              <a:t>Events of type A are </a:t>
            </a:r>
            <a:r>
              <a:rPr lang="en-GB" sz="2400" dirty="0" err="1" smtClean="0"/>
              <a:t>spatio</a:t>
            </a:r>
            <a:r>
              <a:rPr lang="en-GB" sz="2400" dirty="0" smtClean="0"/>
              <a:t>-temporally contiguous with events of type B</a:t>
            </a:r>
          </a:p>
          <a:p>
            <a:pPr marL="859536" lvl="2" eaLnBrk="1" fontAlgn="auto" hangingPunct="1">
              <a:spcAft>
                <a:spcPts val="0"/>
              </a:spcAft>
              <a:buFont typeface="Arial" pitchFamily="34" charset="0"/>
              <a:buChar char="•"/>
              <a:defRPr/>
            </a:pPr>
            <a:r>
              <a:rPr lang="en-GB" sz="2400" dirty="0" smtClean="0"/>
              <a:t>Events of type A lead to the expectation that events of type B will follow</a:t>
            </a:r>
          </a:p>
          <a:p>
            <a:pPr marL="859536" lvl="2" eaLnBrk="1" fontAlgn="auto" hangingPunct="1">
              <a:spcAft>
                <a:spcPts val="0"/>
              </a:spcAft>
              <a:buFont typeface="Arial" pitchFamily="34" charset="0"/>
              <a:buChar char="•"/>
              <a:defRPr/>
            </a:pPr>
            <a:endParaRPr lang="en-GB" sz="1100" dirty="0"/>
          </a:p>
          <a:p>
            <a:pPr marL="859536" lvl="2" eaLnBrk="1" fontAlgn="auto" hangingPunct="1">
              <a:spcAft>
                <a:spcPts val="0"/>
              </a:spcAft>
              <a:buFont typeface="Arial" pitchFamily="34" charset="0"/>
              <a:buChar char="•"/>
              <a:defRPr/>
            </a:pPr>
            <a:r>
              <a:rPr lang="en-GB" sz="2400" dirty="0" smtClean="0"/>
              <a:t>A pool ball hitting another </a:t>
            </a:r>
            <a:r>
              <a:rPr lang="en-GB" sz="2400" dirty="0" smtClean="0"/>
              <a:t>ball – red ball moves before white ball has a chance to hit it – how?</a:t>
            </a:r>
            <a:endParaRPr lang="en-GB" sz="2400" dirty="0" smtClean="0"/>
          </a:p>
          <a:p>
            <a:pPr marL="859536" lvl="2" eaLnBrk="1" fontAlgn="auto" hangingPunct="1">
              <a:spcAft>
                <a:spcPts val="0"/>
              </a:spcAft>
              <a:buFont typeface="Arial" pitchFamily="34" charset="0"/>
              <a:buChar char="•"/>
              <a:defRPr/>
            </a:pPr>
            <a:r>
              <a:rPr lang="en-GB" sz="2400" dirty="0" smtClean="0"/>
              <a:t>Pedestrian </a:t>
            </a:r>
            <a:r>
              <a:rPr lang="en-GB" sz="2400" dirty="0" smtClean="0"/>
              <a:t>crossings – you press button but light doesn’t change, someone else presses and it changes – who got the lights to change?</a:t>
            </a:r>
            <a:endParaRPr lang="en-GB" sz="2400" dirty="0" smtClean="0"/>
          </a:p>
          <a:p>
            <a:pPr marL="859536" lvl="2" eaLnBrk="1" fontAlgn="auto" hangingPunct="1">
              <a:spcAft>
                <a:spcPts val="0"/>
              </a:spcAft>
              <a:buFont typeface="Arial" pitchFamily="34" charset="0"/>
              <a:buChar char="•"/>
              <a:defRPr/>
            </a:pPr>
            <a:endParaRPr lang="en-US" sz="2000" dirty="0"/>
          </a:p>
        </p:txBody>
      </p:sp>
    </p:spTree>
    <p:extLst>
      <p:ext uri="{BB962C8B-B14F-4D97-AF65-F5344CB8AC3E}">
        <p14:creationId xmlns:p14="http://schemas.microsoft.com/office/powerpoint/2010/main" val="404664075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blinds(horizontal)">
                                      <p:cBhvr>
                                        <p:cTn id="19" dur="500"/>
                                        <p:tgtEl>
                                          <p:spTgt spid="3">
                                            <p:txEl>
                                              <p:pRg st="5" end="5"/>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linds(horizontal)">
                                      <p:cBhvr>
                                        <p:cTn id="22" dur="500"/>
                                        <p:tgtEl>
                                          <p:spTgt spid="3">
                                            <p:txEl>
                                              <p:pRg st="6" end="6"/>
                                            </p:txEl>
                                          </p:spTgt>
                                        </p:tgtEl>
                                      </p:cBhvr>
                                    </p:animEffect>
                                  </p:childTnLst>
                                </p:cTn>
                              </p:par>
                              <p:par>
                                <p:cTn id="23" presetID="3" presetClass="entr" presetSubtype="1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blinds(horizontal)">
                                      <p:cBhvr>
                                        <p:cTn id="25" dur="500"/>
                                        <p:tgtEl>
                                          <p:spTgt spid="3">
                                            <p:txEl>
                                              <p:pRg st="7" end="7"/>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blinds(horizontal)">
                                      <p:cBhvr>
                                        <p:cTn id="30" dur="500"/>
                                        <p:tgtEl>
                                          <p:spTgt spid="3">
                                            <p:txEl>
                                              <p:pRg st="9" end="9"/>
                                            </p:txEl>
                                          </p:spTgt>
                                        </p:tgtEl>
                                      </p:cBhvr>
                                    </p:animEffect>
                                  </p:childTnLst>
                                </p:cTn>
                              </p:par>
                              <p:par>
                                <p:cTn id="31" presetID="3" presetClass="entr" presetSubtype="10" fill="hold" grpId="0"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Effect transition="in" filter="blinds(horizontal)">
                                      <p:cBhvr>
                                        <p:cTn id="33"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2"/>
          <p:cNvSpPr>
            <a:spLocks noGrp="1"/>
          </p:cNvSpPr>
          <p:nvPr>
            <p:ph idx="1"/>
          </p:nvPr>
        </p:nvSpPr>
        <p:spPr>
          <a:xfrm>
            <a:off x="107504" y="332656"/>
            <a:ext cx="8928992" cy="4525962"/>
          </a:xfrm>
        </p:spPr>
        <p:txBody>
          <a:bodyPr/>
          <a:lstStyle/>
          <a:p>
            <a:pPr eaLnBrk="1" hangingPunct="1"/>
            <a:r>
              <a:rPr lang="en-GB" altLang="en-US" sz="4000" dirty="0" smtClean="0"/>
              <a:t>Problems of induction: the ‘all swans are white’ </a:t>
            </a:r>
            <a:r>
              <a:rPr lang="en-GB" altLang="en-US" sz="4000" dirty="0" smtClean="0"/>
              <a:t>fallacy.</a:t>
            </a:r>
          </a:p>
          <a:p>
            <a:pPr lvl="1" eaLnBrk="1" hangingPunct="1"/>
            <a:r>
              <a:rPr lang="en-GB" altLang="en-US" sz="3600" dirty="0" smtClean="0"/>
              <a:t>If you travel the world and see all white swans - are all swans white?</a:t>
            </a:r>
          </a:p>
          <a:p>
            <a:pPr lvl="2" eaLnBrk="1" hangingPunct="1"/>
            <a:r>
              <a:rPr lang="en-GB" altLang="en-US" sz="3400" dirty="0" smtClean="0"/>
              <a:t>What if you see a black swan?</a:t>
            </a:r>
          </a:p>
          <a:p>
            <a:pPr marL="109537" indent="0" eaLnBrk="1" hangingPunct="1">
              <a:buNone/>
            </a:pPr>
            <a:endParaRPr lang="en-GB" altLang="en-US" sz="3200" dirty="0" smtClean="0"/>
          </a:p>
          <a:p>
            <a:pPr lvl="1" eaLnBrk="1" hangingPunct="1"/>
            <a:r>
              <a:rPr lang="en-GB" altLang="en-US" sz="3600" dirty="0" smtClean="0"/>
              <a:t>Can we ever have true knowledge</a:t>
            </a:r>
            <a:r>
              <a:rPr lang="en-GB" altLang="en-US" sz="3600" dirty="0" smtClean="0"/>
              <a:t>?</a:t>
            </a:r>
          </a:p>
          <a:p>
            <a:pPr marL="392113" lvl="1" indent="0" eaLnBrk="1" hangingPunct="1">
              <a:buNone/>
            </a:pPr>
            <a:endParaRPr lang="en-GB" altLang="en-US" sz="2800" dirty="0" smtClean="0"/>
          </a:p>
          <a:p>
            <a:pPr lvl="1" eaLnBrk="1" hangingPunct="1"/>
            <a:r>
              <a:rPr lang="en-GB" altLang="en-US" sz="3600" dirty="0" smtClean="0"/>
              <a:t>What do we do when our premises are proved false?</a:t>
            </a:r>
          </a:p>
          <a:p>
            <a:pPr lvl="1" eaLnBrk="1" hangingPunct="1"/>
            <a:endParaRPr lang="en-GB" altLang="en-US" sz="2400" dirty="0" smtClean="0"/>
          </a:p>
          <a:p>
            <a:pPr lvl="1" eaLnBrk="1" hangingPunct="1"/>
            <a:endParaRPr lang="en-US" altLang="en-US" sz="2400" dirty="0" smtClean="0"/>
          </a:p>
        </p:txBody>
      </p:sp>
    </p:spTree>
    <p:extLst>
      <p:ext uri="{BB962C8B-B14F-4D97-AF65-F5344CB8AC3E}">
        <p14:creationId xmlns:p14="http://schemas.microsoft.com/office/powerpoint/2010/main" val="25640192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8130">
                                            <p:txEl>
                                              <p:pRg st="0" end="0"/>
                                            </p:txEl>
                                          </p:spTgt>
                                        </p:tgtEl>
                                        <p:attrNameLst>
                                          <p:attrName>style.visibility</p:attrName>
                                        </p:attrNameLst>
                                      </p:cBhvr>
                                      <p:to>
                                        <p:strVal val="visible"/>
                                      </p:to>
                                    </p:set>
                                    <p:animEffect transition="in" filter="randombar(horizontal)">
                                      <p:cBhvr>
                                        <p:cTn id="7" dur="500"/>
                                        <p:tgtEl>
                                          <p:spTgt spid="481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8130">
                                            <p:txEl>
                                              <p:pRg st="1" end="1"/>
                                            </p:txEl>
                                          </p:spTgt>
                                        </p:tgtEl>
                                        <p:attrNameLst>
                                          <p:attrName>style.visibility</p:attrName>
                                        </p:attrNameLst>
                                      </p:cBhvr>
                                      <p:to>
                                        <p:strVal val="visible"/>
                                      </p:to>
                                    </p:set>
                                    <p:animEffect transition="in" filter="randombar(horizontal)">
                                      <p:cBhvr>
                                        <p:cTn id="12" dur="500"/>
                                        <p:tgtEl>
                                          <p:spTgt spid="4813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8130">
                                            <p:txEl>
                                              <p:pRg st="2" end="2"/>
                                            </p:txEl>
                                          </p:spTgt>
                                        </p:tgtEl>
                                        <p:attrNameLst>
                                          <p:attrName>style.visibility</p:attrName>
                                        </p:attrNameLst>
                                      </p:cBhvr>
                                      <p:to>
                                        <p:strVal val="visible"/>
                                      </p:to>
                                    </p:set>
                                    <p:animEffect transition="in" filter="randombar(horizontal)">
                                      <p:cBhvr>
                                        <p:cTn id="17" dur="500"/>
                                        <p:tgtEl>
                                          <p:spTgt spid="4813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8130">
                                            <p:txEl>
                                              <p:pRg st="4" end="4"/>
                                            </p:txEl>
                                          </p:spTgt>
                                        </p:tgtEl>
                                        <p:attrNameLst>
                                          <p:attrName>style.visibility</p:attrName>
                                        </p:attrNameLst>
                                      </p:cBhvr>
                                      <p:to>
                                        <p:strVal val="visible"/>
                                      </p:to>
                                    </p:set>
                                    <p:animEffect transition="in" filter="randombar(horizontal)">
                                      <p:cBhvr>
                                        <p:cTn id="22" dur="500"/>
                                        <p:tgtEl>
                                          <p:spTgt spid="48130">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8130">
                                            <p:txEl>
                                              <p:pRg st="6" end="6"/>
                                            </p:txEl>
                                          </p:spTgt>
                                        </p:tgtEl>
                                        <p:attrNameLst>
                                          <p:attrName>style.visibility</p:attrName>
                                        </p:attrNameLst>
                                      </p:cBhvr>
                                      <p:to>
                                        <p:strVal val="visible"/>
                                      </p:to>
                                    </p:set>
                                    <p:animEffect transition="in" filter="randombar(horizontal)">
                                      <p:cBhvr>
                                        <p:cTn id="27" dur="500"/>
                                        <p:tgtEl>
                                          <p:spTgt spid="4813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Content Placeholder 2"/>
          <p:cNvSpPr>
            <a:spLocks noGrp="1"/>
          </p:cNvSpPr>
          <p:nvPr>
            <p:ph idx="1"/>
          </p:nvPr>
        </p:nvSpPr>
        <p:spPr>
          <a:xfrm>
            <a:off x="107504" y="44624"/>
            <a:ext cx="8928992" cy="5616624"/>
          </a:xfrm>
        </p:spPr>
        <p:txBody>
          <a:bodyPr/>
          <a:lstStyle/>
          <a:p>
            <a:pPr eaLnBrk="1" hangingPunct="1"/>
            <a:r>
              <a:rPr lang="en-GB" altLang="en-US" sz="3600" b="1" dirty="0" smtClean="0"/>
              <a:t>Falsification</a:t>
            </a:r>
            <a:r>
              <a:rPr lang="en-GB" altLang="en-US" sz="3600" dirty="0" smtClean="0"/>
              <a:t> (Popper)</a:t>
            </a:r>
          </a:p>
          <a:p>
            <a:pPr lvl="1" eaLnBrk="1" hangingPunct="1"/>
            <a:r>
              <a:rPr lang="en-GB" altLang="en-US" sz="3200" dirty="0" smtClean="0"/>
              <a:t>We should not attempt to support our </a:t>
            </a:r>
            <a:r>
              <a:rPr lang="en-GB" altLang="en-US" sz="3200" dirty="0" smtClean="0"/>
              <a:t>theories – this is the wrong way around</a:t>
            </a:r>
            <a:endParaRPr lang="en-GB" altLang="en-US" sz="3200" dirty="0" smtClean="0"/>
          </a:p>
          <a:p>
            <a:pPr lvl="1" eaLnBrk="1" hangingPunct="1"/>
            <a:r>
              <a:rPr lang="en-GB" altLang="en-US" sz="3200" dirty="0" smtClean="0"/>
              <a:t>We should create a theory and then try to prove it wrong</a:t>
            </a:r>
          </a:p>
          <a:p>
            <a:pPr lvl="2" eaLnBrk="1" hangingPunct="1"/>
            <a:r>
              <a:rPr lang="en-GB" altLang="en-US" sz="2800" dirty="0" smtClean="0"/>
              <a:t>If I continue to find white swans I still </a:t>
            </a:r>
            <a:r>
              <a:rPr lang="en-GB" altLang="en-US" sz="2800" b="1" dirty="0" smtClean="0"/>
              <a:t>have not </a:t>
            </a:r>
            <a:r>
              <a:rPr lang="en-GB" altLang="en-US" sz="2800" dirty="0" smtClean="0"/>
              <a:t>‘proved’ that all swans are white</a:t>
            </a:r>
          </a:p>
          <a:p>
            <a:pPr lvl="2" eaLnBrk="1" hangingPunct="1"/>
            <a:r>
              <a:rPr lang="en-GB" altLang="en-US" sz="2800" dirty="0" smtClean="0"/>
              <a:t>But if I find just one black swan I </a:t>
            </a:r>
            <a:r>
              <a:rPr lang="en-GB" altLang="en-US" sz="2800" b="1" dirty="0" smtClean="0"/>
              <a:t>have</a:t>
            </a:r>
            <a:r>
              <a:rPr lang="en-GB" altLang="en-US" sz="2800" dirty="0" smtClean="0"/>
              <a:t> proved it wrong</a:t>
            </a:r>
          </a:p>
          <a:p>
            <a:pPr lvl="2" eaLnBrk="1" hangingPunct="1"/>
            <a:endParaRPr lang="en-GB" altLang="en-US" sz="1200" dirty="0" smtClean="0"/>
          </a:p>
          <a:p>
            <a:pPr lvl="1" eaLnBrk="1" hangingPunct="1"/>
            <a:r>
              <a:rPr lang="en-GB" altLang="en-US" sz="2800" b="1" dirty="0" smtClean="0"/>
              <a:t>Empirical </a:t>
            </a:r>
            <a:r>
              <a:rPr lang="en-GB" altLang="en-US" sz="2800" b="1" dirty="0" smtClean="0"/>
              <a:t>refutation – need to be able to disprove a theory.</a:t>
            </a:r>
            <a:endParaRPr lang="en-GB" altLang="en-US" sz="2800" b="1" dirty="0" smtClean="0"/>
          </a:p>
          <a:p>
            <a:pPr lvl="2" eaLnBrk="1" hangingPunct="1"/>
            <a:r>
              <a:rPr lang="en-GB" altLang="en-US" sz="2800" dirty="0" smtClean="0"/>
              <a:t>Why psychology doesn’t care about Freud any more</a:t>
            </a:r>
            <a:endParaRPr lang="en-US" altLang="en-US" sz="2800" dirty="0" smtClean="0"/>
          </a:p>
        </p:txBody>
      </p:sp>
    </p:spTree>
    <p:extLst>
      <p:ext uri="{BB962C8B-B14F-4D97-AF65-F5344CB8AC3E}">
        <p14:creationId xmlns:p14="http://schemas.microsoft.com/office/powerpoint/2010/main" val="345158717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0178">
                                            <p:txEl>
                                              <p:pRg st="0" end="0"/>
                                            </p:txEl>
                                          </p:spTgt>
                                        </p:tgtEl>
                                        <p:attrNameLst>
                                          <p:attrName>style.visibility</p:attrName>
                                        </p:attrNameLst>
                                      </p:cBhvr>
                                      <p:to>
                                        <p:strVal val="visible"/>
                                      </p:to>
                                    </p:set>
                                    <p:animEffect transition="in" filter="randombar(horizontal)">
                                      <p:cBhvr>
                                        <p:cTn id="7" dur="500"/>
                                        <p:tgtEl>
                                          <p:spTgt spid="50178">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50178">
                                            <p:txEl>
                                              <p:pRg st="1" end="1"/>
                                            </p:txEl>
                                          </p:spTgt>
                                        </p:tgtEl>
                                        <p:attrNameLst>
                                          <p:attrName>style.visibility</p:attrName>
                                        </p:attrNameLst>
                                      </p:cBhvr>
                                      <p:to>
                                        <p:strVal val="visible"/>
                                      </p:to>
                                    </p:set>
                                    <p:animEffect transition="in" filter="randombar(horizontal)">
                                      <p:cBhvr>
                                        <p:cTn id="10" dur="500"/>
                                        <p:tgtEl>
                                          <p:spTgt spid="5017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50178">
                                            <p:txEl>
                                              <p:pRg st="2" end="2"/>
                                            </p:txEl>
                                          </p:spTgt>
                                        </p:tgtEl>
                                        <p:attrNameLst>
                                          <p:attrName>style.visibility</p:attrName>
                                        </p:attrNameLst>
                                      </p:cBhvr>
                                      <p:to>
                                        <p:strVal val="visible"/>
                                      </p:to>
                                    </p:set>
                                    <p:animEffect transition="in" filter="randombar(horizontal)">
                                      <p:cBhvr>
                                        <p:cTn id="15" dur="500"/>
                                        <p:tgtEl>
                                          <p:spTgt spid="50178">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50178">
                                            <p:txEl>
                                              <p:pRg st="3" end="3"/>
                                            </p:txEl>
                                          </p:spTgt>
                                        </p:tgtEl>
                                        <p:attrNameLst>
                                          <p:attrName>style.visibility</p:attrName>
                                        </p:attrNameLst>
                                      </p:cBhvr>
                                      <p:to>
                                        <p:strVal val="visible"/>
                                      </p:to>
                                    </p:set>
                                    <p:animEffect transition="in" filter="randombar(horizontal)">
                                      <p:cBhvr>
                                        <p:cTn id="20" dur="500"/>
                                        <p:tgtEl>
                                          <p:spTgt spid="50178">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50178">
                                            <p:txEl>
                                              <p:pRg st="4" end="4"/>
                                            </p:txEl>
                                          </p:spTgt>
                                        </p:tgtEl>
                                        <p:attrNameLst>
                                          <p:attrName>style.visibility</p:attrName>
                                        </p:attrNameLst>
                                      </p:cBhvr>
                                      <p:to>
                                        <p:strVal val="visible"/>
                                      </p:to>
                                    </p:set>
                                    <p:animEffect transition="in" filter="randombar(horizontal)">
                                      <p:cBhvr>
                                        <p:cTn id="25" dur="500"/>
                                        <p:tgtEl>
                                          <p:spTgt spid="50178">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50178">
                                            <p:txEl>
                                              <p:pRg st="6" end="6"/>
                                            </p:txEl>
                                          </p:spTgt>
                                        </p:tgtEl>
                                        <p:attrNameLst>
                                          <p:attrName>style.visibility</p:attrName>
                                        </p:attrNameLst>
                                      </p:cBhvr>
                                      <p:to>
                                        <p:strVal val="visible"/>
                                      </p:to>
                                    </p:set>
                                    <p:animEffect transition="in" filter="randombar(horizontal)">
                                      <p:cBhvr>
                                        <p:cTn id="30" dur="500"/>
                                        <p:tgtEl>
                                          <p:spTgt spid="50178">
                                            <p:txEl>
                                              <p:pRg st="6" end="6"/>
                                            </p:txEl>
                                          </p:spTgt>
                                        </p:tgtEl>
                                      </p:cBhvr>
                                    </p:animEffect>
                                  </p:childTnLst>
                                </p:cTn>
                              </p:par>
                              <p:par>
                                <p:cTn id="31" presetID="14" presetClass="entr" presetSubtype="10" fill="hold" nodeType="withEffect">
                                  <p:stCondLst>
                                    <p:cond delay="0"/>
                                  </p:stCondLst>
                                  <p:childTnLst>
                                    <p:set>
                                      <p:cBhvr>
                                        <p:cTn id="32" dur="1" fill="hold">
                                          <p:stCondLst>
                                            <p:cond delay="0"/>
                                          </p:stCondLst>
                                        </p:cTn>
                                        <p:tgtEl>
                                          <p:spTgt spid="50178">
                                            <p:txEl>
                                              <p:pRg st="7" end="7"/>
                                            </p:txEl>
                                          </p:spTgt>
                                        </p:tgtEl>
                                        <p:attrNameLst>
                                          <p:attrName>style.visibility</p:attrName>
                                        </p:attrNameLst>
                                      </p:cBhvr>
                                      <p:to>
                                        <p:strVal val="visible"/>
                                      </p:to>
                                    </p:set>
                                    <p:animEffect transition="in" filter="randombar(horizontal)">
                                      <p:cBhvr>
                                        <p:cTn id="33" dur="500"/>
                                        <p:tgtEl>
                                          <p:spTgt spid="5017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4624"/>
            <a:ext cx="8928992" cy="4525962"/>
          </a:xfrm>
        </p:spPr>
        <p:txBody>
          <a:bodyPr rtlCol="0">
            <a:noAutofit/>
          </a:bodyPr>
          <a:lstStyle/>
          <a:p>
            <a:pPr marL="365760" indent="-256032" eaLnBrk="1" fontAlgn="auto" hangingPunct="1">
              <a:spcAft>
                <a:spcPts val="0"/>
              </a:spcAft>
              <a:buFont typeface="Arial" pitchFamily="34" charset="0"/>
              <a:buChar char="•"/>
              <a:defRPr/>
            </a:pPr>
            <a:r>
              <a:rPr lang="en-GB" sz="2800" dirty="0" smtClean="0"/>
              <a:t>Freud’s Oedipus Complex</a:t>
            </a:r>
          </a:p>
          <a:p>
            <a:pPr marL="621792" lvl="1" eaLnBrk="1" fontAlgn="auto" hangingPunct="1">
              <a:spcBef>
                <a:spcPts val="324"/>
              </a:spcBef>
              <a:spcAft>
                <a:spcPts val="0"/>
              </a:spcAft>
              <a:buFont typeface="Arial" pitchFamily="34" charset="0"/>
              <a:buChar char="–"/>
              <a:defRPr/>
            </a:pPr>
            <a:r>
              <a:rPr lang="en-GB" sz="2400" dirty="0" smtClean="0"/>
              <a:t>Males want to have sex with their mother</a:t>
            </a:r>
          </a:p>
          <a:p>
            <a:pPr marL="621792" lvl="1" eaLnBrk="1" fontAlgn="auto" hangingPunct="1">
              <a:spcBef>
                <a:spcPts val="324"/>
              </a:spcBef>
              <a:spcAft>
                <a:spcPts val="0"/>
              </a:spcAft>
              <a:buFont typeface="Arial" pitchFamily="34" charset="0"/>
              <a:buChar char="–"/>
              <a:defRPr/>
            </a:pPr>
            <a:r>
              <a:rPr lang="en-GB" sz="2400" dirty="0" smtClean="0"/>
              <a:t>If a male denies this they are repressing their true </a:t>
            </a:r>
            <a:r>
              <a:rPr lang="en-GB" sz="2400" dirty="0" smtClean="0"/>
              <a:t>feelings</a:t>
            </a:r>
          </a:p>
          <a:p>
            <a:pPr marL="621792" lvl="1" eaLnBrk="1" fontAlgn="auto" hangingPunct="1">
              <a:spcBef>
                <a:spcPts val="324"/>
              </a:spcBef>
              <a:spcAft>
                <a:spcPts val="0"/>
              </a:spcAft>
              <a:buFont typeface="Arial" pitchFamily="34" charset="0"/>
              <a:buChar char="–"/>
              <a:defRPr/>
            </a:pPr>
            <a:r>
              <a:rPr lang="en-GB" sz="2400" dirty="0" smtClean="0"/>
              <a:t>What is the problem with this?</a:t>
            </a:r>
            <a:endParaRPr lang="en-GB" sz="2400" dirty="0" smtClean="0"/>
          </a:p>
          <a:p>
            <a:pPr marL="621792" lvl="1" eaLnBrk="1" fontAlgn="auto" hangingPunct="1">
              <a:spcBef>
                <a:spcPts val="324"/>
              </a:spcBef>
              <a:spcAft>
                <a:spcPts val="0"/>
              </a:spcAft>
              <a:buFont typeface="Arial" pitchFamily="34" charset="0"/>
              <a:buChar char="–"/>
              <a:defRPr/>
            </a:pPr>
            <a:endParaRPr lang="en-GB" sz="1600" dirty="0"/>
          </a:p>
          <a:p>
            <a:pPr marL="621792" lvl="1" eaLnBrk="1" fontAlgn="auto" hangingPunct="1">
              <a:spcBef>
                <a:spcPts val="324"/>
              </a:spcBef>
              <a:spcAft>
                <a:spcPts val="0"/>
              </a:spcAft>
              <a:buFont typeface="Arial" pitchFamily="34" charset="0"/>
              <a:buChar char="–"/>
              <a:defRPr/>
            </a:pPr>
            <a:r>
              <a:rPr lang="en-GB" sz="2400" dirty="0" smtClean="0"/>
              <a:t>If </a:t>
            </a:r>
            <a:r>
              <a:rPr lang="en-GB" sz="2400" dirty="0" smtClean="0"/>
              <a:t>a male agrees with the first statement, this is true</a:t>
            </a:r>
          </a:p>
          <a:p>
            <a:pPr marL="621792" lvl="1" eaLnBrk="1" fontAlgn="auto" hangingPunct="1">
              <a:spcBef>
                <a:spcPts val="324"/>
              </a:spcBef>
              <a:spcAft>
                <a:spcPts val="0"/>
              </a:spcAft>
              <a:buFont typeface="Arial" pitchFamily="34" charset="0"/>
              <a:buChar char="–"/>
              <a:defRPr/>
            </a:pPr>
            <a:r>
              <a:rPr lang="en-GB" sz="2400" dirty="0" smtClean="0"/>
              <a:t>If a male disagrees </a:t>
            </a:r>
            <a:r>
              <a:rPr lang="en-GB" sz="2400" dirty="0" smtClean="0"/>
              <a:t>with </a:t>
            </a:r>
            <a:r>
              <a:rPr lang="en-GB" sz="2400" dirty="0" smtClean="0"/>
              <a:t>the first statement the second comes into play, making the first statement true.</a:t>
            </a:r>
          </a:p>
          <a:p>
            <a:pPr marL="621792" lvl="1" eaLnBrk="1" fontAlgn="auto" hangingPunct="1">
              <a:spcBef>
                <a:spcPts val="324"/>
              </a:spcBef>
              <a:spcAft>
                <a:spcPts val="0"/>
              </a:spcAft>
              <a:buFont typeface="Arial" pitchFamily="34" charset="0"/>
              <a:buChar char="–"/>
              <a:defRPr/>
            </a:pPr>
            <a:endParaRPr lang="en-GB" sz="1600" dirty="0"/>
          </a:p>
          <a:p>
            <a:pPr marL="621792" lvl="1" eaLnBrk="1" fontAlgn="auto" hangingPunct="1">
              <a:spcBef>
                <a:spcPts val="324"/>
              </a:spcBef>
              <a:spcAft>
                <a:spcPts val="0"/>
              </a:spcAft>
              <a:buFont typeface="Arial" pitchFamily="34" charset="0"/>
              <a:buChar char="–"/>
              <a:defRPr/>
            </a:pPr>
            <a:r>
              <a:rPr lang="en-GB" sz="2400" dirty="0" smtClean="0"/>
              <a:t>Unfalsifiable - </a:t>
            </a:r>
            <a:r>
              <a:rPr lang="en-GB" sz="2400" dirty="0" err="1" smtClean="0"/>
              <a:t>untestifiable</a:t>
            </a:r>
            <a:endParaRPr lang="en-GB" sz="2400" dirty="0" smtClean="0"/>
          </a:p>
          <a:p>
            <a:pPr marL="621792" lvl="1" eaLnBrk="1" fontAlgn="auto" hangingPunct="1">
              <a:spcBef>
                <a:spcPts val="324"/>
              </a:spcBef>
              <a:spcAft>
                <a:spcPts val="0"/>
              </a:spcAft>
              <a:buFont typeface="Arial" pitchFamily="34" charset="0"/>
              <a:buChar char="–"/>
              <a:defRPr/>
            </a:pPr>
            <a:r>
              <a:rPr lang="en-GB" sz="2400" dirty="0" smtClean="0"/>
              <a:t>Tautological</a:t>
            </a:r>
          </a:p>
          <a:p>
            <a:pPr marL="621792" lvl="1" eaLnBrk="1" fontAlgn="auto" hangingPunct="1">
              <a:spcBef>
                <a:spcPts val="324"/>
              </a:spcBef>
              <a:spcAft>
                <a:spcPts val="0"/>
              </a:spcAft>
              <a:buFont typeface="Arial" pitchFamily="34" charset="0"/>
              <a:buChar char="–"/>
              <a:defRPr/>
            </a:pPr>
            <a:endParaRPr lang="en-GB" sz="1600" dirty="0" smtClean="0"/>
          </a:p>
          <a:p>
            <a:pPr marL="859536" lvl="2" eaLnBrk="1" fontAlgn="auto" hangingPunct="1">
              <a:spcAft>
                <a:spcPts val="0"/>
              </a:spcAft>
              <a:buFont typeface="Arial" pitchFamily="34" charset="0"/>
              <a:buChar char="•"/>
              <a:defRPr/>
            </a:pPr>
            <a:r>
              <a:rPr lang="en-GB" sz="2400" dirty="0" smtClean="0"/>
              <a:t>But can still form a basis for empirical research</a:t>
            </a:r>
          </a:p>
          <a:p>
            <a:pPr lvl="3" eaLnBrk="1" fontAlgn="auto" hangingPunct="1">
              <a:spcAft>
                <a:spcPts val="0"/>
              </a:spcAft>
              <a:buFont typeface="Arial" pitchFamily="34" charset="0"/>
              <a:buChar char="–"/>
              <a:defRPr/>
            </a:pPr>
            <a:r>
              <a:rPr lang="en-GB" sz="1800" dirty="0" smtClean="0"/>
              <a:t>So Freud gets back in to Psychology to a certain extent</a:t>
            </a:r>
            <a:endParaRPr lang="en-US" sz="1800" dirty="0"/>
          </a:p>
        </p:txBody>
      </p:sp>
    </p:spTree>
    <p:extLst>
      <p:ext uri="{BB962C8B-B14F-4D97-AF65-F5344CB8AC3E}">
        <p14:creationId xmlns:p14="http://schemas.microsoft.com/office/powerpoint/2010/main" val="40809411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500"/>
                                        <p:tgtEl>
                                          <p:spTgt spid="3">
                                            <p:txEl>
                                              <p:pRg st="2" end="2"/>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1" dur="500"/>
                                        <p:tgtEl>
                                          <p:spTgt spid="3">
                                            <p:txEl>
                                              <p:pRg st="5" end="5"/>
                                            </p:txEl>
                                          </p:spTgt>
                                        </p:tgtEl>
                                      </p:cBhvr>
                                    </p:animEffect>
                                  </p:childTnLst>
                                </p:cTn>
                              </p:par>
                              <p:par>
                                <p:cTn id="22" presetID="14" presetClass="entr" presetSubtype="1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4" dur="500"/>
                                        <p:tgtEl>
                                          <p:spTgt spid="3">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9" dur="500"/>
                                        <p:tgtEl>
                                          <p:spTgt spid="3">
                                            <p:txEl>
                                              <p:pRg st="8" end="8"/>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2" dur="500"/>
                                        <p:tgtEl>
                                          <p:spTgt spid="3">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37" dur="500"/>
                                        <p:tgtEl>
                                          <p:spTgt spid="3">
                                            <p:txEl>
                                              <p:pRg st="11" end="11"/>
                                            </p:txEl>
                                          </p:spTgt>
                                        </p:tgtEl>
                                      </p:cBhvr>
                                    </p:animEffect>
                                  </p:childTnLst>
                                </p:cTn>
                              </p:par>
                              <p:par>
                                <p:cTn id="38" presetID="14" presetClass="entr" presetSubtype="10" fill="hold" nodeType="withEffect">
                                  <p:stCondLst>
                                    <p:cond delay="0"/>
                                  </p:stCondLst>
                                  <p:childTnLst>
                                    <p:set>
                                      <p:cBhvr>
                                        <p:cTn id="39"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40"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p:cNvSpPr>
            <a:spLocks noGrp="1"/>
          </p:cNvSpPr>
          <p:nvPr>
            <p:ph idx="1"/>
          </p:nvPr>
        </p:nvSpPr>
        <p:spPr>
          <a:xfrm>
            <a:off x="107504" y="332656"/>
            <a:ext cx="9036496" cy="4525962"/>
          </a:xfrm>
        </p:spPr>
        <p:txBody>
          <a:bodyPr/>
          <a:lstStyle/>
          <a:p>
            <a:pPr eaLnBrk="1" hangingPunct="1"/>
            <a:r>
              <a:rPr lang="en-GB" altLang="en-US" sz="3200" dirty="0" smtClean="0"/>
              <a:t>“[We] must not look upon science as a ‘body of knowledge’, but rather as a system of hypotheses which in principle cannot be justified, but with which we work as long as they stand up to tests, and of which we are never justified in saying that we know they are ‘true’ or ‘more or less certain’ or even ‘probable’</a:t>
            </a:r>
          </a:p>
          <a:p>
            <a:pPr lvl="1" eaLnBrk="1" hangingPunct="1"/>
            <a:r>
              <a:rPr lang="en-GB" altLang="en-US" sz="2800" dirty="0" smtClean="0"/>
              <a:t>Popper (1959, p317</a:t>
            </a:r>
            <a:r>
              <a:rPr lang="en-GB" altLang="en-US" sz="2800" dirty="0" smtClean="0"/>
              <a:t>)</a:t>
            </a:r>
          </a:p>
          <a:p>
            <a:pPr lvl="1" eaLnBrk="1" hangingPunct="1"/>
            <a:endParaRPr lang="en-GB" altLang="en-US" sz="2800" dirty="0"/>
          </a:p>
          <a:p>
            <a:pPr lvl="1" eaLnBrk="1" hangingPunct="1"/>
            <a:r>
              <a:rPr lang="en-GB" altLang="en-US" sz="2800" dirty="0" smtClean="0"/>
              <a:t>It’s a system – it’s a method of doing things.</a:t>
            </a:r>
            <a:endParaRPr lang="en-US" altLang="en-US" sz="2800" dirty="0" smtClean="0"/>
          </a:p>
        </p:txBody>
      </p:sp>
    </p:spTree>
    <p:extLst>
      <p:ext uri="{BB962C8B-B14F-4D97-AF65-F5344CB8AC3E}">
        <p14:creationId xmlns:p14="http://schemas.microsoft.com/office/powerpoint/2010/main" val="3857300233"/>
      </p:ext>
    </p:extLst>
  </p:cSld>
  <p:clrMapOvr>
    <a:masterClrMapping/>
  </p:clrMapOvr>
  <p:transition>
    <p:dissolv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2"/>
          <p:cNvSpPr>
            <a:spLocks noGrp="1"/>
          </p:cNvSpPr>
          <p:nvPr>
            <p:ph idx="1"/>
          </p:nvPr>
        </p:nvSpPr>
        <p:spPr>
          <a:xfrm>
            <a:off x="107504" y="116632"/>
            <a:ext cx="8928992" cy="5544616"/>
          </a:xfrm>
        </p:spPr>
        <p:txBody>
          <a:bodyPr/>
          <a:lstStyle/>
          <a:p>
            <a:pPr eaLnBrk="1" hangingPunct="1"/>
            <a:r>
              <a:rPr lang="en-GB" altLang="en-US" sz="3600" dirty="0" smtClean="0"/>
              <a:t>This does not mean that we </a:t>
            </a:r>
            <a:r>
              <a:rPr lang="en-GB" altLang="en-US" sz="3600" dirty="0" smtClean="0"/>
              <a:t>have to </a:t>
            </a:r>
            <a:r>
              <a:rPr lang="en-GB" altLang="en-US" sz="3600" dirty="0" smtClean="0"/>
              <a:t>‘throw away’ a theory just because it has been proved wrong on an occasion</a:t>
            </a:r>
          </a:p>
          <a:p>
            <a:pPr lvl="1" eaLnBrk="1" hangingPunct="1"/>
            <a:r>
              <a:rPr lang="en-GB" altLang="en-US" sz="3200" dirty="0" smtClean="0"/>
              <a:t>Adapt and refine</a:t>
            </a:r>
          </a:p>
          <a:p>
            <a:pPr lvl="1" eaLnBrk="1" hangingPunct="1"/>
            <a:endParaRPr lang="en-GB" altLang="en-US" sz="3200" dirty="0" smtClean="0"/>
          </a:p>
          <a:p>
            <a:pPr lvl="1" eaLnBrk="1" hangingPunct="1"/>
            <a:r>
              <a:rPr lang="en-GB" altLang="en-US" sz="3200" dirty="0" smtClean="0"/>
              <a:t>But if we continually adapt and refine and it is still proved wrong, we will eventually discard</a:t>
            </a:r>
          </a:p>
          <a:p>
            <a:pPr lvl="2" eaLnBrk="1" hangingPunct="1"/>
            <a:r>
              <a:rPr lang="en-GB" altLang="en-US" sz="2800" dirty="0" smtClean="0"/>
              <a:t>Replace with a different theory</a:t>
            </a:r>
            <a:endParaRPr lang="en-US" altLang="en-US" sz="2800" dirty="0" smtClean="0"/>
          </a:p>
        </p:txBody>
      </p:sp>
    </p:spTree>
    <p:extLst>
      <p:ext uri="{BB962C8B-B14F-4D97-AF65-F5344CB8AC3E}">
        <p14:creationId xmlns:p14="http://schemas.microsoft.com/office/powerpoint/2010/main" val="1122720622"/>
      </p:ext>
    </p:extLst>
  </p:cSld>
  <p:clrMapOvr>
    <a:masterClrMapping/>
  </p:clrMapOvr>
  <p:transition>
    <p:dissolv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928992" cy="4525962"/>
          </a:xfrm>
        </p:spPr>
        <p:txBody>
          <a:bodyPr rtlCol="0">
            <a:noAutofit/>
          </a:bodyPr>
          <a:lstStyle/>
          <a:p>
            <a:pPr marL="365760" indent="-256032" eaLnBrk="1" fontAlgn="auto" hangingPunct="1">
              <a:spcAft>
                <a:spcPts val="0"/>
              </a:spcAft>
              <a:buFont typeface="Arial" pitchFamily="34" charset="0"/>
              <a:buChar char="•"/>
              <a:defRPr/>
            </a:pPr>
            <a:r>
              <a:rPr lang="en-GB" sz="3200" dirty="0" smtClean="0">
                <a:solidFill>
                  <a:schemeClr val="bg1">
                    <a:lumMod val="50000"/>
                  </a:schemeClr>
                </a:solidFill>
              </a:rPr>
              <a:t>Point One: ‘Knowledge’ can be a difficult thing for us to deal with in psychology.</a:t>
            </a:r>
          </a:p>
          <a:p>
            <a:pPr marL="365760" indent="-256032" eaLnBrk="1" fontAlgn="auto" hangingPunct="1">
              <a:spcAft>
                <a:spcPts val="0"/>
              </a:spcAft>
              <a:buFont typeface="Arial" pitchFamily="34" charset="0"/>
              <a:buChar char="•"/>
              <a:defRPr/>
            </a:pPr>
            <a:r>
              <a:rPr lang="en-GB" sz="3200" dirty="0" smtClean="0">
                <a:solidFill>
                  <a:schemeClr val="bg1">
                    <a:lumMod val="50000"/>
                  </a:schemeClr>
                </a:solidFill>
              </a:rPr>
              <a:t>Point Two: Arguments can be valid, invalid, circular, etc.</a:t>
            </a:r>
          </a:p>
          <a:p>
            <a:pPr marL="621792" lvl="1" eaLnBrk="1" fontAlgn="auto" hangingPunct="1">
              <a:spcBef>
                <a:spcPts val="324"/>
              </a:spcBef>
              <a:spcAft>
                <a:spcPts val="0"/>
              </a:spcAft>
              <a:buFont typeface="Arial" pitchFamily="34" charset="0"/>
              <a:buChar char="–"/>
              <a:defRPr/>
            </a:pPr>
            <a:r>
              <a:rPr lang="en-GB" sz="2800" dirty="0" smtClean="0">
                <a:solidFill>
                  <a:schemeClr val="bg1">
                    <a:lumMod val="50000"/>
                  </a:schemeClr>
                </a:solidFill>
              </a:rPr>
              <a:t>Valid does not necessarily equal ‘right’</a:t>
            </a:r>
          </a:p>
          <a:p>
            <a:pPr marL="365760" indent="-256032" eaLnBrk="1" fontAlgn="auto" hangingPunct="1">
              <a:spcAft>
                <a:spcPts val="0"/>
              </a:spcAft>
              <a:buFont typeface="Arial" pitchFamily="34" charset="0"/>
              <a:buChar char="•"/>
              <a:defRPr/>
            </a:pPr>
            <a:r>
              <a:rPr lang="en-GB" sz="3200" dirty="0" smtClean="0"/>
              <a:t>Point Three: Science moves forward through the refinement, discarding, and creation of new theories (sometimes we return to reformulated versions of the old theories</a:t>
            </a:r>
            <a:r>
              <a:rPr lang="en-GB" sz="3200" dirty="0" smtClean="0"/>
              <a:t>)</a:t>
            </a:r>
          </a:p>
          <a:p>
            <a:pPr marL="621348" lvl="1" indent="-256032" eaLnBrk="1" fontAlgn="auto" hangingPunct="1">
              <a:spcAft>
                <a:spcPts val="0"/>
              </a:spcAft>
              <a:buFont typeface="Arial" pitchFamily="34" charset="0"/>
              <a:buChar char="•"/>
              <a:defRPr/>
            </a:pPr>
            <a:r>
              <a:rPr lang="en-GB" sz="2800" dirty="0" smtClean="0"/>
              <a:t>Science is never static. </a:t>
            </a:r>
            <a:endParaRPr lang="en-US" sz="2800" dirty="0"/>
          </a:p>
        </p:txBody>
      </p:sp>
    </p:spTree>
    <p:extLst>
      <p:ext uri="{BB962C8B-B14F-4D97-AF65-F5344CB8AC3E}">
        <p14:creationId xmlns:p14="http://schemas.microsoft.com/office/powerpoint/2010/main" val="3227087490"/>
      </p:ext>
    </p:extLst>
  </p:cSld>
  <p:clrMapOvr>
    <a:masterClrMapping/>
  </p:clrMapOvr>
  <p:transition>
    <p:dissolv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928992" cy="5832648"/>
          </a:xfrm>
        </p:spPr>
        <p:txBody>
          <a:bodyPr rtlCol="0">
            <a:noAutofit/>
          </a:bodyPr>
          <a:lstStyle/>
          <a:p>
            <a:pPr marL="365760" indent="-256032" eaLnBrk="1" fontAlgn="auto" hangingPunct="1">
              <a:spcAft>
                <a:spcPts val="0"/>
              </a:spcAft>
              <a:buFont typeface="Arial" pitchFamily="34" charset="0"/>
              <a:buChar char="•"/>
              <a:defRPr/>
            </a:pPr>
            <a:r>
              <a:rPr lang="en-GB" sz="3200" b="1" dirty="0" smtClean="0"/>
              <a:t>Revolution</a:t>
            </a:r>
            <a:r>
              <a:rPr lang="en-GB" sz="3200" dirty="0" smtClean="0"/>
              <a:t>: Kuhn’s paradigm shift</a:t>
            </a:r>
          </a:p>
          <a:p>
            <a:pPr marL="365760" indent="-256032" eaLnBrk="1" fontAlgn="auto" hangingPunct="1">
              <a:spcAft>
                <a:spcPts val="0"/>
              </a:spcAft>
              <a:buFont typeface="Arial" pitchFamily="34" charset="0"/>
              <a:buChar char="•"/>
              <a:defRPr/>
            </a:pPr>
            <a:endParaRPr lang="en-GB" sz="1600" b="1" dirty="0"/>
          </a:p>
          <a:p>
            <a:pPr marL="365760" indent="-256032" eaLnBrk="1" fontAlgn="auto" hangingPunct="1">
              <a:spcAft>
                <a:spcPts val="0"/>
              </a:spcAft>
              <a:buFont typeface="Arial" pitchFamily="34" charset="0"/>
              <a:buChar char="•"/>
              <a:defRPr/>
            </a:pPr>
            <a:r>
              <a:rPr lang="en-GB" sz="3200" dirty="0" smtClean="0"/>
              <a:t>Paradigm – the practices carried out in a discipline in order to study concepts</a:t>
            </a:r>
          </a:p>
          <a:p>
            <a:pPr marL="365760" indent="-256032" eaLnBrk="1" fontAlgn="auto" hangingPunct="1">
              <a:spcAft>
                <a:spcPts val="0"/>
              </a:spcAft>
              <a:buFont typeface="Arial" pitchFamily="34" charset="0"/>
              <a:buChar char="•"/>
              <a:defRPr/>
            </a:pPr>
            <a:endParaRPr lang="en-GB" sz="1400" dirty="0"/>
          </a:p>
          <a:p>
            <a:pPr marL="365760" indent="-256032" eaLnBrk="1" fontAlgn="auto" hangingPunct="1">
              <a:spcAft>
                <a:spcPts val="0"/>
              </a:spcAft>
              <a:buFont typeface="Arial" pitchFamily="34" charset="0"/>
              <a:buChar char="•"/>
              <a:defRPr/>
            </a:pPr>
            <a:r>
              <a:rPr lang="en-GB" sz="3200" dirty="0" smtClean="0"/>
              <a:t>E.g., use of experimental methods in </a:t>
            </a:r>
            <a:r>
              <a:rPr lang="en-GB" sz="3200" dirty="0" smtClean="0"/>
              <a:t>psychology – has to be a set-way.</a:t>
            </a:r>
            <a:endParaRPr lang="en-GB" sz="3200" dirty="0" smtClean="0"/>
          </a:p>
          <a:p>
            <a:pPr marL="365760" indent="-256032" eaLnBrk="1" fontAlgn="auto" hangingPunct="1">
              <a:spcAft>
                <a:spcPts val="0"/>
              </a:spcAft>
              <a:buFont typeface="Arial" pitchFamily="34" charset="0"/>
              <a:buChar char="•"/>
              <a:defRPr/>
            </a:pPr>
            <a:endParaRPr lang="en-GB" sz="1600" dirty="0"/>
          </a:p>
          <a:p>
            <a:pPr marL="365760" indent="-256032" eaLnBrk="1" fontAlgn="auto" hangingPunct="1">
              <a:spcAft>
                <a:spcPts val="0"/>
              </a:spcAft>
              <a:buFont typeface="Arial" pitchFamily="34" charset="0"/>
              <a:buChar char="•"/>
              <a:defRPr/>
            </a:pPr>
            <a:r>
              <a:rPr lang="en-GB" sz="3200" dirty="0" smtClean="0"/>
              <a:t>Every so often a new way of thinking will change the way in which a discipline examines concepts</a:t>
            </a:r>
          </a:p>
          <a:p>
            <a:pPr marL="365760" indent="-256032" eaLnBrk="1" fontAlgn="auto" hangingPunct="1">
              <a:spcAft>
                <a:spcPts val="0"/>
              </a:spcAft>
              <a:buFont typeface="Arial" pitchFamily="34" charset="0"/>
              <a:buChar char="•"/>
              <a:defRPr/>
            </a:pPr>
            <a:endParaRPr lang="en-GB" sz="1600" dirty="0"/>
          </a:p>
          <a:p>
            <a:pPr marL="365760" indent="-256032" eaLnBrk="1" fontAlgn="auto" hangingPunct="1">
              <a:spcAft>
                <a:spcPts val="0"/>
              </a:spcAft>
              <a:buFont typeface="Arial" pitchFamily="34" charset="0"/>
              <a:buChar char="•"/>
              <a:defRPr/>
            </a:pPr>
            <a:r>
              <a:rPr lang="en-GB" sz="3200" b="1" dirty="0" smtClean="0"/>
              <a:t>‘Paradigm shift</a:t>
            </a:r>
            <a:r>
              <a:rPr lang="en-GB" sz="3200" b="1" dirty="0" smtClean="0"/>
              <a:t>’</a:t>
            </a:r>
            <a:endParaRPr lang="en-US" sz="3200" b="1" dirty="0"/>
          </a:p>
        </p:txBody>
      </p:sp>
    </p:spTree>
    <p:extLst>
      <p:ext uri="{BB962C8B-B14F-4D97-AF65-F5344CB8AC3E}">
        <p14:creationId xmlns:p14="http://schemas.microsoft.com/office/powerpoint/2010/main" val="792809020"/>
      </p:ext>
    </p:extLst>
  </p:cSld>
  <p:clrMapOvr>
    <a:masterClrMapping/>
  </p:clrMapOvr>
  <p:transition>
    <p:dissolv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Content Placeholder 2"/>
          <p:cNvSpPr>
            <a:spLocks noGrp="1"/>
          </p:cNvSpPr>
          <p:nvPr>
            <p:ph idx="1"/>
          </p:nvPr>
        </p:nvSpPr>
        <p:spPr>
          <a:xfrm>
            <a:off x="179512" y="260648"/>
            <a:ext cx="8856984" cy="5760640"/>
          </a:xfrm>
        </p:spPr>
        <p:txBody>
          <a:bodyPr/>
          <a:lstStyle/>
          <a:p>
            <a:pPr eaLnBrk="1" hangingPunct="1"/>
            <a:r>
              <a:rPr lang="en-GB" altLang="en-US" sz="4000" dirty="0" smtClean="0"/>
              <a:t>Cause of paradigm </a:t>
            </a:r>
            <a:r>
              <a:rPr lang="en-GB" altLang="en-US" sz="4000" dirty="0" smtClean="0"/>
              <a:t>shifts</a:t>
            </a:r>
          </a:p>
          <a:p>
            <a:pPr marL="109537" indent="0" eaLnBrk="1" hangingPunct="1">
              <a:buNone/>
            </a:pPr>
            <a:endParaRPr lang="en-GB" altLang="en-US" sz="1400" dirty="0" smtClean="0"/>
          </a:p>
          <a:p>
            <a:pPr lvl="1" eaLnBrk="1" hangingPunct="1"/>
            <a:r>
              <a:rPr lang="en-GB" altLang="en-US" sz="3600" dirty="0" smtClean="0"/>
              <a:t>Use of technology</a:t>
            </a:r>
          </a:p>
          <a:p>
            <a:pPr lvl="2" eaLnBrk="1" hangingPunct="1"/>
            <a:r>
              <a:rPr lang="en-GB" altLang="en-US" sz="3200" dirty="0" smtClean="0"/>
              <a:t>E.g., the invention of fMRI, PET, etc</a:t>
            </a:r>
            <a:r>
              <a:rPr lang="en-GB" altLang="en-US" sz="3200" dirty="0" smtClean="0"/>
              <a:t>.</a:t>
            </a:r>
          </a:p>
          <a:p>
            <a:pPr lvl="2" eaLnBrk="1" hangingPunct="1"/>
            <a:r>
              <a:rPr lang="en-GB" altLang="en-US" sz="3200" dirty="0" smtClean="0"/>
              <a:t>Better than making up operational definitions. </a:t>
            </a:r>
          </a:p>
          <a:p>
            <a:pPr marL="630238" lvl="2" indent="0" eaLnBrk="1" hangingPunct="1">
              <a:buNone/>
            </a:pPr>
            <a:endParaRPr lang="en-GB" altLang="en-US" sz="3200" dirty="0" smtClean="0"/>
          </a:p>
          <a:p>
            <a:pPr lvl="1" eaLnBrk="1" hangingPunct="1"/>
            <a:r>
              <a:rPr lang="en-GB" altLang="en-US" sz="3200" dirty="0" smtClean="0"/>
              <a:t>Refutation of leading theories</a:t>
            </a:r>
          </a:p>
          <a:p>
            <a:pPr lvl="2" eaLnBrk="1" hangingPunct="1"/>
            <a:r>
              <a:rPr lang="en-GB" altLang="en-US" sz="3200" dirty="0" err="1" smtClean="0"/>
              <a:t>Geocentrism</a:t>
            </a:r>
            <a:r>
              <a:rPr lang="en-GB" altLang="en-US" sz="3200" dirty="0" smtClean="0"/>
              <a:t> to </a:t>
            </a:r>
            <a:r>
              <a:rPr lang="en-GB" altLang="en-US" sz="3200" dirty="0" err="1" smtClean="0"/>
              <a:t>Heliocentrism</a:t>
            </a:r>
            <a:r>
              <a:rPr lang="en-GB" altLang="en-US" sz="3200" dirty="0" smtClean="0"/>
              <a:t> – earth revolves around the sun not the other way around.</a:t>
            </a:r>
            <a:endParaRPr lang="en-GB" altLang="en-US" sz="3200" dirty="0" smtClean="0"/>
          </a:p>
          <a:p>
            <a:pPr lvl="2" eaLnBrk="1" hangingPunct="1"/>
            <a:endParaRPr lang="en-US" altLang="en-US" dirty="0" smtClean="0"/>
          </a:p>
        </p:txBody>
      </p:sp>
    </p:spTree>
    <p:extLst>
      <p:ext uri="{BB962C8B-B14F-4D97-AF65-F5344CB8AC3E}">
        <p14:creationId xmlns:p14="http://schemas.microsoft.com/office/powerpoint/2010/main" val="3252312158"/>
      </p:ext>
    </p:extLst>
  </p:cSld>
  <p:clrMapOvr>
    <a:masterClrMapping/>
  </p:clrMapOvr>
  <p:transition>
    <p:dissolv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Content Placeholder 2"/>
          <p:cNvSpPr>
            <a:spLocks noGrp="1"/>
          </p:cNvSpPr>
          <p:nvPr>
            <p:ph idx="1"/>
          </p:nvPr>
        </p:nvSpPr>
        <p:spPr>
          <a:xfrm>
            <a:off x="11574" y="44624"/>
            <a:ext cx="9024921" cy="5832648"/>
          </a:xfrm>
        </p:spPr>
        <p:txBody>
          <a:bodyPr/>
          <a:lstStyle/>
          <a:p>
            <a:pPr eaLnBrk="1" hangingPunct="1"/>
            <a:r>
              <a:rPr lang="en-GB" altLang="en-US" sz="3600" dirty="0" smtClean="0"/>
              <a:t>Kuhn: Core values of a paradigm</a:t>
            </a:r>
          </a:p>
          <a:p>
            <a:pPr lvl="1" eaLnBrk="1" hangingPunct="1"/>
            <a:r>
              <a:rPr lang="en-GB" altLang="en-US" sz="3200" dirty="0" smtClean="0"/>
              <a:t>A theory should be empirically </a:t>
            </a:r>
            <a:r>
              <a:rPr lang="en-GB" altLang="en-US" sz="3200" i="1" dirty="0" smtClean="0"/>
              <a:t>accurate</a:t>
            </a:r>
            <a:r>
              <a:rPr lang="en-GB" altLang="en-US" sz="3200" dirty="0" smtClean="0"/>
              <a:t> within its domain</a:t>
            </a:r>
          </a:p>
          <a:p>
            <a:pPr lvl="1" eaLnBrk="1" hangingPunct="1"/>
            <a:r>
              <a:rPr lang="en-GB" altLang="en-US" sz="3200" dirty="0" smtClean="0"/>
              <a:t>A theory should be </a:t>
            </a:r>
            <a:r>
              <a:rPr lang="en-GB" altLang="en-US" sz="3200" i="1" dirty="0" smtClean="0"/>
              <a:t>consistent</a:t>
            </a:r>
            <a:r>
              <a:rPr lang="en-GB" altLang="en-US" sz="3200" dirty="0" smtClean="0"/>
              <a:t> with other accepted theories</a:t>
            </a:r>
          </a:p>
          <a:p>
            <a:pPr lvl="1" eaLnBrk="1" hangingPunct="1"/>
            <a:r>
              <a:rPr lang="en-GB" altLang="en-US" sz="3200" dirty="0" smtClean="0"/>
              <a:t>A theory should be wide in </a:t>
            </a:r>
            <a:r>
              <a:rPr lang="en-GB" altLang="en-US" sz="3200" i="1" dirty="0" smtClean="0"/>
              <a:t>scope</a:t>
            </a:r>
            <a:r>
              <a:rPr lang="en-GB" altLang="en-US" sz="3200" dirty="0" smtClean="0"/>
              <a:t> and not just accommodate the facts it was designed to explain</a:t>
            </a:r>
          </a:p>
          <a:p>
            <a:pPr lvl="1" eaLnBrk="1" hangingPunct="1"/>
            <a:r>
              <a:rPr lang="en-GB" altLang="en-US" sz="3200" dirty="0" smtClean="0"/>
              <a:t>A theory should be </a:t>
            </a:r>
            <a:r>
              <a:rPr lang="en-GB" altLang="en-US" sz="3200" i="1" dirty="0" smtClean="0"/>
              <a:t>fruitful</a:t>
            </a:r>
            <a:r>
              <a:rPr lang="en-GB" altLang="en-US" sz="3200" dirty="0" smtClean="0"/>
              <a:t> in the sense of providing a framework for ongoing research</a:t>
            </a:r>
          </a:p>
          <a:p>
            <a:pPr lvl="1" eaLnBrk="1" hangingPunct="1"/>
            <a:r>
              <a:rPr lang="en-GB" altLang="en-US" sz="3200" dirty="0" smtClean="0"/>
              <a:t>A theory should be as </a:t>
            </a:r>
            <a:r>
              <a:rPr lang="en-GB" altLang="en-US" sz="3200" i="1" dirty="0" smtClean="0"/>
              <a:t>simple</a:t>
            </a:r>
            <a:r>
              <a:rPr lang="en-GB" altLang="en-US" sz="3200" dirty="0" smtClean="0"/>
              <a:t> as possible</a:t>
            </a:r>
            <a:endParaRPr lang="en-US" altLang="en-US" sz="3200" dirty="0" smtClean="0"/>
          </a:p>
        </p:txBody>
      </p:sp>
    </p:spTree>
    <p:extLst>
      <p:ext uri="{BB962C8B-B14F-4D97-AF65-F5344CB8AC3E}">
        <p14:creationId xmlns:p14="http://schemas.microsoft.com/office/powerpoint/2010/main" val="3452328008"/>
      </p:ext>
    </p:extLst>
  </p:cSld>
  <p:clrMapOvr>
    <a:masterClrMapping/>
  </p:clrMapOvr>
  <p:transition>
    <p:dissolv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928992" cy="4525962"/>
          </a:xfrm>
        </p:spPr>
        <p:txBody>
          <a:bodyPr/>
          <a:lstStyle/>
          <a:p>
            <a:pPr marL="342900" lvl="1" indent="-342900" eaLnBrk="1" hangingPunct="1">
              <a:buFont typeface="Arial" panose="020B0604020202020204" pitchFamily="34" charset="0"/>
              <a:buChar char="•"/>
            </a:pPr>
            <a:r>
              <a:rPr lang="en-GB" altLang="en-US" sz="3600" b="1" dirty="0" smtClean="0"/>
              <a:t>A theory should be as </a:t>
            </a:r>
            <a:r>
              <a:rPr lang="en-GB" altLang="en-US" sz="3600" b="1" i="1" dirty="0" smtClean="0"/>
              <a:t>simple</a:t>
            </a:r>
            <a:r>
              <a:rPr lang="en-GB" altLang="en-US" sz="3600" b="1" dirty="0" smtClean="0"/>
              <a:t> as possible</a:t>
            </a:r>
          </a:p>
          <a:p>
            <a:pPr marL="342900" lvl="1" indent="-342900" eaLnBrk="1" hangingPunct="1">
              <a:buFont typeface="Arial" panose="020B0604020202020204" pitchFamily="34" charset="0"/>
              <a:buChar char="•"/>
            </a:pPr>
            <a:endParaRPr lang="en-GB" altLang="en-US" sz="2400" b="1" dirty="0" smtClean="0"/>
          </a:p>
          <a:p>
            <a:pPr marL="342900" lvl="1" indent="-342900" eaLnBrk="1" hangingPunct="1">
              <a:buFont typeface="Arial" panose="020B0604020202020204" pitchFamily="34" charset="0"/>
              <a:buChar char="•"/>
            </a:pPr>
            <a:r>
              <a:rPr lang="en-GB" altLang="en-US" sz="3600" b="1" dirty="0" smtClean="0"/>
              <a:t>Occam’s Razor</a:t>
            </a:r>
          </a:p>
          <a:p>
            <a:pPr marL="742950" lvl="2" indent="-342900" eaLnBrk="1" hangingPunct="1"/>
            <a:r>
              <a:rPr lang="en-GB" altLang="en-US" sz="3200" dirty="0" smtClean="0"/>
              <a:t>Whenever we have two competing hypotheses, then if all other considerations are equal, the simpler of the two is to be preferred.</a:t>
            </a:r>
          </a:p>
          <a:p>
            <a:pPr marL="742950" lvl="2" indent="-342900" eaLnBrk="1" hangingPunct="1"/>
            <a:endParaRPr lang="en-GB" altLang="en-US" sz="1800" dirty="0" smtClean="0"/>
          </a:p>
          <a:p>
            <a:pPr marL="342900" lvl="1" indent="-342900" eaLnBrk="1" hangingPunct="1"/>
            <a:r>
              <a:rPr lang="en-GB" altLang="en-US" sz="3200" b="1" dirty="0" smtClean="0"/>
              <a:t>Keep it as simple as possible</a:t>
            </a:r>
            <a:endParaRPr lang="en-US" altLang="en-US" sz="3200" b="1" dirty="0" smtClean="0"/>
          </a:p>
          <a:p>
            <a:pPr eaLnBrk="1" hangingPunct="1"/>
            <a:endParaRPr lang="en-US" altLang="en-US" dirty="0" smtClean="0"/>
          </a:p>
        </p:txBody>
      </p:sp>
    </p:spTree>
    <p:extLst>
      <p:ext uri="{BB962C8B-B14F-4D97-AF65-F5344CB8AC3E}">
        <p14:creationId xmlns:p14="http://schemas.microsoft.com/office/powerpoint/2010/main" val="268249733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blinds(horizontal)">
                                      <p:cBhvr>
                                        <p:cTn id="1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6a00d8341c2f0953ef011570c17e99970c-500wi.jpg"/>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262187" y="1700808"/>
            <a:ext cx="4619625" cy="3076575"/>
          </a:xfrm>
        </p:spPr>
      </p:pic>
      <p:sp>
        <p:nvSpPr>
          <p:cNvPr id="24578" name="Title 1"/>
          <p:cNvSpPr>
            <a:spLocks noGrp="1"/>
          </p:cNvSpPr>
          <p:nvPr>
            <p:ph type="title"/>
          </p:nvPr>
        </p:nvSpPr>
        <p:spPr/>
        <p:txBody>
          <a:bodyPr>
            <a:noAutofit/>
          </a:bodyPr>
          <a:lstStyle/>
          <a:p>
            <a:pPr algn="ctr" eaLnBrk="1" fontAlgn="auto" hangingPunct="1">
              <a:spcAft>
                <a:spcPts val="0"/>
              </a:spcAft>
              <a:defRPr/>
            </a:pPr>
            <a:r>
              <a:rPr lang="en-GB" sz="4800" dirty="0" smtClean="0"/>
              <a:t>Psychology is not alone in these problems</a:t>
            </a:r>
            <a:endParaRPr lang="en-US" sz="4800" dirty="0" smtClean="0"/>
          </a:p>
        </p:txBody>
      </p:sp>
      <p:sp>
        <p:nvSpPr>
          <p:cNvPr id="2" name="TextBox 1"/>
          <p:cNvSpPr txBox="1"/>
          <p:nvPr/>
        </p:nvSpPr>
        <p:spPr>
          <a:xfrm>
            <a:off x="1475655" y="4941168"/>
            <a:ext cx="6192688" cy="523220"/>
          </a:xfrm>
          <a:prstGeom prst="rect">
            <a:avLst/>
          </a:prstGeom>
          <a:noFill/>
        </p:spPr>
        <p:txBody>
          <a:bodyPr wrap="square" rtlCol="0">
            <a:spAutoFit/>
          </a:bodyPr>
          <a:lstStyle/>
          <a:p>
            <a:r>
              <a:rPr lang="en-GB" sz="2800" dirty="0" smtClean="0"/>
              <a:t>Platypus – a mammal that lays eggs. </a:t>
            </a:r>
            <a:endParaRPr lang="en-GB" sz="2800" dirty="0"/>
          </a:p>
        </p:txBody>
      </p:sp>
    </p:spTree>
    <p:extLst>
      <p:ext uri="{BB962C8B-B14F-4D97-AF65-F5344CB8AC3E}">
        <p14:creationId xmlns:p14="http://schemas.microsoft.com/office/powerpoint/2010/main" val="195273213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p:cNvSpPr>
            <a:spLocks noGrp="1"/>
          </p:cNvSpPr>
          <p:nvPr>
            <p:ph idx="1"/>
          </p:nvPr>
        </p:nvSpPr>
        <p:spPr>
          <a:xfrm>
            <a:off x="457200" y="1628800"/>
            <a:ext cx="8229600" cy="4378300"/>
          </a:xfrm>
        </p:spPr>
        <p:txBody>
          <a:bodyPr/>
          <a:lstStyle/>
          <a:p>
            <a:pPr eaLnBrk="1" hangingPunct="1"/>
            <a:r>
              <a:rPr lang="en-GB" altLang="en-US" sz="3600" dirty="0" smtClean="0"/>
              <a:t>Non-science</a:t>
            </a:r>
          </a:p>
          <a:p>
            <a:pPr eaLnBrk="1" hangingPunct="1"/>
            <a:r>
              <a:rPr lang="en-GB" altLang="en-US" sz="3600" dirty="0" smtClean="0"/>
              <a:t>Pseudo-science</a:t>
            </a:r>
          </a:p>
          <a:p>
            <a:pPr eaLnBrk="1" hangingPunct="1"/>
            <a:r>
              <a:rPr lang="en-GB" altLang="en-US" sz="3600" dirty="0" smtClean="0"/>
              <a:t>Bad science</a:t>
            </a:r>
          </a:p>
          <a:p>
            <a:pPr eaLnBrk="1" hangingPunct="1"/>
            <a:endParaRPr lang="en-GB" altLang="en-US" sz="3600" dirty="0" smtClean="0"/>
          </a:p>
          <a:p>
            <a:pPr lvl="1" eaLnBrk="1" hangingPunct="1"/>
            <a:r>
              <a:rPr lang="en-GB" altLang="en-US" sz="3200" dirty="0" smtClean="0"/>
              <a:t>These are not the same things</a:t>
            </a:r>
            <a:endParaRPr lang="en-US" altLang="en-US" sz="3200" dirty="0" smtClean="0"/>
          </a:p>
        </p:txBody>
      </p:sp>
      <p:sp>
        <p:nvSpPr>
          <p:cNvPr id="26626" name="Title 1"/>
          <p:cNvSpPr>
            <a:spLocks noGrp="1"/>
          </p:cNvSpPr>
          <p:nvPr>
            <p:ph type="title"/>
          </p:nvPr>
        </p:nvSpPr>
        <p:spPr>
          <a:xfrm>
            <a:off x="179512" y="274638"/>
            <a:ext cx="8856984" cy="1143000"/>
          </a:xfrm>
        </p:spPr>
        <p:txBody>
          <a:bodyPr>
            <a:noAutofit/>
          </a:bodyPr>
          <a:lstStyle/>
          <a:p>
            <a:pPr eaLnBrk="1" fontAlgn="auto" hangingPunct="1">
              <a:spcAft>
                <a:spcPts val="0"/>
              </a:spcAft>
              <a:defRPr/>
            </a:pPr>
            <a:r>
              <a:rPr lang="en-GB" sz="4000" dirty="0" smtClean="0">
                <a:solidFill>
                  <a:schemeClr val="tx1"/>
                </a:solidFill>
              </a:rPr>
              <a:t>Is Psychology A Science? </a:t>
            </a:r>
            <a:r>
              <a:rPr lang="en-GB" sz="4000" dirty="0" smtClean="0">
                <a:solidFill>
                  <a:schemeClr val="tx1"/>
                </a:solidFill>
              </a:rPr>
              <a:t/>
            </a:r>
            <a:br>
              <a:rPr lang="en-GB" sz="4000" dirty="0" smtClean="0">
                <a:solidFill>
                  <a:schemeClr val="tx1"/>
                </a:solidFill>
              </a:rPr>
            </a:br>
            <a:r>
              <a:rPr lang="en-GB" sz="4000" dirty="0" smtClean="0">
                <a:solidFill>
                  <a:schemeClr val="tx1"/>
                </a:solidFill>
              </a:rPr>
              <a:t>Why </a:t>
            </a:r>
            <a:r>
              <a:rPr lang="en-GB" sz="4000" dirty="0" smtClean="0">
                <a:solidFill>
                  <a:schemeClr val="tx1"/>
                </a:solidFill>
              </a:rPr>
              <a:t>or Why Not?</a:t>
            </a:r>
            <a:endParaRPr lang="en-US" sz="4000" dirty="0" smtClean="0">
              <a:solidFill>
                <a:schemeClr val="tx1"/>
              </a:solidFill>
            </a:endParaRPr>
          </a:p>
        </p:txBody>
      </p:sp>
    </p:spTree>
    <p:extLst>
      <p:ext uri="{BB962C8B-B14F-4D97-AF65-F5344CB8AC3E}">
        <p14:creationId xmlns:p14="http://schemas.microsoft.com/office/powerpoint/2010/main" val="429783774"/>
      </p:ext>
    </p:extLst>
  </p:cSld>
  <p:clrMapOvr>
    <a:masterClrMapping/>
  </p:clrMapOvr>
  <p:transition>
    <p:dissolv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2"/>
          <p:cNvSpPr>
            <a:spLocks noGrp="1"/>
          </p:cNvSpPr>
          <p:nvPr>
            <p:ph idx="1"/>
          </p:nvPr>
        </p:nvSpPr>
        <p:spPr>
          <a:xfrm>
            <a:off x="179512" y="332656"/>
            <a:ext cx="8784976" cy="4525962"/>
          </a:xfrm>
        </p:spPr>
        <p:txBody>
          <a:bodyPr/>
          <a:lstStyle/>
          <a:p>
            <a:pPr eaLnBrk="1" hangingPunct="1"/>
            <a:r>
              <a:rPr lang="en-GB" altLang="en-US" sz="4000" dirty="0" smtClean="0"/>
              <a:t>Hypothesis </a:t>
            </a:r>
            <a:r>
              <a:rPr lang="en-GB" altLang="en-US" sz="4000" dirty="0" smtClean="0"/>
              <a:t>testing</a:t>
            </a:r>
          </a:p>
          <a:p>
            <a:pPr marL="109537" indent="0" eaLnBrk="1" hangingPunct="1">
              <a:buNone/>
            </a:pPr>
            <a:endParaRPr lang="en-GB" altLang="en-US" sz="4000" dirty="0" smtClean="0"/>
          </a:p>
          <a:p>
            <a:pPr lvl="1" eaLnBrk="1" hangingPunct="1"/>
            <a:r>
              <a:rPr lang="en-GB" altLang="en-US" sz="3600" dirty="0" smtClean="0"/>
              <a:t>The principle behind experimental </a:t>
            </a:r>
            <a:r>
              <a:rPr lang="en-GB" altLang="en-US" sz="3600" dirty="0" smtClean="0"/>
              <a:t>psychology</a:t>
            </a:r>
          </a:p>
          <a:p>
            <a:pPr marL="392113" lvl="1" indent="0" eaLnBrk="1" hangingPunct="1">
              <a:buNone/>
            </a:pPr>
            <a:endParaRPr lang="en-GB" altLang="en-US" sz="3600" dirty="0" smtClean="0"/>
          </a:p>
          <a:p>
            <a:pPr lvl="1" eaLnBrk="1" hangingPunct="1"/>
            <a:r>
              <a:rPr lang="en-GB" altLang="en-US" sz="3600" dirty="0" smtClean="0"/>
              <a:t>Isolate variables of interest</a:t>
            </a:r>
          </a:p>
          <a:p>
            <a:pPr lvl="1" eaLnBrk="1" hangingPunct="1"/>
            <a:endParaRPr lang="en-GB" altLang="en-US" dirty="0" smtClean="0"/>
          </a:p>
          <a:p>
            <a:pPr lvl="1" eaLnBrk="1" hangingPunct="1"/>
            <a:endParaRPr lang="en-GB" altLang="en-US" dirty="0" smtClean="0"/>
          </a:p>
        </p:txBody>
      </p:sp>
    </p:spTree>
    <p:extLst>
      <p:ext uri="{BB962C8B-B14F-4D97-AF65-F5344CB8AC3E}">
        <p14:creationId xmlns:p14="http://schemas.microsoft.com/office/powerpoint/2010/main" val="1450417212"/>
      </p:ext>
    </p:extLst>
  </p:cSld>
  <p:clrMapOvr>
    <a:masterClrMapping/>
  </p:clrMapOvr>
  <p:transition>
    <p:dissolv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764704"/>
            <a:ext cx="8874732" cy="4525962"/>
          </a:xfrm>
        </p:spPr>
        <p:txBody>
          <a:bodyPr rtlCol="0">
            <a:noAutofit/>
          </a:bodyPr>
          <a:lstStyle/>
          <a:p>
            <a:pPr marL="365760" indent="-256032" eaLnBrk="1" fontAlgn="auto" hangingPunct="1">
              <a:spcAft>
                <a:spcPts val="0"/>
              </a:spcAft>
              <a:buFont typeface="Arial" pitchFamily="34" charset="0"/>
              <a:buChar char="•"/>
              <a:defRPr/>
            </a:pPr>
            <a:r>
              <a:rPr lang="en-GB" sz="2800" dirty="0" smtClean="0"/>
              <a:t>Hume</a:t>
            </a:r>
          </a:p>
          <a:p>
            <a:pPr marL="365760" indent="-256032" eaLnBrk="1" fontAlgn="auto" hangingPunct="1">
              <a:spcAft>
                <a:spcPts val="0"/>
              </a:spcAft>
              <a:buFont typeface="Arial" pitchFamily="34" charset="0"/>
              <a:buChar char="•"/>
              <a:defRPr/>
            </a:pPr>
            <a:r>
              <a:rPr lang="en-GB" sz="2800" dirty="0" smtClean="0"/>
              <a:t>Locke</a:t>
            </a:r>
          </a:p>
          <a:p>
            <a:pPr marL="365760" indent="-256032" eaLnBrk="1" fontAlgn="auto" hangingPunct="1">
              <a:spcAft>
                <a:spcPts val="0"/>
              </a:spcAft>
              <a:buFont typeface="Arial" pitchFamily="34" charset="0"/>
              <a:buChar char="•"/>
              <a:defRPr/>
            </a:pPr>
            <a:r>
              <a:rPr lang="en-GB" sz="2800" dirty="0" smtClean="0"/>
              <a:t>Mill</a:t>
            </a:r>
          </a:p>
          <a:p>
            <a:pPr marL="365760" indent="-256032" eaLnBrk="1" fontAlgn="auto" hangingPunct="1">
              <a:spcAft>
                <a:spcPts val="0"/>
              </a:spcAft>
              <a:buFont typeface="Arial" pitchFamily="34" charset="0"/>
              <a:buChar char="•"/>
              <a:defRPr/>
            </a:pPr>
            <a:r>
              <a:rPr lang="en-GB" sz="2800" dirty="0" smtClean="0"/>
              <a:t>Kant</a:t>
            </a:r>
          </a:p>
          <a:p>
            <a:pPr marL="365760" indent="-256032" eaLnBrk="1" fontAlgn="auto" hangingPunct="1">
              <a:spcAft>
                <a:spcPts val="0"/>
              </a:spcAft>
              <a:buFont typeface="Arial" pitchFamily="34" charset="0"/>
              <a:buChar char="•"/>
              <a:defRPr/>
            </a:pPr>
            <a:r>
              <a:rPr lang="en-GB" sz="2800" dirty="0" smtClean="0"/>
              <a:t>Popper</a:t>
            </a:r>
          </a:p>
          <a:p>
            <a:pPr marL="365760" indent="-256032" eaLnBrk="1" fontAlgn="auto" hangingPunct="1">
              <a:spcAft>
                <a:spcPts val="0"/>
              </a:spcAft>
              <a:buFont typeface="Arial" pitchFamily="34" charset="0"/>
              <a:buChar char="•"/>
              <a:defRPr/>
            </a:pPr>
            <a:r>
              <a:rPr lang="en-GB" sz="2800" dirty="0" err="1" smtClean="0"/>
              <a:t>Kuhne</a:t>
            </a:r>
            <a:endParaRPr lang="en-GB" sz="2800" dirty="0" smtClean="0"/>
          </a:p>
          <a:p>
            <a:pPr marL="365760" indent="-256032" eaLnBrk="1" fontAlgn="auto" hangingPunct="1">
              <a:spcAft>
                <a:spcPts val="0"/>
              </a:spcAft>
              <a:buFont typeface="Arial" pitchFamily="34" charset="0"/>
              <a:buChar char="•"/>
              <a:defRPr/>
            </a:pPr>
            <a:endParaRPr lang="en-GB" sz="1600" dirty="0"/>
          </a:p>
          <a:p>
            <a:pPr marL="365760" indent="-256032" eaLnBrk="1" fontAlgn="auto" hangingPunct="1">
              <a:spcAft>
                <a:spcPts val="0"/>
              </a:spcAft>
              <a:buFont typeface="Arial" pitchFamily="34" charset="0"/>
              <a:buChar char="•"/>
              <a:defRPr/>
            </a:pPr>
            <a:r>
              <a:rPr lang="en-GB" sz="2800" dirty="0" err="1" smtClean="0"/>
              <a:t>Ladyman</a:t>
            </a:r>
            <a:r>
              <a:rPr lang="en-GB" sz="2800" dirty="0" smtClean="0"/>
              <a:t>, J (2002). </a:t>
            </a:r>
            <a:r>
              <a:rPr lang="en-GB" sz="2800" i="1" dirty="0" smtClean="0"/>
              <a:t>Understanding philosophy 	of science. </a:t>
            </a:r>
            <a:r>
              <a:rPr lang="en-GB" sz="2800" dirty="0" smtClean="0"/>
              <a:t>London: Routledge.</a:t>
            </a:r>
          </a:p>
          <a:p>
            <a:pPr marL="365760" indent="-256032" eaLnBrk="1" fontAlgn="auto" hangingPunct="1">
              <a:spcAft>
                <a:spcPts val="0"/>
              </a:spcAft>
              <a:buFont typeface="Arial" pitchFamily="34" charset="0"/>
              <a:buChar char="•"/>
              <a:defRPr/>
            </a:pPr>
            <a:r>
              <a:rPr lang="en-GB" sz="2800" dirty="0" err="1" smtClean="0"/>
              <a:t>Okasha</a:t>
            </a:r>
            <a:r>
              <a:rPr lang="en-GB" sz="2800" dirty="0" smtClean="0"/>
              <a:t>, S. (2002). </a:t>
            </a:r>
            <a:r>
              <a:rPr lang="en-GB" sz="2800" i="1" dirty="0" smtClean="0"/>
              <a:t>Philosophy of science: A 	very short introduction.</a:t>
            </a:r>
            <a:r>
              <a:rPr lang="en-GB" sz="2800" dirty="0" smtClean="0"/>
              <a:t> Oxford: Oxford 	Paperbacks.</a:t>
            </a:r>
            <a:endParaRPr lang="en-US" sz="2800" dirty="0"/>
          </a:p>
        </p:txBody>
      </p:sp>
      <p:sp>
        <p:nvSpPr>
          <p:cNvPr id="28674" name="Title 1"/>
          <p:cNvSpPr>
            <a:spLocks noGrp="1"/>
          </p:cNvSpPr>
          <p:nvPr>
            <p:ph type="title"/>
          </p:nvPr>
        </p:nvSpPr>
        <p:spPr>
          <a:xfrm>
            <a:off x="89756" y="44624"/>
            <a:ext cx="8964488" cy="936104"/>
          </a:xfrm>
        </p:spPr>
        <p:txBody>
          <a:bodyPr>
            <a:noAutofit/>
          </a:bodyPr>
          <a:lstStyle/>
          <a:p>
            <a:pPr eaLnBrk="1" fontAlgn="auto" hangingPunct="1">
              <a:spcAft>
                <a:spcPts val="0"/>
              </a:spcAft>
              <a:defRPr/>
            </a:pPr>
            <a:r>
              <a:rPr lang="en-GB" sz="4400" dirty="0" smtClean="0">
                <a:solidFill>
                  <a:schemeClr val="tx1"/>
                </a:solidFill>
              </a:rPr>
              <a:t>Philosophy of Science Readings</a:t>
            </a:r>
            <a:endParaRPr lang="en-US" sz="4400" dirty="0" smtClean="0">
              <a:solidFill>
                <a:schemeClr val="tx1"/>
              </a:solidFill>
            </a:endParaRPr>
          </a:p>
        </p:txBody>
      </p:sp>
    </p:spTree>
    <p:extLst>
      <p:ext uri="{BB962C8B-B14F-4D97-AF65-F5344CB8AC3E}">
        <p14:creationId xmlns:p14="http://schemas.microsoft.com/office/powerpoint/2010/main" val="1387277765"/>
      </p:ext>
    </p:extLst>
  </p:cSld>
  <p:clrMapOvr>
    <a:masterClrMapping/>
  </p:clrMapOvr>
  <p:transition>
    <p:dissolv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1052736"/>
          </a:xfrm>
        </p:spPr>
        <p:txBody>
          <a:bodyPr>
            <a:normAutofit/>
          </a:bodyPr>
          <a:lstStyle/>
          <a:p>
            <a:pPr algn="ctr"/>
            <a:r>
              <a:rPr lang="en-GB" sz="6000" b="1" dirty="0" smtClean="0">
                <a:solidFill>
                  <a:schemeClr val="tx1"/>
                </a:solidFill>
              </a:rPr>
              <a:t>Next </a:t>
            </a:r>
            <a:r>
              <a:rPr lang="en-GB" sz="6000" b="1" dirty="0" smtClean="0">
                <a:solidFill>
                  <a:schemeClr val="tx1"/>
                </a:solidFill>
              </a:rPr>
              <a:t>week….</a:t>
            </a:r>
            <a:endParaRPr lang="en-GB" sz="6000" b="1" dirty="0">
              <a:solidFill>
                <a:schemeClr val="tx1"/>
              </a:solidFill>
            </a:endParaRPr>
          </a:p>
        </p:txBody>
      </p:sp>
      <p:sp>
        <p:nvSpPr>
          <p:cNvPr id="3" name="Content Placeholder 2"/>
          <p:cNvSpPr>
            <a:spLocks noGrp="1"/>
          </p:cNvSpPr>
          <p:nvPr>
            <p:ph idx="1"/>
          </p:nvPr>
        </p:nvSpPr>
        <p:spPr>
          <a:xfrm>
            <a:off x="35496" y="944268"/>
            <a:ext cx="8928992" cy="5581076"/>
          </a:xfrm>
        </p:spPr>
        <p:txBody>
          <a:bodyPr>
            <a:noAutofit/>
          </a:bodyPr>
          <a:lstStyle/>
          <a:p>
            <a:r>
              <a:rPr lang="en-GB" sz="3600" u="sng" dirty="0" smtClean="0"/>
              <a:t>Lecture:</a:t>
            </a:r>
            <a:r>
              <a:rPr lang="en-GB" sz="3600" dirty="0" smtClean="0"/>
              <a:t> Beginnings of Experimental Psychology. </a:t>
            </a:r>
          </a:p>
          <a:p>
            <a:pPr marL="109537" indent="0">
              <a:buNone/>
            </a:pPr>
            <a:endParaRPr lang="en-GB" sz="1800" dirty="0" smtClean="0"/>
          </a:p>
          <a:p>
            <a:r>
              <a:rPr lang="en-GB" sz="3600" u="sng" dirty="0" smtClean="0"/>
              <a:t>Seminar:</a:t>
            </a:r>
            <a:r>
              <a:rPr lang="en-GB" sz="3600" dirty="0" smtClean="0"/>
              <a:t> Thought Experiments. </a:t>
            </a:r>
            <a:endParaRPr lang="en-GB" sz="3600" u="sng" dirty="0" smtClean="0"/>
          </a:p>
          <a:p>
            <a:endParaRPr lang="en-GB" sz="1400" dirty="0"/>
          </a:p>
          <a:p>
            <a:r>
              <a:rPr lang="en-GB" sz="3600" u="sng" dirty="0" smtClean="0"/>
              <a:t>E</a:t>
            </a:r>
            <a:r>
              <a:rPr lang="en-GB" sz="3200" b="1" u="sng" dirty="0" smtClean="0"/>
              <a:t>SSENTIAL </a:t>
            </a:r>
            <a:r>
              <a:rPr lang="en-GB" sz="3200" b="1" u="sng" dirty="0"/>
              <a:t>READING:</a:t>
            </a:r>
          </a:p>
          <a:p>
            <a:pPr lvl="1"/>
            <a:r>
              <a:rPr lang="en-GB" sz="2800" dirty="0"/>
              <a:t>Chapters 8 &amp; 9 + 11 to 15. </a:t>
            </a:r>
            <a:r>
              <a:rPr lang="en-GB" sz="2800" dirty="0" smtClean="0"/>
              <a:t>Farrell</a:t>
            </a:r>
            <a:r>
              <a:rPr lang="en-GB" sz="2800" dirty="0"/>
              <a:t>, M. (2014). </a:t>
            </a:r>
            <a:r>
              <a:rPr lang="en-GB" sz="2800" i="1" dirty="0"/>
              <a:t>Historical and philosophical foundations of psychology</a:t>
            </a:r>
            <a:r>
              <a:rPr lang="en-GB" sz="2800" dirty="0"/>
              <a:t>. Cambridge: Cambridge University Press. </a:t>
            </a:r>
            <a:endParaRPr lang="en-GB" sz="2800" dirty="0"/>
          </a:p>
        </p:txBody>
      </p:sp>
    </p:spTree>
    <p:extLst>
      <p:ext uri="{BB962C8B-B14F-4D97-AF65-F5344CB8AC3E}">
        <p14:creationId xmlns:p14="http://schemas.microsoft.com/office/powerpoint/2010/main" val="6024652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872</TotalTime>
  <Words>2046</Words>
  <Application>Microsoft Office PowerPoint</Application>
  <PresentationFormat>On-screen Show (4:3)</PresentationFormat>
  <Paragraphs>326</Paragraphs>
  <Slides>39</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Lucida Sans Unicode</vt:lpstr>
      <vt:lpstr>Verdana</vt:lpstr>
      <vt:lpstr>Wingdings 2</vt:lpstr>
      <vt:lpstr>Wingdings 3</vt:lpstr>
      <vt:lpstr>Concourse</vt:lpstr>
      <vt:lpstr>Experimental Psychology M4X00905 </vt:lpstr>
      <vt:lpstr>Context of Knowledge</vt:lpstr>
      <vt:lpstr>Early Ideas</vt:lpstr>
      <vt:lpstr>16th Century</vt:lpstr>
      <vt:lpstr>17th Century: Rene Descartes</vt:lpstr>
      <vt:lpstr>Descartes continued</vt:lpstr>
      <vt:lpstr>The Mind-Body Problem</vt:lpstr>
      <vt:lpstr>Possible Explanations</vt:lpstr>
      <vt:lpstr>PowerPoint Presentation</vt:lpstr>
      <vt:lpstr>Beyond the Mind</vt:lpstr>
      <vt:lpstr>PowerPoint Presentation</vt:lpstr>
      <vt:lpstr>Different Viewpoints</vt:lpstr>
      <vt:lpstr>PowerPoint Presentation</vt:lpstr>
      <vt:lpstr>Knowledge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Psychology is not alone in these problems</vt:lpstr>
      <vt:lpstr>Is Psychology A Science?  Why or Why Not?</vt:lpstr>
      <vt:lpstr>PowerPoint Presentation</vt:lpstr>
      <vt:lpstr>Philosophy of Science Readings</vt:lpstr>
      <vt:lpstr>Next week….</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and Research Methodology</dc:title>
  <dc:creator>Hutchings, Paul</dc:creator>
  <cp:lastModifiedBy>Kate Williams</cp:lastModifiedBy>
  <cp:revision>64</cp:revision>
  <dcterms:created xsi:type="dcterms:W3CDTF">2010-11-04T07:53:32Z</dcterms:created>
  <dcterms:modified xsi:type="dcterms:W3CDTF">2017-09-11T14:07:09Z</dcterms:modified>
</cp:coreProperties>
</file>