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62"/>
  </p:notesMasterIdLst>
  <p:handoutMasterIdLst>
    <p:handoutMasterId r:id="rId63"/>
  </p:handoutMasterIdLst>
  <p:sldIdLst>
    <p:sldId id="812" r:id="rId3"/>
    <p:sldId id="813" r:id="rId4"/>
    <p:sldId id="814" r:id="rId5"/>
    <p:sldId id="815" r:id="rId6"/>
    <p:sldId id="816" r:id="rId7"/>
    <p:sldId id="817" r:id="rId8"/>
    <p:sldId id="818" r:id="rId9"/>
    <p:sldId id="819" r:id="rId10"/>
    <p:sldId id="820" r:id="rId11"/>
    <p:sldId id="821" r:id="rId12"/>
    <p:sldId id="822" r:id="rId13"/>
    <p:sldId id="823" r:id="rId14"/>
    <p:sldId id="824" r:id="rId15"/>
    <p:sldId id="825" r:id="rId16"/>
    <p:sldId id="826" r:id="rId17"/>
    <p:sldId id="827" r:id="rId18"/>
    <p:sldId id="828" r:id="rId19"/>
    <p:sldId id="829" r:id="rId20"/>
    <p:sldId id="830" r:id="rId21"/>
    <p:sldId id="831" r:id="rId22"/>
    <p:sldId id="832" r:id="rId23"/>
    <p:sldId id="833" r:id="rId24"/>
    <p:sldId id="834" r:id="rId25"/>
    <p:sldId id="835" r:id="rId26"/>
    <p:sldId id="836" r:id="rId27"/>
    <p:sldId id="837" r:id="rId28"/>
    <p:sldId id="838" r:id="rId29"/>
    <p:sldId id="839" r:id="rId30"/>
    <p:sldId id="840" r:id="rId31"/>
    <p:sldId id="841" r:id="rId32"/>
    <p:sldId id="842" r:id="rId33"/>
    <p:sldId id="843" r:id="rId34"/>
    <p:sldId id="844" r:id="rId35"/>
    <p:sldId id="845" r:id="rId36"/>
    <p:sldId id="846" r:id="rId37"/>
    <p:sldId id="847" r:id="rId38"/>
    <p:sldId id="848" r:id="rId39"/>
    <p:sldId id="849" r:id="rId40"/>
    <p:sldId id="850" r:id="rId41"/>
    <p:sldId id="851" r:id="rId42"/>
    <p:sldId id="852" r:id="rId43"/>
    <p:sldId id="853" r:id="rId44"/>
    <p:sldId id="854" r:id="rId45"/>
    <p:sldId id="855" r:id="rId46"/>
    <p:sldId id="856" r:id="rId47"/>
    <p:sldId id="857" r:id="rId48"/>
    <p:sldId id="858" r:id="rId49"/>
    <p:sldId id="859" r:id="rId50"/>
    <p:sldId id="860" r:id="rId51"/>
    <p:sldId id="861" r:id="rId52"/>
    <p:sldId id="862" r:id="rId53"/>
    <p:sldId id="863" r:id="rId54"/>
    <p:sldId id="864" r:id="rId55"/>
    <p:sldId id="865" r:id="rId56"/>
    <p:sldId id="866" r:id="rId57"/>
    <p:sldId id="867" r:id="rId58"/>
    <p:sldId id="868" r:id="rId59"/>
    <p:sldId id="869" r:id="rId60"/>
    <p:sldId id="870" r:id="rId61"/>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47" autoAdjust="0"/>
    <p:restoredTop sz="89292" autoAdjust="0"/>
  </p:normalViewPr>
  <p:slideViewPr>
    <p:cSldViewPr snapToGrid="0">
      <p:cViewPr varScale="1">
        <p:scale>
          <a:sx n="78" d="100"/>
          <a:sy n="78" d="100"/>
        </p:scale>
        <p:origin x="184" y="336"/>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 r:id="rId55" collapse="1"/>
      <p:sld r:id="rId56" collapse="1"/>
      <p:sld r:id="rId57" collapse="1"/>
      <p:sld r:id="rId58"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3" d="100"/>
          <a:sy n="83" d="100"/>
        </p:scale>
        <p:origin x="1140"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63" Type="http://schemas.openxmlformats.org/officeDocument/2006/relationships/handoutMaster" Target="handoutMasters/handoutMaster1.xml"/><Relationship Id="rId64" Type="http://schemas.openxmlformats.org/officeDocument/2006/relationships/commentAuthors" Target="commentAuthors.xml"/><Relationship Id="rId65" Type="http://schemas.openxmlformats.org/officeDocument/2006/relationships/presProps" Target="presProps.xml"/><Relationship Id="rId66" Type="http://schemas.openxmlformats.org/officeDocument/2006/relationships/viewProps" Target="viewProps.xml"/><Relationship Id="rId67" Type="http://schemas.openxmlformats.org/officeDocument/2006/relationships/theme" Target="theme/theme1.xml"/><Relationship Id="rId68" Type="http://schemas.openxmlformats.org/officeDocument/2006/relationships/tableStyles" Target="tableStyles.xml"/><Relationship Id="rId50" Type="http://schemas.openxmlformats.org/officeDocument/2006/relationships/slide" Target="slides/slide48.xml"/><Relationship Id="rId51" Type="http://schemas.openxmlformats.org/officeDocument/2006/relationships/slide" Target="slides/slide49.xml"/><Relationship Id="rId52" Type="http://schemas.openxmlformats.org/officeDocument/2006/relationships/slide" Target="slides/slide50.xml"/><Relationship Id="rId53" Type="http://schemas.openxmlformats.org/officeDocument/2006/relationships/slide" Target="slides/slide51.xml"/><Relationship Id="rId54" Type="http://schemas.openxmlformats.org/officeDocument/2006/relationships/slide" Target="slides/slide52.xml"/><Relationship Id="rId55" Type="http://schemas.openxmlformats.org/officeDocument/2006/relationships/slide" Target="slides/slide53.xml"/><Relationship Id="rId56" Type="http://schemas.openxmlformats.org/officeDocument/2006/relationships/slide" Target="slides/slide54.xml"/><Relationship Id="rId57" Type="http://schemas.openxmlformats.org/officeDocument/2006/relationships/slide" Target="slides/slide55.xml"/><Relationship Id="rId58" Type="http://schemas.openxmlformats.org/officeDocument/2006/relationships/slide" Target="slides/slide56.xml"/><Relationship Id="rId59" Type="http://schemas.openxmlformats.org/officeDocument/2006/relationships/slide" Target="slides/slide57.xml"/><Relationship Id="rId40" Type="http://schemas.openxmlformats.org/officeDocument/2006/relationships/slide" Target="slides/slide38.xml"/><Relationship Id="rId41" Type="http://schemas.openxmlformats.org/officeDocument/2006/relationships/slide" Target="slides/slide39.xml"/><Relationship Id="rId42" Type="http://schemas.openxmlformats.org/officeDocument/2006/relationships/slide" Target="slides/slide40.xml"/><Relationship Id="rId43" Type="http://schemas.openxmlformats.org/officeDocument/2006/relationships/slide" Target="slides/slide41.xml"/><Relationship Id="rId44" Type="http://schemas.openxmlformats.org/officeDocument/2006/relationships/slide" Target="slides/slide42.xml"/><Relationship Id="rId45" Type="http://schemas.openxmlformats.org/officeDocument/2006/relationships/slide" Target="slides/slide43.xml"/><Relationship Id="rId46" Type="http://schemas.openxmlformats.org/officeDocument/2006/relationships/slide" Target="slides/slide44.xml"/><Relationship Id="rId47" Type="http://schemas.openxmlformats.org/officeDocument/2006/relationships/slide" Target="slides/slide45.xml"/><Relationship Id="rId48" Type="http://schemas.openxmlformats.org/officeDocument/2006/relationships/slide" Target="slides/slide46.xml"/><Relationship Id="rId49" Type="http://schemas.openxmlformats.org/officeDocument/2006/relationships/slide" Target="slides/slide4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30" Type="http://schemas.openxmlformats.org/officeDocument/2006/relationships/slide" Target="slides/slide28.xml"/><Relationship Id="rId31" Type="http://schemas.openxmlformats.org/officeDocument/2006/relationships/slide" Target="slides/slide29.xml"/><Relationship Id="rId32" Type="http://schemas.openxmlformats.org/officeDocument/2006/relationships/slide" Target="slides/slide30.xml"/><Relationship Id="rId33" Type="http://schemas.openxmlformats.org/officeDocument/2006/relationships/slide" Target="slides/slide31.xml"/><Relationship Id="rId34" Type="http://schemas.openxmlformats.org/officeDocument/2006/relationships/slide" Target="slides/slide32.xml"/><Relationship Id="rId35" Type="http://schemas.openxmlformats.org/officeDocument/2006/relationships/slide" Target="slides/slide33.xml"/><Relationship Id="rId36" Type="http://schemas.openxmlformats.org/officeDocument/2006/relationships/slide" Target="slides/slide34.xml"/><Relationship Id="rId37" Type="http://schemas.openxmlformats.org/officeDocument/2006/relationships/slide" Target="slides/slide35.xml"/><Relationship Id="rId38" Type="http://schemas.openxmlformats.org/officeDocument/2006/relationships/slide" Target="slides/slide36.xml"/><Relationship Id="rId39" Type="http://schemas.openxmlformats.org/officeDocument/2006/relationships/slide" Target="slides/slide3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slide" Target="slides/slide25.xml"/><Relationship Id="rId28" Type="http://schemas.openxmlformats.org/officeDocument/2006/relationships/slide" Target="slides/slide26.xml"/><Relationship Id="rId29" Type="http://schemas.openxmlformats.org/officeDocument/2006/relationships/slide" Target="slides/slide27.xml"/><Relationship Id="rId60" Type="http://schemas.openxmlformats.org/officeDocument/2006/relationships/slide" Target="slides/slide58.xml"/><Relationship Id="rId61" Type="http://schemas.openxmlformats.org/officeDocument/2006/relationships/slide" Target="slides/slide59.xml"/><Relationship Id="rId62" Type="http://schemas.openxmlformats.org/officeDocument/2006/relationships/notesMaster" Target="notesMasters/notes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s>
</file>

<file path=ppt/_rels/viewProps.xml.rels><?xml version="1.0" encoding="UTF-8" standalone="yes"?>
<Relationships xmlns="http://schemas.openxmlformats.org/package/2006/relationships"><Relationship Id="rId13" Type="http://schemas.openxmlformats.org/officeDocument/2006/relationships/slide" Target="slides/slide14.xml"/><Relationship Id="rId14" Type="http://schemas.openxmlformats.org/officeDocument/2006/relationships/slide" Target="slides/slide15.xml"/><Relationship Id="rId15" Type="http://schemas.openxmlformats.org/officeDocument/2006/relationships/slide" Target="slides/slide16.xml"/><Relationship Id="rId16" Type="http://schemas.openxmlformats.org/officeDocument/2006/relationships/slide" Target="slides/slide17.xml"/><Relationship Id="rId17" Type="http://schemas.openxmlformats.org/officeDocument/2006/relationships/slide" Target="slides/slide18.xml"/><Relationship Id="rId18" Type="http://schemas.openxmlformats.org/officeDocument/2006/relationships/slide" Target="slides/slide19.xml"/><Relationship Id="rId19" Type="http://schemas.openxmlformats.org/officeDocument/2006/relationships/slide" Target="slides/slide20.xml"/><Relationship Id="rId50" Type="http://schemas.openxmlformats.org/officeDocument/2006/relationships/slide" Target="slides/slide51.xml"/><Relationship Id="rId51" Type="http://schemas.openxmlformats.org/officeDocument/2006/relationships/slide" Target="slides/slide52.xml"/><Relationship Id="rId52" Type="http://schemas.openxmlformats.org/officeDocument/2006/relationships/slide" Target="slides/slide53.xml"/><Relationship Id="rId53" Type="http://schemas.openxmlformats.org/officeDocument/2006/relationships/slide" Target="slides/slide54.xml"/><Relationship Id="rId54" Type="http://schemas.openxmlformats.org/officeDocument/2006/relationships/slide" Target="slides/slide55.xml"/><Relationship Id="rId55" Type="http://schemas.openxmlformats.org/officeDocument/2006/relationships/slide" Target="slides/slide56.xml"/><Relationship Id="rId56" Type="http://schemas.openxmlformats.org/officeDocument/2006/relationships/slide" Target="slides/slide57.xml"/><Relationship Id="rId57" Type="http://schemas.openxmlformats.org/officeDocument/2006/relationships/slide" Target="slides/slide58.xml"/><Relationship Id="rId58" Type="http://schemas.openxmlformats.org/officeDocument/2006/relationships/slide" Target="slides/slide59.xml"/><Relationship Id="rId40" Type="http://schemas.openxmlformats.org/officeDocument/2006/relationships/slide" Target="slides/slide41.xml"/><Relationship Id="rId41" Type="http://schemas.openxmlformats.org/officeDocument/2006/relationships/slide" Target="slides/slide42.xml"/><Relationship Id="rId42" Type="http://schemas.openxmlformats.org/officeDocument/2006/relationships/slide" Target="slides/slide43.xml"/><Relationship Id="rId43" Type="http://schemas.openxmlformats.org/officeDocument/2006/relationships/slide" Target="slides/slide44.xml"/><Relationship Id="rId44" Type="http://schemas.openxmlformats.org/officeDocument/2006/relationships/slide" Target="slides/slide45.xml"/><Relationship Id="rId45" Type="http://schemas.openxmlformats.org/officeDocument/2006/relationships/slide" Target="slides/slide46.xml"/><Relationship Id="rId46" Type="http://schemas.openxmlformats.org/officeDocument/2006/relationships/slide" Target="slides/slide47.xml"/><Relationship Id="rId47" Type="http://schemas.openxmlformats.org/officeDocument/2006/relationships/slide" Target="slides/slide48.xml"/><Relationship Id="rId48" Type="http://schemas.openxmlformats.org/officeDocument/2006/relationships/slide" Target="slides/slide49.xml"/><Relationship Id="rId49" Type="http://schemas.openxmlformats.org/officeDocument/2006/relationships/slide" Target="slides/slide50.xml"/><Relationship Id="rId1" Type="http://schemas.openxmlformats.org/officeDocument/2006/relationships/slide" Target="slides/slide2.xml"/><Relationship Id="rId2" Type="http://schemas.openxmlformats.org/officeDocument/2006/relationships/slide" Target="slides/slide3.xml"/><Relationship Id="rId3" Type="http://schemas.openxmlformats.org/officeDocument/2006/relationships/slide" Target="slides/slide4.xml"/><Relationship Id="rId4" Type="http://schemas.openxmlformats.org/officeDocument/2006/relationships/slide" Target="slides/slide5.xml"/><Relationship Id="rId5" Type="http://schemas.openxmlformats.org/officeDocument/2006/relationships/slide" Target="slides/slide6.xml"/><Relationship Id="rId6" Type="http://schemas.openxmlformats.org/officeDocument/2006/relationships/slide" Target="slides/slide7.xml"/><Relationship Id="rId7" Type="http://schemas.openxmlformats.org/officeDocument/2006/relationships/slide" Target="slides/slide8.xml"/><Relationship Id="rId8" Type="http://schemas.openxmlformats.org/officeDocument/2006/relationships/slide" Target="slides/slide9.xml"/><Relationship Id="rId9" Type="http://schemas.openxmlformats.org/officeDocument/2006/relationships/slide" Target="slides/slide10.xml"/><Relationship Id="rId30" Type="http://schemas.openxmlformats.org/officeDocument/2006/relationships/slide" Target="slides/slide31.xml"/><Relationship Id="rId31" Type="http://schemas.openxmlformats.org/officeDocument/2006/relationships/slide" Target="slides/slide32.xml"/><Relationship Id="rId32" Type="http://schemas.openxmlformats.org/officeDocument/2006/relationships/slide" Target="slides/slide33.xml"/><Relationship Id="rId33" Type="http://schemas.openxmlformats.org/officeDocument/2006/relationships/slide" Target="slides/slide34.xml"/><Relationship Id="rId34" Type="http://schemas.openxmlformats.org/officeDocument/2006/relationships/slide" Target="slides/slide35.xml"/><Relationship Id="rId35" Type="http://schemas.openxmlformats.org/officeDocument/2006/relationships/slide" Target="slides/slide36.xml"/><Relationship Id="rId36" Type="http://schemas.openxmlformats.org/officeDocument/2006/relationships/slide" Target="slides/slide37.xml"/><Relationship Id="rId37" Type="http://schemas.openxmlformats.org/officeDocument/2006/relationships/slide" Target="slides/slide38.xml"/><Relationship Id="rId38" Type="http://schemas.openxmlformats.org/officeDocument/2006/relationships/slide" Target="slides/slide39.xml"/><Relationship Id="rId39" Type="http://schemas.openxmlformats.org/officeDocument/2006/relationships/slide" Target="slides/slide40.xml"/><Relationship Id="rId20" Type="http://schemas.openxmlformats.org/officeDocument/2006/relationships/slide" Target="slides/slide21.xml"/><Relationship Id="rId21" Type="http://schemas.openxmlformats.org/officeDocument/2006/relationships/slide" Target="slides/slide22.xml"/><Relationship Id="rId22" Type="http://schemas.openxmlformats.org/officeDocument/2006/relationships/slide" Target="slides/slide23.xml"/><Relationship Id="rId23" Type="http://schemas.openxmlformats.org/officeDocument/2006/relationships/slide" Target="slides/slide24.xml"/><Relationship Id="rId24" Type="http://schemas.openxmlformats.org/officeDocument/2006/relationships/slide" Target="slides/slide25.xml"/><Relationship Id="rId25" Type="http://schemas.openxmlformats.org/officeDocument/2006/relationships/slide" Target="slides/slide26.xml"/><Relationship Id="rId26" Type="http://schemas.openxmlformats.org/officeDocument/2006/relationships/slide" Target="slides/slide27.xml"/><Relationship Id="rId27" Type="http://schemas.openxmlformats.org/officeDocument/2006/relationships/slide" Target="slides/slide28.xml"/><Relationship Id="rId28" Type="http://schemas.openxmlformats.org/officeDocument/2006/relationships/slide" Target="slides/slide29.xml"/><Relationship Id="rId29" Type="http://schemas.openxmlformats.org/officeDocument/2006/relationships/slide" Target="slides/slide30.xml"/><Relationship Id="rId10" Type="http://schemas.openxmlformats.org/officeDocument/2006/relationships/slide" Target="slides/slide11.xml"/><Relationship Id="rId11" Type="http://schemas.openxmlformats.org/officeDocument/2006/relationships/slide" Target="slides/slide12.xml"/><Relationship Id="rId12"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a:t>
            </a:r>
            <a:r>
              <a:rPr lang="en-US" b="0" dirty="0" smtClean="0"/>
              <a:t>Program</a:t>
            </a:r>
            <a:endParaRPr lang="en-US" b="0" dirty="0"/>
          </a:p>
          <a:p>
            <a:pPr>
              <a:buFontTx/>
              <a:buNone/>
            </a:pPr>
            <a:r>
              <a:rPr lang="en-US" b="0" smtClean="0"/>
              <a:t>Blank </a:t>
            </a:r>
            <a:r>
              <a:rPr lang="en-US" b="0" dirty="0" smtClean="0"/>
              <a:t>slides</a:t>
            </a: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WAN Technologies Overview</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1.1.1 –</a:t>
            </a:r>
            <a:r>
              <a:rPr lang="en-US" baseline="0" dirty="0">
                <a:latin typeface="Arial" charset="0"/>
              </a:rPr>
              <a:t> Purpose of WANs</a:t>
            </a:r>
            <a:endParaRPr lang="en-US" dirty="0"/>
          </a:p>
        </p:txBody>
      </p:sp>
    </p:spTree>
    <p:extLst>
      <p:ext uri="{BB962C8B-B14F-4D97-AF65-F5344CB8AC3E}">
        <p14:creationId xmlns:p14="http://schemas.microsoft.com/office/powerpoint/2010/main" val="67904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WAN Technologies Overview</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1.1.1 –</a:t>
            </a:r>
            <a:r>
              <a:rPr lang="en-US" baseline="0" dirty="0">
                <a:latin typeface="Arial" charset="0"/>
              </a:rPr>
              <a:t> Purpose of WANs</a:t>
            </a:r>
            <a:endParaRPr lang="en-US" dirty="0"/>
          </a:p>
        </p:txBody>
      </p:sp>
    </p:spTree>
    <p:extLst>
      <p:ext uri="{BB962C8B-B14F-4D97-AF65-F5344CB8AC3E}">
        <p14:creationId xmlns:p14="http://schemas.microsoft.com/office/powerpoint/2010/main" val="1290678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Selecting a WAN Technology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1.2.2 –</a:t>
            </a:r>
            <a:r>
              <a:rPr lang="en-US" baseline="0" dirty="0">
                <a:latin typeface="Arial" charset="0"/>
              </a:rPr>
              <a:t> Private WAN Infrastructures</a:t>
            </a:r>
            <a:endParaRPr lang="en-US" dirty="0"/>
          </a:p>
        </p:txBody>
      </p:sp>
    </p:spTree>
    <p:extLst>
      <p:ext uri="{BB962C8B-B14F-4D97-AF65-F5344CB8AC3E}">
        <p14:creationId xmlns:p14="http://schemas.microsoft.com/office/powerpoint/2010/main" val="1815689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Selecting a WAN Technology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1.2.2 –</a:t>
            </a:r>
            <a:r>
              <a:rPr lang="en-US" baseline="0" dirty="0">
                <a:latin typeface="Arial" charset="0"/>
              </a:rPr>
              <a:t> Private WAN Infrastructures</a:t>
            </a:r>
            <a:endParaRPr lang="en-US" dirty="0"/>
          </a:p>
        </p:txBody>
      </p:sp>
    </p:spTree>
    <p:extLst>
      <p:ext uri="{BB962C8B-B14F-4D97-AF65-F5344CB8AC3E}">
        <p14:creationId xmlns:p14="http://schemas.microsoft.com/office/powerpoint/2010/main" val="1022886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Selecting a WAN Technology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1.2.2 –</a:t>
            </a:r>
            <a:r>
              <a:rPr lang="en-US" baseline="0" dirty="0">
                <a:latin typeface="Arial" charset="0"/>
              </a:rPr>
              <a:t> Private WAN Infrastructures</a:t>
            </a:r>
            <a:endParaRPr lang="en-US" dirty="0"/>
          </a:p>
        </p:txBody>
      </p:sp>
    </p:spTree>
    <p:extLst>
      <p:ext uri="{BB962C8B-B14F-4D97-AF65-F5344CB8AC3E}">
        <p14:creationId xmlns:p14="http://schemas.microsoft.com/office/powerpoint/2010/main" val="14877751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Selecting a WAN Technology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1.2.3 –</a:t>
            </a:r>
            <a:r>
              <a:rPr lang="en-US" baseline="0" dirty="0">
                <a:latin typeface="Arial" charset="0"/>
              </a:rPr>
              <a:t> Public WAN Infrastructures</a:t>
            </a:r>
            <a:endParaRPr lang="en-US" dirty="0"/>
          </a:p>
        </p:txBody>
      </p:sp>
    </p:spTree>
    <p:extLst>
      <p:ext uri="{BB962C8B-B14F-4D97-AF65-F5344CB8AC3E}">
        <p14:creationId xmlns:p14="http://schemas.microsoft.com/office/powerpoint/2010/main" val="13369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Selecting a WAN Technology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1.2.3 –</a:t>
            </a:r>
            <a:r>
              <a:rPr lang="en-US" baseline="0" dirty="0">
                <a:latin typeface="Arial" charset="0"/>
              </a:rPr>
              <a:t> Public WAN Infrastructures</a:t>
            </a:r>
            <a:endParaRPr lang="en-US" dirty="0"/>
          </a:p>
        </p:txBody>
      </p:sp>
    </p:spTree>
    <p:extLst>
      <p:ext uri="{BB962C8B-B14F-4D97-AF65-F5344CB8AC3E}">
        <p14:creationId xmlns:p14="http://schemas.microsoft.com/office/powerpoint/2010/main" val="1220615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Selecting a WAN Technology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1.2.3 –</a:t>
            </a:r>
            <a:r>
              <a:rPr lang="en-US" baseline="0" dirty="0">
                <a:latin typeface="Arial" charset="0"/>
              </a:rPr>
              <a:t> Public WAN Infrastructures</a:t>
            </a:r>
            <a:endParaRPr lang="en-US" dirty="0"/>
          </a:p>
        </p:txBody>
      </p:sp>
    </p:spTree>
    <p:extLst>
      <p:ext uri="{BB962C8B-B14F-4D97-AF65-F5344CB8AC3E}">
        <p14:creationId xmlns:p14="http://schemas.microsoft.com/office/powerpoint/2010/main" val="1391571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Selecting a WAN Technology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1.2.3 –</a:t>
            </a:r>
            <a:r>
              <a:rPr lang="en-US" baseline="0" dirty="0">
                <a:latin typeface="Arial" charset="0"/>
              </a:rPr>
              <a:t> Public WAN Infrastructures</a:t>
            </a:r>
            <a:endParaRPr lang="en-US" dirty="0"/>
          </a:p>
        </p:txBody>
      </p:sp>
    </p:spTree>
    <p:extLst>
      <p:ext uri="{BB962C8B-B14F-4D97-AF65-F5344CB8AC3E}">
        <p14:creationId xmlns:p14="http://schemas.microsoft.com/office/powerpoint/2010/main" val="1908979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Selecting a WAN Technology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1.2.3 –</a:t>
            </a:r>
            <a:r>
              <a:rPr lang="en-US" baseline="0" dirty="0">
                <a:latin typeface="Arial" charset="0"/>
              </a:rPr>
              <a:t> Public WAN Infrastructures</a:t>
            </a:r>
            <a:endParaRPr lang="en-US" dirty="0"/>
          </a:p>
        </p:txBody>
      </p:sp>
    </p:spTree>
    <p:extLst>
      <p:ext uri="{BB962C8B-B14F-4D97-AF65-F5344CB8AC3E}">
        <p14:creationId xmlns:p14="http://schemas.microsoft.com/office/powerpoint/2010/main" val="2126579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2.1 - </a:t>
            </a:r>
            <a:r>
              <a:rPr lang="en-US" sz="1200" dirty="0"/>
              <a:t>Serial Point-to-Point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2.1.1 –</a:t>
            </a:r>
            <a:r>
              <a:rPr lang="en-US" sz="1200" kern="1200" baseline="0" dirty="0">
                <a:solidFill>
                  <a:schemeClr val="tx1"/>
                </a:solidFill>
                <a:latin typeface="Arial" charset="0"/>
                <a:ea typeface="ＭＳ Ｐゴシック" charset="0"/>
                <a:cs typeface="ＭＳ Ｐゴシック" charset="0"/>
              </a:rPr>
              <a:t> Serial Communications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10082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2.2 - PPP Operation</a:t>
            </a:r>
          </a:p>
          <a:p>
            <a:pPr>
              <a:lnSpc>
                <a:spcPct val="80000"/>
              </a:lnSpc>
              <a:buFontTx/>
              <a:buNone/>
            </a:pPr>
            <a:r>
              <a:rPr lang="en-US" dirty="0">
                <a:latin typeface="Arial" charset="0"/>
              </a:rPr>
              <a:t>2.2.1 - </a:t>
            </a:r>
            <a:r>
              <a:rPr lang="en-US" dirty="0"/>
              <a:t>Benefits of PPP</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243109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2.3 – PPP Implementation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2.3.1</a:t>
            </a:r>
            <a:r>
              <a:rPr lang="en-US" sz="1200" kern="1200" baseline="0" dirty="0">
                <a:solidFill>
                  <a:schemeClr val="tx1"/>
                </a:solidFill>
                <a:latin typeface="Arial" charset="0"/>
                <a:ea typeface="ＭＳ Ｐゴシック" charset="0"/>
                <a:cs typeface="ＭＳ Ｐゴシック" charset="0"/>
              </a:rPr>
              <a:t> – </a:t>
            </a:r>
            <a:r>
              <a:rPr lang="en-US" dirty="0"/>
              <a:t>Configure PPP</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521513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3.1 - Remote Access Connections</a:t>
            </a:r>
          </a:p>
          <a:p>
            <a:pPr marL="0" indent="0">
              <a:buNone/>
            </a:pPr>
            <a:r>
              <a:rPr lang="en-US" dirty="0"/>
              <a:t>3.1.1</a:t>
            </a:r>
            <a:r>
              <a:rPr lang="en-US" baseline="0" dirty="0"/>
              <a:t> – Broadband Connections</a:t>
            </a:r>
            <a:endParaRPr lang="en-US" dirty="0"/>
          </a:p>
        </p:txBody>
      </p:sp>
    </p:spTree>
    <p:extLst>
      <p:ext uri="{BB962C8B-B14F-4D97-AF65-F5344CB8AC3E}">
        <p14:creationId xmlns:p14="http://schemas.microsoft.com/office/powerpoint/2010/main" val="19787961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3.1 - Remote Access Connections</a:t>
            </a:r>
          </a:p>
          <a:p>
            <a:pPr marL="0" indent="0">
              <a:buNone/>
            </a:pPr>
            <a:r>
              <a:rPr lang="en-US" dirty="0"/>
              <a:t>3.1.1</a:t>
            </a:r>
            <a:r>
              <a:rPr lang="en-US" baseline="0" dirty="0"/>
              <a:t> – Broadband Connections</a:t>
            </a:r>
            <a:endParaRPr lang="en-US" dirty="0"/>
          </a:p>
        </p:txBody>
      </p:sp>
    </p:spTree>
    <p:extLst>
      <p:ext uri="{BB962C8B-B14F-4D97-AF65-F5344CB8AC3E}">
        <p14:creationId xmlns:p14="http://schemas.microsoft.com/office/powerpoint/2010/main" val="1672020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3.1 - Remote Access Connections</a:t>
            </a:r>
          </a:p>
          <a:p>
            <a:pPr marL="0" indent="0">
              <a:buNone/>
            </a:pPr>
            <a:r>
              <a:rPr lang="en-US" dirty="0"/>
              <a:t>3.1.1</a:t>
            </a:r>
            <a:r>
              <a:rPr lang="en-US" baseline="0" dirty="0"/>
              <a:t> – Broadband Connections</a:t>
            </a:r>
            <a:endParaRPr lang="en-US" dirty="0"/>
          </a:p>
        </p:txBody>
      </p:sp>
    </p:spTree>
    <p:extLst>
      <p:ext uri="{BB962C8B-B14F-4D97-AF65-F5344CB8AC3E}">
        <p14:creationId xmlns:p14="http://schemas.microsoft.com/office/powerpoint/2010/main" val="17917739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3.1 - Remote Access Connections</a:t>
            </a:r>
          </a:p>
          <a:p>
            <a:pPr marL="0" indent="0">
              <a:buNone/>
            </a:pPr>
            <a:r>
              <a:rPr lang="en-US" dirty="0"/>
              <a:t>3.1.2</a:t>
            </a:r>
            <a:r>
              <a:rPr lang="en-US" baseline="0" dirty="0"/>
              <a:t> – </a:t>
            </a:r>
            <a:r>
              <a:rPr lang="en-US" dirty="0"/>
              <a:t>Select a Broadband Connection</a:t>
            </a:r>
          </a:p>
        </p:txBody>
      </p:sp>
    </p:spTree>
    <p:extLst>
      <p:ext uri="{BB962C8B-B14F-4D97-AF65-F5344CB8AC3E}">
        <p14:creationId xmlns:p14="http://schemas.microsoft.com/office/powerpoint/2010/main" val="18261098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3.2 – PPPoE</a:t>
            </a:r>
          </a:p>
          <a:p>
            <a:pPr marL="0" indent="0">
              <a:buNone/>
            </a:pPr>
            <a:r>
              <a:rPr lang="en-US" dirty="0"/>
              <a:t>3.2.1</a:t>
            </a:r>
            <a:r>
              <a:rPr lang="en-US" baseline="0" dirty="0"/>
              <a:t> – PPPoE Overview </a:t>
            </a:r>
            <a:endParaRPr lang="en-US" dirty="0"/>
          </a:p>
          <a:p>
            <a:pPr marL="0" indent="0">
              <a:buNone/>
            </a:pPr>
            <a:endParaRPr lang="en-US" dirty="0"/>
          </a:p>
        </p:txBody>
      </p:sp>
    </p:spTree>
    <p:extLst>
      <p:ext uri="{BB962C8B-B14F-4D97-AF65-F5344CB8AC3E}">
        <p14:creationId xmlns:p14="http://schemas.microsoft.com/office/powerpoint/2010/main" val="19038065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3.2 – PPPoE</a:t>
            </a:r>
          </a:p>
          <a:p>
            <a:pPr marL="0" indent="0">
              <a:buNone/>
            </a:pPr>
            <a:r>
              <a:rPr lang="en-US" dirty="0"/>
              <a:t>3.2.2</a:t>
            </a:r>
            <a:r>
              <a:rPr lang="en-US" baseline="0" dirty="0"/>
              <a:t> – </a:t>
            </a:r>
            <a:r>
              <a:rPr lang="en-US" dirty="0"/>
              <a:t>Implement PPPoE</a:t>
            </a:r>
          </a:p>
        </p:txBody>
      </p:sp>
    </p:spTree>
    <p:extLst>
      <p:ext uri="{BB962C8B-B14F-4D97-AF65-F5344CB8AC3E}">
        <p14:creationId xmlns:p14="http://schemas.microsoft.com/office/powerpoint/2010/main" val="21412699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3.3 –</a:t>
            </a:r>
            <a:r>
              <a:rPr lang="en-US" baseline="0" dirty="0"/>
              <a:t> VPNs</a:t>
            </a:r>
            <a:endParaRPr lang="en-US" dirty="0"/>
          </a:p>
          <a:p>
            <a:pPr marL="0" indent="0">
              <a:buNone/>
            </a:pPr>
            <a:r>
              <a:rPr lang="en-US" dirty="0"/>
              <a:t>3.3.1</a:t>
            </a:r>
            <a:r>
              <a:rPr lang="en-US" baseline="0" dirty="0"/>
              <a:t> –  Fundamentals of VPNs</a:t>
            </a:r>
            <a:endParaRPr lang="en-US" dirty="0"/>
          </a:p>
          <a:p>
            <a:pPr marL="0" indent="0">
              <a:buNone/>
            </a:pPr>
            <a:endParaRPr lang="en-US" dirty="0"/>
          </a:p>
        </p:txBody>
      </p:sp>
    </p:spTree>
    <p:extLst>
      <p:ext uri="{BB962C8B-B14F-4D97-AF65-F5344CB8AC3E}">
        <p14:creationId xmlns:p14="http://schemas.microsoft.com/office/powerpoint/2010/main" val="6426037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3.4 –</a:t>
            </a:r>
            <a:r>
              <a:rPr lang="en-US" baseline="0" dirty="0"/>
              <a:t> GRE</a:t>
            </a:r>
            <a:endParaRPr lang="en-US" dirty="0"/>
          </a:p>
          <a:p>
            <a:pPr marL="0" indent="0">
              <a:buNone/>
            </a:pPr>
            <a:r>
              <a:rPr lang="en-US" dirty="0"/>
              <a:t>3.4.1</a:t>
            </a:r>
            <a:r>
              <a:rPr lang="en-US" baseline="0" dirty="0"/>
              <a:t> –  </a:t>
            </a:r>
            <a:r>
              <a:rPr lang="en-US" dirty="0"/>
              <a:t>GRE Overview</a:t>
            </a:r>
          </a:p>
        </p:txBody>
      </p:sp>
    </p:spTree>
    <p:extLst>
      <p:ext uri="{BB962C8B-B14F-4D97-AF65-F5344CB8AC3E}">
        <p14:creationId xmlns:p14="http://schemas.microsoft.com/office/powerpoint/2010/main" val="12955371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3.4 –</a:t>
            </a:r>
            <a:r>
              <a:rPr lang="en-US" baseline="0" dirty="0"/>
              <a:t> GRE	</a:t>
            </a:r>
            <a:endParaRPr lang="en-US" dirty="0"/>
          </a:p>
          <a:p>
            <a:pPr marL="0" indent="0">
              <a:buNone/>
            </a:pPr>
            <a:r>
              <a:rPr lang="en-US" dirty="0"/>
              <a:t>3.4.2</a:t>
            </a:r>
            <a:r>
              <a:rPr lang="en-US" baseline="0" dirty="0"/>
              <a:t> –  Implement GRE</a:t>
            </a:r>
            <a:endParaRPr lang="en-US" dirty="0"/>
          </a:p>
          <a:p>
            <a:pPr marL="0" indent="0">
              <a:buNone/>
            </a:pPr>
            <a:endParaRPr lang="en-US" dirty="0"/>
          </a:p>
        </p:txBody>
      </p:sp>
    </p:spTree>
    <p:extLst>
      <p:ext uri="{BB962C8B-B14F-4D97-AF65-F5344CB8AC3E}">
        <p14:creationId xmlns:p14="http://schemas.microsoft.com/office/powerpoint/2010/main" val="6180838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3.4 –</a:t>
            </a:r>
            <a:r>
              <a:rPr lang="en-US" baseline="0" dirty="0"/>
              <a:t> GRE	</a:t>
            </a:r>
            <a:endParaRPr lang="en-US" dirty="0"/>
          </a:p>
          <a:p>
            <a:pPr marL="0" indent="0">
              <a:buNone/>
            </a:pPr>
            <a:r>
              <a:rPr lang="en-US" dirty="0"/>
              <a:t>3.4.2</a:t>
            </a:r>
            <a:r>
              <a:rPr lang="en-US" baseline="0" dirty="0"/>
              <a:t> –  Implement GRE</a:t>
            </a:r>
            <a:endParaRPr lang="en-US" dirty="0"/>
          </a:p>
          <a:p>
            <a:pPr marL="0" indent="0">
              <a:buNone/>
            </a:pPr>
            <a:endParaRPr lang="en-US" dirty="0"/>
          </a:p>
        </p:txBody>
      </p:sp>
    </p:spTree>
    <p:extLst>
      <p:ext uri="{BB962C8B-B14F-4D97-AF65-F5344CB8AC3E}">
        <p14:creationId xmlns:p14="http://schemas.microsoft.com/office/powerpoint/2010/main" val="15114579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3.5 –</a:t>
            </a:r>
            <a:r>
              <a:rPr lang="en-US" baseline="0" dirty="0"/>
              <a:t> </a:t>
            </a:r>
            <a:r>
              <a:rPr lang="en-US" baseline="0" dirty="0" err="1"/>
              <a:t>eBGP</a:t>
            </a:r>
            <a:endParaRPr lang="en-US" dirty="0"/>
          </a:p>
          <a:p>
            <a:pPr marL="0" indent="0">
              <a:buNone/>
            </a:pPr>
            <a:r>
              <a:rPr lang="en-US" dirty="0"/>
              <a:t>3.5.1</a:t>
            </a:r>
            <a:r>
              <a:rPr lang="en-US" baseline="0" dirty="0"/>
              <a:t> –  </a:t>
            </a:r>
            <a:r>
              <a:rPr lang="en-US" dirty="0"/>
              <a:t>BGP Overview</a:t>
            </a:r>
          </a:p>
        </p:txBody>
      </p:sp>
    </p:spTree>
    <p:extLst>
      <p:ext uri="{BB962C8B-B14F-4D97-AF65-F5344CB8AC3E}">
        <p14:creationId xmlns:p14="http://schemas.microsoft.com/office/powerpoint/2010/main" val="1371567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3.5 –</a:t>
            </a:r>
            <a:r>
              <a:rPr lang="en-US" baseline="0" dirty="0"/>
              <a:t> </a:t>
            </a:r>
            <a:r>
              <a:rPr lang="en-US" baseline="0" dirty="0" err="1"/>
              <a:t>eBGP</a:t>
            </a:r>
            <a:r>
              <a:rPr lang="en-US" baseline="0" dirty="0"/>
              <a:t>	</a:t>
            </a:r>
            <a:endParaRPr lang="en-US" dirty="0"/>
          </a:p>
          <a:p>
            <a:pPr marL="0" indent="0">
              <a:buNone/>
            </a:pPr>
            <a:r>
              <a:rPr lang="en-US" dirty="0"/>
              <a:t>3.5.2</a:t>
            </a:r>
            <a:r>
              <a:rPr lang="en-US" baseline="0" dirty="0"/>
              <a:t> –  </a:t>
            </a:r>
            <a:r>
              <a:rPr lang="en-US" dirty="0"/>
              <a:t>BGP Design Considerations</a:t>
            </a:r>
          </a:p>
        </p:txBody>
      </p:sp>
    </p:spTree>
    <p:extLst>
      <p:ext uri="{BB962C8B-B14F-4D97-AF65-F5344CB8AC3E}">
        <p14:creationId xmlns:p14="http://schemas.microsoft.com/office/powerpoint/2010/main" val="15009251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3.5 –</a:t>
            </a:r>
            <a:r>
              <a:rPr lang="en-US" baseline="0" dirty="0"/>
              <a:t> </a:t>
            </a:r>
            <a:r>
              <a:rPr lang="en-US" baseline="0" dirty="0" err="1"/>
              <a:t>eBGP</a:t>
            </a:r>
            <a:r>
              <a:rPr lang="en-US" baseline="0" dirty="0"/>
              <a:t>	</a:t>
            </a:r>
            <a:endParaRPr lang="en-US" dirty="0"/>
          </a:p>
          <a:p>
            <a:pPr marL="0" indent="0">
              <a:buNone/>
            </a:pPr>
            <a:r>
              <a:rPr lang="en-US" dirty="0"/>
              <a:t>3.5.2</a:t>
            </a:r>
            <a:r>
              <a:rPr lang="en-US" baseline="0" dirty="0"/>
              <a:t> –  </a:t>
            </a:r>
            <a:r>
              <a:rPr lang="en-US" dirty="0"/>
              <a:t>BGP Design Considerations</a:t>
            </a:r>
          </a:p>
        </p:txBody>
      </p:sp>
    </p:spTree>
    <p:extLst>
      <p:ext uri="{BB962C8B-B14F-4D97-AF65-F5344CB8AC3E}">
        <p14:creationId xmlns:p14="http://schemas.microsoft.com/office/powerpoint/2010/main" val="9588764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3.5 –</a:t>
            </a:r>
            <a:r>
              <a:rPr lang="en-US" baseline="0" dirty="0"/>
              <a:t> </a:t>
            </a:r>
            <a:r>
              <a:rPr lang="en-US" baseline="0" dirty="0" err="1"/>
              <a:t>eBGP</a:t>
            </a:r>
            <a:r>
              <a:rPr lang="en-US" baseline="0" dirty="0"/>
              <a:t>	</a:t>
            </a:r>
            <a:endParaRPr lang="en-US" dirty="0"/>
          </a:p>
          <a:p>
            <a:pPr marL="0" indent="0">
              <a:buNone/>
            </a:pPr>
            <a:r>
              <a:rPr lang="en-US" dirty="0"/>
              <a:t>3.5.2</a:t>
            </a:r>
            <a:r>
              <a:rPr lang="en-US" baseline="0" dirty="0"/>
              <a:t> –  </a:t>
            </a:r>
            <a:r>
              <a:rPr lang="en-US" dirty="0"/>
              <a:t>BGP Design Considerations</a:t>
            </a:r>
          </a:p>
        </p:txBody>
      </p:sp>
    </p:spTree>
    <p:extLst>
      <p:ext uri="{BB962C8B-B14F-4D97-AF65-F5344CB8AC3E}">
        <p14:creationId xmlns:p14="http://schemas.microsoft.com/office/powerpoint/2010/main" val="20764171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3.5 –</a:t>
            </a:r>
            <a:r>
              <a:rPr lang="en-US" baseline="0" dirty="0"/>
              <a:t> </a:t>
            </a:r>
            <a:r>
              <a:rPr lang="en-US" baseline="0" dirty="0" err="1"/>
              <a:t>eBGP</a:t>
            </a:r>
            <a:r>
              <a:rPr lang="en-US" baseline="0" dirty="0"/>
              <a:t>	</a:t>
            </a:r>
            <a:endParaRPr lang="en-US" dirty="0"/>
          </a:p>
          <a:p>
            <a:pPr marL="0" indent="0">
              <a:buNone/>
            </a:pPr>
            <a:r>
              <a:rPr lang="en-US" dirty="0"/>
              <a:t>3.5.3</a:t>
            </a:r>
            <a:r>
              <a:rPr lang="en-US" baseline="0" dirty="0"/>
              <a:t> –  </a:t>
            </a:r>
            <a:r>
              <a:rPr lang="en-US" baseline="0" dirty="0" err="1"/>
              <a:t>e</a:t>
            </a:r>
            <a:r>
              <a:rPr lang="en-US" dirty="0" err="1"/>
              <a:t>BGP</a:t>
            </a:r>
            <a:r>
              <a:rPr lang="en-US" dirty="0"/>
              <a:t> Branch Configuration</a:t>
            </a:r>
          </a:p>
        </p:txBody>
      </p:sp>
    </p:spTree>
    <p:extLst>
      <p:ext uri="{BB962C8B-B14F-4D97-AF65-F5344CB8AC3E}">
        <p14:creationId xmlns:p14="http://schemas.microsoft.com/office/powerpoint/2010/main" val="11438309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3.5 –</a:t>
            </a:r>
            <a:r>
              <a:rPr lang="en-US" baseline="0" dirty="0"/>
              <a:t> </a:t>
            </a:r>
            <a:r>
              <a:rPr lang="en-US" baseline="0" dirty="0" err="1"/>
              <a:t>eBGP</a:t>
            </a:r>
            <a:r>
              <a:rPr lang="en-US" baseline="0" dirty="0"/>
              <a:t>	</a:t>
            </a:r>
            <a:endParaRPr lang="en-US" dirty="0"/>
          </a:p>
          <a:p>
            <a:pPr marL="0" indent="0">
              <a:buNone/>
            </a:pPr>
            <a:r>
              <a:rPr lang="en-US" dirty="0"/>
              <a:t>3.5.3</a:t>
            </a:r>
            <a:r>
              <a:rPr lang="en-US" baseline="0" dirty="0"/>
              <a:t> –  </a:t>
            </a:r>
            <a:r>
              <a:rPr lang="en-US" baseline="0" dirty="0" err="1"/>
              <a:t>e</a:t>
            </a:r>
            <a:r>
              <a:rPr lang="en-US" dirty="0" err="1"/>
              <a:t>BGP</a:t>
            </a:r>
            <a:r>
              <a:rPr lang="en-US" dirty="0"/>
              <a:t> Branch Configuration</a:t>
            </a:r>
          </a:p>
        </p:txBody>
      </p:sp>
    </p:spTree>
    <p:extLst>
      <p:ext uri="{BB962C8B-B14F-4D97-AF65-F5344CB8AC3E}">
        <p14:creationId xmlns:p14="http://schemas.microsoft.com/office/powerpoint/2010/main" val="10439971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4.1.1 –</a:t>
            </a:r>
            <a:r>
              <a:rPr lang="en-US" sz="1200" kern="1200" baseline="0" dirty="0">
                <a:solidFill>
                  <a:schemeClr val="tx1"/>
                </a:solidFill>
                <a:latin typeface="Arial" charset="0"/>
                <a:ea typeface="ＭＳ Ｐゴシック" charset="0"/>
                <a:cs typeface="ＭＳ Ｐゴシック" charset="0"/>
              </a:rPr>
              <a:t> </a:t>
            </a:r>
            <a:r>
              <a:rPr lang="en-US" dirty="0"/>
              <a:t>ACL Operation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4.1.1 –</a:t>
            </a:r>
            <a:r>
              <a:rPr lang="en-US" sz="1200" kern="1200" baseline="0" dirty="0">
                <a:solidFill>
                  <a:schemeClr val="tx1"/>
                </a:solidFill>
                <a:latin typeface="Arial" charset="0"/>
                <a:ea typeface="ＭＳ Ｐゴシック" charset="0"/>
                <a:cs typeface="ＭＳ Ｐゴシック" charset="0"/>
              </a:rPr>
              <a:t> ACLs and the Wildcard Mask</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2665386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4.1.1 –</a:t>
            </a:r>
            <a:r>
              <a:rPr lang="en-US" sz="1200" kern="1200" baseline="0" dirty="0">
                <a:solidFill>
                  <a:schemeClr val="tx1"/>
                </a:solidFill>
                <a:latin typeface="Arial" charset="0"/>
                <a:ea typeface="ＭＳ Ｐゴシック" charset="0"/>
                <a:cs typeface="ＭＳ Ｐゴシック" charset="0"/>
              </a:rPr>
              <a:t> </a:t>
            </a:r>
            <a:r>
              <a:rPr lang="en-US" dirty="0"/>
              <a:t>ACL Operation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4.1.1 –</a:t>
            </a:r>
            <a:r>
              <a:rPr lang="en-US" sz="1200" kern="1200" baseline="0" dirty="0">
                <a:solidFill>
                  <a:schemeClr val="tx1"/>
                </a:solidFill>
                <a:latin typeface="Arial" charset="0"/>
                <a:ea typeface="ＭＳ Ｐゴシック" charset="0"/>
                <a:cs typeface="ＭＳ Ｐゴシック" charset="0"/>
              </a:rPr>
              <a:t> ACLs and the Wildcard Mask</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8398449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4.1.1 –</a:t>
            </a:r>
            <a:r>
              <a:rPr lang="en-US" sz="1200" kern="1200" baseline="0" dirty="0">
                <a:solidFill>
                  <a:schemeClr val="tx1"/>
                </a:solidFill>
                <a:latin typeface="Arial" charset="0"/>
                <a:ea typeface="ＭＳ Ｐゴシック" charset="0"/>
                <a:cs typeface="ＭＳ Ｐゴシック" charset="0"/>
              </a:rPr>
              <a:t> </a:t>
            </a:r>
            <a:r>
              <a:rPr lang="en-US" dirty="0"/>
              <a:t>ACL Operation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 –</a:t>
            </a:r>
            <a:r>
              <a:rPr lang="en-US" sz="1200" kern="1200" baseline="0" dirty="0">
                <a:solidFill>
                  <a:schemeClr val="tx1"/>
                </a:solidFill>
                <a:latin typeface="Arial" charset="0"/>
                <a:ea typeface="ＭＳ Ｐゴシック" charset="0"/>
                <a:cs typeface="ＭＳ Ｐゴシック" charset="0"/>
              </a:rPr>
              <a:t> Applying ACLs to an Interface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9950611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4.1.1 –</a:t>
            </a:r>
            <a:r>
              <a:rPr lang="en-US" sz="1200" kern="1200" baseline="0" dirty="0">
                <a:solidFill>
                  <a:schemeClr val="tx1"/>
                </a:solidFill>
                <a:latin typeface="Arial" charset="0"/>
                <a:ea typeface="ＭＳ Ｐゴシック" charset="0"/>
                <a:cs typeface="ＭＳ Ｐゴシック" charset="0"/>
              </a:rPr>
              <a:t> </a:t>
            </a:r>
            <a:r>
              <a:rPr lang="en-US" dirty="0"/>
              <a:t>ACL Operation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 –</a:t>
            </a:r>
            <a:r>
              <a:rPr lang="en-US" sz="1200" kern="1200" baseline="0" dirty="0">
                <a:solidFill>
                  <a:schemeClr val="tx1"/>
                </a:solidFill>
                <a:latin typeface="Arial" charset="0"/>
                <a:ea typeface="ＭＳ Ｐゴシック" charset="0"/>
                <a:cs typeface="ＭＳ Ｐゴシック" charset="0"/>
              </a:rPr>
              <a:t> Applying ACLs to an Interface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7598771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 –</a:t>
            </a:r>
            <a:r>
              <a:rPr lang="en-US" sz="1200" kern="1200" baseline="0" dirty="0">
                <a:solidFill>
                  <a:schemeClr val="tx1"/>
                </a:solidFill>
                <a:latin typeface="Arial" charset="0"/>
                <a:ea typeface="ＭＳ Ｐゴシック" charset="0"/>
                <a:cs typeface="ＭＳ Ｐゴシック" charset="0"/>
              </a:rPr>
              <a:t> </a:t>
            </a:r>
            <a:r>
              <a:rPr lang="en-US" dirty="0"/>
              <a:t>Types of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4.1.2.1 –</a:t>
            </a:r>
            <a:r>
              <a:rPr lang="en-US" sz="1200" kern="1200" baseline="0" dirty="0">
                <a:solidFill>
                  <a:schemeClr val="tx1"/>
                </a:solidFill>
                <a:latin typeface="Arial" charset="0"/>
                <a:ea typeface="ＭＳ Ｐゴシック" charset="0"/>
                <a:cs typeface="ＭＳ Ｐゴシック" charset="0"/>
              </a:rPr>
              <a:t> Standard and Extended IPv4 ACLs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693238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 –</a:t>
            </a:r>
            <a:r>
              <a:rPr lang="en-US" sz="1200" kern="1200" baseline="0" dirty="0">
                <a:solidFill>
                  <a:schemeClr val="tx1"/>
                </a:solidFill>
                <a:latin typeface="Arial" charset="0"/>
                <a:ea typeface="ＭＳ Ｐゴシック" charset="0"/>
                <a:cs typeface="ＭＳ Ｐゴシック" charset="0"/>
              </a:rPr>
              <a:t> </a:t>
            </a:r>
            <a:r>
              <a:rPr lang="en-US" dirty="0"/>
              <a:t>Types of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4.1.2.1 –</a:t>
            </a:r>
            <a:r>
              <a:rPr lang="en-US" sz="1200" kern="1200" baseline="0" dirty="0">
                <a:solidFill>
                  <a:schemeClr val="tx1"/>
                </a:solidFill>
                <a:latin typeface="Arial" charset="0"/>
                <a:ea typeface="ＭＳ Ｐゴシック" charset="0"/>
                <a:cs typeface="ＭＳ Ｐゴシック" charset="0"/>
              </a:rPr>
              <a:t> Standard and Extended IPv4 ACLs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66714339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 –</a:t>
            </a:r>
            <a:r>
              <a:rPr lang="en-US" sz="1200" kern="1200" baseline="0" dirty="0">
                <a:solidFill>
                  <a:schemeClr val="tx1"/>
                </a:solidFill>
                <a:latin typeface="Arial" charset="0"/>
                <a:ea typeface="ＭＳ Ｐゴシック" charset="0"/>
                <a:cs typeface="ＭＳ Ｐゴシック" charset="0"/>
              </a:rPr>
              <a:t> </a:t>
            </a:r>
            <a:r>
              <a:rPr lang="en-US" dirty="0"/>
              <a:t>Types of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4.1.2.2 –</a:t>
            </a:r>
            <a:r>
              <a:rPr lang="en-US" sz="1200" kern="1200" baseline="0" dirty="0">
                <a:solidFill>
                  <a:schemeClr val="tx1"/>
                </a:solidFill>
                <a:latin typeface="Arial" charset="0"/>
                <a:ea typeface="ＭＳ Ｐゴシック" charset="0"/>
                <a:cs typeface="ＭＳ Ｐゴシック" charset="0"/>
              </a:rPr>
              <a:t> Numbered and Named ACLs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1027265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 –</a:t>
            </a:r>
            <a:r>
              <a:rPr lang="en-US" sz="1200" kern="1200" baseline="0" dirty="0">
                <a:solidFill>
                  <a:schemeClr val="tx1"/>
                </a:solidFill>
                <a:latin typeface="Arial" charset="0"/>
                <a:ea typeface="ＭＳ Ｐゴシック" charset="0"/>
                <a:cs typeface="ＭＳ Ｐゴシック" charset="0"/>
              </a:rPr>
              <a:t> </a:t>
            </a:r>
            <a:r>
              <a:rPr lang="en-US" dirty="0"/>
              <a:t>Types of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4.1.2.3 –</a:t>
            </a:r>
            <a:r>
              <a:rPr lang="en-US" sz="1200" kern="1200" baseline="0" dirty="0">
                <a:solidFill>
                  <a:schemeClr val="tx1"/>
                </a:solidFill>
                <a:latin typeface="Arial" charset="0"/>
                <a:ea typeface="ＭＳ Ｐゴシック" charset="0"/>
                <a:cs typeface="ＭＳ Ｐゴシック" charset="0"/>
              </a:rPr>
              <a:t> Where to Place ACLs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0307734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 –</a:t>
            </a:r>
            <a:r>
              <a:rPr lang="en-US" sz="1200" kern="1200" baseline="0" dirty="0">
                <a:solidFill>
                  <a:schemeClr val="tx1"/>
                </a:solidFill>
                <a:latin typeface="Arial" charset="0"/>
                <a:ea typeface="ＭＳ Ｐゴシック" charset="0"/>
                <a:cs typeface="ＭＳ Ｐゴシック" charset="0"/>
              </a:rPr>
              <a:t> </a:t>
            </a:r>
            <a:r>
              <a:rPr lang="en-US" dirty="0"/>
              <a:t>Types of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4.1.2.3 –</a:t>
            </a:r>
            <a:r>
              <a:rPr lang="en-US" sz="1200" kern="1200" baseline="0" dirty="0">
                <a:solidFill>
                  <a:schemeClr val="tx1"/>
                </a:solidFill>
                <a:latin typeface="Arial" charset="0"/>
                <a:ea typeface="ＭＳ Ｐゴシック" charset="0"/>
                <a:cs typeface="ＭＳ Ｐゴシック" charset="0"/>
              </a:rPr>
              <a:t> Where to Place ACLs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4010052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4.1.3 –</a:t>
            </a:r>
            <a:r>
              <a:rPr lang="en-US" sz="1200" kern="1200" baseline="0" dirty="0">
                <a:solidFill>
                  <a:schemeClr val="tx1"/>
                </a:solidFill>
                <a:latin typeface="Arial" charset="0"/>
                <a:ea typeface="ＭＳ Ｐゴシック" charset="0"/>
                <a:cs typeface="ＭＳ Ｐゴシック" charset="0"/>
              </a:rPr>
              <a:t> </a:t>
            </a:r>
            <a:r>
              <a:rPr lang="en-US" dirty="0"/>
              <a:t>Standard</a:t>
            </a:r>
            <a:r>
              <a:rPr lang="en-US" baseline="0" dirty="0"/>
              <a:t> IPv4 ACL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baseline="0" dirty="0">
                <a:solidFill>
                  <a:schemeClr val="tx1"/>
                </a:solidFill>
                <a:latin typeface="Arial" charset="0"/>
                <a:ea typeface="ＭＳ Ｐゴシック" charset="0"/>
                <a:cs typeface="ＭＳ Ｐゴシック" charset="0"/>
              </a:rPr>
              <a:t>4.1.3.1 – Configure a Standard IPv4 ACL</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9520969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4.1 - </a:t>
            </a:r>
            <a:r>
              <a:rPr lang="en-US" sz="1200" dirty="0"/>
              <a:t>Standard ACL Operation and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4.1.3 –</a:t>
            </a:r>
            <a:r>
              <a:rPr lang="en-US" sz="1200" kern="1200" baseline="0" dirty="0">
                <a:solidFill>
                  <a:schemeClr val="tx1"/>
                </a:solidFill>
                <a:latin typeface="Arial" charset="0"/>
                <a:ea typeface="ＭＳ Ｐゴシック" charset="0"/>
                <a:cs typeface="ＭＳ Ｐゴシック" charset="0"/>
              </a:rPr>
              <a:t> </a:t>
            </a:r>
            <a:r>
              <a:rPr lang="en-US" dirty="0"/>
              <a:t>Standard</a:t>
            </a:r>
            <a:r>
              <a:rPr lang="en-US" baseline="0" dirty="0"/>
              <a:t> IPv4 ACL Configuration</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baseline="0" dirty="0">
                <a:solidFill>
                  <a:schemeClr val="tx1"/>
                </a:solidFill>
                <a:latin typeface="Arial" charset="0"/>
                <a:ea typeface="ＭＳ Ｐゴシック" charset="0"/>
                <a:cs typeface="ＭＳ Ｐゴシック" charset="0"/>
              </a:rPr>
              <a:t>4.1.3.2 – Apply a Standard IPv4 ACL</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2658130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 – </a:t>
            </a:r>
            <a:r>
              <a:rPr lang="en-US" sz="1200" dirty="0"/>
              <a:t>Extended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4.2.1 –</a:t>
            </a:r>
            <a:r>
              <a:rPr lang="en-US" sz="1200" kern="1200" baseline="0" dirty="0">
                <a:solidFill>
                  <a:schemeClr val="tx1"/>
                </a:solidFill>
                <a:latin typeface="Arial" charset="0"/>
                <a:ea typeface="ＭＳ Ｐゴシック" charset="0"/>
                <a:cs typeface="ＭＳ Ｐゴシック" charset="0"/>
              </a:rPr>
              <a:t> </a:t>
            </a:r>
            <a:r>
              <a:rPr lang="en-US" dirty="0"/>
              <a:t>Structure of an Extended IPv4</a:t>
            </a:r>
            <a:r>
              <a:rPr lang="en-US" baseline="0" dirty="0"/>
              <a:t>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baseline="0" dirty="0">
                <a:solidFill>
                  <a:schemeClr val="tx1"/>
                </a:solidFill>
                <a:latin typeface="Arial" charset="0"/>
                <a:ea typeface="ＭＳ Ｐゴシック" charset="0"/>
                <a:cs typeface="ＭＳ Ｐゴシック" charset="0"/>
              </a:rPr>
              <a:t>4.2.1.1 – Extended ACLs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01753948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 – </a:t>
            </a:r>
            <a:r>
              <a:rPr lang="en-US" sz="1200" dirty="0"/>
              <a:t>Extended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4.2.2 –</a:t>
            </a:r>
            <a:r>
              <a:rPr lang="en-US" sz="1200" kern="1200" baseline="0" dirty="0">
                <a:solidFill>
                  <a:schemeClr val="tx1"/>
                </a:solidFill>
                <a:latin typeface="Arial" charset="0"/>
                <a:ea typeface="ＭＳ Ｐゴシック" charset="0"/>
                <a:cs typeface="ＭＳ Ｐゴシック" charset="0"/>
              </a:rPr>
              <a:t> </a:t>
            </a:r>
            <a:r>
              <a:rPr lang="en-US" dirty="0"/>
              <a:t>Configure Extended IPv4 </a:t>
            </a:r>
            <a:r>
              <a:rPr lang="en-US" baseline="0" dirty="0"/>
              <a:t>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baseline="0" dirty="0">
                <a:solidFill>
                  <a:schemeClr val="tx1"/>
                </a:solidFill>
                <a:latin typeface="Arial" charset="0"/>
                <a:ea typeface="ＭＳ Ｐゴシック" charset="0"/>
                <a:cs typeface="ＭＳ Ｐゴシック" charset="0"/>
              </a:rPr>
              <a:t>4.2.2.1 – Configuring Extended ACLs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92358810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 – </a:t>
            </a:r>
            <a:r>
              <a:rPr lang="en-US" sz="1200" dirty="0"/>
              <a:t>Extended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4.2.2 –</a:t>
            </a:r>
            <a:r>
              <a:rPr lang="en-US" sz="1200" kern="1200" baseline="0" dirty="0">
                <a:solidFill>
                  <a:schemeClr val="tx1"/>
                </a:solidFill>
                <a:latin typeface="Arial" charset="0"/>
                <a:ea typeface="ＭＳ Ｐゴシック" charset="0"/>
                <a:cs typeface="ＭＳ Ｐゴシック" charset="0"/>
              </a:rPr>
              <a:t> </a:t>
            </a:r>
            <a:r>
              <a:rPr lang="en-US" dirty="0"/>
              <a:t>Configure Extended IPv4 </a:t>
            </a:r>
            <a:r>
              <a:rPr lang="en-US" baseline="0" dirty="0"/>
              <a:t>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baseline="0" dirty="0">
                <a:solidFill>
                  <a:schemeClr val="tx1"/>
                </a:solidFill>
                <a:latin typeface="Arial" charset="0"/>
                <a:ea typeface="ＭＳ Ｐゴシック" charset="0"/>
                <a:cs typeface="ＭＳ Ｐゴシック" charset="0"/>
              </a:rPr>
              <a:t>4.2.2.1 – Configuring Extended ACLs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58990607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 – </a:t>
            </a:r>
            <a:r>
              <a:rPr lang="en-US" sz="1200" dirty="0"/>
              <a:t>Extended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4.2.2 –</a:t>
            </a:r>
            <a:r>
              <a:rPr lang="en-US" sz="1200" kern="1200" baseline="0" dirty="0">
                <a:solidFill>
                  <a:schemeClr val="tx1"/>
                </a:solidFill>
                <a:latin typeface="Arial" charset="0"/>
                <a:ea typeface="ＭＳ Ｐゴシック" charset="0"/>
                <a:cs typeface="ＭＳ Ｐゴシック" charset="0"/>
              </a:rPr>
              <a:t> </a:t>
            </a:r>
            <a:r>
              <a:rPr lang="en-US" dirty="0"/>
              <a:t>Configure Extended IPv4 </a:t>
            </a:r>
            <a:r>
              <a:rPr lang="en-US" baseline="0" dirty="0"/>
              <a:t>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baseline="0" dirty="0">
                <a:solidFill>
                  <a:schemeClr val="tx1"/>
                </a:solidFill>
                <a:latin typeface="Arial" charset="0"/>
                <a:ea typeface="ＭＳ Ｐゴシック" charset="0"/>
                <a:cs typeface="ＭＳ Ｐゴシック" charset="0"/>
              </a:rPr>
              <a:t>4.2.2.2 – Applying Extended ACLs to Interfaces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97419322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 – </a:t>
            </a:r>
            <a:r>
              <a:rPr lang="en-US" sz="1200" dirty="0"/>
              <a:t>Extended IPv4 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4.2.2 –</a:t>
            </a:r>
            <a:r>
              <a:rPr lang="en-US" sz="1200" kern="1200" baseline="0" dirty="0">
                <a:solidFill>
                  <a:schemeClr val="tx1"/>
                </a:solidFill>
                <a:latin typeface="Arial" charset="0"/>
                <a:ea typeface="ＭＳ Ｐゴシック" charset="0"/>
                <a:cs typeface="ＭＳ Ｐゴシック" charset="0"/>
              </a:rPr>
              <a:t> </a:t>
            </a:r>
            <a:r>
              <a:rPr lang="en-US" dirty="0"/>
              <a:t>Configure Extended IPv4 </a:t>
            </a:r>
            <a:r>
              <a:rPr lang="en-US" baseline="0" dirty="0"/>
              <a:t>ACLs</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baseline="0" dirty="0">
                <a:solidFill>
                  <a:schemeClr val="tx1"/>
                </a:solidFill>
                <a:latin typeface="Arial" charset="0"/>
                <a:ea typeface="ＭＳ Ｐゴシック" charset="0"/>
                <a:cs typeface="ＭＳ Ｐゴシック" charset="0"/>
              </a:rPr>
              <a:t>4.2.2.5 – Verifying Extended ACLs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38534682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5.1 - LAN Security</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rPr>
              <a:t>5.1.1 – LAN Security Attacks</a:t>
            </a:r>
          </a:p>
        </p:txBody>
      </p:sp>
    </p:spTree>
    <p:extLst>
      <p:ext uri="{BB962C8B-B14F-4D97-AF65-F5344CB8AC3E}">
        <p14:creationId xmlns:p14="http://schemas.microsoft.com/office/powerpoint/2010/main" val="188881178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5.1 –</a:t>
            </a:r>
            <a:r>
              <a:rPr lang="en-US" sz="1200" kern="1200" baseline="0" dirty="0">
                <a:solidFill>
                  <a:schemeClr val="tx1"/>
                </a:solidFill>
                <a:latin typeface="Arial" charset="0"/>
                <a:ea typeface="ＭＳ Ｐゴシック" charset="0"/>
                <a:cs typeface="ＭＳ Ｐゴシック" charset="0"/>
              </a:rPr>
              <a:t> LAN Security</a:t>
            </a:r>
            <a:endParaRPr lang="en-US" sz="1200" dirty="0"/>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5.1.2 – LAN Security Best Practices</a:t>
            </a:r>
          </a:p>
        </p:txBody>
      </p:sp>
    </p:spTree>
    <p:extLst>
      <p:ext uri="{BB962C8B-B14F-4D97-AF65-F5344CB8AC3E}">
        <p14:creationId xmlns:p14="http://schemas.microsoft.com/office/powerpoint/2010/main" val="119170133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5.1 –</a:t>
            </a:r>
            <a:r>
              <a:rPr lang="en-US" sz="1200" kern="1200" baseline="0" dirty="0">
                <a:solidFill>
                  <a:schemeClr val="tx1"/>
                </a:solidFill>
                <a:latin typeface="Arial" charset="0"/>
                <a:ea typeface="ＭＳ Ｐゴシック" charset="0"/>
                <a:cs typeface="ＭＳ Ｐゴシック" charset="0"/>
              </a:rPr>
              <a:t> LAN Security</a:t>
            </a:r>
            <a:endParaRPr lang="en-US" sz="1200" dirty="0"/>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5.1.2 – LAN Security Best Practices</a:t>
            </a:r>
          </a:p>
        </p:txBody>
      </p:sp>
    </p:spTree>
    <p:extLst>
      <p:ext uri="{BB962C8B-B14F-4D97-AF65-F5344CB8AC3E}">
        <p14:creationId xmlns:p14="http://schemas.microsoft.com/office/powerpoint/2010/main" val="100940813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6.1 - QoS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rPr>
              <a:t>6.1.1 – </a:t>
            </a:r>
            <a:r>
              <a:rPr lang="en-US" dirty="0"/>
              <a:t>Network Transmission Quality</a:t>
            </a:r>
            <a:endParaRPr lang="en-US" sz="1200" kern="1200" dirty="0">
              <a:solidFill>
                <a:schemeClr val="tx1"/>
              </a:solidFill>
              <a:latin typeface="Arial" charset="0"/>
              <a:ea typeface="ＭＳ Ｐゴシック" charset="0"/>
            </a:endParaRPr>
          </a:p>
        </p:txBody>
      </p:sp>
    </p:spTree>
    <p:extLst>
      <p:ext uri="{BB962C8B-B14F-4D97-AF65-F5344CB8AC3E}">
        <p14:creationId xmlns:p14="http://schemas.microsoft.com/office/powerpoint/2010/main" val="35301221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6.1 - QoS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rPr>
              <a:t>6.1.1 – </a:t>
            </a:r>
            <a:r>
              <a:rPr lang="en-US" dirty="0"/>
              <a:t>Network Transmission Quality</a:t>
            </a:r>
            <a:endParaRPr lang="en-US" sz="1200" kern="1200" dirty="0">
              <a:solidFill>
                <a:schemeClr val="tx1"/>
              </a:solidFill>
              <a:latin typeface="Arial" charset="0"/>
              <a:ea typeface="ＭＳ Ｐゴシック" charset="0"/>
            </a:endParaRPr>
          </a:p>
        </p:txBody>
      </p:sp>
    </p:spTree>
    <p:extLst>
      <p:ext uri="{BB962C8B-B14F-4D97-AF65-F5344CB8AC3E}">
        <p14:creationId xmlns:p14="http://schemas.microsoft.com/office/powerpoint/2010/main" val="148041010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6.1 –</a:t>
            </a:r>
            <a:r>
              <a:rPr lang="en-US" sz="1200" kern="1200" baseline="0" dirty="0">
                <a:solidFill>
                  <a:schemeClr val="tx1"/>
                </a:solidFill>
                <a:latin typeface="Arial" charset="0"/>
                <a:ea typeface="ＭＳ Ｐゴシック" charset="0"/>
                <a:cs typeface="ＭＳ Ｐゴシック" charset="0"/>
              </a:rPr>
              <a:t> QoS Overview</a:t>
            </a:r>
            <a:endParaRPr lang="en-US" sz="1200" dirty="0"/>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6.1.2 – </a:t>
            </a:r>
            <a:r>
              <a:rPr lang="en-US" dirty="0"/>
              <a:t>Traffic Characteristics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60045286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6.1 –</a:t>
            </a:r>
            <a:r>
              <a:rPr lang="en-US" sz="1200" kern="1200" baseline="0" dirty="0">
                <a:solidFill>
                  <a:schemeClr val="tx1"/>
                </a:solidFill>
                <a:latin typeface="Arial" charset="0"/>
                <a:ea typeface="ＭＳ Ｐゴシック" charset="0"/>
                <a:cs typeface="ＭＳ Ｐゴシック" charset="0"/>
              </a:rPr>
              <a:t> QoS Overview</a:t>
            </a:r>
            <a:endParaRPr lang="en-US" sz="1200" dirty="0"/>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6.1.2 – </a:t>
            </a:r>
            <a:r>
              <a:rPr lang="en-US" dirty="0"/>
              <a:t>Traffic Characteristics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89858448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7.2 – Cloud and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7.2.1</a:t>
            </a:r>
            <a:r>
              <a:rPr lang="en-US" sz="1200" kern="1200" baseline="0" dirty="0">
                <a:solidFill>
                  <a:schemeClr val="tx1"/>
                </a:solidFill>
                <a:latin typeface="Arial" charset="0"/>
                <a:ea typeface="ＭＳ Ｐゴシック" charset="0"/>
                <a:cs typeface="ＭＳ Ｐゴシック" charset="0"/>
              </a:rPr>
              <a:t> - </a:t>
            </a:r>
            <a:r>
              <a:rPr lang="en-US" sz="1200" dirty="0"/>
              <a:t>Cloud Computing</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94770755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7.2 – Cloud and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7.2.1</a:t>
            </a:r>
            <a:r>
              <a:rPr lang="en-US" sz="1200" kern="1200" baseline="0" dirty="0">
                <a:solidFill>
                  <a:schemeClr val="tx1"/>
                </a:solidFill>
                <a:latin typeface="Arial" charset="0"/>
                <a:ea typeface="ＭＳ Ｐゴシック" charset="0"/>
                <a:cs typeface="ＭＳ Ｐゴシック" charset="0"/>
              </a:rPr>
              <a:t> - </a:t>
            </a:r>
            <a:r>
              <a:rPr lang="en-US" sz="1200" dirty="0"/>
              <a:t>Cloud Computing</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06349744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7.2 – Cloud and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7.2.2</a:t>
            </a:r>
            <a:r>
              <a:rPr lang="en-US" sz="1200" kern="1200" baseline="0" dirty="0">
                <a:solidFill>
                  <a:schemeClr val="tx1"/>
                </a:solidFill>
                <a:latin typeface="Arial" charset="0"/>
                <a:ea typeface="ＭＳ Ｐゴシック" charset="0"/>
                <a:cs typeface="ＭＳ Ｐゴシック" charset="0"/>
              </a:rPr>
              <a:t> - </a:t>
            </a:r>
            <a:r>
              <a:rPr lang="en-US" sz="1200" dirty="0"/>
              <a:t>Virtualization</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64830188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7.2 – Cloud and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7.2.2</a:t>
            </a:r>
            <a:r>
              <a:rPr lang="en-US" sz="1200" kern="1200" baseline="0" dirty="0">
                <a:solidFill>
                  <a:schemeClr val="tx1"/>
                </a:solidFill>
                <a:latin typeface="Arial" charset="0"/>
                <a:ea typeface="ＭＳ Ｐゴシック" charset="0"/>
                <a:cs typeface="ＭＳ Ｐゴシック" charset="0"/>
              </a:rPr>
              <a:t> - </a:t>
            </a:r>
            <a:r>
              <a:rPr lang="en-US" sz="1200" dirty="0"/>
              <a:t>Virtualization</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48760712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7.2 – Cloud and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7.2.3</a:t>
            </a:r>
            <a:r>
              <a:rPr lang="en-US" sz="1200" kern="1200" baseline="0" dirty="0">
                <a:solidFill>
                  <a:schemeClr val="tx1"/>
                </a:solidFill>
                <a:latin typeface="Arial" charset="0"/>
                <a:ea typeface="ＭＳ Ｐゴシック" charset="0"/>
                <a:cs typeface="ＭＳ Ｐゴシック" charset="0"/>
              </a:rPr>
              <a:t> - </a:t>
            </a:r>
            <a:r>
              <a:rPr lang="en-US" sz="1200" dirty="0"/>
              <a:t>Virtual Network Infrastructure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59136335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7.2 – Cloud and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7.2.3</a:t>
            </a:r>
            <a:r>
              <a:rPr lang="en-US" sz="1200" kern="1200" baseline="0" dirty="0">
                <a:solidFill>
                  <a:schemeClr val="tx1"/>
                </a:solidFill>
                <a:latin typeface="Arial" charset="0"/>
                <a:ea typeface="ＭＳ Ｐゴシック" charset="0"/>
                <a:cs typeface="ＭＳ Ｐゴシック" charset="0"/>
              </a:rPr>
              <a:t> - </a:t>
            </a:r>
            <a:r>
              <a:rPr lang="en-US" sz="1200" dirty="0"/>
              <a:t>Virtual Network Infrastructure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7589457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slideMaster" Target="../slideMasters/slideMaster2.xml"/><Relationship Id="rId2" Type="http://schemas.openxmlformats.org/officeDocument/2006/relationships/image" Target="../media/image6.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r>
              <a:rPr lang="en-US" noProof="0" smtClean="0"/>
              <a:t>Click icon to add table</a:t>
            </a:r>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t>Click to edit Master subtitle style</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3.xml"/><Relationship Id="rId12" Type="http://schemas.openxmlformats.org/officeDocument/2006/relationships/theme" Target="../theme/theme2.xml"/><Relationship Id="rId13" Type="http://schemas.openxmlformats.org/officeDocument/2006/relationships/image" Target="../media/image5.png"/><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slideLayout" Target="../slideLayouts/slideLayout19.xml"/><Relationship Id="rId8" Type="http://schemas.openxmlformats.org/officeDocument/2006/relationships/slideLayout" Target="../slideLayouts/slideLayout20.xml"/><Relationship Id="rId9" Type="http://schemas.openxmlformats.org/officeDocument/2006/relationships/slideLayout" Target="../slideLayouts/slideLayout21.xml"/><Relationship Id="rId10"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10.png"/><Relationship Id="rId1" Type="http://schemas.openxmlformats.org/officeDocument/2006/relationships/slideLayout" Target="../slideLayouts/slideLayout14.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1" Type="http://schemas.openxmlformats.org/officeDocument/2006/relationships/slideLayout" Target="../slideLayouts/slideLayout14.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xml"/><Relationship Id="rId3"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 Id="rId3"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xml"/><Relationship Id="rId3" Type="http://schemas.openxmlformats.org/officeDocument/2006/relationships/image" Target="../media/image1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 Id="rId3"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8.xml"/><Relationship Id="rId3" Type="http://schemas.openxmlformats.org/officeDocument/2006/relationships/image" Target="../media/image1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9.xml"/><Relationship Id="rId3" Type="http://schemas.openxmlformats.org/officeDocument/2006/relationships/image" Target="../media/image1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0.xml"/><Relationship Id="rId3"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22.png"/><Relationship Id="rId1" Type="http://schemas.openxmlformats.org/officeDocument/2006/relationships/slideLayout" Target="../slideLayouts/slideLayout14.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 Id="rId3" Type="http://schemas.openxmlformats.org/officeDocument/2006/relationships/image" Target="../media/image2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3.xml"/><Relationship Id="rId3" Type="http://schemas.openxmlformats.org/officeDocument/2006/relationships/image" Target="../media/image2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2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6.xml"/><Relationship Id="rId3" Type="http://schemas.openxmlformats.org/officeDocument/2006/relationships/image" Target="../media/image2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9.xml"/><Relationship Id="rId3" Type="http://schemas.openxmlformats.org/officeDocument/2006/relationships/image" Target="../media/image2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2.xml"/><Relationship Id="rId3" Type="http://schemas.openxmlformats.org/officeDocument/2006/relationships/image" Target="../media/image2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3.xml"/><Relationship Id="rId3" Type="http://schemas.openxmlformats.org/officeDocument/2006/relationships/image" Target="../media/image2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6.xml"/><Relationship Id="rId3" Type="http://schemas.openxmlformats.org/officeDocument/2006/relationships/image" Target="../media/image3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7.xml"/><Relationship Id="rId3" Type="http://schemas.openxmlformats.org/officeDocument/2006/relationships/image" Target="../media/image3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9.xml"/><Relationship Id="rId3" Type="http://schemas.openxmlformats.org/officeDocument/2006/relationships/image" Target="../media/image31.png"/></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4" Type="http://schemas.openxmlformats.org/officeDocument/2006/relationships/image" Target="../media/image33.png"/><Relationship Id="rId1" Type="http://schemas.openxmlformats.org/officeDocument/2006/relationships/slideLayout" Target="../slideLayouts/slideLayout14.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2.xml"/><Relationship Id="rId3" Type="http://schemas.openxmlformats.org/officeDocument/2006/relationships/image" Target="../media/image3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3.xml"/><Relationship Id="rId3" Type="http://schemas.openxmlformats.org/officeDocument/2006/relationships/image" Target="../media/image3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4.xml"/><Relationship Id="rId3" Type="http://schemas.openxmlformats.org/officeDocument/2006/relationships/image" Target="../media/image3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4" Type="http://schemas.openxmlformats.org/officeDocument/2006/relationships/image" Target="../media/image38.png"/><Relationship Id="rId1" Type="http://schemas.openxmlformats.org/officeDocument/2006/relationships/slideLayout" Target="../slideLayouts/slideLayout14.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4" Type="http://schemas.openxmlformats.org/officeDocument/2006/relationships/image" Target="../media/image40.png"/><Relationship Id="rId1" Type="http://schemas.openxmlformats.org/officeDocument/2006/relationships/slideLayout" Target="../slideLayouts/slideLayout14.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8.xml"/><Relationship Id="rId3" Type="http://schemas.openxmlformats.org/officeDocument/2006/relationships/image" Target="../media/image4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4" Type="http://schemas.openxmlformats.org/officeDocument/2006/relationships/image" Target="../media/image43.png"/><Relationship Id="rId1" Type="http://schemas.openxmlformats.org/officeDocument/2006/relationships/slideLayout" Target="../slideLayouts/slideLayout14.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1.xml"/><Relationship Id="rId3" Type="http://schemas.openxmlformats.org/officeDocument/2006/relationships/image" Target="../media/image44.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2.xml"/><Relationship Id="rId3" Type="http://schemas.openxmlformats.org/officeDocument/2006/relationships/image" Target="../media/image45.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3.xml"/><Relationship Id="rId3" Type="http://schemas.openxmlformats.org/officeDocument/2006/relationships/image" Target="../media/image4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4.xml"/><Relationship Id="rId3" Type="http://schemas.openxmlformats.org/officeDocument/2006/relationships/image" Target="../media/image47.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5.xml"/><Relationship Id="rId3" Type="http://schemas.openxmlformats.org/officeDocument/2006/relationships/image" Target="../media/image48.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6.xml"/><Relationship Id="rId3" Type="http://schemas.openxmlformats.org/officeDocument/2006/relationships/image" Target="../media/image49.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0.xml"/><Relationship Id="rId3" Type="http://schemas.openxmlformats.org/officeDocument/2006/relationships/image" Target="../media/image50.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2.xml"/><Relationship Id="rId3" Type="http://schemas.openxmlformats.org/officeDocument/2006/relationships/image" Target="../media/image51.png"/></Relationships>
</file>

<file path=ppt/slides/_rels/slide53.xml.rels><?xml version="1.0" encoding="UTF-8" standalone="yes"?>
<Relationships xmlns="http://schemas.openxmlformats.org/package/2006/relationships"><Relationship Id="rId3" Type="http://schemas.openxmlformats.org/officeDocument/2006/relationships/image" Target="../media/image52.png"/><Relationship Id="rId4" Type="http://schemas.openxmlformats.org/officeDocument/2006/relationships/image" Target="../media/image53.png"/><Relationship Id="rId1" Type="http://schemas.openxmlformats.org/officeDocument/2006/relationships/slideLayout" Target="../slideLayouts/slideLayout14.xml"/><Relationship Id="rId2"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5.xml"/><Relationship Id="rId3" Type="http://schemas.openxmlformats.org/officeDocument/2006/relationships/image" Target="../media/image54.png"/></Relationships>
</file>

<file path=ppt/slides/_rels/slide56.xml.rels><?xml version="1.0" encoding="UTF-8" standalone="yes"?>
<Relationships xmlns="http://schemas.openxmlformats.org/package/2006/relationships"><Relationship Id="rId3" Type="http://schemas.openxmlformats.org/officeDocument/2006/relationships/image" Target="../media/image55.png"/><Relationship Id="rId4" Type="http://schemas.openxmlformats.org/officeDocument/2006/relationships/image" Target="../media/image56.png"/><Relationship Id="rId1" Type="http://schemas.openxmlformats.org/officeDocument/2006/relationships/slideLayout" Target="../slideLayouts/slideLayout14.xml"/><Relationship Id="rId2"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3" Type="http://schemas.openxmlformats.org/officeDocument/2006/relationships/image" Target="../media/image57.png"/><Relationship Id="rId4" Type="http://schemas.openxmlformats.org/officeDocument/2006/relationships/image" Target="../media/image58.png"/><Relationship Id="rId1" Type="http://schemas.openxmlformats.org/officeDocument/2006/relationships/slideLayout" Target="../slideLayouts/slideLayout14.xml"/><Relationship Id="rId2"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9.xml"/><Relationship Id="rId3" Type="http://schemas.openxmlformats.org/officeDocument/2006/relationships/image" Target="../media/image5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1624384" y="800403"/>
            <a:ext cx="6788150" cy="1008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eaLnBrk="1" hangingPunct="1">
              <a:buFont typeface="Wingdings" charset="0"/>
              <a:buNone/>
            </a:pPr>
            <a:endParaRPr lang="en-US" kern="0" dirty="0">
              <a:latin typeface="Arial" charset="0"/>
            </a:endParaRPr>
          </a:p>
        </p:txBody>
      </p:sp>
      <p:sp>
        <p:nvSpPr>
          <p:cNvPr id="7" name="Rectangle 2"/>
          <p:cNvSpPr>
            <a:spLocks noGrp="1" noChangeArrowheads="1"/>
          </p:cNvSpPr>
          <p:nvPr>
            <p:ph type="ctrTitle"/>
          </p:nvPr>
        </p:nvSpPr>
        <p:spPr/>
        <p:txBody>
          <a:bodyPr/>
          <a:lstStyle/>
          <a:p>
            <a:pPr eaLnBrk="1" hangingPunct="1"/>
            <a:r>
              <a:rPr lang="en-US" sz="2400" dirty="0" smtClean="0">
                <a:latin typeface="Arial" charset="0"/>
              </a:rPr>
              <a:t>Blank Slide</a:t>
            </a:r>
            <a:endParaRPr lang="en-US" sz="2400" dirty="0">
              <a:solidFill>
                <a:srgbClr val="00B0F0"/>
              </a:solidFill>
              <a:latin typeface="Arial" charset="0"/>
            </a:endParaRPr>
          </a:p>
        </p:txBody>
      </p:sp>
      <p:sp>
        <p:nvSpPr>
          <p:cNvPr id="3" name="Subtitle 2"/>
          <p:cNvSpPr>
            <a:spLocks noGrp="1"/>
          </p:cNvSpPr>
          <p:nvPr>
            <p:ph type="subTitle" idx="1"/>
          </p:nvPr>
        </p:nvSpPr>
        <p:spPr>
          <a:xfrm>
            <a:off x="311150" y="4672012"/>
            <a:ext cx="4103688" cy="1061813"/>
          </a:xfrm>
        </p:spPr>
        <p:txBody>
          <a:bodyPr/>
          <a:lstStyle/>
          <a:p>
            <a:pPr eaLnBrk="1" hangingPunct="1"/>
            <a:r>
              <a:rPr lang="en-US" dirty="0" smtClean="0">
                <a:latin typeface="Arial" charset="0"/>
              </a:rPr>
              <a:t>Routing &amp; Switching</a:t>
            </a:r>
            <a:endParaRPr lang="en-US" dirty="0">
              <a:latin typeface="Arial" charset="0"/>
            </a:endParaRPr>
          </a:p>
          <a:p>
            <a:endParaRPr lang="en-US" dirty="0"/>
          </a:p>
        </p:txBody>
      </p:sp>
    </p:spTree>
    <p:extLst>
      <p:ext uri="{BB962C8B-B14F-4D97-AF65-F5344CB8AC3E}">
        <p14:creationId xmlns:p14="http://schemas.microsoft.com/office/powerpoint/2010/main" val="2515264652"/>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WAN Technologies Overview</a:t>
            </a:r>
            <a:r>
              <a:rPr lang="en-US" dirty="0"/>
              <a:t/>
            </a:r>
            <a:br>
              <a:rPr lang="en-US" dirty="0"/>
            </a:br>
            <a:r>
              <a:rPr lang="en-US" dirty="0"/>
              <a:t>Purpose of WANs</a:t>
            </a:r>
          </a:p>
        </p:txBody>
      </p:sp>
      <p:sp>
        <p:nvSpPr>
          <p:cNvPr id="7" name="Content Placeholder 1"/>
          <p:cNvSpPr>
            <a:spLocks noGrp="1"/>
          </p:cNvSpPr>
          <p:nvPr>
            <p:ph idx="1"/>
          </p:nvPr>
        </p:nvSpPr>
        <p:spPr>
          <a:xfrm>
            <a:off x="193869" y="1232593"/>
            <a:ext cx="6032760" cy="5222635"/>
          </a:xfrm>
        </p:spPr>
        <p:txBody>
          <a:bodyPr>
            <a:normAutofit/>
          </a:bodyPr>
          <a:lstStyle/>
          <a:p>
            <a:r>
              <a:rPr lang="en-US" dirty="0"/>
              <a:t>Common WAN topologies are:</a:t>
            </a:r>
          </a:p>
          <a:p>
            <a:pPr lvl="1"/>
            <a:r>
              <a:rPr lang="en-US" b="1" dirty="0"/>
              <a:t>Point-to-Point</a:t>
            </a:r>
            <a:r>
              <a:rPr lang="en-US" dirty="0"/>
              <a:t> – </a:t>
            </a:r>
            <a:r>
              <a:rPr lang="en-US" dirty="0" smtClean="0"/>
              <a:t>Typically </a:t>
            </a:r>
            <a:r>
              <a:rPr lang="en-US" dirty="0"/>
              <a:t>a dedicated leased-line connection such as T1/E1</a:t>
            </a:r>
          </a:p>
          <a:p>
            <a:pPr lvl="1"/>
            <a:r>
              <a:rPr lang="en-US" b="1" dirty="0"/>
              <a:t>Hub-and-Spoke</a:t>
            </a:r>
            <a:r>
              <a:rPr lang="en-US" dirty="0"/>
              <a:t> – </a:t>
            </a:r>
            <a:r>
              <a:rPr lang="en-US" dirty="0" smtClean="0"/>
              <a:t>A </a:t>
            </a:r>
            <a:r>
              <a:rPr lang="en-US" dirty="0"/>
              <a:t>single-homed, point-to-multipoint topology where a single interface on the hub router can be shared with multiple spoke routers through the use of virtual interfaces</a:t>
            </a:r>
          </a:p>
          <a:p>
            <a:pPr lvl="1"/>
            <a:r>
              <a:rPr lang="en-US" b="1" dirty="0"/>
              <a:t>Full Mesh</a:t>
            </a:r>
            <a:r>
              <a:rPr lang="en-US" dirty="0"/>
              <a:t> – Each router has a connection to every other router; requires a large number of virtual interfaces </a:t>
            </a:r>
          </a:p>
          <a:p>
            <a:pPr lvl="1"/>
            <a:r>
              <a:rPr lang="en-US" b="1" dirty="0"/>
              <a:t>Dual-homed</a:t>
            </a:r>
            <a:r>
              <a:rPr lang="en-US" dirty="0"/>
              <a:t> – Provides redundancy for a single-homed, hub-and-spoke topology by providing a second hub to connect to spoke routers</a:t>
            </a:r>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16213" y="578457"/>
            <a:ext cx="2252716" cy="1174143"/>
          </a:xfrm>
          <a:prstGeom prst="rect">
            <a:avLst/>
          </a:prstGeom>
        </p:spPr>
      </p:pic>
      <p:pic>
        <p:nvPicPr>
          <p:cNvPr id="4" name="Picture 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485290" y="1865921"/>
            <a:ext cx="2314563" cy="1405446"/>
          </a:xfrm>
          <a:prstGeom prst="rect">
            <a:avLst/>
          </a:prstGeom>
        </p:spPr>
      </p:pic>
      <p:pic>
        <p:nvPicPr>
          <p:cNvPr id="6" name="Picture 5"/>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465108" y="3331680"/>
            <a:ext cx="2354927" cy="1829943"/>
          </a:xfrm>
          <a:prstGeom prst="rect">
            <a:avLst/>
          </a:prstGeom>
        </p:spPr>
      </p:pic>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416382" y="5248439"/>
            <a:ext cx="2452379" cy="1304761"/>
          </a:xfrm>
          <a:prstGeom prst="rect">
            <a:avLst/>
          </a:prstGeom>
        </p:spPr>
      </p:pic>
      <p:sp>
        <p:nvSpPr>
          <p:cNvPr id="9" name="Rectangle 8"/>
          <p:cNvSpPr/>
          <p:nvPr/>
        </p:nvSpPr>
        <p:spPr>
          <a:xfrm>
            <a:off x="6375775" y="473434"/>
            <a:ext cx="1269899" cy="286232"/>
          </a:xfrm>
          <a:prstGeom prst="rect">
            <a:avLst/>
          </a:prstGeom>
        </p:spPr>
        <p:txBody>
          <a:bodyPr wrap="none">
            <a:spAutoFit/>
          </a:bodyPr>
          <a:lstStyle/>
          <a:p>
            <a:r>
              <a:rPr lang="en-US" sz="1400" dirty="0"/>
              <a:t>Point-to-Point</a:t>
            </a:r>
            <a:endParaRPr lang="en-US" sz="1600" dirty="0"/>
          </a:p>
        </p:txBody>
      </p:sp>
      <p:sp>
        <p:nvSpPr>
          <p:cNvPr id="10" name="Rectangle 9"/>
          <p:cNvSpPr/>
          <p:nvPr/>
        </p:nvSpPr>
        <p:spPr>
          <a:xfrm>
            <a:off x="6375775" y="1811903"/>
            <a:ext cx="1438215" cy="286232"/>
          </a:xfrm>
          <a:prstGeom prst="rect">
            <a:avLst/>
          </a:prstGeom>
        </p:spPr>
        <p:txBody>
          <a:bodyPr wrap="none">
            <a:spAutoFit/>
          </a:bodyPr>
          <a:lstStyle/>
          <a:p>
            <a:r>
              <a:rPr lang="en-US" sz="1400" dirty="0"/>
              <a:t>Hub-and-Spoke</a:t>
            </a:r>
            <a:endParaRPr lang="en-US" sz="1600" dirty="0"/>
          </a:p>
        </p:txBody>
      </p:sp>
      <p:sp>
        <p:nvSpPr>
          <p:cNvPr id="11" name="Rectangle 10"/>
          <p:cNvSpPr/>
          <p:nvPr/>
        </p:nvSpPr>
        <p:spPr>
          <a:xfrm>
            <a:off x="6375775" y="3600946"/>
            <a:ext cx="960519" cy="286232"/>
          </a:xfrm>
          <a:prstGeom prst="rect">
            <a:avLst/>
          </a:prstGeom>
        </p:spPr>
        <p:txBody>
          <a:bodyPr wrap="none">
            <a:spAutoFit/>
          </a:bodyPr>
          <a:lstStyle/>
          <a:p>
            <a:r>
              <a:rPr lang="en-US" sz="1400" dirty="0"/>
              <a:t>Full Mesh</a:t>
            </a:r>
            <a:endParaRPr lang="en-US" sz="1600" dirty="0"/>
          </a:p>
        </p:txBody>
      </p:sp>
      <p:sp>
        <p:nvSpPr>
          <p:cNvPr id="12" name="Rectangle 11"/>
          <p:cNvSpPr/>
          <p:nvPr/>
        </p:nvSpPr>
        <p:spPr>
          <a:xfrm>
            <a:off x="6375775" y="5098441"/>
            <a:ext cx="1189749" cy="286232"/>
          </a:xfrm>
          <a:prstGeom prst="rect">
            <a:avLst/>
          </a:prstGeom>
        </p:spPr>
        <p:txBody>
          <a:bodyPr wrap="none">
            <a:spAutoFit/>
          </a:bodyPr>
          <a:lstStyle/>
          <a:p>
            <a:r>
              <a:rPr lang="en-US" sz="1400" dirty="0"/>
              <a:t>Dual-Homed</a:t>
            </a:r>
            <a:endParaRPr lang="en-US" sz="1600" dirty="0"/>
          </a:p>
        </p:txBody>
      </p:sp>
    </p:spTree>
    <p:extLst>
      <p:ext uri="{BB962C8B-B14F-4D97-AF65-F5344CB8AC3E}">
        <p14:creationId xmlns:p14="http://schemas.microsoft.com/office/powerpoint/2010/main" val="1845943009"/>
      </p:ext>
    </p:extLst>
  </p:cSld>
  <p:clrMapOvr>
    <a:masterClrMapping/>
  </p:clrMapOvr>
  <p:transition spd="med">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WAN Technologies Overview</a:t>
            </a:r>
            <a:r>
              <a:rPr lang="en-US" dirty="0"/>
              <a:t/>
            </a:r>
            <a:br>
              <a:rPr lang="en-US" dirty="0"/>
            </a:br>
            <a:r>
              <a:rPr lang="en-US" dirty="0"/>
              <a:t>Purpose of WANs</a:t>
            </a:r>
          </a:p>
        </p:txBody>
      </p:sp>
      <p:sp>
        <p:nvSpPr>
          <p:cNvPr id="7" name="Content Placeholder 1"/>
          <p:cNvSpPr>
            <a:spLocks noGrp="1"/>
          </p:cNvSpPr>
          <p:nvPr>
            <p:ph idx="1"/>
          </p:nvPr>
        </p:nvSpPr>
        <p:spPr>
          <a:xfrm>
            <a:off x="193869" y="1232593"/>
            <a:ext cx="5839538" cy="5404971"/>
          </a:xfrm>
        </p:spPr>
        <p:txBody>
          <a:bodyPr>
            <a:normAutofit fontScale="92500" lnSpcReduction="10000"/>
          </a:bodyPr>
          <a:lstStyle/>
          <a:p>
            <a:r>
              <a:rPr lang="en-US" dirty="0"/>
              <a:t>As businesses grow, the topologies and WAN strategies change:</a:t>
            </a:r>
          </a:p>
          <a:p>
            <a:pPr lvl="1"/>
            <a:r>
              <a:rPr lang="en-US" b="1" dirty="0"/>
              <a:t>Small Office</a:t>
            </a:r>
            <a:r>
              <a:rPr lang="en-US" dirty="0"/>
              <a:t> – These businesses typically consist of one LAN at one location that connects to the Internet through a broadband technology.</a:t>
            </a:r>
          </a:p>
          <a:p>
            <a:pPr lvl="1"/>
            <a:r>
              <a:rPr lang="en-US" b="1" dirty="0"/>
              <a:t>Campus Network</a:t>
            </a:r>
            <a:r>
              <a:rPr lang="en-US" dirty="0"/>
              <a:t> – A small- to medium-sized business with one location and multiple LANs uses specialized equipment and technologies to connect to the Internet.</a:t>
            </a:r>
          </a:p>
          <a:p>
            <a:pPr lvl="1"/>
            <a:r>
              <a:rPr lang="en-US" b="1" dirty="0"/>
              <a:t>Branch Networks</a:t>
            </a:r>
            <a:r>
              <a:rPr lang="en-US" dirty="0"/>
              <a:t> – As the business grows, it adds more branch offices, each with its own campus network. WAN contracts to connect the remote networks are negotiated.</a:t>
            </a:r>
          </a:p>
          <a:p>
            <a:pPr lvl="1"/>
            <a:r>
              <a:rPr lang="en-US" b="1" dirty="0"/>
              <a:t>Distributed Network</a:t>
            </a:r>
            <a:r>
              <a:rPr lang="en-US" dirty="0"/>
              <a:t> – A multinational business has a network distributed across the globe. These businesses have complex WAN strategies to securely connect to regional offices, branch offices, partners, and telecommuters.</a:t>
            </a:r>
          </a:p>
        </p:txBody>
      </p:sp>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35138" y="374497"/>
            <a:ext cx="2559113" cy="1979986"/>
          </a:xfrm>
          <a:prstGeom prst="rect">
            <a:avLst/>
          </a:prstGeom>
        </p:spPr>
      </p:pic>
      <p:pic>
        <p:nvPicPr>
          <p:cNvPr id="5" name="Picture 4"/>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221186" y="2472456"/>
            <a:ext cx="2787017" cy="1742396"/>
          </a:xfrm>
          <a:prstGeom prst="rect">
            <a:avLst/>
          </a:prstGeom>
        </p:spPr>
      </p:pic>
      <p:pic>
        <p:nvPicPr>
          <p:cNvPr id="9" name="Picture 8"/>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221506" y="4372582"/>
            <a:ext cx="2786376" cy="2352136"/>
          </a:xfrm>
          <a:prstGeom prst="rect">
            <a:avLst/>
          </a:prstGeom>
        </p:spPr>
      </p:pic>
      <p:sp>
        <p:nvSpPr>
          <p:cNvPr id="10" name="Rectangle 9"/>
          <p:cNvSpPr/>
          <p:nvPr/>
        </p:nvSpPr>
        <p:spPr>
          <a:xfrm>
            <a:off x="6198183" y="751730"/>
            <a:ext cx="1148008" cy="286232"/>
          </a:xfrm>
          <a:prstGeom prst="rect">
            <a:avLst/>
          </a:prstGeom>
        </p:spPr>
        <p:txBody>
          <a:bodyPr wrap="none">
            <a:spAutoFit/>
          </a:bodyPr>
          <a:lstStyle/>
          <a:p>
            <a:r>
              <a:rPr lang="en-US" sz="1400" dirty="0"/>
              <a:t>Small Office</a:t>
            </a:r>
            <a:endParaRPr lang="en-US" sz="1600" dirty="0"/>
          </a:p>
        </p:txBody>
      </p:sp>
      <p:sp>
        <p:nvSpPr>
          <p:cNvPr id="11" name="Rectangle 10"/>
          <p:cNvSpPr/>
          <p:nvPr/>
        </p:nvSpPr>
        <p:spPr>
          <a:xfrm>
            <a:off x="6112238" y="2235973"/>
            <a:ext cx="1558440" cy="286232"/>
          </a:xfrm>
          <a:prstGeom prst="rect">
            <a:avLst/>
          </a:prstGeom>
        </p:spPr>
        <p:txBody>
          <a:bodyPr wrap="none">
            <a:spAutoFit/>
          </a:bodyPr>
          <a:lstStyle/>
          <a:p>
            <a:r>
              <a:rPr lang="en-US" sz="1400" dirty="0"/>
              <a:t>Campus Network</a:t>
            </a:r>
            <a:endParaRPr lang="en-US" sz="1600" dirty="0"/>
          </a:p>
        </p:txBody>
      </p:sp>
      <p:sp>
        <p:nvSpPr>
          <p:cNvPr id="12" name="Rectangle 11"/>
          <p:cNvSpPr/>
          <p:nvPr/>
        </p:nvSpPr>
        <p:spPr>
          <a:xfrm>
            <a:off x="5977906" y="4210547"/>
            <a:ext cx="1747594" cy="286232"/>
          </a:xfrm>
          <a:prstGeom prst="rect">
            <a:avLst/>
          </a:prstGeom>
        </p:spPr>
        <p:txBody>
          <a:bodyPr wrap="none">
            <a:spAutoFit/>
          </a:bodyPr>
          <a:lstStyle/>
          <a:p>
            <a:r>
              <a:rPr lang="en-US" sz="1400" dirty="0"/>
              <a:t>Distributed Network</a:t>
            </a:r>
            <a:endParaRPr lang="en-US" sz="1600" dirty="0"/>
          </a:p>
        </p:txBody>
      </p:sp>
    </p:spTree>
    <p:extLst>
      <p:ext uri="{BB962C8B-B14F-4D97-AF65-F5344CB8AC3E}">
        <p14:creationId xmlns:p14="http://schemas.microsoft.com/office/powerpoint/2010/main" val="148421443"/>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Selecting a WAN Technology</a:t>
            </a:r>
            <a:r>
              <a:rPr lang="en-US" dirty="0"/>
              <a:t/>
            </a:r>
            <a:br>
              <a:rPr lang="en-US" dirty="0"/>
            </a:br>
            <a:r>
              <a:rPr lang="en-US" dirty="0"/>
              <a:t>Private WAN Infrastructures (Cont.) </a:t>
            </a:r>
          </a:p>
        </p:txBody>
      </p:sp>
      <p:sp>
        <p:nvSpPr>
          <p:cNvPr id="5" name="TextBox 4"/>
          <p:cNvSpPr txBox="1"/>
          <p:nvPr/>
        </p:nvSpPr>
        <p:spPr>
          <a:xfrm>
            <a:off x="190918" y="1406769"/>
            <a:ext cx="2672862" cy="424732"/>
          </a:xfrm>
          <a:prstGeom prst="rect">
            <a:avLst/>
          </a:prstGeom>
          <a:noFill/>
        </p:spPr>
        <p:txBody>
          <a:bodyPr wrap="square" rtlCol="0">
            <a:spAutoFit/>
          </a:bodyPr>
          <a:lstStyle/>
          <a:p>
            <a:pPr algn="l"/>
            <a:r>
              <a:rPr lang="en-US" b="1" dirty="0"/>
              <a:t>Ethernet WAN</a:t>
            </a:r>
          </a:p>
        </p:txBody>
      </p:sp>
      <p:sp>
        <p:nvSpPr>
          <p:cNvPr id="4" name="TextBox 3"/>
          <p:cNvSpPr txBox="1"/>
          <p:nvPr/>
        </p:nvSpPr>
        <p:spPr>
          <a:xfrm>
            <a:off x="198741" y="1921564"/>
            <a:ext cx="4108215" cy="4539704"/>
          </a:xfrm>
          <a:prstGeom prst="rect">
            <a:avLst/>
          </a:prstGeom>
          <a:noFill/>
        </p:spPr>
        <p:txBody>
          <a:bodyPr wrap="square" rtlCol="0">
            <a:spAutoFit/>
          </a:bodyPr>
          <a:lstStyle/>
          <a:p>
            <a:pPr algn="l">
              <a:spcBef>
                <a:spcPts val="600"/>
              </a:spcBef>
            </a:pPr>
            <a:r>
              <a:rPr lang="en-US" sz="2000" dirty="0"/>
              <a:t>Features and Benefits of Ethernet WAN include:</a:t>
            </a:r>
          </a:p>
          <a:p>
            <a:pPr marL="236538" indent="-236538" algn="l" defTabSz="814388">
              <a:lnSpc>
                <a:spcPct val="95000"/>
              </a:lnSpc>
              <a:spcBef>
                <a:spcPts val="600"/>
              </a:spcBef>
              <a:buClr>
                <a:srgbClr val="708CA1"/>
              </a:buClr>
              <a:buFont typeface="Wingdings" pitchFamily="2" charset="2"/>
              <a:buChar char="§"/>
            </a:pPr>
            <a:r>
              <a:rPr lang="en-US" sz="2000" dirty="0"/>
              <a:t>Reduced expenses and administration </a:t>
            </a:r>
          </a:p>
          <a:p>
            <a:pPr marL="236538" indent="-236538" algn="l" defTabSz="814388">
              <a:lnSpc>
                <a:spcPct val="95000"/>
              </a:lnSpc>
              <a:spcBef>
                <a:spcPts val="600"/>
              </a:spcBef>
              <a:buClr>
                <a:srgbClr val="708CA1"/>
              </a:buClr>
              <a:buFont typeface="Wingdings" pitchFamily="2" charset="2"/>
              <a:buChar char="§"/>
            </a:pPr>
            <a:r>
              <a:rPr lang="en-US" sz="2000" dirty="0"/>
              <a:t>Easy integration with existing networks </a:t>
            </a:r>
          </a:p>
          <a:p>
            <a:pPr marL="236538" indent="-236538" algn="l" defTabSz="814388">
              <a:lnSpc>
                <a:spcPct val="95000"/>
              </a:lnSpc>
              <a:spcBef>
                <a:spcPts val="600"/>
              </a:spcBef>
              <a:buClr>
                <a:srgbClr val="708CA1"/>
              </a:buClr>
              <a:buFont typeface="Wingdings" pitchFamily="2" charset="2"/>
              <a:buChar char="§"/>
            </a:pPr>
            <a:r>
              <a:rPr lang="en-US" sz="2000" dirty="0"/>
              <a:t>Enhanced business productivity </a:t>
            </a:r>
          </a:p>
          <a:p>
            <a:pPr marL="236538" indent="-236538" algn="l" defTabSz="814388">
              <a:lnSpc>
                <a:spcPct val="95000"/>
              </a:lnSpc>
              <a:spcBef>
                <a:spcPts val="600"/>
              </a:spcBef>
              <a:buClr>
                <a:srgbClr val="708CA1"/>
              </a:buClr>
              <a:buFont typeface="Wingdings" pitchFamily="2" charset="2"/>
              <a:buChar char="§"/>
            </a:pPr>
            <a:r>
              <a:rPr lang="en-US" sz="2000" dirty="0"/>
              <a:t>Service providers now offer Ethernet WAN service using fiber-optic cabling.</a:t>
            </a:r>
          </a:p>
          <a:p>
            <a:pPr marL="236538" indent="-236538" algn="l" defTabSz="814388">
              <a:lnSpc>
                <a:spcPct val="95000"/>
              </a:lnSpc>
              <a:spcBef>
                <a:spcPts val="600"/>
              </a:spcBef>
              <a:buClr>
                <a:srgbClr val="708CA1"/>
              </a:buClr>
              <a:buFont typeface="Wingdings" pitchFamily="2" charset="2"/>
              <a:buChar char="§"/>
            </a:pPr>
            <a:r>
              <a:rPr lang="en-US" sz="2000" dirty="0"/>
              <a:t>Known as Metropolitan Ethernet (</a:t>
            </a:r>
            <a:r>
              <a:rPr lang="en-US" sz="2000" dirty="0" err="1"/>
              <a:t>MetroE</a:t>
            </a:r>
            <a:r>
              <a:rPr lang="en-US" sz="2000" dirty="0"/>
              <a:t>), Ethernet over MPLS (</a:t>
            </a:r>
            <a:r>
              <a:rPr lang="en-US" sz="2000" dirty="0" err="1"/>
              <a:t>EoMPLS</a:t>
            </a:r>
            <a:r>
              <a:rPr lang="en-US" sz="2000" dirty="0"/>
              <a:t>), and Virtual Private LAN Service (VPLS).</a:t>
            </a:r>
            <a:endParaRPr lang="en-US" dirty="0"/>
          </a:p>
        </p:txBody>
      </p:sp>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374377" y="1359586"/>
            <a:ext cx="4544336" cy="3795511"/>
          </a:xfrm>
          <a:prstGeom prst="rect">
            <a:avLst/>
          </a:prstGeom>
        </p:spPr>
      </p:pic>
      <p:sp>
        <p:nvSpPr>
          <p:cNvPr id="6" name="Rectangle 5"/>
          <p:cNvSpPr/>
          <p:nvPr/>
        </p:nvSpPr>
        <p:spPr>
          <a:xfrm>
            <a:off x="4407659" y="5385178"/>
            <a:ext cx="4572000" cy="969496"/>
          </a:xfrm>
          <a:prstGeom prst="rect">
            <a:avLst/>
          </a:prstGeom>
        </p:spPr>
        <p:txBody>
          <a:bodyPr>
            <a:spAutoFit/>
          </a:bodyPr>
          <a:lstStyle/>
          <a:p>
            <a:pPr algn="l" defTabSz="814388">
              <a:lnSpc>
                <a:spcPct val="95000"/>
              </a:lnSpc>
              <a:spcBef>
                <a:spcPct val="50000"/>
              </a:spcBef>
              <a:buClr>
                <a:srgbClr val="708CA1"/>
              </a:buClr>
            </a:pPr>
            <a:r>
              <a:rPr lang="en-US" sz="2000" b="1" dirty="0"/>
              <a:t>Note</a:t>
            </a:r>
            <a:r>
              <a:rPr lang="en-US" sz="2000" dirty="0"/>
              <a:t>: Commonly used to replace the traditional Frame Relay and ATM WAN links.</a:t>
            </a:r>
          </a:p>
        </p:txBody>
      </p:sp>
    </p:spTree>
    <p:extLst>
      <p:ext uri="{BB962C8B-B14F-4D97-AF65-F5344CB8AC3E}">
        <p14:creationId xmlns:p14="http://schemas.microsoft.com/office/powerpoint/2010/main" val="1784332560"/>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Selecting a WAN Technology</a:t>
            </a:r>
            <a:r>
              <a:rPr lang="en-US" dirty="0"/>
              <a:t/>
            </a:r>
            <a:br>
              <a:rPr lang="en-US" dirty="0"/>
            </a:br>
            <a:r>
              <a:rPr lang="en-US" dirty="0"/>
              <a:t>Private WAN Infrastructures (Cont.) </a:t>
            </a:r>
          </a:p>
        </p:txBody>
      </p:sp>
      <p:sp>
        <p:nvSpPr>
          <p:cNvPr id="5" name="TextBox 4"/>
          <p:cNvSpPr txBox="1"/>
          <p:nvPr/>
        </p:nvSpPr>
        <p:spPr>
          <a:xfrm>
            <a:off x="190918" y="1406769"/>
            <a:ext cx="2672862" cy="424732"/>
          </a:xfrm>
          <a:prstGeom prst="rect">
            <a:avLst/>
          </a:prstGeom>
          <a:noFill/>
        </p:spPr>
        <p:txBody>
          <a:bodyPr wrap="square" rtlCol="0">
            <a:spAutoFit/>
          </a:bodyPr>
          <a:lstStyle/>
          <a:p>
            <a:pPr algn="l"/>
            <a:r>
              <a:rPr lang="en-US" b="1" dirty="0"/>
              <a:t>MPLS</a:t>
            </a:r>
          </a:p>
        </p:txBody>
      </p:sp>
      <p:sp>
        <p:nvSpPr>
          <p:cNvPr id="4" name="TextBox 3"/>
          <p:cNvSpPr txBox="1"/>
          <p:nvPr/>
        </p:nvSpPr>
        <p:spPr>
          <a:xfrm>
            <a:off x="251791" y="1819028"/>
            <a:ext cx="8759687" cy="923330"/>
          </a:xfrm>
          <a:prstGeom prst="rect">
            <a:avLst/>
          </a:prstGeom>
          <a:noFill/>
        </p:spPr>
        <p:txBody>
          <a:bodyPr wrap="square" rtlCol="0">
            <a:spAutoFit/>
          </a:bodyPr>
          <a:lstStyle/>
          <a:p>
            <a:pPr algn="l"/>
            <a:r>
              <a:rPr lang="en-US" sz="2000" dirty="0"/>
              <a:t>Multiprotocol Label Switching (MPLS) is a multiprotocol high-performance WAN technology that directs data from one router to the next, based on short path labels rather than IP network addresses.</a:t>
            </a:r>
          </a:p>
        </p:txBody>
      </p:sp>
      <p:pic>
        <p:nvPicPr>
          <p:cNvPr id="2" name="Picture 1"/>
          <p:cNvPicPr>
            <a:picLocks noChangeAspect="1"/>
          </p:cNvPicPr>
          <p:nvPr/>
        </p:nvPicPr>
        <p:blipFill>
          <a:blip r:embed="rId3"/>
          <a:stretch>
            <a:fillRect/>
          </a:stretch>
        </p:blipFill>
        <p:spPr>
          <a:xfrm>
            <a:off x="1163915" y="2853590"/>
            <a:ext cx="6657143" cy="3695238"/>
          </a:xfrm>
          <a:prstGeom prst="rect">
            <a:avLst/>
          </a:prstGeom>
        </p:spPr>
      </p:pic>
    </p:spTree>
    <p:extLst>
      <p:ext uri="{BB962C8B-B14F-4D97-AF65-F5344CB8AC3E}">
        <p14:creationId xmlns:p14="http://schemas.microsoft.com/office/powerpoint/2010/main" val="1322385384"/>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Selecting a WAN Technology</a:t>
            </a:r>
            <a:r>
              <a:rPr lang="en-US" dirty="0"/>
              <a:t/>
            </a:r>
            <a:br>
              <a:rPr lang="en-US" dirty="0"/>
            </a:br>
            <a:r>
              <a:rPr lang="en-US" dirty="0"/>
              <a:t>Private WAN Infrastructures (Cont.) </a:t>
            </a:r>
          </a:p>
        </p:txBody>
      </p:sp>
      <p:sp>
        <p:nvSpPr>
          <p:cNvPr id="5" name="TextBox 4"/>
          <p:cNvSpPr txBox="1"/>
          <p:nvPr/>
        </p:nvSpPr>
        <p:spPr>
          <a:xfrm>
            <a:off x="190918" y="1406769"/>
            <a:ext cx="2672862" cy="424732"/>
          </a:xfrm>
          <a:prstGeom prst="rect">
            <a:avLst/>
          </a:prstGeom>
          <a:noFill/>
        </p:spPr>
        <p:txBody>
          <a:bodyPr wrap="square" rtlCol="0">
            <a:spAutoFit/>
          </a:bodyPr>
          <a:lstStyle/>
          <a:p>
            <a:pPr algn="l"/>
            <a:r>
              <a:rPr lang="en-US" b="1" dirty="0"/>
              <a:t>VSAT</a:t>
            </a:r>
          </a:p>
        </p:txBody>
      </p:sp>
      <p:sp>
        <p:nvSpPr>
          <p:cNvPr id="4" name="TextBox 3"/>
          <p:cNvSpPr txBox="1"/>
          <p:nvPr/>
        </p:nvSpPr>
        <p:spPr>
          <a:xfrm>
            <a:off x="237909" y="1994499"/>
            <a:ext cx="2914650" cy="1754326"/>
          </a:xfrm>
          <a:prstGeom prst="rect">
            <a:avLst/>
          </a:prstGeom>
          <a:noFill/>
        </p:spPr>
        <p:txBody>
          <a:bodyPr wrap="square" rtlCol="0">
            <a:spAutoFit/>
          </a:bodyPr>
          <a:lstStyle/>
          <a:p>
            <a:pPr algn="l"/>
            <a:r>
              <a:rPr lang="en-US" sz="2000" dirty="0"/>
              <a:t>Very small aperture terminal (VSAT) -  a solution that creates a private WAN using satellite communications. </a:t>
            </a:r>
          </a:p>
        </p:txBody>
      </p:sp>
      <p:pic>
        <p:nvPicPr>
          <p:cNvPr id="2" name="Picture 1"/>
          <p:cNvPicPr>
            <a:picLocks noChangeAspect="1"/>
          </p:cNvPicPr>
          <p:nvPr/>
        </p:nvPicPr>
        <p:blipFill>
          <a:blip r:embed="rId3"/>
          <a:stretch>
            <a:fillRect/>
          </a:stretch>
        </p:blipFill>
        <p:spPr>
          <a:xfrm>
            <a:off x="3424571" y="1599248"/>
            <a:ext cx="5342857" cy="4666667"/>
          </a:xfrm>
          <a:prstGeom prst="rect">
            <a:avLst/>
          </a:prstGeom>
        </p:spPr>
      </p:pic>
    </p:spTree>
    <p:extLst>
      <p:ext uri="{BB962C8B-B14F-4D97-AF65-F5344CB8AC3E}">
        <p14:creationId xmlns:p14="http://schemas.microsoft.com/office/powerpoint/2010/main" val="1777924391"/>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Selecting a WAN Technology</a:t>
            </a:r>
            <a:r>
              <a:rPr lang="en-US" dirty="0"/>
              <a:t/>
            </a:r>
            <a:br>
              <a:rPr lang="en-US" dirty="0"/>
            </a:br>
            <a:r>
              <a:rPr lang="en-US" dirty="0"/>
              <a:t>Public WAN Infrastructures </a:t>
            </a:r>
          </a:p>
        </p:txBody>
      </p:sp>
      <p:sp>
        <p:nvSpPr>
          <p:cNvPr id="5" name="TextBox 4"/>
          <p:cNvSpPr txBox="1"/>
          <p:nvPr/>
        </p:nvSpPr>
        <p:spPr>
          <a:xfrm>
            <a:off x="190918" y="1406769"/>
            <a:ext cx="2672862" cy="424732"/>
          </a:xfrm>
          <a:prstGeom prst="rect">
            <a:avLst/>
          </a:prstGeom>
          <a:noFill/>
        </p:spPr>
        <p:txBody>
          <a:bodyPr wrap="square" rtlCol="0">
            <a:spAutoFit/>
          </a:bodyPr>
          <a:lstStyle/>
          <a:p>
            <a:pPr algn="l"/>
            <a:r>
              <a:rPr lang="en-US" b="1" dirty="0"/>
              <a:t>DSL</a:t>
            </a:r>
          </a:p>
        </p:txBody>
      </p:sp>
      <p:sp>
        <p:nvSpPr>
          <p:cNvPr id="6" name="TextBox 5"/>
          <p:cNvSpPr txBox="1"/>
          <p:nvPr/>
        </p:nvSpPr>
        <p:spPr>
          <a:xfrm>
            <a:off x="185529" y="2048941"/>
            <a:ext cx="3114261" cy="4339650"/>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pitchFamily="2" charset="2"/>
              <a:buChar char="§"/>
            </a:pPr>
            <a:r>
              <a:rPr lang="en-US" sz="2000" dirty="0"/>
              <a:t>Always-on connection technology that uses existing twisted-pair telephone lines to transport high-bandwidth data, and provides IP services to subscribers. </a:t>
            </a:r>
          </a:p>
          <a:p>
            <a:pPr marL="236538" indent="-236538" algn="l" defTabSz="814388">
              <a:lnSpc>
                <a:spcPct val="95000"/>
              </a:lnSpc>
              <a:spcBef>
                <a:spcPct val="50000"/>
              </a:spcBef>
              <a:buClr>
                <a:srgbClr val="708CA1"/>
              </a:buClr>
              <a:buFont typeface="Wingdings" pitchFamily="2" charset="2"/>
              <a:buChar char="§"/>
            </a:pPr>
            <a:r>
              <a:rPr lang="en-US" sz="2000" dirty="0"/>
              <a:t>A DSL modem converts an Ethernet signal from the user device to a DSL signal, which is transmitted to the central office.</a:t>
            </a:r>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571870" y="1968244"/>
            <a:ext cx="5413103" cy="3902469"/>
          </a:xfrm>
          <a:prstGeom prst="rect">
            <a:avLst/>
          </a:prstGeom>
        </p:spPr>
      </p:pic>
    </p:spTree>
    <p:extLst>
      <p:ext uri="{BB962C8B-B14F-4D97-AF65-F5344CB8AC3E}">
        <p14:creationId xmlns:p14="http://schemas.microsoft.com/office/powerpoint/2010/main" val="259380328"/>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Selecting a WAN Technology</a:t>
            </a:r>
            <a:r>
              <a:rPr lang="en-US" dirty="0"/>
              <a:t/>
            </a:r>
            <a:br>
              <a:rPr lang="en-US" dirty="0"/>
            </a:br>
            <a:r>
              <a:rPr lang="en-US" dirty="0"/>
              <a:t>Public WAN Infrastructures (Cont.) </a:t>
            </a:r>
          </a:p>
        </p:txBody>
      </p:sp>
      <p:sp>
        <p:nvSpPr>
          <p:cNvPr id="5" name="TextBox 4"/>
          <p:cNvSpPr txBox="1"/>
          <p:nvPr/>
        </p:nvSpPr>
        <p:spPr>
          <a:xfrm>
            <a:off x="190918" y="1406769"/>
            <a:ext cx="2672862" cy="424732"/>
          </a:xfrm>
          <a:prstGeom prst="rect">
            <a:avLst/>
          </a:prstGeom>
          <a:noFill/>
        </p:spPr>
        <p:txBody>
          <a:bodyPr wrap="square" rtlCol="0">
            <a:spAutoFit/>
          </a:bodyPr>
          <a:lstStyle/>
          <a:p>
            <a:pPr algn="l"/>
            <a:r>
              <a:rPr lang="en-US" b="1" dirty="0"/>
              <a:t>Cable</a:t>
            </a:r>
          </a:p>
        </p:txBody>
      </p:sp>
      <p:sp>
        <p:nvSpPr>
          <p:cNvPr id="6" name="TextBox 5"/>
          <p:cNvSpPr txBox="1"/>
          <p:nvPr/>
        </p:nvSpPr>
        <p:spPr>
          <a:xfrm>
            <a:off x="209550" y="1761582"/>
            <a:ext cx="2647950" cy="2877711"/>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pitchFamily="2" charset="2"/>
              <a:buChar char="§"/>
            </a:pPr>
            <a:r>
              <a:rPr lang="en-US" sz="2000" dirty="0"/>
              <a:t>Network access is available from some cable television networks. </a:t>
            </a:r>
          </a:p>
          <a:p>
            <a:pPr marL="236538" indent="-236538" algn="l" defTabSz="814388">
              <a:lnSpc>
                <a:spcPct val="95000"/>
              </a:lnSpc>
              <a:spcBef>
                <a:spcPct val="50000"/>
              </a:spcBef>
              <a:buClr>
                <a:srgbClr val="708CA1"/>
              </a:buClr>
              <a:buFont typeface="Wingdings" pitchFamily="2" charset="2"/>
              <a:buChar char="§"/>
            </a:pPr>
            <a:r>
              <a:rPr lang="en-US" sz="2000" dirty="0"/>
              <a:t>Cable modems provide an always-on connection and a simple installation. </a:t>
            </a:r>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232288" y="1782934"/>
            <a:ext cx="5215976" cy="3904488"/>
          </a:xfrm>
          <a:prstGeom prst="rect">
            <a:avLst/>
          </a:prstGeom>
        </p:spPr>
      </p:pic>
    </p:spTree>
    <p:extLst>
      <p:ext uri="{BB962C8B-B14F-4D97-AF65-F5344CB8AC3E}">
        <p14:creationId xmlns:p14="http://schemas.microsoft.com/office/powerpoint/2010/main" val="169140606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Selecting a WAN Technology</a:t>
            </a:r>
            <a:r>
              <a:rPr lang="en-US" dirty="0"/>
              <a:t/>
            </a:r>
            <a:br>
              <a:rPr lang="en-US" dirty="0"/>
            </a:br>
            <a:r>
              <a:rPr lang="en-US" dirty="0"/>
              <a:t>Public WAN Infrastructures (Cont.) </a:t>
            </a:r>
          </a:p>
        </p:txBody>
      </p:sp>
      <p:sp>
        <p:nvSpPr>
          <p:cNvPr id="5" name="TextBox 4"/>
          <p:cNvSpPr txBox="1"/>
          <p:nvPr/>
        </p:nvSpPr>
        <p:spPr>
          <a:xfrm>
            <a:off x="190918" y="1406769"/>
            <a:ext cx="2672862" cy="424732"/>
          </a:xfrm>
          <a:prstGeom prst="rect">
            <a:avLst/>
          </a:prstGeom>
          <a:noFill/>
        </p:spPr>
        <p:txBody>
          <a:bodyPr wrap="square" rtlCol="0">
            <a:spAutoFit/>
          </a:bodyPr>
          <a:lstStyle/>
          <a:p>
            <a:pPr algn="l"/>
            <a:r>
              <a:rPr lang="en-US" b="1" dirty="0"/>
              <a:t>Wireless</a:t>
            </a:r>
          </a:p>
        </p:txBody>
      </p:sp>
      <p:sp>
        <p:nvSpPr>
          <p:cNvPr id="4" name="TextBox 3"/>
          <p:cNvSpPr txBox="1"/>
          <p:nvPr/>
        </p:nvSpPr>
        <p:spPr>
          <a:xfrm>
            <a:off x="199155" y="1790861"/>
            <a:ext cx="3793725" cy="4616648"/>
          </a:xfrm>
          <a:prstGeom prst="rect">
            <a:avLst/>
          </a:prstGeom>
          <a:noFill/>
        </p:spPr>
        <p:txBody>
          <a:bodyPr wrap="square" rtlCol="0">
            <a:spAutoFit/>
          </a:bodyPr>
          <a:lstStyle/>
          <a:p>
            <a:pPr algn="l"/>
            <a:r>
              <a:rPr lang="en-US" sz="2000" dirty="0"/>
              <a:t>New developments in broadband wireless technology:</a:t>
            </a:r>
          </a:p>
          <a:p>
            <a:pPr marL="236538" indent="-236538" algn="l" defTabSz="814388">
              <a:lnSpc>
                <a:spcPct val="95000"/>
              </a:lnSpc>
              <a:spcBef>
                <a:spcPct val="50000"/>
              </a:spcBef>
              <a:buClr>
                <a:srgbClr val="708CA1"/>
              </a:buClr>
              <a:buFont typeface="Wingdings" pitchFamily="2" charset="2"/>
              <a:buChar char="§"/>
            </a:pPr>
            <a:r>
              <a:rPr lang="en-US" sz="2000" b="1" dirty="0"/>
              <a:t>Municipal Wi-Fi</a:t>
            </a:r>
            <a:r>
              <a:rPr lang="en-US" sz="2000" dirty="0"/>
              <a:t> – Many cities have begun setting up municipal wireless</a:t>
            </a:r>
          </a:p>
          <a:p>
            <a:pPr marL="236538" indent="-236538" algn="l" defTabSz="814388">
              <a:lnSpc>
                <a:spcPct val="95000"/>
              </a:lnSpc>
              <a:spcBef>
                <a:spcPct val="50000"/>
              </a:spcBef>
              <a:buClr>
                <a:srgbClr val="708CA1"/>
              </a:buClr>
              <a:buFont typeface="Wingdings" pitchFamily="2" charset="2"/>
              <a:buChar char="§"/>
            </a:pPr>
            <a:r>
              <a:rPr lang="en-US" sz="2000" b="1" dirty="0"/>
              <a:t>WiMAX</a:t>
            </a:r>
            <a:r>
              <a:rPr lang="en-US" sz="2000" dirty="0"/>
              <a:t> – Worldwide Interoperability for Microwave Access (WiMAX) is a new technology that is just beginning to come into use.</a:t>
            </a:r>
          </a:p>
          <a:p>
            <a:pPr marL="236538" indent="-236538" algn="l" defTabSz="814388">
              <a:lnSpc>
                <a:spcPct val="95000"/>
              </a:lnSpc>
              <a:spcBef>
                <a:spcPct val="50000"/>
              </a:spcBef>
              <a:buClr>
                <a:srgbClr val="708CA1"/>
              </a:buClr>
              <a:buFont typeface="Wingdings" pitchFamily="2" charset="2"/>
              <a:buChar char="§"/>
            </a:pPr>
            <a:r>
              <a:rPr lang="en-US" sz="2000" b="1" dirty="0"/>
              <a:t>Satellite Internet</a:t>
            </a:r>
            <a:r>
              <a:rPr lang="en-US" sz="2000" dirty="0"/>
              <a:t> </a:t>
            </a:r>
            <a:r>
              <a:rPr lang="en-US" sz="2000" dirty="0" smtClean="0"/>
              <a:t>- </a:t>
            </a:r>
            <a:r>
              <a:rPr lang="en-US" sz="2000" dirty="0"/>
              <a:t>Typically used by rural users where cable and DSL are not available.</a:t>
            </a:r>
          </a:p>
        </p:txBody>
      </p:sp>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21566" y="2265680"/>
            <a:ext cx="5010399" cy="3486769"/>
          </a:xfrm>
          <a:prstGeom prst="rect">
            <a:avLst/>
          </a:prstGeom>
        </p:spPr>
      </p:pic>
    </p:spTree>
    <p:extLst>
      <p:ext uri="{BB962C8B-B14F-4D97-AF65-F5344CB8AC3E}">
        <p14:creationId xmlns:p14="http://schemas.microsoft.com/office/powerpoint/2010/main" val="1993727549"/>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Selecting a WAN Technology</a:t>
            </a:r>
            <a:r>
              <a:rPr lang="en-US" dirty="0"/>
              <a:t/>
            </a:r>
            <a:br>
              <a:rPr lang="en-US" dirty="0"/>
            </a:br>
            <a:r>
              <a:rPr lang="en-US" dirty="0"/>
              <a:t>Public WAN Infrastructures (Cont.) </a:t>
            </a:r>
          </a:p>
        </p:txBody>
      </p:sp>
      <p:sp>
        <p:nvSpPr>
          <p:cNvPr id="5" name="TextBox 4"/>
          <p:cNvSpPr txBox="1"/>
          <p:nvPr/>
        </p:nvSpPr>
        <p:spPr>
          <a:xfrm>
            <a:off x="190918" y="1406769"/>
            <a:ext cx="2672862" cy="424732"/>
          </a:xfrm>
          <a:prstGeom prst="rect">
            <a:avLst/>
          </a:prstGeom>
          <a:noFill/>
        </p:spPr>
        <p:txBody>
          <a:bodyPr wrap="square" rtlCol="0">
            <a:spAutoFit/>
          </a:bodyPr>
          <a:lstStyle/>
          <a:p>
            <a:pPr algn="l"/>
            <a:r>
              <a:rPr lang="en-US" b="1" dirty="0"/>
              <a:t>3G/4G</a:t>
            </a:r>
          </a:p>
        </p:txBody>
      </p:sp>
      <p:sp>
        <p:nvSpPr>
          <p:cNvPr id="4" name="TextBox 3"/>
          <p:cNvSpPr txBox="1"/>
          <p:nvPr/>
        </p:nvSpPr>
        <p:spPr>
          <a:xfrm>
            <a:off x="817845" y="1836330"/>
            <a:ext cx="7624761" cy="2139047"/>
          </a:xfrm>
          <a:prstGeom prst="rect">
            <a:avLst/>
          </a:prstGeom>
          <a:noFill/>
        </p:spPr>
        <p:txBody>
          <a:bodyPr wrap="square" rtlCol="0">
            <a:spAutoFit/>
          </a:bodyPr>
          <a:lstStyle/>
          <a:p>
            <a:pPr algn="l"/>
            <a:r>
              <a:rPr lang="en-US" sz="2000" dirty="0"/>
              <a:t>Common cellular industry terms include:</a:t>
            </a:r>
          </a:p>
          <a:p>
            <a:pPr marL="236538" indent="-236538" algn="l" defTabSz="814388">
              <a:lnSpc>
                <a:spcPct val="95000"/>
              </a:lnSpc>
              <a:spcBef>
                <a:spcPct val="50000"/>
              </a:spcBef>
              <a:buClr>
                <a:srgbClr val="708CA1"/>
              </a:buClr>
              <a:buFont typeface="Wingdings" pitchFamily="2" charset="2"/>
              <a:buChar char="§"/>
            </a:pPr>
            <a:r>
              <a:rPr lang="en-US" sz="2000" b="1" dirty="0" err="1"/>
              <a:t>3G</a:t>
            </a:r>
            <a:r>
              <a:rPr lang="en-US" sz="2000" b="1" dirty="0"/>
              <a:t>/4G Wireless</a:t>
            </a:r>
            <a:r>
              <a:rPr lang="en-US" sz="2000" dirty="0"/>
              <a:t> – Abbreviation for 3rd generation and 4th generation cellular access. These technologies support wireless Internet access.</a:t>
            </a:r>
          </a:p>
          <a:p>
            <a:pPr marL="236538" indent="-236538" algn="l" defTabSz="814388">
              <a:lnSpc>
                <a:spcPct val="95000"/>
              </a:lnSpc>
              <a:spcBef>
                <a:spcPct val="50000"/>
              </a:spcBef>
              <a:buClr>
                <a:srgbClr val="708CA1"/>
              </a:buClr>
              <a:buFont typeface="Wingdings" pitchFamily="2" charset="2"/>
              <a:buChar char="§"/>
            </a:pPr>
            <a:r>
              <a:rPr lang="en-US" sz="2000" b="1" dirty="0"/>
              <a:t>Long-Term Evolution (LTE) </a:t>
            </a:r>
            <a:r>
              <a:rPr lang="en-US" sz="2000" dirty="0"/>
              <a:t>– A newer and faster technology, considered to be part of the 4th generation (4G) technology.</a:t>
            </a:r>
          </a:p>
        </p:txBody>
      </p:sp>
      <p:pic>
        <p:nvPicPr>
          <p:cNvPr id="2" name="Picture 1"/>
          <p:cNvPicPr>
            <a:picLocks noChangeAspect="1"/>
          </p:cNvPicPr>
          <p:nvPr/>
        </p:nvPicPr>
        <p:blipFill>
          <a:blip r:embed="rId3"/>
          <a:stretch>
            <a:fillRect/>
          </a:stretch>
        </p:blipFill>
        <p:spPr>
          <a:xfrm>
            <a:off x="1131616" y="4009775"/>
            <a:ext cx="6695238" cy="2628571"/>
          </a:xfrm>
          <a:prstGeom prst="rect">
            <a:avLst/>
          </a:prstGeom>
        </p:spPr>
      </p:pic>
    </p:spTree>
    <p:extLst>
      <p:ext uri="{BB962C8B-B14F-4D97-AF65-F5344CB8AC3E}">
        <p14:creationId xmlns:p14="http://schemas.microsoft.com/office/powerpoint/2010/main" val="930430024"/>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Selecting a WAN Technology</a:t>
            </a:r>
            <a:r>
              <a:rPr lang="en-US" dirty="0"/>
              <a:t/>
            </a:r>
            <a:br>
              <a:rPr lang="en-US" dirty="0"/>
            </a:br>
            <a:r>
              <a:rPr lang="en-US" dirty="0"/>
              <a:t>Public WAN Infrastructures (Cont.) </a:t>
            </a:r>
          </a:p>
        </p:txBody>
      </p:sp>
      <p:sp>
        <p:nvSpPr>
          <p:cNvPr id="7" name="Content Placeholder 1"/>
          <p:cNvSpPr>
            <a:spLocks noGrp="1"/>
          </p:cNvSpPr>
          <p:nvPr>
            <p:ph idx="1"/>
          </p:nvPr>
        </p:nvSpPr>
        <p:spPr>
          <a:xfrm>
            <a:off x="193869" y="1232591"/>
            <a:ext cx="4762444" cy="5027531"/>
          </a:xfrm>
        </p:spPr>
        <p:txBody>
          <a:bodyPr>
            <a:normAutofit/>
          </a:bodyPr>
          <a:lstStyle/>
          <a:p>
            <a:r>
              <a:rPr lang="en-US" dirty="0"/>
              <a:t>Public WANs rely on VPNs for securing data between private networks as it crosses a public network, such as the Internet. </a:t>
            </a:r>
          </a:p>
          <a:p>
            <a:r>
              <a:rPr lang="en-US" dirty="0"/>
              <a:t>Benefits:</a:t>
            </a:r>
          </a:p>
          <a:p>
            <a:pPr lvl="1"/>
            <a:r>
              <a:rPr lang="en-US" sz="1800" dirty="0"/>
              <a:t>Cost savings </a:t>
            </a:r>
          </a:p>
          <a:p>
            <a:pPr lvl="1"/>
            <a:r>
              <a:rPr lang="en-US" sz="1800" dirty="0"/>
              <a:t>Security </a:t>
            </a:r>
          </a:p>
          <a:p>
            <a:pPr lvl="1"/>
            <a:r>
              <a:rPr lang="en-US" sz="1800" dirty="0"/>
              <a:t>Scalability </a:t>
            </a:r>
          </a:p>
          <a:p>
            <a:pPr lvl="1"/>
            <a:r>
              <a:rPr lang="en-US" sz="1800" dirty="0"/>
              <a:t>Compatibility with broadband technology </a:t>
            </a:r>
            <a:endParaRPr lang="en-US" sz="2400" dirty="0"/>
          </a:p>
          <a:p>
            <a:r>
              <a:rPr lang="en-US" dirty="0"/>
              <a:t>Two types of VPN:</a:t>
            </a:r>
          </a:p>
          <a:p>
            <a:pPr lvl="1"/>
            <a:r>
              <a:rPr lang="en-US" sz="1800" dirty="0"/>
              <a:t>Site-to-site VPNs </a:t>
            </a:r>
          </a:p>
          <a:p>
            <a:pPr lvl="1"/>
            <a:r>
              <a:rPr lang="en-US" sz="1800" dirty="0"/>
              <a:t>Remote-access VPNs </a:t>
            </a:r>
          </a:p>
        </p:txBody>
      </p:sp>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18778" y="1236496"/>
            <a:ext cx="3398260" cy="2805417"/>
          </a:xfrm>
          <a:prstGeom prst="rect">
            <a:avLst/>
          </a:prstGeom>
        </p:spPr>
      </p:pic>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82817" y="4171889"/>
            <a:ext cx="3587634" cy="2351650"/>
          </a:xfrm>
          <a:prstGeom prst="rect">
            <a:avLst/>
          </a:prstGeom>
        </p:spPr>
      </p:pic>
      <p:sp>
        <p:nvSpPr>
          <p:cNvPr id="4" name="Rectangle 3"/>
          <p:cNvSpPr/>
          <p:nvPr/>
        </p:nvSpPr>
        <p:spPr>
          <a:xfrm>
            <a:off x="6189920" y="1295069"/>
            <a:ext cx="1269899" cy="313932"/>
          </a:xfrm>
          <a:prstGeom prst="rect">
            <a:avLst/>
          </a:prstGeom>
        </p:spPr>
        <p:txBody>
          <a:bodyPr wrap="none">
            <a:spAutoFit/>
          </a:bodyPr>
          <a:lstStyle/>
          <a:p>
            <a:r>
              <a:rPr lang="en-US" sz="1600" b="1" dirty="0"/>
              <a:t>Site-to-Site</a:t>
            </a:r>
          </a:p>
        </p:txBody>
      </p:sp>
      <p:sp>
        <p:nvSpPr>
          <p:cNvPr id="8" name="Rectangle 7"/>
          <p:cNvSpPr/>
          <p:nvPr/>
        </p:nvSpPr>
        <p:spPr>
          <a:xfrm>
            <a:off x="6083167" y="4051521"/>
            <a:ext cx="1721946" cy="313932"/>
          </a:xfrm>
          <a:prstGeom prst="rect">
            <a:avLst/>
          </a:prstGeom>
        </p:spPr>
        <p:txBody>
          <a:bodyPr wrap="none">
            <a:spAutoFit/>
          </a:bodyPr>
          <a:lstStyle/>
          <a:p>
            <a:r>
              <a:rPr lang="en-US" sz="1600" b="1" dirty="0"/>
              <a:t>Remote-Access</a:t>
            </a:r>
          </a:p>
        </p:txBody>
      </p:sp>
    </p:spTree>
    <p:extLst>
      <p:ext uri="{BB962C8B-B14F-4D97-AF65-F5344CB8AC3E}">
        <p14:creationId xmlns:p14="http://schemas.microsoft.com/office/powerpoint/2010/main" val="1056171769"/>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Serial Point-to-Point Overview</a:t>
            </a:r>
            <a:r>
              <a:rPr lang="en-US" dirty="0"/>
              <a:t/>
            </a:r>
            <a:br>
              <a:rPr lang="en-US" dirty="0"/>
            </a:br>
            <a:r>
              <a:rPr lang="en-US" dirty="0"/>
              <a:t>Serial Communications</a:t>
            </a:r>
          </a:p>
        </p:txBody>
      </p:sp>
      <p:sp>
        <p:nvSpPr>
          <p:cNvPr id="2" name="Content Placeholder 1"/>
          <p:cNvSpPr>
            <a:spLocks noGrp="1"/>
          </p:cNvSpPr>
          <p:nvPr>
            <p:ph idx="1"/>
          </p:nvPr>
        </p:nvSpPr>
        <p:spPr>
          <a:xfrm>
            <a:off x="213109" y="1228776"/>
            <a:ext cx="8733677" cy="5309676"/>
          </a:xfrm>
        </p:spPr>
        <p:txBody>
          <a:bodyPr>
            <a:normAutofit/>
          </a:bodyPr>
          <a:lstStyle/>
          <a:p>
            <a:r>
              <a:rPr lang="en-US" dirty="0"/>
              <a:t>Point-to-point connections are used to connect LANs to service provider WANs, and to connect LAN segments within an enterprise network.</a:t>
            </a:r>
          </a:p>
          <a:p>
            <a:r>
              <a:rPr lang="en-US" dirty="0"/>
              <a:t>A point-to-point link can connect two geographically distant sites, such as a corporate office in New York and a regional office in London.</a:t>
            </a:r>
          </a:p>
          <a:p>
            <a:r>
              <a:rPr lang="en-US" dirty="0"/>
              <a:t>Serial connection bandwidths can be incrementally increased to accommodate the need for faster transmission. </a:t>
            </a:r>
          </a:p>
        </p:txBody>
      </p:sp>
      <p:pic>
        <p:nvPicPr>
          <p:cNvPr id="4" name="Picture 3"/>
          <p:cNvPicPr>
            <a:picLocks noChangeAspect="1"/>
          </p:cNvPicPr>
          <p:nvPr/>
        </p:nvPicPr>
        <p:blipFill>
          <a:blip r:embed="rId3"/>
          <a:stretch>
            <a:fillRect/>
          </a:stretch>
        </p:blipFill>
        <p:spPr>
          <a:xfrm>
            <a:off x="2470566" y="4552780"/>
            <a:ext cx="4323893" cy="1985672"/>
          </a:xfrm>
          <a:prstGeom prst="rect">
            <a:avLst/>
          </a:prstGeom>
        </p:spPr>
      </p:pic>
    </p:spTree>
    <p:extLst>
      <p:ext uri="{BB962C8B-B14F-4D97-AF65-F5344CB8AC3E}">
        <p14:creationId xmlns:p14="http://schemas.microsoft.com/office/powerpoint/2010/main" val="134138117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PPP Operation</a:t>
            </a:r>
            <a:br>
              <a:rPr lang="en-US" sz="1800" dirty="0"/>
            </a:br>
            <a:r>
              <a:rPr lang="en-US" dirty="0"/>
              <a:t>Benefits of PPP</a:t>
            </a:r>
          </a:p>
        </p:txBody>
      </p:sp>
      <p:sp>
        <p:nvSpPr>
          <p:cNvPr id="2" name="Content Placeholder 1"/>
          <p:cNvSpPr>
            <a:spLocks noGrp="1"/>
          </p:cNvSpPr>
          <p:nvPr>
            <p:ph idx="1"/>
          </p:nvPr>
        </p:nvSpPr>
        <p:spPr>
          <a:xfrm>
            <a:off x="193868" y="1344431"/>
            <a:ext cx="8540747" cy="2697217"/>
          </a:xfrm>
        </p:spPr>
        <p:txBody>
          <a:bodyPr/>
          <a:lstStyle/>
          <a:p>
            <a:r>
              <a:rPr lang="en-US" dirty="0"/>
              <a:t>Use PPP encapsulation to connect a Cisco router to a non-Cisco router.</a:t>
            </a:r>
          </a:p>
          <a:p>
            <a:r>
              <a:rPr lang="en-US" dirty="0"/>
              <a:t>PPP Advantages</a:t>
            </a:r>
          </a:p>
          <a:p>
            <a:pPr lvl="1"/>
            <a:r>
              <a:rPr lang="en-US" dirty="0"/>
              <a:t>The link quality management feature monitors the quality of the link. If too many errors are detected, PPP takes the link down.</a:t>
            </a:r>
          </a:p>
          <a:p>
            <a:pPr lvl="1"/>
            <a:r>
              <a:rPr lang="en-US" dirty="0"/>
              <a:t>PPP supports PAP and CHAP authentication. </a:t>
            </a:r>
          </a:p>
          <a:p>
            <a:pPr lvl="1"/>
            <a:endParaRPr lang="en-US" dirty="0"/>
          </a:p>
        </p:txBody>
      </p:sp>
      <p:pic>
        <p:nvPicPr>
          <p:cNvPr id="4" name="Picture 3"/>
          <p:cNvPicPr>
            <a:picLocks noChangeAspect="1"/>
          </p:cNvPicPr>
          <p:nvPr/>
        </p:nvPicPr>
        <p:blipFill>
          <a:blip r:embed="rId3"/>
          <a:stretch>
            <a:fillRect/>
          </a:stretch>
        </p:blipFill>
        <p:spPr>
          <a:xfrm>
            <a:off x="389093" y="4102700"/>
            <a:ext cx="7992590" cy="2086266"/>
          </a:xfrm>
          <a:prstGeom prst="rect">
            <a:avLst/>
          </a:prstGeom>
        </p:spPr>
      </p:pic>
    </p:spTree>
    <p:extLst>
      <p:ext uri="{BB962C8B-B14F-4D97-AF65-F5344CB8AC3E}">
        <p14:creationId xmlns:p14="http://schemas.microsoft.com/office/powerpoint/2010/main" val="1235257186"/>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1154490"/>
          </a:xfrm>
        </p:spPr>
        <p:txBody>
          <a:bodyPr/>
          <a:lstStyle/>
          <a:p>
            <a:r>
              <a:rPr lang="en-US" sz="1800" dirty="0"/>
              <a:t>PPP Implementation</a:t>
            </a:r>
            <a:br>
              <a:rPr lang="en-US" sz="1800" dirty="0"/>
            </a:br>
            <a:r>
              <a:rPr lang="en-US" dirty="0"/>
              <a:t>Configure PPP</a:t>
            </a:r>
          </a:p>
        </p:txBody>
      </p:sp>
      <p:sp>
        <p:nvSpPr>
          <p:cNvPr id="2" name="Content Placeholder 1"/>
          <p:cNvSpPr>
            <a:spLocks noGrp="1"/>
          </p:cNvSpPr>
          <p:nvPr>
            <p:ph idx="1"/>
          </p:nvPr>
        </p:nvSpPr>
        <p:spPr>
          <a:xfrm>
            <a:off x="193868" y="1754155"/>
            <a:ext cx="8679544" cy="4683967"/>
          </a:xfrm>
        </p:spPr>
        <p:txBody>
          <a:bodyPr/>
          <a:lstStyle/>
          <a:p>
            <a:r>
              <a:rPr lang="en-US" dirty="0"/>
              <a:t>PPP may include several LCP options:</a:t>
            </a:r>
          </a:p>
          <a:p>
            <a:pPr lvl="1"/>
            <a:r>
              <a:rPr lang="en-US" sz="1800" dirty="0">
                <a:solidFill>
                  <a:srgbClr val="333333"/>
                </a:solidFill>
                <a:latin typeface="CiscoSansTTLight"/>
              </a:rPr>
              <a:t>Authentication, Compression, Error detection, PPP Callback, and </a:t>
            </a:r>
            <a:r>
              <a:rPr lang="en-US" sz="1800" dirty="0"/>
              <a:t>Multilink</a:t>
            </a:r>
          </a:p>
          <a:p>
            <a:r>
              <a:rPr lang="en-US" dirty="0"/>
              <a:t>To set PPP as the encapsulation method used by a serial interface, use the </a:t>
            </a:r>
            <a:r>
              <a:rPr lang="en-US" b="1" dirty="0"/>
              <a:t>encapsulation </a:t>
            </a:r>
            <a:r>
              <a:rPr lang="en-US" b="1" dirty="0" err="1"/>
              <a:t>ppp</a:t>
            </a:r>
            <a:r>
              <a:rPr lang="en-US" b="1" dirty="0"/>
              <a:t> </a:t>
            </a:r>
            <a:r>
              <a:rPr lang="en-US" dirty="0"/>
              <a:t>interface configuration command. </a:t>
            </a:r>
          </a:p>
          <a:p>
            <a:r>
              <a:rPr lang="en-US" dirty="0"/>
              <a:t>Point-to-point software compression on serial interfaces can be configured after PPP encapsulation is enabled with the </a:t>
            </a:r>
            <a:r>
              <a:rPr lang="en-US" b="1" dirty="0"/>
              <a:t>compress </a:t>
            </a:r>
            <a:r>
              <a:rPr lang="en-US" dirty="0"/>
              <a:t>command.</a:t>
            </a:r>
          </a:p>
          <a:p>
            <a:r>
              <a:rPr lang="en-US" dirty="0"/>
              <a:t>The</a:t>
            </a:r>
            <a:r>
              <a:rPr lang="en-US" b="1" dirty="0"/>
              <a:t> </a:t>
            </a:r>
            <a:r>
              <a:rPr lang="en-US" b="1" dirty="0" err="1"/>
              <a:t>ppp</a:t>
            </a:r>
            <a:r>
              <a:rPr lang="en-US" b="1" dirty="0"/>
              <a:t> quality </a:t>
            </a:r>
            <a:r>
              <a:rPr lang="en-US" i="1" dirty="0"/>
              <a:t>percentage </a:t>
            </a:r>
            <a:r>
              <a:rPr lang="en-US" dirty="0"/>
              <a:t>command ensures that the link meets the quality requirement set; otherwise, the link closes down.</a:t>
            </a:r>
            <a:endParaRPr lang="en-US" sz="2200" dirty="0"/>
          </a:p>
        </p:txBody>
      </p:sp>
    </p:spTree>
    <p:extLst>
      <p:ext uri="{BB962C8B-B14F-4D97-AF65-F5344CB8AC3E}">
        <p14:creationId xmlns:p14="http://schemas.microsoft.com/office/powerpoint/2010/main" val="185555298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Remote Access Connections</a:t>
            </a:r>
            <a:r>
              <a:rPr lang="en-US" dirty="0"/>
              <a:t/>
            </a:r>
            <a:br>
              <a:rPr lang="en-US" dirty="0"/>
            </a:br>
            <a:r>
              <a:rPr lang="en-US" dirty="0"/>
              <a:t>Broadband Connections</a:t>
            </a:r>
          </a:p>
        </p:txBody>
      </p:sp>
      <p:sp>
        <p:nvSpPr>
          <p:cNvPr id="2" name="Content Placeholder 1"/>
          <p:cNvSpPr>
            <a:spLocks noGrp="1"/>
          </p:cNvSpPr>
          <p:nvPr>
            <p:ph idx="1"/>
          </p:nvPr>
        </p:nvSpPr>
        <p:spPr>
          <a:xfrm>
            <a:off x="213109" y="1539502"/>
            <a:ext cx="8511013" cy="4833305"/>
          </a:xfrm>
        </p:spPr>
        <p:txBody>
          <a:bodyPr/>
          <a:lstStyle/>
          <a:p>
            <a:r>
              <a:rPr lang="en-US" dirty="0"/>
              <a:t>The cable system uses a coaxial cable that carries radio frequency (RF) signals across the network. </a:t>
            </a:r>
          </a:p>
          <a:p>
            <a:r>
              <a:rPr lang="en-US" dirty="0"/>
              <a:t>A headend CMTS communicates with CMs located in subscriber homes. </a:t>
            </a:r>
          </a:p>
          <a:p>
            <a:r>
              <a:rPr lang="en-US" dirty="0"/>
              <a:t>The HFC network is a mixed optical-coaxial network in which optical fiber replaces the lower bandwidth coaxial cable. </a:t>
            </a:r>
          </a:p>
        </p:txBody>
      </p:sp>
      <p:pic>
        <p:nvPicPr>
          <p:cNvPr id="4" name="Picture 3"/>
          <p:cNvPicPr>
            <a:picLocks noChangeAspect="1"/>
          </p:cNvPicPr>
          <p:nvPr/>
        </p:nvPicPr>
        <p:blipFill>
          <a:blip r:embed="rId3"/>
          <a:stretch>
            <a:fillRect/>
          </a:stretch>
        </p:blipFill>
        <p:spPr>
          <a:xfrm>
            <a:off x="2388637" y="4259261"/>
            <a:ext cx="5376638" cy="2420456"/>
          </a:xfrm>
          <a:prstGeom prst="rect">
            <a:avLst/>
          </a:prstGeom>
        </p:spPr>
      </p:pic>
    </p:spTree>
    <p:extLst>
      <p:ext uri="{BB962C8B-B14F-4D97-AF65-F5344CB8AC3E}">
        <p14:creationId xmlns:p14="http://schemas.microsoft.com/office/powerpoint/2010/main" val="251192013"/>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Remote Access Connections</a:t>
            </a:r>
            <a:r>
              <a:rPr lang="en-US" dirty="0"/>
              <a:t/>
            </a:r>
            <a:br>
              <a:rPr lang="en-US" dirty="0"/>
            </a:br>
            <a:r>
              <a:rPr lang="en-US" dirty="0"/>
              <a:t>Broadband Connections</a:t>
            </a:r>
          </a:p>
        </p:txBody>
      </p:sp>
      <p:sp>
        <p:nvSpPr>
          <p:cNvPr id="2" name="Content Placeholder 1"/>
          <p:cNvSpPr>
            <a:spLocks noGrp="1"/>
          </p:cNvSpPr>
          <p:nvPr>
            <p:ph idx="1"/>
          </p:nvPr>
        </p:nvSpPr>
        <p:spPr>
          <a:xfrm>
            <a:off x="213109" y="1539502"/>
            <a:ext cx="4088303" cy="4833305"/>
          </a:xfrm>
        </p:spPr>
        <p:txBody>
          <a:bodyPr/>
          <a:lstStyle/>
          <a:p>
            <a:r>
              <a:rPr lang="en-US" sz="2000" dirty="0"/>
              <a:t>A Digital Subscriber Line (DSL) is a means of providing high-speed connections over installed copper wires. </a:t>
            </a:r>
          </a:p>
          <a:p>
            <a:r>
              <a:rPr lang="en-US" sz="2000" dirty="0"/>
              <a:t>The two important components are the DSL transceiver and the DSLAM</a:t>
            </a:r>
          </a:p>
          <a:p>
            <a:r>
              <a:rPr lang="en-US" sz="2000" dirty="0"/>
              <a:t> The advantage that DSL has over cable technology is that DSL is not a shared medium. Each user has a separate direct connection to the DSLAM.</a:t>
            </a:r>
          </a:p>
        </p:txBody>
      </p:sp>
      <p:pic>
        <p:nvPicPr>
          <p:cNvPr id="3" name="Picture 2"/>
          <p:cNvPicPr>
            <a:picLocks noChangeAspect="1"/>
          </p:cNvPicPr>
          <p:nvPr/>
        </p:nvPicPr>
        <p:blipFill>
          <a:blip r:embed="rId3"/>
          <a:stretch>
            <a:fillRect/>
          </a:stretch>
        </p:blipFill>
        <p:spPr>
          <a:xfrm>
            <a:off x="4301412" y="1754155"/>
            <a:ext cx="4730790" cy="3564294"/>
          </a:xfrm>
          <a:prstGeom prst="rect">
            <a:avLst/>
          </a:prstGeom>
        </p:spPr>
      </p:pic>
    </p:spTree>
    <p:extLst>
      <p:ext uri="{BB962C8B-B14F-4D97-AF65-F5344CB8AC3E}">
        <p14:creationId xmlns:p14="http://schemas.microsoft.com/office/powerpoint/2010/main" val="1773846612"/>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Remote Access Connections</a:t>
            </a:r>
            <a:r>
              <a:rPr lang="en-US" dirty="0"/>
              <a:t/>
            </a:r>
            <a:br>
              <a:rPr lang="en-US" dirty="0"/>
            </a:br>
            <a:r>
              <a:rPr lang="en-US" dirty="0"/>
              <a:t>Broadband Connections</a:t>
            </a:r>
          </a:p>
        </p:txBody>
      </p:sp>
      <p:sp>
        <p:nvSpPr>
          <p:cNvPr id="2" name="Content Placeholder 1"/>
          <p:cNvSpPr>
            <a:spLocks noGrp="1"/>
          </p:cNvSpPr>
          <p:nvPr>
            <p:ph idx="1"/>
          </p:nvPr>
        </p:nvSpPr>
        <p:spPr>
          <a:xfrm>
            <a:off x="213109" y="1539502"/>
            <a:ext cx="8604320" cy="4879959"/>
          </a:xfrm>
        </p:spPr>
        <p:txBody>
          <a:bodyPr/>
          <a:lstStyle/>
          <a:p>
            <a:r>
              <a:rPr lang="en-US" dirty="0"/>
              <a:t>Developments in broadband wireless technology are increasing wireless availability through three main technologies:</a:t>
            </a:r>
          </a:p>
          <a:p>
            <a:pPr lvl="1"/>
            <a:r>
              <a:rPr lang="en-US" b="1" dirty="0"/>
              <a:t>Municipal Wi-Fi </a:t>
            </a:r>
            <a:r>
              <a:rPr lang="en-US" dirty="0"/>
              <a:t>- Most municipal wireless networks use a mesh of interconnected access points.  Each access point is in range and can communicate with at least two other access points. The mesh blankets a particular area with radio signals.</a:t>
            </a:r>
          </a:p>
          <a:p>
            <a:pPr lvl="1"/>
            <a:r>
              <a:rPr lang="en-US" b="1" dirty="0"/>
              <a:t>Cellular/mobile</a:t>
            </a:r>
            <a:r>
              <a:rPr lang="en-US" dirty="0"/>
              <a:t> - Mobile phones use radio waves to communicate through nearby cell towers. Cellular/mobile broadband access consists of various standards. </a:t>
            </a:r>
          </a:p>
          <a:p>
            <a:pPr lvl="1"/>
            <a:r>
              <a:rPr lang="en-US" b="1" dirty="0"/>
              <a:t>Satellite Internet </a:t>
            </a:r>
            <a:r>
              <a:rPr lang="en-US" dirty="0"/>
              <a:t>- Satellite Internet services are used in locations where land-based Internet access is not available, or for temporary installations that are mobile. Internet access using satellites is available worldwide.</a:t>
            </a:r>
          </a:p>
          <a:p>
            <a:endParaRPr lang="en-US" sz="2000" dirty="0"/>
          </a:p>
        </p:txBody>
      </p:sp>
    </p:spTree>
    <p:extLst>
      <p:ext uri="{BB962C8B-B14F-4D97-AF65-F5344CB8AC3E}">
        <p14:creationId xmlns:p14="http://schemas.microsoft.com/office/powerpoint/2010/main" val="146406887"/>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Remote Access Connections</a:t>
            </a:r>
            <a:r>
              <a:rPr lang="en-US" dirty="0"/>
              <a:t/>
            </a:r>
            <a:br>
              <a:rPr lang="en-US" dirty="0"/>
            </a:br>
            <a:r>
              <a:rPr lang="en-US" dirty="0"/>
              <a:t>Select a Broadband Connection</a:t>
            </a:r>
          </a:p>
        </p:txBody>
      </p:sp>
      <p:sp>
        <p:nvSpPr>
          <p:cNvPr id="2" name="Content Placeholder 1"/>
          <p:cNvSpPr>
            <a:spLocks noGrp="1"/>
          </p:cNvSpPr>
          <p:nvPr>
            <p:ph idx="1"/>
          </p:nvPr>
        </p:nvSpPr>
        <p:spPr>
          <a:xfrm>
            <a:off x="213109" y="1539502"/>
            <a:ext cx="8511013" cy="4833305"/>
          </a:xfrm>
        </p:spPr>
        <p:txBody>
          <a:bodyPr/>
          <a:lstStyle/>
          <a:p>
            <a:r>
              <a:rPr lang="en-US" dirty="0"/>
              <a:t>Each broadband solution has advantages and disadvantages.</a:t>
            </a:r>
          </a:p>
          <a:p>
            <a:r>
              <a:rPr lang="en-US" dirty="0"/>
              <a:t>Some factors to consider in making a decision include:</a:t>
            </a:r>
          </a:p>
          <a:p>
            <a:pPr lvl="1"/>
            <a:r>
              <a:rPr lang="en-US" sz="1800" b="1" dirty="0"/>
              <a:t>Cable </a:t>
            </a:r>
            <a:r>
              <a:rPr lang="en-US" sz="1800" dirty="0"/>
              <a:t>- Bandwidth is shared by many users, upstream data rates are often slow during high-usage hours in areas with over-subscription.</a:t>
            </a:r>
          </a:p>
          <a:p>
            <a:pPr lvl="1"/>
            <a:r>
              <a:rPr lang="en-US" sz="1800" b="1" dirty="0"/>
              <a:t>DSL </a:t>
            </a:r>
            <a:r>
              <a:rPr lang="en-US" sz="1800" dirty="0"/>
              <a:t>- Limited bandwidth that is distance sensitive (in relation to the ISP’s central office), upstream rate is proportionally quite small compared to downstream rate.</a:t>
            </a:r>
          </a:p>
          <a:p>
            <a:pPr lvl="1"/>
            <a:r>
              <a:rPr lang="en-US" sz="1800" b="1" dirty="0"/>
              <a:t>Fiber-to-the-Home </a:t>
            </a:r>
            <a:r>
              <a:rPr lang="en-US" sz="1800" dirty="0"/>
              <a:t>- Requires fiber installation directly to the home.</a:t>
            </a:r>
          </a:p>
          <a:p>
            <a:pPr lvl="1"/>
            <a:r>
              <a:rPr lang="en-US" sz="1800" b="1" dirty="0"/>
              <a:t>Cellular/Mobile </a:t>
            </a:r>
            <a:r>
              <a:rPr lang="en-US" sz="1800" dirty="0"/>
              <a:t>- Coverage is often an issue, even within a SOHO where bandwidth is relatively limited.</a:t>
            </a:r>
          </a:p>
          <a:p>
            <a:pPr lvl="1"/>
            <a:r>
              <a:rPr lang="en-US" sz="1800" b="1" dirty="0"/>
              <a:t>Wi-Fi Mesh </a:t>
            </a:r>
            <a:r>
              <a:rPr lang="en-US" sz="1800" dirty="0"/>
              <a:t>- Most municipalities do not have a mesh network deployed; if it is available and the SOHO is in range, then it is a viable option.</a:t>
            </a:r>
          </a:p>
          <a:p>
            <a:pPr lvl="1"/>
            <a:r>
              <a:rPr lang="en-US" sz="1800" b="1" dirty="0"/>
              <a:t>Satellite </a:t>
            </a:r>
            <a:r>
              <a:rPr lang="en-US" sz="1800" dirty="0"/>
              <a:t>- Expensive, limited capacity per subscriber; often provides access where no other access is possible.</a:t>
            </a:r>
          </a:p>
          <a:p>
            <a:endParaRPr lang="en-US" dirty="0"/>
          </a:p>
        </p:txBody>
      </p:sp>
    </p:spTree>
    <p:extLst>
      <p:ext uri="{BB962C8B-B14F-4D97-AF65-F5344CB8AC3E}">
        <p14:creationId xmlns:p14="http://schemas.microsoft.com/office/powerpoint/2010/main" val="1557152486"/>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a:t>PPPoE</a:t>
            </a:r>
            <a:br>
              <a:rPr lang="en-US" sz="1800" dirty="0"/>
            </a:br>
            <a:r>
              <a:rPr lang="en-US" dirty="0" err="1"/>
              <a:t>PPPoE</a:t>
            </a:r>
            <a:r>
              <a:rPr lang="en-US" dirty="0"/>
              <a:t> Overview</a:t>
            </a:r>
          </a:p>
        </p:txBody>
      </p:sp>
      <p:sp>
        <p:nvSpPr>
          <p:cNvPr id="5" name="Content Placeholder 1"/>
          <p:cNvSpPr>
            <a:spLocks noGrp="1"/>
          </p:cNvSpPr>
          <p:nvPr>
            <p:ph idx="1"/>
          </p:nvPr>
        </p:nvSpPr>
        <p:spPr>
          <a:xfrm>
            <a:off x="213109" y="1539502"/>
            <a:ext cx="8733677" cy="4926405"/>
          </a:xfrm>
        </p:spPr>
        <p:txBody>
          <a:bodyPr/>
          <a:lstStyle/>
          <a:p>
            <a:r>
              <a:rPr lang="en-US" dirty="0"/>
              <a:t>PPP can be used on all serial links including those links created with dial-up analog and ISDN modems.</a:t>
            </a:r>
          </a:p>
          <a:p>
            <a:pPr lvl="1"/>
            <a:r>
              <a:rPr lang="en-US" dirty="0"/>
              <a:t>PPP supports the ability to assign IP addresses to remote ends of a PPP link.</a:t>
            </a:r>
          </a:p>
          <a:p>
            <a:pPr lvl="1"/>
            <a:r>
              <a:rPr lang="en-US" dirty="0"/>
              <a:t>PPP supports CHAP authentication.</a:t>
            </a:r>
          </a:p>
          <a:p>
            <a:pPr lvl="1"/>
            <a:r>
              <a:rPr lang="en-US" dirty="0"/>
              <a:t>Ethernet links do not natively support PPP. PPP over Ethernet (PPPoE) provides a solution to this problem. PPPoE creates a PPP tunnel over an Ethernet connection. </a:t>
            </a:r>
          </a:p>
        </p:txBody>
      </p:sp>
      <p:pic>
        <p:nvPicPr>
          <p:cNvPr id="7" name="Picture 6"/>
          <p:cNvPicPr>
            <a:picLocks noChangeAspect="1"/>
          </p:cNvPicPr>
          <p:nvPr/>
        </p:nvPicPr>
        <p:blipFill>
          <a:blip r:embed="rId3"/>
          <a:stretch>
            <a:fillRect/>
          </a:stretch>
        </p:blipFill>
        <p:spPr>
          <a:xfrm>
            <a:off x="1657816" y="4345074"/>
            <a:ext cx="5844260" cy="2055518"/>
          </a:xfrm>
          <a:prstGeom prst="rect">
            <a:avLst/>
          </a:prstGeom>
        </p:spPr>
      </p:pic>
    </p:spTree>
    <p:extLst>
      <p:ext uri="{BB962C8B-B14F-4D97-AF65-F5344CB8AC3E}">
        <p14:creationId xmlns:p14="http://schemas.microsoft.com/office/powerpoint/2010/main" val="1965392383"/>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a:t>PPPoE</a:t>
            </a:r>
            <a:br>
              <a:rPr lang="en-US" sz="1800" dirty="0"/>
            </a:br>
            <a:r>
              <a:rPr lang="en-US" dirty="0"/>
              <a:t>Implement PPPoE</a:t>
            </a:r>
          </a:p>
        </p:txBody>
      </p:sp>
      <p:sp>
        <p:nvSpPr>
          <p:cNvPr id="2" name="Content Placeholder 1"/>
          <p:cNvSpPr>
            <a:spLocks noGrp="1"/>
          </p:cNvSpPr>
          <p:nvPr>
            <p:ph idx="1"/>
          </p:nvPr>
        </p:nvSpPr>
        <p:spPr/>
        <p:txBody>
          <a:bodyPr/>
          <a:lstStyle/>
          <a:p>
            <a:r>
              <a:rPr lang="en-US" sz="1600" dirty="0"/>
              <a:t>PPPoE Configuration</a:t>
            </a:r>
          </a:p>
          <a:p>
            <a:pPr lvl="1"/>
            <a:r>
              <a:rPr lang="en-US" sz="1400" dirty="0"/>
              <a:t>The dialer interface is created using the </a:t>
            </a:r>
            <a:r>
              <a:rPr lang="en-US" sz="1400" b="1" dirty="0"/>
              <a:t>interface dialer </a:t>
            </a:r>
            <a:r>
              <a:rPr lang="en-US" sz="1400" i="1" dirty="0"/>
              <a:t>number </a:t>
            </a:r>
            <a:r>
              <a:rPr lang="en-US" sz="1400" dirty="0"/>
              <a:t>command. </a:t>
            </a:r>
          </a:p>
          <a:p>
            <a:pPr lvl="1"/>
            <a:r>
              <a:rPr lang="en-US" sz="1400" dirty="0"/>
              <a:t>The PPP CHAP configuration usually defines one-way authentication; therefore, the ISP authenticates the customer.</a:t>
            </a:r>
          </a:p>
          <a:p>
            <a:pPr lvl="1"/>
            <a:r>
              <a:rPr lang="en-US" sz="1400" dirty="0"/>
              <a:t>The physical Ethernet interface that connects to the DSL modem is then enabled with the command</a:t>
            </a:r>
            <a:r>
              <a:rPr lang="en-US" sz="1400" b="1" dirty="0"/>
              <a:t> </a:t>
            </a:r>
            <a:r>
              <a:rPr lang="en-US" sz="1400" b="1" dirty="0" err="1"/>
              <a:t>pppoe</a:t>
            </a:r>
            <a:r>
              <a:rPr lang="en-US" sz="1400" b="1" dirty="0"/>
              <a:t> enable</a:t>
            </a:r>
            <a:r>
              <a:rPr lang="en-US" sz="1400" dirty="0"/>
              <a:t>.</a:t>
            </a:r>
          </a:p>
          <a:p>
            <a:pPr lvl="1"/>
            <a:r>
              <a:rPr lang="en-US" sz="1400" dirty="0"/>
              <a:t>The dialer interface is linked to the Ethernet interface with the</a:t>
            </a:r>
            <a:r>
              <a:rPr lang="en-US" sz="1400" b="1" dirty="0"/>
              <a:t> dialer pool </a:t>
            </a:r>
            <a:r>
              <a:rPr lang="en-US" sz="1400" dirty="0"/>
              <a:t>and </a:t>
            </a:r>
            <a:r>
              <a:rPr lang="en-US" sz="1400" b="1" dirty="0" err="1"/>
              <a:t>pppoe</a:t>
            </a:r>
            <a:r>
              <a:rPr lang="en-US" sz="1400" b="1" dirty="0"/>
              <a:t>-client</a:t>
            </a:r>
            <a:r>
              <a:rPr lang="en-US" sz="1400" dirty="0"/>
              <a:t> commands, using the same number. </a:t>
            </a:r>
          </a:p>
          <a:p>
            <a:pPr lvl="1"/>
            <a:r>
              <a:rPr lang="en-US" sz="1400" dirty="0"/>
              <a:t>The maximum transmission unit (MTU) should be set down to 1492, versus the default of 1500, to accommodate the PPPoE headers.</a:t>
            </a:r>
          </a:p>
          <a:p>
            <a:r>
              <a:rPr lang="en-US" sz="1600" dirty="0"/>
              <a:t>PPPoE Verification</a:t>
            </a:r>
          </a:p>
          <a:p>
            <a:pPr lvl="1"/>
            <a:r>
              <a:rPr lang="en-US" sz="1400" dirty="0"/>
              <a:t>The </a:t>
            </a:r>
            <a:r>
              <a:rPr lang="en-US" sz="1400" b="1" dirty="0"/>
              <a:t>show </a:t>
            </a:r>
            <a:r>
              <a:rPr lang="en-US" sz="1400" b="1" dirty="0" err="1"/>
              <a:t>ip</a:t>
            </a:r>
            <a:r>
              <a:rPr lang="en-US" sz="1400" b="1" dirty="0"/>
              <a:t> interface brief </a:t>
            </a:r>
            <a:r>
              <a:rPr lang="en-US" sz="1400" dirty="0"/>
              <a:t>command is issued to verify the IPv4 address automatically assigned to the dialer interface by the ISP router.</a:t>
            </a:r>
          </a:p>
          <a:p>
            <a:pPr lvl="1"/>
            <a:r>
              <a:rPr lang="en-US" sz="1400" dirty="0"/>
              <a:t>The </a:t>
            </a:r>
            <a:r>
              <a:rPr lang="en-US" sz="1400" b="1" dirty="0"/>
              <a:t>show interface dialer </a:t>
            </a:r>
            <a:r>
              <a:rPr lang="en-US" sz="1400" dirty="0"/>
              <a:t>command verifies the MTU and PPP encapsulation configured on the dialer interface.</a:t>
            </a:r>
          </a:p>
          <a:p>
            <a:pPr lvl="1"/>
            <a:r>
              <a:rPr lang="en-US" sz="1400" dirty="0"/>
              <a:t>The </a:t>
            </a:r>
            <a:r>
              <a:rPr lang="en-US" sz="1400" b="1" dirty="0"/>
              <a:t>show </a:t>
            </a:r>
            <a:r>
              <a:rPr lang="en-US" sz="1400" b="1" dirty="0" err="1"/>
              <a:t>pppoe</a:t>
            </a:r>
            <a:r>
              <a:rPr lang="en-US" sz="1400" b="1" dirty="0"/>
              <a:t> session</a:t>
            </a:r>
            <a:r>
              <a:rPr lang="en-US" sz="1400" dirty="0"/>
              <a:t> command is used to display information about currently active PPPoE sessions. </a:t>
            </a:r>
          </a:p>
          <a:p>
            <a:pPr lvl="1"/>
            <a:r>
              <a:rPr lang="en-US" sz="1400" dirty="0"/>
              <a:t>The Ethernet MAC addresses can be verified by using the </a:t>
            </a:r>
            <a:r>
              <a:rPr lang="en-US" sz="1400" b="1" dirty="0"/>
              <a:t>show interfaces</a:t>
            </a:r>
            <a:r>
              <a:rPr lang="en-US" sz="1400" dirty="0"/>
              <a:t> command on each router.</a:t>
            </a:r>
          </a:p>
          <a:p>
            <a:pPr lvl="1"/>
            <a:endParaRPr lang="en-US" sz="1800" dirty="0"/>
          </a:p>
        </p:txBody>
      </p:sp>
    </p:spTree>
    <p:extLst>
      <p:ext uri="{BB962C8B-B14F-4D97-AF65-F5344CB8AC3E}">
        <p14:creationId xmlns:p14="http://schemas.microsoft.com/office/powerpoint/2010/main" val="691124700"/>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a:t>VPNs</a:t>
            </a:r>
            <a:br>
              <a:rPr lang="en-US" sz="1800" dirty="0"/>
            </a:br>
            <a:r>
              <a:rPr lang="en-US" dirty="0"/>
              <a:t>Fundamentals of VPNs</a:t>
            </a:r>
          </a:p>
        </p:txBody>
      </p:sp>
      <p:sp>
        <p:nvSpPr>
          <p:cNvPr id="2" name="Content Placeholder 1"/>
          <p:cNvSpPr>
            <a:spLocks noGrp="1"/>
          </p:cNvSpPr>
          <p:nvPr>
            <p:ph idx="1"/>
          </p:nvPr>
        </p:nvSpPr>
        <p:spPr/>
        <p:txBody>
          <a:bodyPr/>
          <a:lstStyle/>
          <a:p>
            <a:r>
              <a:rPr lang="en-US" dirty="0"/>
              <a:t>Introducing VPNs</a:t>
            </a:r>
          </a:p>
          <a:p>
            <a:pPr lvl="1"/>
            <a:r>
              <a:rPr lang="en-US" dirty="0"/>
              <a:t>Organizations use VPNs to create an end-to-end private network connection over third-party networks, such as the Internet. </a:t>
            </a:r>
          </a:p>
          <a:p>
            <a:pPr lvl="1"/>
            <a:r>
              <a:rPr lang="en-US" dirty="0"/>
              <a:t>Today, a secure implementation of VPN with encryption, such as IPsec VPNs, is what is usually meant by virtual private networking.</a:t>
            </a:r>
          </a:p>
          <a:p>
            <a:pPr lvl="1"/>
            <a:r>
              <a:rPr lang="en-US" dirty="0"/>
              <a:t>To implement VPNs, a VPN gateway is necessary. The VPN gateway could be a router, a firewall, or a Cisco Adaptive Security Appliance (ASA).</a:t>
            </a:r>
          </a:p>
          <a:p>
            <a:r>
              <a:rPr lang="en-US" dirty="0"/>
              <a:t>Benefits of VPNs</a:t>
            </a:r>
          </a:p>
          <a:p>
            <a:pPr lvl="1"/>
            <a:r>
              <a:rPr lang="en-US" dirty="0"/>
              <a:t>Cost savings</a:t>
            </a:r>
          </a:p>
          <a:p>
            <a:pPr lvl="1"/>
            <a:r>
              <a:rPr lang="en-US" dirty="0"/>
              <a:t>Scalability</a:t>
            </a:r>
          </a:p>
          <a:p>
            <a:pPr lvl="1"/>
            <a:r>
              <a:rPr lang="en-US" dirty="0"/>
              <a:t>Compatibility with broadband technology</a:t>
            </a:r>
          </a:p>
          <a:p>
            <a:pPr lvl="1"/>
            <a:r>
              <a:rPr lang="en-US" dirty="0"/>
              <a:t>Security</a:t>
            </a:r>
          </a:p>
          <a:p>
            <a:endParaRPr lang="en-US" dirty="0"/>
          </a:p>
        </p:txBody>
      </p:sp>
    </p:spTree>
    <p:extLst>
      <p:ext uri="{BB962C8B-B14F-4D97-AF65-F5344CB8AC3E}">
        <p14:creationId xmlns:p14="http://schemas.microsoft.com/office/powerpoint/2010/main" val="1492301072"/>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a:t>GRE</a:t>
            </a:r>
            <a:br>
              <a:rPr lang="en-US" sz="1800" dirty="0"/>
            </a:br>
            <a:r>
              <a:rPr lang="en-US" dirty="0" err="1"/>
              <a:t>GRE</a:t>
            </a:r>
            <a:r>
              <a:rPr lang="en-US" dirty="0"/>
              <a:t> Overview</a:t>
            </a:r>
          </a:p>
        </p:txBody>
      </p:sp>
      <p:sp>
        <p:nvSpPr>
          <p:cNvPr id="2" name="Content Placeholder 1"/>
          <p:cNvSpPr>
            <a:spLocks noGrp="1"/>
          </p:cNvSpPr>
          <p:nvPr>
            <p:ph idx="1"/>
          </p:nvPr>
        </p:nvSpPr>
        <p:spPr>
          <a:xfrm>
            <a:off x="213109" y="1539503"/>
            <a:ext cx="8733677" cy="1576922"/>
          </a:xfrm>
        </p:spPr>
        <p:txBody>
          <a:bodyPr/>
          <a:lstStyle/>
          <a:p>
            <a:r>
              <a:rPr lang="en-US" dirty="0"/>
              <a:t>GRE Introduction</a:t>
            </a:r>
          </a:p>
          <a:p>
            <a:pPr lvl="1"/>
            <a:r>
              <a:rPr lang="en-US" dirty="0"/>
              <a:t>Generic Routing Encapsulation (GRE) is designed to manage the transportation of multiprotocol and IP multicast traffic between two or more sites, that may only have IP connectivity.</a:t>
            </a:r>
          </a:p>
        </p:txBody>
      </p:sp>
      <p:pic>
        <p:nvPicPr>
          <p:cNvPr id="3" name="Picture 2"/>
          <p:cNvPicPr>
            <a:picLocks noChangeAspect="1"/>
          </p:cNvPicPr>
          <p:nvPr/>
        </p:nvPicPr>
        <p:blipFill>
          <a:blip r:embed="rId3"/>
          <a:stretch>
            <a:fillRect/>
          </a:stretch>
        </p:blipFill>
        <p:spPr>
          <a:xfrm>
            <a:off x="3909525" y="3387012"/>
            <a:ext cx="4881796" cy="3059104"/>
          </a:xfrm>
          <a:prstGeom prst="rect">
            <a:avLst/>
          </a:prstGeom>
        </p:spPr>
      </p:pic>
      <p:sp>
        <p:nvSpPr>
          <p:cNvPr id="4" name="TextBox 3"/>
          <p:cNvSpPr txBox="1"/>
          <p:nvPr/>
        </p:nvSpPr>
        <p:spPr>
          <a:xfrm>
            <a:off x="255456" y="3267268"/>
            <a:ext cx="3654068" cy="2345257"/>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charset="0"/>
              <a:buChar char="§"/>
            </a:pPr>
            <a:r>
              <a:rPr lang="en-US" dirty="0">
                <a:latin typeface="+mn-lt"/>
              </a:rPr>
              <a:t>GRE Characteristics</a:t>
            </a:r>
          </a:p>
          <a:p>
            <a:pPr lvl="1" indent="-228600" algn="l" defTabSz="814388">
              <a:lnSpc>
                <a:spcPct val="95000"/>
              </a:lnSpc>
              <a:spcBef>
                <a:spcPct val="35000"/>
              </a:spcBef>
              <a:buClr>
                <a:srgbClr val="708CA1"/>
              </a:buClr>
              <a:buFont typeface="Arial" panose="020B0604020202020204" pitchFamily="34" charset="0"/>
              <a:buChar char="•"/>
            </a:pPr>
            <a:r>
              <a:rPr lang="en-US" sz="2000" dirty="0">
                <a:latin typeface="+mn-lt"/>
              </a:rPr>
              <a:t>IP tunneling using GRE enables network expansion across a single-protocol backbone environment. </a:t>
            </a:r>
          </a:p>
          <a:p>
            <a:pPr algn="l"/>
            <a:endParaRPr lang="en-US" dirty="0"/>
          </a:p>
        </p:txBody>
      </p:sp>
    </p:spTree>
    <p:extLst>
      <p:ext uri="{BB962C8B-B14F-4D97-AF65-F5344CB8AC3E}">
        <p14:creationId xmlns:p14="http://schemas.microsoft.com/office/powerpoint/2010/main" val="1365205618"/>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a:t>GRE</a:t>
            </a:r>
            <a:br>
              <a:rPr lang="en-US" sz="1800" dirty="0"/>
            </a:br>
            <a:r>
              <a:rPr lang="en-US" dirty="0"/>
              <a:t>Implement GRE</a:t>
            </a:r>
          </a:p>
        </p:txBody>
      </p:sp>
      <p:sp>
        <p:nvSpPr>
          <p:cNvPr id="2" name="Content Placeholder 1"/>
          <p:cNvSpPr>
            <a:spLocks noGrp="1"/>
          </p:cNvSpPr>
          <p:nvPr>
            <p:ph idx="1"/>
          </p:nvPr>
        </p:nvSpPr>
        <p:spPr/>
        <p:txBody>
          <a:bodyPr/>
          <a:lstStyle/>
          <a:p>
            <a:r>
              <a:rPr lang="en-US" sz="2000" dirty="0"/>
              <a:t> There are five steps to configuring a GRE tunnel:</a:t>
            </a:r>
          </a:p>
          <a:p>
            <a:pPr lvl="1"/>
            <a:r>
              <a:rPr lang="en-US" sz="1800" b="1" dirty="0"/>
              <a:t>Step 1.</a:t>
            </a:r>
            <a:r>
              <a:rPr lang="en-US" sz="1800" dirty="0"/>
              <a:t> Create a tunnel interface using the </a:t>
            </a:r>
            <a:r>
              <a:rPr lang="en-US" sz="1800" b="1" dirty="0"/>
              <a:t>interface tunnel number </a:t>
            </a:r>
            <a:r>
              <a:rPr lang="en-US" sz="1800" dirty="0"/>
              <a:t>command.</a:t>
            </a:r>
          </a:p>
          <a:p>
            <a:pPr lvl="1"/>
            <a:r>
              <a:rPr lang="en-US" sz="1800" b="1" dirty="0"/>
              <a:t>Step 2.</a:t>
            </a:r>
            <a:r>
              <a:rPr lang="en-US" sz="1800" dirty="0"/>
              <a:t> Configure an IP address for the tunnel interface. This is normally a private IP address.</a:t>
            </a:r>
          </a:p>
          <a:p>
            <a:pPr lvl="1"/>
            <a:r>
              <a:rPr lang="en-US" sz="1800" b="1" dirty="0"/>
              <a:t>Step 3.</a:t>
            </a:r>
            <a:r>
              <a:rPr lang="en-US" sz="1800" dirty="0"/>
              <a:t> Specify the tunnel source IP address.</a:t>
            </a:r>
          </a:p>
          <a:p>
            <a:pPr lvl="1"/>
            <a:r>
              <a:rPr lang="en-US" sz="1800" b="1" dirty="0"/>
              <a:t>Step 4.</a:t>
            </a:r>
            <a:r>
              <a:rPr lang="en-US" sz="1800" dirty="0"/>
              <a:t> Specify the tunnel destination IP address.</a:t>
            </a:r>
          </a:p>
          <a:p>
            <a:pPr lvl="1"/>
            <a:r>
              <a:rPr lang="en-US" sz="1800" b="1" dirty="0"/>
              <a:t>Step 5.</a:t>
            </a:r>
            <a:r>
              <a:rPr lang="en-US" sz="1800" dirty="0"/>
              <a:t> (Optional) Specify GRE tunnel mode as the tunnel interface mode. </a:t>
            </a:r>
            <a:endParaRPr lang="en-US" dirty="0"/>
          </a:p>
        </p:txBody>
      </p:sp>
      <p:pic>
        <p:nvPicPr>
          <p:cNvPr id="3" name="Picture 2"/>
          <p:cNvPicPr>
            <a:picLocks noChangeAspect="1"/>
          </p:cNvPicPr>
          <p:nvPr/>
        </p:nvPicPr>
        <p:blipFill>
          <a:blip r:embed="rId3"/>
          <a:stretch>
            <a:fillRect/>
          </a:stretch>
        </p:blipFill>
        <p:spPr>
          <a:xfrm>
            <a:off x="1120444" y="4133461"/>
            <a:ext cx="6991296" cy="2519057"/>
          </a:xfrm>
          <a:prstGeom prst="rect">
            <a:avLst/>
          </a:prstGeom>
        </p:spPr>
      </p:pic>
    </p:spTree>
    <p:extLst>
      <p:ext uri="{BB962C8B-B14F-4D97-AF65-F5344CB8AC3E}">
        <p14:creationId xmlns:p14="http://schemas.microsoft.com/office/powerpoint/2010/main" val="1291567965"/>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a:t>GRE</a:t>
            </a:r>
            <a:br>
              <a:rPr lang="en-US" sz="1800" dirty="0"/>
            </a:br>
            <a:r>
              <a:rPr lang="en-US" dirty="0"/>
              <a:t>Implement GRE</a:t>
            </a:r>
          </a:p>
        </p:txBody>
      </p:sp>
      <p:sp>
        <p:nvSpPr>
          <p:cNvPr id="2" name="Content Placeholder 1"/>
          <p:cNvSpPr>
            <a:spLocks noGrp="1"/>
          </p:cNvSpPr>
          <p:nvPr>
            <p:ph idx="1"/>
          </p:nvPr>
        </p:nvSpPr>
        <p:spPr/>
        <p:txBody>
          <a:bodyPr/>
          <a:lstStyle/>
          <a:p>
            <a:r>
              <a:rPr lang="en-US" sz="2000" dirty="0"/>
              <a:t>Verify GRE</a:t>
            </a:r>
          </a:p>
          <a:p>
            <a:pPr lvl="1"/>
            <a:r>
              <a:rPr lang="en-US" sz="1800" dirty="0"/>
              <a:t>To determine whether the tunnel interface is up or down, use the</a:t>
            </a:r>
            <a:r>
              <a:rPr lang="en-US" sz="1800" b="1" dirty="0"/>
              <a:t> show </a:t>
            </a:r>
            <a:r>
              <a:rPr lang="en-US" sz="1800" b="1" dirty="0" err="1"/>
              <a:t>ip</a:t>
            </a:r>
            <a:r>
              <a:rPr lang="en-US" sz="1800" b="1" dirty="0"/>
              <a:t> interface brief </a:t>
            </a:r>
            <a:r>
              <a:rPr lang="en-US" sz="1800" dirty="0"/>
              <a:t>command.</a:t>
            </a:r>
          </a:p>
          <a:p>
            <a:pPr lvl="1"/>
            <a:r>
              <a:rPr lang="en-US" sz="1800" dirty="0"/>
              <a:t>To verify the state of a GRE tunnel, use the </a:t>
            </a:r>
            <a:r>
              <a:rPr lang="en-US" sz="1800" b="1" dirty="0"/>
              <a:t>show interface tunnel </a:t>
            </a:r>
            <a:r>
              <a:rPr lang="en-US" sz="1800" dirty="0"/>
              <a:t>command.</a:t>
            </a:r>
          </a:p>
          <a:p>
            <a:pPr lvl="1"/>
            <a:r>
              <a:rPr lang="en-US" sz="1800" dirty="0"/>
              <a:t>Verify that an OSPF adjacency has been established over the tunnel interface using the</a:t>
            </a:r>
            <a:r>
              <a:rPr lang="en-US" sz="1800" b="1" dirty="0"/>
              <a:t> show </a:t>
            </a:r>
            <a:r>
              <a:rPr lang="en-US" sz="1800" b="1" dirty="0" err="1"/>
              <a:t>ip</a:t>
            </a:r>
            <a:r>
              <a:rPr lang="en-US" sz="1800" b="1" dirty="0"/>
              <a:t> </a:t>
            </a:r>
            <a:r>
              <a:rPr lang="en-US" sz="1800" b="1" dirty="0" err="1"/>
              <a:t>ospf</a:t>
            </a:r>
            <a:r>
              <a:rPr lang="en-US" sz="1800" b="1" dirty="0"/>
              <a:t> neighbor </a:t>
            </a:r>
            <a:r>
              <a:rPr lang="en-US" sz="1800" dirty="0"/>
              <a:t>command.</a:t>
            </a:r>
          </a:p>
          <a:p>
            <a:r>
              <a:rPr lang="en-US" sz="2000" dirty="0"/>
              <a:t>Troubleshoot GRE</a:t>
            </a:r>
          </a:p>
          <a:p>
            <a:pPr lvl="1"/>
            <a:r>
              <a:rPr lang="en-US" sz="1800" dirty="0"/>
              <a:t>Use the </a:t>
            </a:r>
            <a:r>
              <a:rPr lang="en-US" sz="1800" b="1" dirty="0"/>
              <a:t>show </a:t>
            </a:r>
            <a:r>
              <a:rPr lang="en-US" sz="1800" b="1" dirty="0" err="1"/>
              <a:t>ip</a:t>
            </a:r>
            <a:r>
              <a:rPr lang="en-US" sz="1800" b="1" dirty="0"/>
              <a:t> interface brief</a:t>
            </a:r>
            <a:r>
              <a:rPr lang="en-US" sz="1800" dirty="0"/>
              <a:t> command on both routers to verify that the tunnel interface is up and configured with the correct IP addresses for the physical interface and the tunnel interface.</a:t>
            </a:r>
          </a:p>
          <a:p>
            <a:pPr lvl="1"/>
            <a:r>
              <a:rPr lang="en-US" sz="1800" dirty="0"/>
              <a:t>Use the </a:t>
            </a:r>
            <a:r>
              <a:rPr lang="en-US" sz="1800" b="1" dirty="0"/>
              <a:t>show </a:t>
            </a:r>
            <a:r>
              <a:rPr lang="en-US" sz="1800" b="1" dirty="0" err="1"/>
              <a:t>ip</a:t>
            </a:r>
            <a:r>
              <a:rPr lang="en-US" sz="1800" b="1" dirty="0"/>
              <a:t> </a:t>
            </a:r>
            <a:r>
              <a:rPr lang="en-US" sz="1800" b="1" dirty="0" err="1"/>
              <a:t>ospf</a:t>
            </a:r>
            <a:r>
              <a:rPr lang="en-US" sz="1800" b="1" dirty="0"/>
              <a:t> neighbor</a:t>
            </a:r>
            <a:r>
              <a:rPr lang="en-US" sz="1800" dirty="0"/>
              <a:t> command to verify neighbor adjacency.</a:t>
            </a:r>
          </a:p>
          <a:p>
            <a:pPr lvl="1"/>
            <a:r>
              <a:rPr lang="en-US" sz="1800" dirty="0"/>
              <a:t>Use </a:t>
            </a:r>
            <a:r>
              <a:rPr lang="en-US" sz="1800" b="1" dirty="0"/>
              <a:t>show </a:t>
            </a:r>
            <a:r>
              <a:rPr lang="en-US" sz="1800" b="1" dirty="0" err="1"/>
              <a:t>ip</a:t>
            </a:r>
            <a:r>
              <a:rPr lang="en-US" sz="1800" b="1" dirty="0"/>
              <a:t> route</a:t>
            </a:r>
            <a:r>
              <a:rPr lang="en-US" sz="1800" dirty="0"/>
              <a:t> to verify that networks are being passed between the two routers</a:t>
            </a:r>
          </a:p>
        </p:txBody>
      </p:sp>
    </p:spTree>
    <p:extLst>
      <p:ext uri="{BB962C8B-B14F-4D97-AF65-F5344CB8AC3E}">
        <p14:creationId xmlns:p14="http://schemas.microsoft.com/office/powerpoint/2010/main" val="1381062338"/>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err="1"/>
              <a:t>eBGP</a:t>
            </a:r>
            <a:r>
              <a:rPr lang="en-US" sz="1800" dirty="0"/>
              <a:t/>
            </a:r>
            <a:br>
              <a:rPr lang="en-US" sz="1800" dirty="0"/>
            </a:br>
            <a:r>
              <a:rPr lang="en-US" dirty="0"/>
              <a:t>BGP Overview</a:t>
            </a:r>
          </a:p>
        </p:txBody>
      </p:sp>
      <p:sp>
        <p:nvSpPr>
          <p:cNvPr id="2" name="Content Placeholder 1"/>
          <p:cNvSpPr>
            <a:spLocks noGrp="1"/>
          </p:cNvSpPr>
          <p:nvPr>
            <p:ph idx="1"/>
          </p:nvPr>
        </p:nvSpPr>
        <p:spPr/>
        <p:txBody>
          <a:bodyPr/>
          <a:lstStyle/>
          <a:p>
            <a:r>
              <a:rPr lang="en-US" dirty="0"/>
              <a:t>IGP and EGP</a:t>
            </a:r>
          </a:p>
          <a:p>
            <a:pPr lvl="1"/>
            <a:r>
              <a:rPr lang="en-US" dirty="0"/>
              <a:t>Interior Gateway Protocols (IGPs) are used to exchange routing information within a company network or an autonomous system (AS).</a:t>
            </a:r>
          </a:p>
          <a:p>
            <a:pPr lvl="1"/>
            <a:r>
              <a:rPr lang="en-US" dirty="0"/>
              <a:t>Exterior Gateway Protocols (EGPs) are used for the exchange of routing information between autonomous systems.</a:t>
            </a:r>
          </a:p>
          <a:p>
            <a:r>
              <a:rPr lang="en-US" dirty="0" err="1"/>
              <a:t>eBGP</a:t>
            </a:r>
            <a:r>
              <a:rPr lang="en-US" dirty="0"/>
              <a:t> and </a:t>
            </a:r>
            <a:r>
              <a:rPr lang="en-US" dirty="0" err="1"/>
              <a:t>iBGP</a:t>
            </a:r>
            <a:endParaRPr lang="en-US" dirty="0"/>
          </a:p>
          <a:p>
            <a:pPr lvl="1"/>
            <a:r>
              <a:rPr lang="en-US" dirty="0"/>
              <a:t>External BGP (</a:t>
            </a:r>
            <a:r>
              <a:rPr lang="en-US" dirty="0" err="1"/>
              <a:t>eBGP</a:t>
            </a:r>
            <a:r>
              <a:rPr lang="en-US" dirty="0"/>
              <a:t>) is the routing protocol used between routers in different autonomous systems.</a:t>
            </a:r>
          </a:p>
          <a:p>
            <a:pPr lvl="1"/>
            <a:r>
              <a:rPr lang="en-US" dirty="0"/>
              <a:t>Internal BGP (</a:t>
            </a:r>
            <a:r>
              <a:rPr lang="en-US" dirty="0" err="1"/>
              <a:t>iBGP</a:t>
            </a:r>
            <a:r>
              <a:rPr lang="en-US" dirty="0"/>
              <a:t>) is the routing protocol used between routers in the same AS.</a:t>
            </a:r>
          </a:p>
          <a:p>
            <a:r>
              <a:rPr lang="en-US" dirty="0"/>
              <a:t>This course focuses on </a:t>
            </a:r>
            <a:r>
              <a:rPr lang="en-US" dirty="0" err="1"/>
              <a:t>eBGP</a:t>
            </a:r>
            <a:r>
              <a:rPr lang="en-US" dirty="0"/>
              <a:t> only.</a:t>
            </a:r>
          </a:p>
          <a:p>
            <a:pPr lvl="1"/>
            <a:endParaRPr lang="en-US" dirty="0"/>
          </a:p>
          <a:p>
            <a:endParaRPr lang="en-US" dirty="0"/>
          </a:p>
        </p:txBody>
      </p:sp>
    </p:spTree>
    <p:extLst>
      <p:ext uri="{BB962C8B-B14F-4D97-AF65-F5344CB8AC3E}">
        <p14:creationId xmlns:p14="http://schemas.microsoft.com/office/powerpoint/2010/main" val="1416245963"/>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err="1"/>
              <a:t>eBGP</a:t>
            </a:r>
            <a:r>
              <a:rPr lang="en-US" sz="1800" dirty="0"/>
              <a:t/>
            </a:r>
            <a:br>
              <a:rPr lang="en-US" sz="1800" dirty="0"/>
            </a:br>
            <a:r>
              <a:rPr lang="en-US" dirty="0"/>
              <a:t>BGP Design Considerations</a:t>
            </a:r>
          </a:p>
        </p:txBody>
      </p:sp>
      <p:sp>
        <p:nvSpPr>
          <p:cNvPr id="2" name="Content Placeholder 1"/>
          <p:cNvSpPr>
            <a:spLocks noGrp="1"/>
          </p:cNvSpPr>
          <p:nvPr>
            <p:ph idx="1"/>
          </p:nvPr>
        </p:nvSpPr>
        <p:spPr/>
        <p:txBody>
          <a:bodyPr/>
          <a:lstStyle/>
          <a:p>
            <a:r>
              <a:rPr lang="en-US" dirty="0"/>
              <a:t>When to use BGP</a:t>
            </a:r>
          </a:p>
          <a:p>
            <a:pPr lvl="1"/>
            <a:r>
              <a:rPr lang="en-US" dirty="0"/>
              <a:t>The use of BGP is most appropriate when an AS has connections to multiple autonomous systems.</a:t>
            </a:r>
          </a:p>
          <a:p>
            <a:pPr lvl="1"/>
            <a:r>
              <a:rPr lang="en-US" dirty="0"/>
              <a:t>BGP should not be used when at least one of the following conditions exist:</a:t>
            </a:r>
          </a:p>
          <a:p>
            <a:pPr lvl="2"/>
            <a:r>
              <a:rPr lang="en-US" dirty="0"/>
              <a:t>There is a single connection to the Internet or another AS. This is known as single-homed.</a:t>
            </a:r>
          </a:p>
          <a:p>
            <a:pPr lvl="2"/>
            <a:r>
              <a:rPr lang="en-US" dirty="0"/>
              <a:t>When there is a limited understanding of BGP. </a:t>
            </a:r>
          </a:p>
          <a:p>
            <a:pPr lvl="1"/>
            <a:endParaRPr lang="en-US" dirty="0"/>
          </a:p>
        </p:txBody>
      </p:sp>
      <p:pic>
        <p:nvPicPr>
          <p:cNvPr id="3" name="Picture 2"/>
          <p:cNvPicPr>
            <a:picLocks noChangeAspect="1"/>
          </p:cNvPicPr>
          <p:nvPr/>
        </p:nvPicPr>
        <p:blipFill>
          <a:blip r:embed="rId3"/>
          <a:stretch>
            <a:fillRect/>
          </a:stretch>
        </p:blipFill>
        <p:spPr>
          <a:xfrm>
            <a:off x="718457" y="4458903"/>
            <a:ext cx="7506692" cy="1818802"/>
          </a:xfrm>
          <a:prstGeom prst="rect">
            <a:avLst/>
          </a:prstGeom>
        </p:spPr>
      </p:pic>
    </p:spTree>
    <p:extLst>
      <p:ext uri="{BB962C8B-B14F-4D97-AF65-F5344CB8AC3E}">
        <p14:creationId xmlns:p14="http://schemas.microsoft.com/office/powerpoint/2010/main" val="437329087"/>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err="1"/>
              <a:t>eBGP</a:t>
            </a:r>
            <a:r>
              <a:rPr lang="en-US" sz="1800" dirty="0"/>
              <a:t/>
            </a:r>
            <a:br>
              <a:rPr lang="en-US" sz="1800" dirty="0"/>
            </a:br>
            <a:r>
              <a:rPr lang="en-US" dirty="0"/>
              <a:t>BGP Design Considerations</a:t>
            </a:r>
          </a:p>
        </p:txBody>
      </p:sp>
      <p:sp>
        <p:nvSpPr>
          <p:cNvPr id="2" name="Content Placeholder 1"/>
          <p:cNvSpPr>
            <a:spLocks noGrp="1"/>
          </p:cNvSpPr>
          <p:nvPr>
            <p:ph idx="1"/>
          </p:nvPr>
        </p:nvSpPr>
        <p:spPr/>
        <p:txBody>
          <a:bodyPr/>
          <a:lstStyle/>
          <a:p>
            <a:r>
              <a:rPr lang="en-US" dirty="0"/>
              <a:t>When to use BGP</a:t>
            </a:r>
          </a:p>
          <a:p>
            <a:pPr lvl="1"/>
            <a:r>
              <a:rPr lang="en-US" dirty="0"/>
              <a:t>The use of BGP is most appropriate when an AS has connections to multiple autonomous systems.</a:t>
            </a:r>
          </a:p>
          <a:p>
            <a:pPr lvl="1"/>
            <a:r>
              <a:rPr lang="en-US" dirty="0"/>
              <a:t>BGP should not be used when at least one of the following conditions exist:</a:t>
            </a:r>
          </a:p>
          <a:p>
            <a:pPr lvl="2"/>
            <a:r>
              <a:rPr lang="en-US" dirty="0"/>
              <a:t>There is a single connection to the Internet or another AS. This is known as single-homed.</a:t>
            </a:r>
          </a:p>
          <a:p>
            <a:pPr lvl="2"/>
            <a:r>
              <a:rPr lang="en-US" dirty="0"/>
              <a:t>When there is a limited understanding of BGP. </a:t>
            </a:r>
          </a:p>
          <a:p>
            <a:pPr lvl="1"/>
            <a:endParaRPr lang="en-US" dirty="0"/>
          </a:p>
        </p:txBody>
      </p:sp>
      <p:pic>
        <p:nvPicPr>
          <p:cNvPr id="3" name="Picture 2"/>
          <p:cNvPicPr>
            <a:picLocks noChangeAspect="1"/>
          </p:cNvPicPr>
          <p:nvPr/>
        </p:nvPicPr>
        <p:blipFill>
          <a:blip r:embed="rId3"/>
          <a:stretch>
            <a:fillRect/>
          </a:stretch>
        </p:blipFill>
        <p:spPr>
          <a:xfrm>
            <a:off x="718457" y="4458903"/>
            <a:ext cx="7506692" cy="1818802"/>
          </a:xfrm>
          <a:prstGeom prst="rect">
            <a:avLst/>
          </a:prstGeom>
        </p:spPr>
      </p:pic>
    </p:spTree>
    <p:extLst>
      <p:ext uri="{BB962C8B-B14F-4D97-AF65-F5344CB8AC3E}">
        <p14:creationId xmlns:p14="http://schemas.microsoft.com/office/powerpoint/2010/main" val="1477242656"/>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err="1"/>
              <a:t>eBGP</a:t>
            </a:r>
            <a:r>
              <a:rPr lang="en-US" sz="1800" dirty="0"/>
              <a:t/>
            </a:r>
            <a:br>
              <a:rPr lang="en-US" sz="1800" dirty="0"/>
            </a:br>
            <a:r>
              <a:rPr lang="en-US" dirty="0"/>
              <a:t>BGP Design Considerations</a:t>
            </a:r>
          </a:p>
        </p:txBody>
      </p:sp>
      <p:sp>
        <p:nvSpPr>
          <p:cNvPr id="2" name="Content Placeholder 1"/>
          <p:cNvSpPr>
            <a:spLocks noGrp="1"/>
          </p:cNvSpPr>
          <p:nvPr>
            <p:ph idx="1"/>
          </p:nvPr>
        </p:nvSpPr>
        <p:spPr>
          <a:xfrm>
            <a:off x="213109" y="1539502"/>
            <a:ext cx="8483022" cy="4926405"/>
          </a:xfrm>
        </p:spPr>
        <p:txBody>
          <a:bodyPr/>
          <a:lstStyle/>
          <a:p>
            <a:r>
              <a:rPr lang="en-US" dirty="0"/>
              <a:t>BGP Options</a:t>
            </a:r>
          </a:p>
          <a:p>
            <a:pPr lvl="1"/>
            <a:r>
              <a:rPr lang="en-US" dirty="0"/>
              <a:t>There are three common ways an organization can choose to implement BGP in a multi-homed environment:</a:t>
            </a:r>
          </a:p>
          <a:p>
            <a:pPr lvl="2"/>
            <a:r>
              <a:rPr lang="en-US" dirty="0"/>
              <a:t>Default Route Only - This is the simplest method to implement BGP. However, because the company only receives a default route from both ISPs, sub-optimal routing may occur. </a:t>
            </a:r>
          </a:p>
          <a:p>
            <a:pPr lvl="2"/>
            <a:r>
              <a:rPr lang="en-US" dirty="0"/>
              <a:t>Default Route and ISP Routes - This option allows Company-A to forward traffic to the appropriate ISP for networks advertised by that ISP. </a:t>
            </a:r>
          </a:p>
          <a:p>
            <a:pPr lvl="2"/>
            <a:r>
              <a:rPr lang="en-US" dirty="0"/>
              <a:t>All Internet Routes - Because Company-A receives all Internet routes from both ISPs, Company-A can determine which ISP to use as the best path to forward traffic for any network. Although this solves the issue of sub-optimal routing, the Company-A’s BGP router must contain all Internet routes.</a:t>
            </a:r>
          </a:p>
          <a:p>
            <a:pPr lvl="1"/>
            <a:endParaRPr lang="en-US" dirty="0"/>
          </a:p>
          <a:p>
            <a:pPr marL="0" indent="0">
              <a:buNone/>
            </a:pPr>
            <a:r>
              <a:rPr lang="en-US" dirty="0"/>
              <a:t/>
            </a:r>
            <a:br>
              <a:rPr lang="en-US" dirty="0"/>
            </a:br>
            <a:r>
              <a:rPr lang="en-US" dirty="0"/>
              <a:t/>
            </a:r>
            <a:br>
              <a:rPr lang="en-US" dirty="0"/>
            </a:br>
            <a:r>
              <a:rPr lang="en-US" dirty="0"/>
              <a:t/>
            </a:r>
            <a:br>
              <a:rPr lang="en-US" dirty="0"/>
            </a:br>
            <a:endParaRPr lang="en-US" dirty="0"/>
          </a:p>
        </p:txBody>
      </p:sp>
    </p:spTree>
    <p:extLst>
      <p:ext uri="{BB962C8B-B14F-4D97-AF65-F5344CB8AC3E}">
        <p14:creationId xmlns:p14="http://schemas.microsoft.com/office/powerpoint/2010/main" val="1770676344"/>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err="1"/>
              <a:t>eBGP</a:t>
            </a:r>
            <a:r>
              <a:rPr lang="en-US" sz="1800" dirty="0"/>
              <a:t/>
            </a:r>
            <a:br>
              <a:rPr lang="en-US" sz="1800" dirty="0"/>
            </a:br>
            <a:r>
              <a:rPr lang="en-US" dirty="0"/>
              <a:t>BGP Branch Configuration</a:t>
            </a:r>
          </a:p>
        </p:txBody>
      </p:sp>
      <p:sp>
        <p:nvSpPr>
          <p:cNvPr id="2" name="Content Placeholder 1"/>
          <p:cNvSpPr>
            <a:spLocks noGrp="1"/>
          </p:cNvSpPr>
          <p:nvPr>
            <p:ph idx="1"/>
          </p:nvPr>
        </p:nvSpPr>
        <p:spPr/>
        <p:txBody>
          <a:bodyPr/>
          <a:lstStyle/>
          <a:p>
            <a:r>
              <a:rPr lang="en-US" dirty="0"/>
              <a:t>BGP Configuration Commands</a:t>
            </a:r>
          </a:p>
          <a:p>
            <a:pPr lvl="1"/>
            <a:r>
              <a:rPr lang="en-US" dirty="0"/>
              <a:t>There are three steps to implement </a:t>
            </a:r>
            <a:r>
              <a:rPr lang="en-US" dirty="0" err="1"/>
              <a:t>eBGP</a:t>
            </a:r>
            <a:r>
              <a:rPr lang="en-US" dirty="0"/>
              <a:t>:</a:t>
            </a:r>
          </a:p>
          <a:p>
            <a:pPr lvl="2"/>
            <a:r>
              <a:rPr lang="en-US" b="1" dirty="0"/>
              <a:t>Step 1</a:t>
            </a:r>
            <a:r>
              <a:rPr lang="en-US" dirty="0"/>
              <a:t>: Enable BGP routing.</a:t>
            </a:r>
          </a:p>
          <a:p>
            <a:pPr lvl="2"/>
            <a:r>
              <a:rPr lang="en-US" b="1" dirty="0"/>
              <a:t>Step 2</a:t>
            </a:r>
            <a:r>
              <a:rPr lang="en-US" dirty="0"/>
              <a:t>: Configure BGP neighbor(s) (peering).</a:t>
            </a:r>
          </a:p>
          <a:p>
            <a:pPr lvl="2"/>
            <a:r>
              <a:rPr lang="en-US" b="1" dirty="0"/>
              <a:t>Step 3</a:t>
            </a:r>
            <a:r>
              <a:rPr lang="en-US" dirty="0"/>
              <a:t>: Advertise network(s) originating from this AS.</a:t>
            </a:r>
          </a:p>
          <a:p>
            <a:pPr lvl="2"/>
            <a:endParaRPr lang="en-US" dirty="0"/>
          </a:p>
        </p:txBody>
      </p:sp>
      <p:pic>
        <p:nvPicPr>
          <p:cNvPr id="3" name="Picture 2"/>
          <p:cNvPicPr>
            <a:picLocks noChangeAspect="1"/>
          </p:cNvPicPr>
          <p:nvPr/>
        </p:nvPicPr>
        <p:blipFill>
          <a:blip r:embed="rId3"/>
          <a:stretch>
            <a:fillRect/>
          </a:stretch>
        </p:blipFill>
        <p:spPr>
          <a:xfrm>
            <a:off x="321676" y="3938922"/>
            <a:ext cx="8516539" cy="2133898"/>
          </a:xfrm>
          <a:prstGeom prst="rect">
            <a:avLst/>
          </a:prstGeom>
        </p:spPr>
      </p:pic>
    </p:spTree>
    <p:extLst>
      <p:ext uri="{BB962C8B-B14F-4D97-AF65-F5344CB8AC3E}">
        <p14:creationId xmlns:p14="http://schemas.microsoft.com/office/powerpoint/2010/main" val="309151352"/>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lstStyle/>
          <a:p>
            <a:r>
              <a:rPr lang="en-US" sz="1800" dirty="0" err="1"/>
              <a:t>eBGP</a:t>
            </a:r>
            <a:r>
              <a:rPr lang="en-US" sz="1800" dirty="0"/>
              <a:t/>
            </a:r>
            <a:br>
              <a:rPr lang="en-US" sz="1800" dirty="0"/>
            </a:br>
            <a:r>
              <a:rPr lang="en-US" dirty="0"/>
              <a:t>BGP Branch Configuration</a:t>
            </a:r>
          </a:p>
        </p:txBody>
      </p:sp>
      <p:sp>
        <p:nvSpPr>
          <p:cNvPr id="2" name="Content Placeholder 1"/>
          <p:cNvSpPr>
            <a:spLocks noGrp="1"/>
          </p:cNvSpPr>
          <p:nvPr>
            <p:ph idx="1"/>
          </p:nvPr>
        </p:nvSpPr>
        <p:spPr/>
        <p:txBody>
          <a:bodyPr/>
          <a:lstStyle/>
          <a:p>
            <a:r>
              <a:rPr lang="en-US" dirty="0"/>
              <a:t>Verify </a:t>
            </a:r>
            <a:r>
              <a:rPr lang="en-US" dirty="0" err="1"/>
              <a:t>eBGP</a:t>
            </a:r>
            <a:endParaRPr lang="en-US" dirty="0"/>
          </a:p>
          <a:p>
            <a:pPr lvl="1"/>
            <a:r>
              <a:rPr lang="en-US" dirty="0"/>
              <a:t>Three commands can be used to verify </a:t>
            </a:r>
            <a:r>
              <a:rPr lang="en-US" dirty="0" err="1"/>
              <a:t>eBGP</a:t>
            </a:r>
            <a:endParaRPr lang="en-US" dirty="0"/>
          </a:p>
        </p:txBody>
      </p:sp>
      <p:pic>
        <p:nvPicPr>
          <p:cNvPr id="3" name="Picture 2"/>
          <p:cNvPicPr>
            <a:picLocks noChangeAspect="1"/>
          </p:cNvPicPr>
          <p:nvPr/>
        </p:nvPicPr>
        <p:blipFill>
          <a:blip r:embed="rId3"/>
          <a:stretch>
            <a:fillRect/>
          </a:stretch>
        </p:blipFill>
        <p:spPr>
          <a:xfrm>
            <a:off x="385178" y="2657367"/>
            <a:ext cx="8373644" cy="1543265"/>
          </a:xfrm>
          <a:prstGeom prst="rect">
            <a:avLst/>
          </a:prstGeom>
        </p:spPr>
      </p:pic>
      <p:pic>
        <p:nvPicPr>
          <p:cNvPr id="4" name="Picture 3"/>
          <p:cNvPicPr>
            <a:picLocks noChangeAspect="1"/>
          </p:cNvPicPr>
          <p:nvPr/>
        </p:nvPicPr>
        <p:blipFill>
          <a:blip r:embed="rId4"/>
          <a:stretch>
            <a:fillRect/>
          </a:stretch>
        </p:blipFill>
        <p:spPr>
          <a:xfrm>
            <a:off x="193868" y="4200632"/>
            <a:ext cx="8668960" cy="2162477"/>
          </a:xfrm>
          <a:prstGeom prst="rect">
            <a:avLst/>
          </a:prstGeom>
        </p:spPr>
      </p:pic>
    </p:spTree>
    <p:extLst>
      <p:ext uri="{BB962C8B-B14F-4D97-AF65-F5344CB8AC3E}">
        <p14:creationId xmlns:p14="http://schemas.microsoft.com/office/powerpoint/2010/main" val="1604765343"/>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ACL Operation Overview</a:t>
            </a:r>
            <a:r>
              <a:rPr lang="en-US" dirty="0"/>
              <a:t/>
            </a:r>
            <a:br>
              <a:rPr lang="en-US" dirty="0"/>
            </a:br>
            <a:r>
              <a:rPr lang="en-US" dirty="0"/>
              <a:t>ACLs and the Wildcard Mask</a:t>
            </a:r>
          </a:p>
        </p:txBody>
      </p:sp>
      <p:sp>
        <p:nvSpPr>
          <p:cNvPr id="2" name="Content Placeholder 1"/>
          <p:cNvSpPr>
            <a:spLocks noGrp="1"/>
          </p:cNvSpPr>
          <p:nvPr>
            <p:ph idx="1"/>
          </p:nvPr>
        </p:nvSpPr>
        <p:spPr>
          <a:xfrm>
            <a:off x="213109" y="1228776"/>
            <a:ext cx="8733677" cy="5309676"/>
          </a:xfrm>
        </p:spPr>
        <p:txBody>
          <a:bodyPr>
            <a:normAutofit/>
          </a:bodyPr>
          <a:lstStyle/>
          <a:p>
            <a:r>
              <a:rPr lang="en-US" dirty="0"/>
              <a:t>An ACL is a sequential list of permit or deny statements, known as access control entries (ACEs).</a:t>
            </a:r>
          </a:p>
          <a:p>
            <a:r>
              <a:rPr lang="en-CA" dirty="0"/>
              <a:t>As network traffic passes through an interface configured with an ACL, the router compares the information within the packet against each ACE.</a:t>
            </a:r>
          </a:p>
          <a:p>
            <a:r>
              <a:rPr lang="en-CA" dirty="0"/>
              <a:t> </a:t>
            </a:r>
            <a:r>
              <a:rPr lang="en-US" dirty="0"/>
              <a:t>An IPv4 ACE includes the use of a wildcard mask to filter IPv4 addresses.</a:t>
            </a:r>
          </a:p>
        </p:txBody>
      </p:sp>
    </p:spTree>
    <p:extLst>
      <p:ext uri="{BB962C8B-B14F-4D97-AF65-F5344CB8AC3E}">
        <p14:creationId xmlns:p14="http://schemas.microsoft.com/office/powerpoint/2010/main" val="1676714878"/>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5370" y="1383264"/>
            <a:ext cx="5769152" cy="5155188"/>
          </a:xfrm>
          <a:prstGeom prst="rect">
            <a:avLst/>
          </a:prstGeom>
        </p:spPr>
      </p:pic>
      <p:sp>
        <p:nvSpPr>
          <p:cNvPr id="6" name="Rectangle 2"/>
          <p:cNvSpPr txBox="1">
            <a:spLocks noChangeArrowheads="1"/>
          </p:cNvSpPr>
          <p:nvPr/>
        </p:nvSpPr>
        <p:spPr bwMode="auto">
          <a:xfrm>
            <a:off x="193867" y="42396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nSpc>
                <a:spcPct val="80000"/>
              </a:lnSpc>
            </a:pPr>
            <a:r>
              <a:rPr lang="en-US" sz="1800" kern="0" dirty="0"/>
              <a:t>ACL Operation Overview</a:t>
            </a:r>
            <a:r>
              <a:rPr lang="en-US" kern="0" dirty="0"/>
              <a:t/>
            </a:r>
            <a:br>
              <a:rPr lang="en-US" kern="0" dirty="0"/>
            </a:br>
            <a:r>
              <a:rPr lang="en-US" kern="0" dirty="0"/>
              <a:t>ACLs and the Wildcard Mask </a:t>
            </a:r>
            <a:r>
              <a:rPr lang="en-US" kern="0" dirty="0" err="1"/>
              <a:t>cont</a:t>
            </a:r>
            <a:r>
              <a:rPr lang="en-US" kern="0" dirty="0"/>
              <a:t>…</a:t>
            </a:r>
          </a:p>
        </p:txBody>
      </p:sp>
    </p:spTree>
    <p:extLst>
      <p:ext uri="{BB962C8B-B14F-4D97-AF65-F5344CB8AC3E}">
        <p14:creationId xmlns:p14="http://schemas.microsoft.com/office/powerpoint/2010/main" val="1030668349"/>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5059" y="1947862"/>
            <a:ext cx="6929774" cy="4013332"/>
          </a:xfrm>
          <a:prstGeom prst="rect">
            <a:avLst/>
          </a:prstGeom>
        </p:spPr>
      </p:pic>
      <p:sp>
        <p:nvSpPr>
          <p:cNvPr id="6" name="Rectangle 2"/>
          <p:cNvSpPr txBox="1">
            <a:spLocks noChangeArrowheads="1"/>
          </p:cNvSpPr>
          <p:nvPr/>
        </p:nvSpPr>
        <p:spPr bwMode="auto">
          <a:xfrm>
            <a:off x="193867" y="42396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nSpc>
                <a:spcPct val="80000"/>
              </a:lnSpc>
            </a:pPr>
            <a:r>
              <a:rPr lang="en-US" sz="1800" kern="0" dirty="0"/>
              <a:t>ACL Operation Overview</a:t>
            </a:r>
            <a:r>
              <a:rPr lang="en-US" kern="0" dirty="0"/>
              <a:t/>
            </a:r>
            <a:br>
              <a:rPr lang="en-US" kern="0" dirty="0"/>
            </a:br>
            <a:r>
              <a:rPr lang="en-US" kern="0" dirty="0"/>
              <a:t>Applying ACLs to an Interface</a:t>
            </a:r>
          </a:p>
        </p:txBody>
      </p:sp>
    </p:spTree>
    <p:extLst>
      <p:ext uri="{BB962C8B-B14F-4D97-AF65-F5344CB8AC3E}">
        <p14:creationId xmlns:p14="http://schemas.microsoft.com/office/powerpoint/2010/main" val="1982391644"/>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9140" y="1624800"/>
            <a:ext cx="7021611" cy="5233200"/>
          </a:xfrm>
          <a:prstGeom prst="rect">
            <a:avLst/>
          </a:prstGeom>
        </p:spPr>
      </p:pic>
      <p:sp>
        <p:nvSpPr>
          <p:cNvPr id="6" name="Rectangle 2"/>
          <p:cNvSpPr txBox="1">
            <a:spLocks noChangeArrowheads="1"/>
          </p:cNvSpPr>
          <p:nvPr/>
        </p:nvSpPr>
        <p:spPr bwMode="auto">
          <a:xfrm>
            <a:off x="193867" y="42396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nSpc>
                <a:spcPct val="80000"/>
              </a:lnSpc>
            </a:pPr>
            <a:r>
              <a:rPr lang="en-US" sz="1800" kern="0" dirty="0"/>
              <a:t>ACL Operation Overview</a:t>
            </a:r>
            <a:r>
              <a:rPr lang="en-US" kern="0" dirty="0"/>
              <a:t/>
            </a:r>
            <a:br>
              <a:rPr lang="en-US" kern="0" dirty="0"/>
            </a:br>
            <a:r>
              <a:rPr lang="en-US" kern="0" dirty="0"/>
              <a:t>Applying ACLs to an Interface </a:t>
            </a:r>
            <a:r>
              <a:rPr lang="en-US" kern="0" dirty="0" err="1"/>
              <a:t>cont</a:t>
            </a:r>
            <a:r>
              <a:rPr lang="en-US" kern="0" dirty="0"/>
              <a:t>…</a:t>
            </a:r>
          </a:p>
        </p:txBody>
      </p:sp>
    </p:spTree>
    <p:extLst>
      <p:ext uri="{BB962C8B-B14F-4D97-AF65-F5344CB8AC3E}">
        <p14:creationId xmlns:p14="http://schemas.microsoft.com/office/powerpoint/2010/main" val="1380506527"/>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228775"/>
            <a:ext cx="8733677" cy="5267559"/>
          </a:xfrm>
        </p:spPr>
        <p:txBody>
          <a:bodyPr>
            <a:normAutofit/>
          </a:bodyPr>
          <a:lstStyle/>
          <a:p>
            <a:r>
              <a:rPr lang="en-US" dirty="0"/>
              <a:t>Two types of Cisco IPv4 ACLS:</a:t>
            </a:r>
          </a:p>
          <a:p>
            <a:pPr lvl="1"/>
            <a:r>
              <a:rPr lang="en-US" dirty="0"/>
              <a:t>Standard</a:t>
            </a:r>
          </a:p>
          <a:p>
            <a:pPr lvl="2"/>
            <a:r>
              <a:rPr lang="en-US" dirty="0"/>
              <a:t>Standard ACLs can be used to permit or deny traffic only from source IPv4 addresses. The destination of the packet and the ports involved are not evaluated</a:t>
            </a:r>
          </a:p>
          <a:p>
            <a:pPr lvl="1"/>
            <a:r>
              <a:rPr lang="en-US" dirty="0"/>
              <a:t>Extended</a:t>
            </a:r>
          </a:p>
          <a:p>
            <a:pPr lvl="2"/>
            <a:r>
              <a:rPr lang="en-US" dirty="0"/>
              <a:t>Extended ACLs filter IPv4 packets based on several attributes:</a:t>
            </a:r>
          </a:p>
          <a:p>
            <a:pPr lvl="3"/>
            <a:r>
              <a:rPr lang="en-US" dirty="0"/>
              <a:t>Protocol type</a:t>
            </a:r>
          </a:p>
          <a:p>
            <a:pPr lvl="3"/>
            <a:r>
              <a:rPr lang="en-US" dirty="0"/>
              <a:t>Source IPv4 address</a:t>
            </a:r>
          </a:p>
          <a:p>
            <a:pPr lvl="3"/>
            <a:r>
              <a:rPr lang="en-US" dirty="0"/>
              <a:t>Destination IPv4 address</a:t>
            </a:r>
          </a:p>
          <a:p>
            <a:pPr lvl="3"/>
            <a:r>
              <a:rPr lang="en-US" dirty="0"/>
              <a:t>Source TCP or UDP ports</a:t>
            </a:r>
          </a:p>
          <a:p>
            <a:pPr lvl="3"/>
            <a:r>
              <a:rPr lang="en-US" dirty="0"/>
              <a:t>Destination TCP or UDP ports</a:t>
            </a:r>
          </a:p>
          <a:p>
            <a:pPr lvl="3"/>
            <a:r>
              <a:rPr lang="en-US" dirty="0"/>
              <a:t>Optional protocol type information for finer control</a:t>
            </a:r>
          </a:p>
          <a:p>
            <a:pPr lvl="2"/>
            <a:endParaRPr lang="en-US" dirty="0"/>
          </a:p>
          <a:p>
            <a:pPr lvl="2"/>
            <a:endParaRPr lang="en-US" dirty="0"/>
          </a:p>
        </p:txBody>
      </p:sp>
      <p:sp>
        <p:nvSpPr>
          <p:cNvPr id="21505" name="Rectangle 2"/>
          <p:cNvSpPr>
            <a:spLocks noGrp="1" noChangeArrowheads="1"/>
          </p:cNvSpPr>
          <p:nvPr>
            <p:ph type="title"/>
          </p:nvPr>
        </p:nvSpPr>
        <p:spPr/>
        <p:txBody>
          <a:bodyPr/>
          <a:lstStyle/>
          <a:p>
            <a:pPr>
              <a:lnSpc>
                <a:spcPct val="80000"/>
              </a:lnSpc>
              <a:buFontTx/>
              <a:buNone/>
            </a:pPr>
            <a:r>
              <a:rPr lang="en-US" sz="1800" dirty="0"/>
              <a:t>Types of IPv4 ACLs</a:t>
            </a:r>
            <a:r>
              <a:rPr lang="en-US" dirty="0"/>
              <a:t/>
            </a:r>
            <a:br>
              <a:rPr lang="en-US" dirty="0"/>
            </a:br>
            <a:r>
              <a:rPr lang="en-US" dirty="0"/>
              <a:t>Standard and Extended IPv4 ACLs</a:t>
            </a:r>
          </a:p>
        </p:txBody>
      </p:sp>
    </p:spTree>
    <p:extLst>
      <p:ext uri="{BB962C8B-B14F-4D97-AF65-F5344CB8AC3E}">
        <p14:creationId xmlns:p14="http://schemas.microsoft.com/office/powerpoint/2010/main" val="199309593"/>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Types of IPv4 ACLs</a:t>
            </a:r>
            <a:r>
              <a:rPr lang="en-US" dirty="0"/>
              <a:t/>
            </a:r>
            <a:br>
              <a:rPr lang="en-US" dirty="0"/>
            </a:br>
            <a:r>
              <a:rPr lang="en-US" dirty="0"/>
              <a:t>Standard and Extended IPv4 ACLs </a:t>
            </a:r>
            <a:r>
              <a:rPr lang="en-US" dirty="0" err="1"/>
              <a:t>cont</a:t>
            </a:r>
            <a:r>
              <a:rPr lang="en-US" dirty="0"/>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151" y="1853764"/>
            <a:ext cx="7469590" cy="11579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771" y="3632836"/>
            <a:ext cx="7526350" cy="2576895"/>
          </a:xfrm>
          <a:prstGeom prst="rect">
            <a:avLst/>
          </a:prstGeom>
        </p:spPr>
      </p:pic>
    </p:spTree>
    <p:extLst>
      <p:ext uri="{BB962C8B-B14F-4D97-AF65-F5344CB8AC3E}">
        <p14:creationId xmlns:p14="http://schemas.microsoft.com/office/powerpoint/2010/main" val="541925703"/>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Types of IPv4 ACLs</a:t>
            </a:r>
            <a:r>
              <a:rPr lang="en-US" dirty="0"/>
              <a:t/>
            </a:r>
            <a:br>
              <a:rPr lang="en-US" dirty="0"/>
            </a:br>
            <a:r>
              <a:rPr lang="en-US" dirty="0"/>
              <a:t>Numbered and Named ACLs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6614" y="2070792"/>
            <a:ext cx="6345143" cy="203088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8352" y="4319417"/>
            <a:ext cx="6334165" cy="2513906"/>
          </a:xfrm>
          <a:prstGeom prst="rect">
            <a:avLst/>
          </a:prstGeom>
        </p:spPr>
      </p:pic>
      <p:sp>
        <p:nvSpPr>
          <p:cNvPr id="7" name="Content Placeholder 1"/>
          <p:cNvSpPr>
            <a:spLocks noGrp="1"/>
          </p:cNvSpPr>
          <p:nvPr>
            <p:ph idx="1"/>
          </p:nvPr>
        </p:nvSpPr>
        <p:spPr>
          <a:xfrm>
            <a:off x="232348" y="1232592"/>
            <a:ext cx="8733677" cy="5309676"/>
          </a:xfrm>
        </p:spPr>
        <p:txBody>
          <a:bodyPr>
            <a:normAutofit/>
          </a:bodyPr>
          <a:lstStyle/>
          <a:p>
            <a:pPr marL="342900" indent="-342900">
              <a:buFont typeface="Wingdings" panose="05000000000000000000" pitchFamily="2" charset="2"/>
              <a:buChar char="§"/>
            </a:pPr>
            <a:r>
              <a:rPr lang="en-US" dirty="0"/>
              <a:t>Standard and extended ACLs can be created using either a number or a name to identify the ACL.</a:t>
            </a:r>
          </a:p>
        </p:txBody>
      </p:sp>
    </p:spTree>
    <p:extLst>
      <p:ext uri="{BB962C8B-B14F-4D97-AF65-F5344CB8AC3E}">
        <p14:creationId xmlns:p14="http://schemas.microsoft.com/office/powerpoint/2010/main" val="1438723217"/>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Types of IPv4 ACLs</a:t>
            </a:r>
            <a:r>
              <a:rPr lang="en-US" dirty="0"/>
              <a:t/>
            </a:r>
            <a:br>
              <a:rPr lang="en-US" dirty="0"/>
            </a:br>
            <a:r>
              <a:rPr lang="en-US" dirty="0"/>
              <a:t>Where to Place ACLs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1133" y="1441729"/>
            <a:ext cx="7597625" cy="5307089"/>
          </a:xfrm>
          <a:prstGeom prst="rect">
            <a:avLst/>
          </a:prstGeom>
        </p:spPr>
      </p:pic>
    </p:spTree>
    <p:extLst>
      <p:ext uri="{BB962C8B-B14F-4D97-AF65-F5344CB8AC3E}">
        <p14:creationId xmlns:p14="http://schemas.microsoft.com/office/powerpoint/2010/main" val="1550137139"/>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Types of IPv4 ACLs</a:t>
            </a:r>
            <a:r>
              <a:rPr lang="en-US" dirty="0"/>
              <a:t/>
            </a:r>
            <a:br>
              <a:rPr lang="en-US" dirty="0"/>
            </a:br>
            <a:r>
              <a:rPr lang="en-US" dirty="0"/>
              <a:t>Where to Place ACLs </a:t>
            </a:r>
            <a:r>
              <a:rPr lang="en-US" dirty="0" err="1"/>
              <a:t>cont</a:t>
            </a:r>
            <a:r>
              <a:rPr lang="en-US" dirty="0"/>
              <a:t>…</a:t>
            </a:r>
          </a:p>
        </p:txBody>
      </p:sp>
      <p:sp>
        <p:nvSpPr>
          <p:cNvPr id="4" name="TextBox 3"/>
          <p:cNvSpPr txBox="1"/>
          <p:nvPr/>
        </p:nvSpPr>
        <p:spPr>
          <a:xfrm>
            <a:off x="228600" y="1615440"/>
            <a:ext cx="8366760" cy="3924151"/>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charset="0"/>
              <a:buChar char="§"/>
            </a:pPr>
            <a:r>
              <a:rPr lang="en-US" sz="2000" dirty="0">
                <a:latin typeface="+mn-lt"/>
              </a:rPr>
              <a:t>Every ACL should be placed where it has the greatest impact on efficiency. The basic rules are:</a:t>
            </a:r>
          </a:p>
          <a:p>
            <a:pPr marL="693738" lvl="1" indent="-236538" algn="l" defTabSz="814388">
              <a:lnSpc>
                <a:spcPct val="95000"/>
              </a:lnSpc>
              <a:spcBef>
                <a:spcPct val="50000"/>
              </a:spcBef>
              <a:buClr>
                <a:srgbClr val="708CA1"/>
              </a:buClr>
              <a:buFont typeface="Wingdings" charset="0"/>
              <a:buChar char="§"/>
            </a:pPr>
            <a:r>
              <a:rPr lang="en-US" sz="2000" dirty="0">
                <a:latin typeface="+mn-lt"/>
              </a:rPr>
              <a:t>Extended ACLs - Locate extended ACLs as close as possible to the source of the traffic to be filtered. </a:t>
            </a:r>
          </a:p>
          <a:p>
            <a:pPr marL="693738" lvl="1" indent="-236538" algn="l" defTabSz="814388">
              <a:lnSpc>
                <a:spcPct val="95000"/>
              </a:lnSpc>
              <a:spcBef>
                <a:spcPct val="50000"/>
              </a:spcBef>
              <a:buClr>
                <a:srgbClr val="708CA1"/>
              </a:buClr>
              <a:buFont typeface="Wingdings" charset="0"/>
              <a:buChar char="§"/>
            </a:pPr>
            <a:r>
              <a:rPr lang="en-US" sz="2000" dirty="0">
                <a:latin typeface="+mn-lt"/>
              </a:rPr>
              <a:t>Standard ACLs - Because standard ACLs do not specify destination addresses, place them as close to the destination as possible.</a:t>
            </a:r>
          </a:p>
          <a:p>
            <a:pPr marL="693738" lvl="1" indent="-236538" algn="l" defTabSz="814388">
              <a:lnSpc>
                <a:spcPct val="95000"/>
              </a:lnSpc>
              <a:spcBef>
                <a:spcPct val="50000"/>
              </a:spcBef>
              <a:buClr>
                <a:srgbClr val="708CA1"/>
              </a:buClr>
              <a:buFont typeface="Wingdings" charset="0"/>
              <a:buChar char="§"/>
            </a:pPr>
            <a:r>
              <a:rPr lang="en-US" sz="2000" dirty="0">
                <a:latin typeface="+mn-lt"/>
              </a:rPr>
              <a:t>Placement of the ACL, and therefore the type of ACL used, may also depend on: the extent of the network administrator’s control, bandwidth of the networks involved, and ease of configuration.</a:t>
            </a:r>
          </a:p>
          <a:p>
            <a:pPr marL="236538" indent="-236538" algn="l" defTabSz="814388">
              <a:lnSpc>
                <a:spcPct val="95000"/>
              </a:lnSpc>
              <a:spcBef>
                <a:spcPct val="50000"/>
              </a:spcBef>
              <a:buClr>
                <a:srgbClr val="708CA1"/>
              </a:buClr>
              <a:buFont typeface="Wingdings" charset="0"/>
              <a:buChar char="§"/>
            </a:pPr>
            <a:endParaRPr lang="en-US" sz="2000" dirty="0">
              <a:latin typeface="+mn-lt"/>
            </a:endParaRPr>
          </a:p>
        </p:txBody>
      </p:sp>
    </p:spTree>
    <p:extLst>
      <p:ext uri="{BB962C8B-B14F-4D97-AF65-F5344CB8AC3E}">
        <p14:creationId xmlns:p14="http://schemas.microsoft.com/office/powerpoint/2010/main" val="332932463"/>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Standard IPv4 ACL Configuration</a:t>
            </a:r>
            <a:r>
              <a:rPr lang="en-US" dirty="0"/>
              <a:t/>
            </a:r>
            <a:br>
              <a:rPr lang="en-US" dirty="0"/>
            </a:br>
            <a:r>
              <a:rPr lang="en-US" dirty="0"/>
              <a:t>Configure a Standard IPv4 ACL</a:t>
            </a:r>
          </a:p>
        </p:txBody>
      </p:sp>
      <p:sp>
        <p:nvSpPr>
          <p:cNvPr id="5" name="Content Placeholder 1"/>
          <p:cNvSpPr>
            <a:spLocks noGrp="1"/>
          </p:cNvSpPr>
          <p:nvPr>
            <p:ph idx="1"/>
          </p:nvPr>
        </p:nvSpPr>
        <p:spPr>
          <a:xfrm>
            <a:off x="213110" y="1325880"/>
            <a:ext cx="8752915" cy="975360"/>
          </a:xfrm>
        </p:spPr>
        <p:txBody>
          <a:bodyPr/>
          <a:lstStyle/>
          <a:p>
            <a:r>
              <a:rPr lang="en-US" dirty="0"/>
              <a:t>Router(</a:t>
            </a:r>
            <a:r>
              <a:rPr lang="en-US" dirty="0" err="1"/>
              <a:t>config</a:t>
            </a:r>
            <a:r>
              <a:rPr lang="en-US" dirty="0"/>
              <a:t>)# </a:t>
            </a:r>
            <a:r>
              <a:rPr lang="en-US" b="1" dirty="0"/>
              <a:t>access-list</a:t>
            </a:r>
            <a:r>
              <a:rPr lang="en-US" dirty="0"/>
              <a:t> </a:t>
            </a:r>
            <a:r>
              <a:rPr lang="en-US" i="1" dirty="0"/>
              <a:t>access-list-number </a:t>
            </a:r>
            <a:r>
              <a:rPr lang="en-US" dirty="0"/>
              <a:t>{ </a:t>
            </a:r>
            <a:r>
              <a:rPr lang="en-US" b="1" dirty="0"/>
              <a:t>deny</a:t>
            </a:r>
            <a:r>
              <a:rPr lang="en-US" dirty="0"/>
              <a:t> | </a:t>
            </a:r>
            <a:r>
              <a:rPr lang="en-US" b="1" dirty="0"/>
              <a:t>permit</a:t>
            </a:r>
            <a:r>
              <a:rPr lang="en-US" dirty="0"/>
              <a:t> | </a:t>
            </a:r>
            <a:r>
              <a:rPr lang="en-US" b="1" dirty="0"/>
              <a:t>remark</a:t>
            </a:r>
            <a:r>
              <a:rPr lang="en-US" dirty="0"/>
              <a:t> } </a:t>
            </a:r>
            <a:r>
              <a:rPr lang="en-US" i="1" dirty="0"/>
              <a:t>source</a:t>
            </a:r>
            <a:r>
              <a:rPr lang="en-US" dirty="0"/>
              <a:t> [ </a:t>
            </a:r>
            <a:r>
              <a:rPr lang="en-US" i="1" dirty="0"/>
              <a:t>source-wildcard</a:t>
            </a:r>
            <a:r>
              <a:rPr lang="en-US" dirty="0"/>
              <a:t> ] [ </a:t>
            </a:r>
            <a:r>
              <a:rPr lang="en-US" b="1" dirty="0"/>
              <a:t>log</a:t>
            </a:r>
            <a:r>
              <a:rPr lang="en-US" dirty="0"/>
              <a:t> ]</a:t>
            </a:r>
          </a:p>
          <a:p>
            <a:endParaRPr lang="en-US" sz="2000" dirty="0"/>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5705" y="4731068"/>
            <a:ext cx="5086350" cy="1695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4823" y="2340293"/>
            <a:ext cx="5095875" cy="2390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9122463"/>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Standard IPv4 ACL Configuration</a:t>
            </a:r>
            <a:r>
              <a:rPr lang="en-US" dirty="0"/>
              <a:t/>
            </a:r>
            <a:br>
              <a:rPr lang="en-US" dirty="0"/>
            </a:br>
            <a:r>
              <a:rPr lang="en-US" dirty="0"/>
              <a:t>Apply a Standard IPv4 ACL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3161" y="1387855"/>
            <a:ext cx="6773570" cy="5320659"/>
          </a:xfrm>
          <a:prstGeom prst="rect">
            <a:avLst/>
          </a:prstGeom>
        </p:spPr>
      </p:pic>
    </p:spTree>
    <p:extLst>
      <p:ext uri="{BB962C8B-B14F-4D97-AF65-F5344CB8AC3E}">
        <p14:creationId xmlns:p14="http://schemas.microsoft.com/office/powerpoint/2010/main" val="1604906314"/>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Structure of an Extended IPv4 ACLs</a:t>
            </a:r>
            <a:br>
              <a:rPr lang="en-US" sz="1800" dirty="0"/>
            </a:br>
            <a:r>
              <a:rPr lang="en-US" dirty="0"/>
              <a:t>Extended ACLs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2796" y="2171269"/>
            <a:ext cx="6394300" cy="4686731"/>
          </a:xfrm>
          <a:prstGeom prst="rect">
            <a:avLst/>
          </a:prstGeom>
        </p:spPr>
      </p:pic>
      <p:sp>
        <p:nvSpPr>
          <p:cNvPr id="7" name="Content Placeholder 1"/>
          <p:cNvSpPr>
            <a:spLocks noGrp="1"/>
          </p:cNvSpPr>
          <p:nvPr>
            <p:ph idx="1"/>
          </p:nvPr>
        </p:nvSpPr>
        <p:spPr>
          <a:xfrm>
            <a:off x="240174" y="1453365"/>
            <a:ext cx="8679544" cy="4683967"/>
          </a:xfrm>
        </p:spPr>
        <p:txBody>
          <a:bodyPr/>
          <a:lstStyle/>
          <a:p>
            <a:r>
              <a:rPr lang="en-US" dirty="0"/>
              <a:t>Extended ACLs are used more often than standard ACLs because they provide a greater degree of control.</a:t>
            </a:r>
            <a:endParaRPr lang="en-US" sz="2200" dirty="0"/>
          </a:p>
        </p:txBody>
      </p:sp>
    </p:spTree>
    <p:extLst>
      <p:ext uri="{BB962C8B-B14F-4D97-AF65-F5344CB8AC3E}">
        <p14:creationId xmlns:p14="http://schemas.microsoft.com/office/powerpoint/2010/main" val="1483762578"/>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1"/>
          <p:cNvSpPr>
            <a:spLocks noGrp="1"/>
          </p:cNvSpPr>
          <p:nvPr>
            <p:ph idx="1"/>
          </p:nvPr>
        </p:nvSpPr>
        <p:spPr>
          <a:xfrm>
            <a:off x="240174" y="1453365"/>
            <a:ext cx="8679544" cy="4683967"/>
          </a:xfrm>
        </p:spPr>
        <p:txBody>
          <a:bodyPr/>
          <a:lstStyle/>
          <a:p>
            <a:r>
              <a:rPr lang="en-US" dirty="0"/>
              <a:t>The procedural steps for configuring extended ACLs are the same as for standard ACLs. The extended ACL is first configured, and then it is activated on an interface. However, the command syntax and parameters are more complex to support the additional features provided by extended ACLs.</a:t>
            </a:r>
          </a:p>
          <a:p>
            <a:pPr marL="0" indent="0">
              <a:buNone/>
            </a:pPr>
            <a:endParaRPr lang="en-US" sz="2200" dirty="0"/>
          </a:p>
        </p:txBody>
      </p:sp>
      <p:sp>
        <p:nvSpPr>
          <p:cNvPr id="21505" name="Rectangle 2"/>
          <p:cNvSpPr>
            <a:spLocks noGrp="1" noChangeArrowheads="1"/>
          </p:cNvSpPr>
          <p:nvPr>
            <p:ph type="title"/>
          </p:nvPr>
        </p:nvSpPr>
        <p:spPr>
          <a:xfrm>
            <a:off x="193868" y="394392"/>
            <a:ext cx="8772157" cy="755982"/>
          </a:xfrm>
        </p:spPr>
        <p:txBody>
          <a:bodyPr/>
          <a:lstStyle/>
          <a:p>
            <a:r>
              <a:rPr lang="en-US" sz="1800" dirty="0"/>
              <a:t>Configure Extended IPv4 ACLs</a:t>
            </a:r>
            <a:br>
              <a:rPr lang="en-US" sz="1800" dirty="0"/>
            </a:br>
            <a:r>
              <a:rPr lang="en-US" dirty="0"/>
              <a:t>Configuring Extended ACLs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9411" y="3718790"/>
            <a:ext cx="6565155" cy="1310410"/>
          </a:xfrm>
          <a:prstGeom prst="rect">
            <a:avLst/>
          </a:prstGeom>
        </p:spPr>
      </p:pic>
    </p:spTree>
    <p:extLst>
      <p:ext uri="{BB962C8B-B14F-4D97-AF65-F5344CB8AC3E}">
        <p14:creationId xmlns:p14="http://schemas.microsoft.com/office/powerpoint/2010/main" val="940082155"/>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Configure Extended IPv4 ACLs</a:t>
            </a:r>
            <a:br>
              <a:rPr lang="en-US" sz="1800" dirty="0"/>
            </a:br>
            <a:r>
              <a:rPr lang="en-US" dirty="0"/>
              <a:t>Configuring Extended ACLs </a:t>
            </a:r>
            <a:r>
              <a:rPr lang="en-US" dirty="0" err="1"/>
              <a:t>cont</a:t>
            </a:r>
            <a:r>
              <a:rPr lang="en-US" dirty="0"/>
              <a: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1786" y="1564105"/>
            <a:ext cx="5956320" cy="4446921"/>
          </a:xfrm>
          <a:prstGeom prst="rect">
            <a:avLst/>
          </a:prstGeom>
        </p:spPr>
      </p:pic>
    </p:spTree>
    <p:extLst>
      <p:ext uri="{BB962C8B-B14F-4D97-AF65-F5344CB8AC3E}">
        <p14:creationId xmlns:p14="http://schemas.microsoft.com/office/powerpoint/2010/main" val="1416971266"/>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Configure Extended IPv4 ACLs</a:t>
            </a:r>
            <a:br>
              <a:rPr lang="en-US" sz="1800" dirty="0"/>
            </a:br>
            <a:r>
              <a:rPr lang="en-US" dirty="0"/>
              <a:t>Applying Extended ACLs to Interfaces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2325" y="1696453"/>
            <a:ext cx="6235241" cy="4640179"/>
          </a:xfrm>
          <a:prstGeom prst="rect">
            <a:avLst/>
          </a:prstGeom>
        </p:spPr>
      </p:pic>
    </p:spTree>
    <p:extLst>
      <p:ext uri="{BB962C8B-B14F-4D97-AF65-F5344CB8AC3E}">
        <p14:creationId xmlns:p14="http://schemas.microsoft.com/office/powerpoint/2010/main" val="1888162078"/>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Configure Extended IPv4 ACLs</a:t>
            </a:r>
            <a:br>
              <a:rPr lang="en-US" sz="1800" dirty="0"/>
            </a:br>
            <a:r>
              <a:rPr lang="en-US" dirty="0"/>
              <a:t>Verifying Extended ACLs</a:t>
            </a:r>
          </a:p>
        </p:txBody>
      </p:sp>
      <p:pic>
        <p:nvPicPr>
          <p:cNvPr id="6"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a:stretch>
            <a:fillRect/>
          </a:stretch>
        </p:blipFill>
        <p:spPr>
          <a:xfrm>
            <a:off x="554038" y="1565275"/>
            <a:ext cx="7940675" cy="4386263"/>
          </a:xfrm>
        </p:spPr>
      </p:pic>
    </p:spTree>
    <p:extLst>
      <p:ext uri="{BB962C8B-B14F-4D97-AF65-F5344CB8AC3E}">
        <p14:creationId xmlns:p14="http://schemas.microsoft.com/office/powerpoint/2010/main" val="681752282"/>
      </p:ext>
    </p:extLst>
  </p:cSld>
  <p:clrMapOvr>
    <a:masterClrMapping/>
  </p:clrMapOvr>
  <p:transition spd="med">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LAN Security</a:t>
            </a:r>
            <a:r>
              <a:rPr lang="en-US" dirty="0"/>
              <a:t/>
            </a:r>
            <a:br>
              <a:rPr lang="en-US" dirty="0"/>
            </a:br>
            <a:r>
              <a:rPr lang="en-US" dirty="0"/>
              <a:t>LAN Security Attacks</a:t>
            </a:r>
          </a:p>
        </p:txBody>
      </p:sp>
      <p:sp>
        <p:nvSpPr>
          <p:cNvPr id="2" name="Content Placeholder 1"/>
          <p:cNvSpPr>
            <a:spLocks noGrp="1"/>
          </p:cNvSpPr>
          <p:nvPr>
            <p:ph idx="1"/>
          </p:nvPr>
        </p:nvSpPr>
        <p:spPr>
          <a:xfrm>
            <a:off x="213109" y="1228776"/>
            <a:ext cx="8733677" cy="5309676"/>
          </a:xfrm>
        </p:spPr>
        <p:txBody>
          <a:bodyPr>
            <a:normAutofit/>
          </a:bodyPr>
          <a:lstStyle/>
          <a:p>
            <a:r>
              <a:rPr lang="en-US" dirty="0"/>
              <a:t>Common attacks against the Layer 2 LAN infrastructure include:</a:t>
            </a:r>
          </a:p>
          <a:p>
            <a:pPr lvl="1"/>
            <a:r>
              <a:rPr lang="en-US" dirty="0"/>
              <a:t>CDP Reconnaissance Attacks</a:t>
            </a:r>
          </a:p>
          <a:p>
            <a:pPr lvl="1"/>
            <a:r>
              <a:rPr lang="en-US" dirty="0"/>
              <a:t>Telnet Attacks</a:t>
            </a:r>
          </a:p>
          <a:p>
            <a:pPr lvl="1"/>
            <a:r>
              <a:rPr lang="en-US" dirty="0"/>
              <a:t>MAC Address Table Flooding Attacks</a:t>
            </a:r>
          </a:p>
          <a:p>
            <a:pPr lvl="1"/>
            <a:r>
              <a:rPr lang="en-US" dirty="0"/>
              <a:t>VLAN Attacks</a:t>
            </a:r>
          </a:p>
          <a:p>
            <a:pPr lvl="1"/>
            <a:r>
              <a:rPr lang="en-US" dirty="0"/>
              <a:t>DHCP Attacks</a:t>
            </a:r>
            <a:endParaRPr lang="en-US" dirty="0">
              <a:effectLst/>
            </a:endParaRPr>
          </a:p>
        </p:txBody>
      </p:sp>
    </p:spTree>
    <p:extLst>
      <p:ext uri="{BB962C8B-B14F-4D97-AF65-F5344CB8AC3E}">
        <p14:creationId xmlns:p14="http://schemas.microsoft.com/office/powerpoint/2010/main" val="1811808142"/>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228776"/>
            <a:ext cx="8733677" cy="3992448"/>
          </a:xfrm>
        </p:spPr>
        <p:txBody>
          <a:bodyPr>
            <a:normAutofit/>
          </a:bodyPr>
          <a:lstStyle/>
          <a:p>
            <a:r>
              <a:rPr lang="en-US" dirty="0"/>
              <a:t>This topic covers several Layer 2 security solutions:</a:t>
            </a:r>
          </a:p>
          <a:p>
            <a:pPr lvl="1"/>
            <a:r>
              <a:rPr lang="en-US" dirty="0"/>
              <a:t>Mitigating MAC address table flooding attacks using port security</a:t>
            </a:r>
          </a:p>
          <a:p>
            <a:pPr lvl="1"/>
            <a:r>
              <a:rPr lang="en-US" dirty="0"/>
              <a:t>Mitigating VLAN attacks</a:t>
            </a:r>
          </a:p>
          <a:p>
            <a:pPr lvl="1"/>
            <a:r>
              <a:rPr lang="en-US" dirty="0"/>
              <a:t>Mitigating DHCP attacks using DHCP snooping</a:t>
            </a:r>
          </a:p>
          <a:p>
            <a:pPr lvl="1"/>
            <a:r>
              <a:rPr lang="en-US" dirty="0"/>
              <a:t>Securing administrative access using AAA </a:t>
            </a:r>
          </a:p>
          <a:p>
            <a:pPr lvl="1"/>
            <a:r>
              <a:rPr lang="en-US" dirty="0"/>
              <a:t>Securing device access using 802.1X port authentication</a:t>
            </a:r>
            <a:endParaRPr lang="en-US" dirty="0">
              <a:effectLst/>
            </a:endParaRPr>
          </a:p>
        </p:txBody>
      </p:sp>
      <p:sp>
        <p:nvSpPr>
          <p:cNvPr id="21505" name="Rectangle 2"/>
          <p:cNvSpPr>
            <a:spLocks noGrp="1" noChangeArrowheads="1"/>
          </p:cNvSpPr>
          <p:nvPr>
            <p:ph type="title"/>
          </p:nvPr>
        </p:nvSpPr>
        <p:spPr/>
        <p:txBody>
          <a:bodyPr/>
          <a:lstStyle/>
          <a:p>
            <a:pPr>
              <a:lnSpc>
                <a:spcPct val="80000"/>
              </a:lnSpc>
              <a:buFontTx/>
              <a:buNone/>
            </a:pPr>
            <a:r>
              <a:rPr lang="en-US" sz="1800" dirty="0"/>
              <a:t>LAN Security</a:t>
            </a:r>
            <a:r>
              <a:rPr lang="en-US" dirty="0"/>
              <a:t/>
            </a:r>
            <a:br>
              <a:rPr lang="en-US" dirty="0"/>
            </a:br>
            <a:r>
              <a:rPr lang="en-US" dirty="0"/>
              <a:t>LAN Security Best Practices</a:t>
            </a:r>
          </a:p>
        </p:txBody>
      </p:sp>
    </p:spTree>
    <p:extLst>
      <p:ext uri="{BB962C8B-B14F-4D97-AF65-F5344CB8AC3E}">
        <p14:creationId xmlns:p14="http://schemas.microsoft.com/office/powerpoint/2010/main" val="1147218414"/>
      </p:ext>
    </p:extLst>
  </p:cSld>
  <p:clrMapOvr>
    <a:masterClrMapping/>
  </p:clrMapOvr>
  <p:transition spd="med">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228776"/>
            <a:ext cx="8733677" cy="3992448"/>
          </a:xfrm>
        </p:spPr>
        <p:txBody>
          <a:bodyPr>
            <a:normAutofit/>
          </a:bodyPr>
          <a:lstStyle/>
          <a:p>
            <a:r>
              <a:rPr lang="en-US" dirty="0"/>
              <a:t>There are several strategies to help secure Layer 2 of a network:</a:t>
            </a:r>
          </a:p>
          <a:p>
            <a:pPr lvl="1"/>
            <a:r>
              <a:rPr lang="en-US" dirty="0"/>
              <a:t>Always use secure variants of these protocols such as SSH, SCP, SSL, SNMPv3, and SFTP.</a:t>
            </a:r>
          </a:p>
          <a:p>
            <a:pPr lvl="1"/>
            <a:r>
              <a:rPr lang="en-US" dirty="0"/>
              <a:t>Always use strong passwords and change them often.</a:t>
            </a:r>
          </a:p>
          <a:p>
            <a:pPr lvl="1"/>
            <a:r>
              <a:rPr lang="en-US" dirty="0"/>
              <a:t>Enable CDP on select ports only.</a:t>
            </a:r>
          </a:p>
          <a:p>
            <a:pPr lvl="1"/>
            <a:r>
              <a:rPr lang="en-US" dirty="0"/>
              <a:t>Secure Telnet access.</a:t>
            </a:r>
          </a:p>
          <a:p>
            <a:pPr lvl="1"/>
            <a:r>
              <a:rPr lang="en-US" dirty="0"/>
              <a:t>Use a dedicated management VLAN where nothing but management traffic resides.</a:t>
            </a:r>
          </a:p>
          <a:p>
            <a:pPr lvl="1"/>
            <a:r>
              <a:rPr lang="en-US" dirty="0"/>
              <a:t>Use ACLs to filter unwanted access.</a:t>
            </a:r>
          </a:p>
        </p:txBody>
      </p:sp>
      <p:sp>
        <p:nvSpPr>
          <p:cNvPr id="21505" name="Rectangle 2"/>
          <p:cNvSpPr>
            <a:spLocks noGrp="1" noChangeArrowheads="1"/>
          </p:cNvSpPr>
          <p:nvPr>
            <p:ph type="title"/>
          </p:nvPr>
        </p:nvSpPr>
        <p:spPr/>
        <p:txBody>
          <a:bodyPr/>
          <a:lstStyle/>
          <a:p>
            <a:pPr>
              <a:lnSpc>
                <a:spcPct val="80000"/>
              </a:lnSpc>
              <a:buFontTx/>
              <a:buNone/>
            </a:pPr>
            <a:r>
              <a:rPr lang="en-US" sz="1800" dirty="0"/>
              <a:t>LAN Security</a:t>
            </a:r>
            <a:r>
              <a:rPr lang="en-US" dirty="0"/>
              <a:t/>
            </a:r>
            <a:br>
              <a:rPr lang="en-US" dirty="0"/>
            </a:br>
            <a:r>
              <a:rPr lang="en-US" dirty="0"/>
              <a:t>LAN Security Best Practices</a:t>
            </a:r>
          </a:p>
        </p:txBody>
      </p:sp>
    </p:spTree>
    <p:extLst>
      <p:ext uri="{BB962C8B-B14F-4D97-AF65-F5344CB8AC3E}">
        <p14:creationId xmlns:p14="http://schemas.microsoft.com/office/powerpoint/2010/main" val="290232925"/>
      </p:ext>
    </p:extLst>
  </p:cSld>
  <p:clrMapOvr>
    <a:masterClrMapping/>
  </p:clrMapOvr>
  <p:transition spd="med">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QoS Overview</a:t>
            </a:r>
            <a:r>
              <a:rPr lang="en-US" dirty="0"/>
              <a:t/>
            </a:r>
            <a:br>
              <a:rPr lang="en-US" dirty="0"/>
            </a:br>
            <a:r>
              <a:rPr lang="en-US" dirty="0"/>
              <a:t>Network Transmission Quality</a:t>
            </a:r>
          </a:p>
        </p:txBody>
      </p:sp>
      <p:sp>
        <p:nvSpPr>
          <p:cNvPr id="2" name="Content Placeholder 1"/>
          <p:cNvSpPr>
            <a:spLocks noGrp="1"/>
          </p:cNvSpPr>
          <p:nvPr>
            <p:ph idx="1"/>
          </p:nvPr>
        </p:nvSpPr>
        <p:spPr>
          <a:xfrm>
            <a:off x="213109" y="1228776"/>
            <a:ext cx="8733677" cy="5309676"/>
          </a:xfrm>
        </p:spPr>
        <p:txBody>
          <a:bodyPr>
            <a:normAutofit/>
          </a:bodyPr>
          <a:lstStyle/>
          <a:p>
            <a:r>
              <a:rPr lang="en-US" dirty="0"/>
              <a:t>Prioritizing Traffic</a:t>
            </a:r>
          </a:p>
          <a:p>
            <a:pPr lvl="1"/>
            <a:r>
              <a:rPr lang="en-US" dirty="0"/>
              <a:t>Queuing packets causes delay because new packets cannot be transmitted until previous packets have been processed. </a:t>
            </a:r>
          </a:p>
          <a:p>
            <a:pPr lvl="1"/>
            <a:r>
              <a:rPr lang="en-US" dirty="0"/>
              <a:t>If the number of packets to be queued continues to increase, the memory within the device fills up and packets are dropped.</a:t>
            </a:r>
            <a:endParaRPr lang="en-US" dirty="0">
              <a:effectLst/>
            </a:endParaRPr>
          </a:p>
        </p:txBody>
      </p:sp>
      <p:pic>
        <p:nvPicPr>
          <p:cNvPr id="3" name="Picture 2"/>
          <p:cNvPicPr>
            <a:picLocks noChangeAspect="1"/>
          </p:cNvPicPr>
          <p:nvPr/>
        </p:nvPicPr>
        <p:blipFill>
          <a:blip r:embed="rId3"/>
          <a:stretch>
            <a:fillRect/>
          </a:stretch>
        </p:blipFill>
        <p:spPr>
          <a:xfrm>
            <a:off x="1204312" y="3047821"/>
            <a:ext cx="5958487" cy="3490631"/>
          </a:xfrm>
          <a:prstGeom prst="rect">
            <a:avLst/>
          </a:prstGeom>
        </p:spPr>
      </p:pic>
    </p:spTree>
    <p:extLst>
      <p:ext uri="{BB962C8B-B14F-4D97-AF65-F5344CB8AC3E}">
        <p14:creationId xmlns:p14="http://schemas.microsoft.com/office/powerpoint/2010/main" val="212891103"/>
      </p:ext>
    </p:extLst>
  </p:cSld>
  <p:clrMapOvr>
    <a:masterClrMapping/>
  </p:clrMapOvr>
  <p:transition spd="med">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QoS Overview</a:t>
            </a:r>
            <a:r>
              <a:rPr lang="en-US" dirty="0"/>
              <a:t/>
            </a:r>
            <a:br>
              <a:rPr lang="en-US" dirty="0"/>
            </a:br>
            <a:r>
              <a:rPr lang="en-US" dirty="0"/>
              <a:t>Network Transmission Quality</a:t>
            </a:r>
          </a:p>
        </p:txBody>
      </p:sp>
      <p:sp>
        <p:nvSpPr>
          <p:cNvPr id="2" name="Content Placeholder 1"/>
          <p:cNvSpPr>
            <a:spLocks noGrp="1"/>
          </p:cNvSpPr>
          <p:nvPr>
            <p:ph idx="1"/>
          </p:nvPr>
        </p:nvSpPr>
        <p:spPr>
          <a:xfrm>
            <a:off x="213109" y="1228776"/>
            <a:ext cx="8733677" cy="5309676"/>
          </a:xfrm>
        </p:spPr>
        <p:txBody>
          <a:bodyPr>
            <a:normAutofit/>
          </a:bodyPr>
          <a:lstStyle/>
          <a:p>
            <a:r>
              <a:rPr lang="en-US" dirty="0"/>
              <a:t>Bandwidth, Congestion, Delay, and Jitter</a:t>
            </a:r>
          </a:p>
          <a:p>
            <a:pPr lvl="1"/>
            <a:r>
              <a:rPr lang="en-US" dirty="0"/>
              <a:t>Network congestion causes delay.</a:t>
            </a:r>
          </a:p>
          <a:p>
            <a:pPr lvl="1"/>
            <a:r>
              <a:rPr lang="en-US" dirty="0"/>
              <a:t>Delay is the time it takes for a packet to travel from the source to the destination.</a:t>
            </a:r>
          </a:p>
          <a:p>
            <a:pPr lvl="1"/>
            <a:r>
              <a:rPr lang="en-US" dirty="0"/>
              <a:t>Jitter is the variation in the delay of received packets. </a:t>
            </a:r>
          </a:p>
          <a:p>
            <a:r>
              <a:rPr lang="en-US" dirty="0"/>
              <a:t>Packet Loss</a:t>
            </a:r>
          </a:p>
          <a:p>
            <a:pPr lvl="1"/>
            <a:r>
              <a:rPr lang="en-US" dirty="0"/>
              <a:t>When congestion occurs, network devices such as routers and switches can drop packets.</a:t>
            </a:r>
          </a:p>
          <a:p>
            <a:pPr lvl="1"/>
            <a:r>
              <a:rPr lang="en-US" dirty="0"/>
              <a:t>Packet loss is a very common cause of voice quality problems on an IP network. </a:t>
            </a:r>
          </a:p>
          <a:p>
            <a:pPr lvl="1"/>
            <a:r>
              <a:rPr lang="en-US" dirty="0"/>
              <a:t>In a properly designed network, packet loss should be near zero. </a:t>
            </a:r>
          </a:p>
          <a:p>
            <a:pPr lvl="1"/>
            <a:r>
              <a:rPr lang="en-US" dirty="0"/>
              <a:t>Network engineers use QoS mechanisms to classify voice packets for zero packet loss. </a:t>
            </a:r>
          </a:p>
        </p:txBody>
      </p:sp>
    </p:spTree>
    <p:extLst>
      <p:ext uri="{BB962C8B-B14F-4D97-AF65-F5344CB8AC3E}">
        <p14:creationId xmlns:p14="http://schemas.microsoft.com/office/powerpoint/2010/main" val="1750069402"/>
      </p:ext>
    </p:extLst>
  </p:cSld>
  <p:clrMapOvr>
    <a:masterClrMapping/>
  </p:clrMapOvr>
  <p:transition spd="med">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228775"/>
            <a:ext cx="4454141" cy="5333949"/>
          </a:xfrm>
        </p:spPr>
        <p:txBody>
          <a:bodyPr>
            <a:normAutofit/>
          </a:bodyPr>
          <a:lstStyle/>
          <a:p>
            <a:r>
              <a:rPr lang="en-US" dirty="0"/>
              <a:t>Network Traffic Trends</a:t>
            </a:r>
          </a:p>
          <a:p>
            <a:pPr lvl="1"/>
            <a:r>
              <a:rPr lang="en-US" dirty="0"/>
              <a:t>The type of demands voice, video, and data traffic place on the network are very different.</a:t>
            </a:r>
          </a:p>
          <a:p>
            <a:r>
              <a:rPr lang="en-US" dirty="0">
                <a:effectLst/>
              </a:rPr>
              <a:t>Voice</a:t>
            </a:r>
          </a:p>
          <a:p>
            <a:pPr lvl="1"/>
            <a:r>
              <a:rPr lang="en-US" dirty="0"/>
              <a:t>Voice is very sensitive to delays and dropped packets; there is no reason to re-transmit voice if packets are lost.</a:t>
            </a:r>
          </a:p>
          <a:p>
            <a:pPr lvl="1"/>
            <a:r>
              <a:rPr lang="en-US" dirty="0"/>
              <a:t>Voice packets must receive a higher priority than other types of traffic. </a:t>
            </a:r>
          </a:p>
          <a:p>
            <a:pPr lvl="1"/>
            <a:r>
              <a:rPr lang="en-US" dirty="0"/>
              <a:t>Voice can tolerate a certain amount of latency, jitter, and loss without any noticeable effects. </a:t>
            </a:r>
            <a:endParaRPr lang="en-US" dirty="0">
              <a:effectLst/>
            </a:endParaRPr>
          </a:p>
        </p:txBody>
      </p:sp>
      <p:sp>
        <p:nvSpPr>
          <p:cNvPr id="21505" name="Rectangle 2"/>
          <p:cNvSpPr>
            <a:spLocks noGrp="1" noChangeArrowheads="1"/>
          </p:cNvSpPr>
          <p:nvPr>
            <p:ph type="title"/>
          </p:nvPr>
        </p:nvSpPr>
        <p:spPr/>
        <p:txBody>
          <a:bodyPr/>
          <a:lstStyle/>
          <a:p>
            <a:pPr>
              <a:lnSpc>
                <a:spcPct val="80000"/>
              </a:lnSpc>
              <a:buFontTx/>
              <a:buNone/>
            </a:pPr>
            <a:r>
              <a:rPr lang="en-US" sz="1800" dirty="0"/>
              <a:t>QoS Overview</a:t>
            </a:r>
            <a:r>
              <a:rPr lang="en-US" dirty="0"/>
              <a:t/>
            </a:r>
            <a:br>
              <a:rPr lang="en-US" dirty="0"/>
            </a:br>
            <a:r>
              <a:rPr lang="en-US" dirty="0"/>
              <a:t>Traffic Characteristics</a:t>
            </a:r>
          </a:p>
        </p:txBody>
      </p:sp>
      <p:pic>
        <p:nvPicPr>
          <p:cNvPr id="3" name="Picture 2"/>
          <p:cNvPicPr>
            <a:picLocks noChangeAspect="1"/>
          </p:cNvPicPr>
          <p:nvPr/>
        </p:nvPicPr>
        <p:blipFill rotWithShape="1">
          <a:blip r:embed="rId3"/>
          <a:srcRect b="45065"/>
          <a:stretch/>
        </p:blipFill>
        <p:spPr>
          <a:xfrm>
            <a:off x="4955440" y="3267637"/>
            <a:ext cx="4010585" cy="2862602"/>
          </a:xfrm>
          <a:prstGeom prst="rect">
            <a:avLst/>
          </a:prstGeom>
        </p:spPr>
      </p:pic>
    </p:spTree>
    <p:extLst>
      <p:ext uri="{BB962C8B-B14F-4D97-AF65-F5344CB8AC3E}">
        <p14:creationId xmlns:p14="http://schemas.microsoft.com/office/powerpoint/2010/main" val="1252212780"/>
      </p:ext>
    </p:extLst>
  </p:cSld>
  <p:clrMapOvr>
    <a:masterClrMapping/>
  </p:clrMapOvr>
  <p:transition spd="med">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228775"/>
            <a:ext cx="4454141" cy="5333949"/>
          </a:xfrm>
        </p:spPr>
        <p:txBody>
          <a:bodyPr>
            <a:normAutofit lnSpcReduction="10000"/>
          </a:bodyPr>
          <a:lstStyle/>
          <a:p>
            <a:r>
              <a:rPr lang="en-US" dirty="0">
                <a:effectLst/>
              </a:rPr>
              <a:t>Video</a:t>
            </a:r>
          </a:p>
          <a:p>
            <a:pPr lvl="1"/>
            <a:r>
              <a:rPr lang="en-US" dirty="0"/>
              <a:t>Compared to voice, video is less resilient to loss and has a higher volume of data per packet.</a:t>
            </a:r>
          </a:p>
          <a:p>
            <a:pPr lvl="1"/>
            <a:r>
              <a:rPr lang="en-US" dirty="0"/>
              <a:t>video can tolerate a certain amount of latency, jitter, and loss without any noticeable affects.</a:t>
            </a:r>
          </a:p>
          <a:p>
            <a:r>
              <a:rPr lang="en-US" dirty="0">
                <a:effectLst/>
              </a:rPr>
              <a:t>Data</a:t>
            </a:r>
          </a:p>
          <a:p>
            <a:pPr lvl="1"/>
            <a:r>
              <a:rPr lang="en-US" dirty="0"/>
              <a:t>Data applications that have no tolerance for data loss, such as email and web pages, use TCP to ensure that, if packets are lost in transit, they will be resent.</a:t>
            </a:r>
          </a:p>
          <a:p>
            <a:pPr lvl="1"/>
            <a:r>
              <a:rPr lang="en-US" dirty="0"/>
              <a:t>Data traffic is relatively insensitive to drops and delays compared to voice and video.</a:t>
            </a:r>
            <a:endParaRPr lang="en-US" dirty="0">
              <a:effectLst/>
            </a:endParaRPr>
          </a:p>
        </p:txBody>
      </p:sp>
      <p:sp>
        <p:nvSpPr>
          <p:cNvPr id="21505" name="Rectangle 2"/>
          <p:cNvSpPr>
            <a:spLocks noGrp="1" noChangeArrowheads="1"/>
          </p:cNvSpPr>
          <p:nvPr>
            <p:ph type="title"/>
          </p:nvPr>
        </p:nvSpPr>
        <p:spPr/>
        <p:txBody>
          <a:bodyPr/>
          <a:lstStyle/>
          <a:p>
            <a:pPr>
              <a:lnSpc>
                <a:spcPct val="80000"/>
              </a:lnSpc>
              <a:buFontTx/>
              <a:buNone/>
            </a:pPr>
            <a:r>
              <a:rPr lang="en-US" sz="1800" dirty="0"/>
              <a:t>QoS Overview</a:t>
            </a:r>
            <a:r>
              <a:rPr lang="en-US" dirty="0"/>
              <a:t/>
            </a:r>
            <a:br>
              <a:rPr lang="en-US" dirty="0"/>
            </a:br>
            <a:r>
              <a:rPr lang="en-US" dirty="0"/>
              <a:t>Traffic Characteristics</a:t>
            </a:r>
          </a:p>
        </p:txBody>
      </p:sp>
      <p:pic>
        <p:nvPicPr>
          <p:cNvPr id="4" name="Picture 3"/>
          <p:cNvPicPr>
            <a:picLocks noChangeAspect="1"/>
          </p:cNvPicPr>
          <p:nvPr/>
        </p:nvPicPr>
        <p:blipFill rotWithShape="1">
          <a:blip r:embed="rId3"/>
          <a:srcRect b="44881"/>
          <a:stretch/>
        </p:blipFill>
        <p:spPr>
          <a:xfrm>
            <a:off x="4907997" y="813492"/>
            <a:ext cx="4077269" cy="2866975"/>
          </a:xfrm>
          <a:prstGeom prst="rect">
            <a:avLst/>
          </a:prstGeom>
        </p:spPr>
      </p:pic>
      <p:pic>
        <p:nvPicPr>
          <p:cNvPr id="5" name="Picture 4"/>
          <p:cNvPicPr>
            <a:picLocks noChangeAspect="1"/>
          </p:cNvPicPr>
          <p:nvPr/>
        </p:nvPicPr>
        <p:blipFill>
          <a:blip r:embed="rId4"/>
          <a:stretch>
            <a:fillRect/>
          </a:stretch>
        </p:blipFill>
        <p:spPr>
          <a:xfrm>
            <a:off x="4936575" y="3714351"/>
            <a:ext cx="4020111" cy="2848373"/>
          </a:xfrm>
          <a:prstGeom prst="rect">
            <a:avLst/>
          </a:prstGeom>
        </p:spPr>
      </p:pic>
    </p:spTree>
    <p:extLst>
      <p:ext uri="{BB962C8B-B14F-4D97-AF65-F5344CB8AC3E}">
        <p14:creationId xmlns:p14="http://schemas.microsoft.com/office/powerpoint/2010/main" val="972407279"/>
      </p:ext>
    </p:extLst>
  </p:cSld>
  <p:clrMapOvr>
    <a:masterClrMapping/>
  </p:clrMapOvr>
  <p:transition spd="med">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Cloud and Virtualization</a:t>
            </a:r>
            <a:br>
              <a:rPr lang="en-US" sz="1800" dirty="0"/>
            </a:br>
            <a:r>
              <a:rPr lang="en-US" dirty="0"/>
              <a:t>Cloud Computing</a:t>
            </a:r>
          </a:p>
        </p:txBody>
      </p:sp>
      <p:sp>
        <p:nvSpPr>
          <p:cNvPr id="6" name="Content Placeholder 1"/>
          <p:cNvSpPr>
            <a:spLocks noGrp="1"/>
          </p:cNvSpPr>
          <p:nvPr>
            <p:ph idx="1"/>
          </p:nvPr>
        </p:nvSpPr>
        <p:spPr>
          <a:xfrm>
            <a:off x="213109" y="1228776"/>
            <a:ext cx="8733677" cy="5309676"/>
          </a:xfrm>
        </p:spPr>
        <p:txBody>
          <a:bodyPr>
            <a:normAutofit lnSpcReduction="10000"/>
          </a:bodyPr>
          <a:lstStyle/>
          <a:p>
            <a:r>
              <a:rPr lang="en-US" dirty="0"/>
              <a:t>Cloud computing involves large numbers of computers connected through a network that can be physically located anywhere. </a:t>
            </a:r>
          </a:p>
          <a:p>
            <a:r>
              <a:rPr lang="en-US" dirty="0"/>
              <a:t>The three main cloud computing services are:</a:t>
            </a:r>
          </a:p>
          <a:p>
            <a:pPr lvl="1"/>
            <a:r>
              <a:rPr lang="en-US" b="1" dirty="0"/>
              <a:t>Software as a Service (SaaS)</a:t>
            </a:r>
            <a:r>
              <a:rPr lang="en-US" dirty="0"/>
              <a:t>: Applications delivered over the web to the end users.</a:t>
            </a:r>
          </a:p>
          <a:p>
            <a:pPr lvl="1"/>
            <a:r>
              <a:rPr lang="en-US" b="1" dirty="0"/>
              <a:t>Platform as a Service (PaaS)</a:t>
            </a:r>
            <a:r>
              <a:rPr lang="en-US" dirty="0"/>
              <a:t>: Tools and services used to deliver the applications.</a:t>
            </a:r>
          </a:p>
          <a:p>
            <a:pPr lvl="1"/>
            <a:r>
              <a:rPr lang="en-US" b="1" dirty="0"/>
              <a:t>Infrastructure as a Service (IaaS)</a:t>
            </a:r>
            <a:r>
              <a:rPr lang="en-US" dirty="0"/>
              <a:t>: Hardware and software to power servers, storage, networks and operating systems.</a:t>
            </a:r>
          </a:p>
          <a:p>
            <a:r>
              <a:rPr lang="en-US" dirty="0">
                <a:effectLst/>
              </a:rPr>
              <a:t>Cloud service providers now also offer </a:t>
            </a:r>
            <a:r>
              <a:rPr lang="en-US" b="1" dirty="0">
                <a:effectLst/>
              </a:rPr>
              <a:t>I</a:t>
            </a:r>
            <a:r>
              <a:rPr lang="en-US" b="1" dirty="0"/>
              <a:t>nformation Technology as a Service (</a:t>
            </a:r>
            <a:r>
              <a:rPr lang="en-US" b="1" dirty="0" err="1"/>
              <a:t>ITaaS</a:t>
            </a:r>
            <a:r>
              <a:rPr lang="en-US" b="1" dirty="0"/>
              <a:t>)</a:t>
            </a:r>
            <a:r>
              <a:rPr lang="en-US" dirty="0"/>
              <a:t> which allows customers to extend the capability of IT without requiring investment in new infrastructure, training new personnel, or licensing new software. </a:t>
            </a:r>
            <a:endParaRPr lang="en-US" dirty="0">
              <a:effectLst/>
            </a:endParaRPr>
          </a:p>
        </p:txBody>
      </p:sp>
    </p:spTree>
    <p:extLst>
      <p:ext uri="{BB962C8B-B14F-4D97-AF65-F5344CB8AC3E}">
        <p14:creationId xmlns:p14="http://schemas.microsoft.com/office/powerpoint/2010/main" val="1334578861"/>
      </p:ext>
    </p:extLst>
  </p:cSld>
  <p:clrMapOvr>
    <a:masterClrMapping/>
  </p:clrMapOvr>
  <p:transition spd="med">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Cloud and Virtualization</a:t>
            </a:r>
            <a:br>
              <a:rPr lang="en-US" sz="1800" dirty="0"/>
            </a:br>
            <a:r>
              <a:rPr lang="en-US" dirty="0"/>
              <a:t>Cloud Computing</a:t>
            </a:r>
          </a:p>
        </p:txBody>
      </p:sp>
      <p:sp>
        <p:nvSpPr>
          <p:cNvPr id="6" name="Content Placeholder 1"/>
          <p:cNvSpPr>
            <a:spLocks noGrp="1"/>
          </p:cNvSpPr>
          <p:nvPr>
            <p:ph idx="1"/>
          </p:nvPr>
        </p:nvSpPr>
        <p:spPr>
          <a:xfrm>
            <a:off x="213109" y="1139129"/>
            <a:ext cx="8769526" cy="2886024"/>
          </a:xfrm>
        </p:spPr>
        <p:txBody>
          <a:bodyPr>
            <a:normAutofit fontScale="85000" lnSpcReduction="20000"/>
          </a:bodyPr>
          <a:lstStyle/>
          <a:p>
            <a:r>
              <a:rPr lang="en-US" dirty="0"/>
              <a:t>The four primary cloud models are:</a:t>
            </a:r>
          </a:p>
          <a:p>
            <a:pPr lvl="1"/>
            <a:r>
              <a:rPr lang="en-US" b="1" dirty="0"/>
              <a:t>Public clouds </a:t>
            </a:r>
            <a:r>
              <a:rPr lang="en-US" dirty="0"/>
              <a:t>made available to the general population and uses the Internet to provide services.</a:t>
            </a:r>
          </a:p>
          <a:p>
            <a:pPr lvl="1"/>
            <a:r>
              <a:rPr lang="en-US" b="1" dirty="0"/>
              <a:t>Private clouds</a:t>
            </a:r>
            <a:r>
              <a:rPr lang="en-US" dirty="0"/>
              <a:t> are intended for a specific organization or entity, such as the government and is often managed by an outside organization with strict access security.</a:t>
            </a:r>
          </a:p>
          <a:p>
            <a:pPr lvl="1"/>
            <a:r>
              <a:rPr lang="en-US" b="1" dirty="0"/>
              <a:t>Hybrid clouds</a:t>
            </a:r>
            <a:r>
              <a:rPr lang="en-US" dirty="0"/>
              <a:t>: A hybrid cloud is made up of two or more cloud models. Access to various services is based on user access rights.</a:t>
            </a:r>
          </a:p>
          <a:p>
            <a:pPr lvl="1"/>
            <a:r>
              <a:rPr lang="en-US" b="1" dirty="0"/>
              <a:t>Community clouds</a:t>
            </a:r>
            <a:r>
              <a:rPr lang="en-US" dirty="0"/>
              <a:t>: A community cloud is created for exclusive use by a specific community, such as healthcare organizations, that have special authentication and confidentiality requirements.</a:t>
            </a:r>
          </a:p>
          <a:p>
            <a:endParaRPr lang="en-US" dirty="0"/>
          </a:p>
        </p:txBody>
      </p:sp>
      <p:pic>
        <p:nvPicPr>
          <p:cNvPr id="2" name="Picture 1"/>
          <p:cNvPicPr>
            <a:picLocks noChangeAspect="1"/>
          </p:cNvPicPr>
          <p:nvPr/>
        </p:nvPicPr>
        <p:blipFill>
          <a:blip r:embed="rId3"/>
          <a:stretch>
            <a:fillRect/>
          </a:stretch>
        </p:blipFill>
        <p:spPr>
          <a:xfrm>
            <a:off x="2511058" y="3817138"/>
            <a:ext cx="3835953" cy="2831872"/>
          </a:xfrm>
          <a:prstGeom prst="rect">
            <a:avLst/>
          </a:prstGeom>
        </p:spPr>
      </p:pic>
    </p:spTree>
    <p:extLst>
      <p:ext uri="{BB962C8B-B14F-4D97-AF65-F5344CB8AC3E}">
        <p14:creationId xmlns:p14="http://schemas.microsoft.com/office/powerpoint/2010/main" val="1897622606"/>
      </p:ext>
    </p:extLst>
  </p:cSld>
  <p:clrMapOvr>
    <a:masterClrMapping/>
  </p:clrMapOvr>
  <p:transition spd="med">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Cloud and Virtualization</a:t>
            </a:r>
            <a:br>
              <a:rPr lang="en-US" sz="1800" dirty="0"/>
            </a:br>
            <a:r>
              <a:rPr lang="en-US" dirty="0"/>
              <a:t>Virtualization</a:t>
            </a:r>
          </a:p>
        </p:txBody>
      </p:sp>
      <p:sp>
        <p:nvSpPr>
          <p:cNvPr id="6" name="Content Placeholder 1"/>
          <p:cNvSpPr>
            <a:spLocks noGrp="1"/>
          </p:cNvSpPr>
          <p:nvPr>
            <p:ph idx="1"/>
          </p:nvPr>
        </p:nvSpPr>
        <p:spPr>
          <a:xfrm>
            <a:off x="213110" y="1228776"/>
            <a:ext cx="8518514" cy="1944730"/>
          </a:xfrm>
        </p:spPr>
        <p:txBody>
          <a:bodyPr>
            <a:normAutofit fontScale="77500" lnSpcReduction="20000"/>
          </a:bodyPr>
          <a:lstStyle/>
          <a:p>
            <a:r>
              <a:rPr lang="en-US" dirty="0"/>
              <a:t>Virtualization separates the OS from the hardware allowing multiple operating systems to exist on a single hardware platform.</a:t>
            </a:r>
          </a:p>
          <a:p>
            <a:r>
              <a:rPr lang="en-US" dirty="0"/>
              <a:t>The hypervisor adds an abstraction layer on top of the real physical hardware used to create virtual machines which have access to all the hardware of the physical machine such as CPUs, memory, disk controllers, and NICs.</a:t>
            </a:r>
          </a:p>
          <a:p>
            <a:r>
              <a:rPr lang="en-US" dirty="0">
                <a:effectLst/>
              </a:rPr>
              <a:t>Virtualization advantages include:</a:t>
            </a:r>
          </a:p>
        </p:txBody>
      </p:sp>
      <p:pic>
        <p:nvPicPr>
          <p:cNvPr id="2" name="Picture 1"/>
          <p:cNvPicPr>
            <a:picLocks noChangeAspect="1"/>
          </p:cNvPicPr>
          <p:nvPr/>
        </p:nvPicPr>
        <p:blipFill>
          <a:blip r:embed="rId3"/>
          <a:stretch>
            <a:fillRect/>
          </a:stretch>
        </p:blipFill>
        <p:spPr>
          <a:xfrm>
            <a:off x="186017" y="4739117"/>
            <a:ext cx="4176618" cy="1670647"/>
          </a:xfrm>
          <a:prstGeom prst="rect">
            <a:avLst/>
          </a:prstGeom>
        </p:spPr>
      </p:pic>
      <p:pic>
        <p:nvPicPr>
          <p:cNvPr id="3" name="Picture 2"/>
          <p:cNvPicPr>
            <a:picLocks noChangeAspect="1"/>
          </p:cNvPicPr>
          <p:nvPr/>
        </p:nvPicPr>
        <p:blipFill>
          <a:blip r:embed="rId4"/>
          <a:stretch>
            <a:fillRect/>
          </a:stretch>
        </p:blipFill>
        <p:spPr>
          <a:xfrm>
            <a:off x="4598894" y="4751293"/>
            <a:ext cx="4139453" cy="1655781"/>
          </a:xfrm>
          <a:prstGeom prst="rect">
            <a:avLst/>
          </a:prstGeom>
        </p:spPr>
      </p:pic>
      <p:sp>
        <p:nvSpPr>
          <p:cNvPr id="7" name="Content Placeholder 1"/>
          <p:cNvSpPr txBox="1">
            <a:spLocks/>
          </p:cNvSpPr>
          <p:nvPr/>
        </p:nvSpPr>
        <p:spPr bwMode="auto">
          <a:xfrm>
            <a:off x="410334" y="3227906"/>
            <a:ext cx="3776184" cy="1290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t" anchorCtr="0" compatLnSpc="1">
            <a:prstTxWarp prst="textNoShape">
              <a:avLst/>
            </a:prstTxWarp>
            <a:normAutofit fontScale="92500" lnSpcReduction="20000"/>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lvl="1"/>
            <a:r>
              <a:rPr lang="en-US" dirty="0"/>
              <a:t>Less equipment is required</a:t>
            </a:r>
          </a:p>
          <a:p>
            <a:pPr lvl="1"/>
            <a:r>
              <a:rPr lang="en-US" dirty="0"/>
              <a:t>Less energy is consumed</a:t>
            </a:r>
          </a:p>
          <a:p>
            <a:pPr lvl="1"/>
            <a:r>
              <a:rPr lang="en-US" dirty="0"/>
              <a:t>Less space is required</a:t>
            </a:r>
          </a:p>
          <a:p>
            <a:pPr lvl="1"/>
            <a:r>
              <a:rPr lang="en-US" dirty="0"/>
              <a:t>Easier prototyping </a:t>
            </a:r>
          </a:p>
        </p:txBody>
      </p:sp>
      <p:sp>
        <p:nvSpPr>
          <p:cNvPr id="8" name="Content Placeholder 1"/>
          <p:cNvSpPr txBox="1">
            <a:spLocks/>
          </p:cNvSpPr>
          <p:nvPr/>
        </p:nvSpPr>
        <p:spPr bwMode="auto">
          <a:xfrm>
            <a:off x="4686499" y="3155577"/>
            <a:ext cx="3776184" cy="14522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t" anchorCtr="0" compatLnSpc="1">
            <a:prstTxWarp prst="textNoShape">
              <a:avLst/>
            </a:prstTxWarp>
            <a:normAutofit lnSpcReduction="10000"/>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lvl="1"/>
            <a:r>
              <a:rPr lang="en-US" sz="1900" dirty="0"/>
              <a:t>Faster server provisioning </a:t>
            </a:r>
          </a:p>
          <a:p>
            <a:pPr lvl="1"/>
            <a:r>
              <a:rPr lang="en-US" sz="1900" dirty="0"/>
              <a:t>Increased server uptime </a:t>
            </a:r>
          </a:p>
          <a:p>
            <a:pPr lvl="1"/>
            <a:r>
              <a:rPr lang="en-US" sz="1900" dirty="0"/>
              <a:t>Improved disaster recovery </a:t>
            </a:r>
          </a:p>
          <a:p>
            <a:pPr lvl="1"/>
            <a:r>
              <a:rPr lang="en-US" sz="1900" dirty="0"/>
              <a:t>Legacy support </a:t>
            </a:r>
          </a:p>
        </p:txBody>
      </p:sp>
    </p:spTree>
    <p:extLst>
      <p:ext uri="{BB962C8B-B14F-4D97-AF65-F5344CB8AC3E}">
        <p14:creationId xmlns:p14="http://schemas.microsoft.com/office/powerpoint/2010/main" val="965296589"/>
      </p:ext>
    </p:extLst>
  </p:cSld>
  <p:clrMapOvr>
    <a:masterClrMapping/>
  </p:clrMapOvr>
  <p:transition spd="med">
    <p:wipe dir="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Cloud and Virtualization</a:t>
            </a:r>
            <a:br>
              <a:rPr lang="en-US" sz="1800" dirty="0"/>
            </a:br>
            <a:r>
              <a:rPr lang="en-US" dirty="0"/>
              <a:t>Virtualization</a:t>
            </a:r>
          </a:p>
        </p:txBody>
      </p:sp>
      <p:sp>
        <p:nvSpPr>
          <p:cNvPr id="6" name="Content Placeholder 1"/>
          <p:cNvSpPr>
            <a:spLocks noGrp="1"/>
          </p:cNvSpPr>
          <p:nvPr>
            <p:ph idx="1"/>
          </p:nvPr>
        </p:nvSpPr>
        <p:spPr>
          <a:xfrm>
            <a:off x="213110" y="1228776"/>
            <a:ext cx="8518514" cy="5064448"/>
          </a:xfrm>
        </p:spPr>
        <p:txBody>
          <a:bodyPr>
            <a:normAutofit/>
          </a:bodyPr>
          <a:lstStyle/>
          <a:p>
            <a:r>
              <a:rPr lang="en-US" dirty="0"/>
              <a:t>Virtualization separates the OS from the hardware allowing multiple operating systems to exist on a single hardware platform.</a:t>
            </a:r>
          </a:p>
          <a:p>
            <a:r>
              <a:rPr lang="en-US" dirty="0"/>
              <a:t>The hypervisor adds an abstraction layer on top of the real physical hardware used to create virtual machines which have access to all the hardware of the physical machine such as CPUs, memory, disk controllers, and NICs.</a:t>
            </a:r>
          </a:p>
          <a:p>
            <a:r>
              <a:rPr lang="en-US" dirty="0">
                <a:effectLst/>
              </a:rPr>
              <a:t>Virtualization advantages include:</a:t>
            </a:r>
          </a:p>
        </p:txBody>
      </p:sp>
    </p:spTree>
    <p:extLst>
      <p:ext uri="{BB962C8B-B14F-4D97-AF65-F5344CB8AC3E}">
        <p14:creationId xmlns:p14="http://schemas.microsoft.com/office/powerpoint/2010/main" val="10565911"/>
      </p:ext>
    </p:extLst>
  </p:cSld>
  <p:clrMapOvr>
    <a:masterClrMapping/>
  </p:clrMapOvr>
  <p:transition spd="med">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Cloud and Virtualization</a:t>
            </a:r>
            <a:br>
              <a:rPr lang="en-US" sz="1800" dirty="0"/>
            </a:br>
            <a:r>
              <a:rPr lang="en-US" dirty="0"/>
              <a:t>Virtual Network Infrastructure</a:t>
            </a:r>
          </a:p>
        </p:txBody>
      </p:sp>
      <p:sp>
        <p:nvSpPr>
          <p:cNvPr id="6" name="Content Placeholder 1"/>
          <p:cNvSpPr>
            <a:spLocks noGrp="1"/>
          </p:cNvSpPr>
          <p:nvPr>
            <p:ph idx="1"/>
          </p:nvPr>
        </p:nvSpPr>
        <p:spPr>
          <a:xfrm>
            <a:off x="213109" y="1228776"/>
            <a:ext cx="8733677" cy="1308236"/>
          </a:xfrm>
        </p:spPr>
        <p:txBody>
          <a:bodyPr>
            <a:normAutofit/>
          </a:bodyPr>
          <a:lstStyle/>
          <a:p>
            <a:r>
              <a:rPr lang="en-US" dirty="0">
                <a:effectLst/>
              </a:rPr>
              <a:t>There are two approaches to installing a Hypervisor:</a:t>
            </a:r>
          </a:p>
          <a:p>
            <a:pPr lvl="1"/>
            <a:r>
              <a:rPr lang="en-US" dirty="0"/>
              <a:t>Type 1 “Bare Metal” approach in which the hypervisor is installed directly on the hardware.</a:t>
            </a:r>
          </a:p>
        </p:txBody>
      </p:sp>
      <p:pic>
        <p:nvPicPr>
          <p:cNvPr id="2" name="Picture 1"/>
          <p:cNvPicPr>
            <a:picLocks noChangeAspect="1"/>
          </p:cNvPicPr>
          <p:nvPr/>
        </p:nvPicPr>
        <p:blipFill>
          <a:blip r:embed="rId3"/>
          <a:stretch>
            <a:fillRect/>
          </a:stretch>
        </p:blipFill>
        <p:spPr>
          <a:xfrm>
            <a:off x="3116468" y="2368483"/>
            <a:ext cx="2911064" cy="1563923"/>
          </a:xfrm>
          <a:prstGeom prst="rect">
            <a:avLst/>
          </a:prstGeom>
        </p:spPr>
      </p:pic>
      <p:sp>
        <p:nvSpPr>
          <p:cNvPr id="5" name="Content Placeholder 1"/>
          <p:cNvSpPr txBox="1">
            <a:spLocks/>
          </p:cNvSpPr>
          <p:nvPr/>
        </p:nvSpPr>
        <p:spPr bwMode="auto">
          <a:xfrm>
            <a:off x="284827" y="3960809"/>
            <a:ext cx="8733677" cy="8263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t" anchorCtr="0" compatLnSpc="1">
            <a:prstTxWarp prst="textNoShape">
              <a:avLst/>
            </a:prstTxWarp>
            <a:norm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lvl="1"/>
            <a:r>
              <a:rPr lang="en-US" kern="0" dirty="0"/>
              <a:t>Type 2 “Hosted” approach in which the hypervisor is installed on top of an existing operating system.</a:t>
            </a:r>
          </a:p>
        </p:txBody>
      </p:sp>
      <p:pic>
        <p:nvPicPr>
          <p:cNvPr id="3" name="Picture 2"/>
          <p:cNvPicPr>
            <a:picLocks noChangeAspect="1"/>
          </p:cNvPicPr>
          <p:nvPr/>
        </p:nvPicPr>
        <p:blipFill>
          <a:blip r:embed="rId4"/>
          <a:stretch>
            <a:fillRect/>
          </a:stretch>
        </p:blipFill>
        <p:spPr>
          <a:xfrm>
            <a:off x="3116468" y="4662638"/>
            <a:ext cx="2911064" cy="1958775"/>
          </a:xfrm>
          <a:prstGeom prst="rect">
            <a:avLst/>
          </a:prstGeom>
        </p:spPr>
      </p:pic>
    </p:spTree>
    <p:extLst>
      <p:ext uri="{BB962C8B-B14F-4D97-AF65-F5344CB8AC3E}">
        <p14:creationId xmlns:p14="http://schemas.microsoft.com/office/powerpoint/2010/main" val="460018593"/>
      </p:ext>
    </p:extLst>
  </p:cSld>
  <p:clrMapOvr>
    <a:masterClrMapping/>
  </p:clrMapOvr>
  <p:transition spd="med">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Cloud and Virtualization</a:t>
            </a:r>
            <a:br>
              <a:rPr lang="en-US" sz="1800" dirty="0"/>
            </a:br>
            <a:r>
              <a:rPr lang="en-US" dirty="0"/>
              <a:t>Virtual Network Infrastructure</a:t>
            </a:r>
          </a:p>
        </p:txBody>
      </p:sp>
      <p:sp>
        <p:nvSpPr>
          <p:cNvPr id="6" name="Content Placeholder 1"/>
          <p:cNvSpPr>
            <a:spLocks noGrp="1"/>
          </p:cNvSpPr>
          <p:nvPr>
            <p:ph idx="1"/>
          </p:nvPr>
        </p:nvSpPr>
        <p:spPr>
          <a:xfrm>
            <a:off x="213109" y="1228776"/>
            <a:ext cx="8733677" cy="5216848"/>
          </a:xfrm>
        </p:spPr>
        <p:txBody>
          <a:bodyPr>
            <a:normAutofit/>
          </a:bodyPr>
          <a:lstStyle/>
          <a:p>
            <a:r>
              <a:rPr lang="en-US" dirty="0">
                <a:effectLst/>
              </a:rPr>
              <a:t>Type 1 Hypervisors use a management console that can be used to automatically move, consolidate, and power on and off servers as required.</a:t>
            </a: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53845" y="2456328"/>
            <a:ext cx="5977896" cy="3929471"/>
          </a:xfrm>
          <a:prstGeom prst="rect">
            <a:avLst/>
          </a:prstGeom>
        </p:spPr>
      </p:pic>
    </p:spTree>
    <p:extLst>
      <p:ext uri="{BB962C8B-B14F-4D97-AF65-F5344CB8AC3E}">
        <p14:creationId xmlns:p14="http://schemas.microsoft.com/office/powerpoint/2010/main" val="2041919892"/>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3" id="{DDF0CE7F-DC80-F642-B4D7-DB7D75A94B4E}" vid="{98C10B72-60DB-C744-82DC-E06A1B861F0B}"/>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3" id="{DDF0CE7F-DC80-F642-B4D7-DB7D75A94B4E}" vid="{517CCC16-313D-6A4C-81A7-21F978B8E3EC}"/>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Cisco slides</Template>
  <TotalTime>10</TotalTime>
  <Pages>28</Pages>
  <Words>3093</Words>
  <Application>Microsoft Macintosh PowerPoint</Application>
  <PresentationFormat>On-screen Show (4:3)</PresentationFormat>
  <Paragraphs>505</Paragraphs>
  <Slides>59</Slides>
  <Notes>59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59</vt:i4>
      </vt:variant>
    </vt:vector>
  </HeadingPairs>
  <TitlesOfParts>
    <vt:vector size="66" baseType="lpstr">
      <vt:lpstr>CiscoSansTTLight</vt:lpstr>
      <vt:lpstr>Courier New</vt:lpstr>
      <vt:lpstr>ＭＳ Ｐゴシック</vt:lpstr>
      <vt:lpstr>Wingdings</vt:lpstr>
      <vt:lpstr>Arial</vt:lpstr>
      <vt:lpstr>PPT-TMPLT-WHT_C</vt:lpstr>
      <vt:lpstr>NetAcad-4F_PPT-WHT_060408</vt:lpstr>
      <vt:lpstr>Blank Slide</vt:lpstr>
      <vt:lpstr>WAN Technologies Overview Purpose of WANs</vt:lpstr>
      <vt:lpstr>WAN Technologies Overview Purpose of WANs</vt:lpstr>
      <vt:lpstr>Selecting a WAN Technology Private WAN Infrastructures (Cont.) </vt:lpstr>
      <vt:lpstr>Selecting a WAN Technology Private WAN Infrastructures (Cont.) </vt:lpstr>
      <vt:lpstr>Selecting a WAN Technology Private WAN Infrastructures (Cont.) </vt:lpstr>
      <vt:lpstr>Selecting a WAN Technology Public WAN Infrastructures </vt:lpstr>
      <vt:lpstr>Selecting a WAN Technology Public WAN Infrastructures (Cont.) </vt:lpstr>
      <vt:lpstr>Selecting a WAN Technology Public WAN Infrastructures (Cont.) </vt:lpstr>
      <vt:lpstr>Selecting a WAN Technology Public WAN Infrastructures (Cont.) </vt:lpstr>
      <vt:lpstr>Selecting a WAN Technology Public WAN Infrastructures (Cont.) </vt:lpstr>
      <vt:lpstr>Serial Point-to-Point Overview Serial Communications</vt:lpstr>
      <vt:lpstr>PPP Operation Benefits of PPP</vt:lpstr>
      <vt:lpstr>PPP Implementation Configure PPP</vt:lpstr>
      <vt:lpstr>Remote Access Connections Broadband Connections</vt:lpstr>
      <vt:lpstr>Remote Access Connections Broadband Connections</vt:lpstr>
      <vt:lpstr>Remote Access Connections Broadband Connections</vt:lpstr>
      <vt:lpstr>Remote Access Connections Select a Broadband Connection</vt:lpstr>
      <vt:lpstr>PPPoE PPPoE Overview</vt:lpstr>
      <vt:lpstr>PPPoE Implement PPPoE</vt:lpstr>
      <vt:lpstr>VPNs Fundamentals of VPNs</vt:lpstr>
      <vt:lpstr>GRE GRE Overview</vt:lpstr>
      <vt:lpstr>GRE Implement GRE</vt:lpstr>
      <vt:lpstr>GRE Implement GRE</vt:lpstr>
      <vt:lpstr>eBGP BGP Overview</vt:lpstr>
      <vt:lpstr>eBGP BGP Design Considerations</vt:lpstr>
      <vt:lpstr>eBGP BGP Design Considerations</vt:lpstr>
      <vt:lpstr>eBGP BGP Design Considerations</vt:lpstr>
      <vt:lpstr>eBGP BGP Branch Configuration</vt:lpstr>
      <vt:lpstr>eBGP BGP Branch Configuration</vt:lpstr>
      <vt:lpstr>ACL Operation Overview ACLs and the Wildcard Mask</vt:lpstr>
      <vt:lpstr>PowerPoint Presentation</vt:lpstr>
      <vt:lpstr>PowerPoint Presentation</vt:lpstr>
      <vt:lpstr>PowerPoint Presentation</vt:lpstr>
      <vt:lpstr>Types of IPv4 ACLs Standard and Extended IPv4 ACLs</vt:lpstr>
      <vt:lpstr>Types of IPv4 ACLs Standard and Extended IPv4 ACLs cont…</vt:lpstr>
      <vt:lpstr>Types of IPv4 ACLs Numbered and Named ACLs</vt:lpstr>
      <vt:lpstr>Types of IPv4 ACLs Where to Place ACLs</vt:lpstr>
      <vt:lpstr>Types of IPv4 ACLs Where to Place ACLs cont…</vt:lpstr>
      <vt:lpstr>Standard IPv4 ACL Configuration Configure a Standard IPv4 ACL</vt:lpstr>
      <vt:lpstr>Standard IPv4 ACL Configuration Apply a Standard IPv4 ACL</vt:lpstr>
      <vt:lpstr>Structure of an Extended IPv4 ACLs Extended ACLs</vt:lpstr>
      <vt:lpstr>Configure Extended IPv4 ACLs Configuring Extended ACLs</vt:lpstr>
      <vt:lpstr>Configure Extended IPv4 ACLs Configuring Extended ACLs cont…</vt:lpstr>
      <vt:lpstr>Configure Extended IPv4 ACLs Applying Extended ACLs to Interfaces</vt:lpstr>
      <vt:lpstr>Configure Extended IPv4 ACLs Verifying Extended ACLs</vt:lpstr>
      <vt:lpstr>LAN Security LAN Security Attacks</vt:lpstr>
      <vt:lpstr>LAN Security LAN Security Best Practices</vt:lpstr>
      <vt:lpstr>LAN Security LAN Security Best Practices</vt:lpstr>
      <vt:lpstr>QoS Overview Network Transmission Quality</vt:lpstr>
      <vt:lpstr>QoS Overview Network Transmission Quality</vt:lpstr>
      <vt:lpstr>QoS Overview Traffic Characteristics</vt:lpstr>
      <vt:lpstr>QoS Overview Traffic Characteristics</vt:lpstr>
      <vt:lpstr>Cloud and Virtualization Cloud Computing</vt:lpstr>
      <vt:lpstr>Cloud and Virtualization Cloud Computing</vt:lpstr>
      <vt:lpstr>Cloud and Virtualization Virtualization</vt:lpstr>
      <vt:lpstr>Cloud and Virtualization Virtualization</vt:lpstr>
      <vt:lpstr>Cloud and Virtualization Virtual Network Infrastructure</vt:lpstr>
      <vt:lpstr>Cloud and Virtualization Virtual Network Infrastructure</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Blank Slide</dc:title>
  <dc:creator>Paul WALLIN</dc:creator>
  <cp:lastModifiedBy>Paul WALLIN</cp:lastModifiedBy>
  <cp:revision>1</cp:revision>
  <cp:lastPrinted>1999-01-27T00:54:54Z</cp:lastPrinted>
  <dcterms:created xsi:type="dcterms:W3CDTF">2017-11-28T12:18:18Z</dcterms:created>
  <dcterms:modified xsi:type="dcterms:W3CDTF">2017-11-28T12:28:46Z</dcterms:modified>
</cp:coreProperties>
</file>