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ptx" ContentType="application/vnd.openxmlformats-officedocument.presentationml.presentatio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2" r:id="rId1"/>
  </p:sldMasterIdLst>
  <p:notesMasterIdLst>
    <p:notesMasterId r:id="rId33"/>
  </p:notesMasterIdLst>
  <p:sldIdLst>
    <p:sldId id="278" r:id="rId2"/>
    <p:sldId id="464" r:id="rId3"/>
    <p:sldId id="452" r:id="rId4"/>
    <p:sldId id="258" r:id="rId5"/>
    <p:sldId id="333" r:id="rId6"/>
    <p:sldId id="334" r:id="rId7"/>
    <p:sldId id="335" r:id="rId8"/>
    <p:sldId id="339" r:id="rId9"/>
    <p:sldId id="453" r:id="rId10"/>
    <p:sldId id="337" r:id="rId11"/>
    <p:sldId id="454" r:id="rId12"/>
    <p:sldId id="455" r:id="rId13"/>
    <p:sldId id="356" r:id="rId14"/>
    <p:sldId id="456" r:id="rId15"/>
    <p:sldId id="457" r:id="rId16"/>
    <p:sldId id="365" r:id="rId17"/>
    <p:sldId id="441" r:id="rId18"/>
    <p:sldId id="367" r:id="rId19"/>
    <p:sldId id="392" r:id="rId20"/>
    <p:sldId id="393" r:id="rId21"/>
    <p:sldId id="394" r:id="rId22"/>
    <p:sldId id="395" r:id="rId23"/>
    <p:sldId id="448" r:id="rId24"/>
    <p:sldId id="458" r:id="rId25"/>
    <p:sldId id="459" r:id="rId26"/>
    <p:sldId id="460" r:id="rId27"/>
    <p:sldId id="461" r:id="rId28"/>
    <p:sldId id="462" r:id="rId29"/>
    <p:sldId id="410" r:id="rId30"/>
    <p:sldId id="463" r:id="rId31"/>
    <p:sldId id="353" r:id="rId3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32" autoAdjust="0"/>
    <p:restoredTop sz="97597" autoAdjust="0"/>
  </p:normalViewPr>
  <p:slideViewPr>
    <p:cSldViewPr>
      <p:cViewPr varScale="1">
        <p:scale>
          <a:sx n="63" d="100"/>
          <a:sy n="63" d="100"/>
        </p:scale>
        <p:origin x="1384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n Pattinson" userId="b52b1ba7-b527-49a6-9e22-bcb6af20c0fa" providerId="ADAL" clId="{2EF351CD-54D8-49CC-8703-6066871A10F3}"/>
    <pc:docChg chg="undo redo custSel addSld delSld modSld">
      <pc:chgData name="Steven Pattinson" userId="b52b1ba7-b527-49a6-9e22-bcb6af20c0fa" providerId="ADAL" clId="{2EF351CD-54D8-49CC-8703-6066871A10F3}" dt="2024-03-15T03:23:55.061" v="54" actId="47"/>
      <pc:docMkLst>
        <pc:docMk/>
      </pc:docMkLst>
      <pc:sldChg chg="del">
        <pc:chgData name="Steven Pattinson" userId="b52b1ba7-b527-49a6-9e22-bcb6af20c0fa" providerId="ADAL" clId="{2EF351CD-54D8-49CC-8703-6066871A10F3}" dt="2024-03-15T03:23:55.061" v="54" actId="47"/>
        <pc:sldMkLst>
          <pc:docMk/>
          <pc:sldMk cId="0" sldId="450"/>
        </pc:sldMkLst>
      </pc:sldChg>
      <pc:sldChg chg="addSp delSp modSp new mod modClrScheme chgLayout">
        <pc:chgData name="Steven Pattinson" userId="b52b1ba7-b527-49a6-9e22-bcb6af20c0fa" providerId="ADAL" clId="{2EF351CD-54D8-49CC-8703-6066871A10F3}" dt="2024-03-01T10:48:52.395" v="53" actId="6549"/>
        <pc:sldMkLst>
          <pc:docMk/>
          <pc:sldMk cId="2730923930" sldId="452"/>
        </pc:sldMkLst>
        <pc:spChg chg="del mod ord">
          <ac:chgData name="Steven Pattinson" userId="b52b1ba7-b527-49a6-9e22-bcb6af20c0fa" providerId="ADAL" clId="{2EF351CD-54D8-49CC-8703-6066871A10F3}" dt="2024-03-01T10:41:16.716" v="1" actId="700"/>
          <ac:spMkLst>
            <pc:docMk/>
            <pc:sldMk cId="2730923930" sldId="452"/>
            <ac:spMk id="2" creationId="{94ED4079-D396-1A95-4A55-E1D4D3A8882F}"/>
          </ac:spMkLst>
        </pc:spChg>
        <pc:spChg chg="del mod ord">
          <ac:chgData name="Steven Pattinson" userId="b52b1ba7-b527-49a6-9e22-bcb6af20c0fa" providerId="ADAL" clId="{2EF351CD-54D8-49CC-8703-6066871A10F3}" dt="2024-03-01T10:41:16.716" v="1" actId="700"/>
          <ac:spMkLst>
            <pc:docMk/>
            <pc:sldMk cId="2730923930" sldId="452"/>
            <ac:spMk id="3" creationId="{0F767F79-9331-9758-2FDA-D183707B5443}"/>
          </ac:spMkLst>
        </pc:spChg>
        <pc:spChg chg="add mod ord">
          <ac:chgData name="Steven Pattinson" userId="b52b1ba7-b527-49a6-9e22-bcb6af20c0fa" providerId="ADAL" clId="{2EF351CD-54D8-49CC-8703-6066871A10F3}" dt="2024-03-01T10:48:52.395" v="53" actId="6549"/>
          <ac:spMkLst>
            <pc:docMk/>
            <pc:sldMk cId="2730923930" sldId="452"/>
            <ac:spMk id="4" creationId="{5EF6CEDC-C8A5-46DF-D845-C88329682E6A}"/>
          </ac:spMkLst>
        </pc:spChg>
        <pc:spChg chg="add mod ord">
          <ac:chgData name="Steven Pattinson" userId="b52b1ba7-b527-49a6-9e22-bcb6af20c0fa" providerId="ADAL" clId="{2EF351CD-54D8-49CC-8703-6066871A10F3}" dt="2024-03-01T10:41:55.195" v="37" actId="15"/>
          <ac:spMkLst>
            <pc:docMk/>
            <pc:sldMk cId="2730923930" sldId="452"/>
            <ac:spMk id="5" creationId="{D35E4FC8-8406-1032-6831-636A8CBBE5F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85810BD2-021E-4B4F-9715-85E93E28DA4F}" type="datetimeFigureOut">
              <a:rPr lang="en-GB"/>
              <a:pPr>
                <a:defRPr/>
              </a:pPr>
              <a:t>19/09/2024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9CCE2CB-A927-4D95-B02D-B7C24F74DB0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240661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_design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524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no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100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410179-EB49-4005-B6DF-A7D8F65D283B}" type="slidenum">
              <a:rPr lang="en-GB" altLang="en-US" smtClean="0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362732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A3B8F2-4E39-4664-8480-28C4C9442147}" type="slidenum">
              <a:rPr lang="en-GB" altLang="en-US" smtClean="0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79297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178120"/>
            <a:ext cx="3886200" cy="41632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178119"/>
            <a:ext cx="3886200" cy="41632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30049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765817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210240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937339"/>
            <a:ext cx="3868340" cy="34064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2102398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37327"/>
            <a:ext cx="3887391" cy="34064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40385A-DAEF-4FE7-B2EE-03006A8119B5}" type="slidenum">
              <a:rPr lang="en-GB" altLang="en-US" smtClean="0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11434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D8D13F-406E-46CC-8211-4303A89DDDC4}" type="slidenum">
              <a:rPr lang="en-GB" altLang="en-US" smtClean="0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06911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F5B6C3-5E14-4655-B7C6-BE2142FB6B23}" type="slidenum">
              <a:rPr lang="en-GB" altLang="en-US" smtClean="0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32955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C686B-8071-4C26-8690-34C56671B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40EB49-51FD-4BF5-8417-6D73B7715C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3C80C4-E90C-4AA2-8128-4C3A8213A7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E6C9D3-95C6-4C1E-865C-4211F47BC6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685DF9-3CD0-4CD2-B8FC-825158FBC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Effective Instructional Strategies: From Theory to Practice 3rd Edition © 2012 SAGE Publications, Inc.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7D6F2C-966A-4C2C-A7D5-497C12A18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AB62-32E8-4B98-B261-29EF66DB7EA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532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2714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020388"/>
            <a:ext cx="7886700" cy="4152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9A3B8F2-4E39-4664-8480-28C4C9442147}" type="slidenum">
              <a:rPr lang="en-GB" altLang="en-US" smtClean="0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79707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15938" indent="-2873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855663" indent="-279400" algn="l" defTabSz="914400" rtl="0" eaLnBrk="1" latinLnBrk="0" hangingPunct="1">
        <a:lnSpc>
          <a:spcPct val="100000"/>
        </a:lnSpc>
        <a:spcBef>
          <a:spcPts val="500"/>
        </a:spcBef>
        <a:buFont typeface="Courier New" panose="02070309020205020404" pitchFamily="49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873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663" indent="-347663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PowerPoint_Presentation.pptx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4860032" y="1523206"/>
            <a:ext cx="3445768" cy="381158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>
                    <a:lumMod val="65000"/>
                  </a:schemeClr>
                </a:solidFill>
              </a:rPr>
              <a:t>Managing Change, Creativity and Innovation, 5e</a:t>
            </a:r>
          </a:p>
          <a:p>
            <a:endParaRPr lang="en-US" sz="2000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sz="2000" dirty="0">
                <a:solidFill>
                  <a:schemeClr val="bg1">
                    <a:lumMod val="65000"/>
                  </a:schemeClr>
                </a:solidFill>
              </a:rPr>
              <a:t>© Patrick Dawson, Constantine </a:t>
            </a:r>
            <a:r>
              <a:rPr lang="en-US" sz="2000" dirty="0" err="1">
                <a:solidFill>
                  <a:schemeClr val="bg1">
                    <a:lumMod val="65000"/>
                  </a:schemeClr>
                </a:solidFill>
              </a:rPr>
              <a:t>Andriopoulos</a:t>
            </a:r>
            <a:r>
              <a:rPr lang="en-US" sz="2000" dirty="0">
                <a:solidFill>
                  <a:schemeClr val="bg1">
                    <a:lumMod val="65000"/>
                  </a:schemeClr>
                </a:solidFill>
              </a:rPr>
              <a:t>, Steven Pattinson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51A1210-9784-5A78-544F-41A25155B9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44" y="992188"/>
            <a:ext cx="3743266" cy="4873625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3900" y="2031504"/>
            <a:ext cx="7696200" cy="27949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4400" dirty="0"/>
              <a:t>Chapter 8</a:t>
            </a:r>
            <a:br>
              <a:rPr lang="en-US" sz="4400" dirty="0"/>
            </a:br>
            <a:r>
              <a:rPr lang="en-US" sz="4400" dirty="0"/>
              <a:t> Conventional frameworks: Planning, diagnostics and sequence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After reading this chapter, you will be able to:</a:t>
            </a:r>
          </a:p>
          <a:p>
            <a:pPr lvl="1"/>
            <a:r>
              <a:rPr lang="en-GB" dirty="0"/>
              <a:t>Understand the three-step model of unfreezing, moving and refreezing, and the influence of Kurt </a:t>
            </a:r>
            <a:r>
              <a:rPr lang="en-GB" dirty="0" err="1"/>
              <a:t>Lewin</a:t>
            </a:r>
            <a:r>
              <a:rPr lang="en-GB" dirty="0"/>
              <a:t> on change management theories.</a:t>
            </a:r>
          </a:p>
          <a:p>
            <a:pPr lvl="1"/>
            <a:r>
              <a:rPr lang="en-GB" dirty="0"/>
              <a:t>Summarize the organizational development perspective for managing planned change.</a:t>
            </a:r>
          </a:p>
          <a:p>
            <a:pPr lvl="1"/>
            <a:r>
              <a:rPr lang="en-GB" dirty="0"/>
              <a:t>Evaluate the contribution of contingency theory through the discussion of a situational model for leading change.</a:t>
            </a:r>
          </a:p>
          <a:p>
            <a:pPr lvl="1"/>
            <a:r>
              <a:rPr lang="en-GB" dirty="0"/>
              <a:t>Describe </a:t>
            </a:r>
            <a:r>
              <a:rPr lang="en-GB" dirty="0" err="1"/>
              <a:t>Kotter’s</a:t>
            </a:r>
            <a:r>
              <a:rPr lang="en-GB" dirty="0"/>
              <a:t> eight-step model for successful change and his principles of a dual system for making change happen in an accelerating world.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EF3C7-C286-E59E-8A28-582CDA7D0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410179-EB49-4005-B6DF-A7D8F65D283B}" type="slidenum">
              <a:rPr lang="en-GB" altLang="en-US" smtClean="0"/>
              <a:pPr>
                <a:defRPr/>
              </a:pPr>
              <a:t>3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30923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Planning approaches and stage models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Advocate sequence of stages from initial state through transition to desired state.</a:t>
            </a:r>
          </a:p>
          <a:p>
            <a:r>
              <a:rPr lang="en-GB" altLang="en-US" dirty="0"/>
              <a:t>Focus on the importance of people involvement to gain commitment.</a:t>
            </a:r>
          </a:p>
          <a:p>
            <a:r>
              <a:rPr lang="en-GB" altLang="en-US" dirty="0"/>
              <a:t>Poor communication and lack of buy-in seen as prime reason for resistance (or slow reluctant compliance).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4</a:t>
            </a:fld>
            <a:endParaRPr lang="en-GB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Organizational Development (OD)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Cummings and Worley (2015: 2) draw attention to a range of OD definitions putting forward a composite definition:</a:t>
            </a:r>
          </a:p>
          <a:p>
            <a:pPr lvl="1"/>
            <a:r>
              <a:rPr lang="en-GB" altLang="en-US" i="1" dirty="0"/>
              <a:t>‘Organizational development is a system-wide application and transfer of </a:t>
            </a:r>
            <a:r>
              <a:rPr lang="en-GB" altLang="en-US" i="1" dirty="0" err="1"/>
              <a:t>behavioral</a:t>
            </a:r>
            <a:r>
              <a:rPr lang="en-GB" altLang="en-US" i="1" dirty="0"/>
              <a:t> science knowledge to the planned development, improvement, and reinforcement of the strategies, structures, and processes that lead to organization effectiveness’.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5</a:t>
            </a:fld>
            <a:endParaRPr lang="en-GB" altLang="en-US" dirty="0"/>
          </a:p>
        </p:txBody>
      </p:sp>
    </p:spTree>
  </p:cSld>
  <p:clrMapOvr>
    <a:masterClrMapping/>
  </p:clrMapOvr>
  <p:transition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Values underpinning OD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Treat people with respect and dignity.</a:t>
            </a:r>
          </a:p>
          <a:p>
            <a:r>
              <a:rPr lang="en-GB" altLang="en-US" dirty="0"/>
              <a:t>Develop a climate of trust, openness and support.</a:t>
            </a:r>
          </a:p>
          <a:p>
            <a:r>
              <a:rPr lang="en-GB" altLang="en-US" dirty="0"/>
              <a:t>Hierarchical control mechanisms are not effective.</a:t>
            </a:r>
          </a:p>
          <a:p>
            <a:r>
              <a:rPr lang="en-GB" altLang="en-US" dirty="0"/>
              <a:t>Problems and conflicts should be confronted and reconciled.</a:t>
            </a:r>
          </a:p>
          <a:p>
            <a:r>
              <a:rPr lang="en-GB" altLang="en-US" dirty="0"/>
              <a:t>People affected by change should be involved in its implementation.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6</a:t>
            </a:fld>
            <a:endParaRPr lang="en-GB" altLang="en-US" dirty="0"/>
          </a:p>
        </p:txBody>
      </p:sp>
    </p:spTree>
  </p:cSld>
  <p:clrMapOvr>
    <a:masterClrMapping/>
  </p:clrMapOvr>
  <p:transition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Major steps in OD programme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altLang="en-US" dirty="0"/>
              <a:t>Identifying a need for change. </a:t>
            </a:r>
          </a:p>
          <a:p>
            <a:r>
              <a:rPr lang="en-AU" altLang="en-US" dirty="0"/>
              <a:t>Select an intervention technique (often use a change agent external to company).</a:t>
            </a:r>
          </a:p>
          <a:p>
            <a:r>
              <a:rPr lang="en-AU" altLang="en-US" dirty="0"/>
              <a:t>Gain top management support.</a:t>
            </a:r>
          </a:p>
          <a:p>
            <a:r>
              <a:rPr lang="en-AU" altLang="en-US" dirty="0"/>
              <a:t>Plan the change process.</a:t>
            </a:r>
          </a:p>
          <a:p>
            <a:r>
              <a:rPr lang="en-AU" altLang="en-US" dirty="0"/>
              <a:t>Engage people and resolve any conflicts or resistance.</a:t>
            </a:r>
          </a:p>
          <a:p>
            <a:r>
              <a:rPr lang="en-AU" altLang="en-US" dirty="0"/>
              <a:t>Monitor and evaluate the change process.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7</a:t>
            </a:fld>
            <a:endParaRPr lang="en-GB" altLang="en-US" dirty="0"/>
          </a:p>
        </p:txBody>
      </p:sp>
    </p:spTree>
  </p:cSld>
  <p:clrMapOvr>
    <a:masterClrMapping/>
  </p:clrMapOvr>
  <p:transition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err="1"/>
              <a:t>Lewin’s</a:t>
            </a:r>
            <a:r>
              <a:rPr lang="en-GB" altLang="en-US" dirty="0"/>
              <a:t> three phases of planned change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Unfreezing</a:t>
            </a:r>
          </a:p>
          <a:p>
            <a:pPr lvl="1"/>
            <a:r>
              <a:rPr lang="en-GB" altLang="en-US" dirty="0"/>
              <a:t>create a need for change.</a:t>
            </a:r>
          </a:p>
          <a:p>
            <a:pPr lvl="1"/>
            <a:r>
              <a:rPr lang="en-GB" altLang="en-US" dirty="0"/>
              <a:t>minimize resistance (reduce resisting forces).</a:t>
            </a:r>
          </a:p>
          <a:p>
            <a:r>
              <a:rPr lang="en-GB" altLang="en-US" dirty="0"/>
              <a:t>Changing (or moving)</a:t>
            </a:r>
          </a:p>
          <a:p>
            <a:pPr lvl="1"/>
            <a:r>
              <a:rPr lang="en-GB" altLang="en-US" dirty="0"/>
              <a:t>implementation of new systems of operation.</a:t>
            </a:r>
          </a:p>
          <a:p>
            <a:pPr lvl="1"/>
            <a:r>
              <a:rPr lang="en-GB" altLang="en-US" dirty="0"/>
              <a:t>employees learn new attitudes and behaviours.</a:t>
            </a:r>
          </a:p>
          <a:p>
            <a:r>
              <a:rPr lang="en-GB" altLang="en-US" dirty="0"/>
              <a:t>Refreezing</a:t>
            </a:r>
          </a:p>
          <a:p>
            <a:pPr lvl="1"/>
            <a:r>
              <a:rPr lang="en-GB" altLang="en-US" dirty="0"/>
              <a:t>positive reinforcement of desired outcomes to promote internalization of new behaviours.</a:t>
            </a:r>
          </a:p>
          <a:p>
            <a:pPr lvl="1"/>
            <a:r>
              <a:rPr lang="en-GB" altLang="en-US" dirty="0"/>
              <a:t>evaluation to ensure new ways </a:t>
            </a:r>
            <a:r>
              <a:rPr lang="en-GB" altLang="en-US" dirty="0" err="1"/>
              <a:t>habitualized</a:t>
            </a:r>
            <a:r>
              <a:rPr lang="en-GB" altLang="en-US" dirty="0"/>
              <a:t>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8</a:t>
            </a:fld>
            <a:endParaRPr lang="en-GB" altLang="en-US" dirty="0"/>
          </a:p>
        </p:txBody>
      </p:sp>
    </p:spTree>
  </p:cSld>
  <p:clrMapOvr>
    <a:masterClrMapping/>
  </p:clrMapOvr>
  <p:transition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Unfreezing for change: Field theory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altLang="en-US" dirty="0"/>
              <a:t>Analysis of current situation – forces that shape behaviours.</a:t>
            </a:r>
          </a:p>
          <a:p>
            <a:r>
              <a:rPr lang="en-GB" altLang="en-US" dirty="0"/>
              <a:t>Strategies of engagement and involvement.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CB4C6BD-BE91-0800-C2CE-C99C69E49C5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en-US" dirty="0"/>
              <a:t>Use disconfirming information to reduce constraining forces in creating felt need.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410179-EB49-4005-B6DF-A7D8F65D283B}" type="slidenum">
              <a:rPr lang="en-GB" altLang="en-US" smtClean="0"/>
              <a:pPr>
                <a:defRPr/>
              </a:pPr>
              <a:t>9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300570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force field concept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Work practices represent a Quasi-Stationary Equilibrium (QSE) resultant of driving and restraining forces.</a:t>
            </a:r>
          </a:p>
          <a:p>
            <a:r>
              <a:rPr lang="en-GB" altLang="en-US" dirty="0"/>
              <a:t>Attempts to increase driving forces will increase tension and higher levels of aggressiveness and emotionality.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10</a:t>
            </a:fld>
            <a:endParaRPr lang="en-GB" altLang="en-US" dirty="0"/>
          </a:p>
        </p:txBody>
      </p:sp>
    </p:spTree>
  </p:cSld>
  <p:clrMapOvr>
    <a:masterClrMapping/>
  </p:clrMapOvr>
  <p:transition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Moving forward: Action research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altLang="en-US" dirty="0"/>
              <a:t>Collect data to plan action.</a:t>
            </a:r>
          </a:p>
          <a:p>
            <a:r>
              <a:rPr lang="en-GB" altLang="en-US" dirty="0"/>
              <a:t>Take action on plan.</a:t>
            </a:r>
          </a:p>
          <a:p>
            <a:r>
              <a:rPr lang="en-GB" altLang="en-US" dirty="0"/>
              <a:t>Evaluate.</a:t>
            </a:r>
          </a:p>
          <a:p>
            <a:r>
              <a:rPr lang="en-GB" altLang="en-US" dirty="0"/>
              <a:t>Collect further data (feedback).</a:t>
            </a:r>
          </a:p>
          <a:p>
            <a:r>
              <a:rPr lang="en-GB" altLang="en-US" dirty="0"/>
              <a:t>Develop plan.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B06C149-E0E7-5428-D54A-CEA93FED86C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en-US" dirty="0"/>
              <a:t>Data feeds into action, evaluation, further research.</a:t>
            </a:r>
          </a:p>
          <a:p>
            <a:r>
              <a:rPr lang="en-GB" altLang="en-US" dirty="0"/>
              <a:t>A collaborative iterative process that encourages participation and involvement.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11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30271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Refreezing: Group dynamics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altLang="en-US" dirty="0"/>
              <a:t>Positive reinforcement of desired outcomes.</a:t>
            </a:r>
          </a:p>
          <a:p>
            <a:r>
              <a:rPr lang="en-GB" altLang="en-US" dirty="0"/>
              <a:t>Internalization of new attitudes and behaviours.</a:t>
            </a:r>
          </a:p>
          <a:p>
            <a:r>
              <a:rPr lang="en-GB" altLang="en-US" dirty="0"/>
              <a:t>Appraisal of effectiveness to gauge whether new ways of doing things have become </a:t>
            </a:r>
            <a:r>
              <a:rPr lang="en-GB" altLang="en-US" dirty="0" err="1"/>
              <a:t>habituali</a:t>
            </a:r>
            <a:r>
              <a:rPr lang="en-AU" altLang="en-US" dirty="0"/>
              <a:t>z</a:t>
            </a:r>
            <a:r>
              <a:rPr lang="en-GB" altLang="en-US" dirty="0"/>
              <a:t>ed.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E834787-10B5-875A-9D45-D7D3165003D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altLang="en-US" dirty="0"/>
              <a:t>Successful change a group activity.</a:t>
            </a:r>
          </a:p>
          <a:p>
            <a:r>
              <a:rPr lang="en-GB" altLang="en-US" dirty="0"/>
              <a:t>Unless group norms and routines change individual behavioural change will not be sustained.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12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492077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Criticisms of </a:t>
            </a:r>
            <a:r>
              <a:rPr lang="en-GB" altLang="en-US" dirty="0" err="1"/>
              <a:t>Lewin’s</a:t>
            </a:r>
            <a:r>
              <a:rPr lang="en-GB" altLang="en-US" dirty="0"/>
              <a:t> model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 dirty="0"/>
              <a:t>Planned approach is seen as too simplistic and mechanistic (Dawson, 1994; Garvin, 1993; </a:t>
            </a:r>
            <a:r>
              <a:rPr lang="en-GB" altLang="en-US" dirty="0" err="1"/>
              <a:t>Kanter</a:t>
            </a:r>
            <a:r>
              <a:rPr lang="en-GB" altLang="en-US" dirty="0"/>
              <a:t> et al., 1992; </a:t>
            </a:r>
            <a:r>
              <a:rPr lang="en-GB" altLang="en-US" dirty="0" err="1"/>
              <a:t>Nonaka</a:t>
            </a:r>
            <a:r>
              <a:rPr lang="en-GB" altLang="en-US" dirty="0"/>
              <a:t>, 1988; Pettigrew, 1990a, 1990b; Pettigrew et al., 1989; Stacey, 1993; Wilson, 1992),</a:t>
            </a:r>
          </a:p>
          <a:p>
            <a:r>
              <a:rPr lang="en-GB" altLang="en-US" dirty="0"/>
              <a:t>Lewin’s work is only relevant to incremental and isolated change projects (Dawson, 1994; Dunphy and Stace, 1992, 1993; Harris, 1985; Miller and Friesen, 1984; Pettigrew, 1990a, 1990b),</a:t>
            </a:r>
          </a:p>
          <a:p>
            <a:r>
              <a:rPr lang="en-GB" altLang="en-US" dirty="0" err="1"/>
              <a:t>Lewin’s</a:t>
            </a:r>
            <a:r>
              <a:rPr lang="en-GB" altLang="en-US" dirty="0"/>
              <a:t> stands accused of ignoring the role of power and politics (Dawson, 1994; Hatch, 1997; Pettigrew, 1980; </a:t>
            </a:r>
            <a:r>
              <a:rPr lang="en-GB" altLang="en-US" dirty="0" err="1"/>
              <a:t>Pfeffer</a:t>
            </a:r>
            <a:r>
              <a:rPr lang="en-GB" altLang="en-US" dirty="0"/>
              <a:t>, 1992; Wilson, 1992),</a:t>
            </a:r>
          </a:p>
          <a:p>
            <a:r>
              <a:rPr lang="en-GB" altLang="en-US" dirty="0" err="1"/>
              <a:t>Lewin</a:t>
            </a:r>
            <a:r>
              <a:rPr lang="en-GB" altLang="en-US" dirty="0"/>
              <a:t> is seen as advocating a top-down, management-driven approach to change (Dawson, 1994; </a:t>
            </a:r>
            <a:r>
              <a:rPr lang="en-GB" altLang="en-US" dirty="0" err="1"/>
              <a:t>Kanter</a:t>
            </a:r>
            <a:r>
              <a:rPr lang="en-GB" altLang="en-US" dirty="0"/>
              <a:t> et al., 1992; Wilson, 1992).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13</a:t>
            </a:fld>
            <a:endParaRPr lang="en-GB" altLang="en-US" dirty="0"/>
          </a:p>
        </p:txBody>
      </p:sp>
    </p:spTree>
  </p:cSld>
  <p:clrMapOvr>
    <a:masterClrMapping/>
  </p:clrMapOvr>
  <p:transition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Problem with the refreezing image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28650" y="2020388"/>
            <a:ext cx="7886700" cy="4361390"/>
          </a:xfrm>
        </p:spPr>
        <p:txBody>
          <a:bodyPr/>
          <a:lstStyle/>
          <a:p>
            <a:r>
              <a:rPr lang="en-AU" altLang="en-US" dirty="0"/>
              <a:t>May develop cultures and structures not conducive to continuous change.</a:t>
            </a:r>
          </a:p>
          <a:p>
            <a:r>
              <a:rPr lang="en-AU" altLang="en-US" dirty="0"/>
              <a:t>Creates image of the need to design in stability (refreezing).</a:t>
            </a:r>
          </a:p>
          <a:p>
            <a:pPr lvl="1"/>
            <a:r>
              <a:rPr lang="en-AU" altLang="en-US" dirty="0"/>
              <a:t>‘Organizations are never frozen, much less refrozen, but are fluid entities’.	(</a:t>
            </a:r>
            <a:r>
              <a:rPr lang="en-AU" altLang="en-US" dirty="0" err="1"/>
              <a:t>Kanter</a:t>
            </a:r>
            <a:r>
              <a:rPr lang="en-AU" altLang="en-US" dirty="0"/>
              <a:t> et al., 1992: 10)</a:t>
            </a:r>
          </a:p>
          <a:p>
            <a:pPr lvl="1"/>
            <a:endParaRPr lang="en-GB" alt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410179-EB49-4005-B6DF-A7D8F65D283B}" type="slidenum">
              <a:rPr lang="en-GB" altLang="en-US" smtClean="0"/>
              <a:pPr>
                <a:defRPr/>
              </a:pPr>
              <a:t>14</a:t>
            </a:fld>
            <a:endParaRPr lang="en-GB" altLang="en-US" dirty="0"/>
          </a:p>
        </p:txBody>
      </p:sp>
      <p:pic>
        <p:nvPicPr>
          <p:cNvPr id="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86" y="4060949"/>
            <a:ext cx="7776864" cy="2088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1653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err="1"/>
              <a:t>Dunphy</a:t>
            </a:r>
            <a:r>
              <a:rPr lang="en-GB" altLang="en-US" dirty="0"/>
              <a:t> and </a:t>
            </a:r>
            <a:r>
              <a:rPr lang="en-GB" altLang="en-US" dirty="0" err="1"/>
              <a:t>Stace</a:t>
            </a:r>
            <a:r>
              <a:rPr lang="en-GB" altLang="en-US" dirty="0"/>
              <a:t> situational model of change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AU" b="1" dirty="0"/>
              <a:t>Scale of change</a:t>
            </a:r>
          </a:p>
          <a:p>
            <a:pPr lvl="1"/>
            <a:r>
              <a:rPr lang="en-AU" dirty="0"/>
              <a:t>Fine tuning</a:t>
            </a:r>
          </a:p>
          <a:p>
            <a:pPr lvl="1"/>
            <a:r>
              <a:rPr lang="en-AU" dirty="0"/>
              <a:t>Incremental adjustment</a:t>
            </a:r>
          </a:p>
          <a:p>
            <a:pPr lvl="1"/>
            <a:r>
              <a:rPr lang="en-AU" dirty="0"/>
              <a:t>Modular transformation</a:t>
            </a:r>
          </a:p>
          <a:p>
            <a:pPr lvl="1"/>
            <a:r>
              <a:rPr lang="en-AU" dirty="0"/>
              <a:t>Corporate transformation</a:t>
            </a:r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B843BA4-FE4D-9AF8-3C1A-E43494E6B9F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AU" b="1" dirty="0"/>
              <a:t>Style of leadership</a:t>
            </a:r>
          </a:p>
          <a:p>
            <a:pPr lvl="1"/>
            <a:r>
              <a:rPr lang="en-AU" dirty="0"/>
              <a:t>Coercive</a:t>
            </a:r>
          </a:p>
          <a:p>
            <a:pPr lvl="1"/>
            <a:r>
              <a:rPr lang="en-AU" dirty="0"/>
              <a:t>Directive</a:t>
            </a:r>
          </a:p>
          <a:p>
            <a:pPr lvl="1"/>
            <a:r>
              <a:rPr lang="en-AU" dirty="0"/>
              <a:t>Consultative</a:t>
            </a:r>
          </a:p>
          <a:p>
            <a:pPr lvl="1"/>
            <a:r>
              <a:rPr lang="en-AU" dirty="0"/>
              <a:t>Collaborative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15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213320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Four types of change strategies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i="1" dirty="0"/>
              <a:t>Participative Evolution:</a:t>
            </a:r>
            <a:r>
              <a:rPr lang="en-GB" dirty="0"/>
              <a:t> refers to incremental change through collaboration</a:t>
            </a:r>
          </a:p>
          <a:p>
            <a:r>
              <a:rPr lang="en-GB" b="1" i="1" dirty="0"/>
              <a:t>Forced Evolution:</a:t>
            </a:r>
            <a:r>
              <a:rPr lang="en-GB" dirty="0"/>
              <a:t> refers to directive incremental change</a:t>
            </a:r>
          </a:p>
          <a:p>
            <a:r>
              <a:rPr lang="en-GB" b="1" i="1" dirty="0"/>
              <a:t>Charismatic Transformation:</a:t>
            </a:r>
            <a:r>
              <a:rPr lang="en-GB" dirty="0"/>
              <a:t> used to describe large-scale collaborative change</a:t>
            </a:r>
          </a:p>
          <a:p>
            <a:r>
              <a:rPr lang="en-GB" b="1" i="1" dirty="0"/>
              <a:t>Dictatorial Transformation:</a:t>
            </a:r>
            <a:r>
              <a:rPr lang="en-GB" dirty="0"/>
              <a:t> describes large-scale coercive change programmes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16</a:t>
            </a:fld>
            <a:endParaRPr lang="en-GB" altLang="en-US" dirty="0"/>
          </a:p>
        </p:txBody>
      </p:sp>
    </p:spTree>
  </p:cSld>
  <p:clrMapOvr>
    <a:masterClrMapping/>
  </p:clrMapOvr>
  <p:transition>
    <p:check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133" y="692696"/>
            <a:ext cx="6527734" cy="4297680"/>
          </a:xfrm>
          <a:prstGeom prst="rect">
            <a:avLst/>
          </a:prstGeom>
        </p:spPr>
      </p:pic>
      <p:sp>
        <p:nvSpPr>
          <p:cNvPr id="7" name="Textbox"/>
          <p:cNvSpPr/>
          <p:nvPr/>
        </p:nvSpPr>
        <p:spPr>
          <a:xfrm>
            <a:off x="539552" y="5229200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GB" altLang="en-US" dirty="0">
                <a:ea typeface="ＭＳ Ｐゴシック" pitchFamily="34" charset="-128"/>
              </a:rPr>
              <a:t>Source: </a:t>
            </a:r>
            <a:r>
              <a:rPr lang="en-GB" altLang="en-US" dirty="0" err="1">
                <a:ea typeface="ＭＳ Ｐゴシック" pitchFamily="34" charset="-128"/>
              </a:rPr>
              <a:t>Dunphy</a:t>
            </a:r>
            <a:r>
              <a:rPr lang="en-GB" altLang="en-US" dirty="0">
                <a:ea typeface="ＭＳ Ｐゴシック" pitchFamily="34" charset="-128"/>
              </a:rPr>
              <a:t>, D. and </a:t>
            </a:r>
            <a:r>
              <a:rPr lang="en-GB" altLang="en-US" dirty="0" err="1">
                <a:ea typeface="ＭＳ Ｐゴシック" pitchFamily="34" charset="-128"/>
              </a:rPr>
              <a:t>Stace</a:t>
            </a:r>
            <a:r>
              <a:rPr lang="en-GB" altLang="en-US" dirty="0">
                <a:ea typeface="ＭＳ Ｐゴシック" pitchFamily="34" charset="-128"/>
              </a:rPr>
              <a:t>, D. (1990: 90) </a:t>
            </a:r>
            <a:r>
              <a:rPr lang="en-GB" altLang="en-US" i="1" dirty="0">
                <a:ea typeface="ＭＳ Ｐゴシック" pitchFamily="34" charset="-128"/>
              </a:rPr>
              <a:t>Under New Management.</a:t>
            </a:r>
            <a:r>
              <a:rPr lang="en-GB" altLang="en-US" dirty="0">
                <a:ea typeface="ＭＳ Ｐゴシック" pitchFamily="34" charset="-128"/>
              </a:rPr>
              <a:t> NSW: McGraw-Hill</a:t>
            </a:r>
            <a:endParaRPr lang="en-AU" dirty="0">
              <a:ea typeface="ＭＳ Ｐゴシック" pitchFamily="34" charset="-128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0F9741B-A1CF-604F-CB52-2BA79A236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F5B6C3-5E14-4655-B7C6-BE2142FB6B23}" type="slidenum">
              <a:rPr lang="en-GB" altLang="en-US" smtClean="0"/>
              <a:pPr>
                <a:defRPr/>
              </a:pPr>
              <a:t>17</a:t>
            </a:fld>
            <a:endParaRPr lang="en-GB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Weaknesses of situational model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altLang="en-US" dirty="0"/>
          </a:p>
          <a:p>
            <a:r>
              <a:rPr lang="en-AU" altLang="en-US" dirty="0"/>
              <a:t>Suggest that there is a single strategy appropriate for regaining internal fit with the external environment.</a:t>
            </a:r>
          </a:p>
          <a:p>
            <a:r>
              <a:rPr lang="en-AU" altLang="en-US" dirty="0"/>
              <a:t>Snapshot that ignores timeframe of change.</a:t>
            </a:r>
          </a:p>
          <a:p>
            <a:r>
              <a:rPr lang="en-AU" altLang="en-US" dirty="0"/>
              <a:t>No account of political dimension (trade unions, negotiation) and power plays.</a:t>
            </a:r>
          </a:p>
          <a:p>
            <a:r>
              <a:rPr lang="en-AU" altLang="en-US" dirty="0"/>
              <a:t>Contingency approach tends to impose unidirectional rational models on what is a complex and dynamic process is.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18</a:t>
            </a:fld>
            <a:endParaRPr lang="en-GB" altLang="en-US" dirty="0"/>
          </a:p>
        </p:txBody>
      </p:sp>
    </p:spTree>
  </p:cSld>
  <p:clrMapOvr>
    <a:masterClrMapping/>
  </p:clrMapOvr>
  <p:transition>
    <p:check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Transforming your organization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altLang="en-US" dirty="0"/>
              <a:t>1. Establish a sense of urgency</a:t>
            </a:r>
          </a:p>
          <a:p>
            <a:pPr lvl="1"/>
            <a:r>
              <a:rPr lang="en-AU" altLang="en-US" dirty="0"/>
              <a:t>Examine the market and competitive realities.</a:t>
            </a:r>
          </a:p>
          <a:p>
            <a:pPr lvl="1"/>
            <a:r>
              <a:rPr lang="en-AU" altLang="en-US" dirty="0"/>
              <a:t>Identify and discuss crises, potential crises or major opportunities.</a:t>
            </a:r>
          </a:p>
          <a:p>
            <a:pPr marL="0" indent="0">
              <a:buNone/>
            </a:pPr>
            <a:r>
              <a:rPr lang="en-GB" altLang="en-US" dirty="0"/>
              <a:t>2. Form a powerful guiding coalition</a:t>
            </a:r>
          </a:p>
          <a:p>
            <a:pPr lvl="1"/>
            <a:r>
              <a:rPr lang="en-GB" altLang="en-US" dirty="0"/>
              <a:t>Assemble a group with enough power to lead the change effort.</a:t>
            </a:r>
          </a:p>
          <a:p>
            <a:pPr lvl="1"/>
            <a:r>
              <a:rPr lang="en-GB" altLang="en-US" dirty="0"/>
              <a:t>Encourage the group to work together as a team.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19</a:t>
            </a:fld>
            <a:endParaRPr lang="en-GB" altLang="en-US" dirty="0"/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Vision and communication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Create a vision</a:t>
            </a:r>
          </a:p>
          <a:p>
            <a:pPr lvl="1"/>
            <a:r>
              <a:rPr lang="en-AU" altLang="en-US" dirty="0"/>
              <a:t>Create a vision to help direct the change effort.</a:t>
            </a:r>
          </a:p>
          <a:p>
            <a:pPr lvl="1"/>
            <a:r>
              <a:rPr lang="en-AU" altLang="en-US" dirty="0"/>
              <a:t>Develop strategies for achieving the vision.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dirty="0"/>
              <a:t>Communicate the vision</a:t>
            </a:r>
          </a:p>
          <a:p>
            <a:pPr lvl="1"/>
            <a:r>
              <a:rPr lang="en-GB" altLang="en-US" dirty="0"/>
              <a:t>Use every vehicle possible to communicate the new vision and strategies.</a:t>
            </a:r>
          </a:p>
          <a:p>
            <a:pPr lvl="1"/>
            <a:r>
              <a:rPr lang="en-GB" altLang="en-US" dirty="0"/>
              <a:t>Teach new behaviours by the example of the guiding coalition.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20</a:t>
            </a:fld>
            <a:endParaRPr lang="en-GB" altLang="en-US" dirty="0"/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Empowerment and short-term wins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Empower others to act on the vision</a:t>
            </a:r>
          </a:p>
          <a:p>
            <a:pPr lvl="1"/>
            <a:r>
              <a:rPr lang="en-AU" altLang="en-US" dirty="0"/>
              <a:t>Get rid of obstacles to change.</a:t>
            </a:r>
          </a:p>
          <a:p>
            <a:pPr lvl="1"/>
            <a:r>
              <a:rPr lang="en-AU" altLang="en-US" dirty="0"/>
              <a:t>Change systems or structures that seriously undermine the vision.</a:t>
            </a:r>
          </a:p>
          <a:p>
            <a:pPr lvl="1"/>
            <a:r>
              <a:rPr lang="en-AU" altLang="en-US" dirty="0"/>
              <a:t>Encourage risk-taking and non-traditional ideas, activities and actions.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dirty="0"/>
              <a:t>Create short-term wins</a:t>
            </a:r>
          </a:p>
          <a:p>
            <a:pPr lvl="1"/>
            <a:r>
              <a:rPr lang="en-GB" altLang="en-US" dirty="0"/>
              <a:t>Plan for visible performance improvements.</a:t>
            </a:r>
          </a:p>
          <a:p>
            <a:pPr lvl="1"/>
            <a:r>
              <a:rPr lang="en-GB" altLang="en-US" dirty="0"/>
              <a:t>Recognize and reward employees involved in improvements.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21</a:t>
            </a:fld>
            <a:endParaRPr lang="en-GB" altLang="en-US" dirty="0"/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Consolidate and institutionalize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AU" dirty="0"/>
              <a:t>Consolidate improvements and change</a:t>
            </a:r>
          </a:p>
          <a:p>
            <a:pPr lvl="1"/>
            <a:r>
              <a:rPr lang="en-AU" dirty="0"/>
              <a:t>Use increased credibility to change systems, structures and policies that do not fit the vision.</a:t>
            </a:r>
          </a:p>
          <a:p>
            <a:pPr lvl="1"/>
            <a:r>
              <a:rPr lang="en-AU" dirty="0"/>
              <a:t>Hire, promote and develop employees who can implement the vision.</a:t>
            </a:r>
          </a:p>
          <a:p>
            <a:pPr lvl="1"/>
            <a:r>
              <a:rPr lang="en-AU" dirty="0"/>
              <a:t>Reinvigorate the process with new projects.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Institutionalize new approaches</a:t>
            </a:r>
          </a:p>
          <a:p>
            <a:pPr lvl="1"/>
            <a:r>
              <a:rPr lang="en-GB" dirty="0"/>
              <a:t>Articulate the connections between the new behaviours and corporate success.</a:t>
            </a:r>
          </a:p>
          <a:p>
            <a:pPr lvl="1"/>
            <a:r>
              <a:rPr lang="en-GB" dirty="0"/>
              <a:t>Develop means to ensure leadership development and succession.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22</a:t>
            </a:fld>
            <a:endParaRPr lang="en-GB" altLang="en-US" dirty="0"/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en-US"/>
              <a:t>Three criticisms of the model </a:t>
            </a:r>
            <a:endParaRPr lang="en-AU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Kotter’s</a:t>
            </a:r>
            <a:r>
              <a:rPr lang="en-GB" dirty="0"/>
              <a:t> model implies that change is a sequence of events that if managed correctly guarantees success.</a:t>
            </a:r>
          </a:p>
          <a:p>
            <a:r>
              <a:rPr lang="en-GB" dirty="0"/>
              <a:t>Very top-down and difficult to change direction once started (flexibility issue).</a:t>
            </a:r>
          </a:p>
          <a:p>
            <a:r>
              <a:rPr lang="en-GB" dirty="0"/>
              <a:t>In practice, stages often overlap and re-order.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23</a:t>
            </a:fld>
            <a:endParaRPr lang="en-GB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 err="1"/>
              <a:t>Kotter’s</a:t>
            </a:r>
            <a:r>
              <a:rPr lang="en-AU" altLang="en-US" dirty="0"/>
              <a:t> Dual operating system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altLang="en-US" i="1" dirty="0"/>
              <a:t>Mounting complexity and rapid change create strategic challenges that even a souped-up hierarchy can’t handle. That’s why the dual operating system – a management-driven hierarchy working in concert with a strategy network – works so remarkably well.</a:t>
            </a:r>
          </a:p>
          <a:p>
            <a:pPr marL="0" indent="0" algn="r">
              <a:buNone/>
            </a:pPr>
            <a:r>
              <a:rPr lang="en-AU" altLang="en-US" dirty="0"/>
              <a:t>(</a:t>
            </a:r>
            <a:r>
              <a:rPr lang="en-AU" altLang="en-US" dirty="0" err="1"/>
              <a:t>Kotter</a:t>
            </a:r>
            <a:r>
              <a:rPr lang="en-AU" altLang="en-US" dirty="0"/>
              <a:t>, 2012: 48)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24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5270530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Two systems in concert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AU" dirty="0"/>
              <a:t> </a:t>
            </a:r>
            <a:r>
              <a:rPr lang="en-AU" b="1" dirty="0"/>
              <a:t>The Strategy system</a:t>
            </a:r>
          </a:p>
          <a:p>
            <a:pPr lvl="1"/>
            <a:r>
              <a:rPr lang="en-AU" dirty="0"/>
              <a:t>Networks.</a:t>
            </a:r>
          </a:p>
          <a:p>
            <a:pPr lvl="1"/>
            <a:r>
              <a:rPr lang="en-AU" dirty="0"/>
              <a:t>Flexibility and agility.</a:t>
            </a:r>
          </a:p>
          <a:p>
            <a:pPr lvl="1"/>
            <a:r>
              <a:rPr lang="en-AU" dirty="0"/>
              <a:t>Seeks strategic opportunities.</a:t>
            </a:r>
          </a:p>
          <a:p>
            <a:pPr lvl="1"/>
            <a:r>
              <a:rPr lang="en-AU" dirty="0"/>
              <a:t>Dynamic innovative creative force.</a:t>
            </a:r>
          </a:p>
          <a:p>
            <a:pPr lvl="1"/>
            <a:r>
              <a:rPr lang="en-AU" dirty="0"/>
              <a:t>Searching, doing, learning, modifying.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FED50-7662-0866-1D84-2F89736B0CE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AU" b="1" dirty="0"/>
              <a:t>The Operating system</a:t>
            </a:r>
          </a:p>
          <a:p>
            <a:pPr lvl="1"/>
            <a:r>
              <a:rPr lang="en-AU" dirty="0"/>
              <a:t>Hierarchies.</a:t>
            </a:r>
          </a:p>
          <a:p>
            <a:pPr lvl="1"/>
            <a:r>
              <a:rPr lang="en-AU" dirty="0"/>
              <a:t>Structure and regulation.</a:t>
            </a:r>
          </a:p>
          <a:p>
            <a:pPr lvl="1"/>
            <a:r>
              <a:rPr lang="en-AU" dirty="0"/>
              <a:t>Maintains daily operations.</a:t>
            </a:r>
          </a:p>
          <a:p>
            <a:pPr lvl="1"/>
            <a:r>
              <a:rPr lang="en-AU" dirty="0"/>
              <a:t>Performance and efficiency driven.</a:t>
            </a:r>
          </a:p>
          <a:p>
            <a:pPr lvl="1"/>
            <a:r>
              <a:rPr lang="en-AU" dirty="0"/>
              <a:t>Predictability, control effectiveness.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25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620386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Five principles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Many change agents, not just the usual few appointees (volunteers).</a:t>
            </a:r>
          </a:p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A ‘want-to’ and a ‘get-to’ not just a ‘have-to’ mindset (desire to engage).</a:t>
            </a:r>
          </a:p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Head and heart, not just head (give meaning to work, appeal to emotions).</a:t>
            </a:r>
          </a:p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Much more leadership, not just more management.</a:t>
            </a:r>
          </a:p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Two systems, one organization (strategy network and hierarchy inseparable).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26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544995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Kotter’s (2012) Eight accelerators for change (1 of 2)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Create a sense of urgency around a single big opportunity: ongoing, abiding urgency.</a:t>
            </a:r>
          </a:p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Build and maintain a Guiding Coalition (GC): volunteers from all areas, all equal.</a:t>
            </a:r>
          </a:p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Formulate a strategic vision and develop change initiatives designed to capitalize on the big opportunity.</a:t>
            </a:r>
          </a:p>
          <a:p>
            <a:pPr marL="457200" indent="-457200">
              <a:buFont typeface="+mj-lt"/>
              <a:buAutoNum type="arabicPeriod"/>
            </a:pPr>
            <a:r>
              <a:rPr lang="en-AU" altLang="en-US" dirty="0"/>
              <a:t>Communicate the vision and the strategy to create buy-in and attract a growing volunteer army.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27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245202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Kotter’s (2012) Eight accelerators for change (2 of 2)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 startAt="5"/>
            </a:pPr>
            <a:r>
              <a:rPr lang="en-AU" dirty="0"/>
              <a:t>Accelerate movement toward</a:t>
            </a:r>
            <a:r>
              <a:rPr lang="en-AU" altLang="en-US" dirty="0"/>
              <a:t>s</a:t>
            </a:r>
            <a:r>
              <a:rPr lang="en-AU" dirty="0"/>
              <a:t> the vision and the opportunity by ensuring that the network removes barriers.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AU" dirty="0"/>
              <a:t>Celebrate visible, significant short-term wins.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AU" dirty="0"/>
              <a:t>Never let up. Keep learning from experience. Don’t declare victory too soon.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AU" dirty="0"/>
              <a:t>Institutionalize strategic changes in the culture as evidence in day-to-day activities.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28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997456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/>
              <a:t>The process that enables the strategy network to function</a:t>
            </a:r>
            <a:endParaRPr lang="en-AU" alt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68B70-7286-415F-A72C-840FEBE6AD21}" type="slidenum">
              <a:rPr lang="en-GB" altLang="en-US" smtClean="0"/>
              <a:pPr/>
              <a:t>29</a:t>
            </a:fld>
            <a:endParaRPr lang="en-GB" altLang="en-US" dirty="0"/>
          </a:p>
        </p:txBody>
      </p:sp>
      <p:graphicFrame>
        <p:nvGraphicFramePr>
          <p:cNvPr id="44037" name="Picture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6540539"/>
              </p:ext>
            </p:extLst>
          </p:nvPr>
        </p:nvGraphicFramePr>
        <p:xfrm>
          <a:off x="683568" y="1988840"/>
          <a:ext cx="7368628" cy="40710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2" imgW="3154614" imgH="2365075" progId="PowerPoint.Show.12">
                  <p:embed/>
                </p:oleObj>
              </mc:Choice>
              <mc:Fallback>
                <p:oleObj name="Presentation" r:id="rId2" imgW="3154614" imgH="2365075" progId="PowerPoint.Show.12">
                  <p:embed/>
                  <p:pic>
                    <p:nvPicPr>
                      <p:cNvPr id="4403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1988840"/>
                        <a:ext cx="7368628" cy="407102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Volunteer army on the move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altLang="en-US" dirty="0"/>
              <a:t>The volunteer army are regular employees – not consultants or new hires – that are committed and enthusiastic.</a:t>
            </a:r>
          </a:p>
          <a:p>
            <a:r>
              <a:rPr lang="en-AU" altLang="en-US" dirty="0"/>
              <a:t>It is essential that the guiding coalition and the executive committee maintain close communication.</a:t>
            </a:r>
          </a:p>
          <a:p>
            <a:pPr lvl="1"/>
            <a:r>
              <a:rPr lang="en-AU" altLang="en-US" i="1" dirty="0"/>
              <a:t>People won’t want to do a day job in the hierarchy and a night job in the network – which is essentially how a dual operating system works – if you appeal only to logic … you must appeal to their emotions</a:t>
            </a:r>
            <a:r>
              <a:rPr lang="en-AU" altLang="en-US" dirty="0"/>
              <a:t>. (2012: 49)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68B70-7286-415F-A72C-840FEBE6AD21}" type="slidenum">
              <a:rPr lang="en-GB" altLang="en-US" smtClean="0"/>
              <a:pPr>
                <a:defRPr/>
              </a:pPr>
              <a:t>30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818011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/>
              <a:t>Summary of areas covered</a:t>
            </a:r>
            <a:endParaRPr lang="en-AU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altLang="en-US" dirty="0"/>
              <a:t>Lewin’s unfreezing, changing, refreezing stages are a founding OD example.</a:t>
            </a:r>
          </a:p>
          <a:p>
            <a:r>
              <a:rPr lang="en-AU" altLang="en-US" dirty="0"/>
              <a:t>Contingency approaches advocate aligning change strategies with prevailing circumstances.</a:t>
            </a:r>
          </a:p>
          <a:p>
            <a:r>
              <a:rPr lang="en-AU" altLang="en-US" dirty="0" err="1"/>
              <a:t>Kotter’s</a:t>
            </a:r>
            <a:r>
              <a:rPr lang="en-AU" altLang="en-US" dirty="0"/>
              <a:t> dual strategy and operating </a:t>
            </a:r>
            <a:r>
              <a:rPr lang="en-AU" altLang="en-US"/>
              <a:t>system start </a:t>
            </a:r>
            <a:r>
              <a:rPr lang="en-AU" altLang="en-US" dirty="0"/>
              <a:t>to engage with process.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0179-EB49-4005-B6DF-A7D8F65D283B}" type="slidenum">
              <a:rPr lang="en-GB" altLang="en-US" smtClean="0"/>
              <a:pPr/>
              <a:t>31</a:t>
            </a:fld>
            <a:endParaRPr lang="en-GB" altLang="en-US" dirty="0"/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CDC PPT master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DC PPT master theme" id="{54717623-23ED-4358-9C73-6518671C19EC}" vid="{8348790F-27F1-4F39-885D-2376FA45C8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CW_TEMPLATE_PPTX</Template>
  <TotalTime>2533</TotalTime>
  <Words>1658</Words>
  <Application>Microsoft Office PowerPoint</Application>
  <PresentationFormat>On-screen Show (4:3)</PresentationFormat>
  <Paragraphs>197</Paragraphs>
  <Slides>31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ＭＳ Ｐゴシック</vt:lpstr>
      <vt:lpstr>Arial</vt:lpstr>
      <vt:lpstr>Calibri</vt:lpstr>
      <vt:lpstr>Courier New</vt:lpstr>
      <vt:lpstr>CDC PPT master theme</vt:lpstr>
      <vt:lpstr>Presentation</vt:lpstr>
      <vt:lpstr>PowerPoint Presentation</vt:lpstr>
      <vt:lpstr>Chapter 8  Conventional frameworks: Planning, diagnostics and sequence </vt:lpstr>
      <vt:lpstr>Learning outcomes</vt:lpstr>
      <vt:lpstr>Planning approaches and stage models</vt:lpstr>
      <vt:lpstr>Organizational Development (OD)</vt:lpstr>
      <vt:lpstr>Values underpinning OD</vt:lpstr>
      <vt:lpstr>Major steps in OD programme</vt:lpstr>
      <vt:lpstr>Lewin’s three phases of planned change</vt:lpstr>
      <vt:lpstr>Unfreezing for change: Field theory</vt:lpstr>
      <vt:lpstr>The force field concept</vt:lpstr>
      <vt:lpstr>Moving forward: Action research</vt:lpstr>
      <vt:lpstr>Refreezing: Group dynamics</vt:lpstr>
      <vt:lpstr>Criticisms of Lewin’s model</vt:lpstr>
      <vt:lpstr>Problem with the refreezing image</vt:lpstr>
      <vt:lpstr>Dunphy and Stace situational model of change</vt:lpstr>
      <vt:lpstr>Four types of change strategies</vt:lpstr>
      <vt:lpstr>PowerPoint Presentation</vt:lpstr>
      <vt:lpstr>Weaknesses of situational model</vt:lpstr>
      <vt:lpstr>Transforming your organization</vt:lpstr>
      <vt:lpstr>Vision and communication</vt:lpstr>
      <vt:lpstr>Empowerment and short-term wins</vt:lpstr>
      <vt:lpstr>Consolidate and institutionalize</vt:lpstr>
      <vt:lpstr>Three criticisms of the model </vt:lpstr>
      <vt:lpstr>Kotter’s Dual operating system</vt:lpstr>
      <vt:lpstr>Two systems in concert</vt:lpstr>
      <vt:lpstr>Five principles</vt:lpstr>
      <vt:lpstr>Kotter’s (2012) Eight accelerators for change (1 of 2)</vt:lpstr>
      <vt:lpstr>Kotter’s (2012) Eight accelerators for change (2 of 2)</vt:lpstr>
      <vt:lpstr>The process that enables the strategy network to function</vt:lpstr>
      <vt:lpstr>Volunteer army on the move</vt:lpstr>
      <vt:lpstr>Summary of areas covered</vt:lpstr>
    </vt:vector>
  </TitlesOfParts>
  <Company>NASA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Conceptual Blockbusting</dc:title>
  <dc:creator>Konstantinos Andriopoulos</dc:creator>
  <cp:lastModifiedBy>Gimmy</cp:lastModifiedBy>
  <cp:revision>135</cp:revision>
  <cp:lastPrinted>2014-02-18T10:15:17Z</cp:lastPrinted>
  <dcterms:created xsi:type="dcterms:W3CDTF">2014-01-07T11:27:18Z</dcterms:created>
  <dcterms:modified xsi:type="dcterms:W3CDTF">2024-09-19T01:03:05Z</dcterms:modified>
</cp:coreProperties>
</file>