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  <p:sldMasterId id="2147483768" r:id="rId11"/>
    <p:sldMasterId id="2147483780" r:id="rId12"/>
    <p:sldMasterId id="2147483792" r:id="rId13"/>
    <p:sldMasterId id="2147483804" r:id="rId14"/>
  </p:sldMasterIdLst>
  <p:sldIdLst>
    <p:sldId id="256" r:id="rId15"/>
    <p:sldId id="257" r:id="rId16"/>
    <p:sldId id="259" r:id="rId17"/>
    <p:sldId id="271" r:id="rId18"/>
    <p:sldId id="263" r:id="rId19"/>
    <p:sldId id="264" r:id="rId20"/>
    <p:sldId id="265" r:id="rId21"/>
    <p:sldId id="266" r:id="rId22"/>
    <p:sldId id="267" r:id="rId23"/>
    <p:sldId id="268" r:id="rId24"/>
    <p:sldId id="269" r:id="rId25"/>
    <p:sldId id="270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72" r:id="rId38"/>
    <p:sldId id="273" r:id="rId39"/>
    <p:sldId id="275" r:id="rId40"/>
    <p:sldId id="276" r:id="rId41"/>
    <p:sldId id="274" r:id="rId42"/>
    <p:sldId id="261" r:id="rId43"/>
    <p:sldId id="288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4.xml"/><Relationship Id="rId26" Type="http://schemas.openxmlformats.org/officeDocument/2006/relationships/slide" Target="slides/slide12.xml"/><Relationship Id="rId39" Type="http://schemas.openxmlformats.org/officeDocument/2006/relationships/slide" Target="slides/slide25.xml"/><Relationship Id="rId21" Type="http://schemas.openxmlformats.org/officeDocument/2006/relationships/slide" Target="slides/slide7.xml"/><Relationship Id="rId34" Type="http://schemas.openxmlformats.org/officeDocument/2006/relationships/slide" Target="slides/slide20.xml"/><Relationship Id="rId42" Type="http://schemas.openxmlformats.org/officeDocument/2006/relationships/slide" Target="slides/slide28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2.xml"/><Relationship Id="rId29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0.xml"/><Relationship Id="rId32" Type="http://schemas.openxmlformats.org/officeDocument/2006/relationships/slide" Target="slides/slide18.xml"/><Relationship Id="rId37" Type="http://schemas.openxmlformats.org/officeDocument/2006/relationships/slide" Target="slides/slide23.xml"/><Relationship Id="rId40" Type="http://schemas.openxmlformats.org/officeDocument/2006/relationships/slide" Target="slides/slide26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.xml"/><Relationship Id="rId23" Type="http://schemas.openxmlformats.org/officeDocument/2006/relationships/slide" Target="slides/slide9.xml"/><Relationship Id="rId28" Type="http://schemas.openxmlformats.org/officeDocument/2006/relationships/slide" Target="slides/slide14.xml"/><Relationship Id="rId36" Type="http://schemas.openxmlformats.org/officeDocument/2006/relationships/slide" Target="slides/slide22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5.xml"/><Relationship Id="rId31" Type="http://schemas.openxmlformats.org/officeDocument/2006/relationships/slide" Target="slides/slide17.xml"/><Relationship Id="rId44" Type="http://schemas.openxmlformats.org/officeDocument/2006/relationships/slide" Target="slides/slide3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8.xml"/><Relationship Id="rId27" Type="http://schemas.openxmlformats.org/officeDocument/2006/relationships/slide" Target="slides/slide13.xml"/><Relationship Id="rId30" Type="http://schemas.openxmlformats.org/officeDocument/2006/relationships/slide" Target="slides/slide16.xml"/><Relationship Id="rId35" Type="http://schemas.openxmlformats.org/officeDocument/2006/relationships/slide" Target="slides/slide21.xml"/><Relationship Id="rId43" Type="http://schemas.openxmlformats.org/officeDocument/2006/relationships/slide" Target="slides/slide29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3.xml"/><Relationship Id="rId25" Type="http://schemas.openxmlformats.org/officeDocument/2006/relationships/slide" Target="slides/slide11.xml"/><Relationship Id="rId33" Type="http://schemas.openxmlformats.org/officeDocument/2006/relationships/slide" Target="slides/slide19.xml"/><Relationship Id="rId38" Type="http://schemas.openxmlformats.org/officeDocument/2006/relationships/slide" Target="slides/slide24.xml"/><Relationship Id="rId46" Type="http://schemas.openxmlformats.org/officeDocument/2006/relationships/viewProps" Target="viewProps.xml"/><Relationship Id="rId20" Type="http://schemas.openxmlformats.org/officeDocument/2006/relationships/slide" Target="slides/slide6.xml"/><Relationship Id="rId41" Type="http://schemas.openxmlformats.org/officeDocument/2006/relationships/slide" Target="slides/slide2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9BC88F-40F3-4162-911E-3856A23B6A4D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AAC31C59-D474-49F7-A1C4-1E318899C858}">
      <dgm:prSet phldrT="[Text]"/>
      <dgm:spPr>
        <a:solidFill>
          <a:srgbClr val="00B0F0"/>
        </a:solidFill>
      </dgm:spPr>
      <dgm:t>
        <a:bodyPr/>
        <a:lstStyle/>
        <a:p>
          <a:endParaRPr lang="en-GB" dirty="0" smtClean="0"/>
        </a:p>
      </dgm:t>
    </dgm:pt>
    <dgm:pt modelId="{32993D9F-A235-44D9-9026-A98CAA8B8BF0}" type="parTrans" cxnId="{CEA1DE11-AE16-4CAE-9148-77A7FFA032CD}">
      <dgm:prSet/>
      <dgm:spPr/>
      <dgm:t>
        <a:bodyPr/>
        <a:lstStyle/>
        <a:p>
          <a:endParaRPr lang="en-GB"/>
        </a:p>
      </dgm:t>
    </dgm:pt>
    <dgm:pt modelId="{F93B145B-BFB6-4762-B2D5-962A07BA5BA8}" type="sibTrans" cxnId="{CEA1DE11-AE16-4CAE-9148-77A7FFA032CD}">
      <dgm:prSet/>
      <dgm:spPr/>
      <dgm:t>
        <a:bodyPr/>
        <a:lstStyle/>
        <a:p>
          <a:endParaRPr lang="en-GB"/>
        </a:p>
      </dgm:t>
    </dgm:pt>
    <dgm:pt modelId="{AD8AD641-85EC-4EB9-8B11-197EE07F5862}">
      <dgm:prSet phldrT="[Text]"/>
      <dgm:spPr>
        <a:solidFill>
          <a:srgbClr val="92D050"/>
        </a:solidFill>
      </dgm:spPr>
      <dgm:t>
        <a:bodyPr/>
        <a:lstStyle/>
        <a:p>
          <a:r>
            <a:rPr lang="en-GB" dirty="0" smtClean="0"/>
            <a:t>Esteem</a:t>
          </a:r>
        </a:p>
      </dgm:t>
    </dgm:pt>
    <dgm:pt modelId="{0E088328-9F25-4279-965F-92A733BE24E7}" type="parTrans" cxnId="{38765C0A-B16F-4BE8-B51F-2CDDE35D59BF}">
      <dgm:prSet/>
      <dgm:spPr/>
      <dgm:t>
        <a:bodyPr/>
        <a:lstStyle/>
        <a:p>
          <a:endParaRPr lang="en-GB"/>
        </a:p>
      </dgm:t>
    </dgm:pt>
    <dgm:pt modelId="{F683C64D-DB45-4E75-996B-AB895680AE3F}" type="sibTrans" cxnId="{38765C0A-B16F-4BE8-B51F-2CDDE35D59BF}">
      <dgm:prSet/>
      <dgm:spPr/>
      <dgm:t>
        <a:bodyPr/>
        <a:lstStyle/>
        <a:p>
          <a:endParaRPr lang="en-GB"/>
        </a:p>
      </dgm:t>
    </dgm:pt>
    <dgm:pt modelId="{53BC4CA6-853D-4DB6-BB69-67D1B33FF128}">
      <dgm:prSet phldrT="[Text]"/>
      <dgm:spPr>
        <a:solidFill>
          <a:srgbClr val="FFFF00"/>
        </a:solidFill>
      </dgm:spPr>
      <dgm:t>
        <a:bodyPr/>
        <a:lstStyle/>
        <a:p>
          <a:r>
            <a:rPr lang="en-GB" dirty="0" smtClean="0"/>
            <a:t>Love/Belonging</a:t>
          </a:r>
        </a:p>
      </dgm:t>
    </dgm:pt>
    <dgm:pt modelId="{41D322E4-4CCF-42F6-B444-08F63894897D}" type="parTrans" cxnId="{6D13935E-45F8-4D19-805C-036CB9F5047A}">
      <dgm:prSet/>
      <dgm:spPr/>
      <dgm:t>
        <a:bodyPr/>
        <a:lstStyle/>
        <a:p>
          <a:endParaRPr lang="en-GB"/>
        </a:p>
      </dgm:t>
    </dgm:pt>
    <dgm:pt modelId="{47697B23-A496-4181-81F2-7F2FE98C3C4E}" type="sibTrans" cxnId="{6D13935E-45F8-4D19-805C-036CB9F5047A}">
      <dgm:prSet/>
      <dgm:spPr/>
      <dgm:t>
        <a:bodyPr/>
        <a:lstStyle/>
        <a:p>
          <a:endParaRPr lang="en-GB"/>
        </a:p>
      </dgm:t>
    </dgm:pt>
    <dgm:pt modelId="{37D63E55-7CFA-4D5D-95B7-1712A6199468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 smtClean="0"/>
            <a:t>Safety/Security</a:t>
          </a:r>
        </a:p>
      </dgm:t>
    </dgm:pt>
    <dgm:pt modelId="{D3D997BA-554E-4B06-917A-AAD41D771A4F}" type="parTrans" cxnId="{F690700D-4355-44B7-935C-654B2D93EEBB}">
      <dgm:prSet/>
      <dgm:spPr/>
      <dgm:t>
        <a:bodyPr/>
        <a:lstStyle/>
        <a:p>
          <a:endParaRPr lang="en-GB"/>
        </a:p>
      </dgm:t>
    </dgm:pt>
    <dgm:pt modelId="{C86D5810-B1F0-455D-84C6-172C5CC1B85C}" type="sibTrans" cxnId="{F690700D-4355-44B7-935C-654B2D93EEBB}">
      <dgm:prSet/>
      <dgm:spPr/>
      <dgm:t>
        <a:bodyPr/>
        <a:lstStyle/>
        <a:p>
          <a:endParaRPr lang="en-GB"/>
        </a:p>
      </dgm:t>
    </dgm:pt>
    <dgm:pt modelId="{8B301595-D412-4CAB-A4C4-476888F30EB8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/>
            <a:t>Physiological</a:t>
          </a:r>
        </a:p>
      </dgm:t>
    </dgm:pt>
    <dgm:pt modelId="{89D1DF2A-64B9-4CB1-B15A-1EFA9F06BF75}" type="parTrans" cxnId="{15D7820A-BB05-4A31-B586-8E4AD0F8108E}">
      <dgm:prSet/>
      <dgm:spPr/>
      <dgm:t>
        <a:bodyPr/>
        <a:lstStyle/>
        <a:p>
          <a:endParaRPr lang="en-GB"/>
        </a:p>
      </dgm:t>
    </dgm:pt>
    <dgm:pt modelId="{5C9F9C63-0B96-441C-A0AC-9DB9FDBABB26}" type="sibTrans" cxnId="{15D7820A-BB05-4A31-B586-8E4AD0F8108E}">
      <dgm:prSet/>
      <dgm:spPr/>
      <dgm:t>
        <a:bodyPr/>
        <a:lstStyle/>
        <a:p>
          <a:endParaRPr lang="en-GB"/>
        </a:p>
      </dgm:t>
    </dgm:pt>
    <dgm:pt modelId="{11F4DBB9-0400-4A01-8662-0FD1A4493888}" type="pres">
      <dgm:prSet presAssocID="{1C9BC88F-40F3-4162-911E-3856A23B6A4D}" presName="Name0" presStyleCnt="0">
        <dgm:presLayoutVars>
          <dgm:dir/>
          <dgm:animLvl val="lvl"/>
          <dgm:resizeHandles val="exact"/>
        </dgm:presLayoutVars>
      </dgm:prSet>
      <dgm:spPr/>
    </dgm:pt>
    <dgm:pt modelId="{25EB332B-AA9E-493D-8C3F-E23321420A72}" type="pres">
      <dgm:prSet presAssocID="{AAC31C59-D474-49F7-A1C4-1E318899C858}" presName="Name8" presStyleCnt="0"/>
      <dgm:spPr/>
    </dgm:pt>
    <dgm:pt modelId="{3F182FAF-9052-44F9-8608-AD6563D4306D}" type="pres">
      <dgm:prSet presAssocID="{AAC31C59-D474-49F7-A1C4-1E318899C858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58C5D5F-9513-48BE-B0C2-F3E4BD39523D}" type="pres">
      <dgm:prSet presAssocID="{AAC31C59-D474-49F7-A1C4-1E318899C8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C64FB9-7C8D-4596-8ADE-0BE555CF323F}" type="pres">
      <dgm:prSet presAssocID="{AD8AD641-85EC-4EB9-8B11-197EE07F5862}" presName="Name8" presStyleCnt="0"/>
      <dgm:spPr/>
    </dgm:pt>
    <dgm:pt modelId="{FD6467AE-72C3-407D-9594-06B3EBBC2148}" type="pres">
      <dgm:prSet presAssocID="{AD8AD641-85EC-4EB9-8B11-197EE07F5862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41EFD6A-4E09-4254-B2F5-FDADA93DF51D}" type="pres">
      <dgm:prSet presAssocID="{AD8AD641-85EC-4EB9-8B11-197EE07F586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BAC4179-BED9-4E70-9812-4896F516F829}" type="pres">
      <dgm:prSet presAssocID="{53BC4CA6-853D-4DB6-BB69-67D1B33FF128}" presName="Name8" presStyleCnt="0"/>
      <dgm:spPr/>
    </dgm:pt>
    <dgm:pt modelId="{FFDF8BD1-C8F0-407D-A7C0-2E16AC0898DE}" type="pres">
      <dgm:prSet presAssocID="{53BC4CA6-853D-4DB6-BB69-67D1B33FF128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DD5FA1-A04D-4D9C-A660-A1B15C4B9B36}" type="pres">
      <dgm:prSet presAssocID="{53BC4CA6-853D-4DB6-BB69-67D1B33FF12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680EBF-1EAE-48C7-BEB3-5A0DA3089722}" type="pres">
      <dgm:prSet presAssocID="{37D63E55-7CFA-4D5D-95B7-1712A6199468}" presName="Name8" presStyleCnt="0"/>
      <dgm:spPr/>
    </dgm:pt>
    <dgm:pt modelId="{54C853F6-9E81-4690-AC05-803E381833F5}" type="pres">
      <dgm:prSet presAssocID="{37D63E55-7CFA-4D5D-95B7-1712A6199468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4D5E87-484F-414F-A64C-D4C8A6F1F3E0}" type="pres">
      <dgm:prSet presAssocID="{37D63E55-7CFA-4D5D-95B7-1712A619946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D2562F6-2DD3-4716-826A-0925E905B29B}" type="pres">
      <dgm:prSet presAssocID="{8B301595-D412-4CAB-A4C4-476888F30EB8}" presName="Name8" presStyleCnt="0"/>
      <dgm:spPr/>
    </dgm:pt>
    <dgm:pt modelId="{D7AA8D39-346F-495B-889E-0A1831344056}" type="pres">
      <dgm:prSet presAssocID="{8B301595-D412-4CAB-A4C4-476888F30EB8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3816333-DF97-493A-8E82-AB336BB03130}" type="pres">
      <dgm:prSet presAssocID="{8B301595-D412-4CAB-A4C4-476888F30EB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F0504B7-771D-4576-802E-7C9692BF9E62}" type="presOf" srcId="{53BC4CA6-853D-4DB6-BB69-67D1B33FF128}" destId="{26DD5FA1-A04D-4D9C-A660-A1B15C4B9B36}" srcOrd="1" destOrd="0" presId="urn:microsoft.com/office/officeart/2005/8/layout/pyramid1"/>
    <dgm:cxn modelId="{00A13DFC-9302-40A7-837C-7EE2135F339C}" type="presOf" srcId="{AAC31C59-D474-49F7-A1C4-1E318899C858}" destId="{3F182FAF-9052-44F9-8608-AD6563D4306D}" srcOrd="0" destOrd="0" presId="urn:microsoft.com/office/officeart/2005/8/layout/pyramid1"/>
    <dgm:cxn modelId="{3A3A6EF4-503C-4FA1-9B7A-35E1A35ABBF2}" type="presOf" srcId="{8B301595-D412-4CAB-A4C4-476888F30EB8}" destId="{D7AA8D39-346F-495B-889E-0A1831344056}" srcOrd="0" destOrd="0" presId="urn:microsoft.com/office/officeart/2005/8/layout/pyramid1"/>
    <dgm:cxn modelId="{B887E293-9B92-4A40-851A-B5717FE935D1}" type="presOf" srcId="{37D63E55-7CFA-4D5D-95B7-1712A6199468}" destId="{D24D5E87-484F-414F-A64C-D4C8A6F1F3E0}" srcOrd="1" destOrd="0" presId="urn:microsoft.com/office/officeart/2005/8/layout/pyramid1"/>
    <dgm:cxn modelId="{84E3062A-AF0F-4CA4-9565-2298C08EF171}" type="presOf" srcId="{37D63E55-7CFA-4D5D-95B7-1712A6199468}" destId="{54C853F6-9E81-4690-AC05-803E381833F5}" srcOrd="0" destOrd="0" presId="urn:microsoft.com/office/officeart/2005/8/layout/pyramid1"/>
    <dgm:cxn modelId="{C9C54746-12E9-44FA-B973-D0CCAF8B92C3}" type="presOf" srcId="{53BC4CA6-853D-4DB6-BB69-67D1B33FF128}" destId="{FFDF8BD1-C8F0-407D-A7C0-2E16AC0898DE}" srcOrd="0" destOrd="0" presId="urn:microsoft.com/office/officeart/2005/8/layout/pyramid1"/>
    <dgm:cxn modelId="{15D7820A-BB05-4A31-B586-8E4AD0F8108E}" srcId="{1C9BC88F-40F3-4162-911E-3856A23B6A4D}" destId="{8B301595-D412-4CAB-A4C4-476888F30EB8}" srcOrd="4" destOrd="0" parTransId="{89D1DF2A-64B9-4CB1-B15A-1EFA9F06BF75}" sibTransId="{5C9F9C63-0B96-441C-A0AC-9DB9FDBABB26}"/>
    <dgm:cxn modelId="{8DB3BAF2-8CCD-4BC5-B65B-56D38E2C2808}" type="presOf" srcId="{AAC31C59-D474-49F7-A1C4-1E318899C858}" destId="{758C5D5F-9513-48BE-B0C2-F3E4BD39523D}" srcOrd="1" destOrd="0" presId="urn:microsoft.com/office/officeart/2005/8/layout/pyramid1"/>
    <dgm:cxn modelId="{38765C0A-B16F-4BE8-B51F-2CDDE35D59BF}" srcId="{1C9BC88F-40F3-4162-911E-3856A23B6A4D}" destId="{AD8AD641-85EC-4EB9-8B11-197EE07F5862}" srcOrd="1" destOrd="0" parTransId="{0E088328-9F25-4279-965F-92A733BE24E7}" sibTransId="{F683C64D-DB45-4E75-996B-AB895680AE3F}"/>
    <dgm:cxn modelId="{CEA1DE11-AE16-4CAE-9148-77A7FFA032CD}" srcId="{1C9BC88F-40F3-4162-911E-3856A23B6A4D}" destId="{AAC31C59-D474-49F7-A1C4-1E318899C858}" srcOrd="0" destOrd="0" parTransId="{32993D9F-A235-44D9-9026-A98CAA8B8BF0}" sibTransId="{F93B145B-BFB6-4762-B2D5-962A07BA5BA8}"/>
    <dgm:cxn modelId="{F690700D-4355-44B7-935C-654B2D93EEBB}" srcId="{1C9BC88F-40F3-4162-911E-3856A23B6A4D}" destId="{37D63E55-7CFA-4D5D-95B7-1712A6199468}" srcOrd="3" destOrd="0" parTransId="{D3D997BA-554E-4B06-917A-AAD41D771A4F}" sibTransId="{C86D5810-B1F0-455D-84C6-172C5CC1B85C}"/>
    <dgm:cxn modelId="{6F735DAE-D672-4BFB-9169-FDA191BA1408}" type="presOf" srcId="{AD8AD641-85EC-4EB9-8B11-197EE07F5862}" destId="{D41EFD6A-4E09-4254-B2F5-FDADA93DF51D}" srcOrd="1" destOrd="0" presId="urn:microsoft.com/office/officeart/2005/8/layout/pyramid1"/>
    <dgm:cxn modelId="{28319749-5C73-4247-BA1B-0AEB7F604CDB}" type="presOf" srcId="{AD8AD641-85EC-4EB9-8B11-197EE07F5862}" destId="{FD6467AE-72C3-407D-9594-06B3EBBC2148}" srcOrd="0" destOrd="0" presId="urn:microsoft.com/office/officeart/2005/8/layout/pyramid1"/>
    <dgm:cxn modelId="{A8AD0C16-A133-48C9-B6F8-047C07157792}" type="presOf" srcId="{8B301595-D412-4CAB-A4C4-476888F30EB8}" destId="{63816333-DF97-493A-8E82-AB336BB03130}" srcOrd="1" destOrd="0" presId="urn:microsoft.com/office/officeart/2005/8/layout/pyramid1"/>
    <dgm:cxn modelId="{6D13935E-45F8-4D19-805C-036CB9F5047A}" srcId="{1C9BC88F-40F3-4162-911E-3856A23B6A4D}" destId="{53BC4CA6-853D-4DB6-BB69-67D1B33FF128}" srcOrd="2" destOrd="0" parTransId="{41D322E4-4CCF-42F6-B444-08F63894897D}" sibTransId="{47697B23-A496-4181-81F2-7F2FE98C3C4E}"/>
    <dgm:cxn modelId="{F5D49F8A-088B-4AB2-A603-0C9D7FDDBF5C}" type="presOf" srcId="{1C9BC88F-40F3-4162-911E-3856A23B6A4D}" destId="{11F4DBB9-0400-4A01-8662-0FD1A4493888}" srcOrd="0" destOrd="0" presId="urn:microsoft.com/office/officeart/2005/8/layout/pyramid1"/>
    <dgm:cxn modelId="{1460CB5B-4063-4450-8F9D-ECBB90BF4105}" type="presParOf" srcId="{11F4DBB9-0400-4A01-8662-0FD1A4493888}" destId="{25EB332B-AA9E-493D-8C3F-E23321420A72}" srcOrd="0" destOrd="0" presId="urn:microsoft.com/office/officeart/2005/8/layout/pyramid1"/>
    <dgm:cxn modelId="{56267265-4013-4623-A5D6-EB0F53E90DA2}" type="presParOf" srcId="{25EB332B-AA9E-493D-8C3F-E23321420A72}" destId="{3F182FAF-9052-44F9-8608-AD6563D4306D}" srcOrd="0" destOrd="0" presId="urn:microsoft.com/office/officeart/2005/8/layout/pyramid1"/>
    <dgm:cxn modelId="{6C0DCB73-F79D-47DB-8D81-685789A1C444}" type="presParOf" srcId="{25EB332B-AA9E-493D-8C3F-E23321420A72}" destId="{758C5D5F-9513-48BE-B0C2-F3E4BD39523D}" srcOrd="1" destOrd="0" presId="urn:microsoft.com/office/officeart/2005/8/layout/pyramid1"/>
    <dgm:cxn modelId="{7356ADFF-046F-4610-8E7C-2313788B0504}" type="presParOf" srcId="{11F4DBB9-0400-4A01-8662-0FD1A4493888}" destId="{97C64FB9-7C8D-4596-8ADE-0BE555CF323F}" srcOrd="1" destOrd="0" presId="urn:microsoft.com/office/officeart/2005/8/layout/pyramid1"/>
    <dgm:cxn modelId="{9A242DE3-52D0-42E3-85E8-7C2F8EA882AF}" type="presParOf" srcId="{97C64FB9-7C8D-4596-8ADE-0BE555CF323F}" destId="{FD6467AE-72C3-407D-9594-06B3EBBC2148}" srcOrd="0" destOrd="0" presId="urn:microsoft.com/office/officeart/2005/8/layout/pyramid1"/>
    <dgm:cxn modelId="{AB625726-8694-4CC7-90E5-6F6D17DCEE8B}" type="presParOf" srcId="{97C64FB9-7C8D-4596-8ADE-0BE555CF323F}" destId="{D41EFD6A-4E09-4254-B2F5-FDADA93DF51D}" srcOrd="1" destOrd="0" presId="urn:microsoft.com/office/officeart/2005/8/layout/pyramid1"/>
    <dgm:cxn modelId="{49100E07-F02B-463D-878A-CACFB61CE9E0}" type="presParOf" srcId="{11F4DBB9-0400-4A01-8662-0FD1A4493888}" destId="{ABAC4179-BED9-4E70-9812-4896F516F829}" srcOrd="2" destOrd="0" presId="urn:microsoft.com/office/officeart/2005/8/layout/pyramid1"/>
    <dgm:cxn modelId="{C8C6C8DE-7BAD-4B24-AB84-34D605B26328}" type="presParOf" srcId="{ABAC4179-BED9-4E70-9812-4896F516F829}" destId="{FFDF8BD1-C8F0-407D-A7C0-2E16AC0898DE}" srcOrd="0" destOrd="0" presId="urn:microsoft.com/office/officeart/2005/8/layout/pyramid1"/>
    <dgm:cxn modelId="{C8F2EEED-6CBB-4A7A-AC47-D15CD251D495}" type="presParOf" srcId="{ABAC4179-BED9-4E70-9812-4896F516F829}" destId="{26DD5FA1-A04D-4D9C-A660-A1B15C4B9B36}" srcOrd="1" destOrd="0" presId="urn:microsoft.com/office/officeart/2005/8/layout/pyramid1"/>
    <dgm:cxn modelId="{32AFF576-4430-4AB6-94D5-D322D6A3EAA0}" type="presParOf" srcId="{11F4DBB9-0400-4A01-8662-0FD1A4493888}" destId="{99680EBF-1EAE-48C7-BEB3-5A0DA3089722}" srcOrd="3" destOrd="0" presId="urn:microsoft.com/office/officeart/2005/8/layout/pyramid1"/>
    <dgm:cxn modelId="{ED89B08C-79F1-468B-A68E-0105060C5C03}" type="presParOf" srcId="{99680EBF-1EAE-48C7-BEB3-5A0DA3089722}" destId="{54C853F6-9E81-4690-AC05-803E381833F5}" srcOrd="0" destOrd="0" presId="urn:microsoft.com/office/officeart/2005/8/layout/pyramid1"/>
    <dgm:cxn modelId="{ADF332E3-52A6-4339-B4E3-FD08B24558A9}" type="presParOf" srcId="{99680EBF-1EAE-48C7-BEB3-5A0DA3089722}" destId="{D24D5E87-484F-414F-A64C-D4C8A6F1F3E0}" srcOrd="1" destOrd="0" presId="urn:microsoft.com/office/officeart/2005/8/layout/pyramid1"/>
    <dgm:cxn modelId="{24235E7D-C950-41F5-AA07-CC36C86B5CC1}" type="presParOf" srcId="{11F4DBB9-0400-4A01-8662-0FD1A4493888}" destId="{9D2562F6-2DD3-4716-826A-0925E905B29B}" srcOrd="4" destOrd="0" presId="urn:microsoft.com/office/officeart/2005/8/layout/pyramid1"/>
    <dgm:cxn modelId="{0695B332-2541-4ADE-BF6B-C1A7473A08EB}" type="presParOf" srcId="{9D2562F6-2DD3-4716-826A-0925E905B29B}" destId="{D7AA8D39-346F-495B-889E-0A1831344056}" srcOrd="0" destOrd="0" presId="urn:microsoft.com/office/officeart/2005/8/layout/pyramid1"/>
    <dgm:cxn modelId="{383EF3C0-A9B6-4C64-A154-9E5FE456F35D}" type="presParOf" srcId="{9D2562F6-2DD3-4716-826A-0925E905B29B}" destId="{63816333-DF97-493A-8E82-AB336BB0313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82FAF-9052-44F9-8608-AD6563D4306D}">
      <dsp:nvSpPr>
        <dsp:cNvPr id="0" name=""/>
        <dsp:cNvSpPr/>
      </dsp:nvSpPr>
      <dsp:spPr>
        <a:xfrm>
          <a:off x="3053079" y="0"/>
          <a:ext cx="1526540" cy="835248"/>
        </a:xfrm>
        <a:prstGeom prst="trapezoid">
          <a:avLst>
            <a:gd name="adj" fmla="val 91382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 dirty="0" smtClean="0"/>
        </a:p>
      </dsp:txBody>
      <dsp:txXfrm>
        <a:off x="3053079" y="0"/>
        <a:ext cx="1526540" cy="835248"/>
      </dsp:txXfrm>
    </dsp:sp>
    <dsp:sp modelId="{FD6467AE-72C3-407D-9594-06B3EBBC2148}">
      <dsp:nvSpPr>
        <dsp:cNvPr id="0" name=""/>
        <dsp:cNvSpPr/>
      </dsp:nvSpPr>
      <dsp:spPr>
        <a:xfrm>
          <a:off x="2289810" y="835248"/>
          <a:ext cx="3053080" cy="835248"/>
        </a:xfrm>
        <a:prstGeom prst="trapezoid">
          <a:avLst>
            <a:gd name="adj" fmla="val 91382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Esteem</a:t>
          </a:r>
        </a:p>
      </dsp:txBody>
      <dsp:txXfrm>
        <a:off x="2824098" y="835248"/>
        <a:ext cx="1984502" cy="835248"/>
      </dsp:txXfrm>
    </dsp:sp>
    <dsp:sp modelId="{FFDF8BD1-C8F0-407D-A7C0-2E16AC0898DE}">
      <dsp:nvSpPr>
        <dsp:cNvPr id="0" name=""/>
        <dsp:cNvSpPr/>
      </dsp:nvSpPr>
      <dsp:spPr>
        <a:xfrm>
          <a:off x="1526540" y="1670496"/>
          <a:ext cx="4579620" cy="835248"/>
        </a:xfrm>
        <a:prstGeom prst="trapezoid">
          <a:avLst>
            <a:gd name="adj" fmla="val 91382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Love/Belonging</a:t>
          </a:r>
        </a:p>
      </dsp:txBody>
      <dsp:txXfrm>
        <a:off x="2327973" y="1670496"/>
        <a:ext cx="2976753" cy="835248"/>
      </dsp:txXfrm>
    </dsp:sp>
    <dsp:sp modelId="{54C853F6-9E81-4690-AC05-803E381833F5}">
      <dsp:nvSpPr>
        <dsp:cNvPr id="0" name=""/>
        <dsp:cNvSpPr/>
      </dsp:nvSpPr>
      <dsp:spPr>
        <a:xfrm>
          <a:off x="763269" y="2505744"/>
          <a:ext cx="6106160" cy="835248"/>
        </a:xfrm>
        <a:prstGeom prst="trapezoid">
          <a:avLst>
            <a:gd name="adj" fmla="val 91382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Safety/Security</a:t>
          </a:r>
        </a:p>
      </dsp:txBody>
      <dsp:txXfrm>
        <a:off x="1831847" y="2505744"/>
        <a:ext cx="3969004" cy="835248"/>
      </dsp:txXfrm>
    </dsp:sp>
    <dsp:sp modelId="{D7AA8D39-346F-495B-889E-0A1831344056}">
      <dsp:nvSpPr>
        <dsp:cNvPr id="0" name=""/>
        <dsp:cNvSpPr/>
      </dsp:nvSpPr>
      <dsp:spPr>
        <a:xfrm>
          <a:off x="0" y="3340992"/>
          <a:ext cx="7632700" cy="835248"/>
        </a:xfrm>
        <a:prstGeom prst="trapezoid">
          <a:avLst>
            <a:gd name="adj" fmla="val 91382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Physiological</a:t>
          </a:r>
        </a:p>
      </dsp:txBody>
      <dsp:txXfrm>
        <a:off x="1335722" y="3340992"/>
        <a:ext cx="4961255" cy="8352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533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194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579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97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855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21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091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43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144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92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9722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217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4935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9006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9632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508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8583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5046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3447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5117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2911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310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0659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0497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7942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5842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6258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7471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4007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994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4611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3784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21993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015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879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7296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58332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5587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82845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7519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7714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94493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32265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63002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78874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5290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4990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22357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7810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52525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6136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91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1801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76385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60485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9182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52150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82234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50604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89867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46846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75512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0142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47987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10088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76021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40880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00831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54706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6074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73815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26439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03389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08325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3592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49285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70983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45665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62161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01193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62362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1382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51791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49655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33704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72297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87714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56418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22921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27585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46190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7277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5108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682581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40647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71641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72425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811350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42955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60791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88817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572821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086797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02902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645975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26304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74390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02476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670078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587177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845984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766124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92752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074867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23656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921420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533133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664733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4336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45731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173917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991776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685557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687035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567405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053121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93391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744192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549072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500618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788900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908638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508751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562276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387001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147204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986338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435116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935351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077546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852371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042884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885591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613601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81516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451809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272778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552421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56445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115615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48629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001039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167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/>
              <a:t>26/01/2015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961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644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304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32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336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373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302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472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818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342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065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326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260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2AE56-3A16-4274-990F-9EAB55583E5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1E893-5EE4-4C69-8BD5-C1C9E1B06B3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36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0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4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Motivation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6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Message in Brief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Why people work:  motivation</a:t>
            </a:r>
          </a:p>
          <a:p>
            <a:r>
              <a:rPr lang="en-GB" dirty="0" smtClean="0"/>
              <a:t>Is motivation more than just money?</a:t>
            </a:r>
          </a:p>
          <a:p>
            <a:pPr lvl="1"/>
            <a:r>
              <a:rPr lang="en-GB" dirty="0" smtClean="0"/>
              <a:t>Review of ideas in the area</a:t>
            </a:r>
          </a:p>
          <a:p>
            <a:pPr lvl="1"/>
            <a:r>
              <a:rPr lang="en-GB" dirty="0" smtClean="0"/>
              <a:t>Detailed appreciation of Maslow’s work</a:t>
            </a:r>
          </a:p>
          <a:p>
            <a:pPr lvl="1"/>
            <a:r>
              <a:rPr lang="en-GB" dirty="0" smtClean="0"/>
              <a:t>Commentaries:  Ford and others</a:t>
            </a:r>
          </a:p>
          <a:p>
            <a:pPr lvl="1"/>
            <a:r>
              <a:rPr lang="en-GB" dirty="0" smtClean="0"/>
              <a:t>Examples from business and HE</a:t>
            </a:r>
          </a:p>
          <a:p>
            <a:r>
              <a:rPr lang="en-GB" dirty="0" smtClean="0"/>
              <a:t>Management:  getting more “bang for your buck”</a:t>
            </a:r>
          </a:p>
          <a:p>
            <a:r>
              <a:rPr lang="en-GB" dirty="0" smtClean="0"/>
              <a:t>Building a portfolio of motivational tools</a:t>
            </a:r>
          </a:p>
        </p:txBody>
      </p:sp>
    </p:spTree>
    <p:extLst>
      <p:ext uri="{BB962C8B-B14F-4D97-AF65-F5344CB8AC3E}">
        <p14:creationId xmlns:p14="http://schemas.microsoft.com/office/powerpoint/2010/main" val="346864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/>
              <a:t>Motivation is literally the desire to do </a:t>
            </a:r>
            <a:r>
              <a:rPr lang="en-GB" dirty="0" smtClean="0"/>
              <a:t>things</a:t>
            </a:r>
          </a:p>
          <a:p>
            <a:r>
              <a:rPr lang="en-GB" dirty="0" smtClean="0"/>
              <a:t>Crucial </a:t>
            </a:r>
            <a:r>
              <a:rPr lang="en-GB" dirty="0"/>
              <a:t>element in setting and attaining </a:t>
            </a:r>
            <a:r>
              <a:rPr lang="en-GB" dirty="0" smtClean="0"/>
              <a:t>goals</a:t>
            </a:r>
          </a:p>
          <a:p>
            <a:r>
              <a:rPr lang="en-GB" dirty="0" smtClean="0"/>
              <a:t>Can be external to some extent</a:t>
            </a:r>
          </a:p>
          <a:p>
            <a:pPr lvl="1"/>
            <a:r>
              <a:rPr lang="en-GB" dirty="0" smtClean="0"/>
              <a:t>Incentives, esteem, approbation – more later!</a:t>
            </a:r>
          </a:p>
          <a:p>
            <a:r>
              <a:rPr lang="en-GB" dirty="0" smtClean="0"/>
              <a:t>Research also shows </a:t>
            </a:r>
            <a:r>
              <a:rPr lang="en-GB" dirty="0"/>
              <a:t>you can influence your own levels of motivation and </a:t>
            </a:r>
            <a:r>
              <a:rPr lang="en-GB" dirty="0" smtClean="0"/>
              <a:t>self-control</a:t>
            </a:r>
          </a:p>
          <a:p>
            <a:r>
              <a:rPr lang="en-GB" dirty="0" smtClean="0"/>
              <a:t>Avoiding demotivation = motivation?</a:t>
            </a:r>
          </a:p>
          <a:p>
            <a:r>
              <a:rPr lang="en-GB" dirty="0" smtClean="0"/>
              <a:t>How full is the glass?</a:t>
            </a:r>
          </a:p>
        </p:txBody>
      </p:sp>
    </p:spTree>
    <p:extLst>
      <p:ext uri="{BB962C8B-B14F-4D97-AF65-F5344CB8AC3E}">
        <p14:creationId xmlns:p14="http://schemas.microsoft.com/office/powerpoint/2010/main" val="4339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Brief “Magical History Tour”:</a:t>
            </a:r>
            <a:br>
              <a:rPr lang="en-GB" dirty="0" smtClean="0"/>
            </a:br>
            <a:r>
              <a:rPr lang="en-GB" dirty="0" smtClean="0"/>
              <a:t>Management and Motivation Theorists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36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 W Taylor:  Money as Motivator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Frederick </a:t>
            </a:r>
            <a:r>
              <a:rPr lang="en-GB" dirty="0"/>
              <a:t>Winslow Taylor (1856 – 1917) Theory of Scientific Management </a:t>
            </a:r>
            <a:endParaRPr lang="en-GB" dirty="0" smtClean="0"/>
          </a:p>
          <a:p>
            <a:r>
              <a:rPr lang="en-GB" dirty="0"/>
              <a:t>W</a:t>
            </a:r>
            <a:r>
              <a:rPr lang="en-GB" dirty="0" smtClean="0"/>
              <a:t>orkers </a:t>
            </a:r>
            <a:r>
              <a:rPr lang="en-GB" dirty="0"/>
              <a:t>are motivated mainly by </a:t>
            </a:r>
            <a:r>
              <a:rPr lang="en-GB" dirty="0" smtClean="0"/>
              <a:t>pay</a:t>
            </a:r>
          </a:p>
          <a:p>
            <a:pPr lvl="1"/>
            <a:r>
              <a:rPr lang="en-GB" dirty="0" smtClean="0"/>
              <a:t>Workers </a:t>
            </a:r>
            <a:r>
              <a:rPr lang="en-GB" dirty="0"/>
              <a:t>do not naturally enjoy </a:t>
            </a:r>
            <a:r>
              <a:rPr lang="en-GB" dirty="0" smtClean="0"/>
              <a:t>work, so </a:t>
            </a:r>
            <a:r>
              <a:rPr lang="en-GB" dirty="0"/>
              <a:t>need close supervision and </a:t>
            </a:r>
            <a:r>
              <a:rPr lang="en-GB" dirty="0" smtClean="0"/>
              <a:t>control</a:t>
            </a:r>
            <a:endParaRPr lang="en-GB" dirty="0"/>
          </a:p>
          <a:p>
            <a:pPr lvl="1"/>
            <a:r>
              <a:rPr lang="en-GB" dirty="0" smtClean="0"/>
              <a:t>Accordingly, managers break </a:t>
            </a:r>
            <a:r>
              <a:rPr lang="en-GB" dirty="0"/>
              <a:t>down production into a series of small </a:t>
            </a:r>
            <a:r>
              <a:rPr lang="en-GB" dirty="0" smtClean="0"/>
              <a:t>tasks</a:t>
            </a:r>
            <a:endParaRPr lang="en-GB" dirty="0"/>
          </a:p>
          <a:p>
            <a:pPr lvl="1"/>
            <a:r>
              <a:rPr lang="en-GB" dirty="0"/>
              <a:t>Workers </a:t>
            </a:r>
            <a:r>
              <a:rPr lang="en-GB" dirty="0" smtClean="0"/>
              <a:t>then </a:t>
            </a:r>
            <a:r>
              <a:rPr lang="en-GB" dirty="0"/>
              <a:t>be given appropriate training and tools so they can work as efficiently as possible on one set </a:t>
            </a:r>
            <a:r>
              <a:rPr lang="en-GB" dirty="0" smtClean="0"/>
              <a:t>task</a:t>
            </a:r>
            <a:endParaRPr lang="en-GB" dirty="0"/>
          </a:p>
          <a:p>
            <a:pPr lvl="1"/>
            <a:r>
              <a:rPr lang="en-GB" dirty="0"/>
              <a:t>Workers </a:t>
            </a:r>
            <a:r>
              <a:rPr lang="en-GB" dirty="0" smtClean="0"/>
              <a:t>paid </a:t>
            </a:r>
            <a:r>
              <a:rPr lang="en-GB" dirty="0"/>
              <a:t>according to the number of items they produce in a set </a:t>
            </a:r>
            <a:r>
              <a:rPr lang="en-GB" dirty="0" smtClean="0"/>
              <a:t>period</a:t>
            </a:r>
          </a:p>
          <a:p>
            <a:pPr lvl="2"/>
            <a:r>
              <a:rPr lang="en-GB" dirty="0" smtClean="0"/>
              <a:t>Piece-rate pay</a:t>
            </a:r>
            <a:endParaRPr lang="en-GB" dirty="0"/>
          </a:p>
          <a:p>
            <a:pPr lvl="1"/>
            <a:r>
              <a:rPr lang="en-GB" dirty="0"/>
              <a:t>As a result workers are encouraged to work hard and maximise their </a:t>
            </a:r>
            <a:r>
              <a:rPr lang="en-GB" dirty="0" smtClean="0"/>
              <a:t>productivity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109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Elton Mayo</a:t>
            </a:r>
            <a:r>
              <a:rPr lang="en-GB" dirty="0" smtClean="0"/>
              <a:t>:  Human </a:t>
            </a:r>
            <a:r>
              <a:rPr lang="en-GB" dirty="0"/>
              <a:t>Relation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Money is not the only motivator</a:t>
            </a:r>
          </a:p>
          <a:p>
            <a:r>
              <a:rPr lang="en-GB" dirty="0" smtClean="0"/>
              <a:t>Hawthorne Experiment</a:t>
            </a:r>
          </a:p>
          <a:p>
            <a:pPr lvl="1"/>
            <a:r>
              <a:rPr lang="en-GB" dirty="0" smtClean="0"/>
              <a:t>Workers on a Chicago production line making relays given control over line rate</a:t>
            </a:r>
          </a:p>
          <a:p>
            <a:pPr lvl="1"/>
            <a:r>
              <a:rPr lang="en-GB" dirty="0" smtClean="0"/>
              <a:t>Production went up</a:t>
            </a:r>
          </a:p>
          <a:p>
            <a:pPr lvl="1"/>
            <a:r>
              <a:rPr lang="en-GB" dirty="0" smtClean="0"/>
              <a:t>Took control away</a:t>
            </a:r>
          </a:p>
          <a:p>
            <a:pPr lvl="1"/>
            <a:r>
              <a:rPr lang="en-GB" dirty="0" smtClean="0"/>
              <a:t>Production stayed up</a:t>
            </a:r>
          </a:p>
          <a:p>
            <a:r>
              <a:rPr lang="en-GB" dirty="0" smtClean="0"/>
              <a:t>Concluded the </a:t>
            </a:r>
            <a:r>
              <a:rPr lang="en-GB" b="1" dirty="0" smtClean="0"/>
              <a:t>attention</a:t>
            </a:r>
            <a:r>
              <a:rPr lang="en-GB" dirty="0" smtClean="0"/>
              <a:t> was the important factor, and better </a:t>
            </a:r>
            <a:r>
              <a:rPr lang="en-GB" b="1" dirty="0" smtClean="0"/>
              <a:t>communication</a:t>
            </a:r>
          </a:p>
        </p:txBody>
      </p:sp>
    </p:spTree>
    <p:extLst>
      <p:ext uri="{BB962C8B-B14F-4D97-AF65-F5344CB8AC3E}">
        <p14:creationId xmlns:p14="http://schemas.microsoft.com/office/powerpoint/2010/main" val="460408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Elton Mayo</a:t>
            </a:r>
            <a:r>
              <a:rPr lang="en-GB" dirty="0" smtClean="0"/>
              <a:t>:  Human </a:t>
            </a:r>
            <a:r>
              <a:rPr lang="en-GB" dirty="0"/>
              <a:t>Relation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Motivation comes from:</a:t>
            </a:r>
          </a:p>
          <a:p>
            <a:pPr lvl="1"/>
            <a:r>
              <a:rPr lang="en-GB" dirty="0" smtClean="0"/>
              <a:t>Better </a:t>
            </a:r>
            <a:r>
              <a:rPr lang="en-GB" dirty="0"/>
              <a:t>communication between managers and </a:t>
            </a:r>
            <a:r>
              <a:rPr lang="en-GB" dirty="0" smtClean="0"/>
              <a:t>workers</a:t>
            </a:r>
          </a:p>
          <a:p>
            <a:pPr lvl="2"/>
            <a:r>
              <a:rPr lang="en-GB" dirty="0" smtClean="0"/>
              <a:t>Workers were consulted over the experiments</a:t>
            </a:r>
          </a:p>
          <a:p>
            <a:pPr lvl="1"/>
            <a:r>
              <a:rPr lang="en-GB" dirty="0" smtClean="0"/>
              <a:t>Greater </a:t>
            </a:r>
            <a:r>
              <a:rPr lang="en-GB" dirty="0"/>
              <a:t>manager involvement in employees working </a:t>
            </a:r>
            <a:r>
              <a:rPr lang="en-GB" dirty="0" smtClean="0"/>
              <a:t>lives</a:t>
            </a:r>
          </a:p>
          <a:p>
            <a:pPr lvl="2"/>
            <a:r>
              <a:rPr lang="en-GB" dirty="0" smtClean="0"/>
              <a:t>Hawthorne workers response to the greater attention paid</a:t>
            </a:r>
            <a:endParaRPr lang="en-GB" dirty="0"/>
          </a:p>
          <a:p>
            <a:pPr lvl="1"/>
            <a:r>
              <a:rPr lang="en-GB" dirty="0"/>
              <a:t>Working in groups or </a:t>
            </a:r>
            <a:r>
              <a:rPr lang="en-GB" dirty="0" smtClean="0"/>
              <a:t>teams</a:t>
            </a:r>
          </a:p>
          <a:p>
            <a:pPr lvl="2"/>
            <a:r>
              <a:rPr lang="en-GB" dirty="0" smtClean="0"/>
              <a:t>Hawthorne employees had </a:t>
            </a:r>
            <a:r>
              <a:rPr lang="en-GB" smtClean="0"/>
              <a:t>not previously worked regularly in teams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100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McGregor’s Theory X and 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Theory X:  employees </a:t>
            </a:r>
            <a:r>
              <a:rPr lang="en-GB" dirty="0"/>
              <a:t>are naturally unmotivated and dislike </a:t>
            </a:r>
            <a:r>
              <a:rPr lang="en-GB" dirty="0" smtClean="0"/>
              <a:t>working.  They</a:t>
            </a:r>
          </a:p>
          <a:p>
            <a:pPr lvl="1"/>
            <a:r>
              <a:rPr lang="en-GB" dirty="0"/>
              <a:t>Dislike </a:t>
            </a:r>
            <a:r>
              <a:rPr lang="en-GB" dirty="0" smtClean="0"/>
              <a:t>working</a:t>
            </a:r>
            <a:endParaRPr lang="en-GB" dirty="0"/>
          </a:p>
          <a:p>
            <a:pPr lvl="1"/>
            <a:r>
              <a:rPr lang="en-GB" dirty="0"/>
              <a:t>Avoid responsibility and need to be </a:t>
            </a:r>
            <a:r>
              <a:rPr lang="en-GB" dirty="0" smtClean="0"/>
              <a:t>directed</a:t>
            </a:r>
            <a:endParaRPr lang="en-GB" dirty="0"/>
          </a:p>
          <a:p>
            <a:pPr lvl="1"/>
            <a:r>
              <a:rPr lang="en-GB" dirty="0"/>
              <a:t>Have to be controlled, forced, and threatened to deliver what's </a:t>
            </a:r>
            <a:r>
              <a:rPr lang="en-GB" dirty="0" smtClean="0"/>
              <a:t>needed</a:t>
            </a:r>
            <a:endParaRPr lang="en-GB" dirty="0"/>
          </a:p>
          <a:p>
            <a:pPr lvl="1"/>
            <a:r>
              <a:rPr lang="en-GB" dirty="0"/>
              <a:t>Need to be supervised at every step, with controls put in </a:t>
            </a:r>
            <a:r>
              <a:rPr lang="en-GB" dirty="0" smtClean="0"/>
              <a:t>place</a:t>
            </a:r>
            <a:endParaRPr lang="en-GB" dirty="0"/>
          </a:p>
          <a:p>
            <a:pPr lvl="1"/>
            <a:r>
              <a:rPr lang="en-GB" dirty="0"/>
              <a:t>Need to be enticed to produce results; otherwise they have no ambition or incentive to work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9941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McGregor’s Theory X and 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/>
              <a:t>Theory Y:  </a:t>
            </a:r>
            <a:r>
              <a:rPr lang="en-GB" dirty="0" smtClean="0"/>
              <a:t>employees </a:t>
            </a:r>
            <a:r>
              <a:rPr lang="en-GB" dirty="0"/>
              <a:t>are happy to work, are self-motivated and creative, and enjoy working with greater </a:t>
            </a:r>
            <a:r>
              <a:rPr lang="en-GB" dirty="0" smtClean="0"/>
              <a:t>responsibility.  They</a:t>
            </a:r>
          </a:p>
          <a:p>
            <a:pPr lvl="1"/>
            <a:r>
              <a:rPr lang="en-GB" dirty="0"/>
              <a:t>Take </a:t>
            </a:r>
            <a:r>
              <a:rPr lang="en-GB" dirty="0" smtClean="0"/>
              <a:t>responsibility, motivated </a:t>
            </a:r>
            <a:r>
              <a:rPr lang="en-GB" dirty="0"/>
              <a:t>to </a:t>
            </a:r>
            <a:r>
              <a:rPr lang="en-GB" dirty="0" smtClean="0"/>
              <a:t>fulfil </a:t>
            </a:r>
            <a:r>
              <a:rPr lang="en-GB" dirty="0"/>
              <a:t>the goals they are </a:t>
            </a:r>
            <a:r>
              <a:rPr lang="en-GB" dirty="0" smtClean="0"/>
              <a:t>given</a:t>
            </a:r>
            <a:endParaRPr lang="en-GB" dirty="0"/>
          </a:p>
          <a:p>
            <a:pPr lvl="1"/>
            <a:r>
              <a:rPr lang="en-GB" dirty="0"/>
              <a:t>Seek and accept </a:t>
            </a:r>
            <a:r>
              <a:rPr lang="en-GB" dirty="0" smtClean="0"/>
              <a:t>responsibility, </a:t>
            </a:r>
            <a:r>
              <a:rPr lang="en-GB" dirty="0"/>
              <a:t>do not need much </a:t>
            </a:r>
            <a:r>
              <a:rPr lang="en-GB" dirty="0" smtClean="0"/>
              <a:t>direction</a:t>
            </a:r>
            <a:endParaRPr lang="en-GB" dirty="0"/>
          </a:p>
          <a:p>
            <a:pPr lvl="1"/>
            <a:r>
              <a:rPr lang="en-GB" dirty="0" smtClean="0"/>
              <a:t>See work </a:t>
            </a:r>
            <a:r>
              <a:rPr lang="en-GB" dirty="0"/>
              <a:t>a</a:t>
            </a:r>
            <a:r>
              <a:rPr lang="en-GB" dirty="0" smtClean="0"/>
              <a:t>s </a:t>
            </a:r>
            <a:r>
              <a:rPr lang="en-GB" dirty="0"/>
              <a:t>a natural part of </a:t>
            </a:r>
            <a:r>
              <a:rPr lang="en-GB" dirty="0" smtClean="0"/>
              <a:t>life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olve </a:t>
            </a:r>
            <a:r>
              <a:rPr lang="en-GB" dirty="0"/>
              <a:t>work problems imaginatively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902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Maslow’s Hierarchy of Needs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0676796"/>
              </p:ext>
            </p:extLst>
          </p:nvPr>
        </p:nvGraphicFramePr>
        <p:xfrm>
          <a:off x="755650" y="1196975"/>
          <a:ext cx="7632700" cy="4176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364088" y="134076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Self-Actualisation</a:t>
            </a:r>
            <a:endParaRPr lang="en-GB" sz="2800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4572000" y="1602378"/>
            <a:ext cx="792088" cy="17043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66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 (1943)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People </a:t>
            </a:r>
            <a:r>
              <a:rPr lang="en-GB" dirty="0"/>
              <a:t>possess a set of motivation systems unrelated to rewards or unconscious desires</a:t>
            </a:r>
          </a:p>
          <a:p>
            <a:r>
              <a:rPr lang="en-GB" dirty="0" smtClean="0"/>
              <a:t>Five </a:t>
            </a:r>
            <a:r>
              <a:rPr lang="en-GB" dirty="0"/>
              <a:t>stage model can be divided into basic (or deficiency) needs </a:t>
            </a:r>
            <a:r>
              <a:rPr lang="en-GB" dirty="0" smtClean="0"/>
              <a:t>(physiological</a:t>
            </a:r>
            <a:r>
              <a:rPr lang="en-GB" dirty="0"/>
              <a:t>, safety, love, and esteem) and growth needs (self-actualization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eficiency</a:t>
            </a:r>
            <a:r>
              <a:rPr lang="en-GB" dirty="0"/>
              <a:t>, or basic needs </a:t>
            </a:r>
            <a:r>
              <a:rPr lang="en-GB" dirty="0" smtClean="0"/>
              <a:t>motivate when </a:t>
            </a:r>
            <a:r>
              <a:rPr lang="en-GB" dirty="0"/>
              <a:t>they are </a:t>
            </a:r>
            <a:r>
              <a:rPr lang="en-GB" dirty="0" smtClean="0"/>
              <a:t>unmet</a:t>
            </a:r>
          </a:p>
          <a:p>
            <a:pPr lvl="1"/>
            <a:r>
              <a:rPr lang="en-GB" dirty="0" smtClean="0"/>
              <a:t>Need </a:t>
            </a:r>
            <a:r>
              <a:rPr lang="en-GB" dirty="0"/>
              <a:t>to fulfil such needs </a:t>
            </a:r>
            <a:r>
              <a:rPr lang="en-GB" dirty="0" smtClean="0"/>
              <a:t>the </a:t>
            </a:r>
            <a:r>
              <a:rPr lang="en-GB" dirty="0"/>
              <a:t>longer the duration they are </a:t>
            </a:r>
            <a:r>
              <a:rPr lang="en-GB" dirty="0" smtClean="0"/>
              <a:t>denied</a:t>
            </a:r>
          </a:p>
          <a:p>
            <a:r>
              <a:rPr lang="en-GB" dirty="0" smtClean="0"/>
              <a:t>Satisfy </a:t>
            </a:r>
            <a:r>
              <a:rPr lang="en-GB" dirty="0"/>
              <a:t>lower level basic needs before progressing on to meet higher level growth needs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9798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Everyone capable and desirous of moving up the hierarchy to “self-actualisation”</a:t>
            </a:r>
          </a:p>
          <a:p>
            <a:r>
              <a:rPr lang="en-GB" dirty="0" smtClean="0"/>
              <a:t>Progress disrupted by failure to meet lower level needs</a:t>
            </a:r>
          </a:p>
          <a:p>
            <a:pPr lvl="2"/>
            <a:r>
              <a:rPr lang="en-GB" dirty="0" smtClean="0"/>
              <a:t>Individuals </a:t>
            </a:r>
            <a:r>
              <a:rPr lang="en-GB" dirty="0"/>
              <a:t>fluctuate between </a:t>
            </a:r>
            <a:r>
              <a:rPr lang="en-GB" dirty="0" smtClean="0"/>
              <a:t>hierarchy levels</a:t>
            </a:r>
          </a:p>
          <a:p>
            <a:pPr lvl="2"/>
            <a:r>
              <a:rPr lang="en-GB" dirty="0" smtClean="0"/>
              <a:t>Loss </a:t>
            </a:r>
            <a:r>
              <a:rPr lang="en-GB" dirty="0"/>
              <a:t>of </a:t>
            </a:r>
            <a:r>
              <a:rPr lang="en-GB" dirty="0" smtClean="0"/>
              <a:t>job, divorce, bereavement, illness</a:t>
            </a:r>
            <a:endParaRPr lang="en-GB" dirty="0"/>
          </a:p>
          <a:p>
            <a:r>
              <a:rPr lang="en-GB" dirty="0"/>
              <a:t>Maslow noted only one in a hundred people become fully self-actualized </a:t>
            </a:r>
            <a:endParaRPr lang="en-GB" dirty="0" smtClean="0"/>
          </a:p>
          <a:p>
            <a:pPr lvl="2"/>
            <a:r>
              <a:rPr lang="en-GB" dirty="0" smtClean="0"/>
              <a:t>Society </a:t>
            </a:r>
            <a:r>
              <a:rPr lang="en-GB" dirty="0"/>
              <a:t>rewards motivation primarily based on </a:t>
            </a:r>
            <a:r>
              <a:rPr lang="en-GB" dirty="0" smtClean="0"/>
              <a:t>social needs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0251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McClelland’s Theory of 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Focuses on three needs</a:t>
            </a:r>
          </a:p>
          <a:p>
            <a:r>
              <a:rPr lang="en-GB" dirty="0" smtClean="0"/>
              <a:t>Need for achievement</a:t>
            </a:r>
          </a:p>
          <a:p>
            <a:pPr lvl="1"/>
            <a:r>
              <a:rPr lang="en-GB" dirty="0" smtClean="0"/>
              <a:t>The drive to excel, to achieve in relation to standards, to strive to succeed</a:t>
            </a:r>
          </a:p>
          <a:p>
            <a:r>
              <a:rPr lang="en-GB" dirty="0" smtClean="0"/>
              <a:t>Need for power</a:t>
            </a:r>
          </a:p>
          <a:p>
            <a:pPr lvl="1"/>
            <a:r>
              <a:rPr lang="en-GB" dirty="0" smtClean="0"/>
              <a:t>The need to make others change their behaviours according to our direction and influence</a:t>
            </a:r>
          </a:p>
          <a:p>
            <a:r>
              <a:rPr lang="en-GB" dirty="0" smtClean="0"/>
              <a:t>Need for affiliation</a:t>
            </a:r>
          </a:p>
          <a:p>
            <a:pPr lvl="1"/>
            <a:r>
              <a:rPr lang="en-GB" dirty="0" smtClean="0"/>
              <a:t>Desire for friendly and close personal interrelationships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66547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Evaluation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Introduction of extrinsic rewards for work that was previously intrinsically rewarded decreases overall motivation</a:t>
            </a:r>
          </a:p>
          <a:p>
            <a:pPr lvl="1"/>
            <a:r>
              <a:rPr lang="en-GB" dirty="0" smtClean="0"/>
              <a:t>Extrinsic rewards?  Pay, perks</a:t>
            </a:r>
          </a:p>
          <a:p>
            <a:pPr lvl="1"/>
            <a:r>
              <a:rPr lang="en-GB" dirty="0" smtClean="0"/>
              <a:t>Intrinsic reward?  The pleasure associated with the content of the work</a:t>
            </a:r>
          </a:p>
          <a:p>
            <a:r>
              <a:rPr lang="en-GB" dirty="0" smtClean="0"/>
              <a:t>Cognitive evaluation theory says that intrinsic rewards are not independent of extrinsic rewards</a:t>
            </a:r>
          </a:p>
          <a:p>
            <a:r>
              <a:rPr lang="en-GB" dirty="0" smtClean="0"/>
              <a:t>Is it just about degree of control/ownership?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8695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Edwin Locke:  Goal-Setting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Clear evidence of the value of goals</a:t>
            </a:r>
          </a:p>
          <a:p>
            <a:r>
              <a:rPr lang="en-GB" dirty="0" smtClean="0"/>
              <a:t>Specific goals increase performance</a:t>
            </a:r>
          </a:p>
          <a:p>
            <a:r>
              <a:rPr lang="en-GB" dirty="0" smtClean="0"/>
              <a:t>Difficult goals, when accepted, increase performance more than easy goals</a:t>
            </a:r>
          </a:p>
          <a:p>
            <a:r>
              <a:rPr lang="en-GB" dirty="0" smtClean="0"/>
              <a:t>Feedback leads to higher performance than </a:t>
            </a:r>
            <a:r>
              <a:rPr lang="en-GB" dirty="0" err="1" smtClean="0"/>
              <a:t>nonfeedback</a:t>
            </a:r>
            <a:endParaRPr lang="en-GB" dirty="0" smtClean="0"/>
          </a:p>
          <a:p>
            <a:r>
              <a:rPr lang="en-GB" dirty="0" smtClean="0"/>
              <a:t>(Care to explain why?)</a:t>
            </a:r>
          </a:p>
          <a:p>
            <a:r>
              <a:rPr lang="en-GB" i="1" dirty="0" smtClean="0"/>
              <a:t>Mixed opinion over relative merits of externally set (assigned) and participative (agreed) goals</a:t>
            </a:r>
          </a:p>
        </p:txBody>
      </p:sp>
    </p:spTree>
    <p:extLst>
      <p:ext uri="{BB962C8B-B14F-4D97-AF65-F5344CB8AC3E}">
        <p14:creationId xmlns:p14="http://schemas.microsoft.com/office/powerpoint/2010/main" val="369773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Goal-Setting Theory: Effective?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Goals direct attention to the matter in hand</a:t>
            </a:r>
          </a:p>
          <a:p>
            <a:r>
              <a:rPr lang="en-GB" dirty="0" smtClean="0"/>
              <a:t>We work harder to attain difficult goals</a:t>
            </a:r>
          </a:p>
          <a:p>
            <a:r>
              <a:rPr lang="en-GB" dirty="0" smtClean="0"/>
              <a:t>People persist in trying to achieve difficult goals</a:t>
            </a:r>
          </a:p>
          <a:p>
            <a:r>
              <a:rPr lang="en-GB" dirty="0" smtClean="0"/>
              <a:t>Difficult goals lead to the discovery of strategies for performing the job or task more efficiently</a:t>
            </a:r>
          </a:p>
          <a:p>
            <a:r>
              <a:rPr lang="en-GB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Assumes commitment to the goal!</a:t>
            </a:r>
          </a:p>
          <a:p>
            <a:r>
              <a:rPr lang="en-GB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For interdependent tasks, group goals better than individual goals</a:t>
            </a:r>
          </a:p>
          <a:p>
            <a:r>
              <a:rPr lang="en-GB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Culture dependent</a:t>
            </a:r>
            <a:endParaRPr lang="en-GB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55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Bandura:  Self-Efficacy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Individual’s belief in own ability to achieve a task</a:t>
            </a:r>
          </a:p>
          <a:p>
            <a:r>
              <a:rPr lang="en-GB" dirty="0" smtClean="0"/>
              <a:t>High confidence, more likely to strive to succeed</a:t>
            </a:r>
          </a:p>
          <a:p>
            <a:r>
              <a:rPr lang="en-GB" dirty="0" smtClean="0"/>
              <a:t>Low self-efficacy more likely to lessen effort or give up altogether</a:t>
            </a:r>
          </a:p>
          <a:p>
            <a:r>
              <a:rPr lang="en-GB" dirty="0" smtClean="0"/>
              <a:t>Four ways to develop self-efficacy</a:t>
            </a:r>
          </a:p>
          <a:p>
            <a:pPr lvl="1"/>
            <a:r>
              <a:rPr lang="en-GB" dirty="0" smtClean="0"/>
              <a:t>Enactive mastery</a:t>
            </a:r>
          </a:p>
          <a:p>
            <a:pPr lvl="1"/>
            <a:r>
              <a:rPr lang="en-GB" dirty="0" smtClean="0"/>
              <a:t>Vicarious modelling</a:t>
            </a:r>
          </a:p>
          <a:p>
            <a:pPr lvl="1"/>
            <a:r>
              <a:rPr lang="en-GB" dirty="0" smtClean="0"/>
              <a:t>Verbal persuasion</a:t>
            </a:r>
          </a:p>
          <a:p>
            <a:pPr lvl="1"/>
            <a:r>
              <a:rPr lang="en-GB" dirty="0" smtClean="0"/>
              <a:t>Arousal</a:t>
            </a:r>
          </a:p>
        </p:txBody>
      </p:sp>
    </p:spTree>
    <p:extLst>
      <p:ext uri="{BB962C8B-B14F-4D97-AF65-F5344CB8AC3E}">
        <p14:creationId xmlns:p14="http://schemas.microsoft.com/office/powerpoint/2010/main" val="189794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Behaviourism: Reinforcement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Reinforcement conditions behaviour</a:t>
            </a:r>
          </a:p>
          <a:p>
            <a:r>
              <a:rPr lang="en-GB" dirty="0" smtClean="0"/>
              <a:t>Analysis tool rather than motivation per se</a:t>
            </a:r>
          </a:p>
          <a:p>
            <a:r>
              <a:rPr lang="en-GB" b="1" dirty="0" err="1" smtClean="0"/>
              <a:t>Reinforcers</a:t>
            </a:r>
            <a:r>
              <a:rPr lang="en-GB" b="1" dirty="0" smtClean="0"/>
              <a:t> such as pay, approbation, recognition motivate people</a:t>
            </a:r>
          </a:p>
          <a:p>
            <a:r>
              <a:rPr lang="en-GB" dirty="0" smtClean="0"/>
              <a:t>Effort deployed on each task determined by the consequences that follow from that behaviour</a:t>
            </a:r>
          </a:p>
          <a:p>
            <a:r>
              <a:rPr lang="en-GB" dirty="0" smtClean="0"/>
              <a:t>Ignores other cognitive variables</a:t>
            </a:r>
          </a:p>
          <a:p>
            <a:r>
              <a:rPr lang="en-GB" dirty="0" smtClean="0"/>
              <a:t>Few accept reinforcement as the sole influence</a:t>
            </a:r>
          </a:p>
        </p:txBody>
      </p:sp>
    </p:spTree>
    <p:extLst>
      <p:ext uri="{BB962C8B-B14F-4D97-AF65-F5344CB8AC3E}">
        <p14:creationId xmlns:p14="http://schemas.microsoft.com/office/powerpoint/2010/main" val="356492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Equity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Employees make comparisons of their job inputs relative to those of others</a:t>
            </a:r>
          </a:p>
          <a:p>
            <a:r>
              <a:rPr lang="en-GB" dirty="0" smtClean="0"/>
              <a:t>They perceive what they get (outcomes) in relation to what they put in (inputs)</a:t>
            </a:r>
          </a:p>
          <a:p>
            <a:r>
              <a:rPr lang="en-GB" dirty="0" smtClean="0"/>
              <a:t>If we see the ratio as similar to those around us, we perceive our situation as fair (equity)</a:t>
            </a:r>
          </a:p>
          <a:p>
            <a:r>
              <a:rPr lang="en-GB" dirty="0" smtClean="0"/>
              <a:t>If we see the ratio as unequal, equity tension results</a:t>
            </a:r>
          </a:p>
          <a:p>
            <a:pPr lvl="1"/>
            <a:r>
              <a:rPr lang="en-GB" dirty="0" smtClean="0"/>
              <a:t>Under rewarded, creates anger</a:t>
            </a:r>
          </a:p>
        </p:txBody>
      </p:sp>
    </p:spTree>
    <p:extLst>
      <p:ext uri="{BB962C8B-B14F-4D97-AF65-F5344CB8AC3E}">
        <p14:creationId xmlns:p14="http://schemas.microsoft.com/office/powerpoint/2010/main" val="159273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Equity: Choice of Referents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Choice of referents adds complexity</a:t>
            </a:r>
          </a:p>
          <a:p>
            <a:r>
              <a:rPr lang="en-GB" dirty="0" smtClean="0"/>
              <a:t>Self-inside</a:t>
            </a:r>
          </a:p>
          <a:p>
            <a:pPr lvl="1"/>
            <a:r>
              <a:rPr lang="en-GB" dirty="0" smtClean="0"/>
              <a:t>Employee’s experience in a different position inside the current organisation</a:t>
            </a:r>
          </a:p>
          <a:p>
            <a:r>
              <a:rPr lang="en-GB" dirty="0" smtClean="0"/>
              <a:t>Self-outside</a:t>
            </a:r>
          </a:p>
          <a:p>
            <a:pPr lvl="1"/>
            <a:r>
              <a:rPr lang="en-GB" dirty="0" smtClean="0"/>
              <a:t>Employee’s experience in situation outside the current organisation</a:t>
            </a:r>
          </a:p>
          <a:p>
            <a:r>
              <a:rPr lang="en-GB" dirty="0" smtClean="0"/>
              <a:t>Other-inside</a:t>
            </a:r>
          </a:p>
          <a:p>
            <a:pPr lvl="1"/>
            <a:r>
              <a:rPr lang="en-GB" dirty="0" smtClean="0"/>
              <a:t>Another individual or group inside the organisation</a:t>
            </a:r>
          </a:p>
          <a:p>
            <a:r>
              <a:rPr lang="en-GB" dirty="0" smtClean="0"/>
              <a:t>Other-outside</a:t>
            </a:r>
          </a:p>
          <a:p>
            <a:pPr lvl="1"/>
            <a:r>
              <a:rPr lang="en-GB" dirty="0" smtClean="0"/>
              <a:t>Another individual or group outside the organisation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04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Employee Responses to Inequity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Change their inputs (exert less effort?)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Change their outcomes (more, lower quality?)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Distort perceptions of self (“I see now I work harder than others”?)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Distort perceptions of others (“Idle devils!”?)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Choose a different referent (“But I make more than Sid, for less effort”?)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Leave the field (quit the job and find another?)</a:t>
            </a:r>
          </a:p>
        </p:txBody>
      </p:sp>
    </p:spTree>
    <p:extLst>
      <p:ext uri="{BB962C8B-B14F-4D97-AF65-F5344CB8AC3E}">
        <p14:creationId xmlns:p14="http://schemas.microsoft.com/office/powerpoint/2010/main" val="271668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Organisational Justice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Distributive justice</a:t>
            </a:r>
          </a:p>
          <a:p>
            <a:pPr lvl="1"/>
            <a:r>
              <a:rPr lang="en-GB" dirty="0" smtClean="0"/>
              <a:t>Perceived fairness of outcome</a:t>
            </a:r>
          </a:p>
          <a:p>
            <a:r>
              <a:rPr lang="en-GB" dirty="0" smtClean="0"/>
              <a:t>Procedural justice</a:t>
            </a:r>
          </a:p>
          <a:p>
            <a:pPr lvl="1"/>
            <a:r>
              <a:rPr lang="en-GB" dirty="0" smtClean="0"/>
              <a:t>Perceived fairness of process used to determine outcome</a:t>
            </a:r>
          </a:p>
          <a:p>
            <a:r>
              <a:rPr lang="en-GB" dirty="0" smtClean="0"/>
              <a:t>Interactional justice</a:t>
            </a:r>
          </a:p>
          <a:p>
            <a:pPr lvl="1"/>
            <a:r>
              <a:rPr lang="en-GB" dirty="0" smtClean="0"/>
              <a:t>Perceived degree to which one is treated with dignity and respect</a:t>
            </a:r>
          </a:p>
          <a:p>
            <a:r>
              <a:rPr lang="en-GB" dirty="0" smtClean="0"/>
              <a:t>Resulting in organisational justice, the perception of what is fair 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83875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Victor Vroom:  Expectancy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24744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Action orientation depends on strength of expectation and attraction of a given outcome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Effort-performance relationship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Performance-reward relationship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Reward-personal goals relationship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Assumes employees have few constraints on their decision discretion</a:t>
            </a:r>
          </a:p>
          <a:p>
            <a:r>
              <a:rPr lang="en-GB" dirty="0" smtClean="0"/>
              <a:t>Once again, cultural issues</a:t>
            </a:r>
          </a:p>
        </p:txBody>
      </p:sp>
    </p:spTree>
    <p:extLst>
      <p:ext uri="{BB962C8B-B14F-4D97-AF65-F5344CB8AC3E}">
        <p14:creationId xmlns:p14="http://schemas.microsoft.com/office/powerpoint/2010/main" val="144577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en-GB" dirty="0" smtClean="0"/>
              <a:t>What is Motivation, as a Practical Manager?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68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First, An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Field Sales Executives</a:t>
            </a:r>
          </a:p>
          <a:p>
            <a:pPr lvl="1"/>
            <a:r>
              <a:rPr lang="en-GB" dirty="0" smtClean="0"/>
              <a:t>Sales remuneration:  Basic + OTE (on target earnings)</a:t>
            </a:r>
          </a:p>
          <a:p>
            <a:pPr lvl="2"/>
            <a:r>
              <a:rPr lang="en-GB" dirty="0" smtClean="0"/>
              <a:t>OTE is commission, paid on exceeding a percentage of target</a:t>
            </a:r>
          </a:p>
          <a:p>
            <a:pPr lvl="1"/>
            <a:r>
              <a:rPr lang="en-GB" dirty="0" smtClean="0"/>
              <a:t>Problem is once earning over £80K – 90K per year, marginal utility of small amounts more diminishes</a:t>
            </a:r>
          </a:p>
          <a:p>
            <a:pPr lvl="1"/>
            <a:r>
              <a:rPr lang="en-GB" dirty="0" smtClean="0"/>
              <a:t>Yet only good salespersons can sell</a:t>
            </a:r>
          </a:p>
          <a:p>
            <a:r>
              <a:rPr lang="en-GB" dirty="0" smtClean="0"/>
              <a:t>Solution:  “Salesman </a:t>
            </a:r>
            <a:r>
              <a:rPr lang="en-GB" dirty="0"/>
              <a:t>of the month</a:t>
            </a:r>
            <a:r>
              <a:rPr lang="en-GB" dirty="0" smtClean="0"/>
              <a:t>” award</a:t>
            </a:r>
          </a:p>
          <a:p>
            <a:pPr lvl="1"/>
            <a:r>
              <a:rPr lang="en-GB" dirty="0" smtClean="0"/>
              <a:t>Simple, cheap glass rose bowl awarded in public once a month to the highest aggregate sales figure</a:t>
            </a:r>
          </a:p>
          <a:p>
            <a:pPr lvl="1"/>
            <a:r>
              <a:rPr lang="en-GB" dirty="0" smtClean="0"/>
              <a:t>Aggressively competitive staff!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37598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Second Example:  Ford’s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1970’s, Ford in Essex undertook a study as to staff motivation</a:t>
            </a:r>
          </a:p>
          <a:p>
            <a:r>
              <a:rPr lang="en-GB" dirty="0" smtClean="0"/>
              <a:t>They were quite surprised to find</a:t>
            </a:r>
          </a:p>
          <a:p>
            <a:pPr lvl="1"/>
            <a:r>
              <a:rPr lang="en-GB" dirty="0" smtClean="0"/>
              <a:t>Most of their staff only came for the money</a:t>
            </a:r>
          </a:p>
          <a:p>
            <a:pPr lvl="1"/>
            <a:r>
              <a:rPr lang="en-GB" dirty="0" smtClean="0"/>
              <a:t>Regarded work as a necessary evil to support their (admittedly relatively affluent) lifestyles</a:t>
            </a:r>
          </a:p>
          <a:p>
            <a:pPr lvl="1"/>
            <a:r>
              <a:rPr lang="en-GB" dirty="0" smtClean="0"/>
              <a:t>No commitment, no belief in corporate identity, little love for the product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4113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A </a:t>
            </a:r>
            <a:r>
              <a:rPr lang="en-GB" dirty="0" smtClean="0">
                <a:solidFill>
                  <a:prstClr val="black"/>
                </a:solidFill>
              </a:rPr>
              <a:t>Third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3"/>
            <a:ext cx="7632848" cy="4536504"/>
          </a:xfrm>
        </p:spPr>
        <p:txBody>
          <a:bodyPr>
            <a:normAutofit/>
          </a:bodyPr>
          <a:lstStyle/>
          <a:p>
            <a:r>
              <a:rPr lang="en-GB" dirty="0" smtClean="0"/>
              <a:t>Problems in Social </a:t>
            </a:r>
            <a:r>
              <a:rPr lang="en-GB" dirty="0"/>
              <a:t>S</a:t>
            </a:r>
            <a:r>
              <a:rPr lang="en-GB" dirty="0" smtClean="0"/>
              <a:t>ervices</a:t>
            </a:r>
          </a:p>
          <a:p>
            <a:r>
              <a:rPr lang="en-GB" dirty="0" smtClean="0"/>
              <a:t>Initially highly motivated, graduate staff</a:t>
            </a:r>
          </a:p>
          <a:p>
            <a:r>
              <a:rPr lang="en-GB" dirty="0" smtClean="0"/>
              <a:t>Engrained environment and culture of “crisis”</a:t>
            </a:r>
          </a:p>
          <a:p>
            <a:r>
              <a:rPr lang="en-GB" dirty="0" smtClean="0"/>
              <a:t>Few of the smiling people happy to be supported</a:t>
            </a:r>
          </a:p>
          <a:p>
            <a:r>
              <a:rPr lang="en-GB" dirty="0" smtClean="0"/>
              <a:t>Mental health issues, physical issues, addiction, every kind of social deprivation – all the time</a:t>
            </a:r>
          </a:p>
          <a:p>
            <a:r>
              <a:rPr lang="en-GB" dirty="0" smtClean="0"/>
              <a:t>Net effect?  High staff turnover, depression and the associated high absence rates – </a:t>
            </a:r>
            <a:r>
              <a:rPr lang="en-GB" b="1" dirty="0" smtClean="0"/>
              <a:t>stress</a:t>
            </a:r>
          </a:p>
        </p:txBody>
      </p:sp>
    </p:spTree>
    <p:extLst>
      <p:ext uri="{BB962C8B-B14F-4D97-AF65-F5344CB8AC3E}">
        <p14:creationId xmlns:p14="http://schemas.microsoft.com/office/powerpoint/2010/main" val="50384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Put Concisely?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As a manager, your job is to get the job done</a:t>
            </a:r>
          </a:p>
          <a:p>
            <a:r>
              <a:rPr lang="en-GB" dirty="0" smtClean="0"/>
              <a:t>People are different as individuals</a:t>
            </a:r>
          </a:p>
          <a:p>
            <a:r>
              <a:rPr lang="en-GB" dirty="0" smtClean="0"/>
              <a:t>People respond predictably in groups</a:t>
            </a:r>
          </a:p>
          <a:p>
            <a:pPr lvl="1"/>
            <a:r>
              <a:rPr lang="en-GB" dirty="0" smtClean="0"/>
              <a:t>Psychology, not psychohistory</a:t>
            </a:r>
            <a:endParaRPr lang="en-GB" dirty="0"/>
          </a:p>
          <a:p>
            <a:r>
              <a:rPr lang="en-GB" dirty="0" smtClean="0"/>
              <a:t>So know your people!</a:t>
            </a:r>
          </a:p>
          <a:p>
            <a:r>
              <a:rPr lang="en-GB" dirty="0" smtClean="0"/>
              <a:t>To some extent, motivation is manipulation</a:t>
            </a:r>
          </a:p>
          <a:p>
            <a:r>
              <a:rPr lang="en-GB" dirty="0" smtClean="0"/>
              <a:t>Link (engage) the personal with </a:t>
            </a:r>
            <a:r>
              <a:rPr lang="en-GB" smtClean="0"/>
              <a:t>the professional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1498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Motivational Myths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Motivation industry has a long history of charlatans and failed sure-fire formulae</a:t>
            </a:r>
          </a:p>
          <a:p>
            <a:r>
              <a:rPr lang="en-GB" dirty="0" smtClean="0"/>
              <a:t>Three popular ones that need to go away</a:t>
            </a:r>
          </a:p>
          <a:p>
            <a:pPr lvl="1"/>
            <a:r>
              <a:rPr lang="en-GB" b="1" dirty="0" smtClean="0"/>
              <a:t>Just </a:t>
            </a:r>
            <a:r>
              <a:rPr lang="en-GB" b="1" dirty="0"/>
              <a:t>Write Down Your Goals, and Success is Guaranteed</a:t>
            </a:r>
            <a:r>
              <a:rPr lang="en-GB" b="1" dirty="0" smtClean="0"/>
              <a:t>!</a:t>
            </a:r>
            <a:endParaRPr lang="en-GB" b="1" dirty="0"/>
          </a:p>
          <a:p>
            <a:pPr lvl="1"/>
            <a:r>
              <a:rPr lang="en-GB" b="1" dirty="0"/>
              <a:t>Just Try to Do Your Best</a:t>
            </a:r>
            <a:r>
              <a:rPr lang="en-GB" b="1" dirty="0" smtClean="0"/>
              <a:t>!</a:t>
            </a:r>
          </a:p>
          <a:p>
            <a:pPr lvl="1"/>
            <a:r>
              <a:rPr lang="en-GB" b="1" dirty="0"/>
              <a:t>Just Visualize </a:t>
            </a:r>
            <a:r>
              <a:rPr lang="en-GB" b="1" dirty="0" smtClean="0"/>
              <a:t>Success!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07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Take the three examples we have discussed and dissect them in the light of the various theories presented in the lecture</a:t>
            </a:r>
          </a:p>
          <a:p>
            <a:r>
              <a:rPr lang="en-GB" b="1" dirty="0" smtClean="0"/>
              <a:t>What apparent causal relationships can you draw?</a:t>
            </a:r>
            <a:endParaRPr lang="en-GB" b="1" dirty="0" smtClean="0"/>
          </a:p>
          <a:p>
            <a:r>
              <a:rPr lang="en-GB" dirty="0" smtClean="0"/>
              <a:t>Accordingly, reflect on your personal opinion of the validity of the theories in the context of organisational practice</a:t>
            </a:r>
          </a:p>
          <a:p>
            <a:r>
              <a:rPr lang="en-GB" dirty="0" smtClean="0"/>
              <a:t>Is your organisation sensitive to motivation?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61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9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0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</TotalTime>
  <Words>1558</Words>
  <Application>Microsoft Office PowerPoint</Application>
  <PresentationFormat>On-screen Show (4:3)</PresentationFormat>
  <Paragraphs>203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14</vt:i4>
      </vt:variant>
      <vt:variant>
        <vt:lpstr>Slide Titles</vt:lpstr>
      </vt:variant>
      <vt:variant>
        <vt:i4>30</vt:i4>
      </vt:variant>
    </vt:vector>
  </HeadingPairs>
  <TitlesOfParts>
    <vt:vector size="44" baseType="lpstr">
      <vt:lpstr>Office Theme</vt:lpstr>
      <vt:lpstr>1_Office Theme</vt:lpstr>
      <vt:lpstr>2_Office Theme</vt:lpstr>
      <vt:lpstr>3_Office Theme</vt:lpstr>
      <vt:lpstr>4_Office Theme</vt:lpstr>
      <vt:lpstr>5_Office Theme</vt:lpstr>
      <vt:lpstr>6_Office Theme</vt:lpstr>
      <vt:lpstr>7_Office Theme</vt:lpstr>
      <vt:lpstr>8_Office Theme</vt:lpstr>
      <vt:lpstr>9_Office Theme</vt:lpstr>
      <vt:lpstr>10_Office Theme</vt:lpstr>
      <vt:lpstr>11_Office Theme</vt:lpstr>
      <vt:lpstr>12_Office Theme</vt:lpstr>
      <vt:lpstr>13_Office Theme</vt:lpstr>
      <vt:lpstr>Motivation</vt:lpstr>
      <vt:lpstr>The Message in Brief …</vt:lpstr>
      <vt:lpstr>Motivation</vt:lpstr>
      <vt:lpstr>A Brief “Magical History Tour”: Management and Motivation Theorists</vt:lpstr>
      <vt:lpstr>F W Taylor:  Money as Motivator</vt:lpstr>
      <vt:lpstr>Elton Mayo:  Human Relation School</vt:lpstr>
      <vt:lpstr>Elton Mayo:  Human Relation School</vt:lpstr>
      <vt:lpstr>McGregor’s Theory X and Y</vt:lpstr>
      <vt:lpstr>McGregor’s Theory X and Y</vt:lpstr>
      <vt:lpstr>Maslow’s Hierarchy of Needs</vt:lpstr>
      <vt:lpstr>Maslow (1943)</vt:lpstr>
      <vt:lpstr>Maslow</vt:lpstr>
      <vt:lpstr>McClelland’s Theory of Needs</vt:lpstr>
      <vt:lpstr>Cognitive Evaluation Theory</vt:lpstr>
      <vt:lpstr>Edwin Locke:  Goal-Setting Theory</vt:lpstr>
      <vt:lpstr>Goal-Setting Theory: Effective?</vt:lpstr>
      <vt:lpstr>Bandura:  Self-Efficacy Theory</vt:lpstr>
      <vt:lpstr>Behaviourism: Reinforcement Theory</vt:lpstr>
      <vt:lpstr>Equity Theory</vt:lpstr>
      <vt:lpstr>Equity: Choice of Referents</vt:lpstr>
      <vt:lpstr>Employee Responses to Inequity</vt:lpstr>
      <vt:lpstr>Organisational Justice</vt:lpstr>
      <vt:lpstr>Victor Vroom:  Expectancy Theory</vt:lpstr>
      <vt:lpstr>What is Motivation, as a Practical Manager?</vt:lpstr>
      <vt:lpstr>First, An Example</vt:lpstr>
      <vt:lpstr>A Second Example:  Ford’s Review</vt:lpstr>
      <vt:lpstr>A Third Example</vt:lpstr>
      <vt:lpstr>Put Concisely?</vt:lpstr>
      <vt:lpstr>Motivational Myths</vt:lpstr>
      <vt:lpstr>Today’s Tutorial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 Design: A Systematic Approach to Innovation</dc:title>
  <dc:creator>Rees, John</dc:creator>
  <cp:lastModifiedBy>Rees, John</cp:lastModifiedBy>
  <cp:revision>49</cp:revision>
  <dcterms:created xsi:type="dcterms:W3CDTF">2014-12-02T11:59:30Z</dcterms:created>
  <dcterms:modified xsi:type="dcterms:W3CDTF">2015-01-26T13:11:19Z</dcterms:modified>
</cp:coreProperties>
</file>