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emf" ContentType="image/x-emf"/>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50"/>
  </p:handoutMasterIdLst>
  <p:sldIdLst>
    <p:sldId id="293" r:id="rId2"/>
    <p:sldId id="294" r:id="rId3"/>
    <p:sldId id="274" r:id="rId4"/>
    <p:sldId id="275" r:id="rId5"/>
    <p:sldId id="276" r:id="rId6"/>
    <p:sldId id="304" r:id="rId7"/>
    <p:sldId id="277" r:id="rId8"/>
    <p:sldId id="278" r:id="rId9"/>
    <p:sldId id="279" r:id="rId10"/>
    <p:sldId id="280" r:id="rId11"/>
    <p:sldId id="295"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6" r:id="rId25"/>
    <p:sldId id="257" r:id="rId26"/>
    <p:sldId id="258" r:id="rId27"/>
    <p:sldId id="259" r:id="rId28"/>
    <p:sldId id="302" r:id="rId29"/>
    <p:sldId id="303" r:id="rId30"/>
    <p:sldId id="301" r:id="rId31"/>
    <p:sldId id="256" r:id="rId32"/>
    <p:sldId id="260" r:id="rId33"/>
    <p:sldId id="261" r:id="rId34"/>
    <p:sldId id="262" r:id="rId35"/>
    <p:sldId id="272" r:id="rId36"/>
    <p:sldId id="263" r:id="rId37"/>
    <p:sldId id="264" r:id="rId38"/>
    <p:sldId id="265" r:id="rId39"/>
    <p:sldId id="266" r:id="rId40"/>
    <p:sldId id="267" r:id="rId41"/>
    <p:sldId id="268" r:id="rId42"/>
    <p:sldId id="269" r:id="rId43"/>
    <p:sldId id="270" r:id="rId44"/>
    <p:sldId id="271" r:id="rId45"/>
    <p:sldId id="300" r:id="rId46"/>
    <p:sldId id="298" r:id="rId47"/>
    <p:sldId id="299" r:id="rId48"/>
    <p:sldId id="297" r:id="rId4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846"/>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05723206-AD7D-4AD2-A4C2-96F9973199FF}" type="datetimeFigureOut">
              <a:rPr lang="en-US"/>
              <a:pPr>
                <a:defRPr/>
              </a:pPr>
              <a:t>3/28/2014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76B17577-DE1F-40D2-81B2-2E9A2B5BA34F}"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447CFD4D-298F-4E0F-87C0-A61E24B9E01C}" type="datetimeFigureOut">
              <a:rPr lang="en-US"/>
              <a:pPr>
                <a:defRPr/>
              </a:pPr>
              <a:t>3/28/2014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C2685AD-621E-4599-8991-2C77F46FF89B}"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6BD30362-7EB9-4547-B372-906E4EC76DA4}" type="datetimeFigureOut">
              <a:rPr lang="en-US"/>
              <a:pPr>
                <a:defRPr/>
              </a:pPr>
              <a:t>3/28/2014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C19F229-74A1-4286-BBC6-E6442E424AD2}"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5ECBEC43-C057-4100-A808-385AA5321868}" type="datetimeFigureOut">
              <a:rPr lang="en-US"/>
              <a:pPr>
                <a:defRPr/>
              </a:pPr>
              <a:t>3/28/2014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63C5454-EE54-42B3-9413-62B0D6215E2F}" type="slidenum">
              <a:rPr lang="en-US"/>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B207A2E4-D774-47E8-A009-A7856C77F43D}" type="datetimeFigureOut">
              <a:rPr lang="en-US"/>
              <a:pPr>
                <a:defRPr/>
              </a:pPr>
              <a:t>3/28/2014</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07B6773-6BAC-41D2-8F7B-B38559B71D93}"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1B3ED77D-85BF-4707-B0A9-516B5777CD35}" type="datetimeFigureOut">
              <a:rPr lang="en-US"/>
              <a:pPr>
                <a:defRPr/>
              </a:pPr>
              <a:t>3/28/2014</a:t>
            </a:fld>
            <a:endParaRPr lang="en-US" dirty="0"/>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BE18C40-A3A2-41AE-80AB-E6B4FF499A16}"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DDAB95C3-1598-4122-8D00-C30D110CF058}" type="datetimeFigureOut">
              <a:rPr lang="en-US"/>
              <a:pPr>
                <a:defRPr/>
              </a:pPr>
              <a:t>3/28/2014</a:t>
            </a:fld>
            <a:endParaRPr lang="en-US" dirty="0"/>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9CC2BDB3-CB00-4983-8283-0E245F0B6A88}"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10F8AA4-AAA1-41D0-9E98-E198B345B8E0}" type="datetimeFigureOut">
              <a:rPr lang="en-US"/>
              <a:pPr>
                <a:defRPr/>
              </a:pPr>
              <a:t>3/28/2014</a:t>
            </a:fld>
            <a:endParaRPr lang="en-US" dirty="0"/>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4A8EE107-8B7E-4253-AD88-83ED230A4AE9}"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DE667C6C-DC72-42D3-90DC-AA47EC92FE7B}" type="datetimeFigureOut">
              <a:rPr lang="en-US"/>
              <a:pPr>
                <a:defRPr/>
              </a:pPr>
              <a:t>3/28/2014</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CE64BF4-C647-4824-A60D-E2A8F117CAA7}" type="slidenum">
              <a:rPr lang="en-US"/>
              <a:pPr>
                <a:defRPr/>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CB1CBE8C-95D7-4A7A-902F-C32EA50C6D0C}" type="datetimeFigureOut">
              <a:rPr lang="en-US"/>
              <a:pPr>
                <a:defRPr/>
              </a:pPr>
              <a:t>3/28/2014</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D1BD835-CB15-403C-A424-29DA3E129766}"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6BE132B9-9068-4D28-840E-B06AC7CA04F8}" type="datetimeFigureOut">
              <a:rPr lang="en-US"/>
              <a:pPr>
                <a:defRPr/>
              </a:pPr>
              <a:t>3/28/2014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5DA3992-ED32-4042-A3DC-37E89A03D939}" type="slidenum">
              <a:rPr lang="en-US"/>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8036A58-B8AB-4FA8-9FDA-EA81FCB7890B}" type="datetimeFigureOut">
              <a:rPr lang="en-US"/>
              <a:pPr>
                <a:defRPr/>
              </a:pPr>
              <a:t>3/28/2014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5CB6F5D-3B4A-42B2-8E95-80457C136680}"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1FACA135-4382-4FB8-ACAA-C7B2F4B81148}" type="datetimeFigureOut">
              <a:rPr lang="en-US"/>
              <a:pPr>
                <a:defRPr/>
              </a:pPr>
              <a:t>3/28/2014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938CB3C8-C91A-4CF6-928A-9F8F769CDCB7}"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smtClean="0"/>
              <a:t>Collaboration</a:t>
            </a:r>
            <a:endParaRPr lang="en-US" smtClean="0"/>
          </a:p>
        </p:txBody>
      </p:sp>
      <p:sp>
        <p:nvSpPr>
          <p:cNvPr id="3" name="Subtitle 2"/>
          <p:cNvSpPr>
            <a:spLocks noGrp="1"/>
          </p:cNvSpPr>
          <p:nvPr>
            <p:ph type="subTitle" idx="1"/>
          </p:nvPr>
        </p:nvSpPr>
        <p:spPr/>
        <p:txBody>
          <a:bodyPr/>
          <a:lstStyle/>
          <a:p>
            <a:pPr>
              <a:defRPr/>
            </a:pP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endParaRPr lang="en-US" smtClean="0"/>
          </a:p>
        </p:txBody>
      </p:sp>
      <p:sp>
        <p:nvSpPr>
          <p:cNvPr id="3075" name="Content Placeholder 2"/>
          <p:cNvSpPr>
            <a:spLocks noGrp="1"/>
          </p:cNvSpPr>
          <p:nvPr>
            <p:ph idx="1"/>
          </p:nvPr>
        </p:nvSpPr>
        <p:spPr/>
        <p:txBody>
          <a:bodyPr/>
          <a:lstStyle/>
          <a:p>
            <a:pPr algn="ctr">
              <a:buFont typeface="Arial" charset="0"/>
              <a:buNone/>
            </a:pPr>
            <a:r>
              <a:rPr lang="en-GB" sz="4800" smtClean="0"/>
              <a:t>Cost Benefit Analysis</a:t>
            </a:r>
            <a:endParaRPr lang="en-US" sz="480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smtClean="0"/>
              <a:t>Cost Benefit Analysis</a:t>
            </a:r>
            <a:endParaRPr lang="en-US" smtClean="0"/>
          </a:p>
        </p:txBody>
      </p:sp>
      <p:pic>
        <p:nvPicPr>
          <p:cNvPr id="4099" name="Picture 2"/>
          <p:cNvPicPr>
            <a:picLocks noChangeAspect="1" noChangeArrowheads="1"/>
          </p:cNvPicPr>
          <p:nvPr/>
        </p:nvPicPr>
        <p:blipFill>
          <a:blip r:embed="rId2" cstate="print"/>
          <a:srcRect/>
          <a:stretch>
            <a:fillRect/>
          </a:stretch>
        </p:blipFill>
        <p:spPr bwMode="auto">
          <a:xfrm>
            <a:off x="1476375" y="1628775"/>
            <a:ext cx="6413500" cy="47577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smtClean="0"/>
              <a:t>CBA</a:t>
            </a:r>
            <a:endParaRPr lang="en-US" smtClean="0"/>
          </a:p>
        </p:txBody>
      </p:sp>
      <p:sp>
        <p:nvSpPr>
          <p:cNvPr id="5123" name="Content Placeholder 2"/>
          <p:cNvSpPr>
            <a:spLocks noGrp="1"/>
          </p:cNvSpPr>
          <p:nvPr>
            <p:ph idx="1"/>
          </p:nvPr>
        </p:nvSpPr>
        <p:spPr>
          <a:xfrm>
            <a:off x="468313" y="1412875"/>
            <a:ext cx="8229600" cy="4525963"/>
          </a:xfrm>
        </p:spPr>
        <p:txBody>
          <a:bodyPr/>
          <a:lstStyle/>
          <a:p>
            <a:pPr>
              <a:buFont typeface="Arial" charset="0"/>
              <a:buNone/>
            </a:pPr>
            <a:r>
              <a:rPr lang="en-US" smtClean="0"/>
              <a:t>In general monetary values are not placed upon</a:t>
            </a:r>
          </a:p>
          <a:p>
            <a:pPr>
              <a:buFont typeface="Arial" charset="0"/>
              <a:buNone/>
            </a:pPr>
            <a:r>
              <a:rPr lang="en-US" smtClean="0"/>
              <a:t>environmental costs, and an Environmental</a:t>
            </a:r>
          </a:p>
          <a:p>
            <a:pPr>
              <a:buFont typeface="Arial" charset="0"/>
              <a:buNone/>
            </a:pPr>
            <a:r>
              <a:rPr lang="en-US" smtClean="0"/>
              <a:t>Impact Assessment (EIS) is completed.</a:t>
            </a:r>
          </a:p>
          <a:p>
            <a:pPr>
              <a:buFont typeface="Arial" charset="0"/>
              <a:buNone/>
            </a:pPr>
            <a:r>
              <a:rPr lang="en-US" smtClean="0"/>
              <a:t>In roads schemes in general the following</a:t>
            </a:r>
          </a:p>
          <a:p>
            <a:pPr>
              <a:buFont typeface="Arial" charset="0"/>
              <a:buNone/>
            </a:pPr>
            <a:r>
              <a:rPr lang="en-US" smtClean="0"/>
              <a:t>benefits are calculated:</a:t>
            </a:r>
          </a:p>
          <a:p>
            <a:pPr>
              <a:buFont typeface="Arial" charset="0"/>
              <a:buNone/>
            </a:pPr>
            <a:r>
              <a:rPr lang="en-US" smtClean="0"/>
              <a:t>• changes in travel time</a:t>
            </a:r>
          </a:p>
          <a:p>
            <a:pPr>
              <a:buFont typeface="Arial" charset="0"/>
              <a:buNone/>
            </a:pPr>
            <a:r>
              <a:rPr lang="en-US" smtClean="0"/>
              <a:t>• changes in operating cost</a:t>
            </a:r>
          </a:p>
          <a:p>
            <a:pPr>
              <a:buFont typeface="Arial" charset="0"/>
              <a:buNone/>
            </a:pPr>
            <a:r>
              <a:rPr lang="en-US" smtClean="0"/>
              <a:t>• changes in accident costs</a:t>
            </a:r>
          </a:p>
          <a:p>
            <a:endParaRPr lang="en-US"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smtClean="0"/>
              <a:t>CBA</a:t>
            </a:r>
            <a:endParaRPr lang="en-US" smtClean="0"/>
          </a:p>
        </p:txBody>
      </p:sp>
      <p:sp>
        <p:nvSpPr>
          <p:cNvPr id="6147" name="Content Placeholder 2"/>
          <p:cNvSpPr>
            <a:spLocks noGrp="1"/>
          </p:cNvSpPr>
          <p:nvPr>
            <p:ph idx="1"/>
          </p:nvPr>
        </p:nvSpPr>
        <p:spPr/>
        <p:txBody>
          <a:bodyPr/>
          <a:lstStyle/>
          <a:p>
            <a:pPr>
              <a:buFont typeface="Arial" charset="0"/>
              <a:buNone/>
            </a:pPr>
            <a:r>
              <a:rPr lang="en-US" smtClean="0"/>
              <a:t>The following costs are generally estimated in</a:t>
            </a:r>
          </a:p>
          <a:p>
            <a:pPr>
              <a:buFont typeface="Arial" charset="0"/>
              <a:buNone/>
            </a:pPr>
            <a:r>
              <a:rPr lang="en-US" smtClean="0"/>
              <a:t>CBA’s:</a:t>
            </a:r>
          </a:p>
          <a:p>
            <a:pPr>
              <a:buFont typeface="Arial" charset="0"/>
              <a:buNone/>
            </a:pPr>
            <a:r>
              <a:rPr lang="en-US" smtClean="0"/>
              <a:t>• capital cost</a:t>
            </a:r>
          </a:p>
          <a:p>
            <a:pPr>
              <a:buFont typeface="Arial" charset="0"/>
              <a:buNone/>
            </a:pPr>
            <a:r>
              <a:rPr lang="en-US" smtClean="0"/>
              <a:t>• changes in the capital cost of maintenance</a:t>
            </a:r>
          </a:p>
          <a:p>
            <a:endParaRPr 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395288" y="476250"/>
            <a:ext cx="8229600" cy="777875"/>
          </a:xfrm>
        </p:spPr>
        <p:txBody>
          <a:bodyPr/>
          <a:lstStyle/>
          <a:p>
            <a:r>
              <a:rPr lang="en-US" b="1" smtClean="0"/>
              <a:t>Discounting and Price Basis</a:t>
            </a:r>
            <a:br>
              <a:rPr lang="en-US" b="1" smtClean="0"/>
            </a:br>
            <a:endParaRPr lang="en-US" smtClean="0"/>
          </a:p>
        </p:txBody>
      </p:sp>
      <p:sp>
        <p:nvSpPr>
          <p:cNvPr id="7171" name="Content Placeholder 2"/>
          <p:cNvSpPr>
            <a:spLocks noGrp="1"/>
          </p:cNvSpPr>
          <p:nvPr>
            <p:ph idx="1"/>
          </p:nvPr>
        </p:nvSpPr>
        <p:spPr>
          <a:xfrm>
            <a:off x="457200" y="1052513"/>
            <a:ext cx="8362950" cy="5073650"/>
          </a:xfrm>
        </p:spPr>
        <p:txBody>
          <a:bodyPr/>
          <a:lstStyle/>
          <a:p>
            <a:r>
              <a:rPr lang="en-GB" sz="2000" smtClean="0"/>
              <a:t>When completing a road project, it will generally yield a stream of costs and</a:t>
            </a:r>
          </a:p>
          <a:p>
            <a:r>
              <a:rPr lang="en-GB" sz="2000" smtClean="0"/>
              <a:t>benefits. In CBA you place a different value on the same cost or benefit according</a:t>
            </a:r>
          </a:p>
          <a:p>
            <a:r>
              <a:rPr lang="en-US" sz="2000" smtClean="0"/>
              <a:t>to when the occur.</a:t>
            </a:r>
          </a:p>
          <a:p>
            <a:r>
              <a:rPr lang="en-GB" sz="2000" smtClean="0"/>
              <a:t>Costs and benefits arising in different years are transformed to their present</a:t>
            </a:r>
          </a:p>
          <a:p>
            <a:r>
              <a:rPr lang="en-GB" sz="2000" smtClean="0"/>
              <a:t>values by the process of discounting. To under stand this consider the following</a:t>
            </a:r>
          </a:p>
          <a:p>
            <a:r>
              <a:rPr lang="en-US" sz="2000" smtClean="0"/>
              <a:t>example.</a:t>
            </a:r>
          </a:p>
          <a:p>
            <a:r>
              <a:rPr lang="en-GB" sz="2000" smtClean="0"/>
              <a:t>If €1 is invested at a real interest rate of r, at the end of year one the €1 will be</a:t>
            </a:r>
          </a:p>
          <a:p>
            <a:r>
              <a:rPr lang="en-GB" sz="2000" smtClean="0"/>
              <a:t>worth €(1+r). After two years it would be worth €(1+r)2</a:t>
            </a:r>
          </a:p>
          <a:p>
            <a:r>
              <a:rPr lang="en-GB" sz="2000" smtClean="0"/>
              <a:t>Similarly if I receive €1 in n years time, it is worth €1/(1+r)n</a:t>
            </a:r>
            <a:endParaRPr lang="en-US" sz="20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US" b="1" smtClean="0"/>
              <a:t>The COBA Method</a:t>
            </a:r>
            <a:r>
              <a:rPr lang="en-US" smtClean="0"/>
              <a:t/>
            </a:r>
            <a:br>
              <a:rPr lang="en-US" smtClean="0"/>
            </a:br>
            <a:endParaRPr lang="en-US" smtClean="0"/>
          </a:p>
        </p:txBody>
      </p:sp>
      <p:sp>
        <p:nvSpPr>
          <p:cNvPr id="8195" name="Content Placeholder 2"/>
          <p:cNvSpPr>
            <a:spLocks noGrp="1"/>
          </p:cNvSpPr>
          <p:nvPr>
            <p:ph idx="1"/>
          </p:nvPr>
        </p:nvSpPr>
        <p:spPr/>
        <p:txBody>
          <a:bodyPr/>
          <a:lstStyle/>
          <a:p>
            <a:r>
              <a:rPr lang="en-US" smtClean="0"/>
              <a:t>The majority of consultancies and national transport authorities use this method when conducting a CBA.</a:t>
            </a:r>
          </a:p>
          <a:p>
            <a:r>
              <a:rPr lang="en-US" smtClean="0"/>
              <a:t>The first stage of this approach is to define the alternative options which are to be defined. </a:t>
            </a:r>
          </a:p>
          <a:p>
            <a:r>
              <a:rPr lang="en-US" smtClean="0"/>
              <a:t>In general these options are defined as the do-minimum and do something options.</a:t>
            </a:r>
          </a:p>
          <a:p>
            <a:endParaRPr lang="en-US"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idx="1"/>
          </p:nvPr>
        </p:nvSpPr>
        <p:spPr>
          <a:xfrm>
            <a:off x="468313" y="476250"/>
            <a:ext cx="8229600" cy="5976938"/>
          </a:xfrm>
        </p:spPr>
        <p:txBody>
          <a:bodyPr/>
          <a:lstStyle/>
          <a:p>
            <a:pPr>
              <a:buFont typeface="Arial" charset="0"/>
              <a:buNone/>
            </a:pPr>
            <a:r>
              <a:rPr lang="en-US" b="1" smtClean="0"/>
              <a:t>Do Minimum</a:t>
            </a:r>
            <a:endParaRPr lang="en-US" smtClean="0"/>
          </a:p>
          <a:p>
            <a:r>
              <a:rPr lang="en-US" smtClean="0"/>
              <a:t>In simplistic terms the do minimum scenario is the road that is currently in place.</a:t>
            </a:r>
          </a:p>
          <a:p>
            <a:r>
              <a:rPr lang="en-US" smtClean="0"/>
              <a:t>Essentially it’s the current road network or a do nothing scenario.</a:t>
            </a:r>
          </a:p>
          <a:p>
            <a:pPr>
              <a:buFont typeface="Arial" charset="0"/>
              <a:buNone/>
            </a:pPr>
            <a:r>
              <a:rPr lang="en-US" b="1" smtClean="0"/>
              <a:t> </a:t>
            </a:r>
            <a:endParaRPr lang="en-US" smtClean="0"/>
          </a:p>
          <a:p>
            <a:pPr>
              <a:buFont typeface="Arial" charset="0"/>
              <a:buNone/>
            </a:pPr>
            <a:r>
              <a:rPr lang="en-US" b="1" smtClean="0"/>
              <a:t>Do something</a:t>
            </a:r>
            <a:endParaRPr lang="en-US" smtClean="0"/>
          </a:p>
          <a:p>
            <a:r>
              <a:rPr lang="en-US" smtClean="0"/>
              <a:t>The do-something scenario is generally the new road which is under consideration.</a:t>
            </a:r>
          </a:p>
          <a:p>
            <a:endParaRPr 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95288" y="198438"/>
            <a:ext cx="8229600" cy="1143000"/>
          </a:xfrm>
        </p:spPr>
        <p:txBody>
          <a:bodyPr/>
          <a:lstStyle/>
          <a:p>
            <a:r>
              <a:rPr lang="en-US" sz="3600" b="1" smtClean="0"/>
              <a:t>The Fixed Trip Matrix</a:t>
            </a:r>
            <a:r>
              <a:rPr lang="en-US" sz="3600" smtClean="0"/>
              <a:t/>
            </a:r>
            <a:br>
              <a:rPr lang="en-US" sz="3600" smtClean="0"/>
            </a:br>
            <a:endParaRPr lang="en-US" sz="3600" smtClean="0"/>
          </a:p>
        </p:txBody>
      </p:sp>
      <p:sp>
        <p:nvSpPr>
          <p:cNvPr id="3" name="Content Placeholder 2"/>
          <p:cNvSpPr>
            <a:spLocks noGrp="1"/>
          </p:cNvSpPr>
          <p:nvPr>
            <p:ph idx="1"/>
          </p:nvPr>
        </p:nvSpPr>
        <p:spPr>
          <a:xfrm>
            <a:off x="395288" y="908050"/>
            <a:ext cx="8424862" cy="5616575"/>
          </a:xfrm>
        </p:spPr>
        <p:txBody>
          <a:bodyPr/>
          <a:lstStyle/>
          <a:p>
            <a:pPr>
              <a:buFont typeface="Arial" charset="0"/>
              <a:buNone/>
              <a:defRPr/>
            </a:pPr>
            <a:r>
              <a:rPr lang="en-US" sz="2400" dirty="0" smtClean="0"/>
              <a:t>The COBA program itself measures costs and benefits over the</a:t>
            </a:r>
          </a:p>
          <a:p>
            <a:pPr>
              <a:buFont typeface="Arial" charset="0"/>
              <a:buNone/>
              <a:defRPr/>
            </a:pPr>
            <a:r>
              <a:rPr lang="en-US" sz="2400" dirty="0" smtClean="0"/>
              <a:t>entire network affected by the scheme, but assumes that the</a:t>
            </a:r>
          </a:p>
          <a:p>
            <a:pPr>
              <a:buFont typeface="Arial" charset="0"/>
              <a:buNone/>
              <a:defRPr/>
            </a:pPr>
            <a:r>
              <a:rPr lang="en-US" sz="2400" dirty="0" smtClean="0"/>
              <a:t>pattern of trip making is unaffected. When a road improvement</a:t>
            </a:r>
          </a:p>
          <a:p>
            <a:pPr>
              <a:buFont typeface="Arial" charset="0"/>
              <a:buNone/>
              <a:defRPr/>
            </a:pPr>
            <a:r>
              <a:rPr lang="en-US" sz="2400" dirty="0" smtClean="0"/>
              <a:t>takes place, several changes in trip patterns are possible:</a:t>
            </a:r>
          </a:p>
          <a:p>
            <a:pPr>
              <a:buFont typeface="Arial" charset="0"/>
              <a:buNone/>
              <a:defRPr/>
            </a:pPr>
            <a:endParaRPr lang="en-US" sz="1050" dirty="0" smtClean="0"/>
          </a:p>
          <a:p>
            <a:pPr>
              <a:buFont typeface="Arial" charset="0"/>
              <a:buNone/>
              <a:defRPr/>
            </a:pPr>
            <a:r>
              <a:rPr lang="en-US" sz="2400" dirty="0" smtClean="0"/>
              <a:t>• reassignment: traffic travelling from A to B may transfer to the</a:t>
            </a:r>
          </a:p>
          <a:p>
            <a:pPr>
              <a:buFont typeface="Arial" charset="0"/>
              <a:buNone/>
              <a:defRPr/>
            </a:pPr>
            <a:r>
              <a:rPr lang="en-US" sz="2400" dirty="0" smtClean="0"/>
              <a:t>new route between A and B</a:t>
            </a:r>
          </a:p>
          <a:p>
            <a:pPr>
              <a:buFont typeface="Arial" charset="0"/>
              <a:buNone/>
              <a:defRPr/>
            </a:pPr>
            <a:r>
              <a:rPr lang="en-US" sz="2400" dirty="0" smtClean="0"/>
              <a:t>• time of day: trips may be made at a different time of day </a:t>
            </a:r>
          </a:p>
          <a:p>
            <a:pPr>
              <a:buFont typeface="Arial" charset="0"/>
              <a:buNone/>
              <a:defRPr/>
            </a:pPr>
            <a:r>
              <a:rPr lang="en-US" sz="2400" dirty="0" smtClean="0"/>
              <a:t>• redistribution: traffic may change its origin or destination: e.g. traffic may go to C instead of B </a:t>
            </a:r>
          </a:p>
          <a:p>
            <a:pPr>
              <a:buFont typeface="Arial" charset="0"/>
              <a:buNone/>
              <a:defRPr/>
            </a:pPr>
            <a:r>
              <a:rPr lang="en-US" sz="2400" dirty="0" smtClean="0"/>
              <a:t>• modal shift: trips to the same destination may be made by a different mode of transport</a:t>
            </a:r>
          </a:p>
          <a:p>
            <a:pPr>
              <a:buFont typeface="Arial" charset="0"/>
              <a:buNone/>
              <a:defRPr/>
            </a:pPr>
            <a:r>
              <a:rPr lang="en-US" sz="2400" dirty="0" smtClean="0"/>
              <a:t>• generation: trips may be made when previously travel didn’t take place.</a:t>
            </a:r>
          </a:p>
          <a:p>
            <a:pPr>
              <a:defRPr/>
            </a:pPr>
            <a:endParaRPr lang="en-US"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850900"/>
          </a:xfrm>
        </p:spPr>
        <p:txBody>
          <a:bodyPr/>
          <a:lstStyle/>
          <a:p>
            <a:r>
              <a:rPr lang="en-US" sz="3600" b="1" smtClean="0"/>
              <a:t>The use of CBA in road schemes</a:t>
            </a:r>
            <a:r>
              <a:rPr lang="en-US" sz="3600" smtClean="0"/>
              <a:t/>
            </a:r>
            <a:br>
              <a:rPr lang="en-US" sz="3600" smtClean="0"/>
            </a:br>
            <a:endParaRPr lang="en-US" sz="3600" smtClean="0"/>
          </a:p>
        </p:txBody>
      </p:sp>
      <p:sp>
        <p:nvSpPr>
          <p:cNvPr id="11267" name="Content Placeholder 2"/>
          <p:cNvSpPr>
            <a:spLocks noGrp="1"/>
          </p:cNvSpPr>
          <p:nvPr>
            <p:ph idx="1"/>
          </p:nvPr>
        </p:nvSpPr>
        <p:spPr>
          <a:xfrm>
            <a:off x="395288" y="1052513"/>
            <a:ext cx="8229600" cy="4525962"/>
          </a:xfrm>
        </p:spPr>
        <p:txBody>
          <a:bodyPr/>
          <a:lstStyle/>
          <a:p>
            <a:pPr>
              <a:buFont typeface="Arial" charset="0"/>
              <a:buNone/>
            </a:pPr>
            <a:r>
              <a:rPr lang="en-US" sz="2400" smtClean="0"/>
              <a:t>The overall design of a new road can be said to follow seven</a:t>
            </a:r>
          </a:p>
          <a:p>
            <a:pPr>
              <a:buFont typeface="Arial" charset="0"/>
              <a:buNone/>
            </a:pPr>
            <a:r>
              <a:rPr lang="en-US" sz="2400" smtClean="0"/>
              <a:t>phases:</a:t>
            </a:r>
          </a:p>
          <a:p>
            <a:pPr>
              <a:buFont typeface="Arial" charset="0"/>
              <a:buNone/>
            </a:pPr>
            <a:endParaRPr lang="en-US" sz="900" smtClean="0"/>
          </a:p>
          <a:p>
            <a:r>
              <a:rPr lang="en-US" sz="2400" smtClean="0"/>
              <a:t>1. Overall project planning</a:t>
            </a:r>
          </a:p>
          <a:p>
            <a:r>
              <a:rPr lang="en-US" sz="2400" smtClean="0"/>
              <a:t>2. Constraints study</a:t>
            </a:r>
          </a:p>
          <a:p>
            <a:r>
              <a:rPr lang="en-US" sz="2400" smtClean="0"/>
              <a:t>3. Route selection</a:t>
            </a:r>
          </a:p>
          <a:p>
            <a:r>
              <a:rPr lang="en-US" sz="2400" smtClean="0"/>
              <a:t>4. Preliminary design / land acquisition procedures</a:t>
            </a:r>
          </a:p>
          <a:p>
            <a:r>
              <a:rPr lang="en-US" sz="2400" smtClean="0"/>
              <a:t>5. Construction documents preparation / tender / award</a:t>
            </a:r>
          </a:p>
          <a:p>
            <a:r>
              <a:rPr lang="en-US" sz="2400" smtClean="0"/>
              <a:t>6. Scheme construction</a:t>
            </a:r>
          </a:p>
          <a:p>
            <a:r>
              <a:rPr lang="en-US" sz="2400" smtClean="0"/>
              <a:t>7. Final account / closeout.</a:t>
            </a:r>
          </a:p>
          <a:p>
            <a:pPr>
              <a:buFont typeface="Arial" charset="0"/>
              <a:buNone/>
            </a:pPr>
            <a:endParaRPr lang="en-US" sz="1400" smtClean="0"/>
          </a:p>
          <a:p>
            <a:pPr>
              <a:buFont typeface="Arial" charset="0"/>
              <a:buNone/>
            </a:pPr>
            <a:r>
              <a:rPr lang="en-US" sz="2400" smtClean="0"/>
              <a:t>CBA is generally used in stages 3, 4 and 7</a:t>
            </a:r>
          </a:p>
          <a:p>
            <a:pPr>
              <a:buFont typeface="Arial" charset="0"/>
              <a:buNone/>
            </a:pPr>
            <a:endParaRPr lang="en-US" sz="240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endParaRPr lang="en-US" smtClean="0"/>
          </a:p>
        </p:txBody>
      </p:sp>
      <p:sp>
        <p:nvSpPr>
          <p:cNvPr id="12291" name="Content Placeholder 2"/>
          <p:cNvSpPr>
            <a:spLocks noGrp="1"/>
          </p:cNvSpPr>
          <p:nvPr>
            <p:ph idx="1"/>
          </p:nvPr>
        </p:nvSpPr>
        <p:spPr>
          <a:xfrm>
            <a:off x="395288" y="1557338"/>
            <a:ext cx="8229600" cy="4525962"/>
          </a:xfrm>
        </p:spPr>
        <p:txBody>
          <a:bodyPr/>
          <a:lstStyle/>
          <a:p>
            <a:pPr algn="ctr">
              <a:buFont typeface="Arial" charset="0"/>
              <a:buNone/>
            </a:pPr>
            <a:r>
              <a:rPr lang="en-GB" sz="4800" smtClean="0"/>
              <a:t>Networks and Information Sources</a:t>
            </a:r>
            <a:endParaRPr lang="en-US" sz="480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smtClean="0"/>
              <a:t>Cross –functional working</a:t>
            </a:r>
            <a:endParaRPr lang="en-US" smtClean="0"/>
          </a:p>
        </p:txBody>
      </p:sp>
      <p:sp>
        <p:nvSpPr>
          <p:cNvPr id="13315" name="Content Placeholder 2"/>
          <p:cNvSpPr>
            <a:spLocks noGrp="1"/>
          </p:cNvSpPr>
          <p:nvPr>
            <p:ph idx="1"/>
          </p:nvPr>
        </p:nvSpPr>
        <p:spPr>
          <a:xfrm>
            <a:off x="611188" y="1628775"/>
            <a:ext cx="8229600" cy="4525963"/>
          </a:xfrm>
        </p:spPr>
        <p:txBody>
          <a:bodyPr/>
          <a:lstStyle/>
          <a:p>
            <a:pPr>
              <a:buFont typeface="Arial" charset="0"/>
              <a:buNone/>
            </a:pPr>
            <a:r>
              <a:rPr lang="en-US" smtClean="0"/>
              <a:t>Influenced decision-making processes and</a:t>
            </a:r>
          </a:p>
          <a:p>
            <a:pPr>
              <a:buFont typeface="Arial" charset="0"/>
              <a:buNone/>
            </a:pPr>
            <a:r>
              <a:rPr lang="en-US" smtClean="0"/>
              <a:t>organizational structures.</a:t>
            </a:r>
          </a:p>
          <a:p>
            <a:pPr>
              <a:buFont typeface="Arial" charset="0"/>
              <a:buNone/>
            </a:pPr>
            <a:endParaRPr lang="en-US" sz="1100" smtClean="0"/>
          </a:p>
          <a:p>
            <a:r>
              <a:rPr lang="en-US" smtClean="0"/>
              <a:t>Less unidirectional</a:t>
            </a:r>
          </a:p>
          <a:p>
            <a:r>
              <a:rPr lang="en-US" smtClean="0"/>
              <a:t>Greater scope of information</a:t>
            </a:r>
          </a:p>
          <a:p>
            <a:r>
              <a:rPr lang="en-US" smtClean="0"/>
              <a:t>Greater depth of information</a:t>
            </a:r>
          </a:p>
          <a:p>
            <a:r>
              <a:rPr lang="en-US" smtClean="0"/>
              <a:t>Greater range of users</a:t>
            </a:r>
          </a:p>
          <a:p>
            <a:r>
              <a:rPr lang="en-US" smtClean="0"/>
              <a:t>Less goal dominated</a:t>
            </a:r>
            <a:endParaRPr lang="en-GB" smtClean="0"/>
          </a:p>
          <a:p>
            <a:pPr>
              <a:buFont typeface="Arial" charset="0"/>
              <a:buNone/>
            </a:pPr>
            <a:endParaRPr lang="en-US"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68313" y="549275"/>
            <a:ext cx="8229600" cy="1295400"/>
          </a:xfrm>
        </p:spPr>
        <p:txBody>
          <a:bodyPr/>
          <a:lstStyle/>
          <a:p>
            <a:r>
              <a:rPr lang="en-US" sz="3200" b="1" smtClean="0"/>
              <a:t>Characteristics of effective organizational design</a:t>
            </a:r>
            <a:r>
              <a:rPr lang="en-US" sz="3200" smtClean="0"/>
              <a:t/>
            </a:r>
            <a:br>
              <a:rPr lang="en-US" sz="3200" smtClean="0"/>
            </a:br>
            <a:endParaRPr lang="en-US" sz="3200" smtClean="0"/>
          </a:p>
        </p:txBody>
      </p:sp>
      <p:sp>
        <p:nvSpPr>
          <p:cNvPr id="14339" name="Content Placeholder 2"/>
          <p:cNvSpPr>
            <a:spLocks noGrp="1"/>
          </p:cNvSpPr>
          <p:nvPr>
            <p:ph idx="1"/>
          </p:nvPr>
        </p:nvSpPr>
        <p:spPr>
          <a:xfrm>
            <a:off x="1547813" y="1773238"/>
            <a:ext cx="5554662" cy="4525962"/>
          </a:xfrm>
        </p:spPr>
        <p:txBody>
          <a:bodyPr/>
          <a:lstStyle/>
          <a:p>
            <a:r>
              <a:rPr lang="en-US" smtClean="0"/>
              <a:t>Simplicity</a:t>
            </a:r>
          </a:p>
          <a:p>
            <a:r>
              <a:rPr lang="en-US" smtClean="0"/>
              <a:t>Flexibility</a:t>
            </a:r>
          </a:p>
          <a:p>
            <a:r>
              <a:rPr lang="en-US" smtClean="0"/>
              <a:t>Reliability</a:t>
            </a:r>
          </a:p>
          <a:p>
            <a:r>
              <a:rPr lang="en-US" smtClean="0"/>
              <a:t>Economy</a:t>
            </a:r>
          </a:p>
          <a:p>
            <a:r>
              <a:rPr lang="en-US" smtClean="0"/>
              <a:t>Acceptability</a:t>
            </a:r>
          </a:p>
          <a:p>
            <a:endParaRPr lang="en-US"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sz="4000" smtClean="0"/>
              <a:t/>
            </a:r>
            <a:br>
              <a:rPr lang="en-US" sz="4000" smtClean="0"/>
            </a:br>
            <a:r>
              <a:rPr lang="en-US" sz="4000" smtClean="0"/>
              <a:t>Galbraith's Star Model of organizational design</a:t>
            </a:r>
            <a:br>
              <a:rPr lang="en-US" sz="4000" smtClean="0"/>
            </a:br>
            <a:endParaRPr lang="en-US" sz="4000" smtClean="0"/>
          </a:p>
        </p:txBody>
      </p:sp>
      <p:pic>
        <p:nvPicPr>
          <p:cNvPr id="15363" name="Content Placeholder 3" descr="Galbright_star_model.png"/>
          <p:cNvPicPr>
            <a:picLocks noGrp="1" noChangeAspect="1"/>
          </p:cNvPicPr>
          <p:nvPr>
            <p:ph idx="1"/>
          </p:nvPr>
        </p:nvPicPr>
        <p:blipFill>
          <a:blip r:embed="rId2" cstate="print"/>
          <a:srcRect/>
          <a:stretch>
            <a:fillRect/>
          </a:stretch>
        </p:blipFill>
        <p:spPr>
          <a:xfrm>
            <a:off x="2100263" y="1600200"/>
            <a:ext cx="4943475" cy="4525963"/>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sz="3600" smtClean="0"/>
              <a:t>NIST Enterprise Architecture Model</a:t>
            </a:r>
            <a:endParaRPr lang="en-US" sz="3600" smtClean="0"/>
          </a:p>
        </p:txBody>
      </p:sp>
      <p:pic>
        <p:nvPicPr>
          <p:cNvPr id="16387" name="Content Placeholder 3" descr="NIST_Enterprise_Architecture_Model.jpg"/>
          <p:cNvPicPr>
            <a:picLocks noGrp="1" noChangeAspect="1"/>
          </p:cNvPicPr>
          <p:nvPr>
            <p:ph idx="1"/>
          </p:nvPr>
        </p:nvPicPr>
        <p:blipFill>
          <a:blip r:embed="rId2" cstate="print"/>
          <a:srcRect/>
          <a:stretch>
            <a:fillRect/>
          </a:stretch>
        </p:blipFill>
        <p:spPr>
          <a:xfrm>
            <a:off x="2339975" y="1052513"/>
            <a:ext cx="5256213" cy="5789612"/>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smtClean="0"/>
              <a:t>Competitive Intelligence</a:t>
            </a:r>
            <a:endParaRPr lang="en-US" smtClean="0"/>
          </a:p>
        </p:txBody>
      </p:sp>
      <p:sp>
        <p:nvSpPr>
          <p:cNvPr id="17411" name="Content Placeholder 2"/>
          <p:cNvSpPr>
            <a:spLocks noGrp="1"/>
          </p:cNvSpPr>
          <p:nvPr>
            <p:ph idx="1"/>
          </p:nvPr>
        </p:nvSpPr>
        <p:spPr/>
        <p:txBody>
          <a:bodyPr/>
          <a:lstStyle/>
          <a:p>
            <a:r>
              <a:rPr lang="en-GB" b="1" smtClean="0"/>
              <a:t>Competitive Intelligence is Information that has been analyzed to the point where you can make a decision.</a:t>
            </a:r>
          </a:p>
          <a:p>
            <a:r>
              <a:rPr lang="en-GB" b="1" smtClean="0"/>
              <a:t>Competitive Intelligence is a tool to alert management to early warning of both threats and opportunities</a:t>
            </a:r>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p:txBody>
          <a:bodyPr/>
          <a:lstStyle/>
          <a:p>
            <a:r>
              <a:rPr lang="en-GB" b="1" smtClean="0"/>
              <a:t>Competitive Intelligence is a means to deliver reasonable assessments. </a:t>
            </a:r>
          </a:p>
          <a:p>
            <a:r>
              <a:rPr lang="en-GB" b="1" smtClean="0"/>
              <a:t>Competitive Intelligence comes in many flavours.</a:t>
            </a:r>
          </a:p>
          <a:p>
            <a:r>
              <a:rPr lang="en-GB" b="1" smtClean="0"/>
              <a:t>Competitive Intelligence is a way for companies to improve their bottom line.</a:t>
            </a:r>
          </a:p>
          <a:p>
            <a:r>
              <a:rPr lang="en-GB" b="1" smtClean="0"/>
              <a:t>Competitive Intelligence is a way of life, a process</a:t>
            </a:r>
            <a:endParaRPr lang="en-US" smtClean="0"/>
          </a:p>
        </p:txBody>
      </p:sp>
      <p:sp>
        <p:nvSpPr>
          <p:cNvPr id="18435" name="Title 1"/>
          <p:cNvSpPr>
            <a:spLocks noGrp="1"/>
          </p:cNvSpPr>
          <p:nvPr>
            <p:ph type="title"/>
          </p:nvPr>
        </p:nvSpPr>
        <p:spPr/>
        <p:txBody>
          <a:bodyPr/>
          <a:lstStyle/>
          <a:p>
            <a:r>
              <a:rPr lang="en-GB" smtClean="0"/>
              <a:t>Competitive Intelligence</a:t>
            </a:r>
            <a:endParaRPr lang="en-US"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smtClean="0"/>
              <a:t>Competitive Intelligence</a:t>
            </a:r>
            <a:endParaRPr lang="en-US" smtClean="0"/>
          </a:p>
        </p:txBody>
      </p:sp>
      <p:sp>
        <p:nvSpPr>
          <p:cNvPr id="19459" name="Content Placeholder 2"/>
          <p:cNvSpPr>
            <a:spLocks noGrp="1"/>
          </p:cNvSpPr>
          <p:nvPr>
            <p:ph idx="1"/>
          </p:nvPr>
        </p:nvSpPr>
        <p:spPr/>
        <p:txBody>
          <a:bodyPr/>
          <a:lstStyle/>
          <a:p>
            <a:r>
              <a:rPr lang="en-GB" b="1" smtClean="0"/>
              <a:t>Competitive Intelligence is part of all best-in-class companies.</a:t>
            </a:r>
          </a:p>
          <a:p>
            <a:r>
              <a:rPr lang="en-GB" b="1" smtClean="0"/>
              <a:t>Competitive Intelligence is directed from the executive suite.</a:t>
            </a:r>
          </a:p>
          <a:p>
            <a:r>
              <a:rPr lang="en-GB" b="1" smtClean="0"/>
              <a:t>Competitive Intelligence is seeing outside yourself.</a:t>
            </a:r>
            <a:r>
              <a:rPr lang="en-GB" smtClean="0"/>
              <a:t> </a:t>
            </a:r>
          </a:p>
          <a:p>
            <a:r>
              <a:rPr lang="en-GB" b="1" smtClean="0"/>
              <a:t>Competitive Intelligence is both short- and long-term.</a:t>
            </a:r>
            <a:r>
              <a:rPr lang="en-GB" smtClean="0"/>
              <a:t> </a:t>
            </a:r>
            <a:endParaRPr lang="en-US"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b="1" smtClean="0"/>
              <a:t>Strategic Simulations </a:t>
            </a:r>
            <a:br>
              <a:rPr lang="en-US" b="1" smtClean="0"/>
            </a:br>
            <a:r>
              <a:rPr lang="en-US" sz="2400" i="1" smtClean="0"/>
              <a:t>(Fuld &amp; Company 2012)</a:t>
            </a:r>
          </a:p>
        </p:txBody>
      </p:sp>
      <p:pic>
        <p:nvPicPr>
          <p:cNvPr id="20483" name="Content Placeholder 3" descr="war-gaming-workshops.png"/>
          <p:cNvPicPr>
            <a:picLocks noGrp="1" noChangeAspect="1"/>
          </p:cNvPicPr>
          <p:nvPr>
            <p:ph idx="1"/>
          </p:nvPr>
        </p:nvPicPr>
        <p:blipFill>
          <a:blip r:embed="rId2" cstate="print"/>
          <a:srcRect/>
          <a:stretch>
            <a:fillRect/>
          </a:stretch>
        </p:blipFill>
        <p:spPr>
          <a:xfrm>
            <a:off x="1933575" y="1882775"/>
            <a:ext cx="5276850" cy="3960813"/>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sz="4000" smtClean="0"/>
              <a:t>Decision Support Models</a:t>
            </a:r>
            <a:br>
              <a:rPr lang="en-GB" sz="4000" smtClean="0"/>
            </a:br>
            <a:r>
              <a:rPr lang="en-GB" sz="4000" i="1" smtClean="0"/>
              <a:t> </a:t>
            </a:r>
            <a:r>
              <a:rPr lang="en-GB" sz="2800" i="1" smtClean="0"/>
              <a:t>(</a:t>
            </a:r>
            <a:r>
              <a:rPr lang="en-US" sz="2800" i="1" smtClean="0"/>
              <a:t>The DSS decision-making process)</a:t>
            </a:r>
            <a:endParaRPr lang="en-US" sz="4000" smtClean="0"/>
          </a:p>
        </p:txBody>
      </p:sp>
      <p:pic>
        <p:nvPicPr>
          <p:cNvPr id="21507" name="Content Placeholder 3" descr="Decision support.gif"/>
          <p:cNvPicPr>
            <a:picLocks noGrp="1" noChangeAspect="1"/>
          </p:cNvPicPr>
          <p:nvPr>
            <p:ph idx="1"/>
          </p:nvPr>
        </p:nvPicPr>
        <p:blipFill>
          <a:blip r:embed="rId2" cstate="print"/>
          <a:srcRect/>
          <a:stretch>
            <a:fillRect/>
          </a:stretch>
        </p:blipFill>
        <p:spPr>
          <a:xfrm>
            <a:off x="1619250" y="1993900"/>
            <a:ext cx="6056313" cy="4098925"/>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smtClean="0"/>
              <a:t>Decision Support Models</a:t>
            </a:r>
            <a:br>
              <a:rPr lang="en-GB" smtClean="0"/>
            </a:br>
            <a:r>
              <a:rPr lang="en-GB" sz="2000" i="1" smtClean="0"/>
              <a:t> (A new decision paradigm for DSS. Source: Courtney)</a:t>
            </a:r>
            <a:endParaRPr lang="en-US" i="1" smtClean="0"/>
          </a:p>
        </p:txBody>
      </p:sp>
      <p:pic>
        <p:nvPicPr>
          <p:cNvPr id="22531" name="Content Placeholder 3" descr="Decision support2.gif"/>
          <p:cNvPicPr>
            <a:picLocks noGrp="1" noChangeAspect="1"/>
          </p:cNvPicPr>
          <p:nvPr>
            <p:ph idx="1"/>
          </p:nvPr>
        </p:nvPicPr>
        <p:blipFill>
          <a:blip r:embed="rId2" cstate="print"/>
          <a:srcRect/>
          <a:stretch>
            <a:fillRect/>
          </a:stretch>
        </p:blipFill>
        <p:spPr>
          <a:xfrm>
            <a:off x="611188" y="1938338"/>
            <a:ext cx="8202612" cy="3722687"/>
          </a:xfr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smtClean="0"/>
              <a:t>Knowledge Management</a:t>
            </a:r>
            <a:endParaRPr lang="en-US" smtClean="0"/>
          </a:p>
        </p:txBody>
      </p:sp>
      <p:pic>
        <p:nvPicPr>
          <p:cNvPr id="23555" name="Picture 2"/>
          <p:cNvPicPr>
            <a:picLocks noGrp="1" noChangeAspect="1" noChangeArrowheads="1"/>
          </p:cNvPicPr>
          <p:nvPr>
            <p:ph idx="1"/>
          </p:nvPr>
        </p:nvPicPr>
        <p:blipFill>
          <a:blip r:embed="rId2" cstate="print"/>
          <a:srcRect t="8064" b="9666"/>
          <a:stretch>
            <a:fillRect/>
          </a:stretch>
        </p:blipFill>
        <p:spPr>
          <a:xfrm>
            <a:off x="1116013" y="1125538"/>
            <a:ext cx="7272337" cy="5124450"/>
          </a:xfr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smtClean="0"/>
              <a:t>Knowledge Management</a:t>
            </a:r>
            <a:endParaRPr lang="en-US" smtClean="0"/>
          </a:p>
        </p:txBody>
      </p:sp>
      <p:pic>
        <p:nvPicPr>
          <p:cNvPr id="24579" name="Picture 2"/>
          <p:cNvPicPr>
            <a:picLocks noGrp="1" noChangeAspect="1" noChangeArrowheads="1"/>
          </p:cNvPicPr>
          <p:nvPr>
            <p:ph idx="1"/>
          </p:nvPr>
        </p:nvPicPr>
        <p:blipFill>
          <a:blip r:embed="rId2" cstate="print"/>
          <a:srcRect t="3796" b="12128"/>
          <a:stretch>
            <a:fillRect/>
          </a:stretch>
        </p:blipFill>
        <p:spPr>
          <a:xfrm>
            <a:off x="1476375" y="1700213"/>
            <a:ext cx="6624638" cy="5056187"/>
          </a:xfr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endParaRPr lang="en-US" smtClean="0"/>
          </a:p>
        </p:txBody>
      </p:sp>
      <p:sp>
        <p:nvSpPr>
          <p:cNvPr id="25603" name="Content Placeholder 2"/>
          <p:cNvSpPr>
            <a:spLocks noGrp="1"/>
          </p:cNvSpPr>
          <p:nvPr>
            <p:ph idx="1"/>
          </p:nvPr>
        </p:nvSpPr>
        <p:spPr/>
        <p:txBody>
          <a:bodyPr/>
          <a:lstStyle/>
          <a:p>
            <a:pPr algn="ctr">
              <a:buFont typeface="Arial" charset="0"/>
              <a:buNone/>
            </a:pPr>
            <a:r>
              <a:rPr lang="en-GB" sz="3600" smtClean="0"/>
              <a:t>Performance Measures &amp; Risk Analysis</a:t>
            </a:r>
            <a:endParaRPr lang="en-US" sz="360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b="1" dirty="0" smtClean="0"/>
              <a:t>Business Management Challenges</a:t>
            </a:r>
            <a:r>
              <a:rPr lang="en-GB" dirty="0" smtClean="0"/>
              <a:t/>
            </a:r>
            <a:br>
              <a:rPr lang="en-GB" dirty="0" smtClean="0"/>
            </a:br>
            <a:endParaRPr lang="en-US" dirty="0" smtClean="0"/>
          </a:p>
        </p:txBody>
      </p:sp>
      <p:sp>
        <p:nvSpPr>
          <p:cNvPr id="3" name="Content Placeholder 2"/>
          <p:cNvSpPr>
            <a:spLocks noGrp="1"/>
          </p:cNvSpPr>
          <p:nvPr>
            <p:ph idx="1"/>
          </p:nvPr>
        </p:nvSpPr>
        <p:spPr/>
        <p:txBody>
          <a:bodyPr rtlCol="0">
            <a:normAutofit fontScale="55000" lnSpcReduction="20000"/>
          </a:bodyPr>
          <a:lstStyle/>
          <a:p>
            <a:pPr eaLnBrk="1" fontAlgn="auto" hangingPunct="1">
              <a:spcAft>
                <a:spcPts val="0"/>
              </a:spcAft>
              <a:buFont typeface="Arial" pitchFamily="34" charset="0"/>
              <a:buChar char="•"/>
              <a:defRPr/>
            </a:pPr>
            <a:r>
              <a:rPr lang="en-GB" dirty="0" smtClean="0"/>
              <a:t>Strategy Development - identify, instrument, and deploy supply chain strategies within and across organisations</a:t>
            </a:r>
          </a:p>
          <a:p>
            <a:pPr eaLnBrk="1" fontAlgn="auto" hangingPunct="1">
              <a:spcAft>
                <a:spcPts val="0"/>
              </a:spcAft>
              <a:buFont typeface="Arial" pitchFamily="34" charset="0"/>
              <a:buChar char="•"/>
              <a:defRPr/>
            </a:pPr>
            <a:r>
              <a:rPr lang="en-GB" dirty="0" smtClean="0"/>
              <a:t>Merger, Acquisition or Divestiture (companies or supply chains) - merge or split up functioning supply chains to achieve merge, acquisition, or divestiture operational goals</a:t>
            </a:r>
          </a:p>
          <a:p>
            <a:pPr eaLnBrk="1" fontAlgn="auto" hangingPunct="1">
              <a:spcAft>
                <a:spcPts val="0"/>
              </a:spcAft>
              <a:buFont typeface="Arial" pitchFamily="34" charset="0"/>
              <a:buChar char="•"/>
              <a:defRPr/>
            </a:pPr>
            <a:r>
              <a:rPr lang="en-GB" dirty="0" smtClean="0"/>
              <a:t>Supply optimization and Re-engineering - improving individual, clusters, or networks of supply chains</a:t>
            </a:r>
          </a:p>
          <a:p>
            <a:pPr eaLnBrk="1" fontAlgn="auto" hangingPunct="1">
              <a:spcAft>
                <a:spcPts val="0"/>
              </a:spcAft>
              <a:buFont typeface="Arial" pitchFamily="34" charset="0"/>
              <a:buChar char="•"/>
              <a:defRPr/>
            </a:pPr>
            <a:r>
              <a:rPr lang="en-GB" dirty="0" smtClean="0"/>
              <a:t>Standardization, Streamlining - improve operational control and cost by standardizing core processes</a:t>
            </a:r>
          </a:p>
          <a:p>
            <a:pPr eaLnBrk="1" fontAlgn="auto" hangingPunct="1">
              <a:spcAft>
                <a:spcPts val="0"/>
              </a:spcAft>
              <a:buFont typeface="Arial" pitchFamily="34" charset="0"/>
              <a:buChar char="•"/>
              <a:defRPr/>
            </a:pPr>
            <a:r>
              <a:rPr lang="en-GB" dirty="0" smtClean="0"/>
              <a:t>Management alignment - create standardizes management tools, reporting, and organizational structures</a:t>
            </a:r>
          </a:p>
          <a:p>
            <a:pPr eaLnBrk="1" fontAlgn="auto" hangingPunct="1">
              <a:spcAft>
                <a:spcPts val="0"/>
              </a:spcAft>
              <a:buFont typeface="Arial" pitchFamily="34" charset="0"/>
              <a:buChar char="•"/>
              <a:defRPr/>
            </a:pPr>
            <a:r>
              <a:rPr lang="en-GB" dirty="0" smtClean="0"/>
              <a:t>New business start-up (company and supply chain startups) - create and deploy supply chains</a:t>
            </a:r>
          </a:p>
          <a:p>
            <a:pPr eaLnBrk="1" fontAlgn="auto" hangingPunct="1">
              <a:spcAft>
                <a:spcPts val="0"/>
              </a:spcAft>
              <a:buFont typeface="Arial" pitchFamily="34" charset="0"/>
              <a:buChar char="•"/>
              <a:defRPr/>
            </a:pPr>
            <a:r>
              <a:rPr lang="en-GB" dirty="0" smtClean="0"/>
              <a:t>Benchmarking - competitive assessment of qualitative and quantitative performance</a:t>
            </a:r>
          </a:p>
          <a:p>
            <a:pPr eaLnBrk="1" fontAlgn="auto" hangingPunct="1">
              <a:spcAft>
                <a:spcPts val="0"/>
              </a:spcAft>
              <a:buFont typeface="Arial" pitchFamily="34" charset="0"/>
              <a:buChar char="•"/>
              <a:defRPr/>
            </a:pPr>
            <a:r>
              <a:rPr lang="en-GB" dirty="0" smtClean="0"/>
              <a:t>Process Outsourcing - identifying and outsourcing non-value add processes</a:t>
            </a:r>
          </a:p>
          <a:p>
            <a:pPr eaLnBrk="1" fontAlgn="auto" hangingPunct="1">
              <a:spcAft>
                <a:spcPts val="0"/>
              </a:spcAft>
              <a:buFont typeface="Arial" pitchFamily="34" charset="0"/>
              <a:buChar char="•"/>
              <a:defRPr/>
            </a:pPr>
            <a:endParaRPr lang="en-US"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US" b="1" dirty="0" smtClean="0"/>
              <a:t>Technology Services</a:t>
            </a:r>
            <a:r>
              <a:rPr lang="en-US" dirty="0" smtClean="0"/>
              <a:t/>
            </a:r>
            <a:br>
              <a:rPr lang="en-US" dirty="0" smtClean="0"/>
            </a:br>
            <a:endParaRPr lang="en-US" dirty="0" smtClean="0"/>
          </a:p>
        </p:txBody>
      </p:sp>
      <p:sp>
        <p:nvSpPr>
          <p:cNvPr id="27651" name="Content Placeholder 2"/>
          <p:cNvSpPr>
            <a:spLocks noGrp="1"/>
          </p:cNvSpPr>
          <p:nvPr>
            <p:ph idx="1"/>
          </p:nvPr>
        </p:nvSpPr>
        <p:spPr/>
        <p:txBody>
          <a:bodyPr/>
          <a:lstStyle/>
          <a:p>
            <a:pPr eaLnBrk="1" hangingPunct="1"/>
            <a:r>
              <a:rPr lang="en-GB" smtClean="0"/>
              <a:t>Software implementation (ERP, PLM, QC) - pre-implementation definition and optimization of supply chains</a:t>
            </a:r>
          </a:p>
          <a:p>
            <a:pPr eaLnBrk="1" hangingPunct="1"/>
            <a:r>
              <a:rPr lang="en-GB" smtClean="0"/>
              <a:t>Workflow &amp; Service Oriented Architecture - optimization of IT service provisioning</a:t>
            </a:r>
          </a:p>
          <a:p>
            <a:pPr eaLnBrk="1" hangingPunct="1"/>
            <a:endParaRPr lang="en-US"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US" b="1" smtClean="0"/>
              <a:t>Evolving</a:t>
            </a:r>
            <a:endParaRPr lang="en-US" smtClean="0"/>
          </a:p>
        </p:txBody>
      </p:sp>
      <p:sp>
        <p:nvSpPr>
          <p:cNvPr id="28675" name="Content Placeholder 2"/>
          <p:cNvSpPr>
            <a:spLocks noGrp="1"/>
          </p:cNvSpPr>
          <p:nvPr>
            <p:ph idx="1"/>
          </p:nvPr>
        </p:nvSpPr>
        <p:spPr/>
        <p:txBody>
          <a:bodyPr/>
          <a:lstStyle/>
          <a:p>
            <a:pPr eaLnBrk="1" hangingPunct="1"/>
            <a:r>
              <a:rPr lang="en-GB" smtClean="0"/>
              <a:t>Skills development - standardization of skills definition, sourcing, and performance criteria</a:t>
            </a:r>
          </a:p>
          <a:p>
            <a:pPr eaLnBrk="1" hangingPunct="1"/>
            <a:endParaRPr lang="en-US"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Benchmarking</a:t>
            </a:r>
            <a:endParaRPr lang="en-US" smtClean="0"/>
          </a:p>
        </p:txBody>
      </p:sp>
      <p:sp>
        <p:nvSpPr>
          <p:cNvPr id="29699" name="Content Placeholder 2"/>
          <p:cNvSpPr>
            <a:spLocks noGrp="1"/>
          </p:cNvSpPr>
          <p:nvPr>
            <p:ph idx="1"/>
          </p:nvPr>
        </p:nvSpPr>
        <p:spPr>
          <a:xfrm>
            <a:off x="468313" y="1989138"/>
            <a:ext cx="8229600" cy="4525962"/>
          </a:xfrm>
        </p:spPr>
        <p:txBody>
          <a:bodyPr/>
          <a:lstStyle/>
          <a:p>
            <a:pPr>
              <a:buFont typeface="Arial" charset="0"/>
              <a:buNone/>
            </a:pPr>
            <a:r>
              <a:rPr lang="en-GB" smtClean="0"/>
              <a:t>Benchmarking is the process of identifying "</a:t>
            </a:r>
            <a:r>
              <a:rPr lang="en-GB" b="1" smtClean="0"/>
              <a:t>best</a:t>
            </a:r>
          </a:p>
          <a:p>
            <a:pPr>
              <a:buFont typeface="Arial" charset="0"/>
              <a:buNone/>
            </a:pPr>
            <a:r>
              <a:rPr lang="en-GB" b="1" smtClean="0"/>
              <a:t>practice</a:t>
            </a:r>
            <a:r>
              <a:rPr lang="en-GB" smtClean="0"/>
              <a:t>" in relation to both products (including)</a:t>
            </a:r>
          </a:p>
          <a:p>
            <a:pPr>
              <a:buFont typeface="Arial" charset="0"/>
              <a:buNone/>
            </a:pPr>
            <a:r>
              <a:rPr lang="en-GB" smtClean="0"/>
              <a:t>and the processes by which those products are</a:t>
            </a:r>
          </a:p>
          <a:p>
            <a:pPr>
              <a:buFont typeface="Arial" charset="0"/>
              <a:buNone/>
            </a:pPr>
            <a:r>
              <a:rPr lang="en-GB" smtClean="0"/>
              <a:t>created and delivered.</a:t>
            </a:r>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smtClean="0"/>
              <a:t>Benchmarking</a:t>
            </a:r>
            <a:endParaRPr lang="en-US" smtClean="0"/>
          </a:p>
        </p:txBody>
      </p:sp>
      <p:sp>
        <p:nvSpPr>
          <p:cNvPr id="30723" name="Content Placeholder 2"/>
          <p:cNvSpPr>
            <a:spLocks noGrp="1"/>
          </p:cNvSpPr>
          <p:nvPr>
            <p:ph idx="1"/>
          </p:nvPr>
        </p:nvSpPr>
        <p:spPr/>
        <p:txBody>
          <a:bodyPr/>
          <a:lstStyle/>
          <a:p>
            <a:r>
              <a:rPr lang="en-GB" smtClean="0"/>
              <a:t>Strategic Benchmarking</a:t>
            </a:r>
          </a:p>
          <a:p>
            <a:r>
              <a:rPr lang="en-GB" smtClean="0"/>
              <a:t>Performance or Competitive Benchmarking</a:t>
            </a:r>
          </a:p>
          <a:p>
            <a:r>
              <a:rPr lang="en-GB" smtClean="0"/>
              <a:t>Process Benchmarking</a:t>
            </a:r>
          </a:p>
          <a:p>
            <a:r>
              <a:rPr lang="en-GB" smtClean="0"/>
              <a:t>Functional Benchmarking</a:t>
            </a:r>
          </a:p>
          <a:p>
            <a:r>
              <a:rPr lang="en-GB" smtClean="0"/>
              <a:t>Internal Benchmarking</a:t>
            </a:r>
          </a:p>
          <a:p>
            <a:r>
              <a:rPr lang="en-GB" smtClean="0"/>
              <a:t>External Benchmarking</a:t>
            </a:r>
          </a:p>
          <a:p>
            <a:r>
              <a:rPr lang="en-GB" smtClean="0"/>
              <a:t>International Benchmarking</a:t>
            </a:r>
          </a:p>
          <a:p>
            <a:endParaRPr lang="en-US"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68313" y="0"/>
            <a:ext cx="8229600" cy="1143000"/>
          </a:xfrm>
        </p:spPr>
        <p:txBody>
          <a:bodyPr/>
          <a:lstStyle/>
          <a:p>
            <a:r>
              <a:rPr lang="en-US" sz="3200" smtClean="0"/>
              <a:t>The 12 stage methodology to Benchmarking</a:t>
            </a:r>
          </a:p>
        </p:txBody>
      </p:sp>
      <p:sp>
        <p:nvSpPr>
          <p:cNvPr id="31747" name="Content Placeholder 2"/>
          <p:cNvSpPr>
            <a:spLocks noGrp="1"/>
          </p:cNvSpPr>
          <p:nvPr>
            <p:ph idx="1"/>
          </p:nvPr>
        </p:nvSpPr>
        <p:spPr>
          <a:xfrm>
            <a:off x="914400" y="981075"/>
            <a:ext cx="5889625" cy="5472113"/>
          </a:xfrm>
        </p:spPr>
        <p:txBody>
          <a:bodyPr/>
          <a:lstStyle/>
          <a:p>
            <a:r>
              <a:rPr lang="en-US" sz="2400" smtClean="0"/>
              <a:t>Select subject</a:t>
            </a:r>
          </a:p>
          <a:p>
            <a:r>
              <a:rPr lang="en-US" sz="2400" smtClean="0"/>
              <a:t>Define the process</a:t>
            </a:r>
          </a:p>
          <a:p>
            <a:r>
              <a:rPr lang="en-US" sz="2400" smtClean="0"/>
              <a:t>Identify potential partners</a:t>
            </a:r>
          </a:p>
          <a:p>
            <a:r>
              <a:rPr lang="en-US" sz="2400" smtClean="0"/>
              <a:t>Identify data sources</a:t>
            </a:r>
          </a:p>
          <a:p>
            <a:r>
              <a:rPr lang="en-US" sz="2400" smtClean="0"/>
              <a:t>Collect data and select partners</a:t>
            </a:r>
          </a:p>
          <a:p>
            <a:r>
              <a:rPr lang="en-US" sz="2400" smtClean="0"/>
              <a:t>Determine the gap</a:t>
            </a:r>
          </a:p>
          <a:p>
            <a:r>
              <a:rPr lang="en-US" sz="2400" smtClean="0"/>
              <a:t>Establish process differences</a:t>
            </a:r>
          </a:p>
          <a:p>
            <a:r>
              <a:rPr lang="en-US" sz="2400" smtClean="0"/>
              <a:t>Target future performance</a:t>
            </a:r>
          </a:p>
          <a:p>
            <a:r>
              <a:rPr lang="en-US" sz="2400" smtClean="0"/>
              <a:t>Communicate</a:t>
            </a:r>
          </a:p>
          <a:p>
            <a:r>
              <a:rPr lang="en-US" sz="2400" smtClean="0"/>
              <a:t>Adjust goal</a:t>
            </a:r>
          </a:p>
          <a:p>
            <a:r>
              <a:rPr lang="en-US" sz="2400" smtClean="0"/>
              <a:t>Implement</a:t>
            </a:r>
          </a:p>
          <a:p>
            <a:r>
              <a:rPr lang="en-US" sz="2400" smtClean="0"/>
              <a:t>Review and recalibrate</a:t>
            </a:r>
          </a:p>
          <a:p>
            <a:endParaRPr lang="en-US" sz="240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3" y="549275"/>
            <a:ext cx="7772400" cy="1470025"/>
          </a:xfrm>
        </p:spPr>
        <p:txBody>
          <a:bodyPr rtlCol="0">
            <a:normAutofit fontScale="90000"/>
          </a:bodyPr>
          <a:lstStyle/>
          <a:p>
            <a:pPr eaLnBrk="1" fontAlgn="auto" hangingPunct="1">
              <a:spcAft>
                <a:spcPts val="0"/>
              </a:spcAft>
              <a:defRPr/>
            </a:pPr>
            <a:r>
              <a:rPr lang="en-US" dirty="0" smtClean="0"/>
              <a:t>Supply Chain Operations Reference </a:t>
            </a:r>
            <a:br>
              <a:rPr lang="en-US" dirty="0" smtClean="0"/>
            </a:br>
            <a:r>
              <a:rPr lang="en-US" dirty="0" smtClean="0"/>
              <a:t>SCOR</a:t>
            </a:r>
          </a:p>
        </p:txBody>
      </p:sp>
      <p:sp>
        <p:nvSpPr>
          <p:cNvPr id="3" name="Subtitle 2"/>
          <p:cNvSpPr>
            <a:spLocks noGrp="1"/>
          </p:cNvSpPr>
          <p:nvPr>
            <p:ph type="subTitle" idx="1"/>
          </p:nvPr>
        </p:nvSpPr>
        <p:spPr>
          <a:xfrm>
            <a:off x="1403350" y="2492375"/>
            <a:ext cx="6400800" cy="2736850"/>
          </a:xfrm>
        </p:spPr>
        <p:txBody>
          <a:bodyPr rtlCol="0">
            <a:normAutofit fontScale="92500" lnSpcReduction="10000"/>
          </a:bodyPr>
          <a:lstStyle/>
          <a:p>
            <a:pPr eaLnBrk="1" fontAlgn="auto" hangingPunct="1">
              <a:spcAft>
                <a:spcPts val="0"/>
              </a:spcAft>
              <a:buFont typeface="Arial" pitchFamily="34" charset="0"/>
              <a:buNone/>
              <a:defRPr/>
            </a:pPr>
            <a:r>
              <a:rPr lang="en-GB" dirty="0" smtClean="0">
                <a:solidFill>
                  <a:schemeClr val="tx1"/>
                </a:solidFill>
              </a:rPr>
              <a:t>SCOR</a:t>
            </a:r>
            <a:r>
              <a:rPr lang="en-GB" baseline="30000" dirty="0" smtClean="0">
                <a:solidFill>
                  <a:schemeClr val="tx1"/>
                </a:solidFill>
              </a:rPr>
              <a:t>®</a:t>
            </a:r>
            <a:r>
              <a:rPr lang="en-GB" dirty="0" smtClean="0">
                <a:solidFill>
                  <a:schemeClr val="tx1"/>
                </a:solidFill>
              </a:rPr>
              <a:t> helps manage a common set of business problems through a standardized language, standardized metrics, and common business practices which accelerate business change and improve performance</a:t>
            </a:r>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50825" y="260350"/>
            <a:ext cx="8507413" cy="1143000"/>
          </a:xfrm>
        </p:spPr>
        <p:txBody>
          <a:bodyPr/>
          <a:lstStyle/>
          <a:p>
            <a:pPr eaLnBrk="1" hangingPunct="1"/>
            <a:r>
              <a:rPr lang="en-GB" sz="2800" smtClean="0"/>
              <a:t/>
            </a:r>
            <a:br>
              <a:rPr lang="en-GB" sz="2800" smtClean="0"/>
            </a:br>
            <a:r>
              <a:rPr lang="en-GB" sz="2800" smtClean="0"/>
              <a:t>SCOR® is typically used to identify, measure, reorganize and improve supply chain processes. This is accomplished by a cyclic process of</a:t>
            </a:r>
            <a:br>
              <a:rPr lang="en-GB" sz="2800" smtClean="0"/>
            </a:br>
            <a:endParaRPr lang="en-US" sz="2800" smtClean="0"/>
          </a:p>
        </p:txBody>
      </p:sp>
      <p:sp>
        <p:nvSpPr>
          <p:cNvPr id="33795" name="Content Placeholder 2"/>
          <p:cNvSpPr>
            <a:spLocks noGrp="1"/>
          </p:cNvSpPr>
          <p:nvPr>
            <p:ph idx="1"/>
          </p:nvPr>
        </p:nvSpPr>
        <p:spPr>
          <a:xfrm>
            <a:off x="468313" y="1844675"/>
            <a:ext cx="8229600" cy="4525963"/>
          </a:xfrm>
        </p:spPr>
        <p:txBody>
          <a:bodyPr/>
          <a:lstStyle/>
          <a:p>
            <a:pPr eaLnBrk="1" hangingPunct="1"/>
            <a:r>
              <a:rPr lang="en-GB" smtClean="0"/>
              <a:t>Capturing the configuration of a supply chain a supply chain configuration is driven by: </a:t>
            </a:r>
          </a:p>
          <a:p>
            <a:pPr lvl="1" eaLnBrk="1" hangingPunct="1"/>
            <a:r>
              <a:rPr lang="en-GB" b="1" smtClean="0"/>
              <a:t>Plan</a:t>
            </a:r>
            <a:r>
              <a:rPr lang="en-GB" smtClean="0"/>
              <a:t> levels of aggregation and information sources </a:t>
            </a:r>
          </a:p>
          <a:p>
            <a:pPr lvl="1" eaLnBrk="1" hangingPunct="1"/>
            <a:r>
              <a:rPr lang="en-GB" b="1" smtClean="0"/>
              <a:t>Source</a:t>
            </a:r>
            <a:r>
              <a:rPr lang="en-GB" smtClean="0"/>
              <a:t> locations and products </a:t>
            </a:r>
          </a:p>
          <a:p>
            <a:pPr lvl="1" eaLnBrk="1" hangingPunct="1"/>
            <a:r>
              <a:rPr lang="en-GB" b="1" smtClean="0"/>
              <a:t>Make</a:t>
            </a:r>
            <a:r>
              <a:rPr lang="en-GB" smtClean="0"/>
              <a:t> production sites and methods </a:t>
            </a:r>
          </a:p>
          <a:p>
            <a:pPr lvl="1" eaLnBrk="1" hangingPunct="1"/>
            <a:r>
              <a:rPr lang="en-GB" b="1" smtClean="0"/>
              <a:t>Deliver</a:t>
            </a:r>
            <a:r>
              <a:rPr lang="en-GB" smtClean="0"/>
              <a:t> channels, inventory deployment and products </a:t>
            </a:r>
          </a:p>
          <a:p>
            <a:pPr lvl="1" eaLnBrk="1" hangingPunct="1"/>
            <a:r>
              <a:rPr lang="en-GB" b="1" smtClean="0"/>
              <a:t>Return</a:t>
            </a:r>
            <a:r>
              <a:rPr lang="en-GB" smtClean="0"/>
              <a:t> locations and methods </a:t>
            </a:r>
          </a:p>
          <a:p>
            <a:pPr eaLnBrk="1" hangingPunct="1"/>
            <a:endParaRPr lang="en-US"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350"/>
            <a:ext cx="8229600" cy="6121400"/>
          </a:xfrm>
        </p:spPr>
        <p:txBody>
          <a:bodyPr rtlCol="0">
            <a:normAutofit fontScale="92500" lnSpcReduction="20000"/>
          </a:bodyPr>
          <a:lstStyle/>
          <a:p>
            <a:pPr eaLnBrk="1" fontAlgn="auto" hangingPunct="1">
              <a:spcAft>
                <a:spcPts val="0"/>
              </a:spcAft>
              <a:buFont typeface="Arial" charset="0"/>
              <a:buNone/>
              <a:defRPr/>
            </a:pPr>
            <a:r>
              <a:rPr lang="en-GB" dirty="0" smtClean="0"/>
              <a:t>Measuring the performance of the supply chain and</a:t>
            </a:r>
          </a:p>
          <a:p>
            <a:pPr eaLnBrk="1" fontAlgn="auto" hangingPunct="1">
              <a:spcAft>
                <a:spcPts val="0"/>
              </a:spcAft>
              <a:buFont typeface="Arial" charset="0"/>
              <a:buNone/>
              <a:defRPr/>
            </a:pPr>
            <a:r>
              <a:rPr lang="en-GB" dirty="0" smtClean="0"/>
              <a:t>comparing against internal and external industry</a:t>
            </a:r>
          </a:p>
          <a:p>
            <a:pPr eaLnBrk="1" fontAlgn="auto" hangingPunct="1">
              <a:spcAft>
                <a:spcPts val="0"/>
              </a:spcAft>
              <a:buFont typeface="Arial" charset="0"/>
              <a:buNone/>
              <a:defRPr/>
            </a:pPr>
            <a:r>
              <a:rPr lang="en-GB" dirty="0" smtClean="0"/>
              <a:t>goals Supply chain performance is focused on: </a:t>
            </a:r>
          </a:p>
          <a:p>
            <a:pPr eaLnBrk="1" fontAlgn="auto" hangingPunct="1">
              <a:spcAft>
                <a:spcPts val="0"/>
              </a:spcAft>
              <a:buFont typeface="Arial" charset="0"/>
              <a:buNone/>
              <a:defRPr/>
            </a:pPr>
            <a:endParaRPr lang="en-GB" dirty="0" smtClean="0"/>
          </a:p>
          <a:p>
            <a:pPr lvl="1" eaLnBrk="1" fontAlgn="auto" hangingPunct="1">
              <a:spcAft>
                <a:spcPts val="0"/>
              </a:spcAft>
              <a:buFont typeface="Arial" pitchFamily="34" charset="0"/>
              <a:buChar char="–"/>
              <a:defRPr/>
            </a:pPr>
            <a:r>
              <a:rPr lang="en-GB" b="1" dirty="0" smtClean="0"/>
              <a:t>Reliability</a:t>
            </a:r>
            <a:r>
              <a:rPr lang="en-GB" dirty="0" smtClean="0"/>
              <a:t> - achievement of customer demand fulfilment on-time, complete, without damage etc. </a:t>
            </a:r>
          </a:p>
          <a:p>
            <a:pPr lvl="1" eaLnBrk="1" fontAlgn="auto" hangingPunct="1">
              <a:spcAft>
                <a:spcPts val="0"/>
              </a:spcAft>
              <a:buFont typeface="Arial" pitchFamily="34" charset="0"/>
              <a:buChar char="–"/>
              <a:defRPr/>
            </a:pPr>
            <a:r>
              <a:rPr lang="en-GB" b="1" dirty="0" smtClean="0"/>
              <a:t>Responsiveness</a:t>
            </a:r>
            <a:r>
              <a:rPr lang="en-GB" dirty="0" smtClean="0"/>
              <a:t> - the time it takes to react to and fulfill customer demand </a:t>
            </a:r>
          </a:p>
          <a:p>
            <a:pPr lvl="1" eaLnBrk="1" fontAlgn="auto" hangingPunct="1">
              <a:spcAft>
                <a:spcPts val="0"/>
              </a:spcAft>
              <a:buFont typeface="Arial" pitchFamily="34" charset="0"/>
              <a:buChar char="–"/>
              <a:defRPr/>
            </a:pPr>
            <a:r>
              <a:rPr lang="en-GB" b="1" dirty="0" smtClean="0"/>
              <a:t>Agility</a:t>
            </a:r>
            <a:r>
              <a:rPr lang="en-GB" dirty="0" smtClean="0"/>
              <a:t> - the ability of supply chain to increase/decrease demand within a given planned period </a:t>
            </a:r>
          </a:p>
          <a:p>
            <a:pPr lvl="1" eaLnBrk="1" fontAlgn="auto" hangingPunct="1">
              <a:spcAft>
                <a:spcPts val="0"/>
              </a:spcAft>
              <a:buFont typeface="Arial" pitchFamily="34" charset="0"/>
              <a:buChar char="–"/>
              <a:defRPr/>
            </a:pPr>
            <a:r>
              <a:rPr lang="en-GB" b="1" dirty="0" smtClean="0"/>
              <a:t>Cost</a:t>
            </a:r>
            <a:r>
              <a:rPr lang="en-GB" dirty="0" smtClean="0"/>
              <a:t> - objective assessment of all components of supply chain cost </a:t>
            </a:r>
          </a:p>
          <a:p>
            <a:pPr lvl="1" eaLnBrk="1" fontAlgn="auto" hangingPunct="1">
              <a:spcAft>
                <a:spcPts val="0"/>
              </a:spcAft>
              <a:buFont typeface="Arial" pitchFamily="34" charset="0"/>
              <a:buChar char="–"/>
              <a:defRPr/>
            </a:pPr>
            <a:r>
              <a:rPr lang="en-GB" b="1" dirty="0" smtClean="0"/>
              <a:t>Assets</a:t>
            </a:r>
            <a:r>
              <a:rPr lang="en-GB" dirty="0" smtClean="0"/>
              <a:t> - the assessment of all resources used to fulfill customer demand </a:t>
            </a:r>
          </a:p>
          <a:p>
            <a:pPr eaLnBrk="1" fontAlgn="auto" hangingPunct="1">
              <a:spcAft>
                <a:spcPts val="0"/>
              </a:spcAft>
              <a:buFont typeface="Arial" pitchFamily="34" charset="0"/>
              <a:buChar char="•"/>
              <a:defRPr/>
            </a:pPr>
            <a:endParaRPr lang="en-US"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813"/>
            <a:ext cx="8229600" cy="5976937"/>
          </a:xfrm>
        </p:spPr>
        <p:txBody>
          <a:bodyPr rtlCol="0">
            <a:normAutofit fontScale="92500" lnSpcReduction="10000"/>
          </a:bodyPr>
          <a:lstStyle/>
          <a:p>
            <a:pPr eaLnBrk="1" fontAlgn="auto" hangingPunct="1">
              <a:spcAft>
                <a:spcPts val="0"/>
              </a:spcAft>
              <a:buFont typeface="Arial" charset="0"/>
              <a:buNone/>
              <a:defRPr/>
            </a:pPr>
            <a:r>
              <a:rPr lang="en-GB" dirty="0" smtClean="0"/>
              <a:t>Re-aligning supply chain processes and best</a:t>
            </a:r>
          </a:p>
          <a:p>
            <a:pPr eaLnBrk="1" fontAlgn="auto" hangingPunct="1">
              <a:spcAft>
                <a:spcPts val="0"/>
              </a:spcAft>
              <a:buFont typeface="Arial" charset="0"/>
              <a:buNone/>
              <a:defRPr/>
            </a:pPr>
            <a:r>
              <a:rPr lang="en-GB" dirty="0" smtClean="0"/>
              <a:t>practices to fulfill unachieved, or changing business</a:t>
            </a:r>
          </a:p>
          <a:p>
            <a:pPr eaLnBrk="1" fontAlgn="auto" hangingPunct="1">
              <a:spcAft>
                <a:spcPts val="0"/>
              </a:spcAft>
              <a:buFont typeface="Arial" charset="0"/>
              <a:buNone/>
              <a:defRPr/>
            </a:pPr>
            <a:r>
              <a:rPr lang="en-GB" dirty="0" smtClean="0"/>
              <a:t>objectives This re-alignment is achieved through a</a:t>
            </a:r>
          </a:p>
          <a:p>
            <a:pPr eaLnBrk="1" fontAlgn="auto" hangingPunct="1">
              <a:spcAft>
                <a:spcPts val="0"/>
              </a:spcAft>
              <a:buFont typeface="Arial" charset="0"/>
              <a:buNone/>
              <a:defRPr/>
            </a:pPr>
            <a:r>
              <a:rPr lang="en-GB" dirty="0" smtClean="0"/>
              <a:t>combination of: </a:t>
            </a:r>
          </a:p>
          <a:p>
            <a:pPr lvl="1" eaLnBrk="1" fontAlgn="auto" hangingPunct="1">
              <a:spcAft>
                <a:spcPts val="0"/>
              </a:spcAft>
              <a:buFont typeface="Arial" pitchFamily="34" charset="0"/>
              <a:buChar char="–"/>
              <a:defRPr/>
            </a:pPr>
            <a:r>
              <a:rPr lang="en-GB" dirty="0" smtClean="0"/>
              <a:t>Classic </a:t>
            </a:r>
            <a:r>
              <a:rPr lang="en-GB" b="1" dirty="0" smtClean="0"/>
              <a:t>process re-engineering</a:t>
            </a:r>
            <a:r>
              <a:rPr lang="en-GB" dirty="0" smtClean="0"/>
              <a:t> from "As-Is" to "To-Be" </a:t>
            </a:r>
          </a:p>
          <a:p>
            <a:pPr lvl="1" eaLnBrk="1" fontAlgn="auto" hangingPunct="1">
              <a:spcAft>
                <a:spcPts val="0"/>
              </a:spcAft>
              <a:buFont typeface="Arial" pitchFamily="34" charset="0"/>
              <a:buChar char="–"/>
              <a:defRPr/>
            </a:pPr>
            <a:r>
              <a:rPr lang="en-GB" b="1" dirty="0" smtClean="0"/>
              <a:t>Lean Manufacturing</a:t>
            </a:r>
            <a:r>
              <a:rPr lang="en-GB" dirty="0" smtClean="0"/>
              <a:t> analysis and process change </a:t>
            </a:r>
          </a:p>
          <a:p>
            <a:pPr lvl="1" eaLnBrk="1" fontAlgn="auto" hangingPunct="1">
              <a:spcAft>
                <a:spcPts val="0"/>
              </a:spcAft>
              <a:buFont typeface="Arial" pitchFamily="34" charset="0"/>
              <a:buChar char="–"/>
              <a:defRPr/>
            </a:pPr>
            <a:r>
              <a:rPr lang="en-GB" b="1" dirty="0" smtClean="0"/>
              <a:t>Six-Sigma</a:t>
            </a:r>
            <a:r>
              <a:rPr lang="en-GB" dirty="0" smtClean="0"/>
              <a:t> analysis of defective processes </a:t>
            </a:r>
          </a:p>
          <a:p>
            <a:pPr lvl="1" eaLnBrk="1" fontAlgn="auto" hangingPunct="1">
              <a:spcAft>
                <a:spcPts val="0"/>
              </a:spcAft>
              <a:buFont typeface="Arial" pitchFamily="34" charset="0"/>
              <a:buChar char="–"/>
              <a:defRPr/>
            </a:pPr>
            <a:r>
              <a:rPr lang="en-GB" b="1" dirty="0" smtClean="0"/>
              <a:t>Theory-of-Constraints</a:t>
            </a:r>
            <a:r>
              <a:rPr lang="en-GB" dirty="0" smtClean="0"/>
              <a:t> analysis of systems of processes to elucidate root-cause issues </a:t>
            </a:r>
          </a:p>
          <a:p>
            <a:pPr lvl="1" eaLnBrk="1" fontAlgn="auto" hangingPunct="1">
              <a:spcAft>
                <a:spcPts val="0"/>
              </a:spcAft>
              <a:buFont typeface="Arial" pitchFamily="34" charset="0"/>
              <a:buChar char="–"/>
              <a:defRPr/>
            </a:pPr>
            <a:r>
              <a:rPr lang="en-GB" b="1" dirty="0" smtClean="0"/>
              <a:t>ISO-9000</a:t>
            </a:r>
            <a:r>
              <a:rPr lang="en-GB" dirty="0" smtClean="0"/>
              <a:t> style process capture and control </a:t>
            </a:r>
          </a:p>
          <a:p>
            <a:pPr lvl="1" eaLnBrk="1" fontAlgn="auto" hangingPunct="1">
              <a:spcAft>
                <a:spcPts val="0"/>
              </a:spcAft>
              <a:buFont typeface="Arial" pitchFamily="34" charset="0"/>
              <a:buChar char="–"/>
              <a:defRPr/>
            </a:pPr>
            <a:r>
              <a:rPr lang="en-GB" b="1" dirty="0" smtClean="0"/>
              <a:t>Balanced SCORcards</a:t>
            </a:r>
            <a:r>
              <a:rPr lang="en-GB" dirty="0" smtClean="0"/>
              <a:t> and </a:t>
            </a:r>
            <a:r>
              <a:rPr lang="en-GB" b="1" dirty="0" smtClean="0"/>
              <a:t>benchmarking</a:t>
            </a:r>
            <a:r>
              <a:rPr lang="en-GB" dirty="0" smtClean="0"/>
              <a:t> </a:t>
            </a:r>
          </a:p>
          <a:p>
            <a:pPr lvl="1" eaLnBrk="1" fontAlgn="auto" hangingPunct="1">
              <a:spcAft>
                <a:spcPts val="0"/>
              </a:spcAft>
              <a:buFont typeface="Arial" pitchFamily="34" charset="0"/>
              <a:buChar char="–"/>
              <a:defRPr/>
            </a:pPr>
            <a:r>
              <a:rPr lang="en-GB" dirty="0" smtClean="0"/>
              <a:t>And a host of other combined </a:t>
            </a:r>
            <a:r>
              <a:rPr lang="en-GB" b="1" dirty="0" smtClean="0"/>
              <a:t>industrial engineering</a:t>
            </a:r>
            <a:r>
              <a:rPr lang="en-GB" dirty="0" smtClean="0"/>
              <a:t> based best-practice techniques in improvement </a:t>
            </a:r>
          </a:p>
          <a:p>
            <a:pPr eaLnBrk="1" fontAlgn="auto" hangingPunct="1">
              <a:spcAft>
                <a:spcPts val="0"/>
              </a:spcAft>
              <a:buFont typeface="Arial" pitchFamily="34" charset="0"/>
              <a:buChar char="•"/>
              <a:defRPr/>
            </a:pPr>
            <a:endParaRPr lang="en-US"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endParaRPr lang="en-US" smtClean="0"/>
          </a:p>
        </p:txBody>
      </p:sp>
      <p:sp>
        <p:nvSpPr>
          <p:cNvPr id="36867" name="Content Placeholder 2"/>
          <p:cNvSpPr>
            <a:spLocks noGrp="1"/>
          </p:cNvSpPr>
          <p:nvPr>
            <p:ph idx="1"/>
          </p:nvPr>
        </p:nvSpPr>
        <p:spPr/>
        <p:txBody>
          <a:bodyPr/>
          <a:lstStyle/>
          <a:p>
            <a:pPr algn="ctr" eaLnBrk="1" hangingPunct="1"/>
            <a:endParaRPr lang="en-GB" b="1" smtClean="0"/>
          </a:p>
          <a:p>
            <a:pPr algn="ctr" eaLnBrk="1" hangingPunct="1">
              <a:buFont typeface="Arial" charset="0"/>
              <a:buNone/>
            </a:pPr>
            <a:r>
              <a:rPr lang="en-GB" b="1" smtClean="0"/>
              <a:t>Risk Assessment Methods</a:t>
            </a:r>
            <a:endParaRPr lang="en-US" b="1"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endParaRPr lang="en-US" smtClean="0"/>
          </a:p>
        </p:txBody>
      </p:sp>
      <p:sp>
        <p:nvSpPr>
          <p:cNvPr id="37891" name="Content Placeholder 2"/>
          <p:cNvSpPr>
            <a:spLocks noGrp="1"/>
          </p:cNvSpPr>
          <p:nvPr>
            <p:ph idx="1"/>
          </p:nvPr>
        </p:nvSpPr>
        <p:spPr/>
        <p:txBody>
          <a:bodyPr/>
          <a:lstStyle/>
          <a:p>
            <a:pPr eaLnBrk="1" hangingPunct="1"/>
            <a:r>
              <a:rPr lang="en-GB" b="1" i="1" smtClean="0"/>
              <a:t>Qualitative Risk Assessment.</a:t>
            </a:r>
            <a:r>
              <a:rPr lang="en-GB" smtClean="0"/>
              <a:t>  This is just a fancy name for calculating the probability and impact for each risk. Then going on to rank the risks on that basis, and then typically actively managing the top 20% of the most severe risks while keeping a watchful eye on the remaining 80% of the rest.</a:t>
            </a:r>
          </a:p>
          <a:p>
            <a:pPr eaLnBrk="1" hangingPunct="1"/>
            <a:endParaRPr lang="en-US"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endParaRPr lang="en-US" smtClean="0"/>
          </a:p>
        </p:txBody>
      </p:sp>
      <p:sp>
        <p:nvSpPr>
          <p:cNvPr id="3" name="Content Placeholder 2"/>
          <p:cNvSpPr>
            <a:spLocks noGrp="1"/>
          </p:cNvSpPr>
          <p:nvPr>
            <p:ph idx="1"/>
          </p:nvPr>
        </p:nvSpPr>
        <p:spPr/>
        <p:txBody>
          <a:bodyPr rtlCol="0">
            <a:normAutofit fontScale="92500"/>
          </a:bodyPr>
          <a:lstStyle/>
          <a:p>
            <a:pPr eaLnBrk="1" fontAlgn="auto" hangingPunct="1">
              <a:spcAft>
                <a:spcPts val="0"/>
              </a:spcAft>
              <a:buFont typeface="Arial" pitchFamily="34" charset="0"/>
              <a:buChar char="•"/>
              <a:defRPr/>
            </a:pPr>
            <a:r>
              <a:rPr lang="en-GB" b="1" i="1" dirty="0" smtClean="0"/>
              <a:t>Quantitative Risk Assessment. </a:t>
            </a:r>
            <a:r>
              <a:rPr lang="en-GB" dirty="0" smtClean="0"/>
              <a:t>The main technique for this is the Probability impact grid.</a:t>
            </a:r>
          </a:p>
          <a:p>
            <a:pPr eaLnBrk="1" fontAlgn="auto" hangingPunct="1">
              <a:spcAft>
                <a:spcPts val="0"/>
              </a:spcAft>
              <a:buFont typeface="Arial" pitchFamily="34" charset="0"/>
              <a:buChar char="•"/>
              <a:defRPr/>
            </a:pPr>
            <a:r>
              <a:rPr lang="en-GB" dirty="0" smtClean="0"/>
              <a:t>The Probability impact grid. This grid contains ranking values that may be used to rank threats and opportunities qualitatively. The probability scales are measures of probability derived from percentages, and the impact scales are selected to reflect the level of impact on project objectives </a:t>
            </a:r>
          </a:p>
          <a:p>
            <a:pPr eaLnBrk="1" fontAlgn="auto" hangingPunct="1">
              <a:spcAft>
                <a:spcPts val="0"/>
              </a:spcAft>
              <a:buFont typeface="Arial" pitchFamily="34" charset="0"/>
              <a:buChar char="•"/>
              <a:defRPr/>
            </a:pPr>
            <a:endParaRPr lang="en-US"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smtClean="0"/>
              <a:t>Risk – Impact Grid</a:t>
            </a:r>
            <a:endParaRPr lang="en-US" smtClean="0"/>
          </a:p>
        </p:txBody>
      </p:sp>
      <p:pic>
        <p:nvPicPr>
          <p:cNvPr id="39939" name="Picture 2" descr="http://projectmanager.com.au/wp-content/uploads/2011/05/risk-disaster_matrix.png"/>
          <p:cNvPicPr>
            <a:picLocks noChangeAspect="1" noChangeArrowheads="1"/>
          </p:cNvPicPr>
          <p:nvPr/>
        </p:nvPicPr>
        <p:blipFill>
          <a:blip r:embed="rId2" cstate="print"/>
          <a:srcRect/>
          <a:stretch>
            <a:fillRect/>
          </a:stretch>
        </p:blipFill>
        <p:spPr bwMode="auto">
          <a:xfrm>
            <a:off x="971550" y="1989138"/>
            <a:ext cx="7416800" cy="3600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US" smtClean="0"/>
          </a:p>
        </p:txBody>
      </p:sp>
      <p:sp>
        <p:nvSpPr>
          <p:cNvPr id="40963" name="Content Placeholder 2"/>
          <p:cNvSpPr>
            <a:spLocks noGrp="1"/>
          </p:cNvSpPr>
          <p:nvPr>
            <p:ph idx="1"/>
          </p:nvPr>
        </p:nvSpPr>
        <p:spPr/>
        <p:txBody>
          <a:bodyPr/>
          <a:lstStyle/>
          <a:p>
            <a:pPr eaLnBrk="1" hangingPunct="1"/>
            <a:r>
              <a:rPr lang="en-GB" b="1" i="1" smtClean="0"/>
              <a:t>Pareto analysis</a:t>
            </a:r>
            <a:r>
              <a:rPr lang="en-GB" smtClean="0"/>
              <a:t> This technique ranks or orders risks after  risk assessment to determine the order in which they should be addressed. Pareto analysis can be used to focus management effort on those risks that have the potential to have the greatest impact on the project objectives</a:t>
            </a:r>
          </a:p>
          <a:p>
            <a:pPr eaLnBrk="1" hangingPunct="1"/>
            <a:endParaRPr lang="en-US"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b="1" i="1" smtClean="0"/>
              <a:t>Pareto analysis</a:t>
            </a:r>
            <a:endParaRPr lang="en-US" smtClean="0"/>
          </a:p>
        </p:txBody>
      </p:sp>
      <p:pic>
        <p:nvPicPr>
          <p:cNvPr id="41987" name="Picture 2" descr="http://www.prince2primer.com/wp-content/uploads/2012/08/pareto.png"/>
          <p:cNvPicPr>
            <a:picLocks noChangeAspect="1" noChangeArrowheads="1"/>
          </p:cNvPicPr>
          <p:nvPr/>
        </p:nvPicPr>
        <p:blipFill>
          <a:blip r:embed="rId2" cstate="print"/>
          <a:srcRect/>
          <a:stretch>
            <a:fillRect/>
          </a:stretch>
        </p:blipFill>
        <p:spPr bwMode="auto">
          <a:xfrm>
            <a:off x="1476375" y="1916113"/>
            <a:ext cx="5688013" cy="3613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endParaRPr lang="en-US" smtClean="0"/>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Char char="•"/>
              <a:defRPr/>
            </a:pPr>
            <a:r>
              <a:rPr lang="en-GB" b="1" i="1" dirty="0" smtClean="0"/>
              <a:t>Probability trees.</a:t>
            </a:r>
            <a:r>
              <a:rPr lang="en-GB" dirty="0" smtClean="0"/>
              <a:t> These are graphical representations of possible events resulting from given circumstances. A probability tree can be used to predict an outcome in a qualitative way when historical data is used to populate the likelihood of each circumstance happening. Probability trees assist in communicating to project participants or decision makers the likelihood of the different possible outcomes to a set of circumstances as part of risk assessment.</a:t>
            </a:r>
          </a:p>
          <a:p>
            <a:pPr eaLnBrk="1" fontAlgn="auto" hangingPunct="1">
              <a:spcAft>
                <a:spcPts val="0"/>
              </a:spcAft>
              <a:buFont typeface="Arial" pitchFamily="34" charset="0"/>
              <a:buChar char="•"/>
              <a:defRPr/>
            </a:pPr>
            <a:endParaRPr lang="en-US" dirty="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endParaRPr lang="en-US" smtClean="0"/>
          </a:p>
        </p:txBody>
      </p:sp>
      <p:sp>
        <p:nvSpPr>
          <p:cNvPr id="44035" name="Content Placeholder 2"/>
          <p:cNvSpPr>
            <a:spLocks noGrp="1"/>
          </p:cNvSpPr>
          <p:nvPr>
            <p:ph idx="1"/>
          </p:nvPr>
        </p:nvSpPr>
        <p:spPr/>
        <p:txBody>
          <a:bodyPr/>
          <a:lstStyle/>
          <a:p>
            <a:pPr eaLnBrk="1" hangingPunct="1"/>
            <a:r>
              <a:rPr lang="en-GB" b="1" i="1" smtClean="0"/>
              <a:t>Expected value</a:t>
            </a:r>
            <a:r>
              <a:rPr lang="en-GB" smtClean="0"/>
              <a:t>. This technique quantifies risk by combining the cost of the risk impact with the probability of the risk occurring. Expected value is useful when a tangible measure of risk is required to enable risks to be prioritized. For example, if the cost of a risk was £160,000 and its likelihood of occurrence was estimated at 25%, then the expected value would be £40,000</a:t>
            </a:r>
          </a:p>
          <a:p>
            <a:pPr eaLnBrk="1" hangingPunct="1"/>
            <a:endParaRPr lang="en-US" smtClean="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endParaRPr lang="en-US" smtClean="0"/>
          </a:p>
        </p:txBody>
      </p:sp>
      <p:sp>
        <p:nvSpPr>
          <p:cNvPr id="45059" name="Content Placeholder 2"/>
          <p:cNvSpPr>
            <a:spLocks noGrp="1"/>
          </p:cNvSpPr>
          <p:nvPr>
            <p:ph idx="1"/>
          </p:nvPr>
        </p:nvSpPr>
        <p:spPr/>
        <p:txBody>
          <a:bodyPr/>
          <a:lstStyle/>
          <a:p>
            <a:pPr eaLnBrk="1" hangingPunct="1"/>
            <a:r>
              <a:rPr lang="en-GB" b="1" i="1" smtClean="0"/>
              <a:t>Risk models</a:t>
            </a:r>
            <a:r>
              <a:rPr lang="en-GB" smtClean="0"/>
              <a:t> Take, for example, Monte Carlo analysis. This model enables simulation of ’what if’ scenarios using random numbers to determine whether each risk within a given range occurs or not. The simulations are repeatedly run to predict the ’average’ level of risk to the project’s time or cost. The scenarios can also be used to model extreme cases (e.g. if nearly all the risks occur)</a:t>
            </a:r>
          </a:p>
          <a:p>
            <a:pPr eaLnBrk="1" hangingPunct="1"/>
            <a:endParaRPr lang="en-US"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endParaRPr lang="en-US" smtClean="0"/>
          </a:p>
        </p:txBody>
      </p:sp>
      <p:sp>
        <p:nvSpPr>
          <p:cNvPr id="46083" name="Content Placeholder 2"/>
          <p:cNvSpPr>
            <a:spLocks noGrp="1"/>
          </p:cNvSpPr>
          <p:nvPr>
            <p:ph idx="1"/>
          </p:nvPr>
        </p:nvSpPr>
        <p:spPr/>
        <p:txBody>
          <a:bodyPr/>
          <a:lstStyle/>
          <a:p>
            <a:pPr eaLnBrk="1" hangingPunct="1"/>
            <a:r>
              <a:rPr lang="en-GB" b="1" i="1" smtClean="0"/>
              <a:t>Expected monetary value</a:t>
            </a:r>
            <a:r>
              <a:rPr lang="en-GB" smtClean="0"/>
              <a:t> This technique takes the expected values of a number of risks and sums them to arrive at an overall value. It provides a quick and easy risk assessment of a group of risks to understand their combined effect.</a:t>
            </a:r>
          </a:p>
          <a:p>
            <a:pPr eaLnBrk="1" hangingPunct="1"/>
            <a:endParaRPr lang="en-US" smtClean="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smtClean="0"/>
              <a:t>Critical Path Analysis</a:t>
            </a:r>
            <a:endParaRPr lang="en-US" smtClean="0"/>
          </a:p>
        </p:txBody>
      </p:sp>
      <p:pic>
        <p:nvPicPr>
          <p:cNvPr id="47107" name="Content Placeholder 3" descr="Critical Path.jpg"/>
          <p:cNvPicPr>
            <a:picLocks noGrp="1" noChangeAspect="1"/>
          </p:cNvPicPr>
          <p:nvPr>
            <p:ph idx="1"/>
          </p:nvPr>
        </p:nvPicPr>
        <p:blipFill>
          <a:blip r:embed="rId2" cstate="print"/>
          <a:srcRect/>
          <a:stretch>
            <a:fillRect/>
          </a:stretch>
        </p:blipFill>
        <p:spPr>
          <a:xfrm>
            <a:off x="1403350" y="1754188"/>
            <a:ext cx="6769100" cy="4175125"/>
          </a:xfr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smtClean="0"/>
              <a:t>Critical Path Analysis</a:t>
            </a:r>
            <a:endParaRPr lang="en-US" smtClean="0"/>
          </a:p>
        </p:txBody>
      </p:sp>
      <p:pic>
        <p:nvPicPr>
          <p:cNvPr id="48131" name="Content Placeholder 3" descr="Critical Path.png"/>
          <p:cNvPicPr>
            <a:picLocks noGrp="1" noChangeAspect="1"/>
          </p:cNvPicPr>
          <p:nvPr>
            <p:ph idx="1"/>
          </p:nvPr>
        </p:nvPicPr>
        <p:blipFill>
          <a:blip r:embed="rId2" cstate="print"/>
          <a:srcRect/>
          <a:stretch>
            <a:fillRect/>
          </a:stretch>
        </p:blipFill>
        <p:spPr>
          <a:xfrm>
            <a:off x="942975" y="1166813"/>
            <a:ext cx="7589838" cy="5691187"/>
          </a:xfr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smtClean="0"/>
              <a:t>The Gant Chart</a:t>
            </a:r>
            <a:endParaRPr lang="en-US" smtClean="0"/>
          </a:p>
        </p:txBody>
      </p:sp>
      <p:pic>
        <p:nvPicPr>
          <p:cNvPr id="49155" name="Content Placeholder 3" descr="Gant Chart.gif"/>
          <p:cNvPicPr>
            <a:picLocks noGrp="1" noChangeAspect="1"/>
          </p:cNvPicPr>
          <p:nvPr>
            <p:ph idx="1"/>
          </p:nvPr>
        </p:nvPicPr>
        <p:blipFill>
          <a:blip r:embed="rId2" cstate="print"/>
          <a:srcRect/>
          <a:stretch>
            <a:fillRect/>
          </a:stretch>
        </p:blipFill>
        <p:spPr>
          <a:xfrm>
            <a:off x="1403350" y="1700213"/>
            <a:ext cx="6484938" cy="4791075"/>
          </a:xfr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GB" smtClean="0"/>
              <a:t>Stakeholder Grid</a:t>
            </a:r>
            <a:endParaRPr lang="en-US" smtClean="0"/>
          </a:p>
        </p:txBody>
      </p:sp>
      <p:pic>
        <p:nvPicPr>
          <p:cNvPr id="50179" name="Content Placeholder 3" descr="power-interest-matrix.jpg"/>
          <p:cNvPicPr>
            <a:picLocks noGrp="1" noChangeAspect="1"/>
          </p:cNvPicPr>
          <p:nvPr>
            <p:ph idx="1"/>
          </p:nvPr>
        </p:nvPicPr>
        <p:blipFill>
          <a:blip r:embed="rId2" cstate="print"/>
          <a:srcRect/>
          <a:stretch>
            <a:fillRect/>
          </a:stretch>
        </p:blipFill>
        <p:spPr>
          <a:xfrm>
            <a:off x="1835150" y="1484313"/>
            <a:ext cx="5553075" cy="5094287"/>
          </a:xfr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1329</Words>
  <Application>Microsoft Office PowerPoint</Application>
  <PresentationFormat>On-screen Show (4:3)</PresentationFormat>
  <Paragraphs>184</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Collaboration</vt:lpstr>
      <vt:lpstr>Slide 2</vt:lpstr>
      <vt:lpstr>Cost Benefit Analysis</vt:lpstr>
      <vt:lpstr>CBA</vt:lpstr>
      <vt:lpstr>CBA</vt:lpstr>
      <vt:lpstr>Discounting and Price Basis </vt:lpstr>
      <vt:lpstr>The COBA Method </vt:lpstr>
      <vt:lpstr>Slide 8</vt:lpstr>
      <vt:lpstr>The Fixed Trip Matrix </vt:lpstr>
      <vt:lpstr>The use of CBA in road schemes </vt:lpstr>
      <vt:lpstr>Slide 11</vt:lpstr>
      <vt:lpstr>Cross –functional working</vt:lpstr>
      <vt:lpstr>Characteristics of effective organizational design </vt:lpstr>
      <vt:lpstr> Galbraith's Star Model of organizational design </vt:lpstr>
      <vt:lpstr>NIST Enterprise Architecture Model</vt:lpstr>
      <vt:lpstr>Competitive Intelligence</vt:lpstr>
      <vt:lpstr>Competitive Intelligence</vt:lpstr>
      <vt:lpstr>Competitive Intelligence</vt:lpstr>
      <vt:lpstr>Strategic Simulations  (Fuld &amp; Company 2012)</vt:lpstr>
      <vt:lpstr>Decision Support Models  (The DSS decision-making process)</vt:lpstr>
      <vt:lpstr>Decision Support Models  (A new decision paradigm for DSS. Source: Courtney)</vt:lpstr>
      <vt:lpstr>Knowledge Management</vt:lpstr>
      <vt:lpstr>Knowledge Management</vt:lpstr>
      <vt:lpstr>Slide 24</vt:lpstr>
      <vt:lpstr>Business Management Challenges </vt:lpstr>
      <vt:lpstr>Technology Services </vt:lpstr>
      <vt:lpstr>Evolving</vt:lpstr>
      <vt:lpstr>Benchmarking</vt:lpstr>
      <vt:lpstr>Benchmarking</vt:lpstr>
      <vt:lpstr>The 12 stage methodology to Benchmarking</vt:lpstr>
      <vt:lpstr>Supply Chain Operations Reference  SCOR</vt:lpstr>
      <vt:lpstr> SCOR® is typically used to identify, measure, reorganize and improve supply chain processes. This is accomplished by a cyclic process of </vt:lpstr>
      <vt:lpstr>Slide 33</vt:lpstr>
      <vt:lpstr>Slide 34</vt:lpstr>
      <vt:lpstr>Slide 35</vt:lpstr>
      <vt:lpstr>Slide 36</vt:lpstr>
      <vt:lpstr>Slide 37</vt:lpstr>
      <vt:lpstr>Risk – Impact Grid</vt:lpstr>
      <vt:lpstr>Slide 39</vt:lpstr>
      <vt:lpstr>Pareto analysis</vt:lpstr>
      <vt:lpstr>Slide 41</vt:lpstr>
      <vt:lpstr>Slide 42</vt:lpstr>
      <vt:lpstr>Slide 43</vt:lpstr>
      <vt:lpstr>Slide 44</vt:lpstr>
      <vt:lpstr>Critical Path Analysis</vt:lpstr>
      <vt:lpstr>Critical Path Analysis</vt:lpstr>
      <vt:lpstr>The Gant Chart</vt:lpstr>
      <vt:lpstr>Stakeholder Grid</vt:lpstr>
    </vt:vector>
  </TitlesOfParts>
  <Company>peacocks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Operations Reference  SCOR</dc:title>
  <dc:creator>brian.peregrine</dc:creator>
  <cp:lastModifiedBy>Andrew</cp:lastModifiedBy>
  <cp:revision>30</cp:revision>
  <dcterms:created xsi:type="dcterms:W3CDTF">2013-02-26T19:39:00Z</dcterms:created>
  <dcterms:modified xsi:type="dcterms:W3CDTF">2014-03-28T22:49:48Z</dcterms:modified>
</cp:coreProperties>
</file>