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E1C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0" d="100"/>
          <a:sy n="90" d="100"/>
        </p:scale>
        <p:origin x="43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Slajd tytułowy">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pl-PL"/>
              <a:t>Kliknij, aby edytować styl</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pl-PL"/>
              <a:t>Kliknij, aby edytować styl wzorca podtytułu</a:t>
            </a:r>
            <a:endParaRPr lang="en-US" dirty="0"/>
          </a:p>
        </p:txBody>
      </p:sp>
      <p:sp>
        <p:nvSpPr>
          <p:cNvPr id="4" name="Date Placeholder 3"/>
          <p:cNvSpPr>
            <a:spLocks noGrp="1"/>
          </p:cNvSpPr>
          <p:nvPr>
            <p:ph type="dt" sz="half" idx="10"/>
          </p:nvPr>
        </p:nvSpPr>
        <p:spPr/>
        <p:txBody>
          <a:bodyPr/>
          <a:lstStyle/>
          <a:p>
            <a:fld id="{C75419E8-6740-4A6B-A5B6-A0EA4EBDFE14}"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6DCD9B-07F8-4340-BC45-6503AD2F0D7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6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pl-PL"/>
              <a:t>Kliknij, aby edytować styl</a:t>
            </a:r>
            <a:endParaRPr lang="en-US" dirty="0"/>
          </a:p>
        </p:txBody>
      </p:sp>
      <p:sp>
        <p:nvSpPr>
          <p:cNvPr id="3" name="Content Placeholder 2"/>
          <p:cNvSpPr>
            <a:spLocks noGrp="1"/>
          </p:cNvSpPr>
          <p:nvPr>
            <p:ph idx="1"/>
          </p:nvPr>
        </p:nvSpPr>
        <p:spPr/>
        <p:txBody>
          <a:bodyPr/>
          <a:lstStyle/>
          <a:p>
            <a:pPr lvl="0"/>
            <a:r>
              <a:rPr lang="pl-PL"/>
              <a:t>Edytuj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C75419E8-6740-4A6B-A5B6-A0EA4EBDFE14}"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6DCD9B-07F8-4340-BC45-6503AD2F0D77}" type="slidenum">
              <a:rPr lang="en-GB" smtClean="0"/>
              <a:t>‹#›</a:t>
            </a:fld>
            <a:endParaRPr lang="en-GB"/>
          </a:p>
        </p:txBody>
      </p:sp>
    </p:spTree>
    <p:extLst>
      <p:ext uri="{BB962C8B-B14F-4D97-AF65-F5344CB8AC3E}">
        <p14:creationId xmlns:p14="http://schemas.microsoft.com/office/powerpoint/2010/main" val="443951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Nagłówek sekcji">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pl-PL"/>
              <a:t>Kliknij, aby edytować styl</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Edytuj style wzorca tekstu</a:t>
            </a:r>
          </a:p>
        </p:txBody>
      </p:sp>
      <p:sp>
        <p:nvSpPr>
          <p:cNvPr id="4" name="Date Placeholder 3"/>
          <p:cNvSpPr>
            <a:spLocks noGrp="1"/>
          </p:cNvSpPr>
          <p:nvPr>
            <p:ph type="dt" sz="half" idx="10"/>
          </p:nvPr>
        </p:nvSpPr>
        <p:spPr/>
        <p:txBody>
          <a:bodyPr/>
          <a:lstStyle/>
          <a:p>
            <a:fld id="{C75419E8-6740-4A6B-A5B6-A0EA4EBDFE14}"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6DCD9B-07F8-4340-BC45-6503AD2F0D77}"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0001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pl-PL"/>
              <a:t>Kliknij, aby edytować styl</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pl-PL"/>
              <a:t>Edytuj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pl-PL"/>
              <a:t>Edytuj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Date Placeholder 4"/>
          <p:cNvSpPr>
            <a:spLocks noGrp="1"/>
          </p:cNvSpPr>
          <p:nvPr>
            <p:ph type="dt" sz="half" idx="10"/>
          </p:nvPr>
        </p:nvSpPr>
        <p:spPr/>
        <p:txBody>
          <a:bodyPr/>
          <a:lstStyle/>
          <a:p>
            <a:fld id="{C75419E8-6740-4A6B-A5B6-A0EA4EBDFE14}"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6DCD9B-07F8-4340-BC45-6503AD2F0D77}" type="slidenum">
              <a:rPr lang="en-GB" smtClean="0"/>
              <a:t>‹#›</a:t>
            </a:fld>
            <a:endParaRPr lang="en-GB"/>
          </a:p>
        </p:txBody>
      </p:sp>
    </p:spTree>
    <p:extLst>
      <p:ext uri="{BB962C8B-B14F-4D97-AF65-F5344CB8AC3E}">
        <p14:creationId xmlns:p14="http://schemas.microsoft.com/office/powerpoint/2010/main" val="2930552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pl-PL"/>
              <a:t>Kliknij, aby edytować styl</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Edytuj style wzorca tekstu</a:t>
            </a:r>
          </a:p>
        </p:txBody>
      </p:sp>
      <p:sp>
        <p:nvSpPr>
          <p:cNvPr id="4" name="Content Placeholder 3"/>
          <p:cNvSpPr>
            <a:spLocks noGrp="1"/>
          </p:cNvSpPr>
          <p:nvPr>
            <p:ph sz="half" idx="2"/>
          </p:nvPr>
        </p:nvSpPr>
        <p:spPr>
          <a:xfrm>
            <a:off x="1097280" y="2582334"/>
            <a:ext cx="4937760" cy="3378200"/>
          </a:xfrm>
        </p:spPr>
        <p:txBody>
          <a:bodyPr/>
          <a:lstStyle/>
          <a:p>
            <a:pPr lvl="0"/>
            <a:r>
              <a:rPr lang="pl-PL"/>
              <a:t>Edytuj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Edytuj style wzorca tekstu</a:t>
            </a:r>
          </a:p>
        </p:txBody>
      </p:sp>
      <p:sp>
        <p:nvSpPr>
          <p:cNvPr id="6" name="Content Placeholder 5"/>
          <p:cNvSpPr>
            <a:spLocks noGrp="1"/>
          </p:cNvSpPr>
          <p:nvPr>
            <p:ph sz="quarter" idx="4"/>
          </p:nvPr>
        </p:nvSpPr>
        <p:spPr>
          <a:xfrm>
            <a:off x="6217920" y="2582334"/>
            <a:ext cx="4937760" cy="3378200"/>
          </a:xfrm>
        </p:spPr>
        <p:txBody>
          <a:bodyPr/>
          <a:lstStyle/>
          <a:p>
            <a:pPr lvl="0"/>
            <a:r>
              <a:rPr lang="pl-PL"/>
              <a:t>Edytuj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7" name="Date Placeholder 6"/>
          <p:cNvSpPr>
            <a:spLocks noGrp="1"/>
          </p:cNvSpPr>
          <p:nvPr>
            <p:ph type="dt" sz="half" idx="10"/>
          </p:nvPr>
        </p:nvSpPr>
        <p:spPr/>
        <p:txBody>
          <a:bodyPr/>
          <a:lstStyle/>
          <a:p>
            <a:fld id="{C75419E8-6740-4A6B-A5B6-A0EA4EBDFE14}"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6DCD9B-07F8-4340-BC45-6503AD2F0D77}" type="slidenum">
              <a:rPr lang="en-GB" smtClean="0"/>
              <a:t>‹#›</a:t>
            </a:fld>
            <a:endParaRPr lang="en-GB"/>
          </a:p>
        </p:txBody>
      </p:sp>
    </p:spTree>
    <p:extLst>
      <p:ext uri="{BB962C8B-B14F-4D97-AF65-F5344CB8AC3E}">
        <p14:creationId xmlns:p14="http://schemas.microsoft.com/office/powerpoint/2010/main" val="219895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Date Placeholder 2"/>
          <p:cNvSpPr>
            <a:spLocks noGrp="1"/>
          </p:cNvSpPr>
          <p:nvPr>
            <p:ph type="dt" sz="half" idx="10"/>
          </p:nvPr>
        </p:nvSpPr>
        <p:spPr/>
        <p:txBody>
          <a:bodyPr/>
          <a:lstStyle/>
          <a:p>
            <a:fld id="{C75419E8-6740-4A6B-A5B6-A0EA4EBDFE14}"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6DCD9B-07F8-4340-BC45-6503AD2F0D77}" type="slidenum">
              <a:rPr lang="en-GB" smtClean="0"/>
              <a:t>‹#›</a:t>
            </a:fld>
            <a:endParaRPr lang="en-GB"/>
          </a:p>
        </p:txBody>
      </p:sp>
    </p:spTree>
    <p:extLst>
      <p:ext uri="{BB962C8B-B14F-4D97-AF65-F5344CB8AC3E}">
        <p14:creationId xmlns:p14="http://schemas.microsoft.com/office/powerpoint/2010/main" val="4160165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usty">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75419E8-6740-4A6B-A5B6-A0EA4EBDFE14}" type="datetimeFigureOut">
              <a:rPr lang="en-GB" smtClean="0"/>
              <a:t>05/03/2019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86DCD9B-07F8-4340-BC45-6503AD2F0D77}" type="slidenum">
              <a:rPr lang="en-GB" smtClean="0"/>
              <a:t>‹#›</a:t>
            </a:fld>
            <a:endParaRPr lang="en-GB"/>
          </a:p>
        </p:txBody>
      </p:sp>
    </p:spTree>
    <p:extLst>
      <p:ext uri="{BB962C8B-B14F-4D97-AF65-F5344CB8AC3E}">
        <p14:creationId xmlns:p14="http://schemas.microsoft.com/office/powerpoint/2010/main" val="4293930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Zawartość z podpisem">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pl-PL"/>
              <a:t>Kliknij, aby edytować styl</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pl-PL"/>
              <a:t>Edytuj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l-PL"/>
              <a:t>Edytuj style wzorca tekstu</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75419E8-6740-4A6B-A5B6-A0EA4EBDFE14}" type="datetimeFigureOut">
              <a:rPr lang="en-GB" smtClean="0"/>
              <a:t>05/03/2019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86DCD9B-07F8-4340-BC45-6503AD2F0D77}" type="slidenum">
              <a:rPr lang="en-GB" smtClean="0"/>
              <a:t>‹#›</a:t>
            </a:fld>
            <a:endParaRPr lang="en-GB"/>
          </a:p>
        </p:txBody>
      </p:sp>
    </p:spTree>
    <p:extLst>
      <p:ext uri="{BB962C8B-B14F-4D97-AF65-F5344CB8AC3E}">
        <p14:creationId xmlns:p14="http://schemas.microsoft.com/office/powerpoint/2010/main" val="1448682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az z podpisem">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pl-PL"/>
              <a:t>Kliknij, aby edytować styl</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pl-PL"/>
              <a:t>Kliknij ikonę, aby dodać obraz</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l-PL"/>
              <a:t>Edytuj style wzorca tekstu</a:t>
            </a:r>
          </a:p>
        </p:txBody>
      </p:sp>
      <p:sp>
        <p:nvSpPr>
          <p:cNvPr id="5" name="Date Placeholder 4"/>
          <p:cNvSpPr>
            <a:spLocks noGrp="1"/>
          </p:cNvSpPr>
          <p:nvPr>
            <p:ph type="dt" sz="half" idx="10"/>
          </p:nvPr>
        </p:nvSpPr>
        <p:spPr/>
        <p:txBody>
          <a:bodyPr/>
          <a:lstStyle/>
          <a:p>
            <a:fld id="{C75419E8-6740-4A6B-A5B6-A0EA4EBDFE14}"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6DCD9B-07F8-4340-BC45-6503AD2F0D77}" type="slidenum">
              <a:rPr lang="en-GB" smtClean="0"/>
              <a:t>‹#›</a:t>
            </a:fld>
            <a:endParaRPr lang="en-GB"/>
          </a:p>
        </p:txBody>
      </p:sp>
    </p:spTree>
    <p:extLst>
      <p:ext uri="{BB962C8B-B14F-4D97-AF65-F5344CB8AC3E}">
        <p14:creationId xmlns:p14="http://schemas.microsoft.com/office/powerpoint/2010/main" val="143077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pl-PL"/>
              <a:t>Edytuj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C75419E8-6740-4A6B-A5B6-A0EA4EBDFE14}"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6DCD9B-07F8-4340-BC45-6503AD2F0D77}" type="slidenum">
              <a:rPr lang="en-GB" smtClean="0"/>
              <a:t>‹#›</a:t>
            </a:fld>
            <a:endParaRPr lang="en-GB"/>
          </a:p>
        </p:txBody>
      </p:sp>
    </p:spTree>
    <p:extLst>
      <p:ext uri="{BB962C8B-B14F-4D97-AF65-F5344CB8AC3E}">
        <p14:creationId xmlns:p14="http://schemas.microsoft.com/office/powerpoint/2010/main" val="1682405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ytuł pionowy i teks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pl-PL"/>
              <a:t>Kliknij, aby edytować styl</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pl-PL"/>
              <a:t>Edytuj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C75419E8-6740-4A6B-A5B6-A0EA4EBDFE14}"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6DCD9B-07F8-4340-BC45-6503AD2F0D77}" type="slidenum">
              <a:rPr lang="en-GB" smtClean="0"/>
              <a:t>‹#›</a:t>
            </a:fld>
            <a:endParaRPr lang="en-GB"/>
          </a:p>
        </p:txBody>
      </p:sp>
    </p:spTree>
    <p:extLst>
      <p:ext uri="{BB962C8B-B14F-4D97-AF65-F5344CB8AC3E}">
        <p14:creationId xmlns:p14="http://schemas.microsoft.com/office/powerpoint/2010/main" val="10305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pl-PL"/>
              <a:t>Kliknij, aby edytować styl</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pl-PL"/>
              <a:t>Edytuj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75419E8-6740-4A6B-A5B6-A0EA4EBDFE14}" type="datetimeFigureOut">
              <a:rPr lang="en-GB" smtClean="0"/>
              <a:t>05/03/2019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86DCD9B-07F8-4340-BC45-6503AD2F0D77}"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92823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culturematters.org.uk/index.php/culture/religion/item/2761-marxism-and-religion" TargetMode="External"/><Relationship Id="rId2" Type="http://schemas.openxmlformats.org/officeDocument/2006/relationships/hyperlink" Target="https://www.encyclopedia.com/social-sciences/applied-and-social-sciences-magazines/marx-karl-impact-anthropology#C" TargetMode="External"/><Relationship Id="rId1" Type="http://schemas.openxmlformats.org/officeDocument/2006/relationships/slideLayout" Target="../slideLayouts/slideLayout2.xml"/><Relationship Id="rId4" Type="http://schemas.openxmlformats.org/officeDocument/2006/relationships/hyperlink" Target="https://www.thoughtco.com/religion-as-opium-of-the-people-2505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95000"/>
              </a:schemeClr>
            </a:gs>
            <a:gs pos="74000">
              <a:schemeClr val="accent1">
                <a:lumMod val="40000"/>
                <a:lumOff val="60000"/>
              </a:schemeClr>
            </a:gs>
            <a:gs pos="83000">
              <a:schemeClr val="accent1">
                <a:lumMod val="40000"/>
                <a:lumOff val="60000"/>
              </a:schemeClr>
            </a:gs>
            <a:gs pos="100000">
              <a:schemeClr val="accent1">
                <a:lumMod val="40000"/>
                <a:lumOff val="60000"/>
              </a:schemeClr>
            </a:gs>
          </a:gsLst>
          <a:lin ang="5400000" scaled="1"/>
          <a:tileRect/>
        </a:grad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5BDDBACA-5E42-477E-8ACF-9FEC0E5D6E07}"/>
              </a:ext>
            </a:extLst>
          </p:cNvPr>
          <p:cNvSpPr>
            <a:spLocks noGrp="1"/>
          </p:cNvSpPr>
          <p:nvPr>
            <p:ph type="ctrTitle"/>
          </p:nvPr>
        </p:nvSpPr>
        <p:spPr/>
        <p:txBody>
          <a:bodyPr/>
          <a:lstStyle/>
          <a:p>
            <a:pPr algn="ctr"/>
            <a:r>
              <a:rPr lang="en-GB" dirty="0"/>
              <a:t>Karl Marx</a:t>
            </a:r>
          </a:p>
        </p:txBody>
      </p:sp>
      <p:sp>
        <p:nvSpPr>
          <p:cNvPr id="3" name="Podtytuł 2">
            <a:extLst>
              <a:ext uri="{FF2B5EF4-FFF2-40B4-BE49-F238E27FC236}">
                <a16:creationId xmlns:a16="http://schemas.microsoft.com/office/drawing/2014/main" id="{43B7868D-FEB6-4851-9C26-A084B5BC5F49}"/>
              </a:ext>
            </a:extLst>
          </p:cNvPr>
          <p:cNvSpPr>
            <a:spLocks noGrp="1"/>
          </p:cNvSpPr>
          <p:nvPr>
            <p:ph type="subTitle" idx="1"/>
          </p:nvPr>
        </p:nvSpPr>
        <p:spPr/>
        <p:txBody>
          <a:bodyPr/>
          <a:lstStyle/>
          <a:p>
            <a:pPr algn="ctr"/>
            <a:r>
              <a:rPr lang="en-GB" dirty="0">
                <a:solidFill>
                  <a:schemeClr val="tx1"/>
                </a:solidFill>
              </a:rPr>
              <a:t>And his thoughts on religion</a:t>
            </a:r>
          </a:p>
        </p:txBody>
      </p:sp>
    </p:spTree>
    <p:extLst>
      <p:ext uri="{BB962C8B-B14F-4D97-AF65-F5344CB8AC3E}">
        <p14:creationId xmlns:p14="http://schemas.microsoft.com/office/powerpoint/2010/main" val="712436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EDF4E5EA-B7CE-44B1-B466-A1CA7168BA1A}"/>
              </a:ext>
            </a:extLst>
          </p:cNvPr>
          <p:cNvSpPr>
            <a:spLocks noGrp="1"/>
          </p:cNvSpPr>
          <p:nvPr>
            <p:ph type="title"/>
          </p:nvPr>
        </p:nvSpPr>
        <p:spPr>
          <a:xfrm>
            <a:off x="396339" y="405212"/>
            <a:ext cx="3200400" cy="587249"/>
          </a:xfrm>
        </p:spPr>
        <p:txBody>
          <a:bodyPr>
            <a:normAutofit fontScale="90000"/>
          </a:bodyPr>
          <a:lstStyle/>
          <a:p>
            <a:r>
              <a:rPr lang="en-GB" dirty="0"/>
              <a:t>Karl Marx in 1875</a:t>
            </a:r>
          </a:p>
        </p:txBody>
      </p:sp>
      <p:sp>
        <p:nvSpPr>
          <p:cNvPr id="3" name="Symbol zastępczy zawartości 2">
            <a:extLst>
              <a:ext uri="{FF2B5EF4-FFF2-40B4-BE49-F238E27FC236}">
                <a16:creationId xmlns:a16="http://schemas.microsoft.com/office/drawing/2014/main" id="{C14B480D-4FC3-46F4-8287-1F19B504E048}"/>
              </a:ext>
            </a:extLst>
          </p:cNvPr>
          <p:cNvSpPr>
            <a:spLocks noGrp="1"/>
          </p:cNvSpPr>
          <p:nvPr>
            <p:ph idx="1"/>
          </p:nvPr>
        </p:nvSpPr>
        <p:spPr/>
        <p:txBody>
          <a:bodyPr>
            <a:normAutofit/>
          </a:bodyPr>
          <a:lstStyle/>
          <a:p>
            <a:r>
              <a:rPr lang="en-GB" sz="3600" dirty="0">
                <a:latin typeface="+mj-lt"/>
              </a:rPr>
              <a:t>Biography:</a:t>
            </a:r>
          </a:p>
          <a:p>
            <a:pPr>
              <a:buFont typeface="Arial" panose="020B0604020202020204" pitchFamily="34" charset="0"/>
              <a:buChar char="•"/>
            </a:pPr>
            <a:r>
              <a:rPr lang="en-GB" dirty="0">
                <a:solidFill>
                  <a:schemeClr val="tx1"/>
                </a:solidFill>
              </a:rPr>
              <a:t> Born 5 May 1818 in Trier, Prussia (currently located in Germany)</a:t>
            </a:r>
          </a:p>
          <a:p>
            <a:pPr>
              <a:buFont typeface="Arial" panose="020B0604020202020204" pitchFamily="34" charset="0"/>
              <a:buChar char="•"/>
            </a:pPr>
            <a:r>
              <a:rPr lang="en-GB" dirty="0">
                <a:solidFill>
                  <a:schemeClr val="tx1"/>
                </a:solidFill>
              </a:rPr>
              <a:t> Died 14 March 1883 (aged 64) in London, England</a:t>
            </a:r>
          </a:p>
          <a:p>
            <a:pPr>
              <a:buFont typeface="Arial" panose="020B0604020202020204" pitchFamily="34" charset="0"/>
              <a:buChar char="•"/>
            </a:pPr>
            <a:r>
              <a:rPr lang="en-GB" dirty="0">
                <a:solidFill>
                  <a:schemeClr val="tx1"/>
                </a:solidFill>
              </a:rPr>
              <a:t> Studied law and philosophy at a German university</a:t>
            </a:r>
          </a:p>
          <a:p>
            <a:pPr>
              <a:buFont typeface="Arial" panose="020B0604020202020204" pitchFamily="34" charset="0"/>
              <a:buChar char="•"/>
            </a:pPr>
            <a:r>
              <a:rPr lang="en-GB" dirty="0">
                <a:solidFill>
                  <a:schemeClr val="tx1"/>
                </a:solidFill>
              </a:rPr>
              <a:t> Ethnically Jewish, his father converted to Christianity before his birth</a:t>
            </a:r>
          </a:p>
          <a:p>
            <a:pPr>
              <a:buFont typeface="Arial" panose="020B0604020202020204" pitchFamily="34" charset="0"/>
              <a:buChar char="•"/>
            </a:pPr>
            <a:r>
              <a:rPr lang="en-GB" dirty="0">
                <a:solidFill>
                  <a:schemeClr val="tx1"/>
                </a:solidFill>
              </a:rPr>
              <a:t> Lived in Prussia, France, Belgium and England</a:t>
            </a:r>
          </a:p>
          <a:p>
            <a:pPr>
              <a:buFont typeface="Arial" panose="020B0604020202020204" pitchFamily="34" charset="0"/>
              <a:buChar char="•"/>
            </a:pPr>
            <a:r>
              <a:rPr lang="en-GB" dirty="0">
                <a:solidFill>
                  <a:schemeClr val="tx1"/>
                </a:solidFill>
              </a:rPr>
              <a:t> Became stateless after his exile from Paris in 1845</a:t>
            </a:r>
          </a:p>
          <a:p>
            <a:pPr>
              <a:buFont typeface="Arial" panose="020B0604020202020204" pitchFamily="34" charset="0"/>
              <a:buChar char="•"/>
            </a:pPr>
            <a:r>
              <a:rPr lang="en-GB" dirty="0">
                <a:solidFill>
                  <a:schemeClr val="tx1"/>
                </a:solidFill>
              </a:rPr>
              <a:t> Had 7 children with his wife Jenny Von </a:t>
            </a:r>
            <a:r>
              <a:rPr lang="en-GB" dirty="0" err="1">
                <a:solidFill>
                  <a:schemeClr val="tx1"/>
                </a:solidFill>
              </a:rPr>
              <a:t>Westphalen</a:t>
            </a:r>
            <a:endParaRPr lang="en-GB" dirty="0">
              <a:solidFill>
                <a:schemeClr val="tx1"/>
              </a:solidFill>
            </a:endParaRPr>
          </a:p>
          <a:p>
            <a:pPr>
              <a:buFont typeface="Arial" panose="020B0604020202020204" pitchFamily="34" charset="0"/>
              <a:buChar char="•"/>
            </a:pPr>
            <a:r>
              <a:rPr lang="en-GB" dirty="0">
                <a:solidFill>
                  <a:schemeClr val="tx1"/>
                </a:solidFill>
              </a:rPr>
              <a:t> He published </a:t>
            </a:r>
            <a:r>
              <a:rPr lang="en-GB" i="1" dirty="0">
                <a:solidFill>
                  <a:schemeClr val="tx1"/>
                </a:solidFill>
              </a:rPr>
              <a:t>the Communist Manifesto</a:t>
            </a:r>
            <a:r>
              <a:rPr lang="en-GB" dirty="0">
                <a:solidFill>
                  <a:schemeClr val="tx1"/>
                </a:solidFill>
              </a:rPr>
              <a:t> in Feb. 1848 with the help of Friedrich Engels</a:t>
            </a:r>
          </a:p>
        </p:txBody>
      </p:sp>
      <p:sp>
        <p:nvSpPr>
          <p:cNvPr id="4" name="Symbol zastępczy tekstu 3">
            <a:extLst>
              <a:ext uri="{FF2B5EF4-FFF2-40B4-BE49-F238E27FC236}">
                <a16:creationId xmlns:a16="http://schemas.microsoft.com/office/drawing/2014/main" id="{55F30FB0-BE34-44DC-AEFB-A795871C5533}"/>
              </a:ext>
            </a:extLst>
          </p:cNvPr>
          <p:cNvSpPr>
            <a:spLocks noGrp="1"/>
          </p:cNvSpPr>
          <p:nvPr>
            <p:ph type="body" sz="half" idx="2"/>
          </p:nvPr>
        </p:nvSpPr>
        <p:spPr/>
        <p:txBody>
          <a:bodyPr/>
          <a:lstStyle/>
          <a:p>
            <a:r>
              <a:rPr lang="en-GB" dirty="0"/>
              <a:t>     </a:t>
            </a:r>
          </a:p>
        </p:txBody>
      </p:sp>
      <p:pic>
        <p:nvPicPr>
          <p:cNvPr id="9" name="Obraz 8">
            <a:extLst>
              <a:ext uri="{FF2B5EF4-FFF2-40B4-BE49-F238E27FC236}">
                <a16:creationId xmlns:a16="http://schemas.microsoft.com/office/drawing/2014/main" id="{B2665788-6240-4BD9-8F11-84AE9DFC8B1E}"/>
              </a:ext>
            </a:extLst>
          </p:cNvPr>
          <p:cNvPicPr>
            <a:picLocks noChangeAspect="1"/>
          </p:cNvPicPr>
          <p:nvPr/>
        </p:nvPicPr>
        <p:blipFill>
          <a:blip r:embed="rId2"/>
          <a:stretch>
            <a:fillRect/>
          </a:stretch>
        </p:blipFill>
        <p:spPr>
          <a:xfrm>
            <a:off x="70036" y="1281940"/>
            <a:ext cx="3853006" cy="4877223"/>
          </a:xfrm>
          <a:prstGeom prst="rect">
            <a:avLst/>
          </a:prstGeom>
        </p:spPr>
      </p:pic>
    </p:spTree>
    <p:extLst>
      <p:ext uri="{BB962C8B-B14F-4D97-AF65-F5344CB8AC3E}">
        <p14:creationId xmlns:p14="http://schemas.microsoft.com/office/powerpoint/2010/main" val="140380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F87243A-F810-42AD-AA74-3FA38B1D8A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E4710C0A-057C-4274-BA2D-001F1025E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BEFAE2A0-B30D-40C7-BB2F-AE3D6D5D00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401AB748-B9E7-4AEC-AAB9-0EABDE63F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ytuł 1">
            <a:extLst>
              <a:ext uri="{FF2B5EF4-FFF2-40B4-BE49-F238E27FC236}">
                <a16:creationId xmlns:a16="http://schemas.microsoft.com/office/drawing/2014/main" id="{E1D79CF7-5175-4E15-92C1-39FEB1BFE7F1}"/>
              </a:ext>
            </a:extLst>
          </p:cNvPr>
          <p:cNvSpPr>
            <a:spLocks noGrp="1"/>
          </p:cNvSpPr>
          <p:nvPr>
            <p:ph type="title"/>
          </p:nvPr>
        </p:nvSpPr>
        <p:spPr>
          <a:xfrm>
            <a:off x="633999" y="4550229"/>
            <a:ext cx="10909073" cy="1057655"/>
          </a:xfrm>
        </p:spPr>
        <p:txBody>
          <a:bodyPr vert="horz" lIns="91440" tIns="45720" rIns="91440" bIns="45720" rtlCol="0" anchor="b">
            <a:normAutofit/>
          </a:bodyPr>
          <a:lstStyle/>
          <a:p>
            <a:pPr algn="ctr"/>
            <a:r>
              <a:rPr lang="en-US" sz="6000" dirty="0">
                <a:solidFill>
                  <a:schemeClr val="tx1">
                    <a:lumMod val="85000"/>
                    <a:lumOff val="15000"/>
                  </a:schemeClr>
                </a:solidFill>
              </a:rPr>
              <a:t>Major Publications</a:t>
            </a:r>
          </a:p>
        </p:txBody>
      </p:sp>
      <p:pic>
        <p:nvPicPr>
          <p:cNvPr id="9" name="Obraz 8">
            <a:extLst>
              <a:ext uri="{FF2B5EF4-FFF2-40B4-BE49-F238E27FC236}">
                <a16:creationId xmlns:a16="http://schemas.microsoft.com/office/drawing/2014/main" id="{86ED3CFB-6B42-4186-A35F-4073F61562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5995" y="640080"/>
            <a:ext cx="2251710" cy="3602736"/>
          </a:xfrm>
          <a:prstGeom prst="rect">
            <a:avLst/>
          </a:prstGeom>
        </p:spPr>
      </p:pic>
      <p:sp>
        <p:nvSpPr>
          <p:cNvPr id="22" name="Rectangle 21">
            <a:extLst>
              <a:ext uri="{FF2B5EF4-FFF2-40B4-BE49-F238E27FC236}">
                <a16:creationId xmlns:a16="http://schemas.microsoft.com/office/drawing/2014/main" id="{E0954B38-9C23-4C8B-AC5D-0E80CEA3B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553"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Obraz 6">
            <a:extLst>
              <a:ext uri="{FF2B5EF4-FFF2-40B4-BE49-F238E27FC236}">
                <a16:creationId xmlns:a16="http://schemas.microsoft.com/office/drawing/2014/main" id="{D77E2335-971A-4490-9F4E-A754C5F2AB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82348" y="640080"/>
            <a:ext cx="2413833" cy="3602736"/>
          </a:xfrm>
          <a:prstGeom prst="rect">
            <a:avLst/>
          </a:prstGeom>
        </p:spPr>
      </p:pic>
      <p:sp>
        <p:nvSpPr>
          <p:cNvPr id="24" name="Rectangle 23">
            <a:extLst>
              <a:ext uri="{FF2B5EF4-FFF2-40B4-BE49-F238E27FC236}">
                <a16:creationId xmlns:a16="http://schemas.microsoft.com/office/drawing/2014/main" id="{791376A8-6B7C-49D5-B3B0-B1D81BC15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969"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Symbol zastępczy zawartości 4">
            <a:extLst>
              <a:ext uri="{FF2B5EF4-FFF2-40B4-BE49-F238E27FC236}">
                <a16:creationId xmlns:a16="http://schemas.microsoft.com/office/drawing/2014/main" id="{E1B3D3DA-1882-43BE-B8DE-F6EA44DE0124}"/>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8733805" y="640080"/>
            <a:ext cx="2305751" cy="3602736"/>
          </a:xfrm>
          <a:prstGeom prst="rect">
            <a:avLst/>
          </a:prstGeom>
        </p:spPr>
      </p:pic>
      <p:cxnSp>
        <p:nvCxnSpPr>
          <p:cNvPr id="26" name="Straight Connector 25">
            <a:extLst>
              <a:ext uri="{FF2B5EF4-FFF2-40B4-BE49-F238E27FC236}">
                <a16:creationId xmlns:a16="http://schemas.microsoft.com/office/drawing/2014/main" id="{73A16B78-E8EF-4C99-BDA5-80142980AE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3B0D8F16-5F3B-465F-9D06-983E2E826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5DED356E-7923-4393-BAEA-0116D9D76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14428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DC9632A4-40C0-4A80-9B50-4A2D57830753}"/>
              </a:ext>
            </a:extLst>
          </p:cNvPr>
          <p:cNvSpPr>
            <a:spLocks noGrp="1"/>
          </p:cNvSpPr>
          <p:nvPr>
            <p:ph type="title"/>
          </p:nvPr>
        </p:nvSpPr>
        <p:spPr/>
        <p:txBody>
          <a:bodyPr/>
          <a:lstStyle/>
          <a:p>
            <a:r>
              <a:rPr lang="en-GB" dirty="0"/>
              <a:t>Fieldwork and research</a:t>
            </a:r>
          </a:p>
        </p:txBody>
      </p:sp>
      <p:sp>
        <p:nvSpPr>
          <p:cNvPr id="3" name="Symbol zastępczy zawartości 2">
            <a:extLst>
              <a:ext uri="{FF2B5EF4-FFF2-40B4-BE49-F238E27FC236}">
                <a16:creationId xmlns:a16="http://schemas.microsoft.com/office/drawing/2014/main" id="{B1C313B4-9EF6-499B-A5A3-8A46650AE6A4}"/>
              </a:ext>
            </a:extLst>
          </p:cNvPr>
          <p:cNvSpPr>
            <a:spLocks noGrp="1"/>
          </p:cNvSpPr>
          <p:nvPr>
            <p:ph sz="half" idx="1"/>
          </p:nvPr>
        </p:nvSpPr>
        <p:spPr/>
        <p:txBody>
          <a:bodyPr>
            <a:normAutofit fontScale="92500" lnSpcReduction="10000"/>
          </a:bodyPr>
          <a:lstStyle/>
          <a:p>
            <a:r>
              <a:rPr lang="en-GB" dirty="0"/>
              <a:t>Marx was influenced by</a:t>
            </a:r>
            <a:r>
              <a:rPr lang="pl-PL" dirty="0"/>
              <a:t> </a:t>
            </a:r>
            <a:r>
              <a:rPr lang="pl-PL" dirty="0" err="1"/>
              <a:t>theories</a:t>
            </a:r>
            <a:r>
              <a:rPr lang="pl-PL" dirty="0"/>
              <a:t> of</a:t>
            </a:r>
            <a:r>
              <a:rPr lang="en-GB" dirty="0"/>
              <a:t> other scholars:</a:t>
            </a:r>
          </a:p>
          <a:p>
            <a:pPr>
              <a:buFont typeface="Arial" panose="020B0604020202020204" pitchFamily="34" charset="0"/>
              <a:buChar char="•"/>
            </a:pPr>
            <a:r>
              <a:rPr lang="en-GB" dirty="0"/>
              <a:t>  Lycurgus’ and Georg Wilhelm Friedrich Hegel’s philosophy</a:t>
            </a:r>
          </a:p>
          <a:p>
            <a:pPr>
              <a:buFont typeface="Arial" panose="020B0604020202020204" pitchFamily="34" charset="0"/>
              <a:buChar char="•"/>
            </a:pPr>
            <a:r>
              <a:rPr lang="en-GB" dirty="0"/>
              <a:t>Political economy theories of Adam Smith and David Ricardo</a:t>
            </a:r>
          </a:p>
          <a:p>
            <a:pPr>
              <a:buFont typeface="Arial" panose="020B0604020202020204" pitchFamily="34" charset="0"/>
              <a:buChar char="•"/>
            </a:pPr>
            <a:r>
              <a:rPr lang="en-GB" dirty="0">
                <a:solidFill>
                  <a:schemeClr val="tx1"/>
                </a:solidFill>
              </a:rPr>
              <a:t>German philosophical materialism tied to the Young Hegelians</a:t>
            </a:r>
          </a:p>
          <a:p>
            <a:pPr>
              <a:buFont typeface="Arial" panose="020B0604020202020204" pitchFamily="34" charset="0"/>
              <a:buChar char="•"/>
            </a:pPr>
            <a:r>
              <a:rPr lang="en-GB" dirty="0">
                <a:solidFill>
                  <a:schemeClr val="tx1"/>
                </a:solidFill>
              </a:rPr>
              <a:t>the French materialism of the late 18th century and v</a:t>
            </a:r>
            <a:r>
              <a:rPr lang="en-GB" dirty="0"/>
              <a:t>arious other French socialist thoughts of the time</a:t>
            </a:r>
          </a:p>
          <a:p>
            <a:pPr>
              <a:buFont typeface="Arial" panose="020B0604020202020204" pitchFamily="34" charset="0"/>
              <a:buChar char="•"/>
            </a:pPr>
            <a:r>
              <a:rPr lang="en-GB" dirty="0"/>
              <a:t> Working class </a:t>
            </a:r>
            <a:r>
              <a:rPr lang="en-GB" dirty="0" err="1"/>
              <a:t>analisis</a:t>
            </a:r>
            <a:r>
              <a:rPr lang="en-GB" dirty="0"/>
              <a:t> and similar economic determinism theories by Friedrich Engels </a:t>
            </a:r>
          </a:p>
          <a:p>
            <a:pPr>
              <a:buFont typeface="Arial" panose="020B0604020202020204" pitchFamily="34" charset="0"/>
              <a:buChar char="•"/>
            </a:pPr>
            <a:endParaRPr lang="en-GB" dirty="0">
              <a:solidFill>
                <a:schemeClr val="tx1"/>
              </a:solidFill>
            </a:endParaRPr>
          </a:p>
        </p:txBody>
      </p:sp>
      <p:sp>
        <p:nvSpPr>
          <p:cNvPr id="7" name="Symbol zastępczy zawartości 6">
            <a:extLst>
              <a:ext uri="{FF2B5EF4-FFF2-40B4-BE49-F238E27FC236}">
                <a16:creationId xmlns:a16="http://schemas.microsoft.com/office/drawing/2014/main" id="{1835D7FB-4633-4D13-9736-22756071DDB0}"/>
              </a:ext>
            </a:extLst>
          </p:cNvPr>
          <p:cNvSpPr>
            <a:spLocks noGrp="1"/>
          </p:cNvSpPr>
          <p:nvPr>
            <p:ph sz="half" idx="2"/>
          </p:nvPr>
        </p:nvSpPr>
        <p:spPr/>
        <p:txBody>
          <a:bodyPr>
            <a:normAutofit fontScale="92500" lnSpcReduction="10000"/>
          </a:bodyPr>
          <a:lstStyle/>
          <a:p>
            <a:r>
              <a:rPr lang="pl-PL" dirty="0"/>
              <a:t>He </a:t>
            </a:r>
            <a:r>
              <a:rPr lang="en-GB" dirty="0"/>
              <a:t>also </a:t>
            </a:r>
            <a:r>
              <a:rPr lang="pl-PL" dirty="0" err="1"/>
              <a:t>developed</a:t>
            </a:r>
            <a:r>
              <a:rPr lang="pl-PL" dirty="0"/>
              <a:t> </a:t>
            </a:r>
            <a:r>
              <a:rPr lang="pl-PL" dirty="0" err="1"/>
              <a:t>his</a:t>
            </a:r>
            <a:r>
              <a:rPr lang="pl-PL" dirty="0"/>
              <a:t> </a:t>
            </a:r>
            <a:r>
              <a:rPr lang="pl-PL" dirty="0" err="1"/>
              <a:t>own</a:t>
            </a:r>
            <a:r>
              <a:rPr lang="pl-PL" dirty="0"/>
              <a:t> </a:t>
            </a:r>
            <a:r>
              <a:rPr lang="pl-PL" dirty="0" err="1"/>
              <a:t>theories</a:t>
            </a:r>
            <a:r>
              <a:rPr lang="pl-PL" dirty="0"/>
              <a:t>:</a:t>
            </a:r>
          </a:p>
          <a:p>
            <a:pPr>
              <a:buFont typeface="Arial" panose="020B0604020202020204" pitchFamily="34" charset="0"/>
              <a:buChar char="•"/>
            </a:pPr>
            <a:r>
              <a:rPr lang="pl-PL" i="1" dirty="0"/>
              <a:t> </a:t>
            </a:r>
            <a:r>
              <a:rPr lang="pl-PL" dirty="0" err="1"/>
              <a:t>Used</a:t>
            </a:r>
            <a:r>
              <a:rPr lang="pl-PL" i="1" dirty="0"/>
              <a:t> </a:t>
            </a:r>
            <a:r>
              <a:rPr lang="pl-PL" dirty="0"/>
              <a:t>a</a:t>
            </a:r>
            <a:r>
              <a:rPr lang="en-GB" dirty="0"/>
              <a:t> very </a:t>
            </a:r>
            <a:r>
              <a:rPr lang="pl-PL" dirty="0" err="1"/>
              <a:t>naturalistic</a:t>
            </a:r>
            <a:r>
              <a:rPr lang="pl-PL" i="1" dirty="0"/>
              <a:t> </a:t>
            </a:r>
            <a:r>
              <a:rPr lang="pl-PL" dirty="0" err="1"/>
              <a:t>approach</a:t>
            </a:r>
            <a:r>
              <a:rPr lang="pl-PL" i="1" dirty="0"/>
              <a:t> </a:t>
            </a:r>
            <a:r>
              <a:rPr lang="pl-PL" dirty="0"/>
              <a:t>to</a:t>
            </a:r>
            <a:r>
              <a:rPr lang="pl-PL" i="1" dirty="0"/>
              <a:t> </a:t>
            </a:r>
            <a:r>
              <a:rPr lang="pl-PL" dirty="0" err="1"/>
              <a:t>stud</a:t>
            </a:r>
            <a:r>
              <a:rPr lang="en-GB" dirty="0"/>
              <a:t>y</a:t>
            </a:r>
            <a:r>
              <a:rPr lang="pl-PL" i="1" dirty="0"/>
              <a:t> </a:t>
            </a:r>
            <a:r>
              <a:rPr lang="pl-PL" dirty="0" err="1"/>
              <a:t>religion</a:t>
            </a:r>
            <a:endParaRPr lang="en-GB" dirty="0"/>
          </a:p>
          <a:p>
            <a:pPr marL="0" indent="0">
              <a:buNone/>
            </a:pPr>
            <a:r>
              <a:rPr lang="en-GB" i="1" dirty="0"/>
              <a:t>‘The religious world is but the reflex of the real world’ </a:t>
            </a:r>
          </a:p>
          <a:p>
            <a:pPr>
              <a:buFont typeface="Arial" panose="020B0604020202020204" pitchFamily="34" charset="0"/>
              <a:buChar char="•"/>
            </a:pPr>
            <a:r>
              <a:rPr lang="en-GB" dirty="0"/>
              <a:t> Economy being necessary in understanding every part of human life and history</a:t>
            </a:r>
          </a:p>
          <a:p>
            <a:pPr>
              <a:buFont typeface="Arial" panose="020B0604020202020204" pitchFamily="34" charset="0"/>
              <a:buChar char="•"/>
            </a:pPr>
            <a:r>
              <a:rPr lang="en-GB" dirty="0"/>
              <a:t>All of the institutions present in our daily lives can only be truly understood when examined in relation to economic forces around them</a:t>
            </a:r>
          </a:p>
          <a:p>
            <a:pPr>
              <a:buFont typeface="Arial" panose="020B0604020202020204" pitchFamily="34" charset="0"/>
              <a:buChar char="•"/>
            </a:pPr>
            <a:r>
              <a:rPr lang="en-GB" dirty="0"/>
              <a:t> Religion is always dependent upon the material and economic realities in a given society</a:t>
            </a:r>
          </a:p>
        </p:txBody>
      </p:sp>
    </p:spTree>
    <p:extLst>
      <p:ext uri="{BB962C8B-B14F-4D97-AF65-F5344CB8AC3E}">
        <p14:creationId xmlns:p14="http://schemas.microsoft.com/office/powerpoint/2010/main" val="2924349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E7EF17A9-204C-4D19-B0E0-7B68A3AC4499}"/>
              </a:ext>
            </a:extLst>
          </p:cNvPr>
          <p:cNvSpPr>
            <a:spLocks noGrp="1"/>
          </p:cNvSpPr>
          <p:nvPr>
            <p:ph type="title"/>
          </p:nvPr>
        </p:nvSpPr>
        <p:spPr/>
        <p:txBody>
          <a:bodyPr/>
          <a:lstStyle/>
          <a:p>
            <a:r>
              <a:rPr lang="en-GB" dirty="0"/>
              <a:t>Impact on the field</a:t>
            </a:r>
          </a:p>
        </p:txBody>
      </p:sp>
      <p:sp>
        <p:nvSpPr>
          <p:cNvPr id="3" name="Symbol zastępczy zawartości 2">
            <a:extLst>
              <a:ext uri="{FF2B5EF4-FFF2-40B4-BE49-F238E27FC236}">
                <a16:creationId xmlns:a16="http://schemas.microsoft.com/office/drawing/2014/main" id="{91C09362-F987-4438-A8C0-23522492DB52}"/>
              </a:ext>
            </a:extLst>
          </p:cNvPr>
          <p:cNvSpPr>
            <a:spLocks noGrp="1"/>
          </p:cNvSpPr>
          <p:nvPr>
            <p:ph sz="half" idx="1"/>
          </p:nvPr>
        </p:nvSpPr>
        <p:spPr/>
        <p:txBody>
          <a:bodyPr>
            <a:normAutofit fontScale="92500" lnSpcReduction="20000"/>
          </a:bodyPr>
          <a:lstStyle/>
          <a:p>
            <a:endParaRPr lang="en-GB" i="1" dirty="0"/>
          </a:p>
          <a:p>
            <a:r>
              <a:rPr lang="en-GB" i="1" dirty="0"/>
              <a:t>‘Religious distress is at the same time the expression of real distress and the protest against real distress. Religion is the sigh of the oppressed creature, the heart of a heartless world, just as it is the spirit of a spiritless situation. It is the opium of the people.’</a:t>
            </a:r>
          </a:p>
          <a:p>
            <a:br>
              <a:rPr lang="en-GB" i="1" dirty="0"/>
            </a:br>
            <a:r>
              <a:rPr lang="en-GB" i="1" dirty="0"/>
              <a:t>‘The abolition of religion as the illusory happiness of the people is required for their real happiness. The demand to give up the illusion about its condition is the demand to give up a condition which needs illusions.’</a:t>
            </a:r>
          </a:p>
          <a:p>
            <a:br>
              <a:rPr lang="en-GB" dirty="0"/>
            </a:br>
            <a:r>
              <a:rPr lang="pl-PL" dirty="0"/>
              <a:t>~ Karl Marx 1843, </a:t>
            </a:r>
            <a:r>
              <a:rPr lang="en-GB" i="1" dirty="0"/>
              <a:t>Critique of Hegel's Philosophy of Right</a:t>
            </a:r>
            <a:endParaRPr lang="en-GB" dirty="0"/>
          </a:p>
        </p:txBody>
      </p:sp>
      <p:sp>
        <p:nvSpPr>
          <p:cNvPr id="4" name="Symbol zastępczy zawartości 3">
            <a:extLst>
              <a:ext uri="{FF2B5EF4-FFF2-40B4-BE49-F238E27FC236}">
                <a16:creationId xmlns:a16="http://schemas.microsoft.com/office/drawing/2014/main" id="{E1ACCD4F-3D8A-4B63-A217-3D6D49BFFE3B}"/>
              </a:ext>
            </a:extLst>
          </p:cNvPr>
          <p:cNvSpPr>
            <a:spLocks noGrp="1"/>
          </p:cNvSpPr>
          <p:nvPr>
            <p:ph sz="half" idx="2"/>
          </p:nvPr>
        </p:nvSpPr>
        <p:spPr/>
        <p:txBody>
          <a:bodyPr>
            <a:normAutofit fontScale="92500" lnSpcReduction="20000"/>
          </a:bodyPr>
          <a:lstStyle/>
          <a:p>
            <a:pPr>
              <a:buFont typeface="Arial" panose="020B0604020202020204" pitchFamily="34" charset="0"/>
              <a:buChar char="•"/>
            </a:pPr>
            <a:r>
              <a:rPr lang="en-GB" dirty="0"/>
              <a:t> Marx believed that religion is an expression of material realities and economic injustice. </a:t>
            </a:r>
          </a:p>
          <a:p>
            <a:pPr>
              <a:buFont typeface="Arial" panose="020B0604020202020204" pitchFamily="34" charset="0"/>
              <a:buChar char="•"/>
            </a:pPr>
            <a:r>
              <a:rPr lang="en-GB" dirty="0"/>
              <a:t> Thus, problems in religion are ultimately problems in society. Religion is not the disease, but merely a symptom. </a:t>
            </a:r>
          </a:p>
          <a:p>
            <a:pPr>
              <a:buFont typeface="Arial" panose="020B0604020202020204" pitchFamily="34" charset="0"/>
              <a:buChar char="•"/>
            </a:pPr>
            <a:r>
              <a:rPr lang="en-GB" dirty="0"/>
              <a:t> It is used by oppressors to make people feel better about the distress they experience due to being poor and exploited. </a:t>
            </a:r>
          </a:p>
          <a:p>
            <a:pPr>
              <a:buFont typeface="Arial" panose="020B0604020202020204" pitchFamily="34" charset="0"/>
              <a:buChar char="•"/>
            </a:pPr>
            <a:r>
              <a:rPr lang="en-GB" dirty="0"/>
              <a:t> Religion is meant to create illusory fantasies for the poor as usually economic realities prevent them from finding true happiness in life. </a:t>
            </a:r>
          </a:p>
          <a:p>
            <a:pPr>
              <a:buFont typeface="Arial" panose="020B0604020202020204" pitchFamily="34" charset="0"/>
              <a:buChar char="•"/>
            </a:pPr>
            <a:r>
              <a:rPr lang="en-GB" dirty="0"/>
              <a:t> People are sometimes in distress and religion does provide solace, just as people who are physically injured receive relief from opiate-based drugs.</a:t>
            </a:r>
          </a:p>
        </p:txBody>
      </p:sp>
    </p:spTree>
    <p:extLst>
      <p:ext uri="{BB962C8B-B14F-4D97-AF65-F5344CB8AC3E}">
        <p14:creationId xmlns:p14="http://schemas.microsoft.com/office/powerpoint/2010/main" val="2046992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ytuł 2">
            <a:extLst>
              <a:ext uri="{FF2B5EF4-FFF2-40B4-BE49-F238E27FC236}">
                <a16:creationId xmlns:a16="http://schemas.microsoft.com/office/drawing/2014/main" id="{00A9214B-F9E3-449C-BBC9-C0364773E08A}"/>
              </a:ext>
            </a:extLst>
          </p:cNvPr>
          <p:cNvSpPr>
            <a:spLocks noGrp="1"/>
          </p:cNvSpPr>
          <p:nvPr>
            <p:ph type="title"/>
          </p:nvPr>
        </p:nvSpPr>
        <p:spPr/>
        <p:txBody>
          <a:bodyPr>
            <a:normAutofit/>
          </a:bodyPr>
          <a:lstStyle/>
          <a:p>
            <a:r>
              <a:rPr lang="en-GB" sz="2400" i="1" u="sng" dirty="0"/>
              <a:t>References:</a:t>
            </a:r>
          </a:p>
        </p:txBody>
      </p:sp>
      <p:sp>
        <p:nvSpPr>
          <p:cNvPr id="4" name="Symbol zastępczy zawartości 3">
            <a:extLst>
              <a:ext uri="{FF2B5EF4-FFF2-40B4-BE49-F238E27FC236}">
                <a16:creationId xmlns:a16="http://schemas.microsoft.com/office/drawing/2014/main" id="{9A044E52-E74E-43DE-A549-30FB6EE044A4}"/>
              </a:ext>
            </a:extLst>
          </p:cNvPr>
          <p:cNvSpPr>
            <a:spLocks noGrp="1"/>
          </p:cNvSpPr>
          <p:nvPr>
            <p:ph idx="1"/>
          </p:nvPr>
        </p:nvSpPr>
        <p:spPr/>
        <p:txBody>
          <a:bodyPr/>
          <a:lstStyle/>
          <a:p>
            <a:r>
              <a:rPr lang="en-GB" i="1" dirty="0"/>
              <a:t>, Marx, Karl: Impact on Anthropology</a:t>
            </a:r>
            <a:r>
              <a:rPr lang="en-GB" dirty="0"/>
              <a:t>2008, . Available: </a:t>
            </a:r>
            <a:r>
              <a:rPr lang="en-GB" dirty="0">
                <a:hlinkClick r:id="rId2"/>
              </a:rPr>
              <a:t>https://www.encyclopedia.com/social-sciences/applied-and-social-sciences-magazines/marx-karl-impact-anthropology#C [2019, 08/03]. </a:t>
            </a:r>
          </a:p>
          <a:p>
            <a:r>
              <a:rPr lang="en-GB" dirty="0"/>
              <a:t>Clarke, R. 2018, 15/03/2018-last update</a:t>
            </a:r>
            <a:r>
              <a:rPr lang="en-GB" i="1" dirty="0"/>
              <a:t>, Marxism and Religion</a:t>
            </a:r>
            <a:r>
              <a:rPr lang="en-GB" dirty="0"/>
              <a:t>. Available: </a:t>
            </a:r>
            <a:r>
              <a:rPr lang="en-GB" dirty="0">
                <a:hlinkClick r:id="rId3"/>
              </a:rPr>
              <a:t>https://www.culturematters.org.uk/index.php/culture/religion/item/2761-marxism-and-religion [2019, 08/03]. </a:t>
            </a:r>
          </a:p>
          <a:p>
            <a:r>
              <a:rPr lang="en-GB" dirty="0"/>
              <a:t>Cline, A. 2019, 03/01/2019-last update</a:t>
            </a:r>
            <a:r>
              <a:rPr lang="en-GB" i="1" dirty="0"/>
              <a:t>, Religion as Opium of the People</a:t>
            </a:r>
            <a:r>
              <a:rPr lang="en-GB" dirty="0"/>
              <a:t>. </a:t>
            </a:r>
            <a:r>
              <a:rPr lang="en-GB"/>
              <a:t>Available: </a:t>
            </a:r>
            <a:r>
              <a:rPr lang="en-GB">
                <a:hlinkClick r:id="rId4"/>
              </a:rPr>
              <a:t>https://www.thoughtco.com/religion-as-opium-of-the-people-250555 [2019, 03/08]. </a:t>
            </a:r>
          </a:p>
          <a:p>
            <a:endParaRPr lang="en-GB" dirty="0"/>
          </a:p>
        </p:txBody>
      </p:sp>
    </p:spTree>
    <p:extLst>
      <p:ext uri="{BB962C8B-B14F-4D97-AF65-F5344CB8AC3E}">
        <p14:creationId xmlns:p14="http://schemas.microsoft.com/office/powerpoint/2010/main" val="2330581374"/>
      </p:ext>
    </p:extLst>
  </p:cSld>
  <p:clrMapOvr>
    <a:masterClrMapping/>
  </p:clrMapOvr>
</p:sld>
</file>

<file path=ppt/theme/theme1.xml><?xml version="1.0" encoding="utf-8"?>
<a:theme xmlns:a="http://schemas.openxmlformats.org/drawingml/2006/main" name="Retrospekcja">
  <a:themeElements>
    <a:clrScheme name="Retrospekcja">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kcja">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kcja">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otalTime>461</TotalTime>
  <Words>442</Words>
  <Application>Microsoft Office PowerPoint</Application>
  <PresentationFormat>Panoramiczny</PresentationFormat>
  <Paragraphs>41</Paragraphs>
  <Slides>6</Slides>
  <Notes>0</Notes>
  <HiddenSlides>0</HiddenSlides>
  <MMClips>0</MMClips>
  <ScaleCrop>false</ScaleCrop>
  <HeadingPairs>
    <vt:vector size="6" baseType="variant">
      <vt:variant>
        <vt:lpstr>Używane czcionki</vt:lpstr>
      </vt:variant>
      <vt:variant>
        <vt:i4>3</vt:i4>
      </vt:variant>
      <vt:variant>
        <vt:lpstr>Motyw</vt:lpstr>
      </vt:variant>
      <vt:variant>
        <vt:i4>1</vt:i4>
      </vt:variant>
      <vt:variant>
        <vt:lpstr>Tytuły slajdów</vt:lpstr>
      </vt:variant>
      <vt:variant>
        <vt:i4>6</vt:i4>
      </vt:variant>
    </vt:vector>
  </HeadingPairs>
  <TitlesOfParts>
    <vt:vector size="10" baseType="lpstr">
      <vt:lpstr>Arial</vt:lpstr>
      <vt:lpstr>Calibri</vt:lpstr>
      <vt:lpstr>Calibri Light</vt:lpstr>
      <vt:lpstr>Retrospekcja</vt:lpstr>
      <vt:lpstr>Karl Marx</vt:lpstr>
      <vt:lpstr>Karl Marx in 1875</vt:lpstr>
      <vt:lpstr>Major Publications</vt:lpstr>
      <vt:lpstr>Fieldwork and research</vt:lpstr>
      <vt:lpstr>Impact on the field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Karl Marx</dc:title>
  <dc:creator>administrator</dc:creator>
  <cp:lastModifiedBy>administrator</cp:lastModifiedBy>
  <cp:revision>15</cp:revision>
  <dcterms:created xsi:type="dcterms:W3CDTF">2019-03-08T08:37:10Z</dcterms:created>
  <dcterms:modified xsi:type="dcterms:W3CDTF">2019-03-08T16:18:36Z</dcterms:modified>
</cp:coreProperties>
</file>