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Arimo Bold" panose="020B0604020202020204" charset="0"/>
      <p:regular r:id="rId16"/>
    </p:embeddedFont>
    <p:embeddedFont>
      <p:font typeface="Inter" panose="020B0604020202020204" charset="0"/>
      <p:regular r:id="rId17"/>
    </p:embeddedFont>
    <p:embeddedFont>
      <p:font typeface="Noto Serif Display" panose="020B0604020202020204"/>
      <p:regular r:id="rId18"/>
    </p:embeddedFont>
    <p:embeddedFont>
      <p:font typeface="PT Serif Bold" panose="020B0604020202020204" charset="0"/>
      <p:regular r:id="rId19"/>
    </p:embeddedFont>
    <p:embeddedFont>
      <p:font typeface="Telegraf" panose="020B0604020202020204" charset="0"/>
      <p:regular r:id="rId20"/>
    </p:embeddedFont>
    <p:embeddedFont>
      <p:font typeface="Telegraf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B579"/>
    <a:srgbClr val="DFA7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2" autoAdjust="0"/>
    <p:restoredTop sz="94622" autoAdjust="0"/>
  </p:normalViewPr>
  <p:slideViewPr>
    <p:cSldViewPr>
      <p:cViewPr varScale="1">
        <p:scale>
          <a:sx n="39" d="100"/>
          <a:sy n="39" d="100"/>
        </p:scale>
        <p:origin x="984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Оля Яцина" userId="3aaafbeef5148b22" providerId="LiveId" clId="{1E18360C-03BA-4F8B-A7BB-46FB5EE21FE7}"/>
    <pc:docChg chg="undo custSel modSld">
      <pc:chgData name="Оля Яцина" userId="3aaafbeef5148b22" providerId="LiveId" clId="{1E18360C-03BA-4F8B-A7BB-46FB5EE21FE7}" dt="2026-07-05T11:21:25.498" v="283" actId="207"/>
      <pc:docMkLst>
        <pc:docMk/>
      </pc:docMkLst>
      <pc:sldChg chg="addSp delSp modSp mod">
        <pc:chgData name="Оля Яцина" userId="3aaafbeef5148b22" providerId="LiveId" clId="{1E18360C-03BA-4F8B-A7BB-46FB5EE21FE7}" dt="2026-07-05T10:10:24.513" v="163" actId="478"/>
        <pc:sldMkLst>
          <pc:docMk/>
          <pc:sldMk cId="0" sldId="256"/>
        </pc:sldMkLst>
        <pc:spChg chg="add del mod ord">
          <ac:chgData name="Оля Яцина" userId="3aaafbeef5148b22" providerId="LiveId" clId="{1E18360C-03BA-4F8B-A7BB-46FB5EE21FE7}" dt="2026-07-05T10:10:24.513" v="163" actId="478"/>
          <ac:spMkLst>
            <pc:docMk/>
            <pc:sldMk cId="0" sldId="256"/>
            <ac:spMk id="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10:08:52.399" v="154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7:27.435" v="12" actId="20577"/>
          <ac:spMkLst>
            <pc:docMk/>
            <pc:sldMk cId="0" sldId="256"/>
            <ac:spMk id="4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0:10:24.103" v="162" actId="1076"/>
          <ac:spMkLst>
            <pc:docMk/>
            <pc:sldMk cId="0" sldId="256"/>
            <ac:spMk id="5" creationId="{DB5176CE-F603-9169-6103-EB3BC85ACE58}"/>
          </ac:spMkLst>
        </pc:spChg>
      </pc:sldChg>
      <pc:sldChg chg="modSp mod">
        <pc:chgData name="Оля Яцина" userId="3aaafbeef5148b22" providerId="LiveId" clId="{1E18360C-03BA-4F8B-A7BB-46FB5EE21FE7}" dt="2026-07-05T09:38:34.248" v="13" actId="1076"/>
        <pc:sldMkLst>
          <pc:docMk/>
          <pc:sldMk cId="0" sldId="257"/>
        </pc:sldMkLst>
        <pc:spChg chg="mod">
          <ac:chgData name="Оля Яцина" userId="3aaafbeef5148b22" providerId="LiveId" clId="{1E18360C-03BA-4F8B-A7BB-46FB5EE21FE7}" dt="2026-07-05T09:38:34.248" v="13" actId="1076"/>
          <ac:spMkLst>
            <pc:docMk/>
            <pc:sldMk cId="0" sldId="257"/>
            <ac:spMk id="4" creationId="{00000000-0000-0000-0000-000000000000}"/>
          </ac:spMkLst>
        </pc:spChg>
      </pc:sldChg>
      <pc:sldChg chg="addSp modSp mod">
        <pc:chgData name="Оля Яцина" userId="3aaafbeef5148b22" providerId="LiveId" clId="{1E18360C-03BA-4F8B-A7BB-46FB5EE21FE7}" dt="2026-07-05T11:03:37.402" v="230" actId="1076"/>
        <pc:sldMkLst>
          <pc:docMk/>
          <pc:sldMk cId="0" sldId="258"/>
        </pc:sldMkLst>
        <pc:spChg chg="mod">
          <ac:chgData name="Оля Яцина" userId="3aaafbeef5148b22" providerId="LiveId" clId="{1E18360C-03BA-4F8B-A7BB-46FB5EE21FE7}" dt="2026-07-05T09:38:45.429" v="15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10:43:34.183" v="216" actId="20577"/>
          <ac:spMkLst>
            <pc:docMk/>
            <pc:sldMk cId="0" sldId="258"/>
            <ac:spMk id="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8:40.018" v="14" actId="1076"/>
          <ac:spMkLst>
            <pc:docMk/>
            <pc:sldMk cId="0" sldId="258"/>
            <ac:spMk id="4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03:37.402" v="230" actId="1076"/>
          <ac:spMkLst>
            <pc:docMk/>
            <pc:sldMk cId="0" sldId="258"/>
            <ac:spMk id="5" creationId="{E1A28FFE-6173-AF98-15F5-52C73A5F7778}"/>
          </ac:spMkLst>
        </pc:spChg>
      </pc:sldChg>
      <pc:sldChg chg="addSp delSp modSp mod">
        <pc:chgData name="Оля Яцина" userId="3aaafbeef5148b22" providerId="LiveId" clId="{1E18360C-03BA-4F8B-A7BB-46FB5EE21FE7}" dt="2026-07-05T11:03:22.901" v="229" actId="1076"/>
        <pc:sldMkLst>
          <pc:docMk/>
          <pc:sldMk cId="0" sldId="259"/>
        </pc:sldMkLst>
        <pc:spChg chg="del mod">
          <ac:chgData name="Оля Яцина" userId="3aaafbeef5148b22" providerId="LiveId" clId="{1E18360C-03BA-4F8B-A7BB-46FB5EE21FE7}" dt="2026-07-05T09:39:57.568" v="30" actId="478"/>
          <ac:spMkLst>
            <pc:docMk/>
            <pc:sldMk cId="0" sldId="259"/>
            <ac:spMk id="29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03:22.901" v="229" actId="1076"/>
          <ac:spMkLst>
            <pc:docMk/>
            <pc:sldMk cId="0" sldId="259"/>
            <ac:spMk id="29" creationId="{B145F721-F758-80F8-2ABD-021C701F3759}"/>
          </ac:spMkLst>
        </pc:spChg>
        <pc:spChg chg="del mod">
          <ac:chgData name="Оля Яцина" userId="3aaafbeef5148b22" providerId="LiveId" clId="{1E18360C-03BA-4F8B-A7BB-46FB5EE21FE7}" dt="2026-07-05T09:39:54.619" v="29" actId="478"/>
          <ac:spMkLst>
            <pc:docMk/>
            <pc:sldMk cId="0" sldId="259"/>
            <ac:spMk id="30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08.927" v="34" actId="478"/>
          <ac:spMkLst>
            <pc:docMk/>
            <pc:sldMk cId="0" sldId="259"/>
            <ac:spMk id="31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06.306" v="32" actId="478"/>
          <ac:spMkLst>
            <pc:docMk/>
            <pc:sldMk cId="0" sldId="259"/>
            <ac:spMk id="32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12.156" v="36" actId="478"/>
          <ac:spMkLst>
            <pc:docMk/>
            <pc:sldMk cId="0" sldId="259"/>
            <ac:spMk id="33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14.501" v="38" actId="478"/>
          <ac:spMkLst>
            <pc:docMk/>
            <pc:sldMk cId="0" sldId="259"/>
            <ac:spMk id="34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18.189" v="40" actId="478"/>
          <ac:spMkLst>
            <pc:docMk/>
            <pc:sldMk cId="0" sldId="259"/>
            <ac:spMk id="35" creationId="{00000000-0000-0000-0000-000000000000}"/>
          </ac:spMkLst>
        </pc:spChg>
        <pc:spChg chg="del mod">
          <ac:chgData name="Оля Яцина" userId="3aaafbeef5148b22" providerId="LiveId" clId="{1E18360C-03BA-4F8B-A7BB-46FB5EE21FE7}" dt="2026-07-05T09:40:22.979" v="42" actId="478"/>
          <ac:spMkLst>
            <pc:docMk/>
            <pc:sldMk cId="0" sldId="259"/>
            <ac:spMk id="36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0:33.040" v="43" actId="14100"/>
          <ac:spMkLst>
            <pc:docMk/>
            <pc:sldMk cId="0" sldId="259"/>
            <ac:spMk id="38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8:54.188" v="16" actId="14100"/>
          <ac:spMkLst>
            <pc:docMk/>
            <pc:sldMk cId="0" sldId="259"/>
            <ac:spMk id="3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8:57.360" v="17" actId="14100"/>
          <ac:spMkLst>
            <pc:docMk/>
            <pc:sldMk cId="0" sldId="259"/>
            <ac:spMk id="40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00.902" v="18" actId="14100"/>
          <ac:spMkLst>
            <pc:docMk/>
            <pc:sldMk cId="0" sldId="259"/>
            <ac:spMk id="41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04.606" v="19" actId="14100"/>
          <ac:spMkLst>
            <pc:docMk/>
            <pc:sldMk cId="0" sldId="259"/>
            <ac:spMk id="4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08.072" v="20" actId="14100"/>
          <ac:spMkLst>
            <pc:docMk/>
            <pc:sldMk cId="0" sldId="259"/>
            <ac:spMk id="4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11.106" v="21" actId="14100"/>
          <ac:spMkLst>
            <pc:docMk/>
            <pc:sldMk cId="0" sldId="259"/>
            <ac:spMk id="44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14.574" v="22" actId="14100"/>
          <ac:spMkLst>
            <pc:docMk/>
            <pc:sldMk cId="0" sldId="259"/>
            <ac:spMk id="4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21.289" v="23" actId="14100"/>
          <ac:spMkLst>
            <pc:docMk/>
            <pc:sldMk cId="0" sldId="259"/>
            <ac:spMk id="46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39:24.637" v="24" actId="14100"/>
          <ac:spMkLst>
            <pc:docMk/>
            <pc:sldMk cId="0" sldId="259"/>
            <ac:spMk id="47" creationId="{00000000-0000-0000-0000-000000000000}"/>
          </ac:spMkLst>
        </pc:spChg>
      </pc:sldChg>
      <pc:sldChg chg="addSp modSp mod">
        <pc:chgData name="Оля Яцина" userId="3aaafbeef5148b22" providerId="LiveId" clId="{1E18360C-03BA-4F8B-A7BB-46FB5EE21FE7}" dt="2026-07-05T11:04:23.604" v="234" actId="1076"/>
        <pc:sldMkLst>
          <pc:docMk/>
          <pc:sldMk cId="0" sldId="260"/>
        </pc:sldMkLst>
        <pc:spChg chg="mod">
          <ac:chgData name="Оля Яцина" userId="3aaafbeef5148b22" providerId="LiveId" clId="{1E18360C-03BA-4F8B-A7BB-46FB5EE21FE7}" dt="2026-07-05T09:40:55.668" v="45" actId="1076"/>
          <ac:spMkLst>
            <pc:docMk/>
            <pc:sldMk cId="0" sldId="260"/>
            <ac:spMk id="10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0:42.502" v="44" actId="14100"/>
          <ac:spMkLst>
            <pc:docMk/>
            <pc:sldMk cId="0" sldId="260"/>
            <ac:spMk id="12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04:23.604" v="234" actId="1076"/>
          <ac:spMkLst>
            <pc:docMk/>
            <pc:sldMk cId="0" sldId="260"/>
            <ac:spMk id="15" creationId="{8F8384E0-5E09-AA64-5B34-E8618152C73B}"/>
          </ac:spMkLst>
        </pc:spChg>
      </pc:sldChg>
      <pc:sldChg chg="addSp modSp mod">
        <pc:chgData name="Оля Яцина" userId="3aaafbeef5148b22" providerId="LiveId" clId="{1E18360C-03BA-4F8B-A7BB-46FB5EE21FE7}" dt="2026-07-05T11:08:57.786" v="248" actId="1076"/>
        <pc:sldMkLst>
          <pc:docMk/>
          <pc:sldMk cId="0" sldId="261"/>
        </pc:sldMkLst>
        <pc:spChg chg="mod">
          <ac:chgData name="Оля Яцина" userId="3aaafbeef5148b22" providerId="LiveId" clId="{1E18360C-03BA-4F8B-A7BB-46FB5EE21FE7}" dt="2026-07-05T10:44:47.724" v="218" actId="14100"/>
          <ac:spMkLst>
            <pc:docMk/>
            <pc:sldMk cId="0" sldId="261"/>
            <ac:spMk id="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4:40.073" v="67" actId="20577"/>
          <ac:spMkLst>
            <pc:docMk/>
            <pc:sldMk cId="0" sldId="261"/>
            <ac:spMk id="11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4:54.020" v="68" actId="1076"/>
          <ac:spMkLst>
            <pc:docMk/>
            <pc:sldMk cId="0" sldId="261"/>
            <ac:spMk id="19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08:57.786" v="248" actId="1076"/>
          <ac:spMkLst>
            <pc:docMk/>
            <pc:sldMk cId="0" sldId="261"/>
            <ac:spMk id="20" creationId="{9E0BDBBB-85C9-9299-DF40-0F2AF913F326}"/>
          </ac:spMkLst>
        </pc:spChg>
        <pc:grpChg chg="mod">
          <ac:chgData name="Оля Яцина" userId="3aaafbeef5148b22" providerId="LiveId" clId="{1E18360C-03BA-4F8B-A7BB-46FB5EE21FE7}" dt="2026-07-05T09:43:09.573" v="54" actId="1076"/>
          <ac:grpSpMkLst>
            <pc:docMk/>
            <pc:sldMk cId="0" sldId="261"/>
            <ac:grpSpMk id="8" creationId="{00000000-0000-0000-0000-000000000000}"/>
          </ac:grpSpMkLst>
        </pc:grpChg>
      </pc:sldChg>
      <pc:sldChg chg="addSp modSp mod">
        <pc:chgData name="Оля Яцина" userId="3aaafbeef5148b22" providerId="LiveId" clId="{1E18360C-03BA-4F8B-A7BB-46FB5EE21FE7}" dt="2026-07-05T11:06:51.378" v="242" actId="1076"/>
        <pc:sldMkLst>
          <pc:docMk/>
          <pc:sldMk cId="0" sldId="262"/>
        </pc:sldMkLst>
        <pc:spChg chg="mod">
          <ac:chgData name="Оля Яцина" userId="3aaafbeef5148b22" providerId="LiveId" clId="{1E18360C-03BA-4F8B-A7BB-46FB5EE21FE7}" dt="2026-07-05T10:45:55.120" v="219" actId="14861"/>
          <ac:spMkLst>
            <pc:docMk/>
            <pc:sldMk cId="0" sldId="262"/>
            <ac:spMk id="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5:15.320" v="70" actId="14100"/>
          <ac:spMkLst>
            <pc:docMk/>
            <pc:sldMk cId="0" sldId="262"/>
            <ac:spMk id="7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10:12:46.380" v="166" actId="207"/>
          <ac:spMkLst>
            <pc:docMk/>
            <pc:sldMk cId="0" sldId="262"/>
            <ac:spMk id="12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06:51.378" v="242" actId="1076"/>
          <ac:spMkLst>
            <pc:docMk/>
            <pc:sldMk cId="0" sldId="262"/>
            <ac:spMk id="15" creationId="{0C7CE32B-CAD9-3384-EE50-E8636837C816}"/>
          </ac:spMkLst>
        </pc:spChg>
      </pc:sldChg>
      <pc:sldChg chg="addSp modSp mod">
        <pc:chgData name="Оля Яцина" userId="3aaafbeef5148b22" providerId="LiveId" clId="{1E18360C-03BA-4F8B-A7BB-46FB5EE21FE7}" dt="2026-07-05T11:07:44.400" v="246" actId="1076"/>
        <pc:sldMkLst>
          <pc:docMk/>
          <pc:sldMk cId="0" sldId="263"/>
        </pc:sldMkLst>
        <pc:spChg chg="mod">
          <ac:chgData name="Оля Яцина" userId="3aaafbeef5148b22" providerId="LiveId" clId="{1E18360C-03BA-4F8B-A7BB-46FB5EE21FE7}" dt="2026-07-05T09:45:42.118" v="71" actId="1076"/>
          <ac:spMkLst>
            <pc:docMk/>
            <pc:sldMk cId="0" sldId="263"/>
            <ac:spMk id="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5:47.389" v="72" actId="1076"/>
          <ac:spMkLst>
            <pc:docMk/>
            <pc:sldMk cId="0" sldId="263"/>
            <ac:spMk id="1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5:53.283" v="73" actId="1076"/>
          <ac:spMkLst>
            <pc:docMk/>
            <pc:sldMk cId="0" sldId="263"/>
            <ac:spMk id="1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5:59.676" v="74" actId="14100"/>
          <ac:spMkLst>
            <pc:docMk/>
            <pc:sldMk cId="0" sldId="263"/>
            <ac:spMk id="20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07:44.400" v="246" actId="1076"/>
          <ac:spMkLst>
            <pc:docMk/>
            <pc:sldMk cId="0" sldId="263"/>
            <ac:spMk id="21" creationId="{937665C7-6237-140E-687F-DE399CCB8D24}"/>
          </ac:spMkLst>
        </pc:spChg>
      </pc:sldChg>
      <pc:sldChg chg="addSp modSp mod">
        <pc:chgData name="Оля Яцина" userId="3aaafbeef5148b22" providerId="LiveId" clId="{1E18360C-03BA-4F8B-A7BB-46FB5EE21FE7}" dt="2026-07-05T11:09:45.489" v="252" actId="1076"/>
        <pc:sldMkLst>
          <pc:docMk/>
          <pc:sldMk cId="0" sldId="264"/>
        </pc:sldMkLst>
        <pc:spChg chg="mod">
          <ac:chgData name="Оля Яцина" userId="3aaafbeef5148b22" providerId="LiveId" clId="{1E18360C-03BA-4F8B-A7BB-46FB5EE21FE7}" dt="2026-07-05T09:46:11.071" v="75" actId="1076"/>
          <ac:spMkLst>
            <pc:docMk/>
            <pc:sldMk cId="0" sldId="264"/>
            <ac:spMk id="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16.136" v="76" actId="1076"/>
          <ac:spMkLst>
            <pc:docMk/>
            <pc:sldMk cId="0" sldId="264"/>
            <ac:spMk id="13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25.443" v="77" actId="1076"/>
          <ac:spMkLst>
            <pc:docMk/>
            <pc:sldMk cId="0" sldId="264"/>
            <ac:spMk id="1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31.347" v="78" actId="14100"/>
          <ac:spMkLst>
            <pc:docMk/>
            <pc:sldMk cId="0" sldId="264"/>
            <ac:spMk id="1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36.034" v="79" actId="14100"/>
          <ac:spMkLst>
            <pc:docMk/>
            <pc:sldMk cId="0" sldId="264"/>
            <ac:spMk id="20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09:45.489" v="252" actId="1076"/>
          <ac:spMkLst>
            <pc:docMk/>
            <pc:sldMk cId="0" sldId="264"/>
            <ac:spMk id="21" creationId="{25CC5FFD-956A-CE53-4F9C-C44A3A923DF1}"/>
          </ac:spMkLst>
        </pc:spChg>
      </pc:sldChg>
      <pc:sldChg chg="addSp modSp mod">
        <pc:chgData name="Оля Яцина" userId="3aaafbeef5148b22" providerId="LiveId" clId="{1E18360C-03BA-4F8B-A7BB-46FB5EE21FE7}" dt="2026-07-05T11:12:22.508" v="269" actId="207"/>
        <pc:sldMkLst>
          <pc:docMk/>
          <pc:sldMk cId="0" sldId="265"/>
        </pc:sldMkLst>
        <pc:spChg chg="mod">
          <ac:chgData name="Оля Яцина" userId="3aaafbeef5148b22" providerId="LiveId" clId="{1E18360C-03BA-4F8B-A7BB-46FB5EE21FE7}" dt="2026-07-05T09:46:50.221" v="80" actId="1076"/>
          <ac:spMkLst>
            <pc:docMk/>
            <pc:sldMk cId="0" sldId="265"/>
            <ac:spMk id="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05.656" v="83" actId="14100"/>
          <ac:spMkLst>
            <pc:docMk/>
            <pc:sldMk cId="0" sldId="265"/>
            <ac:spMk id="11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6:57.246" v="81" actId="14100"/>
          <ac:spMkLst>
            <pc:docMk/>
            <pc:sldMk cId="0" sldId="265"/>
            <ac:spMk id="17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01.401" v="82" actId="14100"/>
          <ac:spMkLst>
            <pc:docMk/>
            <pc:sldMk cId="0" sldId="265"/>
            <ac:spMk id="18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12:22.508" v="269" actId="207"/>
          <ac:spMkLst>
            <pc:docMk/>
            <pc:sldMk cId="0" sldId="265"/>
            <ac:spMk id="19" creationId="{20E53B3A-05A7-A25C-A698-5AE60F382D48}"/>
          </ac:spMkLst>
        </pc:spChg>
      </pc:sldChg>
      <pc:sldChg chg="addSp modSp mod">
        <pc:chgData name="Оля Яцина" userId="3aaafbeef5148b22" providerId="LiveId" clId="{1E18360C-03BA-4F8B-A7BB-46FB5EE21FE7}" dt="2026-07-05T11:13:11.284" v="273" actId="1076"/>
        <pc:sldMkLst>
          <pc:docMk/>
          <pc:sldMk cId="0" sldId="266"/>
        </pc:sldMkLst>
        <pc:spChg chg="mod">
          <ac:chgData name="Оля Яцина" userId="3aaafbeef5148b22" providerId="LiveId" clId="{1E18360C-03BA-4F8B-A7BB-46FB5EE21FE7}" dt="2026-07-05T09:48:45.185" v="94" actId="14100"/>
          <ac:spMkLst>
            <pc:docMk/>
            <pc:sldMk cId="0" sldId="266"/>
            <ac:spMk id="14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25.352" v="84" actId="14100"/>
          <ac:spMkLst>
            <pc:docMk/>
            <pc:sldMk cId="0" sldId="266"/>
            <ac:spMk id="1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39.549" v="85" actId="1076"/>
          <ac:spMkLst>
            <pc:docMk/>
            <pc:sldMk cId="0" sldId="266"/>
            <ac:spMk id="17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7:56.975" v="87" actId="1076"/>
          <ac:spMkLst>
            <pc:docMk/>
            <pc:sldMk cId="0" sldId="266"/>
            <ac:spMk id="19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9:17.385" v="98" actId="14100"/>
          <ac:spMkLst>
            <pc:docMk/>
            <pc:sldMk cId="0" sldId="266"/>
            <ac:spMk id="24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8:34.588" v="93" actId="1076"/>
          <ac:spMkLst>
            <pc:docMk/>
            <pc:sldMk cId="0" sldId="266"/>
            <ac:spMk id="25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9:00.157" v="96" actId="1076"/>
          <ac:spMkLst>
            <pc:docMk/>
            <pc:sldMk cId="0" sldId="266"/>
            <ac:spMk id="26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8:52.075" v="95" actId="1076"/>
          <ac:spMkLst>
            <pc:docMk/>
            <pc:sldMk cId="0" sldId="266"/>
            <ac:spMk id="27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13:11.284" v="273" actId="1076"/>
          <ac:spMkLst>
            <pc:docMk/>
            <pc:sldMk cId="0" sldId="266"/>
            <ac:spMk id="28" creationId="{F78D8805-14BC-2D8E-1783-830BB29E2752}"/>
          </ac:spMkLst>
        </pc:spChg>
      </pc:sldChg>
      <pc:sldChg chg="addSp delSp modSp mod">
        <pc:chgData name="Оля Яцина" userId="3aaafbeef5148b22" providerId="LiveId" clId="{1E18360C-03BA-4F8B-A7BB-46FB5EE21FE7}" dt="2026-07-05T11:14:38.982" v="277" actId="1076"/>
        <pc:sldMkLst>
          <pc:docMk/>
          <pc:sldMk cId="0" sldId="267"/>
        </pc:sldMkLst>
        <pc:spChg chg="mod">
          <ac:chgData name="Оля Яцина" userId="3aaafbeef5148b22" providerId="LiveId" clId="{1E18360C-03BA-4F8B-A7BB-46FB5EE21FE7}" dt="2026-07-05T09:52:14.054" v="119" actId="1076"/>
          <ac:spMkLst>
            <pc:docMk/>
            <pc:sldMk cId="0" sldId="267"/>
            <ac:spMk id="7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09:49:31.091" v="99" actId="14100"/>
          <ac:spMkLst>
            <pc:docMk/>
            <pc:sldMk cId="0" sldId="267"/>
            <ac:spMk id="9" creationId="{00000000-0000-0000-0000-000000000000}"/>
          </ac:spMkLst>
        </pc:spChg>
        <pc:spChg chg="add mod">
          <ac:chgData name="Оля Яцина" userId="3aaafbeef5148b22" providerId="LiveId" clId="{1E18360C-03BA-4F8B-A7BB-46FB5EE21FE7}" dt="2026-07-05T11:14:38.982" v="277" actId="1076"/>
          <ac:spMkLst>
            <pc:docMk/>
            <pc:sldMk cId="0" sldId="267"/>
            <ac:spMk id="11" creationId="{B65BE869-1F91-E013-89B8-1A51FDCCB379}"/>
          </ac:spMkLst>
        </pc:spChg>
        <pc:grpChg chg="mod">
          <ac:chgData name="Оля Яцина" userId="3aaafbeef5148b22" providerId="LiveId" clId="{1E18360C-03BA-4F8B-A7BB-46FB5EE21FE7}" dt="2026-07-05T09:51:42.878" v="116" actId="1076"/>
          <ac:grpSpMkLst>
            <pc:docMk/>
            <pc:sldMk cId="0" sldId="267"/>
            <ac:grpSpMk id="2" creationId="{00000000-0000-0000-0000-000000000000}"/>
          </ac:grpSpMkLst>
        </pc:grpChg>
        <pc:cxnChg chg="add del mod">
          <ac:chgData name="Оля Яцина" userId="3aaafbeef5148b22" providerId="LiveId" clId="{1E18360C-03BA-4F8B-A7BB-46FB5EE21FE7}" dt="2026-07-05T09:50:13.513" v="107" actId="11529"/>
          <ac:cxnSpMkLst>
            <pc:docMk/>
            <pc:sldMk cId="0" sldId="267"/>
            <ac:cxnSpMk id="12" creationId="{41EC79C5-6F9B-FCC5-B3D2-CD9D52205E51}"/>
          </ac:cxnSpMkLst>
        </pc:cxnChg>
        <pc:cxnChg chg="add mod">
          <ac:chgData name="Оля Яцина" userId="3aaafbeef5148b22" providerId="LiveId" clId="{1E18360C-03BA-4F8B-A7BB-46FB5EE21FE7}" dt="2026-07-05T09:52:14.054" v="119" actId="1076"/>
          <ac:cxnSpMkLst>
            <pc:docMk/>
            <pc:sldMk cId="0" sldId="267"/>
            <ac:cxnSpMk id="17" creationId="{BA12DA6A-1FE7-AE0F-FCC2-5A246F5B559C}"/>
          </ac:cxnSpMkLst>
        </pc:cxnChg>
        <pc:cxnChg chg="add mod">
          <ac:chgData name="Оля Яцина" userId="3aaafbeef5148b22" providerId="LiveId" clId="{1E18360C-03BA-4F8B-A7BB-46FB5EE21FE7}" dt="2026-07-05T09:52:24.824" v="120" actId="1076"/>
          <ac:cxnSpMkLst>
            <pc:docMk/>
            <pc:sldMk cId="0" sldId="267"/>
            <ac:cxnSpMk id="19" creationId="{F3E4A6C3-671A-DA9B-25AA-87E0ED9BDC58}"/>
          </ac:cxnSpMkLst>
        </pc:cxnChg>
        <pc:cxnChg chg="add mod">
          <ac:chgData name="Оля Яцина" userId="3aaafbeef5148b22" providerId="LiveId" clId="{1E18360C-03BA-4F8B-A7BB-46FB5EE21FE7}" dt="2026-07-05T09:51:39.020" v="115" actId="1076"/>
          <ac:cxnSpMkLst>
            <pc:docMk/>
            <pc:sldMk cId="0" sldId="267"/>
            <ac:cxnSpMk id="20" creationId="{4BDE6443-E41B-F721-C864-7939BF1BA710}"/>
          </ac:cxnSpMkLst>
        </pc:cxnChg>
        <pc:cxnChg chg="add mod">
          <ac:chgData name="Оля Яцина" userId="3aaafbeef5148b22" providerId="LiveId" clId="{1E18360C-03BA-4F8B-A7BB-46FB5EE21FE7}" dt="2026-07-05T09:51:51.984" v="118" actId="1076"/>
          <ac:cxnSpMkLst>
            <pc:docMk/>
            <pc:sldMk cId="0" sldId="267"/>
            <ac:cxnSpMk id="21" creationId="{F18C908A-3CF7-2C03-6BB4-B1F27D952C1D}"/>
          </ac:cxnSpMkLst>
        </pc:cxnChg>
      </pc:sldChg>
      <pc:sldChg chg="modSp mod">
        <pc:chgData name="Оля Яцина" userId="3aaafbeef5148b22" providerId="LiveId" clId="{1E18360C-03BA-4F8B-A7BB-46FB5EE21FE7}" dt="2026-07-05T10:08:15.370" v="153" actId="14100"/>
        <pc:sldMkLst>
          <pc:docMk/>
          <pc:sldMk cId="0" sldId="268"/>
        </pc:sldMkLst>
        <pc:spChg chg="mod ord">
          <ac:chgData name="Оля Яцина" userId="3aaafbeef5148b22" providerId="LiveId" clId="{1E18360C-03BA-4F8B-A7BB-46FB5EE21FE7}" dt="2026-07-05T10:08:15.370" v="153" actId="14100"/>
          <ac:spMkLst>
            <pc:docMk/>
            <pc:sldMk cId="0" sldId="268"/>
            <ac:spMk id="2" creationId="{00000000-0000-0000-0000-000000000000}"/>
          </ac:spMkLst>
        </pc:spChg>
        <pc:spChg chg="mod">
          <ac:chgData name="Оля Яцина" userId="3aaafbeef5148b22" providerId="LiveId" clId="{1E18360C-03BA-4F8B-A7BB-46FB5EE21FE7}" dt="2026-07-05T10:07:29.035" v="149" actId="14100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Оля Яцина" userId="3aaafbeef5148b22" providerId="LiveId" clId="{1E18360C-03BA-4F8B-A7BB-46FB5EE21FE7}" dt="2026-07-05T11:21:25.498" v="283" actId="207"/>
        <pc:sldMkLst>
          <pc:docMk/>
          <pc:sldMk cId="0" sldId="269"/>
        </pc:sldMkLst>
        <pc:spChg chg="mod">
          <ac:chgData name="Оля Яцина" userId="3aaafbeef5148b22" providerId="LiveId" clId="{1E18360C-03BA-4F8B-A7BB-46FB5EE21FE7}" dt="2026-07-05T11:21:25.498" v="283" actId="207"/>
          <ac:spMkLst>
            <pc:docMk/>
            <pc:sldMk cId="0" sldId="269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s.org.uk/recruitment/interviewing-job-applicants?utm_source=chatgpt.com" TargetMode="External"/><Relationship Id="rId2" Type="http://schemas.openxmlformats.org/officeDocument/2006/relationships/hyperlink" Target="https://www.acas.org.uk/recruitment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jlpjobs.com/how-to-apply/?utm_source=chatgpt.com" TargetMode="External"/><Relationship Id="rId5" Type="http://schemas.openxmlformats.org/officeDocument/2006/relationships/hyperlink" Target="https://www.johnlewispartnership.co.uk/financial-performance/annual-reports?utm_source=chatgpt.com" TargetMode="External"/><Relationship Id="rId4" Type="http://schemas.openxmlformats.org/officeDocument/2006/relationships/hyperlink" Target="https://www.cipd.org/en/knowledge/guides/inclusive-employ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63000" y="0"/>
            <a:ext cx="9677400" cy="10287000"/>
          </a:xfrm>
          <a:custGeom>
            <a:avLst/>
            <a:gdLst/>
            <a:ahLst/>
            <a:cxnLst/>
            <a:rect l="l" t="t" r="r" b="b"/>
            <a:pathLst>
              <a:path w="6342018" h="5947153">
                <a:moveTo>
                  <a:pt x="0" y="0"/>
                </a:moveTo>
                <a:lnTo>
                  <a:pt x="6342018" y="0"/>
                </a:lnTo>
                <a:lnTo>
                  <a:pt x="6342018" y="5947153"/>
                </a:lnTo>
                <a:lnTo>
                  <a:pt x="0" y="59471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</a14:imgLayer>
                  </a14:imgProps>
                </a:ext>
              </a:extLst>
            </a:blip>
            <a:stretch>
              <a:fillRect l="-67471" t="-9522" r="-78526" b="-131821"/>
            </a:stretch>
          </a:blipFill>
          <a:effectLst>
            <a:softEdge rad="635000"/>
          </a:effectLst>
        </p:spPr>
        <p:txBody>
          <a:bodyPr/>
          <a:lstStyle/>
          <a:p>
            <a:endParaRPr lang="uk-UA" dirty="0"/>
          </a:p>
        </p:txBody>
      </p:sp>
      <p:sp>
        <p:nvSpPr>
          <p:cNvPr id="3" name="TextBox 3"/>
          <p:cNvSpPr txBox="1"/>
          <p:nvPr/>
        </p:nvSpPr>
        <p:spPr>
          <a:xfrm>
            <a:off x="1371600" y="2019300"/>
            <a:ext cx="16462532" cy="3883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74"/>
              </a:lnSpc>
            </a:pPr>
            <a:r>
              <a:rPr lang="en-US" sz="4767" spc="-357" dirty="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Inter"/>
                <a:ea typeface="Inter"/>
                <a:cs typeface="Inter"/>
                <a:sym typeface="Inter"/>
              </a:rPr>
              <a:t>Recruitment and Selection During </a:t>
            </a:r>
            <a:r>
              <a:rPr lang="en-US" sz="4767" spc="-357" dirty="0" err="1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Inter"/>
                <a:ea typeface="Inter"/>
                <a:cs typeface="Inter"/>
                <a:sym typeface="Inter"/>
              </a:rPr>
              <a:t>Organisational</a:t>
            </a:r>
            <a:r>
              <a:rPr lang="en-US" sz="4767" spc="-357" dirty="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Inter"/>
                <a:ea typeface="Inter"/>
                <a:cs typeface="Inter"/>
                <a:sym typeface="Inter"/>
              </a:rPr>
              <a:t> Transformation</a:t>
            </a:r>
          </a:p>
          <a:p>
            <a:pPr algn="ctr">
              <a:lnSpc>
                <a:spcPts val="6674"/>
              </a:lnSpc>
            </a:pPr>
            <a:r>
              <a:rPr lang="en-US" sz="4767" spc="-357" dirty="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Inter"/>
                <a:ea typeface="Inter"/>
                <a:cs typeface="Inter"/>
                <a:sym typeface="Inter"/>
              </a:rPr>
              <a:t>Company: John Lewis &amp; Partners</a:t>
            </a:r>
          </a:p>
          <a:p>
            <a:pPr algn="ctr">
              <a:lnSpc>
                <a:spcPts val="6674"/>
              </a:lnSpc>
            </a:pPr>
            <a:endParaRPr lang="en-US" sz="4767" spc="-357" dirty="0">
              <a:gradFill>
                <a:gsLst>
                  <a:gs pos="0">
                    <a:srgbClr val="FAFCFB">
                      <a:alpha val="100000"/>
                    </a:srgbClr>
                  </a:gs>
                  <a:gs pos="100000">
                    <a:srgbClr val="C6CACB">
                      <a:alpha val="100000"/>
                    </a:srgbClr>
                  </a:gs>
                </a:gsLst>
                <a:lin ang="5400000"/>
              </a:gra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11360"/>
              </a:lnSpc>
              <a:spcBef>
                <a:spcPct val="0"/>
              </a:spcBef>
            </a:pPr>
            <a:endParaRPr lang="en-US" sz="4767" spc="-357" dirty="0">
              <a:gradFill>
                <a:gsLst>
                  <a:gs pos="0">
                    <a:srgbClr val="FAFCFB">
                      <a:alpha val="100000"/>
                    </a:srgbClr>
                  </a:gs>
                  <a:gs pos="100000">
                    <a:srgbClr val="C6CACB">
                      <a:alpha val="100000"/>
                    </a:srgbClr>
                  </a:gs>
                </a:gsLst>
                <a:lin ang="5400000"/>
              </a:gra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8700" y="5000625"/>
            <a:ext cx="12884155" cy="4528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Presented by: Olha </a:t>
            </a:r>
            <a:r>
              <a:rPr lang="en-US" sz="4599" b="1" spc="-114" dirty="0" err="1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Yatsyna</a:t>
            </a:r>
            <a:endParaRPr lang="en-US" sz="4599" b="1" spc="-114" dirty="0">
              <a:solidFill>
                <a:srgbClr val="FAFCFB"/>
              </a:solidFill>
              <a:latin typeface="Telegraf Bold"/>
              <a:ea typeface="Telegraf Bold"/>
              <a:cs typeface="Telegraf Bold"/>
              <a:sym typeface="Telegraf Bold"/>
            </a:endParaRPr>
          </a:p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Student ID: 2441936</a:t>
            </a:r>
          </a:p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Module: Developing and </a:t>
            </a:r>
          </a:p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Individuals and Teams (LCLM5002 )</a:t>
            </a:r>
          </a:p>
          <a:p>
            <a:pPr algn="l">
              <a:lnSpc>
                <a:spcPts val="6439"/>
              </a:lnSpc>
            </a:pPr>
            <a:r>
              <a:rPr lang="en-US" sz="4599" b="1" spc="-114" dirty="0">
                <a:solidFill>
                  <a:srgbClr val="FAFCFB"/>
                </a:solidFill>
                <a:latin typeface="Telegraf Bold"/>
                <a:ea typeface="Telegraf Bold"/>
                <a:cs typeface="Telegraf Bold"/>
                <a:sym typeface="Telegraf Bold"/>
              </a:rPr>
              <a:t>Lecturer : Amer Kareem 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4599" b="1" spc="-114" dirty="0">
              <a:solidFill>
                <a:srgbClr val="FAFCFB"/>
              </a:solidFill>
              <a:latin typeface="Telegraf Bold"/>
              <a:ea typeface="Telegraf Bold"/>
              <a:cs typeface="Telegraf Bold"/>
              <a:sym typeface="Telegraf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664311"/>
            <a:ext cx="16230600" cy="6273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Introduction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Company Overview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Organisational Transformation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Recruitment Process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Job Analysis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Job Description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Person Specification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Recruitment Platforms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Interview Type 1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Interview Type 2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Interview Type 3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Questioning Techniques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Face-to-face vs Virtual Interviews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Conclusion </a:t>
            </a:r>
          </a:p>
          <a:p>
            <a:pPr marL="518158" lvl="1" indent="-259079" algn="l">
              <a:lnSpc>
                <a:spcPts val="3359"/>
              </a:lnSpc>
              <a:buAutoNum type="arabicPeriod"/>
            </a:pPr>
            <a:r>
              <a:rPr lang="en-US" sz="2399" spc="-5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References </a:t>
            </a:r>
          </a:p>
        </p:txBody>
      </p:sp>
      <p:sp>
        <p:nvSpPr>
          <p:cNvPr id="3" name="Freeform 3"/>
          <p:cNvSpPr/>
          <p:nvPr/>
        </p:nvSpPr>
        <p:spPr>
          <a:xfrm>
            <a:off x="7402834" y="2711936"/>
            <a:ext cx="10532616" cy="6546364"/>
          </a:xfrm>
          <a:custGeom>
            <a:avLst/>
            <a:gdLst/>
            <a:ahLst/>
            <a:cxnLst/>
            <a:rect l="l" t="t" r="r" b="b"/>
            <a:pathLst>
              <a:path w="10532616" h="6546364">
                <a:moveTo>
                  <a:pt x="0" y="0"/>
                </a:moveTo>
                <a:lnTo>
                  <a:pt x="10532616" y="0"/>
                </a:lnTo>
                <a:lnTo>
                  <a:pt x="10532616" y="6546364"/>
                </a:lnTo>
                <a:lnTo>
                  <a:pt x="0" y="65463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41" r="-4341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4" name="TextBox 4"/>
          <p:cNvSpPr txBox="1"/>
          <p:nvPr/>
        </p:nvSpPr>
        <p:spPr>
          <a:xfrm>
            <a:off x="5317182" y="77812"/>
            <a:ext cx="7653635" cy="1255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Table of Contents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285540" y="2330061"/>
            <a:ext cx="6803302" cy="7168026"/>
          </a:xfrm>
          <a:custGeom>
            <a:avLst/>
            <a:gdLst/>
            <a:ahLst/>
            <a:cxnLst/>
            <a:rect l="l" t="t" r="r" b="b"/>
            <a:pathLst>
              <a:path w="6803302" h="7168026">
                <a:moveTo>
                  <a:pt x="0" y="0"/>
                </a:moveTo>
                <a:lnTo>
                  <a:pt x="6803302" y="0"/>
                </a:lnTo>
                <a:lnTo>
                  <a:pt x="6803302" y="7168026"/>
                </a:lnTo>
                <a:lnTo>
                  <a:pt x="0" y="71680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864" r="-40177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3" name="TextBox 3"/>
          <p:cNvSpPr txBox="1"/>
          <p:nvPr/>
        </p:nvSpPr>
        <p:spPr>
          <a:xfrm>
            <a:off x="507319" y="2351832"/>
            <a:ext cx="10778221" cy="7028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sz="2780" noProof="0" dirty="0">
                <a:solidFill>
                  <a:schemeClr val="bg1"/>
                </a:solidFill>
                <a:latin typeface="Intel"/>
              </a:rPr>
              <a:t>  J</a:t>
            </a:r>
            <a:r>
              <a:rPr lang="en-GB" sz="2800" noProof="0" dirty="0">
                <a:solidFill>
                  <a:schemeClr val="bg1"/>
                </a:solidFill>
                <a:latin typeface="Intel"/>
              </a:rPr>
              <a:t>ohn Lewis &amp; Partners is one of the UK's leading retailers, operating department stores and an online shopping platform. It is part of the employee-owned John Lewis Partnership, where employees are known as Partners.   The company is currently undergoing organisational transformation to remain competitive in the retail market. Its transformation focuses on:</a:t>
            </a:r>
            <a:endParaRPr lang="en-GB" sz="2800" spc="-69" noProof="0" dirty="0">
              <a:solidFill>
                <a:srgbClr val="FFFFFF"/>
              </a:solidFill>
              <a:latin typeface="Intel"/>
              <a:ea typeface="Inter"/>
              <a:cs typeface="Inter"/>
              <a:sym typeface="Inter"/>
            </a:endParaRP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800" spc="-69" dirty="0">
                <a:solidFill>
                  <a:srgbClr val="FFFFFF"/>
                </a:solidFill>
                <a:latin typeface="Intel"/>
                <a:ea typeface="Inter"/>
                <a:cs typeface="Inter"/>
                <a:sym typeface="Inter"/>
              </a:rPr>
              <a:t>Digital transformation and e-commerce growth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800" spc="-69" dirty="0">
                <a:solidFill>
                  <a:srgbClr val="FFFFFF"/>
                </a:solidFill>
                <a:latin typeface="Intel"/>
                <a:ea typeface="Inter"/>
                <a:cs typeface="Inter"/>
                <a:sym typeface="Inter"/>
              </a:rPr>
              <a:t>Investment in technology and innovation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800" spc="-69" dirty="0">
                <a:solidFill>
                  <a:srgbClr val="FFFFFF"/>
                </a:solidFill>
                <a:latin typeface="Intel"/>
                <a:ea typeface="Inter"/>
                <a:cs typeface="Inter"/>
                <a:sym typeface="Inter"/>
              </a:rPr>
              <a:t>Improving customer experience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800" spc="-69" dirty="0">
                <a:solidFill>
                  <a:srgbClr val="FFFFFF"/>
                </a:solidFill>
                <a:latin typeface="Intel"/>
                <a:ea typeface="Inter"/>
                <a:cs typeface="Inter"/>
                <a:sym typeface="Inter"/>
              </a:rPr>
              <a:t>Enhancing supply chain efficiency</a:t>
            </a:r>
          </a:p>
          <a:p>
            <a:pPr marL="600360" lvl="1" indent="-300180" algn="l">
              <a:lnSpc>
                <a:spcPts val="3893"/>
              </a:lnSpc>
              <a:buFont typeface="Arial"/>
              <a:buChar char="•"/>
            </a:pPr>
            <a:r>
              <a:rPr lang="en-US" sz="2800" spc="-69" dirty="0">
                <a:solidFill>
                  <a:srgbClr val="FFFFFF"/>
                </a:solidFill>
                <a:latin typeface="Intel"/>
                <a:ea typeface="Inter"/>
                <a:cs typeface="Inter"/>
                <a:sym typeface="Inter"/>
              </a:rPr>
              <a:t>Developing new employee skills</a:t>
            </a:r>
          </a:p>
          <a:p>
            <a:pPr algn="l">
              <a:lnSpc>
                <a:spcPts val="3893"/>
              </a:lnSpc>
            </a:pPr>
            <a:r>
              <a:rPr lang="en-US" sz="2800" spc="-69" dirty="0">
                <a:solidFill>
                  <a:srgbClr val="FFFFFF"/>
                </a:solidFill>
                <a:latin typeface="Intel"/>
                <a:ea typeface="Inter"/>
                <a:cs typeface="Inter"/>
                <a:sym typeface="Inter"/>
              </a:rPr>
              <a:t>   As a result, John Lewis &amp; Partners needs to recruit talented employees with strong digital, communication and customer service skills to support these </a:t>
            </a:r>
            <a:r>
              <a:rPr lang="en-US" sz="2800" spc="-69" dirty="0" err="1">
                <a:solidFill>
                  <a:srgbClr val="FFFFFF"/>
                </a:solidFill>
                <a:latin typeface="Intel"/>
                <a:ea typeface="Inter"/>
                <a:cs typeface="Inter"/>
                <a:sym typeface="Inter"/>
              </a:rPr>
              <a:t>organisational</a:t>
            </a:r>
            <a:r>
              <a:rPr lang="en-US" sz="2800" spc="-69" dirty="0">
                <a:solidFill>
                  <a:srgbClr val="FFFFFF"/>
                </a:solidFill>
                <a:latin typeface="Intel"/>
                <a:ea typeface="Inter"/>
                <a:cs typeface="Inter"/>
                <a:sym typeface="Inter"/>
              </a:rPr>
              <a:t> changes.</a:t>
            </a:r>
          </a:p>
          <a:p>
            <a:pPr algn="l">
              <a:lnSpc>
                <a:spcPts val="3893"/>
              </a:lnSpc>
            </a:pPr>
            <a:endParaRPr lang="en-US" sz="2780" spc="-69" dirty="0">
              <a:solidFill>
                <a:srgbClr val="FFFFFF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905000" y="-29315"/>
            <a:ext cx="14721682" cy="2353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0"/>
              </a:lnSpc>
            </a:pPr>
            <a:r>
              <a:rPr lang="en-US" sz="640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Introduction to John Lewis &amp; Partners</a:t>
            </a:r>
          </a:p>
          <a:p>
            <a:pPr algn="ctr">
              <a:lnSpc>
                <a:spcPts val="9800"/>
              </a:lnSpc>
            </a:pPr>
            <a:endParaRPr lang="en-US" sz="6400" b="1" dirty="0">
              <a:solidFill>
                <a:srgbClr val="FFFFFF"/>
              </a:solidFill>
              <a:latin typeface="Arimo Bold"/>
              <a:ea typeface="Arimo Bold"/>
              <a:cs typeface="Arimo Bold"/>
              <a:sym typeface="Arimo Bold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A28FFE-6173-AF98-15F5-52C73A5F7778}"/>
              </a:ext>
            </a:extLst>
          </p:cNvPr>
          <p:cNvSpPr txBox="1"/>
          <p:nvPr/>
        </p:nvSpPr>
        <p:spPr>
          <a:xfrm>
            <a:off x="217102" y="9830884"/>
            <a:ext cx="3375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(John </a:t>
            </a:r>
            <a:r>
              <a:rPr lang="uk-UA" dirty="0" err="1">
                <a:solidFill>
                  <a:schemeClr val="bg1"/>
                </a:solidFill>
              </a:rPr>
              <a:t>Lewis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Partnership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plc</a:t>
            </a:r>
            <a:r>
              <a:rPr lang="uk-UA" dirty="0">
                <a:solidFill>
                  <a:schemeClr val="bg1"/>
                </a:solidFill>
              </a:rPr>
              <a:t>,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49120" y="1564329"/>
            <a:ext cx="5223064" cy="708074"/>
            <a:chOff x="0" y="0"/>
            <a:chExt cx="2997786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149120" y="2500537"/>
            <a:ext cx="5223064" cy="708074"/>
            <a:chOff x="0" y="0"/>
            <a:chExt cx="2997786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148466" y="3437305"/>
            <a:ext cx="5223064" cy="708074"/>
            <a:chOff x="0" y="0"/>
            <a:chExt cx="2997786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149120" y="7184378"/>
            <a:ext cx="5223064" cy="708074"/>
            <a:chOff x="0" y="0"/>
            <a:chExt cx="2997786" cy="4064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148466" y="4374073"/>
            <a:ext cx="5223064" cy="708074"/>
            <a:chOff x="0" y="0"/>
            <a:chExt cx="2997786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149120" y="6247610"/>
            <a:ext cx="5223064" cy="708074"/>
            <a:chOff x="0" y="0"/>
            <a:chExt cx="2997786" cy="406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149120" y="5310842"/>
            <a:ext cx="5223064" cy="708074"/>
            <a:chOff x="0" y="0"/>
            <a:chExt cx="2997786" cy="4064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2148466" y="8121146"/>
            <a:ext cx="5223064" cy="708074"/>
            <a:chOff x="0" y="0"/>
            <a:chExt cx="2997786" cy="4064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2149120" y="9057914"/>
            <a:ext cx="5223064" cy="708074"/>
            <a:chOff x="0" y="0"/>
            <a:chExt cx="2997786" cy="4064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2997786" cy="406400"/>
            </a:xfrm>
            <a:custGeom>
              <a:avLst/>
              <a:gdLst/>
              <a:ahLst/>
              <a:cxnLst/>
              <a:rect l="l" t="t" r="r" b="b"/>
              <a:pathLst>
                <a:path w="2997786" h="406400">
                  <a:moveTo>
                    <a:pt x="2794586" y="0"/>
                  </a:moveTo>
                  <a:cubicBezTo>
                    <a:pt x="2906811" y="0"/>
                    <a:pt x="2997786" y="90976"/>
                    <a:pt x="2997786" y="203200"/>
                  </a:cubicBezTo>
                  <a:cubicBezTo>
                    <a:pt x="2997786" y="315424"/>
                    <a:pt x="2906811" y="406400"/>
                    <a:pt x="279458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A07B69"/>
            </a:solidFill>
          </p:spPr>
          <p:txBody>
            <a:bodyPr/>
            <a:lstStyle/>
            <a:p>
              <a:endParaRPr lang="uk-UA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76200"/>
              <a:ext cx="2997786" cy="482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37" name="Freeform 37"/>
          <p:cNvSpPr/>
          <p:nvPr/>
        </p:nvSpPr>
        <p:spPr>
          <a:xfrm>
            <a:off x="1009772" y="1802624"/>
            <a:ext cx="9878074" cy="6113575"/>
          </a:xfrm>
          <a:custGeom>
            <a:avLst/>
            <a:gdLst/>
            <a:ahLst/>
            <a:cxnLst/>
            <a:rect l="l" t="t" r="r" b="b"/>
            <a:pathLst>
              <a:path w="9878074" h="6113575">
                <a:moveTo>
                  <a:pt x="0" y="0"/>
                </a:moveTo>
                <a:lnTo>
                  <a:pt x="9878074" y="0"/>
                </a:lnTo>
                <a:lnTo>
                  <a:pt x="9878074" y="6113575"/>
                </a:lnTo>
                <a:lnTo>
                  <a:pt x="0" y="61135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127" b="-4127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38" name="TextBox 38"/>
          <p:cNvSpPr txBox="1"/>
          <p:nvPr/>
        </p:nvSpPr>
        <p:spPr>
          <a:xfrm>
            <a:off x="429213" y="321603"/>
            <a:ext cx="12795242" cy="131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958"/>
              </a:lnSpc>
            </a:pPr>
            <a:r>
              <a:rPr lang="en-US" sz="10482" spc="-786" dirty="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Telegraf"/>
                <a:ea typeface="Telegraf"/>
                <a:cs typeface="Telegraf"/>
                <a:sym typeface="Telegraf"/>
              </a:rPr>
              <a:t>Recruitment Process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847790" y="1659204"/>
            <a:ext cx="2263117" cy="8413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Job Analysis</a:t>
            </a:r>
          </a:p>
          <a:p>
            <a:pPr algn="ctr">
              <a:lnSpc>
                <a:spcPts val="2689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13602086" y="2624009"/>
            <a:ext cx="2780913" cy="968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Job Description</a:t>
            </a:r>
          </a:p>
          <a:p>
            <a:pPr algn="ctr">
              <a:lnSpc>
                <a:spcPts val="3764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13224455" y="3560777"/>
            <a:ext cx="3310290" cy="841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Person Specification</a:t>
            </a:r>
          </a:p>
          <a:p>
            <a:pPr algn="ctr">
              <a:lnSpc>
                <a:spcPts val="2689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3235747" y="4497545"/>
            <a:ext cx="3452053" cy="968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Advertising Vacancy</a:t>
            </a:r>
          </a:p>
          <a:p>
            <a:pPr algn="ctr">
              <a:lnSpc>
                <a:spcPts val="3764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3847791" y="5380612"/>
            <a:ext cx="2000500" cy="968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Applications</a:t>
            </a:r>
          </a:p>
          <a:p>
            <a:pPr algn="ctr">
              <a:lnSpc>
                <a:spcPts val="3764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3904965" y="6371082"/>
            <a:ext cx="1943326" cy="8413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Shortlisting</a:t>
            </a:r>
          </a:p>
          <a:p>
            <a:pPr algn="ctr">
              <a:lnSpc>
                <a:spcPts val="2689"/>
              </a:lnSpc>
              <a:spcBef>
                <a:spcPct val="0"/>
              </a:spcBef>
            </a:pPr>
            <a:endParaRPr lang="en-US" sz="2689" spc="-67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13940127" y="7307851"/>
            <a:ext cx="1755765" cy="4683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64"/>
              </a:lnSpc>
              <a:spcBef>
                <a:spcPct val="0"/>
              </a:spcBef>
            </a:pPr>
            <a:r>
              <a:rPr lang="en-US" sz="2689" spc="-67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Interviews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4033225" y="8177839"/>
            <a:ext cx="1660704" cy="4693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899"/>
              </a:lnSpc>
              <a:spcBef>
                <a:spcPct val="0"/>
              </a:spcBef>
            </a:pPr>
            <a:r>
              <a:rPr lang="en-US" sz="2785" spc="-6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Selection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3940127" y="9114607"/>
            <a:ext cx="1753148" cy="4693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899"/>
              </a:lnSpc>
              <a:spcBef>
                <a:spcPct val="0"/>
              </a:spcBef>
            </a:pPr>
            <a:r>
              <a:rPr lang="en-US" sz="2785" spc="-6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Job Offer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29213" y="8086425"/>
            <a:ext cx="11484386" cy="1628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-75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A structured recruitment process helps John Lewis attract qualified candidates who can support organisational transformation.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000" spc="-75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145F721-F758-80F8-2ABD-021C701F3759}"/>
              </a:ext>
            </a:extLst>
          </p:cNvPr>
          <p:cNvSpPr txBox="1"/>
          <p:nvPr/>
        </p:nvSpPr>
        <p:spPr>
          <a:xfrm>
            <a:off x="32657" y="9798645"/>
            <a:ext cx="5192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</a:t>
            </a:r>
            <a:r>
              <a:rPr lang="uk-UA" dirty="0" err="1">
                <a:solidFill>
                  <a:schemeClr val="bg1"/>
                </a:solidFill>
              </a:rPr>
              <a:t>Armstrong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Taylor</a:t>
            </a:r>
            <a:r>
              <a:rPr lang="uk-UA" dirty="0">
                <a:solidFill>
                  <a:schemeClr val="bg1"/>
                </a:solidFill>
              </a:rPr>
              <a:t>, 2023; </a:t>
            </a:r>
            <a:r>
              <a:rPr lang="uk-UA" dirty="0" err="1">
                <a:solidFill>
                  <a:schemeClr val="bg1"/>
                </a:solidFill>
              </a:rPr>
              <a:t>Bratton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Gold</a:t>
            </a:r>
            <a:r>
              <a:rPr lang="uk-UA" dirty="0">
                <a:solidFill>
                  <a:schemeClr val="bg1"/>
                </a:solidFill>
              </a:rPr>
              <a:t>, 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10335" y="3650190"/>
            <a:ext cx="5932069" cy="5782788"/>
            <a:chOff x="0" y="0"/>
            <a:chExt cx="1562356" cy="152303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62356" cy="1523039"/>
            </a:xfrm>
            <a:custGeom>
              <a:avLst/>
              <a:gdLst/>
              <a:ahLst/>
              <a:cxnLst/>
              <a:rect l="l" t="t" r="r" b="b"/>
              <a:pathLst>
                <a:path w="1562356" h="1523039">
                  <a:moveTo>
                    <a:pt x="0" y="0"/>
                  </a:moveTo>
                  <a:lnTo>
                    <a:pt x="1562356" y="0"/>
                  </a:lnTo>
                  <a:lnTo>
                    <a:pt x="1562356" y="1523039"/>
                  </a:lnTo>
                  <a:lnTo>
                    <a:pt x="0" y="152303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562356" cy="15992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44413" y="3598699"/>
            <a:ext cx="6275740" cy="6119457"/>
            <a:chOff x="0" y="0"/>
            <a:chExt cx="1561935" cy="152303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61935" cy="1523039"/>
            </a:xfrm>
            <a:custGeom>
              <a:avLst/>
              <a:gdLst/>
              <a:ahLst/>
              <a:cxnLst/>
              <a:rect l="l" t="t" r="r" b="b"/>
              <a:pathLst>
                <a:path w="1561935" h="1523039">
                  <a:moveTo>
                    <a:pt x="0" y="0"/>
                  </a:moveTo>
                  <a:lnTo>
                    <a:pt x="1561935" y="0"/>
                  </a:lnTo>
                  <a:lnTo>
                    <a:pt x="1561935" y="1523039"/>
                  </a:lnTo>
                  <a:lnTo>
                    <a:pt x="0" y="152303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561935" cy="15992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6820153" y="3140863"/>
            <a:ext cx="4841074" cy="7035129"/>
          </a:xfrm>
          <a:custGeom>
            <a:avLst/>
            <a:gdLst/>
            <a:ahLst/>
            <a:cxnLst/>
            <a:rect l="l" t="t" r="r" b="b"/>
            <a:pathLst>
              <a:path w="4841074" h="7035129">
                <a:moveTo>
                  <a:pt x="0" y="0"/>
                </a:moveTo>
                <a:lnTo>
                  <a:pt x="4841074" y="0"/>
                </a:lnTo>
                <a:lnTo>
                  <a:pt x="4841074" y="7035129"/>
                </a:lnTo>
                <a:lnTo>
                  <a:pt x="0" y="70351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8345" r="-59854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9" name="TextBox 9"/>
          <p:cNvSpPr txBox="1"/>
          <p:nvPr/>
        </p:nvSpPr>
        <p:spPr>
          <a:xfrm>
            <a:off x="8477286" y="382104"/>
            <a:ext cx="9810714" cy="167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452"/>
              </a:lnSpc>
            </a:pPr>
            <a:r>
              <a:rPr lang="en-US" sz="12055" spc="-904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Telegraf"/>
                <a:ea typeface="Telegraf"/>
                <a:cs typeface="Telegraf"/>
                <a:sym typeface="Telegraf"/>
              </a:rPr>
              <a:t>Job Analysis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0600" y="1686905"/>
            <a:ext cx="8448576" cy="575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en-US" sz="3199" spc="-7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Position: Digital Transformation Project Manager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44413" y="4584065"/>
            <a:ext cx="6218798" cy="4940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Lead digital transformation projects.</a:t>
            </a:r>
          </a:p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Coordinate cross-functional teams.</a:t>
            </a:r>
          </a:p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Improve customer experience through digital solutions.</a:t>
            </a:r>
          </a:p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Manage project budgets and timelines.</a:t>
            </a:r>
          </a:p>
          <a:p>
            <a:pPr marL="616864" lvl="1" indent="-308432" algn="l">
              <a:lnSpc>
                <a:spcPts val="4000"/>
              </a:lnSpc>
              <a:buAutoNum type="arabicPeriod"/>
            </a:pPr>
            <a:r>
              <a:rPr lang="en-US" sz="2857" spc="-71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Support </a:t>
            </a:r>
            <a:r>
              <a:rPr lang="en-US" sz="2857" spc="-71" dirty="0" err="1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organisational</a:t>
            </a:r>
            <a:r>
              <a:rPr lang="en-US" sz="2857" spc="-71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change initiatives.</a:t>
            </a:r>
          </a:p>
          <a:p>
            <a:pPr algn="ctr">
              <a:lnSpc>
                <a:spcPts val="2963"/>
              </a:lnSpc>
              <a:spcBef>
                <a:spcPct val="0"/>
              </a:spcBef>
            </a:pPr>
            <a:endParaRPr lang="en-US" sz="2857" spc="-71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89718" y="3108852"/>
            <a:ext cx="6030435" cy="890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07"/>
              </a:lnSpc>
              <a:spcBef>
                <a:spcPct val="0"/>
              </a:spcBef>
            </a:pPr>
            <a:r>
              <a:rPr lang="en-US" sz="5291" spc="-13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Key Responsibilities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710335" y="4593590"/>
            <a:ext cx="5932069" cy="3235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Leadership and decision-making.</a:t>
            </a:r>
          </a:p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Excellent communication skills.</a:t>
            </a:r>
          </a:p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Project management.</a:t>
            </a:r>
          </a:p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Digital and technology knowledge.</a:t>
            </a:r>
          </a:p>
          <a:p>
            <a:pPr marL="582930" lvl="1" indent="-291465" algn="l">
              <a:lnSpc>
                <a:spcPts val="3779"/>
              </a:lnSpc>
              <a:buAutoNum type="arabicPeriod"/>
            </a:pPr>
            <a:r>
              <a:rPr lang="en-US" sz="2700" spc="-6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Problem-solving and analytical thinking.</a:t>
            </a:r>
          </a:p>
          <a:p>
            <a:pPr algn="l">
              <a:lnSpc>
                <a:spcPts val="2800"/>
              </a:lnSpc>
            </a:pPr>
            <a:endParaRPr lang="en-US" sz="2700" spc="-67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942942" y="3108852"/>
            <a:ext cx="5466854" cy="920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sz="5000" spc="-125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Required Skills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F8384E0-5E09-AA64-5B34-E8618152C73B}"/>
              </a:ext>
            </a:extLst>
          </p:cNvPr>
          <p:cNvSpPr txBox="1"/>
          <p:nvPr/>
        </p:nvSpPr>
        <p:spPr>
          <a:xfrm>
            <a:off x="27214" y="9960366"/>
            <a:ext cx="2895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</a:t>
            </a:r>
            <a:r>
              <a:rPr lang="uk-UA" dirty="0" err="1">
                <a:solidFill>
                  <a:schemeClr val="bg1"/>
                </a:solidFill>
              </a:rPr>
              <a:t>Armstrong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Taylor</a:t>
            </a:r>
            <a:r>
              <a:rPr lang="uk-UA" dirty="0">
                <a:solidFill>
                  <a:schemeClr val="bg1"/>
                </a:solidFill>
              </a:rPr>
              <a:t>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4549253"/>
            <a:ext cx="9144000" cy="2880053"/>
          </a:xfrm>
          <a:custGeom>
            <a:avLst/>
            <a:gdLst/>
            <a:ahLst/>
            <a:cxnLst/>
            <a:rect l="l" t="t" r="r" b="b"/>
            <a:pathLst>
              <a:path w="8988116" h="2779865">
                <a:moveTo>
                  <a:pt x="0" y="0"/>
                </a:moveTo>
                <a:lnTo>
                  <a:pt x="8988116" y="0"/>
                </a:lnTo>
                <a:lnTo>
                  <a:pt x="8988116" y="2779866"/>
                </a:lnTo>
                <a:lnTo>
                  <a:pt x="0" y="277986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343" t="-20602" b="-342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3" name="TextBox 3"/>
          <p:cNvSpPr txBox="1"/>
          <p:nvPr/>
        </p:nvSpPr>
        <p:spPr>
          <a:xfrm>
            <a:off x="708636" y="95250"/>
            <a:ext cx="16870728" cy="1120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00"/>
              </a:lnSpc>
            </a:pPr>
            <a:r>
              <a:rPr lang="en-US" sz="8000" spc="-600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Telegraf"/>
                <a:ea typeface="Telegraf"/>
                <a:cs typeface="Telegraf"/>
                <a:sym typeface="Telegraf"/>
              </a:rPr>
              <a:t>Job Description &amp; Person Specification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309638" y="1216026"/>
            <a:ext cx="7937103" cy="2859403"/>
            <a:chOff x="0" y="0"/>
            <a:chExt cx="1975423" cy="71166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75423" cy="711661"/>
            </a:xfrm>
            <a:custGeom>
              <a:avLst/>
              <a:gdLst/>
              <a:ahLst/>
              <a:cxnLst/>
              <a:rect l="l" t="t" r="r" b="b"/>
              <a:pathLst>
                <a:path w="1975423" h="711661">
                  <a:moveTo>
                    <a:pt x="0" y="0"/>
                  </a:moveTo>
                  <a:lnTo>
                    <a:pt x="1975423" y="0"/>
                  </a:lnTo>
                  <a:lnTo>
                    <a:pt x="1975423" y="711661"/>
                  </a:lnTo>
                  <a:lnTo>
                    <a:pt x="0" y="711661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76200"/>
              <a:ext cx="1975423" cy="7878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470807" y="1473948"/>
            <a:ext cx="7463433" cy="2500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spc="-69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Position Digital :</a:t>
            </a:r>
            <a:r>
              <a:rPr lang="en-US" sz="2799" spc="-69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Transformation Project Manager</a:t>
            </a:r>
          </a:p>
          <a:p>
            <a:pPr algn="l">
              <a:lnSpc>
                <a:spcPts val="3919"/>
              </a:lnSpc>
            </a:pPr>
            <a:r>
              <a:rPr lang="en-US" sz="2799" spc="-69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Location :</a:t>
            </a:r>
            <a:r>
              <a:rPr lang="en-US" sz="2799" spc="-69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 London</a:t>
            </a:r>
          </a:p>
          <a:p>
            <a:pPr algn="l">
              <a:lnSpc>
                <a:spcPts val="3919"/>
              </a:lnSpc>
            </a:pPr>
            <a:r>
              <a:rPr lang="en-US" sz="2799" spc="-69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Department : </a:t>
            </a:r>
            <a:r>
              <a:rPr lang="en-US" sz="2799" spc="-69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Transformation Team</a:t>
            </a:r>
          </a:p>
          <a:p>
            <a:pPr algn="l">
              <a:lnSpc>
                <a:spcPts val="3919"/>
              </a:lnSpc>
            </a:pPr>
            <a:r>
              <a:rPr lang="en-US" sz="2799" spc="-69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Reports to :</a:t>
            </a:r>
            <a:r>
              <a:rPr lang="en-US" sz="2799" spc="-69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 Transformation Director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  <a:endParaRPr lang="en-US" sz="2799" spc="-69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9955672" y="1200898"/>
            <a:ext cx="7922531" cy="3046729"/>
            <a:chOff x="0" y="0"/>
            <a:chExt cx="1971796" cy="75828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971796" cy="758284"/>
            </a:xfrm>
            <a:custGeom>
              <a:avLst/>
              <a:gdLst/>
              <a:ahLst/>
              <a:cxnLst/>
              <a:rect l="l" t="t" r="r" b="b"/>
              <a:pathLst>
                <a:path w="1971796" h="758284">
                  <a:moveTo>
                    <a:pt x="0" y="0"/>
                  </a:moveTo>
                  <a:lnTo>
                    <a:pt x="1971796" y="0"/>
                  </a:lnTo>
                  <a:lnTo>
                    <a:pt x="1971796" y="758284"/>
                  </a:lnTo>
                  <a:lnTo>
                    <a:pt x="0" y="758284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971796" cy="8344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209585" y="1196358"/>
            <a:ext cx="7607608" cy="26782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622"/>
              </a:lnSpc>
            </a:pPr>
            <a:r>
              <a:rPr lang="en-US" sz="2587" spc="-64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                                            </a:t>
            </a:r>
            <a:r>
              <a:rPr lang="en-US" sz="2587" spc="-64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 Main Duties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Lead digital transformation projects.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Coordinate cross-functional teams.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Monitor project progress and budgets.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Improve customer experience through innovation.</a:t>
            </a:r>
          </a:p>
          <a:p>
            <a:pPr marL="82549" indent="-269875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Support </a:t>
            </a:r>
            <a:r>
              <a:rPr lang="en-US" sz="2499" spc="-62" dirty="0" err="1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organisational</a:t>
            </a: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 change across the business.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09638" y="5663573"/>
            <a:ext cx="7937103" cy="4064351"/>
            <a:chOff x="0" y="0"/>
            <a:chExt cx="1975423" cy="101155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975423" cy="1011555"/>
            </a:xfrm>
            <a:custGeom>
              <a:avLst/>
              <a:gdLst/>
              <a:ahLst/>
              <a:cxnLst/>
              <a:rect l="l" t="t" r="r" b="b"/>
              <a:pathLst>
                <a:path w="1975423" h="1011555">
                  <a:moveTo>
                    <a:pt x="0" y="0"/>
                  </a:moveTo>
                  <a:lnTo>
                    <a:pt x="1975423" y="0"/>
                  </a:lnTo>
                  <a:lnTo>
                    <a:pt x="1975423" y="1011555"/>
                  </a:lnTo>
                  <a:lnTo>
                    <a:pt x="0" y="1011555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76200"/>
              <a:ext cx="1975423" cy="10877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309638" y="5709786"/>
            <a:ext cx="7937103" cy="388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spc="-62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Person Specification</a:t>
            </a:r>
          </a:p>
          <a:p>
            <a:pPr algn="ctr">
              <a:lnSpc>
                <a:spcPts val="3499"/>
              </a:lnSpc>
            </a:pPr>
            <a:r>
              <a:rPr lang="en-US" sz="2499" spc="-62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Essential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Bachelor's degree (Business, Management or related field).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Experience in project management.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Strong leadership skills.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Excellent communication skills.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Ability to work under pressure.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499" spc="-62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10895394" y="7691438"/>
            <a:ext cx="6982809" cy="2228620"/>
            <a:chOff x="0" y="0"/>
            <a:chExt cx="1737914" cy="55466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737914" cy="554669"/>
            </a:xfrm>
            <a:custGeom>
              <a:avLst/>
              <a:gdLst/>
              <a:ahLst/>
              <a:cxnLst/>
              <a:rect l="l" t="t" r="r" b="b"/>
              <a:pathLst>
                <a:path w="1737914" h="554669">
                  <a:moveTo>
                    <a:pt x="0" y="0"/>
                  </a:moveTo>
                  <a:lnTo>
                    <a:pt x="1737914" y="0"/>
                  </a:lnTo>
                  <a:lnTo>
                    <a:pt x="1737914" y="554669"/>
                  </a:lnTo>
                  <a:lnTo>
                    <a:pt x="0" y="55466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737914" cy="6308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1177903" y="7738948"/>
            <a:ext cx="6683971" cy="2133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 spc="-6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Desirable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Experience in the retail sector.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Experience in digital transformation projects.</a:t>
            </a:r>
          </a:p>
          <a:p>
            <a:pPr marL="539749" lvl="1" indent="-269875" algn="l">
              <a:lnSpc>
                <a:spcPts val="3499"/>
              </a:lnSpc>
              <a:buAutoNum type="arabicPeriod"/>
            </a:pPr>
            <a:r>
              <a:rPr lang="en-US" sz="2499" spc="-6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Stakeholder management skills.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  <a:endParaRPr lang="en-US" sz="2499" spc="-62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0BDBBB-85C9-9299-DF40-0F2AF913F326}"/>
              </a:ext>
            </a:extLst>
          </p:cNvPr>
          <p:cNvSpPr txBox="1"/>
          <p:nvPr/>
        </p:nvSpPr>
        <p:spPr>
          <a:xfrm>
            <a:off x="0" y="9928673"/>
            <a:ext cx="5192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</a:t>
            </a:r>
            <a:r>
              <a:rPr lang="uk-UA" dirty="0" err="1">
                <a:solidFill>
                  <a:schemeClr val="bg1"/>
                </a:solidFill>
              </a:rPr>
              <a:t>Armstrong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Taylor</a:t>
            </a:r>
            <a:r>
              <a:rPr lang="uk-UA" dirty="0">
                <a:solidFill>
                  <a:schemeClr val="bg1"/>
                </a:solidFill>
              </a:rPr>
              <a:t>, 2023; </a:t>
            </a:r>
            <a:r>
              <a:rPr lang="uk-UA" dirty="0" err="1">
                <a:solidFill>
                  <a:schemeClr val="bg1"/>
                </a:solidFill>
              </a:rPr>
              <a:t>Bratton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Gold</a:t>
            </a:r>
            <a:r>
              <a:rPr lang="uk-UA" dirty="0">
                <a:solidFill>
                  <a:schemeClr val="bg1"/>
                </a:solidFill>
              </a:rPr>
              <a:t>, 2023)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2834095"/>
            <a:ext cx="2383616" cy="580736"/>
          </a:xfrm>
          <a:custGeom>
            <a:avLst/>
            <a:gdLst/>
            <a:ahLst/>
            <a:cxnLst/>
            <a:rect l="l" t="t" r="r" b="b"/>
            <a:pathLst>
              <a:path w="2383616" h="580736">
                <a:moveTo>
                  <a:pt x="0" y="0"/>
                </a:moveTo>
                <a:lnTo>
                  <a:pt x="2383616" y="0"/>
                </a:lnTo>
                <a:lnTo>
                  <a:pt x="2383616" y="580736"/>
                </a:lnTo>
                <a:lnTo>
                  <a:pt x="0" y="5807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3" name="Freeform 3"/>
          <p:cNvSpPr/>
          <p:nvPr/>
        </p:nvSpPr>
        <p:spPr>
          <a:xfrm>
            <a:off x="4858109" y="2514391"/>
            <a:ext cx="2169143" cy="1220143"/>
          </a:xfrm>
          <a:custGeom>
            <a:avLst/>
            <a:gdLst/>
            <a:ahLst/>
            <a:cxnLst/>
            <a:rect l="l" t="t" r="r" b="b"/>
            <a:pathLst>
              <a:path w="2169143" h="1220143">
                <a:moveTo>
                  <a:pt x="0" y="0"/>
                </a:moveTo>
                <a:lnTo>
                  <a:pt x="2169143" y="0"/>
                </a:lnTo>
                <a:lnTo>
                  <a:pt x="2169143" y="1220143"/>
                </a:lnTo>
                <a:lnTo>
                  <a:pt x="0" y="122014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4" name="Freeform 4"/>
          <p:cNvSpPr/>
          <p:nvPr/>
        </p:nvSpPr>
        <p:spPr>
          <a:xfrm>
            <a:off x="8456349" y="2264969"/>
            <a:ext cx="3289928" cy="1718987"/>
          </a:xfrm>
          <a:custGeom>
            <a:avLst/>
            <a:gdLst/>
            <a:ahLst/>
            <a:cxnLst/>
            <a:rect l="l" t="t" r="r" b="b"/>
            <a:pathLst>
              <a:path w="3289928" h="1718987">
                <a:moveTo>
                  <a:pt x="0" y="0"/>
                </a:moveTo>
                <a:lnTo>
                  <a:pt x="3289929" y="0"/>
                </a:lnTo>
                <a:lnTo>
                  <a:pt x="3289929" y="1718988"/>
                </a:lnTo>
                <a:lnTo>
                  <a:pt x="0" y="17189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5" name="Freeform 5"/>
          <p:cNvSpPr/>
          <p:nvPr/>
        </p:nvSpPr>
        <p:spPr>
          <a:xfrm>
            <a:off x="14056328" y="2514391"/>
            <a:ext cx="1831769" cy="1139391"/>
          </a:xfrm>
          <a:custGeom>
            <a:avLst/>
            <a:gdLst/>
            <a:ahLst/>
            <a:cxnLst/>
            <a:rect l="l" t="t" r="r" b="b"/>
            <a:pathLst>
              <a:path w="1831769" h="1139391">
                <a:moveTo>
                  <a:pt x="0" y="0"/>
                </a:moveTo>
                <a:lnTo>
                  <a:pt x="1831769" y="0"/>
                </a:lnTo>
                <a:lnTo>
                  <a:pt x="1831769" y="1139392"/>
                </a:lnTo>
                <a:lnTo>
                  <a:pt x="0" y="11393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30383" b="-30383"/>
            </a:stretch>
          </a:blipFill>
          <a:effectLst>
            <a:softEdge rad="127000"/>
          </a:effectLst>
        </p:spPr>
        <p:txBody>
          <a:bodyPr/>
          <a:lstStyle/>
          <a:p>
            <a:endParaRPr lang="uk-UA"/>
          </a:p>
        </p:txBody>
      </p:sp>
      <p:sp>
        <p:nvSpPr>
          <p:cNvPr id="6" name="Freeform 6"/>
          <p:cNvSpPr/>
          <p:nvPr/>
        </p:nvSpPr>
        <p:spPr>
          <a:xfrm>
            <a:off x="771179" y="4793608"/>
            <a:ext cx="7365507" cy="4143098"/>
          </a:xfrm>
          <a:custGeom>
            <a:avLst/>
            <a:gdLst/>
            <a:ahLst/>
            <a:cxnLst/>
            <a:rect l="l" t="t" r="r" b="b"/>
            <a:pathLst>
              <a:path w="7365507" h="4143098">
                <a:moveTo>
                  <a:pt x="0" y="0"/>
                </a:moveTo>
                <a:lnTo>
                  <a:pt x="7365507" y="0"/>
                </a:lnTo>
                <a:lnTo>
                  <a:pt x="7365507" y="4143097"/>
                </a:lnTo>
                <a:lnTo>
                  <a:pt x="0" y="414309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7" name="TextBox 7"/>
          <p:cNvSpPr txBox="1"/>
          <p:nvPr/>
        </p:nvSpPr>
        <p:spPr>
          <a:xfrm>
            <a:off x="5669558" y="107950"/>
            <a:ext cx="7721783" cy="8425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sz="5000" spc="-125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Advertisement Platforms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0620" y="1388341"/>
            <a:ext cx="12880555" cy="727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spc="-99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John Lewis &amp; Partners can advertise vacancies through: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1109" y="3577583"/>
            <a:ext cx="3318798" cy="730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5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professional networking and experienced candidates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53933" y="3577583"/>
            <a:ext cx="3430916" cy="730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5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large number of job seekers across different sectors.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93805" y="3667859"/>
            <a:ext cx="4035486" cy="791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spc="-54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employer branding and job advertising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391341" y="3587108"/>
            <a:ext cx="3161743" cy="1572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</a:pPr>
            <a:r>
              <a:rPr lang="en-US" sz="2199" spc="-54" dirty="0">
                <a:solidFill>
                  <a:srgbClr val="EEB579"/>
                </a:solidFill>
                <a:latin typeface="Telegraf"/>
                <a:ea typeface="Telegraf"/>
                <a:cs typeface="Telegraf"/>
                <a:sym typeface="Telegraf"/>
              </a:rPr>
              <a:t>John Lewis Careers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spc="-54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attracts candidates interested in the company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84340" y="9182100"/>
            <a:ext cx="7139186" cy="377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5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promotes existing employees and supports career development.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447938" y="5500861"/>
            <a:ext cx="7886807" cy="4059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2"/>
              </a:lnSpc>
            </a:pPr>
            <a:r>
              <a:rPr lang="en-US" sz="4294" spc="-107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 these platforms?</a:t>
            </a:r>
          </a:p>
          <a:p>
            <a:pPr algn="ctr">
              <a:lnSpc>
                <a:spcPts val="4332"/>
              </a:lnSpc>
            </a:pPr>
            <a:r>
              <a:rPr lang="en-US" sz="3094" spc="-7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These recruitment channels help John Lewis &amp; Partners reach a diverse pool of qualified candidates, strengthen employer branding, and attract the skills needed to support organisational transformation.</a:t>
            </a:r>
          </a:p>
          <a:p>
            <a:pPr algn="ctr">
              <a:lnSpc>
                <a:spcPts val="4332"/>
              </a:lnSpc>
              <a:spcBef>
                <a:spcPct val="0"/>
              </a:spcBef>
            </a:pPr>
            <a:endParaRPr lang="en-US" sz="3094" spc="-77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C7CE32B-CAD9-3384-EE50-E8636837C816}"/>
              </a:ext>
            </a:extLst>
          </p:cNvPr>
          <p:cNvSpPr txBox="1"/>
          <p:nvPr/>
        </p:nvSpPr>
        <p:spPr>
          <a:xfrm>
            <a:off x="13852251" y="9900783"/>
            <a:ext cx="4071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(John </a:t>
            </a:r>
            <a:r>
              <a:rPr lang="uk-UA" dirty="0" err="1">
                <a:solidFill>
                  <a:schemeClr val="bg1"/>
                </a:solidFill>
              </a:rPr>
              <a:t>Lewis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Partnership</a:t>
            </a:r>
            <a:r>
              <a:rPr lang="uk-UA" dirty="0">
                <a:solidFill>
                  <a:schemeClr val="bg1"/>
                </a:solidFill>
              </a:rPr>
              <a:t>, </a:t>
            </a:r>
            <a:r>
              <a:rPr lang="uk-UA" dirty="0" err="1">
                <a:solidFill>
                  <a:schemeClr val="bg1"/>
                </a:solidFill>
              </a:rPr>
              <a:t>n.d</a:t>
            </a:r>
            <a:r>
              <a:rPr lang="uk-UA" dirty="0">
                <a:solidFill>
                  <a:schemeClr val="bg1"/>
                </a:solidFill>
              </a:rPr>
              <a:t>.; CIPD, 2024)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6868766"/>
            <a:ext cx="7884076" cy="2787650"/>
            <a:chOff x="0" y="0"/>
            <a:chExt cx="1962225" cy="69380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62225" cy="693803"/>
            </a:xfrm>
            <a:custGeom>
              <a:avLst/>
              <a:gdLst/>
              <a:ahLst/>
              <a:cxnLst/>
              <a:rect l="l" t="t" r="r" b="b"/>
              <a:pathLst>
                <a:path w="1962225" h="693803">
                  <a:moveTo>
                    <a:pt x="0" y="0"/>
                  </a:moveTo>
                  <a:lnTo>
                    <a:pt x="1962225" y="0"/>
                  </a:lnTo>
                  <a:lnTo>
                    <a:pt x="1962225" y="693803"/>
                  </a:lnTo>
                  <a:lnTo>
                    <a:pt x="0" y="693803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962225" cy="7700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641483" y="8050176"/>
            <a:ext cx="8318006" cy="1606240"/>
            <a:chOff x="0" y="0"/>
            <a:chExt cx="2070224" cy="39976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0224" cy="399769"/>
            </a:xfrm>
            <a:custGeom>
              <a:avLst/>
              <a:gdLst/>
              <a:ahLst/>
              <a:cxnLst/>
              <a:rect l="l" t="t" r="r" b="b"/>
              <a:pathLst>
                <a:path w="2070224" h="399769">
                  <a:moveTo>
                    <a:pt x="0" y="0"/>
                  </a:moveTo>
                  <a:lnTo>
                    <a:pt x="2070224" y="0"/>
                  </a:lnTo>
                  <a:lnTo>
                    <a:pt x="2070224" y="399769"/>
                  </a:lnTo>
                  <a:lnTo>
                    <a:pt x="0" y="39976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2070224" cy="4759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4104909" y="3280518"/>
            <a:ext cx="5328996" cy="2997560"/>
          </a:xfrm>
          <a:custGeom>
            <a:avLst/>
            <a:gdLst/>
            <a:ahLst/>
            <a:cxnLst/>
            <a:rect l="l" t="t" r="r" b="b"/>
            <a:pathLst>
              <a:path w="5328996" h="2997560">
                <a:moveTo>
                  <a:pt x="0" y="0"/>
                </a:moveTo>
                <a:lnTo>
                  <a:pt x="5328996" y="0"/>
                </a:lnTo>
                <a:lnTo>
                  <a:pt x="5328996" y="2997561"/>
                </a:lnTo>
                <a:lnTo>
                  <a:pt x="0" y="299756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9" name="TextBox 9"/>
          <p:cNvSpPr txBox="1"/>
          <p:nvPr/>
        </p:nvSpPr>
        <p:spPr>
          <a:xfrm>
            <a:off x="1236810" y="2979528"/>
            <a:ext cx="1929606" cy="601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What is it?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41800" y="121603"/>
            <a:ext cx="9004399" cy="1604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Interview Type 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298151" y="1924194"/>
            <a:ext cx="969169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Competency-Based Interview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944" y="4074766"/>
            <a:ext cx="3515415" cy="2139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spc="-5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 competency-based interview focuses on a candidate's previous experience to assess whether they have the skills required for the role.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619258" y="3153333"/>
            <a:ext cx="8009434" cy="601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 is it suitable for John Lewis &amp; Partners?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641483" y="4209386"/>
            <a:ext cx="8009434" cy="107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 spc="-49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During organisational transformation, the company needs employees who have already demonstrated leadership, teamwork and problem-solving skills in real workplace situations.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433905" y="5302328"/>
            <a:ext cx="2488506" cy="41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 b="1" spc="-57" dirty="0">
                <a:solidFill>
                  <a:srgbClr val="EEDB99"/>
                </a:solidFill>
                <a:latin typeface="Telegraf Bold"/>
                <a:ea typeface="Telegraf Bold"/>
                <a:cs typeface="Telegraf Bold"/>
                <a:sym typeface="Telegraf Bold"/>
              </a:rPr>
              <a:t>Example Question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641483" y="6138516"/>
            <a:ext cx="8050411" cy="730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 spc="-5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Tell me about a time when you successfully managed organisational change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810" y="7242838"/>
            <a:ext cx="7033681" cy="2103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38"/>
              </a:lnSpc>
            </a:pPr>
            <a:r>
              <a:rPr lang="en-US" sz="2956" spc="-73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Real examples from previous experience.</a:t>
            </a:r>
          </a:p>
          <a:p>
            <a:pPr algn="ctr">
              <a:lnSpc>
                <a:spcPts val="4138"/>
              </a:lnSpc>
            </a:pPr>
            <a:r>
              <a:rPr lang="en-US" sz="2956" spc="-73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Fair and structured assessment.</a:t>
            </a:r>
          </a:p>
          <a:p>
            <a:pPr algn="ctr">
              <a:lnSpc>
                <a:spcPts val="4138"/>
              </a:lnSpc>
            </a:pPr>
            <a:r>
              <a:rPr lang="en-US" sz="2956" spc="-73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Helps predict future performance.</a:t>
            </a:r>
          </a:p>
          <a:p>
            <a:pPr algn="ctr">
              <a:lnSpc>
                <a:spcPts val="4138"/>
              </a:lnSpc>
              <a:spcBef>
                <a:spcPct val="0"/>
              </a:spcBef>
            </a:pPr>
            <a:endParaRPr lang="en-US" sz="2956" spc="-73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360563" y="6549679"/>
            <a:ext cx="3220350" cy="542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spc="-74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Key strengths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144000" y="8237580"/>
            <a:ext cx="9242623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✖ Less suitable for candidates with limited work experience.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528004" y="7716801"/>
            <a:ext cx="3092996" cy="1044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-75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Disadvantages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000" spc="-75" dirty="0">
              <a:solidFill>
                <a:srgbClr val="EEDB99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37665C7-6237-140E-687F-DE399CCB8D24}"/>
              </a:ext>
            </a:extLst>
          </p:cNvPr>
          <p:cNvSpPr txBox="1"/>
          <p:nvPr/>
        </p:nvSpPr>
        <p:spPr>
          <a:xfrm>
            <a:off x="15069909" y="9787629"/>
            <a:ext cx="2895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</a:t>
            </a:r>
            <a:r>
              <a:rPr lang="uk-UA" dirty="0" err="1">
                <a:solidFill>
                  <a:schemeClr val="bg1"/>
                </a:solidFill>
              </a:rPr>
              <a:t>Armstrong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Taylor</a:t>
            </a:r>
            <a:r>
              <a:rPr lang="uk-UA" dirty="0">
                <a:solidFill>
                  <a:schemeClr val="bg1"/>
                </a:solidFill>
              </a:rPr>
              <a:t>, 2023)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7529" y="5949745"/>
            <a:ext cx="5550597" cy="4052434"/>
            <a:chOff x="0" y="0"/>
            <a:chExt cx="1381458" cy="10085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1458" cy="1008589"/>
            </a:xfrm>
            <a:custGeom>
              <a:avLst/>
              <a:gdLst/>
              <a:ahLst/>
              <a:cxnLst/>
              <a:rect l="l" t="t" r="r" b="b"/>
              <a:pathLst>
                <a:path w="1381458" h="1008589">
                  <a:moveTo>
                    <a:pt x="0" y="0"/>
                  </a:moveTo>
                  <a:lnTo>
                    <a:pt x="1381458" y="0"/>
                  </a:lnTo>
                  <a:lnTo>
                    <a:pt x="1381458" y="1008589"/>
                  </a:lnTo>
                  <a:lnTo>
                    <a:pt x="0" y="100858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381458" cy="10847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388309" y="6408873"/>
            <a:ext cx="5667397" cy="3387725"/>
            <a:chOff x="0" y="0"/>
            <a:chExt cx="1410528" cy="84315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10528" cy="843153"/>
            </a:xfrm>
            <a:custGeom>
              <a:avLst/>
              <a:gdLst/>
              <a:ahLst/>
              <a:cxnLst/>
              <a:rect l="l" t="t" r="r" b="b"/>
              <a:pathLst>
                <a:path w="1410528" h="843153">
                  <a:moveTo>
                    <a:pt x="0" y="0"/>
                  </a:moveTo>
                  <a:lnTo>
                    <a:pt x="1410528" y="0"/>
                  </a:lnTo>
                  <a:lnTo>
                    <a:pt x="1410528" y="843153"/>
                  </a:lnTo>
                  <a:lnTo>
                    <a:pt x="0" y="843153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410528" cy="9193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2243395" y="5473495"/>
            <a:ext cx="5765156" cy="4323103"/>
          </a:xfrm>
          <a:custGeom>
            <a:avLst/>
            <a:gdLst/>
            <a:ahLst/>
            <a:cxnLst/>
            <a:rect l="l" t="t" r="r" b="b"/>
            <a:pathLst>
              <a:path w="5765156" h="4323103">
                <a:moveTo>
                  <a:pt x="0" y="0"/>
                </a:moveTo>
                <a:lnTo>
                  <a:pt x="5765156" y="0"/>
                </a:lnTo>
                <a:lnTo>
                  <a:pt x="5765156" y="4323103"/>
                </a:lnTo>
                <a:lnTo>
                  <a:pt x="0" y="432310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240" r="-6240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9" name="TextBox 9"/>
          <p:cNvSpPr txBox="1"/>
          <p:nvPr/>
        </p:nvSpPr>
        <p:spPr>
          <a:xfrm>
            <a:off x="1230843" y="1552575"/>
            <a:ext cx="2429173" cy="7612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16"/>
              </a:lnSpc>
              <a:spcBef>
                <a:spcPct val="0"/>
              </a:spcBef>
            </a:pPr>
            <a:r>
              <a:rPr lang="en-US" sz="4154" spc="-103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What is it?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19049"/>
            <a:ext cx="7332905" cy="1009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399"/>
              </a:lnSpc>
            </a:pPr>
            <a:r>
              <a:rPr lang="en-US" sz="59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Interview Type 2    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895350"/>
            <a:ext cx="7332905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499" b="1" spc="-112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Behavioural Interview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95707" y="2930525"/>
            <a:ext cx="4499446" cy="2212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spc="-6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 behavioural interview asks candidates to describe how they handled real situations in the past to predict how they may perform in the future.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245090" y="1530516"/>
            <a:ext cx="5425880" cy="1467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  <a:spcBef>
                <a:spcPct val="0"/>
              </a:spcBef>
            </a:pPr>
            <a:r>
              <a:rPr lang="en-US" sz="4100" spc="-10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 is it suitable for John Lewis &amp; Partners?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597873" y="3489120"/>
            <a:ext cx="6720315" cy="177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spc="-6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It identifies candidates who can adapt to change, work effectively in teams and provide excellent customer service during organisational transformation.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475284" y="2279906"/>
            <a:ext cx="3630847" cy="6506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69"/>
              </a:lnSpc>
              <a:spcBef>
                <a:spcPct val="0"/>
              </a:spcBef>
            </a:pPr>
            <a:r>
              <a:rPr lang="en-US" sz="3549" spc="-88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Example Question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572866" y="3841512"/>
            <a:ext cx="5435685" cy="899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0"/>
              </a:lnSpc>
              <a:spcBef>
                <a:spcPct val="0"/>
              </a:spcBef>
            </a:pPr>
            <a:r>
              <a:rPr lang="en-US" sz="2479" b="1" spc="-6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"Describe a difficult problem you solved while working in a team."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1904" y="6473620"/>
            <a:ext cx="5536222" cy="322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Evaluates real workplace behaviour.</a:t>
            </a:r>
          </a:p>
          <a:p>
            <a:pPr algn="ctr">
              <a:lnSpc>
                <a:spcPts val="4200"/>
              </a:lnSpc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✔ Assesses teamwork and communication.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✔ Measures problem-solving ability.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388309" y="6801439"/>
            <a:ext cx="5667397" cy="2695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✖ Candidates may prepare rehearsed answers.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 spc="-75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✖ Past behaviour does not always predict future performance.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982723" y="5703682"/>
            <a:ext cx="2712430" cy="5185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spc="-77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Key strengths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757703" y="6060076"/>
            <a:ext cx="2834097" cy="5185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spc="-77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Disadvantages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5CC5FFD-956A-CE53-4F9C-C44A3A923DF1}"/>
              </a:ext>
            </a:extLst>
          </p:cNvPr>
          <p:cNvSpPr txBox="1"/>
          <p:nvPr/>
        </p:nvSpPr>
        <p:spPr>
          <a:xfrm>
            <a:off x="15290707" y="9817513"/>
            <a:ext cx="250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</a:t>
            </a:r>
            <a:r>
              <a:rPr lang="uk-UA" dirty="0" err="1">
                <a:solidFill>
                  <a:schemeClr val="bg1"/>
                </a:solidFill>
              </a:rPr>
              <a:t>Bratton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Gold</a:t>
            </a:r>
            <a:r>
              <a:rPr lang="uk-UA" dirty="0">
                <a:solidFill>
                  <a:schemeClr val="bg1"/>
                </a:solidFill>
              </a:rPr>
              <a:t>, 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76834" y="6280785"/>
            <a:ext cx="5781345" cy="3692551"/>
            <a:chOff x="0" y="0"/>
            <a:chExt cx="1438888" cy="91901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38888" cy="919019"/>
            </a:xfrm>
            <a:custGeom>
              <a:avLst/>
              <a:gdLst/>
              <a:ahLst/>
              <a:cxnLst/>
              <a:rect l="l" t="t" r="r" b="b"/>
              <a:pathLst>
                <a:path w="1438888" h="919019">
                  <a:moveTo>
                    <a:pt x="0" y="0"/>
                  </a:moveTo>
                  <a:lnTo>
                    <a:pt x="1438888" y="0"/>
                  </a:lnTo>
                  <a:lnTo>
                    <a:pt x="1438888" y="919019"/>
                  </a:lnTo>
                  <a:lnTo>
                    <a:pt x="0" y="91901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438888" cy="995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633118" y="6280785"/>
            <a:ext cx="5550597" cy="3692551"/>
            <a:chOff x="0" y="0"/>
            <a:chExt cx="1381458" cy="91901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81458" cy="919019"/>
            </a:xfrm>
            <a:custGeom>
              <a:avLst/>
              <a:gdLst/>
              <a:ahLst/>
              <a:cxnLst/>
              <a:rect l="l" t="t" r="r" b="b"/>
              <a:pathLst>
                <a:path w="1381458" h="919019">
                  <a:moveTo>
                    <a:pt x="0" y="0"/>
                  </a:moveTo>
                  <a:lnTo>
                    <a:pt x="1381458" y="0"/>
                  </a:lnTo>
                  <a:lnTo>
                    <a:pt x="1381458" y="919019"/>
                  </a:lnTo>
                  <a:lnTo>
                    <a:pt x="0" y="919019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381458" cy="9952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444212" y="1603693"/>
            <a:ext cx="9211018" cy="4103003"/>
          </a:xfrm>
          <a:custGeom>
            <a:avLst/>
            <a:gdLst/>
            <a:ahLst/>
            <a:cxnLst/>
            <a:rect l="l" t="t" r="r" b="b"/>
            <a:pathLst>
              <a:path w="9211018" h="4103003">
                <a:moveTo>
                  <a:pt x="0" y="0"/>
                </a:moveTo>
                <a:lnTo>
                  <a:pt x="9211017" y="0"/>
                </a:lnTo>
                <a:lnTo>
                  <a:pt x="9211017" y="4103002"/>
                </a:lnTo>
                <a:lnTo>
                  <a:pt x="0" y="41030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8930" b="-50529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9" name="TextBox 9"/>
          <p:cNvSpPr txBox="1"/>
          <p:nvPr/>
        </p:nvSpPr>
        <p:spPr>
          <a:xfrm>
            <a:off x="2383606" y="1581922"/>
            <a:ext cx="1929606" cy="601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What is it?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537527"/>
            <a:ext cx="689927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Interview Type 3        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408242" y="301307"/>
            <a:ext cx="7898557" cy="12806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639"/>
              </a:lnSpc>
            </a:pPr>
            <a:r>
              <a:rPr lang="en-US" sz="7599" b="1" dirty="0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Panel Interview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53678" y="2602389"/>
            <a:ext cx="4189462" cy="177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spc="-6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A panel interview involves several interviewers assessing one candidate at the same time.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7026" y="5038725"/>
            <a:ext cx="5182768" cy="1183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 is it suitable for John Lewis &amp; Partners?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39980" y="6195060"/>
            <a:ext cx="5816859" cy="2212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spc="-6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It provides different perspectives from HR, operations and senior management, helping the company make fair and informed recruitment decisions during organisational transformation.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662527" y="6662765"/>
            <a:ext cx="5564904" cy="2926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✔ Reduces individual bias.</a:t>
            </a:r>
          </a:p>
          <a:p>
            <a:pPr algn="ctr">
              <a:lnSpc>
                <a:spcPts val="4620"/>
              </a:lnSpc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✔ Provides balanced decision-making.</a:t>
            </a:r>
          </a:p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✔ Assesses candidates from different perspectives.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877279" y="6953277"/>
            <a:ext cx="5264135" cy="2345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✖ Can be stressful for candidates.</a:t>
            </a:r>
          </a:p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✖ Requires more time and coordination.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246516" y="5953441"/>
            <a:ext cx="2573884" cy="5185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spc="-77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Key strengths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148312" y="5943917"/>
            <a:ext cx="2996687" cy="5541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Disadvantages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0E53B3A-05A7-A25C-A698-5AE60F382D48}"/>
              </a:ext>
            </a:extLst>
          </p:cNvPr>
          <p:cNvSpPr txBox="1"/>
          <p:nvPr/>
        </p:nvSpPr>
        <p:spPr>
          <a:xfrm>
            <a:off x="609600" y="9791700"/>
            <a:ext cx="3973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</a:t>
            </a:r>
            <a:r>
              <a:rPr lang="uk-UA" dirty="0" err="1">
                <a:solidFill>
                  <a:schemeClr val="bg1"/>
                </a:solidFill>
              </a:rPr>
              <a:t>Armstrong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Taylor</a:t>
            </a:r>
            <a:r>
              <a:rPr lang="uk-UA" dirty="0">
                <a:solidFill>
                  <a:schemeClr val="bg1"/>
                </a:solidFill>
              </a:rPr>
              <a:t>, 2023; ACAS, </a:t>
            </a:r>
            <a:r>
              <a:rPr lang="uk-UA" dirty="0" err="1">
                <a:solidFill>
                  <a:schemeClr val="bg1"/>
                </a:solidFill>
              </a:rPr>
              <a:t>n.d</a:t>
            </a:r>
            <a:r>
              <a:rPr lang="uk-UA" dirty="0">
                <a:solidFill>
                  <a:schemeClr val="bg1"/>
                </a:solidFill>
              </a:rPr>
              <a:t>.)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9713" y="1893105"/>
            <a:ext cx="4094710" cy="1664770"/>
            <a:chOff x="0" y="0"/>
            <a:chExt cx="1168311" cy="47499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68311" cy="474996"/>
            </a:xfrm>
            <a:custGeom>
              <a:avLst/>
              <a:gdLst/>
              <a:ahLst/>
              <a:cxnLst/>
              <a:rect l="l" t="t" r="r" b="b"/>
              <a:pathLst>
                <a:path w="1168311" h="474996">
                  <a:moveTo>
                    <a:pt x="0" y="0"/>
                  </a:moveTo>
                  <a:lnTo>
                    <a:pt x="1168311" y="0"/>
                  </a:lnTo>
                  <a:lnTo>
                    <a:pt x="1168311" y="474996"/>
                  </a:lnTo>
                  <a:lnTo>
                    <a:pt x="0" y="474996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1168311" cy="551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659029" y="1893105"/>
            <a:ext cx="4261965" cy="1664770"/>
            <a:chOff x="0" y="0"/>
            <a:chExt cx="1216033" cy="47499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16033" cy="474996"/>
            </a:xfrm>
            <a:custGeom>
              <a:avLst/>
              <a:gdLst/>
              <a:ahLst/>
              <a:cxnLst/>
              <a:rect l="l" t="t" r="r" b="b"/>
              <a:pathLst>
                <a:path w="1216033" h="474996">
                  <a:moveTo>
                    <a:pt x="0" y="0"/>
                  </a:moveTo>
                  <a:lnTo>
                    <a:pt x="1216033" y="0"/>
                  </a:lnTo>
                  <a:lnTo>
                    <a:pt x="1216033" y="474996"/>
                  </a:lnTo>
                  <a:lnTo>
                    <a:pt x="0" y="474996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1216033" cy="551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159118" y="1893105"/>
            <a:ext cx="4261965" cy="1664770"/>
            <a:chOff x="0" y="0"/>
            <a:chExt cx="1216033" cy="4749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16033" cy="474996"/>
            </a:xfrm>
            <a:custGeom>
              <a:avLst/>
              <a:gdLst/>
              <a:ahLst/>
              <a:cxnLst/>
              <a:rect l="l" t="t" r="r" b="b"/>
              <a:pathLst>
                <a:path w="1216033" h="474996">
                  <a:moveTo>
                    <a:pt x="0" y="0"/>
                  </a:moveTo>
                  <a:lnTo>
                    <a:pt x="1216033" y="0"/>
                  </a:lnTo>
                  <a:lnTo>
                    <a:pt x="1216033" y="474996"/>
                  </a:lnTo>
                  <a:lnTo>
                    <a:pt x="0" y="474996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216033" cy="551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3659208" y="1893105"/>
            <a:ext cx="4261965" cy="1664770"/>
            <a:chOff x="0" y="0"/>
            <a:chExt cx="1216033" cy="47499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16033" cy="474996"/>
            </a:xfrm>
            <a:custGeom>
              <a:avLst/>
              <a:gdLst/>
              <a:ahLst/>
              <a:cxnLst/>
              <a:rect l="l" t="t" r="r" b="b"/>
              <a:pathLst>
                <a:path w="1216033" h="474996">
                  <a:moveTo>
                    <a:pt x="0" y="0"/>
                  </a:moveTo>
                  <a:lnTo>
                    <a:pt x="1216033" y="0"/>
                  </a:lnTo>
                  <a:lnTo>
                    <a:pt x="1216033" y="474996"/>
                  </a:lnTo>
                  <a:lnTo>
                    <a:pt x="0" y="474996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76200"/>
              <a:ext cx="1216033" cy="551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329714" y="3725893"/>
            <a:ext cx="9354734" cy="4157429"/>
          </a:xfrm>
          <a:custGeom>
            <a:avLst/>
            <a:gdLst/>
            <a:ahLst/>
            <a:cxnLst/>
            <a:rect l="l" t="t" r="r" b="b"/>
            <a:pathLst>
              <a:path w="8960983" h="4157429">
                <a:moveTo>
                  <a:pt x="0" y="0"/>
                </a:moveTo>
                <a:lnTo>
                  <a:pt x="8960983" y="0"/>
                </a:lnTo>
                <a:lnTo>
                  <a:pt x="8960983" y="4157429"/>
                </a:lnTo>
                <a:lnTo>
                  <a:pt x="0" y="41574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9641" b="-24053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15" name="TextBox 15"/>
          <p:cNvSpPr txBox="1"/>
          <p:nvPr/>
        </p:nvSpPr>
        <p:spPr>
          <a:xfrm>
            <a:off x="1276062" y="471487"/>
            <a:ext cx="9315738" cy="100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5999" b="1" dirty="0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Questioning Techniques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29713" y="1941168"/>
            <a:ext cx="4094710" cy="528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9"/>
              </a:lnSpc>
              <a:spcBef>
                <a:spcPct val="0"/>
              </a:spcBef>
            </a:pPr>
            <a:r>
              <a:rPr lang="en-US" sz="2878" spc="-71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Behavioural Questions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45392" y="2617544"/>
            <a:ext cx="3590785" cy="794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67" spc="-56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Past </a:t>
            </a:r>
            <a:r>
              <a:rPr lang="en-US" sz="2267" spc="-56" dirty="0" err="1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behaviour</a:t>
            </a:r>
            <a:r>
              <a:rPr lang="en-US" sz="2267" spc="-56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&amp; experience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5401" y="1797855"/>
            <a:ext cx="4261965" cy="1035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9"/>
              </a:lnSpc>
              <a:spcBef>
                <a:spcPct val="0"/>
              </a:spcBef>
            </a:pPr>
            <a:r>
              <a:rPr lang="en-US" sz="2878" spc="-71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Competency-Based Questions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410476" y="2829418"/>
            <a:ext cx="2591813" cy="407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67" spc="-56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Skills &amp; experience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433564" y="1941168"/>
            <a:ext cx="3713073" cy="528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9"/>
              </a:lnSpc>
              <a:spcBef>
                <a:spcPct val="0"/>
              </a:spcBef>
            </a:pPr>
            <a:r>
              <a:rPr lang="en-US" sz="2878" spc="-71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Situational Questions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433564" y="2829418"/>
            <a:ext cx="3713073" cy="407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67" spc="-56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Future workplace situations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933654" y="1941168"/>
            <a:ext cx="3713073" cy="528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9"/>
              </a:lnSpc>
              <a:spcBef>
                <a:spcPct val="0"/>
              </a:spcBef>
            </a:pPr>
            <a:r>
              <a:rPr lang="en-US" sz="2878" spc="-71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Probing Questions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4187502" y="2829418"/>
            <a:ext cx="3205376" cy="4078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5"/>
              </a:lnSpc>
              <a:spcBef>
                <a:spcPct val="0"/>
              </a:spcBef>
            </a:pPr>
            <a:r>
              <a:rPr lang="en-US" sz="2267" spc="-56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More detailed answers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761548" y="3837460"/>
            <a:ext cx="7885180" cy="11923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  <a:spcBef>
                <a:spcPct val="0"/>
              </a:spcBef>
            </a:pPr>
            <a:r>
              <a:rPr lang="en-US" sz="3400" spc="-85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Recommended for John Lewis &amp; Partners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440654" y="5532375"/>
            <a:ext cx="5349536" cy="2526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039"/>
              </a:lnSpc>
            </a:pPr>
            <a:r>
              <a:rPr lang="en-US" sz="3599" spc="-89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✔</a:t>
            </a:r>
            <a:r>
              <a:rPr lang="en-US" sz="3599" spc="-89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3599" spc="-89" dirty="0" err="1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Behavioural</a:t>
            </a:r>
            <a:endParaRPr lang="en-US" sz="3599" spc="-89" dirty="0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5039"/>
              </a:lnSpc>
            </a:pPr>
            <a:r>
              <a:rPr lang="en-US" sz="3599" spc="-89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✔</a:t>
            </a:r>
            <a:r>
              <a:rPr lang="en-US" sz="3599" spc="-89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Competency-Based</a:t>
            </a:r>
          </a:p>
          <a:p>
            <a:pPr algn="l">
              <a:lnSpc>
                <a:spcPts val="5039"/>
              </a:lnSpc>
            </a:pPr>
            <a:r>
              <a:rPr lang="en-US" sz="3599" spc="-89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✔</a:t>
            </a:r>
            <a:r>
              <a:rPr lang="en-US" sz="3599" spc="-89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Situational</a:t>
            </a:r>
          </a:p>
          <a:p>
            <a:pPr algn="l">
              <a:lnSpc>
                <a:spcPts val="5039"/>
              </a:lnSpc>
              <a:spcBef>
                <a:spcPct val="0"/>
              </a:spcBef>
            </a:pPr>
            <a:endParaRPr lang="en-US" sz="3599" spc="-89" dirty="0">
              <a:solidFill>
                <a:srgbClr val="FFFFFF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-533400" y="8861761"/>
            <a:ext cx="15727462" cy="944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sz="2699" spc="-67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They help identify candidates with the skills and adaptability needed during </a:t>
            </a:r>
            <a:r>
              <a:rPr lang="en-US" sz="2699" spc="-67" dirty="0" err="1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organisational</a:t>
            </a:r>
            <a:r>
              <a:rPr lang="en-US" sz="2699" spc="-67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transformation.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29713" y="8153384"/>
            <a:ext cx="1471513" cy="542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spc="-74" dirty="0">
                <a:solidFill>
                  <a:srgbClr val="EEDB99"/>
                </a:solidFill>
                <a:latin typeface="Telegraf"/>
                <a:ea typeface="Telegraf"/>
                <a:cs typeface="Telegraf"/>
                <a:sym typeface="Telegraf"/>
              </a:rPr>
              <a:t>Why?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78D8805-14BC-2D8E-1783-830BB29E2752}"/>
              </a:ext>
            </a:extLst>
          </p:cNvPr>
          <p:cNvSpPr txBox="1"/>
          <p:nvPr/>
        </p:nvSpPr>
        <p:spPr>
          <a:xfrm>
            <a:off x="13229168" y="9816880"/>
            <a:ext cx="5122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 err="1">
                <a:solidFill>
                  <a:schemeClr val="bg1"/>
                </a:solidFill>
              </a:rPr>
              <a:t>Armstrong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Taylor</a:t>
            </a:r>
            <a:r>
              <a:rPr lang="uk-UA" dirty="0">
                <a:solidFill>
                  <a:schemeClr val="bg1"/>
                </a:solidFill>
              </a:rPr>
              <a:t>, 2023; </a:t>
            </a:r>
            <a:r>
              <a:rPr lang="uk-UA" dirty="0" err="1">
                <a:solidFill>
                  <a:schemeClr val="bg1"/>
                </a:solidFill>
              </a:rPr>
              <a:t>Bratton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and</a:t>
            </a:r>
            <a:r>
              <a:rPr lang="uk-UA" dirty="0">
                <a:solidFill>
                  <a:schemeClr val="bg1"/>
                </a:solidFill>
              </a:rPr>
              <a:t> </a:t>
            </a:r>
            <a:r>
              <a:rPr lang="uk-UA" dirty="0" err="1">
                <a:solidFill>
                  <a:schemeClr val="bg1"/>
                </a:solidFill>
              </a:rPr>
              <a:t>Gold</a:t>
            </a:r>
            <a:r>
              <a:rPr lang="uk-UA" dirty="0">
                <a:solidFill>
                  <a:schemeClr val="bg1"/>
                </a:solidFill>
              </a:rPr>
              <a:t>, 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2556" y="1824534"/>
            <a:ext cx="10038733" cy="4447992"/>
            <a:chOff x="0" y="0"/>
            <a:chExt cx="2643946" cy="11714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43946" cy="1171488"/>
            </a:xfrm>
            <a:custGeom>
              <a:avLst/>
              <a:gdLst/>
              <a:ahLst/>
              <a:cxnLst/>
              <a:rect l="l" t="t" r="r" b="b"/>
              <a:pathLst>
                <a:path w="2643946" h="1171488">
                  <a:moveTo>
                    <a:pt x="0" y="0"/>
                  </a:moveTo>
                  <a:lnTo>
                    <a:pt x="2643946" y="0"/>
                  </a:lnTo>
                  <a:lnTo>
                    <a:pt x="2643946" y="1171488"/>
                  </a:lnTo>
                  <a:lnTo>
                    <a:pt x="0" y="1171488"/>
                  </a:lnTo>
                  <a:close/>
                </a:path>
              </a:pathLst>
            </a:custGeom>
            <a:solidFill>
              <a:srgbClr val="0D0E10">
                <a:alpha val="60000"/>
              </a:srgbClr>
            </a:solidFill>
            <a:ln w="9525" cap="sq">
              <a:solidFill>
                <a:srgbClr val="FAFCFB">
                  <a:alpha val="60000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uk-UA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76200"/>
              <a:ext cx="2643946" cy="12476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509916" y="1943850"/>
            <a:ext cx="7778084" cy="6934017"/>
          </a:xfrm>
          <a:custGeom>
            <a:avLst/>
            <a:gdLst/>
            <a:ahLst/>
            <a:cxnLst/>
            <a:rect l="l" t="t" r="r" b="b"/>
            <a:pathLst>
              <a:path w="7778084" h="6934017">
                <a:moveTo>
                  <a:pt x="0" y="0"/>
                </a:moveTo>
                <a:lnTo>
                  <a:pt x="7778084" y="0"/>
                </a:lnTo>
                <a:lnTo>
                  <a:pt x="7778084" y="6934017"/>
                </a:lnTo>
                <a:lnTo>
                  <a:pt x="0" y="69340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060" r="-5076" b="-8380"/>
            </a:stretch>
          </a:blipFill>
        </p:spPr>
        <p:txBody>
          <a:bodyPr/>
          <a:lstStyle/>
          <a:p>
            <a:endParaRPr lang="uk-UA"/>
          </a:p>
        </p:txBody>
      </p:sp>
      <p:sp>
        <p:nvSpPr>
          <p:cNvPr id="6" name="TextBox 6"/>
          <p:cNvSpPr txBox="1"/>
          <p:nvPr/>
        </p:nvSpPr>
        <p:spPr>
          <a:xfrm>
            <a:off x="247762" y="341930"/>
            <a:ext cx="17011538" cy="1257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50"/>
              </a:lnSpc>
            </a:pPr>
            <a:r>
              <a:rPr lang="en-US" sz="9000" spc="-675">
                <a:gradFill>
                  <a:gsLst>
                    <a:gs pos="0">
                      <a:srgbClr val="FAFCFB">
                        <a:alpha val="100000"/>
                      </a:srgbClr>
                    </a:gs>
                    <a:gs pos="100000">
                      <a:srgbClr val="C6CACB">
                        <a:alpha val="100000"/>
                      </a:srgbClr>
                    </a:gs>
                  </a:gsLst>
                  <a:lin ang="5400000"/>
                </a:gradFill>
                <a:latin typeface="Telegraf"/>
                <a:ea typeface="Telegraf"/>
                <a:cs typeface="Telegraf"/>
                <a:sym typeface="Telegraf"/>
              </a:rPr>
              <a:t>Face-to-Face vs Virtual Interviews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3439" y="1943850"/>
            <a:ext cx="5705421" cy="3517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 spc="-9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Face-to-Face</a:t>
            </a:r>
          </a:p>
          <a:p>
            <a:pPr algn="ctr">
              <a:lnSpc>
                <a:spcPts val="3647"/>
              </a:lnSpc>
            </a:pPr>
            <a:endParaRPr lang="en-US" sz="3999" spc="-99" dirty="0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4620"/>
              </a:lnSpc>
            </a:pPr>
            <a:r>
              <a:rPr lang="en-US" sz="3300" spc="-8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Better communication</a:t>
            </a:r>
          </a:p>
          <a:p>
            <a:pPr algn="l">
              <a:lnSpc>
                <a:spcPts val="4620"/>
              </a:lnSpc>
            </a:pPr>
            <a:r>
              <a:rPr lang="en-US" sz="3300" spc="-8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Easier relationship building</a:t>
            </a:r>
          </a:p>
          <a:p>
            <a:pPr algn="l">
              <a:lnSpc>
                <a:spcPts val="4620"/>
              </a:lnSpc>
            </a:pPr>
            <a:r>
              <a:rPr lang="en-US" sz="3300" spc="-8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Observe body language</a:t>
            </a:r>
          </a:p>
          <a:p>
            <a:pPr algn="l">
              <a:lnSpc>
                <a:spcPts val="4620"/>
              </a:lnSpc>
              <a:spcBef>
                <a:spcPct val="0"/>
              </a:spcBef>
            </a:pPr>
            <a:r>
              <a:rPr lang="en-US" sz="3300" spc="-82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Travel required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723418" y="2295312"/>
            <a:ext cx="7408136" cy="3506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1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3081"/>
              </a:lnSpc>
              <a:spcBef>
                <a:spcPct val="0"/>
              </a:spcBef>
            </a:pPr>
            <a:endParaRPr/>
          </a:p>
          <a:p>
            <a:pPr algn="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More flexible</a:t>
            </a:r>
          </a:p>
          <a:p>
            <a:pPr algn="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Lower cost</a:t>
            </a:r>
          </a:p>
          <a:p>
            <a:pPr algn="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Faster recruitment</a:t>
            </a:r>
          </a:p>
          <a:p>
            <a:pPr algn="r">
              <a:lnSpc>
                <a:spcPts val="4620"/>
              </a:lnSpc>
              <a:spcBef>
                <a:spcPct val="0"/>
              </a:spcBef>
            </a:pPr>
            <a:r>
              <a:rPr lang="en-US" sz="3300" spc="-82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Technology issues</a:t>
            </a:r>
          </a:p>
          <a:p>
            <a:pPr algn="ctr">
              <a:lnSpc>
                <a:spcPts val="3081"/>
              </a:lnSpc>
              <a:spcBef>
                <a:spcPct val="0"/>
              </a:spcBef>
            </a:pPr>
            <a:endParaRPr lang="en-US" sz="3300" spc="-82">
              <a:solidFill>
                <a:srgbClr val="FAFCFB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731181" y="1820025"/>
            <a:ext cx="1623794" cy="6740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spc="-99" dirty="0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Virtual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47762" y="7614217"/>
            <a:ext cx="10038733" cy="1263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spc="-87">
                <a:solidFill>
                  <a:srgbClr val="FAFCFB"/>
                </a:solidFill>
                <a:latin typeface="Telegraf"/>
                <a:ea typeface="Telegraf"/>
                <a:cs typeface="Telegraf"/>
                <a:sym typeface="Telegraf"/>
              </a:rPr>
              <a:t>For John Lewis, a combination of both methods provides the most effective recruitment strategy</a:t>
            </a:r>
          </a:p>
        </p:txBody>
      </p:sp>
      <p:cxnSp>
        <p:nvCxnSpPr>
          <p:cNvPr id="17" name="Пряма сполучна лінія 16">
            <a:extLst>
              <a:ext uri="{FF2B5EF4-FFF2-40B4-BE49-F238E27FC236}">
                <a16:creationId xmlns:a16="http://schemas.microsoft.com/office/drawing/2014/main" id="{BA12DA6A-1FE7-AE0F-FCC2-5A246F5B559C}"/>
              </a:ext>
            </a:extLst>
          </p:cNvPr>
          <p:cNvCxnSpPr>
            <a:cxnSpLocks/>
            <a:stCxn id="7" idx="1"/>
          </p:cNvCxnSpPr>
          <p:nvPr/>
        </p:nvCxnSpPr>
        <p:spPr>
          <a:xfrm>
            <a:off x="683439" y="3702483"/>
            <a:ext cx="9409488" cy="0"/>
          </a:xfrm>
          <a:prstGeom prst="line">
            <a:avLst/>
          </a:prstGeom>
          <a:ln>
            <a:solidFill>
              <a:srgbClr val="DFA78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Пряма сполучна лінія 18">
            <a:extLst>
              <a:ext uri="{FF2B5EF4-FFF2-40B4-BE49-F238E27FC236}">
                <a16:creationId xmlns:a16="http://schemas.microsoft.com/office/drawing/2014/main" id="{F3E4A6C3-671A-DA9B-25AA-87E0ED9BDC58}"/>
              </a:ext>
            </a:extLst>
          </p:cNvPr>
          <p:cNvCxnSpPr>
            <a:cxnSpLocks/>
          </p:cNvCxnSpPr>
          <p:nvPr/>
        </p:nvCxnSpPr>
        <p:spPr>
          <a:xfrm>
            <a:off x="722066" y="4229100"/>
            <a:ext cx="9409488" cy="0"/>
          </a:xfrm>
          <a:prstGeom prst="line">
            <a:avLst/>
          </a:prstGeom>
          <a:ln>
            <a:solidFill>
              <a:srgbClr val="DFA78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Пряма сполучна лінія 19">
            <a:extLst>
              <a:ext uri="{FF2B5EF4-FFF2-40B4-BE49-F238E27FC236}">
                <a16:creationId xmlns:a16="http://schemas.microsoft.com/office/drawing/2014/main" id="{4BDE6443-E41B-F721-C864-7939BF1BA710}"/>
              </a:ext>
            </a:extLst>
          </p:cNvPr>
          <p:cNvCxnSpPr>
            <a:cxnSpLocks/>
          </p:cNvCxnSpPr>
          <p:nvPr/>
        </p:nvCxnSpPr>
        <p:spPr>
          <a:xfrm>
            <a:off x="754196" y="4838700"/>
            <a:ext cx="9409488" cy="0"/>
          </a:xfrm>
          <a:prstGeom prst="line">
            <a:avLst/>
          </a:prstGeom>
          <a:ln>
            <a:solidFill>
              <a:srgbClr val="DFA78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Пряма сполучна лінія 20">
            <a:extLst>
              <a:ext uri="{FF2B5EF4-FFF2-40B4-BE49-F238E27FC236}">
                <a16:creationId xmlns:a16="http://schemas.microsoft.com/office/drawing/2014/main" id="{F18C908A-3CF7-2C03-6BB4-B1F27D952C1D}"/>
              </a:ext>
            </a:extLst>
          </p:cNvPr>
          <p:cNvCxnSpPr>
            <a:cxnSpLocks/>
          </p:cNvCxnSpPr>
          <p:nvPr/>
        </p:nvCxnSpPr>
        <p:spPr>
          <a:xfrm>
            <a:off x="722066" y="5484316"/>
            <a:ext cx="9409488" cy="0"/>
          </a:xfrm>
          <a:prstGeom prst="line">
            <a:avLst/>
          </a:prstGeom>
          <a:ln>
            <a:solidFill>
              <a:srgbClr val="DFA78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B65BE869-1F91-E013-89B8-1A51FDCCB379}"/>
              </a:ext>
            </a:extLst>
          </p:cNvPr>
          <p:cNvSpPr txBox="1"/>
          <p:nvPr/>
        </p:nvSpPr>
        <p:spPr>
          <a:xfrm>
            <a:off x="15392400" y="9760404"/>
            <a:ext cx="2419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uk-UA" dirty="0">
                <a:solidFill>
                  <a:schemeClr val="bg1"/>
                </a:solidFill>
              </a:rPr>
              <a:t>(CIPD, 2024; ACAS, </a:t>
            </a:r>
            <a:r>
              <a:rPr lang="uk-UA" dirty="0" err="1">
                <a:solidFill>
                  <a:schemeClr val="bg1"/>
                </a:solidFill>
              </a:rPr>
              <a:t>n.d</a:t>
            </a:r>
            <a:r>
              <a:rPr lang="uk-UA" dirty="0">
                <a:solidFill>
                  <a:schemeClr val="bg1"/>
                </a:solidFill>
              </a:rPr>
              <a:t>.)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829801" y="933450"/>
            <a:ext cx="8458200" cy="8311197"/>
          </a:xfrm>
          <a:custGeom>
            <a:avLst/>
            <a:gdLst/>
            <a:ahLst/>
            <a:cxnLst/>
            <a:rect l="l" t="t" r="r" b="b"/>
            <a:pathLst>
              <a:path w="11278749" h="8656489">
                <a:moveTo>
                  <a:pt x="0" y="0"/>
                </a:moveTo>
                <a:lnTo>
                  <a:pt x="11278749" y="0"/>
                </a:lnTo>
                <a:lnTo>
                  <a:pt x="11278749" y="8656489"/>
                </a:lnTo>
                <a:lnTo>
                  <a:pt x="0" y="86564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9000"/>
            </a:blip>
            <a:stretch>
              <a:fillRect l="-7562" r="-7562"/>
            </a:stretch>
          </a:blipFill>
          <a:ln cap="sq">
            <a:noFill/>
            <a:prstDash val="solid"/>
            <a:miter/>
          </a:ln>
          <a:effectLst>
            <a:innerShdw blurRad="114300">
              <a:prstClr val="black"/>
            </a:innerShdw>
            <a:softEdge rad="635000"/>
          </a:effectLst>
        </p:spPr>
        <p:txBody>
          <a:bodyPr/>
          <a:lstStyle/>
          <a:p>
            <a:endParaRPr lang="uk-UA" dirty="0"/>
          </a:p>
        </p:txBody>
      </p:sp>
      <p:sp>
        <p:nvSpPr>
          <p:cNvPr id="3" name="TextBox 3"/>
          <p:cNvSpPr txBox="1"/>
          <p:nvPr/>
        </p:nvSpPr>
        <p:spPr>
          <a:xfrm>
            <a:off x="477045" y="2617777"/>
            <a:ext cx="10495756" cy="74995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921"/>
              </a:lnSpc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John Lewis &amp; Partners requires an effective recruitment strategy to support </a:t>
            </a:r>
            <a:r>
              <a:rPr lang="en-US" sz="3515" dirty="0" err="1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organisational</a:t>
            </a: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transformation and attract the right talent.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Use a structured recruitment process.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Conduct detailed job analysis.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Recruit through multiple platforms.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Use competency-based and </a:t>
            </a:r>
            <a:r>
              <a:rPr lang="en-US" sz="3515" dirty="0" err="1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behavioural</a:t>
            </a: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interviews.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Combine virtual and face-to-face interviews.</a:t>
            </a:r>
          </a:p>
          <a:p>
            <a:pPr marL="759009" lvl="1" indent="-379505" algn="just">
              <a:lnSpc>
                <a:spcPts val="4921"/>
              </a:lnSpc>
              <a:buFont typeface="Arial"/>
              <a:buChar char="•"/>
            </a:pPr>
            <a:r>
              <a:rPr lang="en-US" sz="3515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Ensure fairness and equal opportunities for all candidates.</a:t>
            </a:r>
          </a:p>
          <a:p>
            <a:pPr algn="ctr">
              <a:lnSpc>
                <a:spcPts val="4921"/>
              </a:lnSpc>
            </a:pPr>
            <a:endParaRPr lang="en-US" sz="3515" dirty="0">
              <a:solidFill>
                <a:srgbClr val="FFFFFF"/>
              </a:solidFill>
              <a:latin typeface="Noto Serif Display"/>
              <a:ea typeface="Noto Serif Display"/>
              <a:cs typeface="Noto Serif Display"/>
              <a:sym typeface="Noto Serif Display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84713" y="933450"/>
            <a:ext cx="7318574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Conclusion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0E10">
                <a:alpha val="100000"/>
              </a:srgbClr>
            </a:gs>
            <a:gs pos="100000">
              <a:srgbClr val="0C4034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188792" y="411162"/>
            <a:ext cx="5910416" cy="11112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99"/>
              </a:lnSpc>
            </a:pPr>
            <a:r>
              <a:rPr lang="en-US" sz="6499" b="1">
                <a:solidFill>
                  <a:srgbClr val="FFFFFF"/>
                </a:solidFill>
                <a:latin typeface="PT Serif Bold"/>
                <a:ea typeface="PT Serif Bold"/>
                <a:cs typeface="PT Serif Bold"/>
                <a:sym typeface="PT Serif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3399" y="1842770"/>
            <a:ext cx="17297401" cy="7969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uk-UA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ACAS (n.d.) How employers should recruit. Available at: </a:t>
            </a:r>
            <a:r>
              <a:rPr lang="en-US" sz="2800" u="sng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2" tooltip="https://www.acas.org.uk/recruitment?utm_source=chatgpt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https://www.acas.org.uk/recruitment</a:t>
            </a:r>
            <a:r>
              <a:rPr lang="en-US" sz="2800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(Accessed: 5 July 2026).</a:t>
            </a:r>
          </a:p>
          <a:p>
            <a:pPr algn="l">
              <a:lnSpc>
                <a:spcPts val="3920"/>
              </a:lnSpc>
            </a:pP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  ACAS (n.d.) Interviewing job applicants. Available at: </a:t>
            </a:r>
            <a:r>
              <a:rPr lang="en-US" sz="2800" u="sng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3" tooltip="https://www.acas.org.uk/recruitment/interviewing-job-applicants?utm_source=chatgpt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https://www.acas.org.uk/recruitment/interviewing-job-applicants</a:t>
            </a:r>
            <a:r>
              <a:rPr lang="en-US" sz="2800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(Accessed: 5 July 2026).</a:t>
            </a:r>
          </a:p>
          <a:p>
            <a:pPr algn="l">
              <a:lnSpc>
                <a:spcPts val="3920"/>
              </a:lnSpc>
            </a:pPr>
            <a:r>
              <a:rPr lang="uk-UA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  Armstrong, M. and Taylor, S. (2023) Armstrong's Handbook of Human Resource Management Practice. 16th </a:t>
            </a:r>
            <a:r>
              <a:rPr lang="en-US" sz="2800" dirty="0" err="1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edn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. London: Kogan Page.</a:t>
            </a:r>
          </a:p>
          <a:p>
            <a:pPr algn="l">
              <a:lnSpc>
                <a:spcPts val="3920"/>
              </a:lnSpc>
            </a:pPr>
            <a:r>
              <a:rPr lang="uk-UA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  Bratton, J. and Gold, J. (2023) Human Resource Management: Theory and Practice. 8th </a:t>
            </a:r>
            <a:r>
              <a:rPr lang="en-US" sz="2800" dirty="0" err="1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edn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. London: Red Globe Press.</a:t>
            </a:r>
          </a:p>
          <a:p>
            <a:pPr algn="l">
              <a:lnSpc>
                <a:spcPts val="3920"/>
              </a:lnSpc>
            </a:pPr>
            <a:r>
              <a:rPr lang="uk-UA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  CIPD (2024) Inclusive recruitment: Guide for people professionals. Available at: </a:t>
            </a:r>
            <a:r>
              <a:rPr lang="en-US" sz="2800" u="sng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4" tooltip="https://www.cipd.org/en/knowledge/guides/inclusive-employe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https://www.cipd.org/en/knowledge/guides/inclusive-employers/</a:t>
            </a:r>
            <a:r>
              <a:rPr lang="en-US" sz="2800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(Accessed: 5 July 2026).</a:t>
            </a:r>
          </a:p>
          <a:p>
            <a:pPr algn="l">
              <a:lnSpc>
                <a:spcPts val="3920"/>
              </a:lnSpc>
            </a:pPr>
            <a:r>
              <a:rPr lang="uk-UA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  John Lewis Partnership plc (2025) Annual Report and Accounts 2025. Available at: </a:t>
            </a:r>
            <a:r>
              <a:rPr lang="en-US" sz="2800" u="sng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5" tooltip="https://www.johnlewispartnership.co.uk/financial-performance/annual-reports?utm_source=chatgpt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https://www.johnlewispartnership.co.uk/financial-performance/annual-reports</a:t>
            </a:r>
            <a:r>
              <a:rPr lang="en-US" sz="2800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(Accessed: 5 July 2026).</a:t>
            </a:r>
          </a:p>
          <a:p>
            <a:pPr algn="l">
              <a:lnSpc>
                <a:spcPts val="3920"/>
              </a:lnSpc>
            </a:pPr>
            <a:r>
              <a:rPr lang="uk-UA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 John Lewis Partnership (n.d.) How to apply &amp; interview questions. Available at: </a:t>
            </a:r>
            <a:r>
              <a:rPr lang="en-US" sz="2800" u="sng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  <a:hlinkClick r:id="rId6" tooltip="https://www.jlpjobs.com/how-to-apply/?utm_source=chatgpt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https://www.jlpjobs.com/how-to-apply/</a:t>
            </a:r>
            <a:r>
              <a:rPr lang="en-US" sz="2800" dirty="0">
                <a:solidFill>
                  <a:schemeClr val="bg1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 </a:t>
            </a:r>
            <a:r>
              <a:rPr lang="en-US" sz="2800" dirty="0">
                <a:solidFill>
                  <a:srgbClr val="FFFFFF"/>
                </a:solidFill>
                <a:latin typeface="Noto Serif Display"/>
                <a:ea typeface="Noto Serif Display"/>
                <a:cs typeface="Noto Serif Display"/>
                <a:sym typeface="Noto Serif Display"/>
              </a:rPr>
              <a:t>(Accessed: 5 July 2026).</a:t>
            </a:r>
          </a:p>
          <a:p>
            <a:pPr algn="l">
              <a:lnSpc>
                <a:spcPts val="3920"/>
              </a:lnSpc>
            </a:pPr>
            <a:endParaRPr lang="en-US" sz="2800" dirty="0">
              <a:solidFill>
                <a:srgbClr val="FFFFFF"/>
              </a:solidFill>
              <a:latin typeface="Noto Serif Display"/>
              <a:ea typeface="Noto Serif Display"/>
              <a:cs typeface="Noto Serif Display"/>
              <a:sym typeface="Noto Serif Display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1276</Words>
  <Application>Microsoft Office PowerPoint</Application>
  <PresentationFormat>Довільний</PresentationFormat>
  <Paragraphs>186</Paragraphs>
  <Slides>14</Slides>
  <Notes>0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9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14</vt:i4>
      </vt:variant>
    </vt:vector>
  </HeadingPairs>
  <TitlesOfParts>
    <vt:vector size="24" baseType="lpstr">
      <vt:lpstr>Arimo Bold</vt:lpstr>
      <vt:lpstr>Telegraf Bold</vt:lpstr>
      <vt:lpstr>Calibri</vt:lpstr>
      <vt:lpstr>PT Serif Bold</vt:lpstr>
      <vt:lpstr>Intel</vt:lpstr>
      <vt:lpstr>Inter</vt:lpstr>
      <vt:lpstr>Noto Serif Display</vt:lpstr>
      <vt:lpstr>Telegraf</vt:lpstr>
      <vt:lpstr>Arial</vt:lpstr>
      <vt:lpstr>Office Theme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Green and White Modern Insurance Presentation</dc:title>
  <cp:lastModifiedBy>Оля Яцина</cp:lastModifiedBy>
  <cp:revision>1</cp:revision>
  <dcterms:created xsi:type="dcterms:W3CDTF">2006-08-16T00:00:00Z</dcterms:created>
  <dcterms:modified xsi:type="dcterms:W3CDTF">2026-07-05T11:48:04Z</dcterms:modified>
  <dc:identifier>DAHN2nSa1Lg</dc:identifier>
</cp:coreProperties>
</file>