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57" r:id="rId5"/>
    <p:sldId id="259" r:id="rId6"/>
    <p:sldId id="260" r:id="rId7"/>
    <p:sldId id="261" r:id="rId8"/>
    <p:sldId id="274" r:id="rId9"/>
    <p:sldId id="263" r:id="rId10"/>
    <p:sldId id="264" r:id="rId11"/>
    <p:sldId id="262" r:id="rId12"/>
    <p:sldId id="268" r:id="rId13"/>
    <p:sldId id="266" r:id="rId14"/>
    <p:sldId id="270" r:id="rId15"/>
    <p:sldId id="273" r:id="rId16"/>
    <p:sldId id="267" r:id="rId17"/>
    <p:sldId id="269" r:id="rId18"/>
    <p:sldId id="271" r:id="rId19"/>
    <p:sldId id="27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104" d="100"/>
          <a:sy n="104" d="100"/>
        </p:scale>
        <p:origin x="870" y="-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720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B114AA-D9FB-4D19-AA55-478DC77C49DE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8905996-CC87-46FF-AC2F-2C03A5E81031}">
      <dgm:prSet phldrT="[Text]"/>
      <dgm:spPr/>
      <dgm:t>
        <a:bodyPr/>
        <a:lstStyle/>
        <a:p>
          <a:pPr>
            <a:buFont typeface="Wingdings" panose="05000000000000000000" pitchFamily="2" charset="2"/>
            <a:buChar char=""/>
          </a:pPr>
          <a:r>
            <a:rPr lang="en-GB" dirty="0"/>
            <a:t>Health is a </a:t>
          </a:r>
          <a:r>
            <a:rPr lang="en-GB" b="1" dirty="0"/>
            <a:t>multidimensional concept</a:t>
          </a:r>
          <a:r>
            <a:rPr lang="en-GB" dirty="0"/>
            <a:t>, incorporating physical, mental and social health &amp; well‑being </a:t>
          </a:r>
          <a:r>
            <a:rPr lang="en-GB" b="0" dirty="0"/>
            <a:t>(WHO, 1948) </a:t>
          </a:r>
          <a:r>
            <a:rPr lang="en-GB" dirty="0"/>
            <a:t>. </a:t>
          </a:r>
        </a:p>
      </dgm:t>
    </dgm:pt>
    <dgm:pt modelId="{D5A1634E-6DE6-4E36-B897-13857411C0EF}" type="parTrans" cxnId="{46B4ADB0-0FEE-4082-A60F-1912AA442F7B}">
      <dgm:prSet/>
      <dgm:spPr/>
      <dgm:t>
        <a:bodyPr/>
        <a:lstStyle/>
        <a:p>
          <a:endParaRPr lang="en-GB"/>
        </a:p>
      </dgm:t>
    </dgm:pt>
    <dgm:pt modelId="{F04AA433-BD34-42BE-B0F5-EA8BD748C7AB}" type="sibTrans" cxnId="{46B4ADB0-0FEE-4082-A60F-1912AA442F7B}">
      <dgm:prSet/>
      <dgm:spPr/>
      <dgm:t>
        <a:bodyPr/>
        <a:lstStyle/>
        <a:p>
          <a:endParaRPr lang="en-GB"/>
        </a:p>
      </dgm:t>
    </dgm:pt>
    <dgm:pt modelId="{493640FE-8096-4F84-BD6B-58EA7EE75784}">
      <dgm:prSet phldrT="[Text]"/>
      <dgm:spPr/>
      <dgm:t>
        <a:bodyPr/>
        <a:lstStyle/>
        <a:p>
          <a:pPr>
            <a:buFont typeface="Wingdings" panose="05000000000000000000" pitchFamily="2" charset="2"/>
            <a:buChar char=""/>
          </a:pPr>
          <a:r>
            <a:rPr lang="en-GB" dirty="0"/>
            <a:t>It supports a holistic approach to care rather than focusing only on illness.</a:t>
          </a:r>
        </a:p>
      </dgm:t>
    </dgm:pt>
    <dgm:pt modelId="{91297742-CE95-4E22-99C3-97C60CC43312}" type="parTrans" cxnId="{2D67C11B-60D8-4241-A96E-63A10BB69521}">
      <dgm:prSet/>
      <dgm:spPr/>
      <dgm:t>
        <a:bodyPr/>
        <a:lstStyle/>
        <a:p>
          <a:endParaRPr lang="en-GB"/>
        </a:p>
      </dgm:t>
    </dgm:pt>
    <dgm:pt modelId="{DAE31D19-B18C-460D-91FA-4AB3D4C51BD4}" type="sibTrans" cxnId="{2D67C11B-60D8-4241-A96E-63A10BB69521}">
      <dgm:prSet/>
      <dgm:spPr/>
      <dgm:t>
        <a:bodyPr/>
        <a:lstStyle/>
        <a:p>
          <a:endParaRPr lang="en-GB"/>
        </a:p>
      </dgm:t>
    </dgm:pt>
    <dgm:pt modelId="{B53CDA7E-3DC6-4698-885D-A2325D52610C}">
      <dgm:prSet phldrT="[Text]"/>
      <dgm:spPr/>
      <dgm:t>
        <a:bodyPr/>
        <a:lstStyle/>
        <a:p>
          <a:pPr>
            <a:buFont typeface="Wingdings" panose="05000000000000000000" pitchFamily="2" charset="2"/>
            <a:buChar char=""/>
          </a:pPr>
          <a:r>
            <a:rPr lang="en-GB" dirty="0"/>
            <a:t>For example, a patient with heart disease may also experience anxiety and social isolation.</a:t>
          </a:r>
        </a:p>
      </dgm:t>
    </dgm:pt>
    <dgm:pt modelId="{D7B1CB37-70D5-49BB-9E94-80C978FF347D}" type="parTrans" cxnId="{650B7738-0D94-4B04-BF67-47BA8D361F80}">
      <dgm:prSet/>
      <dgm:spPr/>
      <dgm:t>
        <a:bodyPr/>
        <a:lstStyle/>
        <a:p>
          <a:endParaRPr lang="en-GB"/>
        </a:p>
      </dgm:t>
    </dgm:pt>
    <dgm:pt modelId="{E334DEB4-E58E-46D9-8275-6724888366E6}" type="sibTrans" cxnId="{650B7738-0D94-4B04-BF67-47BA8D361F80}">
      <dgm:prSet/>
      <dgm:spPr/>
      <dgm:t>
        <a:bodyPr/>
        <a:lstStyle/>
        <a:p>
          <a:endParaRPr lang="en-GB"/>
        </a:p>
      </dgm:t>
    </dgm:pt>
    <dgm:pt modelId="{C7AE0A53-1447-4E1E-94DF-F9B57240F0BB}">
      <dgm:prSet phldrT="[Text]"/>
      <dgm:spPr/>
      <dgm:t>
        <a:bodyPr/>
        <a:lstStyle/>
        <a:p>
          <a:pPr>
            <a:buFont typeface="Wingdings" panose="05000000000000000000" pitchFamily="2" charset="2"/>
            <a:buChar char=""/>
          </a:pPr>
          <a:r>
            <a:rPr lang="en-GB"/>
            <a:t>However, the definition has been criticised as </a:t>
          </a:r>
          <a:r>
            <a:rPr lang="en-GB" b="1"/>
            <a:t>idealistic</a:t>
          </a:r>
          <a:r>
            <a:rPr lang="en-GB"/>
            <a:t>, particularly in the context of chronic illness and ageing populations.</a:t>
          </a:r>
        </a:p>
      </dgm:t>
    </dgm:pt>
    <dgm:pt modelId="{60EAC715-E67E-411D-A196-EAC1963B085C}" type="parTrans" cxnId="{263A5E49-E04A-4FF6-A9A3-A06850DFFB94}">
      <dgm:prSet/>
      <dgm:spPr/>
      <dgm:t>
        <a:bodyPr/>
        <a:lstStyle/>
        <a:p>
          <a:endParaRPr lang="en-GB"/>
        </a:p>
      </dgm:t>
    </dgm:pt>
    <dgm:pt modelId="{7C00AD6D-B0EF-45EF-A2ED-1EFEFB485015}" type="sibTrans" cxnId="{263A5E49-E04A-4FF6-A9A3-A06850DFFB94}">
      <dgm:prSet/>
      <dgm:spPr/>
      <dgm:t>
        <a:bodyPr/>
        <a:lstStyle/>
        <a:p>
          <a:endParaRPr lang="en-GB"/>
        </a:p>
      </dgm:t>
    </dgm:pt>
    <dgm:pt modelId="{1BD6B47D-457B-407F-8E20-3B7CEAFC0C2F}">
      <dgm:prSet phldrT="[Text]"/>
      <dgm:spPr/>
      <dgm:t>
        <a:bodyPr/>
        <a:lstStyle/>
        <a:p>
          <a:pPr>
            <a:buFont typeface="Wingdings" panose="05000000000000000000" pitchFamily="2" charset="2"/>
            <a:buChar char=""/>
          </a:pPr>
          <a:r>
            <a:rPr lang="en-GB" dirty="0"/>
            <a:t>Despite limitations, it remains foundational to healthcare policy and practice.</a:t>
          </a:r>
        </a:p>
      </dgm:t>
    </dgm:pt>
    <dgm:pt modelId="{97D38705-9682-4E2E-B63D-24C3B559F240}" type="parTrans" cxnId="{829853A4-7345-4080-B3EB-378C62A5AC1E}">
      <dgm:prSet/>
      <dgm:spPr/>
      <dgm:t>
        <a:bodyPr/>
        <a:lstStyle/>
        <a:p>
          <a:endParaRPr lang="en-GB"/>
        </a:p>
      </dgm:t>
    </dgm:pt>
    <dgm:pt modelId="{18DECF1E-210C-4426-A4E5-6873B02C2D10}" type="sibTrans" cxnId="{829853A4-7345-4080-B3EB-378C62A5AC1E}">
      <dgm:prSet/>
      <dgm:spPr/>
      <dgm:t>
        <a:bodyPr/>
        <a:lstStyle/>
        <a:p>
          <a:endParaRPr lang="en-GB"/>
        </a:p>
      </dgm:t>
    </dgm:pt>
    <dgm:pt modelId="{E1836006-892D-490A-9CB0-A679776F8C6B}" type="pres">
      <dgm:prSet presAssocID="{FEB114AA-D9FB-4D19-AA55-478DC77C49DE}" presName="outerComposite" presStyleCnt="0">
        <dgm:presLayoutVars>
          <dgm:chMax val="5"/>
          <dgm:dir/>
          <dgm:resizeHandles val="exact"/>
        </dgm:presLayoutVars>
      </dgm:prSet>
      <dgm:spPr/>
    </dgm:pt>
    <dgm:pt modelId="{9A952867-74AC-4E1A-94C3-C3515227BFD8}" type="pres">
      <dgm:prSet presAssocID="{FEB114AA-D9FB-4D19-AA55-478DC77C49DE}" presName="dummyMaxCanvas" presStyleCnt="0">
        <dgm:presLayoutVars/>
      </dgm:prSet>
      <dgm:spPr/>
    </dgm:pt>
    <dgm:pt modelId="{1258790B-002F-4CC1-A111-503975F528C2}" type="pres">
      <dgm:prSet presAssocID="{FEB114AA-D9FB-4D19-AA55-478DC77C49DE}" presName="FiveNodes_1" presStyleLbl="node1" presStyleIdx="0" presStyleCnt="5">
        <dgm:presLayoutVars>
          <dgm:bulletEnabled val="1"/>
        </dgm:presLayoutVars>
      </dgm:prSet>
      <dgm:spPr/>
    </dgm:pt>
    <dgm:pt modelId="{7BF4BB74-58C5-4202-92C1-8B6D2C83F96E}" type="pres">
      <dgm:prSet presAssocID="{FEB114AA-D9FB-4D19-AA55-478DC77C49DE}" presName="FiveNodes_2" presStyleLbl="node1" presStyleIdx="1" presStyleCnt="5">
        <dgm:presLayoutVars>
          <dgm:bulletEnabled val="1"/>
        </dgm:presLayoutVars>
      </dgm:prSet>
      <dgm:spPr/>
    </dgm:pt>
    <dgm:pt modelId="{14DD5B92-720E-4213-B8F4-4942E0900D7C}" type="pres">
      <dgm:prSet presAssocID="{FEB114AA-D9FB-4D19-AA55-478DC77C49DE}" presName="FiveNodes_3" presStyleLbl="node1" presStyleIdx="2" presStyleCnt="5">
        <dgm:presLayoutVars>
          <dgm:bulletEnabled val="1"/>
        </dgm:presLayoutVars>
      </dgm:prSet>
      <dgm:spPr/>
    </dgm:pt>
    <dgm:pt modelId="{214CD423-9AD6-4158-8957-1305E7F5B75E}" type="pres">
      <dgm:prSet presAssocID="{FEB114AA-D9FB-4D19-AA55-478DC77C49DE}" presName="FiveNodes_4" presStyleLbl="node1" presStyleIdx="3" presStyleCnt="5">
        <dgm:presLayoutVars>
          <dgm:bulletEnabled val="1"/>
        </dgm:presLayoutVars>
      </dgm:prSet>
      <dgm:spPr/>
    </dgm:pt>
    <dgm:pt modelId="{74096255-CACF-4B2C-8BD2-63C606E46C95}" type="pres">
      <dgm:prSet presAssocID="{FEB114AA-D9FB-4D19-AA55-478DC77C49DE}" presName="FiveNodes_5" presStyleLbl="node1" presStyleIdx="4" presStyleCnt="5">
        <dgm:presLayoutVars>
          <dgm:bulletEnabled val="1"/>
        </dgm:presLayoutVars>
      </dgm:prSet>
      <dgm:spPr/>
    </dgm:pt>
    <dgm:pt modelId="{4C6B8F3F-8C84-4607-975E-AAAA3991AF24}" type="pres">
      <dgm:prSet presAssocID="{FEB114AA-D9FB-4D19-AA55-478DC77C49DE}" presName="FiveConn_1-2" presStyleLbl="fgAccFollowNode1" presStyleIdx="0" presStyleCnt="4">
        <dgm:presLayoutVars>
          <dgm:bulletEnabled val="1"/>
        </dgm:presLayoutVars>
      </dgm:prSet>
      <dgm:spPr/>
    </dgm:pt>
    <dgm:pt modelId="{C88EF75B-E6FF-4BDA-9AC8-51563A985DCE}" type="pres">
      <dgm:prSet presAssocID="{FEB114AA-D9FB-4D19-AA55-478DC77C49DE}" presName="FiveConn_2-3" presStyleLbl="fgAccFollowNode1" presStyleIdx="1" presStyleCnt="4">
        <dgm:presLayoutVars>
          <dgm:bulletEnabled val="1"/>
        </dgm:presLayoutVars>
      </dgm:prSet>
      <dgm:spPr/>
    </dgm:pt>
    <dgm:pt modelId="{06F99FF8-A476-4547-A78E-2FA25D362134}" type="pres">
      <dgm:prSet presAssocID="{FEB114AA-D9FB-4D19-AA55-478DC77C49DE}" presName="FiveConn_3-4" presStyleLbl="fgAccFollowNode1" presStyleIdx="2" presStyleCnt="4">
        <dgm:presLayoutVars>
          <dgm:bulletEnabled val="1"/>
        </dgm:presLayoutVars>
      </dgm:prSet>
      <dgm:spPr/>
    </dgm:pt>
    <dgm:pt modelId="{555CD18A-8E54-436A-AAE6-BE55E3CF86DE}" type="pres">
      <dgm:prSet presAssocID="{FEB114AA-D9FB-4D19-AA55-478DC77C49DE}" presName="FiveConn_4-5" presStyleLbl="fgAccFollowNode1" presStyleIdx="3" presStyleCnt="4">
        <dgm:presLayoutVars>
          <dgm:bulletEnabled val="1"/>
        </dgm:presLayoutVars>
      </dgm:prSet>
      <dgm:spPr/>
    </dgm:pt>
    <dgm:pt modelId="{0DFE2CA2-422D-4D0A-A626-8275A056A806}" type="pres">
      <dgm:prSet presAssocID="{FEB114AA-D9FB-4D19-AA55-478DC77C49DE}" presName="FiveNodes_1_text" presStyleLbl="node1" presStyleIdx="4" presStyleCnt="5">
        <dgm:presLayoutVars>
          <dgm:bulletEnabled val="1"/>
        </dgm:presLayoutVars>
      </dgm:prSet>
      <dgm:spPr/>
    </dgm:pt>
    <dgm:pt modelId="{870E79DC-645C-489E-9EED-407A082E1CF0}" type="pres">
      <dgm:prSet presAssocID="{FEB114AA-D9FB-4D19-AA55-478DC77C49DE}" presName="FiveNodes_2_text" presStyleLbl="node1" presStyleIdx="4" presStyleCnt="5">
        <dgm:presLayoutVars>
          <dgm:bulletEnabled val="1"/>
        </dgm:presLayoutVars>
      </dgm:prSet>
      <dgm:spPr/>
    </dgm:pt>
    <dgm:pt modelId="{0D46C047-2B6D-4CA2-9EBE-214F1823ABA8}" type="pres">
      <dgm:prSet presAssocID="{FEB114AA-D9FB-4D19-AA55-478DC77C49DE}" presName="FiveNodes_3_text" presStyleLbl="node1" presStyleIdx="4" presStyleCnt="5">
        <dgm:presLayoutVars>
          <dgm:bulletEnabled val="1"/>
        </dgm:presLayoutVars>
      </dgm:prSet>
      <dgm:spPr/>
    </dgm:pt>
    <dgm:pt modelId="{18260151-3C47-458B-9D72-0064E3B60D18}" type="pres">
      <dgm:prSet presAssocID="{FEB114AA-D9FB-4D19-AA55-478DC77C49DE}" presName="FiveNodes_4_text" presStyleLbl="node1" presStyleIdx="4" presStyleCnt="5">
        <dgm:presLayoutVars>
          <dgm:bulletEnabled val="1"/>
        </dgm:presLayoutVars>
      </dgm:prSet>
      <dgm:spPr/>
    </dgm:pt>
    <dgm:pt modelId="{F70E4DDC-61EB-4A46-9E47-7087873B3952}" type="pres">
      <dgm:prSet presAssocID="{FEB114AA-D9FB-4D19-AA55-478DC77C49D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0219F16-119F-4EF3-BCAE-0DE59155D413}" type="presOf" srcId="{E334DEB4-E58E-46D9-8275-6724888366E6}" destId="{06F99FF8-A476-4547-A78E-2FA25D362134}" srcOrd="0" destOrd="0" presId="urn:microsoft.com/office/officeart/2005/8/layout/vProcess5"/>
    <dgm:cxn modelId="{2D67C11B-60D8-4241-A96E-63A10BB69521}" srcId="{FEB114AA-D9FB-4D19-AA55-478DC77C49DE}" destId="{493640FE-8096-4F84-BD6B-58EA7EE75784}" srcOrd="1" destOrd="0" parTransId="{91297742-CE95-4E22-99C3-97C60CC43312}" sibTransId="{DAE31D19-B18C-460D-91FA-4AB3D4C51BD4}"/>
    <dgm:cxn modelId="{650B7738-0D94-4B04-BF67-47BA8D361F80}" srcId="{FEB114AA-D9FB-4D19-AA55-478DC77C49DE}" destId="{B53CDA7E-3DC6-4698-885D-A2325D52610C}" srcOrd="2" destOrd="0" parTransId="{D7B1CB37-70D5-49BB-9E94-80C978FF347D}" sibTransId="{E334DEB4-E58E-46D9-8275-6724888366E6}"/>
    <dgm:cxn modelId="{AAD72D3A-FC17-4542-8AE8-10CE57F15868}" type="presOf" srcId="{DAE31D19-B18C-460D-91FA-4AB3D4C51BD4}" destId="{C88EF75B-E6FF-4BDA-9AC8-51563A985DCE}" srcOrd="0" destOrd="0" presId="urn:microsoft.com/office/officeart/2005/8/layout/vProcess5"/>
    <dgm:cxn modelId="{263A5E49-E04A-4FF6-A9A3-A06850DFFB94}" srcId="{FEB114AA-D9FB-4D19-AA55-478DC77C49DE}" destId="{C7AE0A53-1447-4E1E-94DF-F9B57240F0BB}" srcOrd="4" destOrd="0" parTransId="{60EAC715-E67E-411D-A196-EAC1963B085C}" sibTransId="{7C00AD6D-B0EF-45EF-A2ED-1EFEFB485015}"/>
    <dgm:cxn modelId="{664B155E-26D6-4D81-9BEA-D9B3D87E61FB}" type="presOf" srcId="{C8905996-CC87-46FF-AC2F-2C03A5E81031}" destId="{1258790B-002F-4CC1-A111-503975F528C2}" srcOrd="0" destOrd="0" presId="urn:microsoft.com/office/officeart/2005/8/layout/vProcess5"/>
    <dgm:cxn modelId="{CCFA4162-5FF5-4451-A30C-4EC078B3D549}" type="presOf" srcId="{B53CDA7E-3DC6-4698-885D-A2325D52610C}" destId="{0D46C047-2B6D-4CA2-9EBE-214F1823ABA8}" srcOrd="1" destOrd="0" presId="urn:microsoft.com/office/officeart/2005/8/layout/vProcess5"/>
    <dgm:cxn modelId="{3B0C4066-2C91-4361-98BB-2DAC17837871}" type="presOf" srcId="{C7AE0A53-1447-4E1E-94DF-F9B57240F0BB}" destId="{74096255-CACF-4B2C-8BD2-63C606E46C95}" srcOrd="0" destOrd="0" presId="urn:microsoft.com/office/officeart/2005/8/layout/vProcess5"/>
    <dgm:cxn modelId="{9BFC5A71-8AD6-4BF0-95A6-B901295BBCBA}" type="presOf" srcId="{C7AE0A53-1447-4E1E-94DF-F9B57240F0BB}" destId="{F70E4DDC-61EB-4A46-9E47-7087873B3952}" srcOrd="1" destOrd="0" presId="urn:microsoft.com/office/officeart/2005/8/layout/vProcess5"/>
    <dgm:cxn modelId="{6EFFDB89-EB49-4548-8651-5EE93054F9C3}" type="presOf" srcId="{B53CDA7E-3DC6-4698-885D-A2325D52610C}" destId="{14DD5B92-720E-4213-B8F4-4942E0900D7C}" srcOrd="0" destOrd="0" presId="urn:microsoft.com/office/officeart/2005/8/layout/vProcess5"/>
    <dgm:cxn modelId="{829853A4-7345-4080-B3EB-378C62A5AC1E}" srcId="{FEB114AA-D9FB-4D19-AA55-478DC77C49DE}" destId="{1BD6B47D-457B-407F-8E20-3B7CEAFC0C2F}" srcOrd="3" destOrd="0" parTransId="{97D38705-9682-4E2E-B63D-24C3B559F240}" sibTransId="{18DECF1E-210C-4426-A4E5-6873B02C2D10}"/>
    <dgm:cxn modelId="{C571CCA4-2C7F-47AF-B9B5-0B0A5AC3EE21}" type="presOf" srcId="{FEB114AA-D9FB-4D19-AA55-478DC77C49DE}" destId="{E1836006-892D-490A-9CB0-A679776F8C6B}" srcOrd="0" destOrd="0" presId="urn:microsoft.com/office/officeart/2005/8/layout/vProcess5"/>
    <dgm:cxn modelId="{20EA8DAA-B8A3-4916-B93C-6EDBF838A874}" type="presOf" srcId="{F04AA433-BD34-42BE-B0F5-EA8BD748C7AB}" destId="{4C6B8F3F-8C84-4607-975E-AAAA3991AF24}" srcOrd="0" destOrd="0" presId="urn:microsoft.com/office/officeart/2005/8/layout/vProcess5"/>
    <dgm:cxn modelId="{65E123AB-4437-4D18-AD7F-F038F7ED3716}" type="presOf" srcId="{1BD6B47D-457B-407F-8E20-3B7CEAFC0C2F}" destId="{214CD423-9AD6-4158-8957-1305E7F5B75E}" srcOrd="0" destOrd="0" presId="urn:microsoft.com/office/officeart/2005/8/layout/vProcess5"/>
    <dgm:cxn modelId="{40EE73AE-EE90-4549-811A-DABFB4CDF146}" type="presOf" srcId="{C8905996-CC87-46FF-AC2F-2C03A5E81031}" destId="{0DFE2CA2-422D-4D0A-A626-8275A056A806}" srcOrd="1" destOrd="0" presId="urn:microsoft.com/office/officeart/2005/8/layout/vProcess5"/>
    <dgm:cxn modelId="{46B4ADB0-0FEE-4082-A60F-1912AA442F7B}" srcId="{FEB114AA-D9FB-4D19-AA55-478DC77C49DE}" destId="{C8905996-CC87-46FF-AC2F-2C03A5E81031}" srcOrd="0" destOrd="0" parTransId="{D5A1634E-6DE6-4E36-B897-13857411C0EF}" sibTransId="{F04AA433-BD34-42BE-B0F5-EA8BD748C7AB}"/>
    <dgm:cxn modelId="{39489EB6-B6C8-4C20-B29B-59CCF4C26C2C}" type="presOf" srcId="{493640FE-8096-4F84-BD6B-58EA7EE75784}" destId="{870E79DC-645C-489E-9EED-407A082E1CF0}" srcOrd="1" destOrd="0" presId="urn:microsoft.com/office/officeart/2005/8/layout/vProcess5"/>
    <dgm:cxn modelId="{BE8379E3-F3C0-4F71-8D7B-CE0331C33917}" type="presOf" srcId="{493640FE-8096-4F84-BD6B-58EA7EE75784}" destId="{7BF4BB74-58C5-4202-92C1-8B6D2C83F96E}" srcOrd="0" destOrd="0" presId="urn:microsoft.com/office/officeart/2005/8/layout/vProcess5"/>
    <dgm:cxn modelId="{02F2D8F3-4440-4392-B912-0BD1AD8B929D}" type="presOf" srcId="{18DECF1E-210C-4426-A4E5-6873B02C2D10}" destId="{555CD18A-8E54-436A-AAE6-BE55E3CF86DE}" srcOrd="0" destOrd="0" presId="urn:microsoft.com/office/officeart/2005/8/layout/vProcess5"/>
    <dgm:cxn modelId="{6ED517FB-D232-4FAF-A18D-7BB80C785A7E}" type="presOf" srcId="{1BD6B47D-457B-407F-8E20-3B7CEAFC0C2F}" destId="{18260151-3C47-458B-9D72-0064E3B60D18}" srcOrd="1" destOrd="0" presId="urn:microsoft.com/office/officeart/2005/8/layout/vProcess5"/>
    <dgm:cxn modelId="{9965F397-083B-4AF0-BAE9-5447FBCB7DC0}" type="presParOf" srcId="{E1836006-892D-490A-9CB0-A679776F8C6B}" destId="{9A952867-74AC-4E1A-94C3-C3515227BFD8}" srcOrd="0" destOrd="0" presId="urn:microsoft.com/office/officeart/2005/8/layout/vProcess5"/>
    <dgm:cxn modelId="{0861370F-BCD2-4F24-AF8C-853DD274771B}" type="presParOf" srcId="{E1836006-892D-490A-9CB0-A679776F8C6B}" destId="{1258790B-002F-4CC1-A111-503975F528C2}" srcOrd="1" destOrd="0" presId="urn:microsoft.com/office/officeart/2005/8/layout/vProcess5"/>
    <dgm:cxn modelId="{F8312501-CFAA-41E0-BA6E-17663EC918AC}" type="presParOf" srcId="{E1836006-892D-490A-9CB0-A679776F8C6B}" destId="{7BF4BB74-58C5-4202-92C1-8B6D2C83F96E}" srcOrd="2" destOrd="0" presId="urn:microsoft.com/office/officeart/2005/8/layout/vProcess5"/>
    <dgm:cxn modelId="{1D3F11CD-39EA-4D95-B3C9-AF8F0A714F3A}" type="presParOf" srcId="{E1836006-892D-490A-9CB0-A679776F8C6B}" destId="{14DD5B92-720E-4213-B8F4-4942E0900D7C}" srcOrd="3" destOrd="0" presId="urn:microsoft.com/office/officeart/2005/8/layout/vProcess5"/>
    <dgm:cxn modelId="{A2E6748A-4F26-466D-8791-351A3C0E9F25}" type="presParOf" srcId="{E1836006-892D-490A-9CB0-A679776F8C6B}" destId="{214CD423-9AD6-4158-8957-1305E7F5B75E}" srcOrd="4" destOrd="0" presId="urn:microsoft.com/office/officeart/2005/8/layout/vProcess5"/>
    <dgm:cxn modelId="{FD13A72B-358A-418C-AED1-6C495B6AC5A9}" type="presParOf" srcId="{E1836006-892D-490A-9CB0-A679776F8C6B}" destId="{74096255-CACF-4B2C-8BD2-63C606E46C95}" srcOrd="5" destOrd="0" presId="urn:microsoft.com/office/officeart/2005/8/layout/vProcess5"/>
    <dgm:cxn modelId="{C90C8B8B-A085-43C0-B51F-C56E1866B5F3}" type="presParOf" srcId="{E1836006-892D-490A-9CB0-A679776F8C6B}" destId="{4C6B8F3F-8C84-4607-975E-AAAA3991AF24}" srcOrd="6" destOrd="0" presId="urn:microsoft.com/office/officeart/2005/8/layout/vProcess5"/>
    <dgm:cxn modelId="{7DA8AD78-C5B8-43BB-8937-3F72A4982CD4}" type="presParOf" srcId="{E1836006-892D-490A-9CB0-A679776F8C6B}" destId="{C88EF75B-E6FF-4BDA-9AC8-51563A985DCE}" srcOrd="7" destOrd="0" presId="urn:microsoft.com/office/officeart/2005/8/layout/vProcess5"/>
    <dgm:cxn modelId="{6CC5A5BB-70D0-4F56-8E86-A63C75693553}" type="presParOf" srcId="{E1836006-892D-490A-9CB0-A679776F8C6B}" destId="{06F99FF8-A476-4547-A78E-2FA25D362134}" srcOrd="8" destOrd="0" presId="urn:microsoft.com/office/officeart/2005/8/layout/vProcess5"/>
    <dgm:cxn modelId="{7E31986F-C329-4054-9E38-83E1FA7ECE87}" type="presParOf" srcId="{E1836006-892D-490A-9CB0-A679776F8C6B}" destId="{555CD18A-8E54-436A-AAE6-BE55E3CF86DE}" srcOrd="9" destOrd="0" presId="urn:microsoft.com/office/officeart/2005/8/layout/vProcess5"/>
    <dgm:cxn modelId="{61FE2BDB-6764-47A4-BAA9-ACF3A5BA8F4D}" type="presParOf" srcId="{E1836006-892D-490A-9CB0-A679776F8C6B}" destId="{0DFE2CA2-422D-4D0A-A626-8275A056A806}" srcOrd="10" destOrd="0" presId="urn:microsoft.com/office/officeart/2005/8/layout/vProcess5"/>
    <dgm:cxn modelId="{43CB2148-5C26-4B79-A9CE-3F15053C8E1B}" type="presParOf" srcId="{E1836006-892D-490A-9CB0-A679776F8C6B}" destId="{870E79DC-645C-489E-9EED-407A082E1CF0}" srcOrd="11" destOrd="0" presId="urn:microsoft.com/office/officeart/2005/8/layout/vProcess5"/>
    <dgm:cxn modelId="{4F5786DB-5FBB-4D25-8E92-994345C73301}" type="presParOf" srcId="{E1836006-892D-490A-9CB0-A679776F8C6B}" destId="{0D46C047-2B6D-4CA2-9EBE-214F1823ABA8}" srcOrd="12" destOrd="0" presId="urn:microsoft.com/office/officeart/2005/8/layout/vProcess5"/>
    <dgm:cxn modelId="{5229C061-3D64-4E22-BFA6-8E53FCFAF173}" type="presParOf" srcId="{E1836006-892D-490A-9CB0-A679776F8C6B}" destId="{18260151-3C47-458B-9D72-0064E3B60D18}" srcOrd="13" destOrd="0" presId="urn:microsoft.com/office/officeart/2005/8/layout/vProcess5"/>
    <dgm:cxn modelId="{49095D9E-4445-478F-8BC3-BF6A675B0222}" type="presParOf" srcId="{E1836006-892D-490A-9CB0-A679776F8C6B}" destId="{F70E4DDC-61EB-4A46-9E47-7087873B395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58790B-002F-4CC1-A111-503975F528C2}">
      <dsp:nvSpPr>
        <dsp:cNvPr id="0" name=""/>
        <dsp:cNvSpPr/>
      </dsp:nvSpPr>
      <dsp:spPr>
        <a:xfrm>
          <a:off x="0" y="0"/>
          <a:ext cx="4637347" cy="82451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500" kern="1200" dirty="0"/>
            <a:t>Health is a </a:t>
          </a:r>
          <a:r>
            <a:rPr lang="en-GB" sz="1500" b="1" kern="1200" dirty="0"/>
            <a:t>multidimensional concept</a:t>
          </a:r>
          <a:r>
            <a:rPr lang="en-GB" sz="1500" kern="1200" dirty="0"/>
            <a:t>, incorporating physical, mental and social health &amp; well‑being </a:t>
          </a:r>
          <a:r>
            <a:rPr lang="en-GB" sz="1500" b="0" kern="1200" dirty="0"/>
            <a:t>(WHO, 1948) </a:t>
          </a:r>
          <a:r>
            <a:rPr lang="en-GB" sz="1500" kern="1200" dirty="0"/>
            <a:t>. </a:t>
          </a:r>
        </a:p>
      </dsp:txBody>
      <dsp:txXfrm>
        <a:off x="24149" y="24149"/>
        <a:ext cx="3651158" cy="776220"/>
      </dsp:txXfrm>
    </dsp:sp>
    <dsp:sp modelId="{7BF4BB74-58C5-4202-92C1-8B6D2C83F96E}">
      <dsp:nvSpPr>
        <dsp:cNvPr id="0" name=""/>
        <dsp:cNvSpPr/>
      </dsp:nvSpPr>
      <dsp:spPr>
        <a:xfrm>
          <a:off x="346295" y="939035"/>
          <a:ext cx="4637347" cy="8245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500" kern="1200" dirty="0"/>
            <a:t>It supports a holistic approach to care rather than focusing only on illness.</a:t>
          </a:r>
        </a:p>
      </dsp:txBody>
      <dsp:txXfrm>
        <a:off x="370444" y="963184"/>
        <a:ext cx="3706816" cy="776220"/>
      </dsp:txXfrm>
    </dsp:sp>
    <dsp:sp modelId="{14DD5B92-720E-4213-B8F4-4942E0900D7C}">
      <dsp:nvSpPr>
        <dsp:cNvPr id="0" name=""/>
        <dsp:cNvSpPr/>
      </dsp:nvSpPr>
      <dsp:spPr>
        <a:xfrm>
          <a:off x="692590" y="1878071"/>
          <a:ext cx="4637347" cy="82451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500" kern="1200" dirty="0"/>
            <a:t>For example, a patient with heart disease may also experience anxiety and social isolation.</a:t>
          </a:r>
        </a:p>
      </dsp:txBody>
      <dsp:txXfrm>
        <a:off x="716739" y="1902220"/>
        <a:ext cx="3706816" cy="776220"/>
      </dsp:txXfrm>
    </dsp:sp>
    <dsp:sp modelId="{214CD423-9AD6-4158-8957-1305E7F5B75E}">
      <dsp:nvSpPr>
        <dsp:cNvPr id="0" name=""/>
        <dsp:cNvSpPr/>
      </dsp:nvSpPr>
      <dsp:spPr>
        <a:xfrm>
          <a:off x="1038886" y="2817106"/>
          <a:ext cx="4637347" cy="82451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500" kern="1200" dirty="0"/>
            <a:t>Despite limitations, it remains foundational to healthcare policy and practice.</a:t>
          </a:r>
        </a:p>
      </dsp:txBody>
      <dsp:txXfrm>
        <a:off x="1063035" y="2841255"/>
        <a:ext cx="3706816" cy="776220"/>
      </dsp:txXfrm>
    </dsp:sp>
    <dsp:sp modelId="{74096255-CACF-4B2C-8BD2-63C606E46C95}">
      <dsp:nvSpPr>
        <dsp:cNvPr id="0" name=""/>
        <dsp:cNvSpPr/>
      </dsp:nvSpPr>
      <dsp:spPr>
        <a:xfrm>
          <a:off x="1385181" y="3756142"/>
          <a:ext cx="4637347" cy="8245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500" kern="1200"/>
            <a:t>However, the definition has been criticised as </a:t>
          </a:r>
          <a:r>
            <a:rPr lang="en-GB" sz="1500" b="1" kern="1200"/>
            <a:t>idealistic</a:t>
          </a:r>
          <a:r>
            <a:rPr lang="en-GB" sz="1500" kern="1200"/>
            <a:t>, particularly in the context of chronic illness and ageing populations.</a:t>
          </a:r>
        </a:p>
      </dsp:txBody>
      <dsp:txXfrm>
        <a:off x="1409330" y="3780291"/>
        <a:ext cx="3706816" cy="776220"/>
      </dsp:txXfrm>
    </dsp:sp>
    <dsp:sp modelId="{4C6B8F3F-8C84-4607-975E-AAAA3991AF24}">
      <dsp:nvSpPr>
        <dsp:cNvPr id="0" name=""/>
        <dsp:cNvSpPr/>
      </dsp:nvSpPr>
      <dsp:spPr>
        <a:xfrm>
          <a:off x="4101409" y="602356"/>
          <a:ext cx="535937" cy="53593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4221995" y="602356"/>
        <a:ext cx="294765" cy="403293"/>
      </dsp:txXfrm>
    </dsp:sp>
    <dsp:sp modelId="{C88EF75B-E6FF-4BDA-9AC8-51563A985DCE}">
      <dsp:nvSpPr>
        <dsp:cNvPr id="0" name=""/>
        <dsp:cNvSpPr/>
      </dsp:nvSpPr>
      <dsp:spPr>
        <a:xfrm>
          <a:off x="4447705" y="1541392"/>
          <a:ext cx="535937" cy="53593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4568291" y="1541392"/>
        <a:ext cx="294765" cy="403293"/>
      </dsp:txXfrm>
    </dsp:sp>
    <dsp:sp modelId="{06F99FF8-A476-4547-A78E-2FA25D362134}">
      <dsp:nvSpPr>
        <dsp:cNvPr id="0" name=""/>
        <dsp:cNvSpPr/>
      </dsp:nvSpPr>
      <dsp:spPr>
        <a:xfrm>
          <a:off x="4794000" y="2466685"/>
          <a:ext cx="535937" cy="53593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4914586" y="2466685"/>
        <a:ext cx="294765" cy="403293"/>
      </dsp:txXfrm>
    </dsp:sp>
    <dsp:sp modelId="{555CD18A-8E54-436A-AAE6-BE55E3CF86DE}">
      <dsp:nvSpPr>
        <dsp:cNvPr id="0" name=""/>
        <dsp:cNvSpPr/>
      </dsp:nvSpPr>
      <dsp:spPr>
        <a:xfrm>
          <a:off x="5140296" y="3414882"/>
          <a:ext cx="535937" cy="53593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5260882" y="3414882"/>
        <a:ext cx="294765" cy="4032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55D6F-14A5-564C-31E3-862267544F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B834DA-51B9-5434-1CAC-AA06ABC4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CA52DF-388A-EA78-D9D8-B32F12265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2F6C-5446-4253-B6B5-4664B45B60D6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EEA549-EE44-2F10-4B73-E79B4D9D6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BA274F-9187-18B2-F098-5A57641AD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541D1-77CB-4625-BB71-E67BC342F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221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3E76C-0374-5B0F-32E2-580B2F0AB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6C587-7187-9B9F-AD74-2F1ACDA434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D1C90B-F517-453C-9A06-4EFCB84AB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2F6C-5446-4253-B6B5-4664B45B60D6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3F82D1-67FF-C142-BA01-EFD61A206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7B09EB-BC47-C7CD-8E81-648D302D3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541D1-77CB-4625-BB71-E67BC342F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584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96C14-F00F-EF72-FE3E-8C8DDC2A7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F5DBB9-1A9D-D0DA-FE6F-5FAB5F6422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B1C68-73B9-C5D1-259D-002843C8E1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2F6C-5446-4253-B6B5-4664B45B60D6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27F89-361A-1C49-3196-22AAD9039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328FF2-13B1-A3E5-9321-7B15464D2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541D1-77CB-4625-BB71-E67BC342F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129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8437D-9947-F58A-3166-7E364CF36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71078-5D0D-FFED-B49A-7AD2610874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5FE57D-F72D-2D00-A6D8-6D0062E826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27BD43-2149-B3FA-CE8D-E8725A04A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2F6C-5446-4253-B6B5-4664B45B60D6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665B3F-959A-7577-310B-DC18B6B1A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78F5EB-BA21-E438-B2B5-226CC9C91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541D1-77CB-4625-BB71-E67BC342F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257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9C551-0127-2ACE-D0AE-3EC917F5A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8E757C-EC13-BFB0-7D88-DA0EAAB150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A2E0DF-D228-85F8-62E8-2B2DE84D03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E9B7D8-7B65-CF45-1C74-0A66E9E10C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42AF48-C436-FFC3-EA6C-F2EDCADDA0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FDE1A8-01AB-55E2-C372-2458C5808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2F6C-5446-4253-B6B5-4664B45B60D6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6293F1-E475-E7A5-45C8-0A3AA0A91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1C8226-19F5-A242-19C1-86B4CDEAA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541D1-77CB-4625-BB71-E67BC342F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119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756A3-9E65-DF30-C582-C11AD932D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6464A3-6EC4-F52A-F078-9336CAB2C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2F6C-5446-4253-B6B5-4664B45B60D6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8CB18E-2860-2848-837C-268C9EB5F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2A50F1-4B4C-C4AA-1029-8054A047F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541D1-77CB-4625-BB71-E67BC342F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814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816D93-F14B-D4ED-8305-4E1227BD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2F6C-5446-4253-B6B5-4664B45B60D6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33C277-8370-DFEC-2438-8C2451A87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95F5A1-52B6-135E-3F3D-49AC61FB7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541D1-77CB-4625-BB71-E67BC342F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766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7CC3F-F1CE-E12D-6681-93A93D314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A5781-223D-EAD6-9DD1-F1106E111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6BFE59-FA17-AA87-DC32-90F1928FF5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356EB6-D251-09A5-B44F-DCCCC48F9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2F6C-5446-4253-B6B5-4664B45B60D6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D04A3C-1896-F83F-1A22-BD87E72832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620397-C551-FD06-78F2-FE20E53FD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541D1-77CB-4625-BB71-E67BC342F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5583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859F7-C763-76D8-F26D-433978F18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540009-69F8-8F9F-D0F3-E0BC318C9B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F9C4EA-00E2-F1B8-BD5C-585B2F4787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E9F1B7-C519-C6CF-0DD8-8CD74AAB0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2F6C-5446-4253-B6B5-4664B45B60D6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6DC7B9-B2BB-B4DD-68F6-F787BC35B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7A34F3-D4DA-B4A3-11C2-B03B48F6E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541D1-77CB-4625-BB71-E67BC342F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407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020B7-FF52-B60E-6952-0F53428B7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A91846-6186-AC05-8988-4F4D7B2B4A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87751C-229F-5A43-C64F-8779B29CAE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2F6C-5446-4253-B6B5-4664B45B60D6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49E9CF-4781-49AB-EEC4-F47BB8C8C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D3463E-63D6-CC88-5879-B2369A0638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541D1-77CB-4625-BB71-E67BC342F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981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4A17B3-9B5D-8ED8-7A9C-401C1FAA89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DA7512-4549-EDC5-890E-0F6F550193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C2EA8-4327-ED00-2610-69D43CFBA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2F6C-5446-4253-B6B5-4664B45B60D6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B14A4F-159F-2531-2159-D414F3E7F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09E264-CB09-8088-1F10-D4B7039D0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541D1-77CB-4625-BB71-E67BC342F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9958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AF56A-61C7-0A74-7A3E-28A608E1FC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80E507-DDFF-FCEB-19A1-7EBA1F356F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FFFA06-86CB-CA4F-1AFD-F4DCEE8B89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CB3D6-8C9F-45B0-88CB-F9ABD14C5113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C6FC70-5F83-5458-E7C7-AD198B321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80A0ED-C1CD-D049-60C0-50A2FE273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58FCF-2022-479C-BEB2-1EE762BB9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0528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88B7D-5285-FBE0-3746-12F145F26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43D29-0679-A5A7-AC8B-F816FBE931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DDC9FC-EC3C-DDE9-EC6A-05E061B0B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CB3D6-8C9F-45B0-88CB-F9ABD14C5113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E0D9CA-A6F3-19A9-65C6-B1B733D93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536B07-8561-4459-69B7-985AA8FF0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58FCF-2022-479C-BEB2-1EE762BB9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030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A41A0-019C-20A0-8E29-ABB456789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88555-266E-7EDF-5675-70FC230BC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E57E93-01B1-C0DA-B7F7-85A36CA27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CB3D6-8C9F-45B0-88CB-F9ABD14C5113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D12862-8194-F2DD-5E87-651EFB85D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AFBF66-CBB0-3721-1AB3-A6BF41284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58FCF-2022-479C-BEB2-1EE762BB9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5383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6625A-113F-F8BF-4A37-CC147B75C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C996F-1F27-0486-34D3-DA0EF2F642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E0B74F-30AC-92E1-A504-1E531A1B8C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13D4B2-4BF1-2595-9E3F-A083CBCE9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CB3D6-8C9F-45B0-88CB-F9ABD14C5113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2883C7-6590-407A-7000-95175EB151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98EAB-246C-3608-C262-F27C0EAB6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58FCF-2022-479C-BEB2-1EE762BB9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447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1D178-87D9-9FA6-EBEF-AFB5BA2A4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FDF143-4AC8-9BA5-0317-C05B7ADA37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05E6A9-AC36-E79D-1910-F6404921BF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034547-0E36-E1D4-8421-512E190041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4F4F66-155B-16C8-48F6-C610D39688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EAFB5B-14CD-1AAA-624D-2899C1BB58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CB3D6-8C9F-45B0-88CB-F9ABD14C5113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06263C-D103-A520-6FE0-B44C765BA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FC411F-3202-A557-2D5A-A899CCD63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58FCF-2022-479C-BEB2-1EE762BB9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32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D5232-6737-47D0-7BD0-BB0179A65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327E0E-456E-8411-EB44-F5E51F06B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CB3D6-8C9F-45B0-88CB-F9ABD14C5113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7A2D07-3696-3458-6AF7-71434DDDF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59496C-1F22-6B48-38D0-EA079739B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58FCF-2022-479C-BEB2-1EE762BB9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6834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372ED7-D5CD-5261-2A90-28F77EDB7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CB3D6-8C9F-45B0-88CB-F9ABD14C5113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47366C-6A04-3D13-C315-BA98077D6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22FE9F-93E8-E552-4AA1-3B51DA972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58FCF-2022-479C-BEB2-1EE762BB9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4332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0F6BC-9A76-4BA9-971A-F8D5112F2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D6260-FEA5-3AFE-B401-B9322F9AE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2F2160-9FB0-95F4-9EFD-3944619788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9146CA-FF8F-E7D8-DFF9-2FE4CB31F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CB3D6-8C9F-45B0-88CB-F9ABD14C5113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24B122-7477-C890-3F01-95089939B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34D516-4940-3A5C-C660-5814E89F0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58FCF-2022-479C-BEB2-1EE762BB9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0885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C1E1-D4DA-A153-A985-698ED4D31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AAA744-3461-F26A-2ED5-2190F21C2B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3AAB71-67CF-2BBA-37BE-8D101BF75B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E861F2-64AA-A815-0961-40F4445CE3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CB3D6-8C9F-45B0-88CB-F9ABD14C5113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D5BF2-41C3-73E8-AC3B-041891C23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656D9F-3182-ABFF-8DF2-1804B7DFD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58FCF-2022-479C-BEB2-1EE762BB9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404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57B40-858C-A716-9CFB-77DD9F535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533686-824E-512C-7319-97F9395CBB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90A462-72CD-1BD5-4CA6-B2ABE1A3D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CB3D6-8C9F-45B0-88CB-F9ABD14C5113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38B474-00DD-610E-76B2-BFEFF60AD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0D811-4884-E8B3-2940-3B327FF57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58FCF-2022-479C-BEB2-1EE762BB9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4103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40B9D74-10AE-60FB-2E6A-5962D5630A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F648D2-DCD8-AD0F-6E86-8E9E9156ED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080DB6-F453-9778-680A-677370D8A7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CB3D6-8C9F-45B0-88CB-F9ABD14C5113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91C65-559D-84AB-4711-43B058F71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9BE74B-A973-728A-8B84-087DC946C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58FCF-2022-479C-BEB2-1EE762BB9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0257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07053-8760-A909-25A3-58D3B8F7A4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808395-6F12-9E3E-9DCA-F59677C049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36BDE-E333-29D6-F950-EC0C433C9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BE461-C7C4-4EA0-9DB0-21DE1618091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AEBD18-9BEF-F2F1-AA68-914C8E1D8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6303AB-4690-BBF5-5116-A7E3AA4F8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70C2-4383-4CF9-B068-F68A22786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33892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5491F-6D9E-DE03-1AE0-DCF4D993E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F1CF1-648A-2E60-848B-42B00190F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D9EBF9-C812-E162-E34E-0090905D7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BE461-C7C4-4EA0-9DB0-21DE1618091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FB86E-3BEF-B081-C83B-113DF4FC4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DEF1F2-C108-EF9E-8AA2-1439125C6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70C2-4383-4CF9-B068-F68A22786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52010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F4029-B4D6-CCD7-159B-B7E9B1B3E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BAEB87-5057-2CC0-3EEB-82409CE6CE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CED7D4-1C67-7732-8BDE-877BDA1C9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BE461-C7C4-4EA0-9DB0-21DE1618091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0176AA-4749-E28A-4CB6-A8650B253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327917-F7E2-7DAD-17D2-EDFA5127BC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70C2-4383-4CF9-B068-F68A22786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4031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64525-64A6-579B-9458-AFBEFC6EF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E7D8A-6525-9373-F6B5-F45171383D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E45282-01B1-0CF6-DE8C-E3610B64A7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8F70AA-8173-6B82-5912-E452C0930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BE461-C7C4-4EA0-9DB0-21DE1618091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AC14F7-7269-D826-9CC9-DE20B7B45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137465-2EA8-11B2-762B-7481F765D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70C2-4383-4CF9-B068-F68A22786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20352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E7E44-6821-BCB7-22A0-0878EB14A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7A8266-4887-43BB-739C-A943843F96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F4EA1B-CB1E-4D7F-A7A2-9CE6BC0A9E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5892B3-D062-3C62-B9E2-5F0B3766C0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D7C1F3-6663-8F93-0BCD-8655CD59AA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CA4B35-EA74-80C8-3419-39B6B46ABD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BE461-C7C4-4EA0-9DB0-21DE1618091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B07031-1FAC-D88B-1A08-BF21E8015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79824E-AB69-8FEB-3BE8-357297C58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70C2-4383-4CF9-B068-F68A22786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378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6F3AB-C59F-6C3B-6478-81D2FE540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75F25E-7229-AB8F-9C51-FD23E73249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BE461-C7C4-4EA0-9DB0-21DE1618091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AA584B-DEC8-4840-2EC3-74930922F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BCA5BB-3BB3-40BA-EE28-E6B0DE30E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70C2-4383-4CF9-B068-F68A22786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47002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D3FE72-4169-A6C9-F2D2-9CBC41002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BE461-C7C4-4EA0-9DB0-21DE1618091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ADA962-AD9E-1D3C-D64D-56F80708B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A14CBA-8FBD-0063-A867-B144183FF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70C2-4383-4CF9-B068-F68A22786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6143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93904-42C3-BBB5-B93B-6327859DA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1F353-B429-EFF0-F0F3-596FED23B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1C98B5-DF94-B436-FC88-FD3AA40176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CBF2AD-0BF4-DC3E-98EF-E71D61EC1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BE461-C7C4-4EA0-9DB0-21DE1618091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5EBAB3-2D84-EDF0-F45B-03C04CD78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4217E2-34B9-9531-0019-997FDA054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70C2-4383-4CF9-B068-F68A22786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63657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79AB5-5357-5EDD-E2A7-77AF56CF6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2F6BAB-BA34-3E3A-7B51-3213B678BD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3B58D6-8787-2B6B-0EAE-C326E5B160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B793A3-3230-F5E8-351F-42E6FB548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BE461-C7C4-4EA0-9DB0-21DE1618091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F90689-FA51-D410-82E2-0B3E60785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67D945-7370-82B2-4858-FD0DC3FAD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70C2-4383-4CF9-B068-F68A22786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5736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0D88A-2DAC-9D6A-EF54-CF4FC90C6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B751D5-2830-0B09-37BD-FC4963D553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6A4FB4-0EB9-7046-DC1A-23B38387A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BE461-C7C4-4EA0-9DB0-21DE1618091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578373-A0C8-B18D-8305-4033958E8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C06EB0-B7A3-BA99-57D1-AEC31B5FC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70C2-4383-4CF9-B068-F68A22786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30852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65507F-079B-C883-0405-814DCB006F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DB2987-5B88-658B-C7A6-FEE9E022CA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37CA25-14FB-4542-14EF-8659C767E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BE461-C7C4-4EA0-9DB0-21DE1618091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2E1FD1-76EE-50B0-9987-DF16B03EF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1B4C29-CDF0-87CB-3EC9-BF1A9001B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70C2-4383-4CF9-B068-F68A22786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504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004A120-04F9-2DD1-8354-9170AAA59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2DF9BB-6D12-A77C-4522-A4278FAB5F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E411DF-8C15-494A-024F-98F5A17816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E22F6C-5446-4253-B6B5-4664B45B60D6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6DCD48-F2EE-3444-56F7-D7C13E7A89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702A30-DE2D-F119-F6D9-0EEBEDF89A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F541D1-77CB-4625-BB71-E67BC342F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351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F3442D-30C1-20F8-1E70-241B89AA0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EE4E1-5250-461E-6BAB-4BB63C39BD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88919E-840F-3806-0A2A-4E782A0401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ECB3D6-8C9F-45B0-88CB-F9ABD14C5113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AB544-55B5-9645-7094-C2523A1111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54964-10B8-5207-AD96-156BFA7BF9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F58FCF-2022-479C-BEB2-1EE762BB9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590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D54089-C06D-6E16-F9F8-652AC9AB4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EF9697-8CE4-BD79-EF5F-D405A5D1AC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EB422E-5CED-252C-724D-543621FB5E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DBE461-C7C4-4EA0-9DB0-21DE1618091F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B2C5A2-D66F-9356-95DA-5CC33FD216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EBFB0-D2BF-1D9D-D9E1-0C094C7BD5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B7070C2-4383-4CF9-B068-F68A22786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477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yorkshiresmokefree.nhs.uk/articles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cc.ie/en/transcare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lianceon.org/model-health-and-wellbein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lianceon.org/model-health-and-wellbein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cc.ie/" TargetMode="External"/><Relationship Id="rId3" Type="http://schemas.openxmlformats.org/officeDocument/2006/relationships/hyperlink" Target="https://www.continuing-healthcare.co.uk/" TargetMode="External"/><Relationship Id="rId7" Type="http://schemas.openxmlformats.org/officeDocument/2006/relationships/hyperlink" Target="https://oursomerset.org.uk/about-us/our-vision/" TargetMode="External"/><Relationship Id="rId2" Type="http://schemas.openxmlformats.org/officeDocument/2006/relationships/hyperlink" Target="https://www.allianceon.org/model-health-and-wellbe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pinknews.com/2021/06/10/rainbow-nhs-badge-pride-lgbt-healthcare-evelina-london-dr-mike-farquhar/" TargetMode="External"/><Relationship Id="rId5" Type="http://schemas.openxmlformats.org/officeDocument/2006/relationships/hyperlink" Target="https://www.mcht.nhs.uk/news-and-events/news/mid-cheshire-hospitals-supports-no-smoking-day-relaunch-smoke-free-sites-campaign" TargetMode="External"/><Relationship Id="rId4" Type="http://schemas.openxmlformats.org/officeDocument/2006/relationships/hyperlink" Target="https://www.freshairfitness.co.uk/who-for/councils" TargetMode="External"/><Relationship Id="rId9" Type="http://schemas.openxmlformats.org/officeDocument/2006/relationships/hyperlink" Target="https://yorkshiresmokefree.nhs.uk/artic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A545B1-EF32-2A16-32EF-5B94B185C5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A9312F-F460-266F-C93E-749A12BF69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4000" dirty="0"/>
              <a:t>Health, Well‑being and Sustainable Development in Modern Healthcare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B6DFAD-BDEC-E583-E59E-1DC13B5871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229" y="4629234"/>
            <a:ext cx="397338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Student Number:  </a:t>
            </a:r>
            <a:r>
              <a:rPr lang="en-GB" sz="2000" dirty="0"/>
              <a:t>2219412</a:t>
            </a:r>
          </a:p>
          <a:p>
            <a:pPr algn="l"/>
            <a:r>
              <a:rPr lang="en-GB" sz="2000" b="1" dirty="0"/>
              <a:t>Lecturer’s Name: </a:t>
            </a:r>
            <a:r>
              <a:rPr lang="en-GB" sz="2000" dirty="0"/>
              <a:t>Dr Itse Olaoye </a:t>
            </a:r>
          </a:p>
          <a:p>
            <a:pPr algn="l"/>
            <a:r>
              <a:rPr lang="en-GB" sz="2000" b="1" dirty="0"/>
              <a:t>Module Title: </a:t>
            </a:r>
            <a:r>
              <a:rPr lang="en-GB" sz="2000" dirty="0"/>
              <a:t>Health, Wellbeing and Sustainable Development </a:t>
            </a:r>
          </a:p>
        </p:txBody>
      </p:sp>
    </p:spTree>
    <p:extLst>
      <p:ext uri="{BB962C8B-B14F-4D97-AF65-F5344CB8AC3E}">
        <p14:creationId xmlns:p14="http://schemas.microsoft.com/office/powerpoint/2010/main" val="29692355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93910E-5156-4C92-AE3D-F704C712EE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10"/>
          <a:stretch>
            <a:fillRect/>
          </a:stretch>
        </p:blipFill>
        <p:spPr>
          <a:xfrm>
            <a:off x="7130446" y="1097348"/>
            <a:ext cx="4777381" cy="371327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4" name="Arc 13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991767-654E-F8A8-0DE0-9E9E1E966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697" y="479493"/>
            <a:ext cx="5257800" cy="1055259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b="1" dirty="0"/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AB48C-DB28-DC80-BC6C-DC147AFAB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200" dirty="0"/>
              <a:t>Health is defined as complete physical, mental and social wellbeing (WHO, 1948).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/>
              <a:t>Well-being includes life satisfaction and the ability to function effectively (Dodge et al., 2012).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/>
              <a:t>Sustainability focuses on meeting present and future healthcare needs (United Nations, 2015) 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200" dirty="0"/>
              <a:t>These concepts underpin current healthcare reforms, particularly around prevention and equity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FB93F2F-0368-2896-1800-95D4AEA34729}"/>
              </a:ext>
            </a:extLst>
          </p:cNvPr>
          <p:cNvSpPr txBox="1"/>
          <p:nvPr/>
        </p:nvSpPr>
        <p:spPr>
          <a:xfrm>
            <a:off x="6491999" y="4857703"/>
            <a:ext cx="570000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1" dirty="0"/>
              <a:t>https://www.thepinknews.com/2021/06/10/rainbow-nhs-badge-pride-lgbt-healthcare-evelina-london-dr-mike-farquhar/</a:t>
            </a:r>
          </a:p>
        </p:txBody>
      </p:sp>
    </p:spTree>
    <p:extLst>
      <p:ext uri="{BB962C8B-B14F-4D97-AF65-F5344CB8AC3E}">
        <p14:creationId xmlns:p14="http://schemas.microsoft.com/office/powerpoint/2010/main" val="1946605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A32DB1-3B01-BA98-B1B7-42181758D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9316" y="176630"/>
            <a:ext cx="8531431" cy="1325563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r>
              <a:rPr lang="en-GB" b="1" dirty="0"/>
              <a:t>Concept of health and Well‑being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52EFA-77F3-BD98-B7C7-D1BC82A59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653" y="1739727"/>
            <a:ext cx="5082180" cy="4351338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Wellbeing relates to quality of life, life satisfaction and overall functioning (Dodge et al., 2012). 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It includes emotional, psychological and social aspects of health.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For example, someone with a long‑term condition may need management of mental health services.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For example, someone with a long-term condition may still report good well-being if they maintain independence 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However, well-being is subjective and can be difficult to measure consistently.</a:t>
            </a:r>
          </a:p>
        </p:txBody>
      </p:sp>
      <p:sp>
        <p:nvSpPr>
          <p:cNvPr id="15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A9262CDF-CB90-1ED8-D6C2-08A50E8B4B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44446740"/>
              </p:ext>
            </p:extLst>
          </p:nvPr>
        </p:nvGraphicFramePr>
        <p:xfrm>
          <a:off x="6096000" y="1739727"/>
          <a:ext cx="6022529" cy="45806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60421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25F98-2EEC-FC61-0D7B-DF130A4FF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260" y="1188637"/>
            <a:ext cx="5852711" cy="1597228"/>
          </a:xfrm>
        </p:spPr>
        <p:txBody>
          <a:bodyPr>
            <a:normAutofit/>
          </a:bodyPr>
          <a:lstStyle/>
          <a:p>
            <a:r>
              <a:rPr lang="en-GB" sz="3800" b="1"/>
              <a:t>Sustainable Development in Healthcare </a:t>
            </a:r>
            <a:endParaRPr lang="en-GB" sz="3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C6EAE9-6FB2-3E9E-B59F-66957273A2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88" t="4658" b="8346"/>
          <a:stretch>
            <a:fillRect/>
          </a:stretch>
        </p:blipFill>
        <p:spPr bwMode="auto">
          <a:xfrm>
            <a:off x="1123357" y="1510058"/>
            <a:ext cx="3533985" cy="3915045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5B935-3AA9-1E4E-49E2-8D580228B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3431" y="2604837"/>
            <a:ext cx="6246023" cy="3064526"/>
          </a:xfrm>
        </p:spPr>
        <p:txBody>
          <a:bodyPr anchor="t">
            <a:normAutofit fontScale="92500" lnSpcReduction="10000"/>
          </a:bodyPr>
          <a:lstStyle/>
          <a:p>
            <a:r>
              <a:rPr lang="en-GB" sz="1800" dirty="0"/>
              <a:t>Sustainable development involves meeting current health needs without compromising future generations (United Nations, 2015).</a:t>
            </a:r>
          </a:p>
          <a:p>
            <a:pPr marL="0" lvl="0" indent="0">
              <a:buNone/>
            </a:pPr>
            <a:r>
              <a:rPr lang="en-GB" sz="1800" b="1" dirty="0"/>
              <a:t>In healthcare, this emphasises: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dirty="0"/>
              <a:t>Prevention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dirty="0"/>
              <a:t>Efficient use of resources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dirty="0"/>
              <a:t>Long‑term planning</a:t>
            </a:r>
          </a:p>
          <a:p>
            <a:r>
              <a:rPr lang="en-GB" sz="1800" dirty="0"/>
              <a:t>For example, early screening programmes can reduce the need for costly treatments later.</a:t>
            </a:r>
          </a:p>
          <a:p>
            <a:r>
              <a:rPr lang="en-GB" sz="1800" dirty="0"/>
              <a:t>However, increasing demand and limited funding continue to challenge sustainability.</a:t>
            </a:r>
          </a:p>
        </p:txBody>
      </p:sp>
    </p:spTree>
    <p:extLst>
      <p:ext uri="{BB962C8B-B14F-4D97-AF65-F5344CB8AC3E}">
        <p14:creationId xmlns:p14="http://schemas.microsoft.com/office/powerpoint/2010/main" val="1610541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E92C9-FF4C-A986-92E8-A2E4535BC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1348" y="448252"/>
            <a:ext cx="7890164" cy="1325563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r>
              <a:rPr lang="en-GB" b="1" dirty="0"/>
              <a:t>Social Determinants of Health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2C09E-8977-F8B5-FC6C-90B20BB1A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272" y="1690688"/>
            <a:ext cx="10515600" cy="4351338"/>
          </a:xfrm>
        </p:spPr>
        <p:txBody>
          <a:bodyPr/>
          <a:lstStyle/>
          <a:p>
            <a:pPr lvl="0">
              <a:lnSpc>
                <a:spcPct val="100000"/>
              </a:lnSpc>
              <a:buFont typeface="Wingdings" panose="05000000000000000000" pitchFamily="2" charset="2"/>
              <a:buChar char="§"/>
            </a:pPr>
            <a:endParaRPr lang="en-GB" sz="2400" dirty="0"/>
          </a:p>
          <a:p>
            <a:pPr lv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/>
              <a:t>Health is influenced by wider social factors such as income, housing and education (WHO, 2008)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/>
              <a:t>These factors contribute to differences in health outcomes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/>
              <a:t>For example, poor housing conditions can increase the risk of respiratory illness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/>
              <a:t>Addressing these issues requires long-term policy and cross-sector collaboration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8A482B-F994-9B68-9B90-5C7F284819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706" t="2822"/>
          <a:stretch>
            <a:fillRect/>
          </a:stretch>
        </p:blipFill>
        <p:spPr bwMode="auto">
          <a:xfrm>
            <a:off x="9659566" y="4371852"/>
            <a:ext cx="2291089" cy="212102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47181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Close up of a molecular model">
            <a:extLst>
              <a:ext uri="{FF2B5EF4-FFF2-40B4-BE49-F238E27FC236}">
                <a16:creationId xmlns:a16="http://schemas.microsoft.com/office/drawing/2014/main" id="{341B1811-06B4-1B6C-64D9-A420ACD084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990" r="766" b="-1"/>
          <a:stretch>
            <a:fillRect/>
          </a:stretch>
        </p:blipFill>
        <p:spPr>
          <a:xfrm>
            <a:off x="6738318" y="520749"/>
            <a:ext cx="4382851" cy="5643794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8" name="Arc 17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4CFAF7-EFE0-2EB3-C347-4C7EEF630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958" y="260080"/>
            <a:ext cx="5257800" cy="1325563"/>
          </a:xfrm>
        </p:spPr>
        <p:txBody>
          <a:bodyPr>
            <a:normAutofit/>
          </a:bodyPr>
          <a:lstStyle/>
          <a:p>
            <a:r>
              <a:rPr lang="en-GB" b="1" dirty="0"/>
              <a:t>Biopsychosocial Model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9BBD0-F650-D3C4-BC71-E3B13FDA99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328" y="1541799"/>
            <a:ext cx="6541990" cy="419252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b="1" dirty="0"/>
              <a:t>Developed by Engel (1977).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/>
              <a:t>Integrates: </a:t>
            </a:r>
          </a:p>
          <a:p>
            <a:pPr lvl="1">
              <a:lnSpc>
                <a:spcPct val="100000"/>
              </a:lnSpc>
            </a:pPr>
            <a:r>
              <a:rPr lang="en-GB" sz="2000" dirty="0"/>
              <a:t>Biological factors (illness, genetics)</a:t>
            </a:r>
          </a:p>
          <a:p>
            <a:pPr lvl="1">
              <a:lnSpc>
                <a:spcPct val="100000"/>
              </a:lnSpc>
            </a:pPr>
            <a:r>
              <a:rPr lang="en-GB" sz="2000" dirty="0"/>
              <a:t>Psychological factors (emotions, behaviour)</a:t>
            </a:r>
          </a:p>
          <a:p>
            <a:pPr lvl="1">
              <a:lnSpc>
                <a:spcPct val="100000"/>
              </a:lnSpc>
            </a:pPr>
            <a:r>
              <a:rPr lang="en-GB" sz="2000" dirty="0"/>
              <a:t>Social factors (relationships, socioeconomic status)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The biopsychosocial model explains health through biological, psychological and social factors 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It supports a holistic, person-centred approach to care 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For example, depression may involve brain chemistry, negative thinking patterns and social isolation 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Though applying this model in practice can be complex and resource-intensive </a:t>
            </a:r>
          </a:p>
          <a:p>
            <a:pPr>
              <a:lnSpc>
                <a:spcPct val="100000"/>
              </a:lnSpc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111546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08893E-FDEA-DF7C-0F9A-5093911422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12B55-1624-F6D7-C90A-783FCADFF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17" y="365125"/>
            <a:ext cx="7142018" cy="1325563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Integrated Care in the UK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C4327-6B38-12F5-C095-31E5D4593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561" y="1835222"/>
            <a:ext cx="7569530" cy="4351338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§"/>
            </a:pPr>
            <a:r>
              <a:rPr lang="en-GB" dirty="0"/>
              <a:t>Integrated care involves coordination between health and social care services (NHS England, 2021) </a:t>
            </a:r>
          </a:p>
          <a:p>
            <a:r>
              <a:rPr lang="en-GB" dirty="0"/>
              <a:t>It aims to provide seamless, person-centred care </a:t>
            </a:r>
          </a:p>
          <a:p>
            <a:r>
              <a:rPr lang="en-GB" dirty="0"/>
              <a:t>For example, a patient with diabetes may receive support from GPs, dieticians and social services </a:t>
            </a:r>
          </a:p>
          <a:p>
            <a:r>
              <a:rPr lang="en-GB" dirty="0"/>
              <a:t>Yet, differences between organisations can make collaboration difficult 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B308F78-2BDA-B5FC-10DC-5259030CF0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408" y="649490"/>
            <a:ext cx="3389448" cy="480772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028D4FC-F8B0-FE18-B6CF-82D43B9751BD}"/>
              </a:ext>
            </a:extLst>
          </p:cNvPr>
          <p:cNvSpPr txBox="1"/>
          <p:nvPr/>
        </p:nvSpPr>
        <p:spPr>
          <a:xfrm>
            <a:off x="8205603" y="5604669"/>
            <a:ext cx="345925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b="1" dirty="0"/>
              <a:t>https://oursomerset.org.uk/about-us/our-vision/</a:t>
            </a:r>
          </a:p>
        </p:txBody>
      </p:sp>
    </p:spTree>
    <p:extLst>
      <p:ext uri="{BB962C8B-B14F-4D97-AF65-F5344CB8AC3E}">
        <p14:creationId xmlns:p14="http://schemas.microsoft.com/office/powerpoint/2010/main" val="32998840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659C60-3AAD-14BA-BEB3-F834808568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E0D3CE-462F-B3D9-6AEF-2ADB90A11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5751" y="771231"/>
            <a:ext cx="5852711" cy="1597228"/>
          </a:xfrm>
        </p:spPr>
        <p:txBody>
          <a:bodyPr>
            <a:normAutofit/>
          </a:bodyPr>
          <a:lstStyle/>
          <a:p>
            <a:r>
              <a:rPr lang="en-GB" sz="4200" b="1" dirty="0"/>
              <a:t>Benefits and Limitations of Integrated Care</a:t>
            </a:r>
            <a:endParaRPr lang="en-GB" sz="4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369107-21B2-DF24-914F-428C236827E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15" t="13143" r="3232" b="6814"/>
          <a:stretch>
            <a:fillRect/>
          </a:stretch>
        </p:blipFill>
        <p:spPr bwMode="auto">
          <a:xfrm>
            <a:off x="804962" y="1805782"/>
            <a:ext cx="3896115" cy="32428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96EF9-986B-9304-D677-F90C47DA1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9513" y="2368459"/>
            <a:ext cx="6638306" cy="3358017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1800" b="1" dirty="0"/>
              <a:t>Benefits</a:t>
            </a:r>
            <a:endParaRPr lang="en-GB" sz="1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It can reduce hospital admissions through early intervention (NHS England, 2022)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dirty="0"/>
              <a:t>Improved patient experience and outcomes.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dirty="0"/>
              <a:t>Reduced hospital admissions through early intervention.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dirty="0"/>
              <a:t>More efficient use of resources.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b="1" dirty="0"/>
              <a:t>Limitations</a:t>
            </a:r>
            <a:endParaRPr lang="en-GB" sz="1800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dirty="0"/>
              <a:t>Organisational complexity.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dirty="0"/>
              <a:t>Success depends on sustained investment and inter‑professional collaboration.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dirty="0"/>
              <a:t>However, workforce shortages and funding pressures can limit its effectiveness (NHS England, 2023) 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260746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523327D-44F1-42EB-31C6-FC11D683B0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67" t="1968"/>
          <a:stretch>
            <a:fillRect/>
          </a:stretch>
        </p:blipFill>
        <p:spPr bwMode="auto">
          <a:xfrm>
            <a:off x="7643015" y="650160"/>
            <a:ext cx="4173702" cy="4261922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9" name="Arc 18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0D6B74-0760-1519-463C-3F7FBB432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r>
              <a:rPr lang="en-GB" b="1" dirty="0"/>
              <a:t>Policy – NHS Long Term Plan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CF550-B86C-4A2C-8B7A-980C96A15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>
            <a:normAutofit/>
          </a:bodyPr>
          <a:lstStyle/>
          <a:p>
            <a:pPr lvl="0"/>
            <a:r>
              <a:rPr lang="en-GB" sz="2400" dirty="0"/>
              <a:t>The NHS Long Term Plan focuses on prevention, integration and reducing inequalities (NHS England, 2019) </a:t>
            </a:r>
          </a:p>
          <a:p>
            <a:pPr lvl="0"/>
            <a:r>
              <a:rPr lang="en-GB" sz="2400" dirty="0"/>
              <a:t>It promotes community-based care and improved access to services </a:t>
            </a:r>
          </a:p>
          <a:p>
            <a:pPr lvl="0"/>
            <a:r>
              <a:rPr lang="en-GB" sz="2400" dirty="0"/>
              <a:t>For example, expanding local services reduces reliance on hospitals </a:t>
            </a:r>
          </a:p>
          <a:p>
            <a:pPr lvl="0"/>
            <a:r>
              <a:rPr lang="en-GB" sz="2400" dirty="0"/>
              <a:t>However, implementing these changes across the system remains challenging </a:t>
            </a:r>
          </a:p>
          <a:p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829FC7-5B2E-5573-22C3-B8FA08DDBE96}"/>
              </a:ext>
            </a:extLst>
          </p:cNvPr>
          <p:cNvSpPr txBox="1"/>
          <p:nvPr/>
        </p:nvSpPr>
        <p:spPr>
          <a:xfrm>
            <a:off x="7940044" y="4921857"/>
            <a:ext cx="3876673" cy="277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b="1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https://yorkshiresmokefree.nhs.uk/articles</a:t>
            </a:r>
            <a:r>
              <a:rPr lang="en-GB" sz="11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(2026)</a:t>
            </a:r>
          </a:p>
        </p:txBody>
      </p:sp>
    </p:spTree>
    <p:extLst>
      <p:ext uri="{BB962C8B-B14F-4D97-AF65-F5344CB8AC3E}">
        <p14:creationId xmlns:p14="http://schemas.microsoft.com/office/powerpoint/2010/main" val="3839224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89B3D-A8EE-25AB-7F74-94DBB3817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650166" cy="1325563"/>
          </a:xfrm>
        </p:spPr>
        <p:txBody>
          <a:bodyPr/>
          <a:lstStyle/>
          <a:p>
            <a:r>
              <a:rPr lang="en-GB" b="1" dirty="0"/>
              <a:t>Policy Implementation: Critical Perspective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3AE3A-A2A5-A34B-1259-8815372C4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36771"/>
            <a:ext cx="10515600" cy="4140191"/>
          </a:xfrm>
        </p:spPr>
        <p:txBody>
          <a:bodyPr>
            <a:normAutofit fontScale="92500"/>
          </a:bodyPr>
          <a:lstStyle/>
          <a:p>
            <a:pPr lvl="0">
              <a:buFont typeface="Wingdings" panose="05000000000000000000" pitchFamily="2" charset="2"/>
              <a:buChar char="§"/>
            </a:pPr>
            <a:endParaRPr lang="en-GB" dirty="0"/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/>
              <a:t>Despite strong policy frameworks, implementation remains challenging.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/>
              <a:t>Workforce shortages and financial pressures limit service capacity.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/>
              <a:t>Regional inequalities in access and outcomes persist.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/>
              <a:t>Highlights the gap between </a:t>
            </a:r>
            <a:r>
              <a:rPr lang="en-GB" b="1" dirty="0"/>
              <a:t>policy intention and real‑world practice</a:t>
            </a:r>
            <a:r>
              <a:rPr lang="en-GB" dirty="0"/>
              <a:t>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/>
              <a:t>Successful implementation requires sustained investment and workforce development.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2608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3272F1-C6E7-61FA-DAB5-9E88A27484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99EEF0-8B09-5A1A-E6DF-8964F2F72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5534" y="368110"/>
            <a:ext cx="6401790" cy="1325563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r>
              <a:rPr lang="en-GB" b="1" dirty="0"/>
              <a:t>Health Inequalities </a:t>
            </a:r>
            <a:endParaRPr lang="en-GB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C02B88-3932-4CF7-A4C1-F307FD83EE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76" r="1548"/>
          <a:stretch>
            <a:fillRect/>
          </a:stretch>
        </p:blipFill>
        <p:spPr>
          <a:xfrm>
            <a:off x="682268" y="1984442"/>
            <a:ext cx="4777381" cy="2548408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F29EF-4FFF-66C5-B3D2-891B9F443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8406" y="1644336"/>
            <a:ext cx="5458838" cy="4192520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§"/>
            </a:pPr>
            <a:endParaRPr lang="en-GB" sz="2400" dirty="0"/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400" dirty="0"/>
              <a:t>Significant differences in health outcomes exist across populations (ONS, 2023) 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400" dirty="0"/>
              <a:t>These are often linked to socioeconomic factors 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400" dirty="0"/>
              <a:t>For example, people in deprived areas tend to have lower life expectancy 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400" dirty="0"/>
              <a:t>Despite policy efforts, these inequalities remain a major issue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1E2007-FE0D-1AC8-E80E-DF2062357B89}"/>
              </a:ext>
            </a:extLst>
          </p:cNvPr>
          <p:cNvSpPr txBox="1"/>
          <p:nvPr/>
        </p:nvSpPr>
        <p:spPr>
          <a:xfrm>
            <a:off x="894756" y="4575571"/>
            <a:ext cx="4186136" cy="2941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b="1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Transcare Conference 2026 | University College Cork</a:t>
            </a:r>
            <a:endParaRPr lang="en-GB" sz="12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61081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FFF6FE-04E4-96B2-6695-279887B7E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20" y="99837"/>
            <a:ext cx="7367650" cy="962738"/>
          </a:xfrm>
        </p:spPr>
        <p:txBody>
          <a:bodyPr>
            <a:normAutofit/>
          </a:bodyPr>
          <a:lstStyle/>
          <a:p>
            <a:r>
              <a:rPr lang="en-GB" b="1" dirty="0"/>
              <a:t>Health Promotion and Equity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E5099-B154-C855-E3D8-5B84BA50D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82" y="1444088"/>
            <a:ext cx="6132616" cy="4351338"/>
          </a:xfrm>
        </p:spPr>
        <p:txBody>
          <a:bodyPr>
            <a:noAutofit/>
          </a:bodyPr>
          <a:lstStyle/>
          <a:p>
            <a:pPr lvl="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Health promotion focuses on preventing illness and improving population health 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Equity ensures fair access to healthcare services for all 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example, smoke-free programmes aim to reduce preventable disease. 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However, increasing reliance on digital services may exclude some groups. 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Improving equity may involve: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access to services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Investing in community care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Addressing social determinants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Strengthening public health strategies 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D3D3D9-3124-69D2-5343-165EBE21D4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73" r="11075" b="-3"/>
          <a:stretch>
            <a:fillRect/>
          </a:stretch>
        </p:blipFill>
        <p:spPr>
          <a:xfrm>
            <a:off x="7109608" y="1367316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D0064B-6D98-ECC1-70BB-3B3395ED765D}"/>
              </a:ext>
            </a:extLst>
          </p:cNvPr>
          <p:cNvSpPr txBox="1"/>
          <p:nvPr/>
        </p:nvSpPr>
        <p:spPr>
          <a:xfrm>
            <a:off x="7449170" y="5733505"/>
            <a:ext cx="4254334" cy="277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b="1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https://www.allianceon.org/model-health-and-wellbeing</a:t>
            </a:r>
            <a:endParaRPr lang="en-GB" sz="11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26498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5BD77-0899-EE2D-80A8-B57296FF2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42" y="826881"/>
            <a:ext cx="7532514" cy="1325563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r>
              <a:rPr lang="en-GB" b="1" dirty="0"/>
              <a:t>Role of Prevention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31588-2B66-4DE4-1566-77AD1080F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542" y="2480553"/>
            <a:ext cx="11203641" cy="3871507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3200" dirty="0"/>
              <a:t>Prevention plays a key role in reducing long-term demand </a:t>
            </a:r>
          </a:p>
          <a:p>
            <a:r>
              <a:rPr lang="en-GB" sz="3200" dirty="0"/>
              <a:t>It supports both sustainability and improved outcomes </a:t>
            </a:r>
          </a:p>
          <a:p>
            <a:r>
              <a:rPr lang="en-GB" sz="3200" dirty="0"/>
              <a:t>For example, early intervention in diabetes can prevent serious complications and improve outcomes</a:t>
            </a:r>
          </a:p>
          <a:p>
            <a:r>
              <a:rPr lang="en-GB" sz="3200" dirty="0"/>
              <a:t>However, prevention requires long-term investment and behaviour change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7CA3D0-8339-56CC-8F1C-5E69E2D061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27" t="2049" r="1341" b="3650"/>
          <a:stretch>
            <a:fillRect/>
          </a:stretch>
        </p:blipFill>
        <p:spPr bwMode="auto">
          <a:xfrm>
            <a:off x="8064230" y="136120"/>
            <a:ext cx="3872228" cy="20163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954E7A-4704-88FE-64A0-FCF76A04D88B}"/>
              </a:ext>
            </a:extLst>
          </p:cNvPr>
          <p:cNvSpPr txBox="1"/>
          <p:nvPr/>
        </p:nvSpPr>
        <p:spPr>
          <a:xfrm>
            <a:off x="8064230" y="2266544"/>
            <a:ext cx="3872228" cy="577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b="1" dirty="0"/>
              <a:t>https://www.mcht.nhs.uk/news-and-events/news/mid-cheshire-hospitals-supports-no-smoking-day-relaunch-smoke-free-sites-campaign</a:t>
            </a:r>
          </a:p>
        </p:txBody>
      </p:sp>
    </p:spTree>
    <p:extLst>
      <p:ext uri="{BB962C8B-B14F-4D97-AF65-F5344CB8AC3E}">
        <p14:creationId xmlns:p14="http://schemas.microsoft.com/office/powerpoint/2010/main" val="23747389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56CA0B-BCE6-DB67-6BF0-8293D0E33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b="1" dirty="0"/>
              <a:t>Challenges in Healthcare </a:t>
            </a:r>
            <a:endParaRPr lang="en-GB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2D3482-D5CD-24CF-E501-E73905F607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26" t="2841" r="8871"/>
          <a:stretch>
            <a:fillRect/>
          </a:stretch>
        </p:blipFill>
        <p:spPr>
          <a:xfrm>
            <a:off x="838199" y="1142274"/>
            <a:ext cx="4218563" cy="266133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52F0B-8CEC-8928-8701-E92FBD0379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799777"/>
            <a:ext cx="5458838" cy="419252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GB" sz="22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/>
              <a:t>The UK healthcare system faces workforce shortages and financial constraints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/>
              <a:t>An ageing population and rising chronic illness increase demand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/>
              <a:t>For example, staff shortages can lead to increased workload and delays in care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/>
              <a:t>These challenges impact both quality and access to services </a:t>
            </a:r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7A2C436-8C14-173A-C51C-23F048C5B47A}"/>
              </a:ext>
            </a:extLst>
          </p:cNvPr>
          <p:cNvSpPr txBox="1"/>
          <p:nvPr/>
        </p:nvSpPr>
        <p:spPr>
          <a:xfrm>
            <a:off x="100708" y="3896037"/>
            <a:ext cx="56112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00" b="1" dirty="0"/>
              <a:t>https://www.continuing-healthcare.co.uk/?msclkid=b9229b3f71aa1c933d68f2fca8a0a18a&amp;utm_source=bing&amp;utm_medium=cpc&amp;utm_campaign=Accord_Search_Keyword_Continuing%20Healthcare&amp;utm_term=continuing%20care&amp;utm_content=Continuing%20Healthcare</a:t>
            </a:r>
          </a:p>
        </p:txBody>
      </p:sp>
    </p:spTree>
    <p:extLst>
      <p:ext uri="{BB962C8B-B14F-4D97-AF65-F5344CB8AC3E}">
        <p14:creationId xmlns:p14="http://schemas.microsoft.com/office/powerpoint/2010/main" val="29820866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370FD5-BF98-DE9E-CDFF-FCFB87301F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5" t="3097" r="864"/>
          <a:stretch>
            <a:fillRect/>
          </a:stretch>
        </p:blipFill>
        <p:spPr bwMode="auto">
          <a:xfrm>
            <a:off x="6541053" y="1746845"/>
            <a:ext cx="4777381" cy="3191602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5" name="Arc 14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BB0E34-B83C-5E29-44CE-816A7DDA3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138" y="479493"/>
            <a:ext cx="5632863" cy="1325563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r>
              <a:rPr lang="en-GB" sz="3700" b="1" dirty="0"/>
              <a:t>Service Delivery and Public Health Initiatives</a:t>
            </a: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BDE57-6D05-ED37-6CB9-2865E1091C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v"/>
            </a:pPr>
            <a:endParaRPr lang="en-GB" sz="1300" dirty="0"/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Integration in service delivery includes: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Wellness programmes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Telehealth services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Community health initiatives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Public health campaigns promote healthier lifestyles and disease prevention.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Early intervention reduces long‑term healthcare demand.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Effectiveness depends on engagement and social context.</a:t>
            </a:r>
          </a:p>
          <a:p>
            <a:endParaRPr lang="en-GB" sz="13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8066BF-22D8-0D82-DD7C-71F112D176CA}"/>
              </a:ext>
            </a:extLst>
          </p:cNvPr>
          <p:cNvSpPr txBox="1"/>
          <p:nvPr/>
        </p:nvSpPr>
        <p:spPr>
          <a:xfrm>
            <a:off x="7279758" y="4986953"/>
            <a:ext cx="3728484" cy="397951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000" b="1" dirty="0"/>
              <a:t>https://www.freshairfitness.co.uk/who-for/councils?msclkid=7a84dd4dcb831344f03ab48e17fed118</a:t>
            </a:r>
          </a:p>
        </p:txBody>
      </p:sp>
    </p:spTree>
    <p:extLst>
      <p:ext uri="{BB962C8B-B14F-4D97-AF65-F5344CB8AC3E}">
        <p14:creationId xmlns:p14="http://schemas.microsoft.com/office/powerpoint/2010/main" val="6460399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F18D6B-E118-3D0F-24D8-2F75CED34D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979" t="3469" r="10638"/>
          <a:stretch>
            <a:fillRect/>
          </a:stretch>
        </p:blipFill>
        <p:spPr bwMode="auto">
          <a:xfrm>
            <a:off x="7589949" y="508590"/>
            <a:ext cx="3979269" cy="3931568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3" name="Arc 12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656EF-A566-4AB9-0418-8470AE7D1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804A1-36C6-B99C-CB15-88B379FBC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>
            <a:normAutofit lnSpcReduction="10000"/>
          </a:bodyPr>
          <a:lstStyle/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Health, well‑being and sustainable development are fundamental to modern healthcare.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Integrated care and holistic models improve outcomes and system sustainability.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Theoretical frameworks enhance understanding of complex health influences.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Despite policy progress, challenges such as workforce shortages and inequalities remain.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Achieving sustainable and equitable healthcare requires long‑term, integrated and preventative approaches.</a:t>
            </a:r>
          </a:p>
          <a:p>
            <a:endParaRPr lang="en-GB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3185EA-0A1A-0747-4B20-D63ABEBD4C65}"/>
              </a:ext>
            </a:extLst>
          </p:cNvPr>
          <p:cNvSpPr txBox="1"/>
          <p:nvPr/>
        </p:nvSpPr>
        <p:spPr>
          <a:xfrm>
            <a:off x="8056934" y="4301466"/>
            <a:ext cx="3979269" cy="277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b="1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https://www.allianceon.org/model-health-and-wellbeing</a:t>
            </a:r>
            <a:endParaRPr lang="en-GB" sz="11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21688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4BA23-5792-DBB9-1B70-5E2A9FCDE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5303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C413A-C5C1-3C4E-16B0-2D0FF33E6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421" y="1318161"/>
            <a:ext cx="11235405" cy="5058888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en-GB" sz="1600" dirty="0"/>
          </a:p>
          <a:p>
            <a:r>
              <a:rPr lang="en-GB" dirty="0"/>
              <a:t>Alliance for Healthier Communities (2024) </a:t>
            </a:r>
            <a:r>
              <a:rPr lang="en-GB" i="1" dirty="0"/>
              <a:t>Model of health and wellbeing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https://www.allianceon.org/model-health-and-wellbeing</a:t>
            </a:r>
            <a:r>
              <a:rPr lang="en-GB" dirty="0"/>
              <a:t> (Accessed: 27 March 2026).</a:t>
            </a:r>
          </a:p>
          <a:p>
            <a:r>
              <a:rPr lang="en-GB" dirty="0"/>
              <a:t>Compass Community Healthcare (2025) </a:t>
            </a:r>
            <a:r>
              <a:rPr lang="en-GB" i="1" dirty="0"/>
              <a:t>Challenges in healthcare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https://www.continuing-healthcare.co.uk/</a:t>
            </a:r>
            <a:r>
              <a:rPr lang="en-GB" dirty="0"/>
              <a:t> (Accessed: 27 March 2026).</a:t>
            </a:r>
          </a:p>
          <a:p>
            <a:r>
              <a:rPr lang="en-GB" dirty="0"/>
              <a:t>Department of Health and Social Care (2021) </a:t>
            </a:r>
            <a:r>
              <a:rPr lang="en-GB" i="1" dirty="0"/>
              <a:t>Integration and innovation: working together to improve health and social care for all</a:t>
            </a:r>
            <a:r>
              <a:rPr lang="en-GB" dirty="0"/>
              <a:t>. London: DHSC.</a:t>
            </a:r>
          </a:p>
          <a:p>
            <a:r>
              <a:rPr lang="en-GB" dirty="0"/>
              <a:t>Dodge, R., Daly, A., Huyton, J. and Sanders, L. (2012) ‘The challenge of defining wellbeing’, </a:t>
            </a:r>
            <a:r>
              <a:rPr lang="en-GB" i="1" dirty="0"/>
              <a:t>International Journal of Wellbeing</a:t>
            </a:r>
            <a:r>
              <a:rPr lang="en-GB" dirty="0"/>
              <a:t>, 2(3), pp. 222–235.</a:t>
            </a:r>
          </a:p>
          <a:p>
            <a:r>
              <a:rPr lang="en-GB" dirty="0"/>
              <a:t>Engel, G.L. (1977) ‘The need for a new medical model: A challenge for biomedicine’, </a:t>
            </a:r>
            <a:r>
              <a:rPr lang="en-GB" i="1" dirty="0"/>
              <a:t>Science</a:t>
            </a:r>
            <a:r>
              <a:rPr lang="en-GB" dirty="0"/>
              <a:t>, 196(4286), pp. 129–136.</a:t>
            </a:r>
          </a:p>
          <a:p>
            <a:r>
              <a:rPr lang="en-GB" dirty="0"/>
              <a:t>Fresh Air Fitness (2026) </a:t>
            </a:r>
            <a:r>
              <a:rPr lang="en-GB" i="1" dirty="0"/>
              <a:t>Outdoor gym equipment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https://www.freshairfitness.co.uk/who-for/councils</a:t>
            </a:r>
            <a:r>
              <a:rPr lang="en-GB" dirty="0"/>
              <a:t> (Accessed: 27 March 2026).</a:t>
            </a:r>
          </a:p>
          <a:p>
            <a:r>
              <a:rPr lang="en-GB" dirty="0"/>
              <a:t>Mid Cheshire Hospitals NHS Foundation Trust (2023). </a:t>
            </a:r>
            <a:r>
              <a:rPr lang="en-GB" i="1" dirty="0"/>
              <a:t>Mid Cheshire Hospitals supports No Smoking Day with relaunch of Smoke Free Sites campaign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https://www.mcht.nhs.uk/news-and-events/news/mid-cheshire-hospitals-supports-no-smoking-day-relaunch-smoke-free-sites-campaign</a:t>
            </a:r>
            <a:r>
              <a:rPr lang="en-GB" dirty="0"/>
              <a:t> (Accessed: 27 March 2026).</a:t>
            </a:r>
          </a:p>
          <a:p>
            <a:r>
              <a:rPr lang="en-GB" dirty="0"/>
              <a:t>NHS England (2019) </a:t>
            </a:r>
            <a:r>
              <a:rPr lang="en-GB" i="1" dirty="0"/>
              <a:t>The NHS long-term plan</a:t>
            </a:r>
            <a:r>
              <a:rPr lang="en-GB" dirty="0"/>
              <a:t>. London: NHS England.</a:t>
            </a:r>
          </a:p>
          <a:p>
            <a:r>
              <a:rPr lang="en-GB" dirty="0"/>
              <a:t>NHS England (2021) </a:t>
            </a:r>
            <a:r>
              <a:rPr lang="en-GB" i="1" dirty="0"/>
              <a:t>Integrated care systems</a:t>
            </a:r>
            <a:r>
              <a:rPr lang="en-GB" dirty="0"/>
              <a:t>. London: NHS England.</a:t>
            </a:r>
          </a:p>
          <a:p>
            <a:r>
              <a:rPr lang="en-GB" dirty="0"/>
              <a:t>NHS England (2022) </a:t>
            </a:r>
            <a:r>
              <a:rPr lang="en-GB" i="1" dirty="0"/>
              <a:t>Integrated care systems</a:t>
            </a:r>
            <a:r>
              <a:rPr lang="en-GB" dirty="0"/>
              <a:t>. London: NHS England.</a:t>
            </a:r>
          </a:p>
          <a:p>
            <a:r>
              <a:rPr lang="en-GB" dirty="0"/>
              <a:t>NHS England (2023) </a:t>
            </a:r>
            <a:r>
              <a:rPr lang="en-GB" i="1" dirty="0"/>
              <a:t>Workforce, training and education</a:t>
            </a:r>
            <a:r>
              <a:rPr lang="en-GB" dirty="0"/>
              <a:t>. London: NHS England.</a:t>
            </a:r>
          </a:p>
          <a:p>
            <a:r>
              <a:rPr lang="en-GB" dirty="0"/>
              <a:t>Office for National Statistics (2023) </a:t>
            </a:r>
            <a:r>
              <a:rPr lang="en-GB" i="1" dirty="0"/>
              <a:t>Health inequalities in the UK</a:t>
            </a:r>
            <a:r>
              <a:rPr lang="en-GB" dirty="0"/>
              <a:t>. London: ONS.</a:t>
            </a:r>
          </a:p>
          <a:p>
            <a:r>
              <a:rPr lang="en-GB" dirty="0" err="1"/>
              <a:t>PinkNews</a:t>
            </a:r>
            <a:r>
              <a:rPr lang="en-GB" dirty="0"/>
              <a:t> (2021) </a:t>
            </a:r>
            <a:r>
              <a:rPr lang="en-GB" i="1" dirty="0"/>
              <a:t>The ‘radical’ rainbow NHS badge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https://www.thepinknews.com/2021/06/10/rainbow-nhs-badge-pride-lgbt-healthcare-evelina-london-dr-mike-farquhar/</a:t>
            </a:r>
            <a:r>
              <a:rPr lang="en-GB" dirty="0"/>
              <a:t> (Accessed: 27 March 2026).</a:t>
            </a:r>
          </a:p>
          <a:p>
            <a:r>
              <a:rPr lang="en-GB" dirty="0"/>
              <a:t>Public Health England (2018) </a:t>
            </a:r>
            <a:r>
              <a:rPr lang="en-GB" i="1" dirty="0"/>
              <a:t>Health matters: prevention – a life course approach</a:t>
            </a:r>
            <a:r>
              <a:rPr lang="en-GB" dirty="0"/>
              <a:t>. London: PHE.</a:t>
            </a:r>
          </a:p>
          <a:p>
            <a:r>
              <a:rPr lang="en-GB" dirty="0"/>
              <a:t>Somerset Council (2024). </a:t>
            </a:r>
            <a:r>
              <a:rPr lang="en-GB" i="1" dirty="0"/>
              <a:t>Benefits of integrated care systems</a:t>
            </a:r>
            <a:r>
              <a:rPr lang="en-GB" dirty="0"/>
              <a:t>. Available at: </a:t>
            </a:r>
            <a:r>
              <a:rPr lang="en-GB" u="sng" dirty="0">
                <a:hlinkClick r:id="rId7"/>
              </a:rPr>
              <a:t>https://oursomerset.org.uk/about-us/our-vision/</a:t>
            </a:r>
            <a:r>
              <a:rPr lang="en-GB" dirty="0"/>
              <a:t> (Accessed: 27 March 2026).</a:t>
            </a:r>
          </a:p>
          <a:p>
            <a:r>
              <a:rPr lang="en-GB" dirty="0"/>
              <a:t>United Nations (2015) </a:t>
            </a:r>
            <a:r>
              <a:rPr lang="en-GB" i="1" dirty="0"/>
              <a:t>Transforming our world: the 2030 Agenda for Sustainable Development</a:t>
            </a:r>
            <a:r>
              <a:rPr lang="en-GB" dirty="0"/>
              <a:t>. New York: United Nations.</a:t>
            </a:r>
          </a:p>
          <a:p>
            <a:r>
              <a:rPr lang="en-GB" dirty="0"/>
              <a:t>University College Cork (2026) </a:t>
            </a:r>
            <a:r>
              <a:rPr lang="en-GB" i="1" dirty="0"/>
              <a:t>Developing creative practices: Transcare Conference 2026</a:t>
            </a:r>
            <a:r>
              <a:rPr lang="en-GB" dirty="0"/>
              <a:t>. Available at: </a:t>
            </a:r>
            <a:r>
              <a:rPr lang="en-GB" u="sng" dirty="0">
                <a:hlinkClick r:id="rId8"/>
              </a:rPr>
              <a:t>https://www.ucc.ie/</a:t>
            </a:r>
            <a:r>
              <a:rPr lang="en-GB" dirty="0"/>
              <a:t> (Accessed: 27 March 2026).</a:t>
            </a:r>
          </a:p>
          <a:p>
            <a:r>
              <a:rPr lang="en-GB" dirty="0"/>
              <a:t>World Health Organization (1948) </a:t>
            </a:r>
            <a:r>
              <a:rPr lang="en-GB" i="1" dirty="0"/>
              <a:t>Constitution of the World Health Organization</a:t>
            </a:r>
            <a:r>
              <a:rPr lang="en-GB" dirty="0"/>
              <a:t>. Geneva: WHO.</a:t>
            </a:r>
          </a:p>
          <a:p>
            <a:r>
              <a:rPr lang="en-GB" dirty="0"/>
              <a:t>World Health Organization (2008) </a:t>
            </a:r>
            <a:r>
              <a:rPr lang="en-GB" i="1" dirty="0"/>
              <a:t>Closing the gap in a generation: health equity through action on the social determinants of health</a:t>
            </a:r>
            <a:r>
              <a:rPr lang="en-GB" dirty="0"/>
              <a:t>. Geneva: WHO.</a:t>
            </a:r>
          </a:p>
          <a:p>
            <a:r>
              <a:rPr lang="en-GB" dirty="0"/>
              <a:t>Yorkshire Smokefree Services (2025) </a:t>
            </a:r>
            <a:r>
              <a:rPr lang="en-GB" i="1" dirty="0"/>
              <a:t>Breathe easier campaign</a:t>
            </a:r>
            <a:r>
              <a:rPr lang="en-GB" dirty="0"/>
              <a:t>. Available at: </a:t>
            </a:r>
            <a:r>
              <a:rPr lang="en-GB" u="sng" dirty="0">
                <a:hlinkClick r:id="rId9"/>
              </a:rPr>
              <a:t>https://yorkshiresmokefree.nhs.uk/articles</a:t>
            </a:r>
            <a:r>
              <a:rPr lang="en-GB" dirty="0"/>
              <a:t> (Accessed: 27 March 2026).</a:t>
            </a:r>
          </a:p>
          <a:p>
            <a:r>
              <a:rPr lang="en-GB" dirty="0"/>
              <a:t> 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915810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352</TotalTime>
  <Words>1685</Words>
  <Application>Microsoft Office PowerPoint</Application>
  <PresentationFormat>Widescreen</PresentationFormat>
  <Paragraphs>146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Office Theme</vt:lpstr>
      <vt:lpstr>Custom Design</vt:lpstr>
      <vt:lpstr>1_Custom Design</vt:lpstr>
      <vt:lpstr>Health, Well‑being and Sustainable Development in Modern Healthcare</vt:lpstr>
      <vt:lpstr> Introduction </vt:lpstr>
      <vt:lpstr>Concept of health and Well‑being</vt:lpstr>
      <vt:lpstr>Sustainable Development in Healthcare </vt:lpstr>
      <vt:lpstr>Social Determinants of Health</vt:lpstr>
      <vt:lpstr>Biopsychosocial Model </vt:lpstr>
      <vt:lpstr> Integrated Care in the UK </vt:lpstr>
      <vt:lpstr>Benefits and Limitations of Integrated Care</vt:lpstr>
      <vt:lpstr>Policy – NHS Long Term Plan</vt:lpstr>
      <vt:lpstr>Policy Implementation: Critical Perspective</vt:lpstr>
      <vt:lpstr>Health Inequalities </vt:lpstr>
      <vt:lpstr>Health Promotion and Equity</vt:lpstr>
      <vt:lpstr>Role of Prevention </vt:lpstr>
      <vt:lpstr>Challenges in Healthcare </vt:lpstr>
      <vt:lpstr>Service Delivery and Public Health Initiatives</vt:lpstr>
      <vt:lpstr>Conclusion</vt:lpstr>
      <vt:lpstr>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Health, Well‑being and Sustainable Development in Modern Healthcare</dc:title>
  <dc:creator>Rosemary O'Sullivan</dc:creator>
  <cp:lastModifiedBy>Iyaidunnu Tompson</cp:lastModifiedBy>
  <cp:revision>22</cp:revision>
  <dcterms:created xsi:type="dcterms:W3CDTF">2026-03-20T12:36:13Z</dcterms:created>
  <dcterms:modified xsi:type="dcterms:W3CDTF">2026-03-29T16:14:16Z</dcterms:modified>
</cp:coreProperties>
</file>