
<file path=[Content_Types].xml><?xml version="1.0" encoding="utf-8"?>
<Types xmlns="http://schemas.openxmlformats.org/package/2006/content-types">
  <Override PartName="/ppt/slides/slide6.xml" ContentType="application/vnd.openxmlformats-officedocument.presentationml.slide+xml"/>
  <Override PartName="/ppt/slides/slide29.xml" ContentType="application/vnd.openxmlformats-officedocument.presentationml.slide+xml"/>
  <Override PartName="/ppt/slides/slide38.xml" ContentType="application/vnd.openxmlformats-officedocument.presentationml.slide+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s/slide36.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slides/slide34.xml" ContentType="application/vnd.openxmlformats-officedocument.presentationml.slide+xml"/>
  <Override PartName="/ppt/slides/slide43.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slides/slide4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s/slide39.xml" ContentType="application/vnd.openxmlformats-officedocument.presentationml.slide+xml"/>
  <Override PartName="/ppt/slideLayouts/slideLayout7.xml" ContentType="application/vnd.openxmlformats-officedocument.presentationml.slideLayout+xml"/>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slides/slide37.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s/slide33.xml" ContentType="application/vnd.openxmlformats-officedocument.presentationml.slide+xml"/>
  <Override PartName="/ppt/slides/slide35.xml" ContentType="application/vnd.openxmlformats-officedocument.presentationml.slide+xml"/>
  <Override PartName="/ppt/slides/slide44.xml" ContentType="application/vnd.openxmlformats-officedocument.presentationml.slide+xml"/>
  <Default Extension="jpeg" ContentType="image/jpeg"/>
  <Override PartName="/ppt/slideLayouts/slideLayout3.xml" ContentType="application/vnd.openxmlformats-officedocument.presentationml.slideLayout+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4" r:id="rId1"/>
  </p:sldMasterIdLst>
  <p:sldIdLst>
    <p:sldId id="277" r:id="rId2"/>
    <p:sldId id="300" r:id="rId3"/>
    <p:sldId id="301" r:id="rId4"/>
    <p:sldId id="258" r:id="rId5"/>
    <p:sldId id="257" r:id="rId6"/>
    <p:sldId id="259" r:id="rId7"/>
    <p:sldId id="260" r:id="rId8"/>
    <p:sldId id="261" r:id="rId9"/>
    <p:sldId id="262" r:id="rId10"/>
    <p:sldId id="264" r:id="rId11"/>
    <p:sldId id="265" r:id="rId12"/>
    <p:sldId id="266" r:id="rId13"/>
    <p:sldId id="267" r:id="rId14"/>
    <p:sldId id="268" r:id="rId15"/>
    <p:sldId id="269" r:id="rId16"/>
    <p:sldId id="270" r:id="rId17"/>
    <p:sldId id="271" r:id="rId18"/>
    <p:sldId id="272" r:id="rId19"/>
    <p:sldId id="273" r:id="rId20"/>
    <p:sldId id="274" r:id="rId21"/>
    <p:sldId id="275" r:id="rId22"/>
    <p:sldId id="276" r:id="rId23"/>
    <p:sldId id="299" r:id="rId24"/>
    <p:sldId id="278" r:id="rId25"/>
    <p:sldId id="279" r:id="rId26"/>
    <p:sldId id="280" r:id="rId27"/>
    <p:sldId id="282" r:id="rId28"/>
    <p:sldId id="283" r:id="rId29"/>
    <p:sldId id="302" r:id="rId30"/>
    <p:sldId id="297" r:id="rId31"/>
    <p:sldId id="298" r:id="rId32"/>
    <p:sldId id="284" r:id="rId33"/>
    <p:sldId id="285" r:id="rId34"/>
    <p:sldId id="286" r:id="rId35"/>
    <p:sldId id="287" r:id="rId36"/>
    <p:sldId id="288" r:id="rId37"/>
    <p:sldId id="289" r:id="rId38"/>
    <p:sldId id="290" r:id="rId39"/>
    <p:sldId id="291" r:id="rId40"/>
    <p:sldId id="292" r:id="rId41"/>
    <p:sldId id="293" r:id="rId42"/>
    <p:sldId id="294" r:id="rId43"/>
    <p:sldId id="295" r:id="rId44"/>
    <p:sldId id="296" r:id="rId45"/>
  </p:sldIdLst>
  <p:sldSz cx="9144000" cy="6858000" type="screen4x3"/>
  <p:notesSz cx="6858000" cy="9144000"/>
  <p:defaultTextStyle>
    <a:defPPr>
      <a:defRPr lang="en-US"/>
    </a:defPPr>
    <a:lvl1pPr algn="l" rtl="0" fontAlgn="base">
      <a:spcBef>
        <a:spcPct val="0"/>
      </a:spcBef>
      <a:spcAft>
        <a:spcPct val="0"/>
      </a:spcAft>
      <a:defRPr kern="1200">
        <a:solidFill>
          <a:schemeClr val="tx1"/>
        </a:solidFill>
        <a:latin typeface="Verdana" pitchFamily="34" charset="0"/>
        <a:ea typeface="+mn-ea"/>
        <a:cs typeface="Arial" charset="0"/>
      </a:defRPr>
    </a:lvl1pPr>
    <a:lvl2pPr marL="457200" algn="l" rtl="0" fontAlgn="base">
      <a:spcBef>
        <a:spcPct val="0"/>
      </a:spcBef>
      <a:spcAft>
        <a:spcPct val="0"/>
      </a:spcAft>
      <a:defRPr kern="1200">
        <a:solidFill>
          <a:schemeClr val="tx1"/>
        </a:solidFill>
        <a:latin typeface="Verdana" pitchFamily="34" charset="0"/>
        <a:ea typeface="+mn-ea"/>
        <a:cs typeface="Arial" charset="0"/>
      </a:defRPr>
    </a:lvl2pPr>
    <a:lvl3pPr marL="914400" algn="l" rtl="0" fontAlgn="base">
      <a:spcBef>
        <a:spcPct val="0"/>
      </a:spcBef>
      <a:spcAft>
        <a:spcPct val="0"/>
      </a:spcAft>
      <a:defRPr kern="1200">
        <a:solidFill>
          <a:schemeClr val="tx1"/>
        </a:solidFill>
        <a:latin typeface="Verdana" pitchFamily="34" charset="0"/>
        <a:ea typeface="+mn-ea"/>
        <a:cs typeface="Arial" charset="0"/>
      </a:defRPr>
    </a:lvl3pPr>
    <a:lvl4pPr marL="1371600" algn="l" rtl="0" fontAlgn="base">
      <a:spcBef>
        <a:spcPct val="0"/>
      </a:spcBef>
      <a:spcAft>
        <a:spcPct val="0"/>
      </a:spcAft>
      <a:defRPr kern="1200">
        <a:solidFill>
          <a:schemeClr val="tx1"/>
        </a:solidFill>
        <a:latin typeface="Verdana" pitchFamily="34" charset="0"/>
        <a:ea typeface="+mn-ea"/>
        <a:cs typeface="Arial" charset="0"/>
      </a:defRPr>
    </a:lvl4pPr>
    <a:lvl5pPr marL="1828800" algn="l" rtl="0" fontAlgn="base">
      <a:spcBef>
        <a:spcPct val="0"/>
      </a:spcBef>
      <a:spcAft>
        <a:spcPct val="0"/>
      </a:spcAft>
      <a:defRPr kern="1200">
        <a:solidFill>
          <a:schemeClr val="tx1"/>
        </a:solidFill>
        <a:latin typeface="Verdana" pitchFamily="34" charset="0"/>
        <a:ea typeface="+mn-ea"/>
        <a:cs typeface="Arial" charset="0"/>
      </a:defRPr>
    </a:lvl5pPr>
    <a:lvl6pPr marL="2286000" algn="l" defTabSz="914400" rtl="0" eaLnBrk="1" latinLnBrk="0" hangingPunct="1">
      <a:defRPr kern="1200">
        <a:solidFill>
          <a:schemeClr val="tx1"/>
        </a:solidFill>
        <a:latin typeface="Verdana" pitchFamily="34" charset="0"/>
        <a:ea typeface="+mn-ea"/>
        <a:cs typeface="Arial" charset="0"/>
      </a:defRPr>
    </a:lvl6pPr>
    <a:lvl7pPr marL="2743200" algn="l" defTabSz="914400" rtl="0" eaLnBrk="1" latinLnBrk="0" hangingPunct="1">
      <a:defRPr kern="1200">
        <a:solidFill>
          <a:schemeClr val="tx1"/>
        </a:solidFill>
        <a:latin typeface="Verdana" pitchFamily="34" charset="0"/>
        <a:ea typeface="+mn-ea"/>
        <a:cs typeface="Arial" charset="0"/>
      </a:defRPr>
    </a:lvl7pPr>
    <a:lvl8pPr marL="3200400" algn="l" defTabSz="914400" rtl="0" eaLnBrk="1" latinLnBrk="0" hangingPunct="1">
      <a:defRPr kern="1200">
        <a:solidFill>
          <a:schemeClr val="tx1"/>
        </a:solidFill>
        <a:latin typeface="Verdana" pitchFamily="34" charset="0"/>
        <a:ea typeface="+mn-ea"/>
        <a:cs typeface="Arial" charset="0"/>
      </a:defRPr>
    </a:lvl8pPr>
    <a:lvl9pPr marL="3657600" algn="l" defTabSz="914400" rtl="0" eaLnBrk="1" latinLnBrk="0" hangingPunct="1">
      <a:defRPr kern="1200">
        <a:solidFill>
          <a:schemeClr val="tx1"/>
        </a:solidFill>
        <a:latin typeface="Verdana" pitchFamily="34" charset="0"/>
        <a:ea typeface="+mn-ea"/>
        <a:cs typeface="Arial" charset="0"/>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74" d="100"/>
          <a:sy n="74" d="100"/>
        </p:scale>
        <p:origin x="-1044" y="-90"/>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3736200" cy="7373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heme" Target="theme/theme1.xml"/><Relationship Id="rId8" Type="http://schemas.openxmlformats.org/officeDocument/2006/relationships/slide" Target="slides/slide7.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422030" y="1371600"/>
            <a:ext cx="8229600" cy="1828800"/>
          </a:xfrm>
        </p:spPr>
        <p:txBody>
          <a:bodyPr lIns="45720" tIns="0" rIns="45720" bIns="0" anchor="b">
            <a:scene3d>
              <a:camera prst="orthographicFront"/>
              <a:lightRig rig="soft" dir="t">
                <a:rot lat="0" lon="0" rev="17220000"/>
              </a:lightRig>
            </a:scene3d>
          </a:bodyPr>
          <a:lstStyle>
            <a:lvl1pPr>
              <a:defRPr sz="4800" b="1" cap="all"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27000" dist="200000" dir="2700000" algn="tl" rotWithShape="0">
                    <a:srgbClr val="000000">
                      <a:alpha val="30000"/>
                    </a:srgbClr>
                  </a:outerShdw>
                </a:effectLst>
              </a:defRPr>
            </a:lvl1pPr>
          </a:lstStyle>
          <a:p>
            <a:r>
              <a:rPr lang="en-US" smtClean="0"/>
              <a:t>Click to edit Master title style</a:t>
            </a:r>
            <a:endParaRPr lang="en-US"/>
          </a:p>
        </p:txBody>
      </p:sp>
      <p:sp>
        <p:nvSpPr>
          <p:cNvPr id="9" name="Subtitle 8"/>
          <p:cNvSpPr>
            <a:spLocks noGrp="1"/>
          </p:cNvSpPr>
          <p:nvPr>
            <p:ph type="subTitle" idx="1"/>
          </p:nvPr>
        </p:nvSpPr>
        <p:spPr>
          <a:xfrm>
            <a:off x="1371600" y="3331698"/>
            <a:ext cx="6400800" cy="1752600"/>
          </a:xfrm>
        </p:spPr>
        <p:txBody>
          <a:bodyPr/>
          <a:lstStyle>
            <a:lvl1pPr marL="0" indent="0" algn="ct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lang="en-US" smtClean="0"/>
              <a:t>Click to edit Master subtitle style</a:t>
            </a:r>
            <a:endParaRPr lang="en-US"/>
          </a:p>
        </p:txBody>
      </p:sp>
      <p:sp>
        <p:nvSpPr>
          <p:cNvPr id="4" name="Date Placeholder 13"/>
          <p:cNvSpPr>
            <a:spLocks noGrp="1"/>
          </p:cNvSpPr>
          <p:nvPr>
            <p:ph type="dt" sz="half" idx="10"/>
          </p:nvPr>
        </p:nvSpPr>
        <p:spPr/>
        <p:txBody>
          <a:bodyPr/>
          <a:lstStyle>
            <a:lvl1pPr>
              <a:defRPr/>
            </a:lvl1pPr>
          </a:lstStyle>
          <a:p>
            <a:pPr>
              <a:defRPr/>
            </a:pPr>
            <a:fld id="{33A142D6-6242-4852-ABAE-99EBAEB2F857}" type="datetimeFigureOut">
              <a:rPr lang="en-US"/>
              <a:pPr>
                <a:defRPr/>
              </a:pPr>
              <a:t>11/30/2010</a:t>
            </a:fld>
            <a:endParaRPr lang="en-GB"/>
          </a:p>
        </p:txBody>
      </p:sp>
      <p:sp>
        <p:nvSpPr>
          <p:cNvPr id="5" name="Footer Placeholder 2"/>
          <p:cNvSpPr>
            <a:spLocks noGrp="1"/>
          </p:cNvSpPr>
          <p:nvPr>
            <p:ph type="ftr" sz="quarter" idx="11"/>
          </p:nvPr>
        </p:nvSpPr>
        <p:spPr/>
        <p:txBody>
          <a:bodyPr/>
          <a:lstStyle>
            <a:lvl1pPr>
              <a:defRPr/>
            </a:lvl1pPr>
          </a:lstStyle>
          <a:p>
            <a:pPr>
              <a:defRPr/>
            </a:pPr>
            <a:endParaRPr lang="en-GB"/>
          </a:p>
        </p:txBody>
      </p:sp>
      <p:sp>
        <p:nvSpPr>
          <p:cNvPr id="6" name="Slide Number Placeholder 22"/>
          <p:cNvSpPr>
            <a:spLocks noGrp="1"/>
          </p:cNvSpPr>
          <p:nvPr>
            <p:ph type="sldNum" sz="quarter" idx="12"/>
          </p:nvPr>
        </p:nvSpPr>
        <p:spPr/>
        <p:txBody>
          <a:bodyPr/>
          <a:lstStyle>
            <a:lvl1pPr>
              <a:defRPr/>
            </a:lvl1pPr>
          </a:lstStyle>
          <a:p>
            <a:pPr>
              <a:defRPr/>
            </a:pPr>
            <a:fld id="{C0194C92-095D-4A2A-926E-418E7B0C1290}" type="slidenum">
              <a:rPr lang="en-GB"/>
              <a:pPr>
                <a:defRPr/>
              </a:pPr>
              <a:t>‹#›</a:t>
            </a:fld>
            <a:endParaRPr lang="en-GB"/>
          </a:p>
        </p:txBody>
      </p:sp>
    </p:spTree>
  </p:cSld>
  <p:clrMapOvr>
    <a:masterClrMapping/>
  </p:clrMapOvr>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13"/>
          <p:cNvSpPr>
            <a:spLocks noGrp="1"/>
          </p:cNvSpPr>
          <p:nvPr>
            <p:ph type="dt" sz="half" idx="10"/>
          </p:nvPr>
        </p:nvSpPr>
        <p:spPr/>
        <p:txBody>
          <a:bodyPr/>
          <a:lstStyle>
            <a:lvl1pPr>
              <a:defRPr/>
            </a:lvl1pPr>
          </a:lstStyle>
          <a:p>
            <a:pPr>
              <a:defRPr/>
            </a:pPr>
            <a:fld id="{1979BB39-E4E8-48A7-AF21-73F8EFD5B89B}" type="datetimeFigureOut">
              <a:rPr lang="en-US"/>
              <a:pPr>
                <a:defRPr/>
              </a:pPr>
              <a:t>11/30/2010</a:t>
            </a:fld>
            <a:endParaRPr lang="en-GB"/>
          </a:p>
        </p:txBody>
      </p:sp>
      <p:sp>
        <p:nvSpPr>
          <p:cNvPr id="5" name="Footer Placeholder 2"/>
          <p:cNvSpPr>
            <a:spLocks noGrp="1"/>
          </p:cNvSpPr>
          <p:nvPr>
            <p:ph type="ftr" sz="quarter" idx="11"/>
          </p:nvPr>
        </p:nvSpPr>
        <p:spPr/>
        <p:txBody>
          <a:bodyPr/>
          <a:lstStyle>
            <a:lvl1pPr>
              <a:defRPr/>
            </a:lvl1pPr>
          </a:lstStyle>
          <a:p>
            <a:pPr>
              <a:defRPr/>
            </a:pPr>
            <a:endParaRPr lang="en-GB"/>
          </a:p>
        </p:txBody>
      </p:sp>
      <p:sp>
        <p:nvSpPr>
          <p:cNvPr id="6" name="Slide Number Placeholder 22"/>
          <p:cNvSpPr>
            <a:spLocks noGrp="1"/>
          </p:cNvSpPr>
          <p:nvPr>
            <p:ph type="sldNum" sz="quarter" idx="12"/>
          </p:nvPr>
        </p:nvSpPr>
        <p:spPr/>
        <p:txBody>
          <a:bodyPr/>
          <a:lstStyle>
            <a:lvl1pPr>
              <a:defRPr/>
            </a:lvl1pPr>
          </a:lstStyle>
          <a:p>
            <a:pPr>
              <a:defRPr/>
            </a:pPr>
            <a:fld id="{43245312-862F-49DC-8634-9240E954C1FD}" type="slidenum">
              <a:rPr lang="en-GB"/>
              <a:pPr>
                <a:defRPr/>
              </a:pPr>
              <a:t>‹#›</a:t>
            </a:fld>
            <a:endParaRPr lang="en-GB"/>
          </a:p>
        </p:txBody>
      </p:sp>
    </p:spTree>
  </p:cSld>
  <p:clrMapOvr>
    <a:masterClrMapping/>
  </p:clrMapOvr>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600200" y="609600"/>
            <a:ext cx="7086600" cy="1828800"/>
          </a:xfrm>
        </p:spPr>
        <p:txBody>
          <a:bodyPr bIns="0" anchor="b">
            <a:noAutofit/>
            <a:scene3d>
              <a:camera prst="orthographicFront"/>
              <a:lightRig rig="soft" dir="t">
                <a:rot lat="0" lon="0" rev="17220000"/>
              </a:lightRig>
            </a:scene3d>
            <a:sp3d prstMaterial="softEdge">
              <a:bevelT w="38100" h="38100"/>
              <a:contourClr>
                <a:schemeClr val="tx2">
                  <a:shade val="50000"/>
                </a:schemeClr>
              </a:contourClr>
            </a:sp3d>
          </a:bodyPr>
          <a:lstStyle>
            <a:lvl1pPr algn="l" rtl="0">
              <a:spcBef>
                <a:spcPct val="0"/>
              </a:spcBef>
              <a:buNone/>
              <a:defRPr sz="4800" b="1" cap="none" baseline="0">
                <a:ln w="6350">
                  <a:noFill/>
                </a:ln>
                <a:solidFill>
                  <a:schemeClr val="accent1">
                    <a:tint val="90000"/>
                    <a:satMod val="120000"/>
                  </a:schemeClr>
                </a:solidFill>
                <a:effectLst>
                  <a:outerShdw blurRad="114300" dist="101600" dir="2700000" algn="tl" rotWithShape="0">
                    <a:srgbClr val="000000">
                      <a:alpha val="40000"/>
                    </a:srgbClr>
                  </a:outerShdw>
                </a:effectLst>
                <a:latin typeface="+mj-lt"/>
                <a:ea typeface="+mj-ea"/>
                <a:cs typeface="+mj-cs"/>
              </a:defRPr>
            </a:lvl1pPr>
          </a:lstStyle>
          <a:p>
            <a:r>
              <a:rPr lang="en-US" smtClean="0"/>
              <a:t>Click to edit Master title style</a:t>
            </a:r>
            <a:endParaRPr lang="en-US"/>
          </a:p>
        </p:txBody>
      </p:sp>
      <p:sp>
        <p:nvSpPr>
          <p:cNvPr id="3" name="Text Placeholder 2"/>
          <p:cNvSpPr>
            <a:spLocks noGrp="1"/>
          </p:cNvSpPr>
          <p:nvPr>
            <p:ph type="body" idx="1"/>
          </p:nvPr>
        </p:nvSpPr>
        <p:spPr>
          <a:xfrm>
            <a:off x="1600200" y="2507786"/>
            <a:ext cx="7086600" cy="1509712"/>
          </a:xfrm>
        </p:spPr>
        <p:txBody>
          <a:bodyPr/>
          <a:lstStyle>
            <a:lvl1pPr marL="73152" indent="0" algn="l">
              <a:buNone/>
              <a:defRPr sz="20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pPr>
              <a:defRPr/>
            </a:pPr>
            <a:fld id="{087B7167-F860-4346-95EB-CEACDCD26DEF}" type="datetimeFigureOut">
              <a:rPr lang="en-US"/>
              <a:pPr>
                <a:defRPr/>
              </a:pPr>
              <a:t>11/30/2010</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FEED3CA6-EF6A-4015-8B57-EA2FEFD2AF91}" type="slidenum">
              <a:rPr lang="en-GB"/>
              <a:pPr>
                <a:defRPr/>
              </a:pPr>
              <a:t>‹#›</a:t>
            </a:fld>
            <a:endParaRPr lang="en-GB"/>
          </a:p>
        </p:txBody>
      </p:sp>
    </p:spTree>
  </p:cSld>
  <p:clrMapOvr>
    <a:overrideClrMapping bg1="dk1" tx1="lt1" bg2="dk2" tx2="lt2" accent1="accent1" accent2="accent2" accent3="accent3" accent4="accent4" accent5="accent5" accent6="accent6" hlink="hlink" folHlink="folHlink"/>
  </p:clrMapOvr>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600"/>
            </a:lvl1pPr>
            <a:lvl2pPr>
              <a:defRPr sz="2400"/>
            </a:lvl2pPr>
            <a:lvl3pPr>
              <a:defRPr sz="2000"/>
            </a:lvl3pPr>
            <a:lvl4pPr>
              <a:defRPr sz="1800"/>
            </a:lvl4pPr>
            <a:lvl5pPr>
              <a:defRPr sz="1800"/>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600"/>
            </a:lvl1pPr>
            <a:lvl2pPr>
              <a:defRPr sz="2400"/>
            </a:lvl2pPr>
            <a:lvl3pPr>
              <a:defRPr sz="2000"/>
            </a:lvl3pPr>
            <a:lvl4pPr>
              <a:defRPr sz="1800"/>
            </a:lvl4pPr>
            <a:lvl5pPr>
              <a:defRPr sz="1800"/>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13"/>
          <p:cNvSpPr>
            <a:spLocks noGrp="1"/>
          </p:cNvSpPr>
          <p:nvPr>
            <p:ph type="dt" sz="half" idx="10"/>
          </p:nvPr>
        </p:nvSpPr>
        <p:spPr/>
        <p:txBody>
          <a:bodyPr/>
          <a:lstStyle>
            <a:lvl1pPr>
              <a:defRPr/>
            </a:lvl1pPr>
          </a:lstStyle>
          <a:p>
            <a:pPr>
              <a:defRPr/>
            </a:pPr>
            <a:fld id="{9401EEBA-FC9F-4AC9-8846-226854D921B7}" type="datetimeFigureOut">
              <a:rPr lang="en-US"/>
              <a:pPr>
                <a:defRPr/>
              </a:pPr>
              <a:t>11/30/2010</a:t>
            </a:fld>
            <a:endParaRPr lang="en-GB"/>
          </a:p>
        </p:txBody>
      </p:sp>
      <p:sp>
        <p:nvSpPr>
          <p:cNvPr id="6" name="Footer Placeholder 2"/>
          <p:cNvSpPr>
            <a:spLocks noGrp="1"/>
          </p:cNvSpPr>
          <p:nvPr>
            <p:ph type="ftr" sz="quarter" idx="11"/>
          </p:nvPr>
        </p:nvSpPr>
        <p:spPr/>
        <p:txBody>
          <a:bodyPr/>
          <a:lstStyle>
            <a:lvl1pPr>
              <a:defRPr/>
            </a:lvl1pPr>
          </a:lstStyle>
          <a:p>
            <a:pPr>
              <a:defRPr/>
            </a:pPr>
            <a:endParaRPr lang="en-GB"/>
          </a:p>
        </p:txBody>
      </p:sp>
      <p:sp>
        <p:nvSpPr>
          <p:cNvPr id="7" name="Slide Number Placeholder 22"/>
          <p:cNvSpPr>
            <a:spLocks noGrp="1"/>
          </p:cNvSpPr>
          <p:nvPr>
            <p:ph type="sldNum" sz="quarter" idx="12"/>
          </p:nvPr>
        </p:nvSpPr>
        <p:spPr/>
        <p:txBody>
          <a:bodyPr/>
          <a:lstStyle>
            <a:lvl1pPr>
              <a:defRPr/>
            </a:lvl1pPr>
          </a:lstStyle>
          <a:p>
            <a:pPr>
              <a:defRPr/>
            </a:pPr>
            <a:fld id="{B40CAF88-8DE8-4CCB-A265-9532B98CA335}" type="slidenum">
              <a:rPr lang="en-GB"/>
              <a:pPr>
                <a:defRPr/>
              </a:pPr>
              <a:t>‹#›</a:t>
            </a:fld>
            <a:endParaRPr lang="en-GB"/>
          </a:p>
        </p:txBody>
      </p:sp>
    </p:spTree>
  </p:cSld>
  <p:clrMapOvr>
    <a:masterClrMapping/>
  </p:clrMapOvr>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2"/>
            <a:ext cx="4040188"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a:r>
              <a:rPr lang="en-US" smtClean="0"/>
              <a:t>Click to edit Master text styles</a:t>
            </a:r>
          </a:p>
        </p:txBody>
      </p:sp>
      <p:sp>
        <p:nvSpPr>
          <p:cNvPr id="4" name="Text Placeholder 3"/>
          <p:cNvSpPr>
            <a:spLocks noGrp="1"/>
          </p:cNvSpPr>
          <p:nvPr>
            <p:ph type="body" sz="half" idx="3"/>
          </p:nvPr>
        </p:nvSpPr>
        <p:spPr>
          <a:xfrm>
            <a:off x="4645025" y="1535112"/>
            <a:ext cx="4041775"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a:r>
              <a:rPr lang="en-US" smtClean="0"/>
              <a:t>Click to edit Master text styles</a:t>
            </a:r>
          </a:p>
        </p:txBody>
      </p:sp>
      <p:sp>
        <p:nvSpPr>
          <p:cNvPr id="5" name="Content Placeholder 4"/>
          <p:cNvSpPr>
            <a:spLocks noGrp="1"/>
          </p:cNvSpPr>
          <p:nvPr>
            <p:ph sz="quarter" idx="2"/>
          </p:nvPr>
        </p:nvSpPr>
        <p:spPr>
          <a:xfrm>
            <a:off x="457200" y="2362200"/>
            <a:ext cx="4040188" cy="3763963"/>
          </a:xfrm>
        </p:spPr>
        <p:txBody>
          <a:bodyPr/>
          <a:lstStyle>
            <a:lvl1pPr>
              <a:defRPr sz="2400"/>
            </a:lvl1pPr>
            <a:lvl2pPr>
              <a:defRPr sz="2000"/>
            </a:lvl2pPr>
            <a:lvl3pPr>
              <a:defRPr sz="1800"/>
            </a:lvl3pPr>
            <a:lvl4pPr>
              <a:defRPr sz="1600"/>
            </a:lvl4pPr>
            <a:lvl5pPr>
              <a:defRPr sz="1600"/>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Content Placeholder 5"/>
          <p:cNvSpPr>
            <a:spLocks noGrp="1"/>
          </p:cNvSpPr>
          <p:nvPr>
            <p:ph sz="quarter" idx="4"/>
          </p:nvPr>
        </p:nvSpPr>
        <p:spPr>
          <a:xfrm>
            <a:off x="4645025" y="2362200"/>
            <a:ext cx="4041775" cy="3763963"/>
          </a:xfrm>
        </p:spPr>
        <p:txBody>
          <a:bodyPr/>
          <a:lstStyle>
            <a:lvl1pPr>
              <a:defRPr sz="2400"/>
            </a:lvl1pPr>
            <a:lvl2pPr>
              <a:defRPr sz="2000"/>
            </a:lvl2pPr>
            <a:lvl3pPr>
              <a:defRPr sz="1800"/>
            </a:lvl3pPr>
            <a:lvl4pPr>
              <a:defRPr sz="1600"/>
            </a:lvl4pPr>
            <a:lvl5pPr>
              <a:defRPr sz="1600"/>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13"/>
          <p:cNvSpPr>
            <a:spLocks noGrp="1"/>
          </p:cNvSpPr>
          <p:nvPr>
            <p:ph type="dt" sz="half" idx="10"/>
          </p:nvPr>
        </p:nvSpPr>
        <p:spPr/>
        <p:txBody>
          <a:bodyPr/>
          <a:lstStyle>
            <a:lvl1pPr>
              <a:defRPr/>
            </a:lvl1pPr>
          </a:lstStyle>
          <a:p>
            <a:pPr>
              <a:defRPr/>
            </a:pPr>
            <a:fld id="{603057E8-E01E-412B-A768-FE7E20CC866F}" type="datetimeFigureOut">
              <a:rPr lang="en-US"/>
              <a:pPr>
                <a:defRPr/>
              </a:pPr>
              <a:t>11/30/2010</a:t>
            </a:fld>
            <a:endParaRPr lang="en-GB"/>
          </a:p>
        </p:txBody>
      </p:sp>
      <p:sp>
        <p:nvSpPr>
          <p:cNvPr id="8" name="Footer Placeholder 2"/>
          <p:cNvSpPr>
            <a:spLocks noGrp="1"/>
          </p:cNvSpPr>
          <p:nvPr>
            <p:ph type="ftr" sz="quarter" idx="11"/>
          </p:nvPr>
        </p:nvSpPr>
        <p:spPr/>
        <p:txBody>
          <a:bodyPr/>
          <a:lstStyle>
            <a:lvl1pPr>
              <a:defRPr/>
            </a:lvl1pPr>
          </a:lstStyle>
          <a:p>
            <a:pPr>
              <a:defRPr/>
            </a:pPr>
            <a:endParaRPr lang="en-GB"/>
          </a:p>
        </p:txBody>
      </p:sp>
      <p:sp>
        <p:nvSpPr>
          <p:cNvPr id="9" name="Slide Number Placeholder 22"/>
          <p:cNvSpPr>
            <a:spLocks noGrp="1"/>
          </p:cNvSpPr>
          <p:nvPr>
            <p:ph type="sldNum" sz="quarter" idx="12"/>
          </p:nvPr>
        </p:nvSpPr>
        <p:spPr/>
        <p:txBody>
          <a:bodyPr/>
          <a:lstStyle>
            <a:lvl1pPr>
              <a:defRPr/>
            </a:lvl1pPr>
          </a:lstStyle>
          <a:p>
            <a:pPr>
              <a:defRPr/>
            </a:pPr>
            <a:fld id="{9C664BA7-0C8D-4981-ACA1-F1955FC7E2DD}" type="slidenum">
              <a:rPr lang="en-GB"/>
              <a:pPr>
                <a:defRPr/>
              </a:pPr>
              <a:t>‹#›</a:t>
            </a:fld>
            <a:endParaRPr lang="en-GB"/>
          </a:p>
        </p:txBody>
      </p:sp>
    </p:spTree>
  </p:cSld>
  <p:clrMapOvr>
    <a:masterClrMapping/>
  </p:clrMapOvr>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13"/>
          <p:cNvSpPr>
            <a:spLocks noGrp="1"/>
          </p:cNvSpPr>
          <p:nvPr>
            <p:ph type="dt" sz="half" idx="10"/>
          </p:nvPr>
        </p:nvSpPr>
        <p:spPr/>
        <p:txBody>
          <a:bodyPr/>
          <a:lstStyle>
            <a:lvl1pPr>
              <a:defRPr/>
            </a:lvl1pPr>
          </a:lstStyle>
          <a:p>
            <a:pPr>
              <a:defRPr/>
            </a:pPr>
            <a:fld id="{E9813F52-80C9-4B28-AB2B-D3B7F5387B00}" type="datetimeFigureOut">
              <a:rPr lang="en-US"/>
              <a:pPr>
                <a:defRPr/>
              </a:pPr>
              <a:t>11/30/2010</a:t>
            </a:fld>
            <a:endParaRPr lang="en-GB"/>
          </a:p>
        </p:txBody>
      </p:sp>
      <p:sp>
        <p:nvSpPr>
          <p:cNvPr id="4" name="Footer Placeholder 2"/>
          <p:cNvSpPr>
            <a:spLocks noGrp="1"/>
          </p:cNvSpPr>
          <p:nvPr>
            <p:ph type="ftr" sz="quarter" idx="11"/>
          </p:nvPr>
        </p:nvSpPr>
        <p:spPr/>
        <p:txBody>
          <a:bodyPr/>
          <a:lstStyle>
            <a:lvl1pPr>
              <a:defRPr/>
            </a:lvl1pPr>
          </a:lstStyle>
          <a:p>
            <a:pPr>
              <a:defRPr/>
            </a:pPr>
            <a:endParaRPr lang="en-GB"/>
          </a:p>
        </p:txBody>
      </p:sp>
      <p:sp>
        <p:nvSpPr>
          <p:cNvPr id="5" name="Slide Number Placeholder 22"/>
          <p:cNvSpPr>
            <a:spLocks noGrp="1"/>
          </p:cNvSpPr>
          <p:nvPr>
            <p:ph type="sldNum" sz="quarter" idx="12"/>
          </p:nvPr>
        </p:nvSpPr>
        <p:spPr/>
        <p:txBody>
          <a:bodyPr/>
          <a:lstStyle>
            <a:lvl1pPr>
              <a:defRPr/>
            </a:lvl1pPr>
          </a:lstStyle>
          <a:p>
            <a:pPr>
              <a:defRPr/>
            </a:pPr>
            <a:fld id="{006D58E7-154F-402D-B065-44C35A311AC7}" type="slidenum">
              <a:rPr lang="en-GB"/>
              <a:pPr>
                <a:defRPr/>
              </a:pPr>
              <a:t>‹#›</a:t>
            </a:fld>
            <a:endParaRPr lang="en-GB"/>
          </a:p>
        </p:txBody>
      </p:sp>
    </p:spTree>
  </p:cSld>
  <p:clrMapOvr>
    <a:masterClrMapping/>
  </p:clrMapOvr>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3"/>
          <p:cNvSpPr>
            <a:spLocks noGrp="1"/>
          </p:cNvSpPr>
          <p:nvPr>
            <p:ph type="dt" sz="half" idx="10"/>
          </p:nvPr>
        </p:nvSpPr>
        <p:spPr/>
        <p:txBody>
          <a:bodyPr/>
          <a:lstStyle>
            <a:lvl1pPr>
              <a:defRPr/>
            </a:lvl1pPr>
          </a:lstStyle>
          <a:p>
            <a:pPr>
              <a:defRPr/>
            </a:pPr>
            <a:fld id="{16DFF72D-72A2-4753-B62F-2223E4036476}" type="datetimeFigureOut">
              <a:rPr lang="en-US"/>
              <a:pPr>
                <a:defRPr/>
              </a:pPr>
              <a:t>11/30/2010</a:t>
            </a:fld>
            <a:endParaRPr lang="en-GB"/>
          </a:p>
        </p:txBody>
      </p:sp>
      <p:sp>
        <p:nvSpPr>
          <p:cNvPr id="3" name="Footer Placeholder 2"/>
          <p:cNvSpPr>
            <a:spLocks noGrp="1"/>
          </p:cNvSpPr>
          <p:nvPr>
            <p:ph type="ftr" sz="quarter" idx="11"/>
          </p:nvPr>
        </p:nvSpPr>
        <p:spPr/>
        <p:txBody>
          <a:bodyPr/>
          <a:lstStyle>
            <a:lvl1pPr>
              <a:defRPr/>
            </a:lvl1pPr>
          </a:lstStyle>
          <a:p>
            <a:pPr>
              <a:defRPr/>
            </a:pPr>
            <a:endParaRPr lang="en-GB"/>
          </a:p>
        </p:txBody>
      </p:sp>
      <p:sp>
        <p:nvSpPr>
          <p:cNvPr id="4" name="Slide Number Placeholder 22"/>
          <p:cNvSpPr>
            <a:spLocks noGrp="1"/>
          </p:cNvSpPr>
          <p:nvPr>
            <p:ph type="sldNum" sz="quarter" idx="12"/>
          </p:nvPr>
        </p:nvSpPr>
        <p:spPr/>
        <p:txBody>
          <a:bodyPr/>
          <a:lstStyle>
            <a:lvl1pPr>
              <a:defRPr/>
            </a:lvl1pPr>
          </a:lstStyle>
          <a:p>
            <a:pPr>
              <a:defRPr/>
            </a:pPr>
            <a:fld id="{91F07451-DF6E-484F-B73C-952A18D4D556}" type="slidenum">
              <a:rPr lang="en-GB"/>
              <a:pPr>
                <a:defRPr/>
              </a:pPr>
              <a:t>‹#›</a:t>
            </a:fld>
            <a:endParaRPr lang="en-GB"/>
          </a:p>
        </p:txBody>
      </p:sp>
    </p:spTree>
  </p:cSld>
  <p:clrMapOvr>
    <a:masterClrMapping/>
  </p:clrMapOvr>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sp3d prstMaterial="softEdge"/>
          </a:bodyPr>
          <a:lstStyle>
            <a:lvl1pPr algn="l">
              <a:buNone/>
              <a:defRPr sz="2200" b="0">
                <a:ln w="6350">
                  <a:noFill/>
                </a:ln>
                <a:solidFill>
                  <a:schemeClr val="accent1">
                    <a:tint val="73000"/>
                    <a:satMod val="180000"/>
                  </a:schemeClr>
                </a:solidFill>
              </a:defRPr>
            </a:lvl1pPr>
          </a:lstStyle>
          <a:p>
            <a:r>
              <a:rPr lang="en-US" smtClean="0"/>
              <a:t>Click to edit Master title style</a:t>
            </a:r>
            <a:endParaRPr lang="en-US"/>
          </a:p>
        </p:txBody>
      </p:sp>
      <p:sp>
        <p:nvSpPr>
          <p:cNvPr id="3" name="Text Placeholder 2"/>
          <p:cNvSpPr>
            <a:spLocks noGrp="1"/>
          </p:cNvSpPr>
          <p:nvPr>
            <p:ph type="body" idx="2"/>
          </p:nvPr>
        </p:nvSpPr>
        <p:spPr>
          <a:xfrm>
            <a:off x="457200" y="1524000"/>
            <a:ext cx="3008313" cy="4602163"/>
          </a:xfrm>
        </p:spPr>
        <p:txBody>
          <a:bodyPr/>
          <a:lstStyle>
            <a:lvl1pPr marL="0" indent="0">
              <a:buNone/>
              <a:defRPr sz="1400"/>
            </a:lvl1pPr>
            <a:lvl2pPr>
              <a:buNone/>
              <a:defRPr sz="1200"/>
            </a:lvl2pPr>
            <a:lvl3pPr>
              <a:buNone/>
              <a:defRPr sz="1000"/>
            </a:lvl3pPr>
            <a:lvl4pPr>
              <a:buNone/>
              <a:defRPr sz="900"/>
            </a:lvl4pPr>
            <a:lvl5pPr>
              <a:buNone/>
              <a:defRPr sz="900"/>
            </a:lvl5pPr>
          </a:lstStyle>
          <a:p>
            <a:pPr lvl="0"/>
            <a:r>
              <a:rPr lang="en-US" smtClean="0"/>
              <a:t>Click to edit Master text styles</a:t>
            </a:r>
          </a:p>
        </p:txBody>
      </p:sp>
      <p:sp>
        <p:nvSpPr>
          <p:cNvPr id="4" name="Content Placeholder 3"/>
          <p:cNvSpPr>
            <a:spLocks noGrp="1"/>
          </p:cNvSpPr>
          <p:nvPr>
            <p:ph sz="half" idx="1"/>
          </p:nvPr>
        </p:nvSpPr>
        <p:spPr>
          <a:xfrm>
            <a:off x="3575050" y="273050"/>
            <a:ext cx="5111750" cy="5853113"/>
          </a:xfrm>
        </p:spPr>
        <p:txBody>
          <a:bodyPr/>
          <a:lstStyle>
            <a:lvl1pPr>
              <a:defRPr sz="2600"/>
            </a:lvl1pPr>
            <a:lvl2pPr>
              <a:defRPr sz="2400"/>
            </a:lvl2pPr>
            <a:lvl3pPr>
              <a:defRPr sz="2200"/>
            </a:lvl3pPr>
            <a:lvl4pPr>
              <a:defRPr sz="2000"/>
            </a:lvl4pPr>
            <a:lvl5pPr>
              <a:defRPr sz="1800"/>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13"/>
          <p:cNvSpPr>
            <a:spLocks noGrp="1"/>
          </p:cNvSpPr>
          <p:nvPr>
            <p:ph type="dt" sz="half" idx="10"/>
          </p:nvPr>
        </p:nvSpPr>
        <p:spPr/>
        <p:txBody>
          <a:bodyPr/>
          <a:lstStyle>
            <a:lvl1pPr>
              <a:defRPr/>
            </a:lvl1pPr>
          </a:lstStyle>
          <a:p>
            <a:pPr>
              <a:defRPr/>
            </a:pPr>
            <a:fld id="{DF0D0F04-649F-451A-8E7F-98753C3B00E6}" type="datetimeFigureOut">
              <a:rPr lang="en-US"/>
              <a:pPr>
                <a:defRPr/>
              </a:pPr>
              <a:t>11/30/2010</a:t>
            </a:fld>
            <a:endParaRPr lang="en-GB"/>
          </a:p>
        </p:txBody>
      </p:sp>
      <p:sp>
        <p:nvSpPr>
          <p:cNvPr id="6" name="Footer Placeholder 2"/>
          <p:cNvSpPr>
            <a:spLocks noGrp="1"/>
          </p:cNvSpPr>
          <p:nvPr>
            <p:ph type="ftr" sz="quarter" idx="11"/>
          </p:nvPr>
        </p:nvSpPr>
        <p:spPr/>
        <p:txBody>
          <a:bodyPr/>
          <a:lstStyle>
            <a:lvl1pPr>
              <a:defRPr/>
            </a:lvl1pPr>
          </a:lstStyle>
          <a:p>
            <a:pPr>
              <a:defRPr/>
            </a:pPr>
            <a:endParaRPr lang="en-GB"/>
          </a:p>
        </p:txBody>
      </p:sp>
      <p:sp>
        <p:nvSpPr>
          <p:cNvPr id="7" name="Slide Number Placeholder 22"/>
          <p:cNvSpPr>
            <a:spLocks noGrp="1"/>
          </p:cNvSpPr>
          <p:nvPr>
            <p:ph type="sldNum" sz="quarter" idx="12"/>
          </p:nvPr>
        </p:nvSpPr>
        <p:spPr/>
        <p:txBody>
          <a:bodyPr/>
          <a:lstStyle>
            <a:lvl1pPr>
              <a:defRPr/>
            </a:lvl1pPr>
          </a:lstStyle>
          <a:p>
            <a:pPr>
              <a:defRPr/>
            </a:pPr>
            <a:fld id="{7400098B-9345-4FA2-A6F4-B10690A3DF43}" type="slidenum">
              <a:rPr lang="en-GB"/>
              <a:pPr>
                <a:defRPr/>
              </a:pPr>
              <a:t>‹#›</a:t>
            </a:fld>
            <a:endParaRPr lang="en-GB"/>
          </a:p>
        </p:txBody>
      </p:sp>
    </p:spTree>
  </p:cSld>
  <p:clrMapOvr>
    <a:masterClrMapping/>
  </p:clrMapOvr>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828800" y="609600"/>
            <a:ext cx="5486400" cy="522288"/>
          </a:xfrm>
        </p:spPr>
        <p:txBody>
          <a:bodyPr lIns="45720" rIns="45720" bIns="0" anchor="b">
            <a:sp3d prstMaterial="softEdge"/>
          </a:bodyPr>
          <a:lstStyle>
            <a:lvl1pPr algn="ctr">
              <a:buNone/>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828800" y="1831975"/>
            <a:ext cx="5486400" cy="3962400"/>
          </a:xfrm>
          <a:solidFill>
            <a:schemeClr val="bg2"/>
          </a:solidFill>
          <a:ln w="44450" cap="sq" cmpd="sng" algn="ctr">
            <a:solidFill>
              <a:srgbClr val="FFFFFF"/>
            </a:solidFill>
            <a:prstDash val="solid"/>
            <a:miter lim="800000"/>
          </a:ln>
          <a:effectLst>
            <a:outerShdw blurRad="190500" dist="228600" dir="2700000" sy="90000">
              <a:srgbClr val="000000">
                <a:alpha val="25000"/>
              </a:srgbClr>
            </a:outerShdw>
          </a:effectLst>
          <a:scene3d>
            <a:camera prst="orthographicFront">
              <a:rot lat="0" lon="0" rev="0"/>
            </a:camera>
            <a:lightRig rig="balanced" dir="tr">
              <a:rot lat="0" lon="0" rev="2700000"/>
            </a:lightRig>
          </a:scene3d>
          <a:sp3d prstMaterial="matte">
            <a:contourClr>
              <a:schemeClr val="tx2">
                <a:shade val="50000"/>
              </a:schemeClr>
            </a:contourClr>
          </a:sp3d>
        </p:spPr>
        <p:style>
          <a:lnRef idx="3">
            <a:schemeClr val="lt1"/>
          </a:lnRef>
          <a:fillRef idx="1">
            <a:schemeClr val="accent1"/>
          </a:fillRef>
          <a:effectRef idx="1">
            <a:schemeClr val="accent1"/>
          </a:effectRef>
          <a:fontRef idx="minor">
            <a:schemeClr val="lt1"/>
          </a:fontRef>
        </p:style>
        <p:txBody>
          <a:bodyPr>
            <a:normAutofit/>
          </a:bodyPr>
          <a:lstStyle>
            <a:lvl1pPr indent="0">
              <a:buNone/>
              <a:defRPr sz="3200"/>
            </a:lvl1pPr>
          </a:lstStyle>
          <a:p>
            <a:pPr lvl="0"/>
            <a:r>
              <a:rPr lang="en-US" noProof="0" smtClean="0"/>
              <a:t>Click icon to add picture</a:t>
            </a:r>
            <a:endParaRPr lang="en-US" noProof="0" dirty="0"/>
          </a:p>
        </p:txBody>
      </p:sp>
      <p:sp>
        <p:nvSpPr>
          <p:cNvPr id="4" name="Text Placeholder 3"/>
          <p:cNvSpPr>
            <a:spLocks noGrp="1"/>
          </p:cNvSpPr>
          <p:nvPr>
            <p:ph type="body" sz="half" idx="2"/>
          </p:nvPr>
        </p:nvSpPr>
        <p:spPr>
          <a:xfrm>
            <a:off x="1828800" y="1166787"/>
            <a:ext cx="5486400" cy="530352"/>
          </a:xfrm>
        </p:spPr>
        <p:txBody>
          <a:bodyPr lIns="45720" rIns="45720"/>
          <a:lstStyle>
            <a:lvl1pPr marL="0" indent="0" algn="ctr">
              <a:buNone/>
              <a:defRPr sz="1400"/>
            </a:lvl1pPr>
            <a:lvl2pPr>
              <a:defRPr sz="1200"/>
            </a:lvl2pPr>
            <a:lvl3pPr>
              <a:defRPr sz="1000"/>
            </a:lvl3pPr>
            <a:lvl4pPr>
              <a:defRPr sz="900"/>
            </a:lvl4pPr>
            <a:lvl5pPr>
              <a:defRPr sz="900"/>
            </a:lvl5pPr>
          </a:lstStyle>
          <a:p>
            <a:pPr lvl="0"/>
            <a:r>
              <a:rPr lang="en-US" smtClean="0"/>
              <a:t>Click to edit Master text styles</a:t>
            </a:r>
          </a:p>
        </p:txBody>
      </p:sp>
      <p:sp>
        <p:nvSpPr>
          <p:cNvPr id="5" name="Date Placeholder 13"/>
          <p:cNvSpPr>
            <a:spLocks noGrp="1"/>
          </p:cNvSpPr>
          <p:nvPr>
            <p:ph type="dt" sz="half" idx="10"/>
          </p:nvPr>
        </p:nvSpPr>
        <p:spPr/>
        <p:txBody>
          <a:bodyPr/>
          <a:lstStyle>
            <a:lvl1pPr>
              <a:defRPr/>
            </a:lvl1pPr>
          </a:lstStyle>
          <a:p>
            <a:pPr>
              <a:defRPr/>
            </a:pPr>
            <a:fld id="{18ADF2EC-23B6-4196-91C6-2E91E42160D7}" type="datetimeFigureOut">
              <a:rPr lang="en-US"/>
              <a:pPr>
                <a:defRPr/>
              </a:pPr>
              <a:t>11/30/2010</a:t>
            </a:fld>
            <a:endParaRPr lang="en-GB"/>
          </a:p>
        </p:txBody>
      </p:sp>
      <p:sp>
        <p:nvSpPr>
          <p:cNvPr id="6" name="Footer Placeholder 2"/>
          <p:cNvSpPr>
            <a:spLocks noGrp="1"/>
          </p:cNvSpPr>
          <p:nvPr>
            <p:ph type="ftr" sz="quarter" idx="11"/>
          </p:nvPr>
        </p:nvSpPr>
        <p:spPr/>
        <p:txBody>
          <a:bodyPr/>
          <a:lstStyle>
            <a:lvl1pPr>
              <a:defRPr/>
            </a:lvl1pPr>
          </a:lstStyle>
          <a:p>
            <a:pPr>
              <a:defRPr/>
            </a:pPr>
            <a:endParaRPr lang="en-GB"/>
          </a:p>
        </p:txBody>
      </p:sp>
      <p:sp>
        <p:nvSpPr>
          <p:cNvPr id="7" name="Slide Number Placeholder 22"/>
          <p:cNvSpPr>
            <a:spLocks noGrp="1"/>
          </p:cNvSpPr>
          <p:nvPr>
            <p:ph type="sldNum" sz="quarter" idx="12"/>
          </p:nvPr>
        </p:nvSpPr>
        <p:spPr/>
        <p:txBody>
          <a:bodyPr/>
          <a:lstStyle>
            <a:lvl1pPr>
              <a:defRPr/>
            </a:lvl1pPr>
          </a:lstStyle>
          <a:p>
            <a:pPr>
              <a:defRPr/>
            </a:pPr>
            <a:fld id="{4DC2049C-C440-4C66-8398-7CFAA2F7F886}" type="slidenum">
              <a:rPr lang="en-GB"/>
              <a:pPr>
                <a:defRPr/>
              </a:pPr>
              <a:t>‹#›</a:t>
            </a:fld>
            <a:endParaRPr lang="en-GB"/>
          </a:p>
        </p:txBody>
      </p:sp>
    </p:spTree>
  </p:cSld>
  <p:clrMapOvr>
    <a:masterClrMapping/>
  </p:clrMapOvr>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13"/>
          <p:cNvSpPr>
            <a:spLocks noGrp="1"/>
          </p:cNvSpPr>
          <p:nvPr>
            <p:ph type="dt" sz="half" idx="10"/>
          </p:nvPr>
        </p:nvSpPr>
        <p:spPr/>
        <p:txBody>
          <a:bodyPr/>
          <a:lstStyle>
            <a:lvl1pPr>
              <a:defRPr/>
            </a:lvl1pPr>
          </a:lstStyle>
          <a:p>
            <a:pPr>
              <a:defRPr/>
            </a:pPr>
            <a:fld id="{3E456311-1BE8-4961-A830-780C8673251B}" type="datetimeFigureOut">
              <a:rPr lang="en-US"/>
              <a:pPr>
                <a:defRPr/>
              </a:pPr>
              <a:t>11/30/2010</a:t>
            </a:fld>
            <a:endParaRPr lang="en-GB"/>
          </a:p>
        </p:txBody>
      </p:sp>
      <p:sp>
        <p:nvSpPr>
          <p:cNvPr id="5" name="Footer Placeholder 2"/>
          <p:cNvSpPr>
            <a:spLocks noGrp="1"/>
          </p:cNvSpPr>
          <p:nvPr>
            <p:ph type="ftr" sz="quarter" idx="11"/>
          </p:nvPr>
        </p:nvSpPr>
        <p:spPr/>
        <p:txBody>
          <a:bodyPr/>
          <a:lstStyle>
            <a:lvl1pPr>
              <a:defRPr/>
            </a:lvl1pPr>
          </a:lstStyle>
          <a:p>
            <a:pPr>
              <a:defRPr/>
            </a:pPr>
            <a:endParaRPr lang="en-GB"/>
          </a:p>
        </p:txBody>
      </p:sp>
      <p:sp>
        <p:nvSpPr>
          <p:cNvPr id="6" name="Slide Number Placeholder 22"/>
          <p:cNvSpPr>
            <a:spLocks noGrp="1"/>
          </p:cNvSpPr>
          <p:nvPr>
            <p:ph type="sldNum" sz="quarter" idx="12"/>
          </p:nvPr>
        </p:nvSpPr>
        <p:spPr/>
        <p:txBody>
          <a:bodyPr/>
          <a:lstStyle>
            <a:lvl1pPr>
              <a:defRPr/>
            </a:lvl1pPr>
          </a:lstStyle>
          <a:p>
            <a:pPr>
              <a:defRPr/>
            </a:pPr>
            <a:fld id="{A3736A00-42E2-452F-81A2-1B1F29A768F9}" type="slidenum">
              <a:rPr lang="en-GB"/>
              <a:pPr>
                <a:defRPr/>
              </a:pPr>
              <a:t>‹#›</a:t>
            </a:fld>
            <a:endParaRPr lang="en-GB"/>
          </a:p>
        </p:txBody>
      </p:sp>
    </p:spTree>
  </p:cSld>
  <p:clrMapOvr>
    <a:masterClrMapping/>
  </p:clrMapOvr>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13"/>
          <p:cNvSpPr>
            <a:spLocks noGrp="1"/>
          </p:cNvSpPr>
          <p:nvPr>
            <p:ph type="dt" sz="half" idx="10"/>
          </p:nvPr>
        </p:nvSpPr>
        <p:spPr/>
        <p:txBody>
          <a:bodyPr/>
          <a:lstStyle>
            <a:lvl1pPr>
              <a:defRPr/>
            </a:lvl1pPr>
          </a:lstStyle>
          <a:p>
            <a:pPr>
              <a:defRPr/>
            </a:pPr>
            <a:fld id="{563645B3-5571-4D30-954D-22228DEDC21E}" type="datetimeFigureOut">
              <a:rPr lang="en-US"/>
              <a:pPr>
                <a:defRPr/>
              </a:pPr>
              <a:t>11/30/2010</a:t>
            </a:fld>
            <a:endParaRPr lang="en-GB"/>
          </a:p>
        </p:txBody>
      </p:sp>
      <p:sp>
        <p:nvSpPr>
          <p:cNvPr id="5" name="Footer Placeholder 2"/>
          <p:cNvSpPr>
            <a:spLocks noGrp="1"/>
          </p:cNvSpPr>
          <p:nvPr>
            <p:ph type="ftr" sz="quarter" idx="11"/>
          </p:nvPr>
        </p:nvSpPr>
        <p:spPr/>
        <p:txBody>
          <a:bodyPr/>
          <a:lstStyle>
            <a:lvl1pPr>
              <a:defRPr/>
            </a:lvl1pPr>
          </a:lstStyle>
          <a:p>
            <a:pPr>
              <a:defRPr/>
            </a:pPr>
            <a:endParaRPr lang="en-GB"/>
          </a:p>
        </p:txBody>
      </p:sp>
      <p:sp>
        <p:nvSpPr>
          <p:cNvPr id="6" name="Slide Number Placeholder 22"/>
          <p:cNvSpPr>
            <a:spLocks noGrp="1"/>
          </p:cNvSpPr>
          <p:nvPr>
            <p:ph type="sldNum" sz="quarter" idx="12"/>
          </p:nvPr>
        </p:nvSpPr>
        <p:spPr/>
        <p:txBody>
          <a:bodyPr/>
          <a:lstStyle>
            <a:lvl1pPr>
              <a:defRPr/>
            </a:lvl1pPr>
          </a:lstStyle>
          <a:p>
            <a:pPr>
              <a:defRPr/>
            </a:pPr>
            <a:fld id="{CFF407ED-CD2B-4CD7-BC36-C9EDBB459A60}" type="slidenum">
              <a:rPr lang="en-GB"/>
              <a:pPr>
                <a:defRPr/>
              </a:pPr>
              <a:t>‹#›</a:t>
            </a:fld>
            <a:endParaRPr lang="en-GB"/>
          </a:p>
        </p:txBody>
      </p:sp>
    </p:spTree>
  </p:cSld>
  <p:clrMapOvr>
    <a:masterClrMapping/>
  </p:clrMapOvr>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rot lat="0" lon="0" rev="16800000"/>
              </a:lightRig>
            </a:scene3d>
            <a:sp3d prstMaterial="softEdge">
              <a:bevelT w="38100" h="38100"/>
            </a:sp3d>
          </a:bodyPr>
          <a:lstStyle/>
          <a:p>
            <a:r>
              <a:rPr lang="en-US" smtClean="0"/>
              <a:t>Click to edit Master title style</a:t>
            </a:r>
            <a:endParaRPr lang="en-US"/>
          </a:p>
        </p:txBody>
      </p:sp>
      <p:sp>
        <p:nvSpPr>
          <p:cNvPr id="1027" name="Text Placeholder 12"/>
          <p:cNvSpPr>
            <a:spLocks noGrp="1"/>
          </p:cNvSpPr>
          <p:nvPr>
            <p:ph type="body" idx="1"/>
          </p:nvPr>
        </p:nvSpPr>
        <p:spPr bwMode="auto">
          <a:xfrm>
            <a:off x="457200" y="1600200"/>
            <a:ext cx="8229600" cy="4708525"/>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4" name="Date Placeholder 13"/>
          <p:cNvSpPr>
            <a:spLocks noGrp="1"/>
          </p:cNvSpPr>
          <p:nvPr>
            <p:ph type="dt" sz="half" idx="2"/>
          </p:nvPr>
        </p:nvSpPr>
        <p:spPr>
          <a:xfrm>
            <a:off x="457200" y="6416675"/>
            <a:ext cx="2133600" cy="365125"/>
          </a:xfrm>
          <a:prstGeom prst="rect">
            <a:avLst/>
          </a:prstGeom>
        </p:spPr>
        <p:txBody>
          <a:bodyPr vert="horz" anchor="b"/>
          <a:lstStyle>
            <a:lvl1pPr algn="l" eaLnBrk="1" latinLnBrk="0" hangingPunct="1">
              <a:defRPr kumimoji="0" sz="1200">
                <a:solidFill>
                  <a:schemeClr val="tx1">
                    <a:shade val="50000"/>
                  </a:schemeClr>
                </a:solidFill>
              </a:defRPr>
            </a:lvl1pPr>
          </a:lstStyle>
          <a:p>
            <a:pPr>
              <a:defRPr/>
            </a:pPr>
            <a:fld id="{7F1095CE-C918-4DC9-9665-A3E66F1B74FD}" type="datetimeFigureOut">
              <a:rPr lang="en-US"/>
              <a:pPr>
                <a:defRPr/>
              </a:pPr>
              <a:t>11/30/2010</a:t>
            </a:fld>
            <a:endParaRPr lang="en-GB"/>
          </a:p>
        </p:txBody>
      </p:sp>
      <p:sp>
        <p:nvSpPr>
          <p:cNvPr id="3" name="Footer Placeholder 2"/>
          <p:cNvSpPr>
            <a:spLocks noGrp="1"/>
          </p:cNvSpPr>
          <p:nvPr>
            <p:ph type="ftr" sz="quarter" idx="3"/>
          </p:nvPr>
        </p:nvSpPr>
        <p:spPr>
          <a:xfrm>
            <a:off x="3124200" y="6416675"/>
            <a:ext cx="2895600" cy="365125"/>
          </a:xfrm>
          <a:prstGeom prst="rect">
            <a:avLst/>
          </a:prstGeom>
        </p:spPr>
        <p:txBody>
          <a:bodyPr vert="horz" anchor="b"/>
          <a:lstStyle>
            <a:lvl1pPr algn="ctr" eaLnBrk="1" latinLnBrk="0" hangingPunct="1">
              <a:defRPr kumimoji="0" sz="1200">
                <a:solidFill>
                  <a:schemeClr val="tx1">
                    <a:shade val="50000"/>
                  </a:schemeClr>
                </a:solidFill>
              </a:defRPr>
            </a:lvl1pPr>
          </a:lstStyle>
          <a:p>
            <a:pPr>
              <a:defRPr/>
            </a:pPr>
            <a:endParaRPr lang="en-GB"/>
          </a:p>
        </p:txBody>
      </p:sp>
      <p:sp>
        <p:nvSpPr>
          <p:cNvPr id="23" name="Slide Number Placeholder 22"/>
          <p:cNvSpPr>
            <a:spLocks noGrp="1"/>
          </p:cNvSpPr>
          <p:nvPr>
            <p:ph type="sldNum" sz="quarter" idx="4"/>
          </p:nvPr>
        </p:nvSpPr>
        <p:spPr>
          <a:xfrm>
            <a:off x="7924800" y="6416675"/>
            <a:ext cx="762000" cy="365125"/>
          </a:xfrm>
          <a:prstGeom prst="rect">
            <a:avLst/>
          </a:prstGeom>
        </p:spPr>
        <p:txBody>
          <a:bodyPr vert="horz" lIns="0" rIns="0" anchor="b"/>
          <a:lstStyle>
            <a:lvl1pPr algn="r" eaLnBrk="1" latinLnBrk="0" hangingPunct="1">
              <a:defRPr kumimoji="0" sz="1200">
                <a:solidFill>
                  <a:schemeClr val="tx1">
                    <a:shade val="50000"/>
                  </a:schemeClr>
                </a:solidFill>
              </a:defRPr>
            </a:lvl1pPr>
          </a:lstStyle>
          <a:p>
            <a:pPr>
              <a:defRPr/>
            </a:pPr>
            <a:fld id="{35F3FCC8-3D4B-429F-9920-2C8C04108043}" type="slidenum">
              <a:rPr lang="en-GB"/>
              <a:pPr>
                <a:defRPr/>
              </a:pPr>
              <a:t>‹#›</a:t>
            </a:fld>
            <a:endParaRPr lang="en-GB"/>
          </a:p>
        </p:txBody>
      </p:sp>
    </p:spTree>
  </p:cSld>
  <p:clrMap bg1="dk1" tx1="lt1" bg2="dk2" tx2="lt2" accent1="accent1" accent2="accent2" accent3="accent3" accent4="accent4" accent5="accent5" accent6="accent6" hlink="hlink" folHlink="folHlink"/>
  <p:sldLayoutIdLst>
    <p:sldLayoutId id="2147483765" r:id="rId1"/>
    <p:sldLayoutId id="2147483766" r:id="rId2"/>
    <p:sldLayoutId id="2147483775" r:id="rId3"/>
    <p:sldLayoutId id="2147483767" r:id="rId4"/>
    <p:sldLayoutId id="2147483768" r:id="rId5"/>
    <p:sldLayoutId id="2147483769" r:id="rId6"/>
    <p:sldLayoutId id="2147483770" r:id="rId7"/>
    <p:sldLayoutId id="2147483771" r:id="rId8"/>
    <p:sldLayoutId id="2147483772" r:id="rId9"/>
    <p:sldLayoutId id="2147483773" r:id="rId10"/>
    <p:sldLayoutId id="2147483774" r:id="rId11"/>
  </p:sldLayoutIdLst>
  <p:transition/>
  <p:txStyles>
    <p:titleStyle>
      <a:lvl1pPr algn="ctr" rtl="0" eaLnBrk="0" fontAlgn="base" hangingPunct="0">
        <a:spcBef>
          <a:spcPct val="0"/>
        </a:spcBef>
        <a:spcAft>
          <a:spcPct val="0"/>
        </a:spcAft>
        <a:defRPr sz="4100" b="1" kern="120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a:lvl2pPr algn="ctr" rtl="0" eaLnBrk="0" fontAlgn="base" hangingPunct="0">
        <a:spcBef>
          <a:spcPct val="0"/>
        </a:spcBef>
        <a:spcAft>
          <a:spcPct val="0"/>
        </a:spcAft>
        <a:defRPr sz="4100" b="1">
          <a:solidFill>
            <a:schemeClr val="tx1"/>
          </a:solidFill>
          <a:latin typeface="Lucida Sans" pitchFamily="34" charset="0"/>
        </a:defRPr>
      </a:lvl2pPr>
      <a:lvl3pPr algn="ctr" rtl="0" eaLnBrk="0" fontAlgn="base" hangingPunct="0">
        <a:spcBef>
          <a:spcPct val="0"/>
        </a:spcBef>
        <a:spcAft>
          <a:spcPct val="0"/>
        </a:spcAft>
        <a:defRPr sz="4100" b="1">
          <a:solidFill>
            <a:schemeClr val="tx1"/>
          </a:solidFill>
          <a:latin typeface="Lucida Sans" pitchFamily="34" charset="0"/>
        </a:defRPr>
      </a:lvl3pPr>
      <a:lvl4pPr algn="ctr" rtl="0" eaLnBrk="0" fontAlgn="base" hangingPunct="0">
        <a:spcBef>
          <a:spcPct val="0"/>
        </a:spcBef>
        <a:spcAft>
          <a:spcPct val="0"/>
        </a:spcAft>
        <a:defRPr sz="4100" b="1">
          <a:solidFill>
            <a:schemeClr val="tx1"/>
          </a:solidFill>
          <a:latin typeface="Lucida Sans" pitchFamily="34" charset="0"/>
        </a:defRPr>
      </a:lvl4pPr>
      <a:lvl5pPr algn="ctr" rtl="0" eaLnBrk="0" fontAlgn="base" hangingPunct="0">
        <a:spcBef>
          <a:spcPct val="0"/>
        </a:spcBef>
        <a:spcAft>
          <a:spcPct val="0"/>
        </a:spcAft>
        <a:defRPr sz="4100" b="1">
          <a:solidFill>
            <a:schemeClr val="tx1"/>
          </a:solidFill>
          <a:latin typeface="Lucida Sans" pitchFamily="34" charset="0"/>
        </a:defRPr>
      </a:lvl5pPr>
      <a:lvl6pPr marL="457200" algn="ctr" rtl="0" fontAlgn="base">
        <a:spcBef>
          <a:spcPct val="0"/>
        </a:spcBef>
        <a:spcAft>
          <a:spcPct val="0"/>
        </a:spcAft>
        <a:defRPr sz="4100" b="1">
          <a:solidFill>
            <a:schemeClr val="tx1"/>
          </a:solidFill>
          <a:latin typeface="Lucida Sans" pitchFamily="34" charset="0"/>
        </a:defRPr>
      </a:lvl6pPr>
      <a:lvl7pPr marL="914400" algn="ctr" rtl="0" fontAlgn="base">
        <a:spcBef>
          <a:spcPct val="0"/>
        </a:spcBef>
        <a:spcAft>
          <a:spcPct val="0"/>
        </a:spcAft>
        <a:defRPr sz="4100" b="1">
          <a:solidFill>
            <a:schemeClr val="tx1"/>
          </a:solidFill>
          <a:latin typeface="Lucida Sans" pitchFamily="34" charset="0"/>
        </a:defRPr>
      </a:lvl7pPr>
      <a:lvl8pPr marL="1371600" algn="ctr" rtl="0" fontAlgn="base">
        <a:spcBef>
          <a:spcPct val="0"/>
        </a:spcBef>
        <a:spcAft>
          <a:spcPct val="0"/>
        </a:spcAft>
        <a:defRPr sz="4100" b="1">
          <a:solidFill>
            <a:schemeClr val="tx1"/>
          </a:solidFill>
          <a:latin typeface="Lucida Sans" pitchFamily="34" charset="0"/>
        </a:defRPr>
      </a:lvl8pPr>
      <a:lvl9pPr marL="1828800" algn="ctr" rtl="0" fontAlgn="base">
        <a:spcBef>
          <a:spcPct val="0"/>
        </a:spcBef>
        <a:spcAft>
          <a:spcPct val="0"/>
        </a:spcAft>
        <a:defRPr sz="4100" b="1">
          <a:solidFill>
            <a:schemeClr val="tx1"/>
          </a:solidFill>
          <a:latin typeface="Lucida Sans" pitchFamily="34" charset="0"/>
        </a:defRPr>
      </a:lvl9pPr>
    </p:titleStyle>
    <p:bodyStyle>
      <a:lvl1pPr marL="547688" indent="-411163" algn="l" rtl="0" eaLnBrk="0" fontAlgn="base" hangingPunct="0">
        <a:spcBef>
          <a:spcPct val="20000"/>
        </a:spcBef>
        <a:spcAft>
          <a:spcPct val="0"/>
        </a:spcAft>
        <a:buClr>
          <a:srgbClr val="F9F9F9"/>
        </a:buClr>
        <a:buSzPct val="65000"/>
        <a:buFont typeface="Wingdings 2" pitchFamily="18" charset="2"/>
        <a:buChar char=""/>
        <a:defRPr sz="2800" kern="1200">
          <a:solidFill>
            <a:schemeClr val="tx1"/>
          </a:solidFill>
          <a:latin typeface="+mn-lt"/>
          <a:ea typeface="+mn-ea"/>
          <a:cs typeface="+mn-cs"/>
        </a:defRPr>
      </a:lvl1pPr>
      <a:lvl2pPr marL="868363" indent="-282575" algn="l" rtl="0" eaLnBrk="0" fontAlgn="base" hangingPunct="0">
        <a:spcBef>
          <a:spcPct val="20000"/>
        </a:spcBef>
        <a:spcAft>
          <a:spcPct val="0"/>
        </a:spcAft>
        <a:buClr>
          <a:schemeClr val="tx1"/>
        </a:buClr>
        <a:buSzPct val="80000"/>
        <a:buFont typeface="Wingdings 2" pitchFamily="18" charset="2"/>
        <a:buChar char=""/>
        <a:defRPr sz="2400" kern="1200">
          <a:solidFill>
            <a:schemeClr val="tx1"/>
          </a:solidFill>
          <a:latin typeface="+mn-lt"/>
          <a:ea typeface="+mn-ea"/>
          <a:cs typeface="+mn-cs"/>
        </a:defRPr>
      </a:lvl2pPr>
      <a:lvl3pPr marL="1133475" indent="-228600" algn="l" rtl="0" eaLnBrk="0" fontAlgn="base" hangingPunct="0">
        <a:spcBef>
          <a:spcPct val="20000"/>
        </a:spcBef>
        <a:spcAft>
          <a:spcPct val="0"/>
        </a:spcAft>
        <a:buClr>
          <a:schemeClr val="tx1"/>
        </a:buClr>
        <a:buSzPct val="95000"/>
        <a:buFont typeface="Wingdings" pitchFamily="2" charset="2"/>
        <a:buChar char=""/>
        <a:defRPr sz="2200" kern="1200">
          <a:solidFill>
            <a:schemeClr val="tx1"/>
          </a:solidFill>
          <a:latin typeface="+mn-lt"/>
          <a:ea typeface="+mn-ea"/>
          <a:cs typeface="+mn-cs"/>
        </a:defRPr>
      </a:lvl3pPr>
      <a:lvl4pPr marL="1352550" indent="-182563" algn="l" rtl="0" eaLnBrk="0" fontAlgn="base" hangingPunct="0">
        <a:spcBef>
          <a:spcPct val="20000"/>
        </a:spcBef>
        <a:spcAft>
          <a:spcPct val="0"/>
        </a:spcAft>
        <a:buClr>
          <a:schemeClr val="tx1"/>
        </a:buClr>
        <a:buSzPct val="100000"/>
        <a:buFont typeface="Wingdings 3" pitchFamily="18" charset="2"/>
        <a:buChar char=""/>
        <a:defRPr sz="2000" kern="1200">
          <a:solidFill>
            <a:schemeClr val="tx1"/>
          </a:solidFill>
          <a:latin typeface="+mn-lt"/>
          <a:ea typeface="+mn-ea"/>
          <a:cs typeface="+mn-cs"/>
        </a:defRPr>
      </a:lvl4pPr>
      <a:lvl5pPr marL="1544638" indent="-182563" algn="l" rtl="0" eaLnBrk="0" fontAlgn="base" hangingPunct="0">
        <a:spcBef>
          <a:spcPct val="20000"/>
        </a:spcBef>
        <a:spcAft>
          <a:spcPct val="0"/>
        </a:spcAft>
        <a:buClr>
          <a:schemeClr val="tx1"/>
        </a:buClr>
        <a:buFont typeface="Wingdings 2" pitchFamily="18" charset="2"/>
        <a:buChar char=""/>
        <a:defRPr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Origins of the first world war </a:t>
            </a:r>
            <a:endParaRPr lang="en-GB" dirty="0"/>
          </a:p>
        </p:txBody>
      </p:sp>
      <p:sp>
        <p:nvSpPr>
          <p:cNvPr id="3" name="Subtitle 2"/>
          <p:cNvSpPr>
            <a:spLocks noGrp="1"/>
          </p:cNvSpPr>
          <p:nvPr>
            <p:ph type="subTitle" idx="1"/>
          </p:nvPr>
        </p:nvSpPr>
        <p:spPr>
          <a:xfrm>
            <a:off x="1475656" y="4005064"/>
            <a:ext cx="6400800" cy="1007226"/>
          </a:xfrm>
        </p:spPr>
        <p:txBody>
          <a:bodyPr/>
          <a:lstStyle/>
          <a:p>
            <a:r>
              <a:rPr lang="en-GB" sz="3600" dirty="0" smtClean="0"/>
              <a:t>HISTORIOGRAPHY</a:t>
            </a:r>
          </a:p>
          <a:p>
            <a:endParaRPr lang="en-GB" sz="3600" dirty="0" smtClean="0"/>
          </a:p>
          <a:p>
            <a:endParaRPr lang="en-GB" sz="3600" dirty="0"/>
          </a:p>
        </p:txBody>
      </p:sp>
    </p:spTree>
  </p:cSld>
  <p:clrMapOvr>
    <a:masterClrMapping/>
  </p:clrMapOvr>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DEFINITION</a:t>
            </a:r>
            <a:endParaRPr lang="en-GB" dirty="0"/>
          </a:p>
        </p:txBody>
      </p:sp>
      <p:sp>
        <p:nvSpPr>
          <p:cNvPr id="3" name="Content Placeholder 2"/>
          <p:cNvSpPr>
            <a:spLocks noGrp="1"/>
          </p:cNvSpPr>
          <p:nvPr>
            <p:ph idx="1"/>
          </p:nvPr>
        </p:nvSpPr>
        <p:spPr/>
        <p:txBody>
          <a:bodyPr/>
          <a:lstStyle/>
          <a:p>
            <a:r>
              <a:rPr lang="en-GB" dirty="0" smtClean="0"/>
              <a:t>The principles, theories, or methodology of scholarly historical research and presentation.</a:t>
            </a:r>
          </a:p>
          <a:p>
            <a:r>
              <a:rPr lang="en-GB" dirty="0" smtClean="0"/>
              <a:t>The writing of history based on a critical analysis, evaluation, and selection of authentic source materials and composition of these materials into a narrative subject to scholarly methods of criticism.</a:t>
            </a:r>
          </a:p>
          <a:p>
            <a:r>
              <a:rPr lang="en-GB" dirty="0" smtClean="0"/>
              <a:t>A body of historical literature. </a:t>
            </a:r>
            <a:r>
              <a:rPr lang="en-GB" b="1" dirty="0" smtClean="0"/>
              <a:t>Or:</a:t>
            </a:r>
          </a:p>
          <a:p>
            <a:r>
              <a:rPr lang="en-GB" b="1" dirty="0" smtClean="0"/>
              <a:t>How historians do history!</a:t>
            </a:r>
          </a:p>
          <a:p>
            <a:endParaRPr lang="en-GB" dirty="0" smtClean="0"/>
          </a:p>
          <a:p>
            <a:endParaRPr lang="en-GB" dirty="0"/>
          </a:p>
        </p:txBody>
      </p:sp>
    </p:spTree>
  </p:cSld>
  <p:clrMapOvr>
    <a:masterClrMapping/>
  </p:clrMapOvr>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DEFINITION</a:t>
            </a:r>
            <a:endParaRPr lang="en-GB" dirty="0"/>
          </a:p>
        </p:txBody>
      </p:sp>
      <p:sp>
        <p:nvSpPr>
          <p:cNvPr id="3" name="Content Placeholder 2"/>
          <p:cNvSpPr>
            <a:spLocks noGrp="1"/>
          </p:cNvSpPr>
          <p:nvPr>
            <p:ph idx="1"/>
          </p:nvPr>
        </p:nvSpPr>
        <p:spPr/>
        <p:txBody>
          <a:bodyPr/>
          <a:lstStyle/>
          <a:p>
            <a:r>
              <a:rPr lang="en-GB" b="1" dirty="0" smtClean="0"/>
              <a:t>Historiography</a:t>
            </a:r>
            <a:r>
              <a:rPr lang="en-GB" dirty="0" smtClean="0"/>
              <a:t> is writing </a:t>
            </a:r>
            <a:r>
              <a:rPr lang="en-GB" u="sng" dirty="0" smtClean="0"/>
              <a:t>about</a:t>
            </a:r>
            <a:r>
              <a:rPr lang="en-GB" dirty="0" smtClean="0"/>
              <a:t> rather than </a:t>
            </a:r>
            <a:r>
              <a:rPr lang="en-GB" u="sng" dirty="0" smtClean="0"/>
              <a:t>of</a:t>
            </a:r>
            <a:r>
              <a:rPr lang="en-GB" dirty="0" smtClean="0"/>
              <a:t> history.</a:t>
            </a:r>
          </a:p>
          <a:p>
            <a:r>
              <a:rPr lang="en-GB" dirty="0" smtClean="0"/>
              <a:t> Historiography is meta-analysis of descriptions of the past. The analysis usually focuses on the narrative, interpretations, worldview, use of evidence, or method of presentation of other historians</a:t>
            </a:r>
            <a:endParaRPr lang="en-GB" dirty="0"/>
          </a:p>
        </p:txBody>
      </p:sp>
    </p:spTree>
  </p:cSld>
  <p:clrMapOvr>
    <a:masterClrMapping/>
  </p:clrMapOvr>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1794" name="Rectangle 2"/>
          <p:cNvSpPr>
            <a:spLocks noGrp="1" noChangeArrowheads="1"/>
          </p:cNvSpPr>
          <p:nvPr>
            <p:ph type="title"/>
          </p:nvPr>
        </p:nvSpPr>
        <p:spPr/>
        <p:txBody>
          <a:bodyPr>
            <a:normAutofit fontScale="90000"/>
          </a:bodyPr>
          <a:lstStyle/>
          <a:p>
            <a:pPr eaLnBrk="1" fontAlgn="auto" hangingPunct="1">
              <a:spcAft>
                <a:spcPts val="0"/>
              </a:spcAft>
              <a:defRPr/>
            </a:pPr>
            <a:r>
              <a:rPr lang="en-GB" sz="4000" dirty="0" smtClean="0"/>
              <a:t>PRE-WAR ATTITUDES </a:t>
            </a:r>
            <a:r>
              <a:rPr lang="en-GB" sz="4000" dirty="0"/>
              <a:t>TOWARDS THE GERMANS</a:t>
            </a:r>
          </a:p>
        </p:txBody>
      </p:sp>
      <p:pic>
        <p:nvPicPr>
          <p:cNvPr id="4099" name="Content Placeholder 3" descr="Ludendorff.jpg"/>
          <p:cNvPicPr>
            <a:picLocks noGrp="1" noChangeAspect="1"/>
          </p:cNvPicPr>
          <p:nvPr>
            <p:ph idx="1"/>
          </p:nvPr>
        </p:nvPicPr>
        <p:blipFill>
          <a:blip r:embed="rId2" cstate="print"/>
          <a:srcRect/>
          <a:stretch>
            <a:fillRect/>
          </a:stretch>
        </p:blipFill>
        <p:spPr>
          <a:xfrm>
            <a:off x="2268538" y="1628775"/>
            <a:ext cx="4319587" cy="4824413"/>
          </a:xfrm>
        </p:spPr>
      </p:pic>
    </p:spTree>
  </p:cSld>
  <p:clrMapOvr>
    <a:masterClrMapping/>
  </p:clrMapOvr>
  <p:transition/>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0770" name="Rectangle 2"/>
          <p:cNvSpPr>
            <a:spLocks noGrp="1" noChangeArrowheads="1"/>
          </p:cNvSpPr>
          <p:nvPr>
            <p:ph type="title"/>
          </p:nvPr>
        </p:nvSpPr>
        <p:spPr/>
        <p:txBody>
          <a:bodyPr/>
          <a:lstStyle/>
          <a:p>
            <a:pPr eaLnBrk="1" fontAlgn="auto" hangingPunct="1">
              <a:spcAft>
                <a:spcPts val="0"/>
              </a:spcAft>
              <a:defRPr/>
            </a:pPr>
            <a:r>
              <a:rPr lang="en-GB" dirty="0"/>
              <a:t>FRENCH </a:t>
            </a:r>
            <a:r>
              <a:rPr lang="en-GB" dirty="0" smtClean="0"/>
              <a:t>REVANCHISM</a:t>
            </a:r>
            <a:endParaRPr lang="en-US" dirty="0"/>
          </a:p>
        </p:txBody>
      </p:sp>
      <p:pic>
        <p:nvPicPr>
          <p:cNvPr id="7171" name="Picture 3" descr="germany_1871"/>
          <p:cNvPicPr>
            <a:picLocks noGrp="1" noChangeAspect="1" noChangeArrowheads="1"/>
          </p:cNvPicPr>
          <p:nvPr>
            <p:ph sz="half" idx="1"/>
          </p:nvPr>
        </p:nvPicPr>
        <p:blipFill>
          <a:blip r:embed="rId2" cstate="print"/>
          <a:srcRect/>
          <a:stretch>
            <a:fillRect/>
          </a:stretch>
        </p:blipFill>
        <p:spPr>
          <a:xfrm>
            <a:off x="4716463" y="1628775"/>
            <a:ext cx="3822700" cy="4392613"/>
          </a:xfrm>
        </p:spPr>
      </p:pic>
      <p:sp>
        <p:nvSpPr>
          <p:cNvPr id="7172" name="Rectangle 4"/>
          <p:cNvSpPr>
            <a:spLocks noGrp="1" noChangeArrowheads="1"/>
          </p:cNvSpPr>
          <p:nvPr>
            <p:ph sz="half" idx="2"/>
          </p:nvPr>
        </p:nvSpPr>
        <p:spPr>
          <a:xfrm>
            <a:off x="468313" y="1557338"/>
            <a:ext cx="4038600" cy="4530725"/>
          </a:xfrm>
        </p:spPr>
        <p:txBody>
          <a:bodyPr/>
          <a:lstStyle/>
          <a:p>
            <a:pPr eaLnBrk="1" hangingPunct="1"/>
            <a:r>
              <a:rPr lang="en-GB" dirty="0" smtClean="0"/>
              <a:t>FRENCH POLICY FOLLOWING FRANCO-PRUSSIAN WAR 1870 – 1871</a:t>
            </a:r>
          </a:p>
          <a:p>
            <a:pPr eaLnBrk="1" hangingPunct="1"/>
            <a:r>
              <a:rPr lang="en-GB" dirty="0" smtClean="0"/>
              <a:t>REVERSE HUMILIATION OF 1871</a:t>
            </a:r>
          </a:p>
          <a:p>
            <a:pPr eaLnBrk="1" hangingPunct="1"/>
            <a:r>
              <a:rPr lang="en-GB" dirty="0" smtClean="0"/>
              <a:t>REGAIN PROVINCES OF ALSACE AND LORRAINE </a:t>
            </a:r>
            <a:endParaRPr lang="en-US" dirty="0" smtClean="0"/>
          </a:p>
        </p:txBody>
      </p:sp>
      <p:pic>
        <p:nvPicPr>
          <p:cNvPr id="7173" name="Picture 3" descr="germany_1871"/>
          <p:cNvPicPr>
            <a:picLocks noChangeAspect="1" noChangeArrowheads="1"/>
          </p:cNvPicPr>
          <p:nvPr/>
        </p:nvPicPr>
        <p:blipFill>
          <a:blip r:embed="rId2" cstate="print"/>
          <a:srcRect/>
          <a:stretch>
            <a:fillRect/>
          </a:stretch>
        </p:blipFill>
        <p:spPr bwMode="auto">
          <a:xfrm>
            <a:off x="4643438" y="1628775"/>
            <a:ext cx="3822700" cy="4392613"/>
          </a:xfrm>
          <a:prstGeom prst="rect">
            <a:avLst/>
          </a:prstGeom>
          <a:noFill/>
          <a:ln w="9525">
            <a:noFill/>
            <a:miter lim="800000"/>
            <a:headEnd/>
            <a:tailEnd/>
          </a:ln>
        </p:spPr>
      </p:pic>
    </p:spTree>
  </p:cSld>
  <p:clrMapOvr>
    <a:masterClrMapping/>
  </p:clrMapOvr>
  <p:transition/>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2818" name="Rectangle 2"/>
          <p:cNvSpPr>
            <a:spLocks noGrp="1" noChangeArrowheads="1"/>
          </p:cNvSpPr>
          <p:nvPr>
            <p:ph type="title"/>
          </p:nvPr>
        </p:nvSpPr>
        <p:spPr/>
        <p:txBody>
          <a:bodyPr/>
          <a:lstStyle/>
          <a:p>
            <a:pPr eaLnBrk="1" fontAlgn="auto" hangingPunct="1">
              <a:spcAft>
                <a:spcPts val="0"/>
              </a:spcAft>
              <a:defRPr/>
            </a:pPr>
            <a:r>
              <a:rPr lang="en-GB" dirty="0" smtClean="0"/>
              <a:t>A </a:t>
            </a:r>
            <a:r>
              <a:rPr lang="en-GB" dirty="0"/>
              <a:t>CULTURED NATION</a:t>
            </a:r>
          </a:p>
        </p:txBody>
      </p:sp>
      <p:sp>
        <p:nvSpPr>
          <p:cNvPr id="8195" name="Rectangle 4"/>
          <p:cNvSpPr>
            <a:spLocks noGrp="1" noChangeArrowheads="1"/>
          </p:cNvSpPr>
          <p:nvPr>
            <p:ph sz="half" idx="1"/>
          </p:nvPr>
        </p:nvSpPr>
        <p:spPr/>
        <p:txBody>
          <a:bodyPr/>
          <a:lstStyle/>
          <a:p>
            <a:pPr eaLnBrk="1" hangingPunct="1"/>
            <a:r>
              <a:rPr lang="en-GB" dirty="0" smtClean="0"/>
              <a:t>CULTURED NATION OF GOETHE; SCHILLER; HEGEL; BEETHOVEN</a:t>
            </a:r>
          </a:p>
          <a:p>
            <a:pPr eaLnBrk="1" hangingPunct="1"/>
            <a:r>
              <a:rPr lang="en-GB" dirty="0" smtClean="0"/>
              <a:t>REFLECTED IN ‘SCHOLARS ‘ LETTER TO </a:t>
            </a:r>
            <a:r>
              <a:rPr lang="en-GB" i="1" dirty="0" smtClean="0"/>
              <a:t>THE</a:t>
            </a:r>
            <a:r>
              <a:rPr lang="en-GB" dirty="0" smtClean="0"/>
              <a:t> </a:t>
            </a:r>
            <a:r>
              <a:rPr lang="en-GB" i="1" dirty="0" smtClean="0"/>
              <a:t>TIMES, </a:t>
            </a:r>
            <a:r>
              <a:rPr lang="en-GB" dirty="0" smtClean="0"/>
              <a:t>1st</a:t>
            </a:r>
            <a:r>
              <a:rPr lang="en-GB" i="1" dirty="0" smtClean="0"/>
              <a:t> </a:t>
            </a:r>
            <a:r>
              <a:rPr lang="en-GB" dirty="0" smtClean="0"/>
              <a:t>AUGUST 1914, (Marwick, </a:t>
            </a:r>
            <a:r>
              <a:rPr lang="en-GB" dirty="0" err="1" smtClean="0"/>
              <a:t>ed</a:t>
            </a:r>
            <a:r>
              <a:rPr lang="en-GB" dirty="0" smtClean="0"/>
              <a:t>, et al, </a:t>
            </a:r>
            <a:r>
              <a:rPr lang="en-GB" i="1" dirty="0" smtClean="0"/>
              <a:t>Documents 1, 1900-29 ,</a:t>
            </a:r>
            <a:r>
              <a:rPr lang="en-GB" dirty="0" smtClean="0"/>
              <a:t>OUP, 1990, p.4)</a:t>
            </a:r>
            <a:endParaRPr lang="en-GB" i="1" dirty="0" smtClean="0"/>
          </a:p>
        </p:txBody>
      </p:sp>
      <p:pic>
        <p:nvPicPr>
          <p:cNvPr id="5" name="Content Placeholder 4" descr="Hegel_portrait_by_Schlesinger_1831.jpg"/>
          <p:cNvPicPr>
            <a:picLocks noGrp="1" noChangeAspect="1"/>
          </p:cNvPicPr>
          <p:nvPr>
            <p:ph sz="half" idx="2"/>
          </p:nvPr>
        </p:nvPicPr>
        <p:blipFill>
          <a:blip r:embed="rId2" cstate="print"/>
          <a:stretch>
            <a:fillRect/>
          </a:stretch>
        </p:blipFill>
        <p:spPr>
          <a:xfrm>
            <a:off x="4879270" y="1600200"/>
            <a:ext cx="3576460" cy="4525963"/>
          </a:xfrm>
        </p:spPr>
      </p:pic>
    </p:spTree>
  </p:cSld>
  <p:clrMapOvr>
    <a:masterClrMapping/>
  </p:clrMapOvr>
  <p:transition/>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4868" name="Rectangle 4"/>
          <p:cNvSpPr>
            <a:spLocks noGrp="1" noChangeArrowheads="1"/>
          </p:cNvSpPr>
          <p:nvPr>
            <p:ph type="title"/>
          </p:nvPr>
        </p:nvSpPr>
        <p:spPr/>
        <p:txBody>
          <a:bodyPr/>
          <a:lstStyle/>
          <a:p>
            <a:pPr eaLnBrk="1" fontAlgn="auto" hangingPunct="1">
              <a:spcAft>
                <a:spcPts val="0"/>
              </a:spcAft>
              <a:defRPr/>
            </a:pPr>
            <a:r>
              <a:rPr lang="en-GB"/>
              <a:t>ANGELL ON GERMANY</a:t>
            </a:r>
          </a:p>
        </p:txBody>
      </p:sp>
      <p:sp>
        <p:nvSpPr>
          <p:cNvPr id="9219" name="Rectangle 5"/>
          <p:cNvSpPr>
            <a:spLocks noGrp="1" noChangeArrowheads="1"/>
          </p:cNvSpPr>
          <p:nvPr>
            <p:ph sz="half" idx="1"/>
          </p:nvPr>
        </p:nvSpPr>
        <p:spPr/>
        <p:txBody>
          <a:bodyPr/>
          <a:lstStyle/>
          <a:p>
            <a:pPr eaLnBrk="1" hangingPunct="1"/>
            <a:r>
              <a:rPr lang="en-GB" smtClean="0"/>
              <a:t>NORMAN ANGELL LETTER </a:t>
            </a:r>
            <a:r>
              <a:rPr lang="en-GB" dirty="0" smtClean="0"/>
              <a:t>TO </a:t>
            </a:r>
            <a:r>
              <a:rPr lang="en-GB" i="1" dirty="0" smtClean="0"/>
              <a:t>THE TIMES </a:t>
            </a:r>
            <a:r>
              <a:rPr lang="en-GB" dirty="0" smtClean="0"/>
              <a:t>1</a:t>
            </a:r>
            <a:r>
              <a:rPr lang="en-GB" baseline="30000" dirty="0" smtClean="0"/>
              <a:t>st</a:t>
            </a:r>
            <a:r>
              <a:rPr lang="en-GB" dirty="0" smtClean="0"/>
              <a:t> AUGUST 1914</a:t>
            </a:r>
          </a:p>
          <a:p>
            <a:pPr eaLnBrk="1" hangingPunct="1"/>
            <a:r>
              <a:rPr lang="en-GB" dirty="0" smtClean="0"/>
              <a:t>GERMANY -  ‘highly civilised and mainly given to the arts of trade and commerce’ (Marwick , 1990, p.3)</a:t>
            </a:r>
          </a:p>
        </p:txBody>
      </p:sp>
      <p:pic>
        <p:nvPicPr>
          <p:cNvPr id="9220" name="Content Placeholder 4" descr="mw47989.jpg"/>
          <p:cNvPicPr>
            <a:picLocks noGrp="1" noChangeAspect="1"/>
          </p:cNvPicPr>
          <p:nvPr>
            <p:ph sz="half" idx="2"/>
          </p:nvPr>
        </p:nvPicPr>
        <p:blipFill>
          <a:blip r:embed="rId2" cstate="print"/>
          <a:srcRect/>
          <a:stretch>
            <a:fillRect/>
          </a:stretch>
        </p:blipFill>
        <p:spPr>
          <a:xfrm>
            <a:off x="5003800" y="2133600"/>
            <a:ext cx="3024188" cy="3416300"/>
          </a:xfrm>
        </p:spPr>
      </p:pic>
    </p:spTree>
  </p:cSld>
  <p:clrMapOvr>
    <a:masterClrMapping/>
  </p:clrMapOvr>
  <p:transition/>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6914" name="Rectangle 2"/>
          <p:cNvSpPr>
            <a:spLocks noGrp="1" noChangeArrowheads="1"/>
          </p:cNvSpPr>
          <p:nvPr>
            <p:ph type="title"/>
          </p:nvPr>
        </p:nvSpPr>
        <p:spPr/>
        <p:txBody>
          <a:bodyPr/>
          <a:lstStyle/>
          <a:p>
            <a:pPr eaLnBrk="1" fontAlgn="auto" hangingPunct="1">
              <a:spcAft>
                <a:spcPts val="0"/>
              </a:spcAft>
              <a:defRPr/>
            </a:pPr>
            <a:r>
              <a:rPr lang="en-GB" dirty="0" smtClean="0"/>
              <a:t>ANTI-GERMAN </a:t>
            </a:r>
            <a:r>
              <a:rPr lang="en-GB" dirty="0"/>
              <a:t>FEELING</a:t>
            </a:r>
          </a:p>
        </p:txBody>
      </p:sp>
      <p:sp>
        <p:nvSpPr>
          <p:cNvPr id="10243" name="Rectangle 4"/>
          <p:cNvSpPr>
            <a:spLocks noGrp="1" noChangeArrowheads="1"/>
          </p:cNvSpPr>
          <p:nvPr>
            <p:ph sz="half" idx="1"/>
          </p:nvPr>
        </p:nvSpPr>
        <p:spPr/>
        <p:txBody>
          <a:bodyPr/>
          <a:lstStyle/>
          <a:p>
            <a:pPr eaLnBrk="1" hangingPunct="1"/>
            <a:r>
              <a:rPr lang="en-GB" dirty="0" smtClean="0"/>
              <a:t>FEAR OF TEUTONIC DOMINATIONAND SPREAD OF ‘KULTUR’ – ‘MAD, IRRESPONSIBLE MODERNISM</a:t>
            </a:r>
          </a:p>
          <a:p>
            <a:pPr eaLnBrk="1" hangingPunct="1"/>
            <a:r>
              <a:rPr lang="en-GB" dirty="0" smtClean="0"/>
              <a:t>NAVAL THREAT – RISE OF GERMANY AS THREAT</a:t>
            </a:r>
          </a:p>
          <a:p>
            <a:pPr eaLnBrk="1" hangingPunct="1"/>
            <a:r>
              <a:rPr lang="en-GB" dirty="0" smtClean="0"/>
              <a:t>PRE-WAR LITERATURE FED ON PREJUDICES</a:t>
            </a:r>
          </a:p>
        </p:txBody>
      </p:sp>
      <p:pic>
        <p:nvPicPr>
          <p:cNvPr id="5" name="Content Placeholder 4" descr="untitled.jpg"/>
          <p:cNvPicPr>
            <a:picLocks noGrp="1" noChangeAspect="1"/>
          </p:cNvPicPr>
          <p:nvPr>
            <p:ph sz="half" idx="2"/>
          </p:nvPr>
        </p:nvPicPr>
        <p:blipFill>
          <a:blip r:embed="rId2" cstate="print"/>
          <a:stretch>
            <a:fillRect/>
          </a:stretch>
        </p:blipFill>
        <p:spPr>
          <a:xfrm>
            <a:off x="5508104" y="1844824"/>
            <a:ext cx="2736303" cy="3888431"/>
          </a:xfrm>
        </p:spPr>
      </p:pic>
    </p:spTree>
  </p:cSld>
  <p:clrMapOvr>
    <a:masterClrMapping/>
  </p:clrMapOvr>
  <p:transition/>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8962" name="Rectangle 2"/>
          <p:cNvSpPr>
            <a:spLocks noGrp="1" noChangeArrowheads="1"/>
          </p:cNvSpPr>
          <p:nvPr>
            <p:ph type="title"/>
          </p:nvPr>
        </p:nvSpPr>
        <p:spPr/>
        <p:txBody>
          <a:bodyPr/>
          <a:lstStyle/>
          <a:p>
            <a:pPr eaLnBrk="1" fontAlgn="auto" hangingPunct="1">
              <a:spcAft>
                <a:spcPts val="0"/>
              </a:spcAft>
              <a:defRPr/>
            </a:pPr>
            <a:r>
              <a:rPr lang="en-GB"/>
              <a:t>ANTI-GERMAN LITERATURE</a:t>
            </a:r>
          </a:p>
        </p:txBody>
      </p:sp>
      <p:sp>
        <p:nvSpPr>
          <p:cNvPr id="11267" name="Rectangle 4"/>
          <p:cNvSpPr>
            <a:spLocks noGrp="1" noChangeArrowheads="1"/>
          </p:cNvSpPr>
          <p:nvPr>
            <p:ph sz="half" idx="1"/>
          </p:nvPr>
        </p:nvSpPr>
        <p:spPr/>
        <p:txBody>
          <a:bodyPr/>
          <a:lstStyle/>
          <a:p>
            <a:pPr eaLnBrk="1" hangingPunct="1"/>
            <a:r>
              <a:rPr lang="en-GB" sz="2400" i="1" dirty="0" smtClean="0"/>
              <a:t>THE INVASION OF 1910 -  </a:t>
            </a:r>
            <a:r>
              <a:rPr lang="en-GB" sz="2400" dirty="0" smtClean="0"/>
              <a:t>WILLIAM LE QUEUX</a:t>
            </a:r>
          </a:p>
          <a:p>
            <a:pPr eaLnBrk="1" hangingPunct="1"/>
            <a:r>
              <a:rPr lang="en-GB" sz="2400" i="1" dirty="0" smtClean="0"/>
              <a:t>RIDDLE OF THE SANDS –  </a:t>
            </a:r>
            <a:r>
              <a:rPr lang="en-GB" sz="2400" dirty="0" smtClean="0"/>
              <a:t>ERSKINE CHILDERS</a:t>
            </a:r>
          </a:p>
          <a:p>
            <a:pPr eaLnBrk="1" hangingPunct="1"/>
            <a:r>
              <a:rPr lang="en-GB" sz="2400" i="1" dirty="0" smtClean="0"/>
              <a:t>THIRTY-NINE STEPS – </a:t>
            </a:r>
            <a:r>
              <a:rPr lang="en-GB" sz="2400" dirty="0" smtClean="0"/>
              <a:t>JOHN BUCHAN</a:t>
            </a:r>
          </a:p>
          <a:p>
            <a:pPr eaLnBrk="1" hangingPunct="1"/>
            <a:r>
              <a:rPr lang="en-GB" sz="2400" dirty="0" smtClean="0"/>
              <a:t>BOY’S OWN LITERATURE – G.A. HENTY ET AL</a:t>
            </a:r>
            <a:endParaRPr lang="en-GB" sz="2400" i="1" dirty="0" smtClean="0"/>
          </a:p>
        </p:txBody>
      </p:sp>
      <p:pic>
        <p:nvPicPr>
          <p:cNvPr id="7" name="Content Placeholder 6" descr="erskine-childers.jpg"/>
          <p:cNvPicPr>
            <a:picLocks noGrp="1" noChangeAspect="1"/>
          </p:cNvPicPr>
          <p:nvPr>
            <p:ph sz="half" idx="2"/>
          </p:nvPr>
        </p:nvPicPr>
        <p:blipFill>
          <a:blip r:embed="rId2" cstate="print"/>
          <a:stretch>
            <a:fillRect/>
          </a:stretch>
        </p:blipFill>
        <p:spPr>
          <a:xfrm>
            <a:off x="5053966" y="1600200"/>
            <a:ext cx="3227068" cy="4525963"/>
          </a:xfrm>
        </p:spPr>
      </p:pic>
    </p:spTree>
  </p:cSld>
  <p:clrMapOvr>
    <a:masterClrMapping/>
  </p:clrMapOvr>
  <p:transition/>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3058" name="Rectangle 2"/>
          <p:cNvSpPr>
            <a:spLocks noGrp="1" noChangeArrowheads="1"/>
          </p:cNvSpPr>
          <p:nvPr>
            <p:ph type="title"/>
          </p:nvPr>
        </p:nvSpPr>
        <p:spPr/>
        <p:txBody>
          <a:bodyPr>
            <a:normAutofit fontScale="90000"/>
          </a:bodyPr>
          <a:lstStyle/>
          <a:p>
            <a:pPr eaLnBrk="1" fontAlgn="auto" hangingPunct="1">
              <a:spcAft>
                <a:spcPts val="0"/>
              </a:spcAft>
              <a:defRPr/>
            </a:pPr>
            <a:r>
              <a:rPr lang="en-GB" sz="4000"/>
              <a:t>THE </a:t>
            </a:r>
            <a:r>
              <a:rPr lang="en-GB" sz="4000" i="1"/>
              <a:t>TRADITIONAL</a:t>
            </a:r>
            <a:r>
              <a:rPr lang="en-GB" sz="4000"/>
              <a:t> AND THE </a:t>
            </a:r>
            <a:r>
              <a:rPr lang="en-GB" sz="4000" i="1"/>
              <a:t>MODERN</a:t>
            </a:r>
          </a:p>
        </p:txBody>
      </p:sp>
      <p:sp>
        <p:nvSpPr>
          <p:cNvPr id="13315" name="Rectangle 4"/>
          <p:cNvSpPr>
            <a:spLocks noGrp="1" noChangeArrowheads="1"/>
          </p:cNvSpPr>
          <p:nvPr>
            <p:ph sz="half" idx="1"/>
          </p:nvPr>
        </p:nvSpPr>
        <p:spPr/>
        <p:txBody>
          <a:bodyPr/>
          <a:lstStyle/>
          <a:p>
            <a:pPr eaLnBrk="1" hangingPunct="1"/>
            <a:r>
              <a:rPr lang="en-GB" sz="2400" dirty="0" smtClean="0"/>
              <a:t>‘FOR THE GERMANS THIS WAS A WAR TO CHANGE THE WORLD, FOR THE BRITISH THIS WAS A WAR TO PRESERVE THE WORLD. THE GERMANS WERE PROPELLED BY A VISION, THE BRITISH BY A LEGACY’ (EKSTEINS, P.119)</a:t>
            </a:r>
          </a:p>
        </p:txBody>
      </p:sp>
      <p:pic>
        <p:nvPicPr>
          <p:cNvPr id="5" name="Content Placeholder 4" descr="038a225b9da025a16b817110_L__SL500_AA300_.jpg"/>
          <p:cNvPicPr>
            <a:picLocks noGrp="1" noChangeAspect="1"/>
          </p:cNvPicPr>
          <p:nvPr>
            <p:ph sz="half" idx="2"/>
          </p:nvPr>
        </p:nvPicPr>
        <p:blipFill>
          <a:blip r:embed="rId2" cstate="print"/>
          <a:stretch>
            <a:fillRect/>
          </a:stretch>
        </p:blipFill>
        <p:spPr>
          <a:xfrm>
            <a:off x="5238750" y="1772816"/>
            <a:ext cx="3221682" cy="4464496"/>
          </a:xfrm>
        </p:spPr>
      </p:pic>
    </p:spTree>
  </p:cSld>
  <p:clrMapOvr>
    <a:masterClrMapping/>
  </p:clrMapOvr>
  <p:transition/>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5108" name="Rectangle 4"/>
          <p:cNvSpPr>
            <a:spLocks noGrp="1" noChangeArrowheads="1"/>
          </p:cNvSpPr>
          <p:nvPr>
            <p:ph type="title"/>
          </p:nvPr>
        </p:nvSpPr>
        <p:spPr/>
        <p:txBody>
          <a:bodyPr/>
          <a:lstStyle/>
          <a:p>
            <a:pPr eaLnBrk="1" fontAlgn="auto" hangingPunct="1">
              <a:spcAft>
                <a:spcPts val="0"/>
              </a:spcAft>
              <a:defRPr/>
            </a:pPr>
            <a:r>
              <a:rPr lang="en-GB"/>
              <a:t>‘ETHE’ CASE </a:t>
            </a:r>
          </a:p>
        </p:txBody>
      </p:sp>
      <p:sp>
        <p:nvSpPr>
          <p:cNvPr id="5" name="Content Placeholder 4"/>
          <p:cNvSpPr>
            <a:spLocks noGrp="1"/>
          </p:cNvSpPr>
          <p:nvPr>
            <p:ph idx="1"/>
          </p:nvPr>
        </p:nvSpPr>
        <p:spPr>
          <a:xfrm>
            <a:off x="395536" y="1556793"/>
            <a:ext cx="8229600" cy="5301208"/>
          </a:xfrm>
        </p:spPr>
        <p:txBody>
          <a:bodyPr/>
          <a:lstStyle/>
          <a:p>
            <a:r>
              <a:rPr lang="en-GB" dirty="0" smtClean="0"/>
              <a:t>GERMAN PROFESSOR OF LANGUAGES AT ABERYSTWYH</a:t>
            </a:r>
          </a:p>
          <a:p>
            <a:r>
              <a:rPr lang="en-GB" dirty="0" smtClean="0"/>
              <a:t>1914 – PRESENCE  SPARKED MAJOR DEMONSTRATIONS IN TOWN</a:t>
            </a:r>
          </a:p>
          <a:p>
            <a:r>
              <a:rPr lang="en-GB" dirty="0" smtClean="0"/>
              <a:t>DEATH THREATS FORCES ETHE TO LEAVE NEVER TO RETURN </a:t>
            </a:r>
          </a:p>
          <a:p>
            <a:r>
              <a:rPr lang="en-GB" dirty="0" smtClean="0"/>
              <a:t>DEPTH OF HATRED EVEN TRIGGERS PROTEST OVER ETHE’S PENSION STATUS</a:t>
            </a:r>
          </a:p>
          <a:p>
            <a:r>
              <a:rPr lang="en-GB" dirty="0" smtClean="0"/>
              <a:t>SEE: Roger </a:t>
            </a:r>
            <a:r>
              <a:rPr lang="en-GB" dirty="0" err="1" smtClean="0"/>
              <a:t>Ivens</a:t>
            </a:r>
            <a:r>
              <a:rPr lang="en-GB" dirty="0" smtClean="0"/>
              <a:t>, A survey of sources for the First World War in Aberystwyth (Aberystwyth University, MSc, 1997).  </a:t>
            </a:r>
          </a:p>
          <a:p>
            <a:endParaRPr lang="en-GB" dirty="0"/>
          </a:p>
        </p:txBody>
      </p:sp>
    </p:spTree>
  </p:cSld>
  <p:clrMapOvr>
    <a:masterClrMapping/>
  </p:clrMapOvr>
  <p:transition/>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HISTORIOGRAPHY</a:t>
            </a:r>
            <a:endParaRPr lang="en-GB" dirty="0"/>
          </a:p>
        </p:txBody>
      </p:sp>
      <p:pic>
        <p:nvPicPr>
          <p:cNvPr id="1026" name="Picture 2" descr="http://www.yalebooks.co.uk/yale/localjackets/l/9780300094534.jpg"/>
          <p:cNvPicPr>
            <a:picLocks noChangeAspect="1" noChangeArrowheads="1"/>
          </p:cNvPicPr>
          <p:nvPr/>
        </p:nvPicPr>
        <p:blipFill>
          <a:blip r:embed="rId2" cstate="print"/>
          <a:srcRect/>
          <a:stretch>
            <a:fillRect/>
          </a:stretch>
        </p:blipFill>
        <p:spPr bwMode="auto">
          <a:xfrm>
            <a:off x="2915816" y="1268760"/>
            <a:ext cx="3257550" cy="5286375"/>
          </a:xfrm>
          <a:prstGeom prst="rect">
            <a:avLst/>
          </a:prstGeom>
          <a:noFill/>
        </p:spPr>
      </p:pic>
    </p:spTree>
  </p:cSld>
  <p:clrMapOvr>
    <a:masterClrMapping/>
  </p:clrMapOvr>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1. WAR GUILT</a:t>
            </a:r>
            <a:endParaRPr lang="en-GB" dirty="0"/>
          </a:p>
        </p:txBody>
      </p:sp>
      <p:sp>
        <p:nvSpPr>
          <p:cNvPr id="3" name="Content Placeholder 2"/>
          <p:cNvSpPr>
            <a:spLocks noGrp="1"/>
          </p:cNvSpPr>
          <p:nvPr>
            <p:ph sz="half" idx="4294967295"/>
          </p:nvPr>
        </p:nvSpPr>
        <p:spPr>
          <a:xfrm>
            <a:off x="0" y="1600200"/>
            <a:ext cx="7812360" cy="4525963"/>
          </a:xfrm>
        </p:spPr>
        <p:txBody>
          <a:bodyPr/>
          <a:lstStyle/>
          <a:p>
            <a:endParaRPr lang="en-GB" b="1" dirty="0" smtClean="0"/>
          </a:p>
          <a:p>
            <a:r>
              <a:rPr lang="en-GB" b="1" dirty="0" smtClean="0"/>
              <a:t>Treaty of Versailles Article 231 (War Guilt Clause</a:t>
            </a:r>
            <a:r>
              <a:rPr lang="en-GB" dirty="0" smtClean="0"/>
              <a:t>) – </a:t>
            </a:r>
          </a:p>
          <a:p>
            <a:endParaRPr lang="en-GB" dirty="0" smtClean="0"/>
          </a:p>
          <a:p>
            <a:r>
              <a:rPr lang="en-GB" dirty="0" smtClean="0"/>
              <a:t> ‘Germany accepts the responsibility of Germany and her allies for causing all the loss and damage to the Allied governments and their nationals imposed on them by the aggression of Germany and her allies’. </a:t>
            </a:r>
            <a:endParaRPr lang="en-GB" dirty="0"/>
          </a:p>
        </p:txBody>
      </p:sp>
    </p:spTree>
  </p:cSld>
  <p:clrMapOvr>
    <a:masterClrMapping/>
  </p:clrMapOvr>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WAR-GUILT PERSONIFIED</a:t>
            </a:r>
            <a:endParaRPr lang="en-GB" dirty="0"/>
          </a:p>
        </p:txBody>
      </p:sp>
      <p:sp>
        <p:nvSpPr>
          <p:cNvPr id="3" name="Content Placeholder 2"/>
          <p:cNvSpPr>
            <a:spLocks noGrp="1"/>
          </p:cNvSpPr>
          <p:nvPr>
            <p:ph sz="half" idx="1"/>
          </p:nvPr>
        </p:nvSpPr>
        <p:spPr>
          <a:xfrm>
            <a:off x="457200" y="1340768"/>
            <a:ext cx="4038600" cy="5517232"/>
          </a:xfrm>
        </p:spPr>
        <p:txBody>
          <a:bodyPr/>
          <a:lstStyle/>
          <a:p>
            <a:r>
              <a:rPr lang="en-GB" b="1" dirty="0" smtClean="0"/>
              <a:t>Treaty of Versailles Article 227 on (former) Kaiser Wilhelm II :</a:t>
            </a:r>
          </a:p>
          <a:p>
            <a:r>
              <a:rPr lang="en-GB" dirty="0" smtClean="0"/>
              <a:t>‘the Allied and associated powers publicly arraign William II of Hohenzollern...for a supreme offence against international morality and the sanctity of treaties’</a:t>
            </a:r>
          </a:p>
          <a:p>
            <a:endParaRPr lang="en-GB" dirty="0"/>
          </a:p>
        </p:txBody>
      </p:sp>
      <p:pic>
        <p:nvPicPr>
          <p:cNvPr id="5" name="Content Placeholder 4" descr="wilhelm_ii_kaiser.jpg"/>
          <p:cNvPicPr>
            <a:picLocks noGrp="1" noChangeAspect="1"/>
          </p:cNvPicPr>
          <p:nvPr>
            <p:ph sz="half" idx="2"/>
          </p:nvPr>
        </p:nvPicPr>
        <p:blipFill>
          <a:blip r:embed="rId2" cstate="print"/>
          <a:stretch>
            <a:fillRect/>
          </a:stretch>
        </p:blipFill>
        <p:spPr>
          <a:xfrm>
            <a:off x="4788024" y="1556792"/>
            <a:ext cx="4032448" cy="4392488"/>
          </a:xfrm>
        </p:spPr>
      </p:pic>
    </p:spTree>
  </p:cSld>
  <p:clrMapOvr>
    <a:masterClrMapping/>
  </p:clrMapOvr>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r>
              <a:rPr lang="en-GB" dirty="0" smtClean="0"/>
              <a:t>‘HANG THE KAISER’</a:t>
            </a:r>
            <a:endParaRPr lang="en-GB" dirty="0"/>
          </a:p>
        </p:txBody>
      </p:sp>
      <p:sp>
        <p:nvSpPr>
          <p:cNvPr id="8" name="Content Placeholder 7"/>
          <p:cNvSpPr>
            <a:spLocks noGrp="1"/>
          </p:cNvSpPr>
          <p:nvPr>
            <p:ph sz="half" idx="1"/>
          </p:nvPr>
        </p:nvSpPr>
        <p:spPr/>
        <p:txBody>
          <a:bodyPr/>
          <a:lstStyle/>
          <a:p>
            <a:r>
              <a:rPr lang="en-GB" dirty="0" smtClean="0"/>
              <a:t>Attitude in Britain towards the Kaiser reflected a naked revenge</a:t>
            </a:r>
          </a:p>
          <a:p>
            <a:r>
              <a:rPr lang="en-GB" dirty="0" smtClean="0"/>
              <a:t>‘Kill the Kaiser’ became a popular cry during the Coupon Election of 1918</a:t>
            </a:r>
          </a:p>
          <a:p>
            <a:r>
              <a:rPr lang="en-GB" dirty="0" smtClean="0"/>
              <a:t>Bringing him to justice proved problematic</a:t>
            </a:r>
            <a:endParaRPr lang="en-GB" dirty="0"/>
          </a:p>
        </p:txBody>
      </p:sp>
      <p:pic>
        <p:nvPicPr>
          <p:cNvPr id="10" name="Content Placeholder 9" descr="black-list.jpg"/>
          <p:cNvPicPr>
            <a:picLocks noGrp="1" noChangeAspect="1"/>
          </p:cNvPicPr>
          <p:nvPr>
            <p:ph sz="half" idx="2"/>
          </p:nvPr>
        </p:nvPicPr>
        <p:blipFill>
          <a:blip r:embed="rId2" cstate="print"/>
          <a:stretch>
            <a:fillRect/>
          </a:stretch>
        </p:blipFill>
        <p:spPr>
          <a:xfrm>
            <a:off x="4906146" y="1600200"/>
            <a:ext cx="3522708" cy="4525963"/>
          </a:xfrm>
        </p:spPr>
      </p:pic>
    </p:spTree>
  </p:cSld>
  <p:clrMapOvr>
    <a:masterClrMapping/>
  </p:clrMapOvr>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idx="1"/>
          </p:nvPr>
        </p:nvSpPr>
        <p:spPr/>
        <p:txBody>
          <a:bodyPr/>
          <a:lstStyle/>
          <a:p>
            <a:r>
              <a:rPr lang="en-GB" dirty="0" smtClean="0"/>
              <a:t>or </a:t>
            </a:r>
            <a:r>
              <a:rPr lang="en-GB" b="1" dirty="0" smtClean="0"/>
              <a:t>OLD DIPLOMACY</a:t>
            </a:r>
          </a:p>
          <a:p>
            <a:r>
              <a:rPr lang="en-GB" b="1" dirty="0" smtClean="0"/>
              <a:t>1920s – growing belief the war was the result of faulty and secretive international diplomacy  - that committed peoples to war without their agreement</a:t>
            </a:r>
          </a:p>
          <a:p>
            <a:r>
              <a:rPr lang="en-GB" b="1" dirty="0" smtClean="0"/>
              <a:t>such a system had created two belligerent camps that made war inevitable</a:t>
            </a:r>
          </a:p>
          <a:p>
            <a:r>
              <a:rPr lang="en-GB" b="1" dirty="0" smtClean="0"/>
              <a:t>view supported by </a:t>
            </a:r>
            <a:r>
              <a:rPr lang="en-GB" b="1" dirty="0" err="1" smtClean="0"/>
              <a:t>Wilsonian</a:t>
            </a:r>
            <a:r>
              <a:rPr lang="en-GB" b="1" dirty="0" smtClean="0"/>
              <a:t> policy that espoused open diplomacy and moral judgements not diplomatic expediency</a:t>
            </a:r>
          </a:p>
          <a:p>
            <a:endParaRPr lang="en-GB" b="1" dirty="0"/>
          </a:p>
        </p:txBody>
      </p:sp>
      <p:sp>
        <p:nvSpPr>
          <p:cNvPr id="5" name="Title 4"/>
          <p:cNvSpPr>
            <a:spLocks noGrp="1"/>
          </p:cNvSpPr>
          <p:nvPr>
            <p:ph type="title"/>
          </p:nvPr>
        </p:nvSpPr>
        <p:spPr/>
        <p:txBody>
          <a:bodyPr/>
          <a:lstStyle/>
          <a:p>
            <a:r>
              <a:rPr lang="en-GB" dirty="0" smtClean="0"/>
              <a:t>2. AUSSENPOLITIK</a:t>
            </a:r>
            <a:endParaRPr lang="en-GB" dirty="0"/>
          </a:p>
        </p:txBody>
      </p:sp>
    </p:spTree>
  </p:cSld>
  <p:clrMapOvr>
    <a:masterClrMapping/>
  </p:clrMapOvr>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OPEN COVENANTS</a:t>
            </a:r>
            <a:endParaRPr lang="en-GB" dirty="0"/>
          </a:p>
        </p:txBody>
      </p:sp>
      <p:sp>
        <p:nvSpPr>
          <p:cNvPr id="3" name="Content Placeholder 2"/>
          <p:cNvSpPr>
            <a:spLocks noGrp="1"/>
          </p:cNvSpPr>
          <p:nvPr>
            <p:ph sz="half" idx="1"/>
          </p:nvPr>
        </p:nvSpPr>
        <p:spPr>
          <a:xfrm>
            <a:off x="457200" y="1196752"/>
            <a:ext cx="4038600" cy="5256584"/>
          </a:xfrm>
        </p:spPr>
        <p:txBody>
          <a:bodyPr/>
          <a:lstStyle/>
          <a:p>
            <a:r>
              <a:rPr lang="en-GB" dirty="0" smtClean="0"/>
              <a:t>January 1918 Wilson, as part of his ‘fourteen points’, calls for ‘open covenants of peace openly arrived at, after which there shall be no private international understandings of any kind, but diplomacy shall proceed always frankly and in public view’ </a:t>
            </a:r>
            <a:endParaRPr lang="en-GB" dirty="0"/>
          </a:p>
        </p:txBody>
      </p:sp>
      <p:pic>
        <p:nvPicPr>
          <p:cNvPr id="5" name="Content Placeholder 4" descr="woodrow-wilson_114094t.jpg"/>
          <p:cNvPicPr>
            <a:picLocks noGrp="1" noChangeAspect="1"/>
          </p:cNvPicPr>
          <p:nvPr>
            <p:ph sz="half" idx="2"/>
          </p:nvPr>
        </p:nvPicPr>
        <p:blipFill>
          <a:blip r:embed="rId2" cstate="print"/>
          <a:stretch>
            <a:fillRect/>
          </a:stretch>
        </p:blipFill>
        <p:spPr>
          <a:xfrm>
            <a:off x="5220072" y="1700808"/>
            <a:ext cx="3312368" cy="4464496"/>
          </a:xfrm>
        </p:spPr>
      </p:pic>
    </p:spTree>
  </p:cSld>
  <p:clrMapOvr>
    <a:masterClrMapping/>
  </p:clrMapOvr>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ARCHIVES</a:t>
            </a:r>
            <a:endParaRPr lang="en-GB" dirty="0"/>
          </a:p>
        </p:txBody>
      </p:sp>
      <p:sp>
        <p:nvSpPr>
          <p:cNvPr id="3" name="Content Placeholder 2"/>
          <p:cNvSpPr>
            <a:spLocks noGrp="1"/>
          </p:cNvSpPr>
          <p:nvPr>
            <p:ph idx="1"/>
          </p:nvPr>
        </p:nvSpPr>
        <p:spPr>
          <a:xfrm>
            <a:off x="457200" y="1600200"/>
            <a:ext cx="8229600" cy="4853136"/>
          </a:xfrm>
        </p:spPr>
        <p:txBody>
          <a:bodyPr/>
          <a:lstStyle/>
          <a:p>
            <a:r>
              <a:rPr lang="en-GB" dirty="0" smtClean="0"/>
              <a:t>Explaining the outbreak of the war through diplomacy was fed by archive releases during the 1920s</a:t>
            </a:r>
          </a:p>
          <a:p>
            <a:r>
              <a:rPr lang="en-GB" dirty="0" smtClean="0"/>
              <a:t>Trotsky and the Bolsheviks made known Tsarist secret treaties, embarrassing Russia’s former allies</a:t>
            </a:r>
          </a:p>
          <a:p>
            <a:r>
              <a:rPr lang="en-GB" dirty="0" smtClean="0"/>
              <a:t>Post-war (Republican) Germany released diplomatic papers – to counter the ‘war-guilt’ clause and spread the blame to all governments – France, Italy, Austria, and Britain followed</a:t>
            </a:r>
            <a:endParaRPr lang="en-GB" dirty="0"/>
          </a:p>
        </p:txBody>
      </p:sp>
    </p:spTree>
  </p:cSld>
  <p:clrMapOvr>
    <a:masterClrMapping/>
  </p:clrMapOvr>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THE PRIMACY OF ‘AUSSENPOLITIK’ RESEARCH</a:t>
            </a:r>
            <a:endParaRPr lang="en-GB" dirty="0"/>
          </a:p>
        </p:txBody>
      </p:sp>
      <p:sp>
        <p:nvSpPr>
          <p:cNvPr id="3" name="Content Placeholder 2"/>
          <p:cNvSpPr>
            <a:spLocks noGrp="1"/>
          </p:cNvSpPr>
          <p:nvPr>
            <p:ph idx="1"/>
          </p:nvPr>
        </p:nvSpPr>
        <p:spPr>
          <a:xfrm>
            <a:off x="457200" y="1600200"/>
            <a:ext cx="8229600" cy="5069160"/>
          </a:xfrm>
        </p:spPr>
        <p:txBody>
          <a:bodyPr/>
          <a:lstStyle/>
          <a:p>
            <a:r>
              <a:rPr lang="en-GB" dirty="0" smtClean="0"/>
              <a:t>between the wars diplomatic history develops as an autonomous and  prestigious branch of research</a:t>
            </a:r>
          </a:p>
          <a:p>
            <a:r>
              <a:rPr lang="en-GB" dirty="0" smtClean="0"/>
              <a:t> evolving premise: that it is Foreign Policy of a state that determines the  future of its people</a:t>
            </a:r>
          </a:p>
          <a:p>
            <a:r>
              <a:rPr lang="en-GB" dirty="0" smtClean="0"/>
              <a:t>legacy – a unparalleled knowledge of the 19</a:t>
            </a:r>
            <a:r>
              <a:rPr lang="en-GB" baseline="30000" dirty="0" smtClean="0"/>
              <a:t>th</a:t>
            </a:r>
            <a:r>
              <a:rPr lang="en-GB" dirty="0" smtClean="0"/>
              <a:t> and early 20</a:t>
            </a:r>
            <a:r>
              <a:rPr lang="en-GB" baseline="30000" dirty="0" smtClean="0"/>
              <a:t>th</a:t>
            </a:r>
            <a:r>
              <a:rPr lang="en-GB" dirty="0" smtClean="0"/>
              <a:t> century history of the relationships between states</a:t>
            </a:r>
          </a:p>
          <a:p>
            <a:r>
              <a:rPr lang="en-GB" dirty="0" smtClean="0"/>
              <a:t>the ‘blame game’ remained at the centre of research – </a:t>
            </a:r>
            <a:r>
              <a:rPr lang="en-GB" smtClean="0"/>
              <a:t>which countries </a:t>
            </a:r>
            <a:r>
              <a:rPr lang="en-GB" dirty="0" smtClean="0"/>
              <a:t>were responsible for war</a:t>
            </a:r>
            <a:endParaRPr lang="en-GB" dirty="0"/>
          </a:p>
        </p:txBody>
      </p:sp>
    </p:spTree>
  </p:cSld>
  <p:clrMapOvr>
    <a:masterClrMapping/>
  </p:clrMapOvr>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REACTIONS - BOLSHEVIKS</a:t>
            </a:r>
            <a:endParaRPr lang="en-GB" dirty="0"/>
          </a:p>
        </p:txBody>
      </p:sp>
      <p:sp>
        <p:nvSpPr>
          <p:cNvPr id="3" name="Content Placeholder 2"/>
          <p:cNvSpPr>
            <a:spLocks noGrp="1"/>
          </p:cNvSpPr>
          <p:nvPr>
            <p:ph sz="half" idx="1"/>
          </p:nvPr>
        </p:nvSpPr>
        <p:spPr>
          <a:xfrm>
            <a:off x="457200" y="1268760"/>
            <a:ext cx="4038600" cy="4968552"/>
          </a:xfrm>
        </p:spPr>
        <p:txBody>
          <a:bodyPr/>
          <a:lstStyle/>
          <a:p>
            <a:r>
              <a:rPr lang="en-GB" dirty="0" smtClean="0"/>
              <a:t>‘it is becoming clear to us...that it was started and is being waged by the capitalists of all countries...’</a:t>
            </a:r>
          </a:p>
          <a:p>
            <a:r>
              <a:rPr lang="en-GB" dirty="0" smtClean="0"/>
              <a:t>Lenin in Pravda May 1917 quoted in Marwick and Simpson, </a:t>
            </a:r>
            <a:r>
              <a:rPr lang="en-GB" i="1" dirty="0" smtClean="0"/>
              <a:t>War, Peace and Social Change, Documents 1 </a:t>
            </a:r>
            <a:r>
              <a:rPr lang="en-GB" dirty="0" smtClean="0"/>
              <a:t>(Open University, 1990), p.</a:t>
            </a:r>
            <a:r>
              <a:rPr lang="en-GB" i="1" dirty="0" smtClean="0"/>
              <a:t>57</a:t>
            </a:r>
            <a:endParaRPr lang="en-GB" i="1" dirty="0"/>
          </a:p>
        </p:txBody>
      </p:sp>
      <p:pic>
        <p:nvPicPr>
          <p:cNvPr id="5" name="Content Placeholder 4" descr="Lenin_WWI.JPG"/>
          <p:cNvPicPr>
            <a:picLocks noGrp="1" noChangeAspect="1"/>
          </p:cNvPicPr>
          <p:nvPr>
            <p:ph sz="half" idx="2"/>
          </p:nvPr>
        </p:nvPicPr>
        <p:blipFill>
          <a:blip r:embed="rId2" cstate="print"/>
          <a:stretch>
            <a:fillRect/>
          </a:stretch>
        </p:blipFill>
        <p:spPr>
          <a:xfrm>
            <a:off x="4838700" y="1696244"/>
            <a:ext cx="3657600" cy="4333875"/>
          </a:xfrm>
        </p:spPr>
      </p:pic>
    </p:spTree>
  </p:cSld>
  <p:clrMapOvr>
    <a:masterClrMapping/>
  </p:clrMapOvr>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REACTIONS – THE BRITISH</a:t>
            </a:r>
            <a:endParaRPr lang="en-GB" dirty="0"/>
          </a:p>
        </p:txBody>
      </p:sp>
      <p:sp>
        <p:nvSpPr>
          <p:cNvPr id="3" name="Content Placeholder 2"/>
          <p:cNvSpPr>
            <a:spLocks noGrp="1"/>
          </p:cNvSpPr>
          <p:nvPr>
            <p:ph sz="half" idx="1"/>
          </p:nvPr>
        </p:nvSpPr>
        <p:spPr>
          <a:xfrm>
            <a:off x="457200" y="1124744"/>
            <a:ext cx="4038600" cy="5733256"/>
          </a:xfrm>
        </p:spPr>
        <p:txBody>
          <a:bodyPr/>
          <a:lstStyle/>
          <a:p>
            <a:r>
              <a:rPr lang="en-GB" dirty="0" smtClean="0"/>
              <a:t>‘we have now seen how within the space of five years Germany’s policy...led her to arouse and alarm three of the greatest powers in the world’ , Churchill </a:t>
            </a:r>
            <a:r>
              <a:rPr lang="en-GB" i="1" dirty="0" smtClean="0"/>
              <a:t>The World Crisis </a:t>
            </a:r>
            <a:r>
              <a:rPr lang="en-GB" dirty="0" smtClean="0"/>
              <a:t>(published 1923-31) quoted in Marwick, </a:t>
            </a:r>
            <a:r>
              <a:rPr lang="en-GB" i="1" dirty="0" smtClean="0"/>
              <a:t>Europe on the Eve of War </a:t>
            </a:r>
            <a:r>
              <a:rPr lang="en-GB" dirty="0" smtClean="0"/>
              <a:t>(Open University, 1990), p.202 </a:t>
            </a:r>
            <a:endParaRPr lang="en-GB" dirty="0"/>
          </a:p>
        </p:txBody>
      </p:sp>
      <p:pic>
        <p:nvPicPr>
          <p:cNvPr id="5" name="Content Placeholder 4" descr="winston-churchill-young.jpg"/>
          <p:cNvPicPr>
            <a:picLocks noGrp="1" noChangeAspect="1"/>
          </p:cNvPicPr>
          <p:nvPr>
            <p:ph sz="half" idx="2"/>
          </p:nvPr>
        </p:nvPicPr>
        <p:blipFill>
          <a:blip r:embed="rId2" cstate="print"/>
          <a:stretch>
            <a:fillRect/>
          </a:stretch>
        </p:blipFill>
        <p:spPr>
          <a:xfrm>
            <a:off x="4917772" y="1600200"/>
            <a:ext cx="3499456" cy="4525963"/>
          </a:xfrm>
        </p:spPr>
      </p:pic>
    </p:spTree>
  </p:cSld>
  <p:clrMapOvr>
    <a:masterClrMapping/>
  </p:clrMapOvr>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3. 1945 AND ALL THAT</a:t>
            </a:r>
            <a:endParaRPr lang="en-GB" dirty="0"/>
          </a:p>
        </p:txBody>
      </p:sp>
      <p:sp>
        <p:nvSpPr>
          <p:cNvPr id="3" name="Content Placeholder 2"/>
          <p:cNvSpPr>
            <a:spLocks noGrp="1"/>
          </p:cNvSpPr>
          <p:nvPr>
            <p:ph idx="1"/>
          </p:nvPr>
        </p:nvSpPr>
        <p:spPr/>
        <p:txBody>
          <a:bodyPr/>
          <a:lstStyle/>
          <a:p>
            <a:r>
              <a:rPr lang="en-GB" dirty="0" smtClean="0"/>
              <a:t>POST-1945 THE DISCUSSION ON CAUSES OF THE FIRST LINKED TO THE DISCUSSION ON CAUSES OF THE SECOND WORLD WAR</a:t>
            </a:r>
          </a:p>
          <a:p>
            <a:r>
              <a:rPr lang="en-GB" dirty="0" smtClean="0"/>
              <a:t>LINKING VERSAILLES AND THE ‘WAR-GUILT’ CLAUSE WITH COLLAPSE OF WEIMAR AND RISE OF NAZIS</a:t>
            </a:r>
          </a:p>
          <a:p>
            <a:r>
              <a:rPr lang="en-GB" dirty="0" smtClean="0"/>
              <a:t>EXTENT OF CONTINUITY BETWEEN KAISER’S FOREIGN POLICY AND THAT OF HITLER – THE ROOTS OF ‘GERMAN WICKEDNESS’</a:t>
            </a:r>
            <a:endParaRPr lang="en-GB" dirty="0"/>
          </a:p>
        </p:txBody>
      </p:sp>
    </p:spTree>
  </p:cSld>
  <p:clrMapOvr>
    <a:masterClrMapping/>
  </p:clrMapOvr>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AJ.P. TAYLOR</a:t>
            </a:r>
            <a:endParaRPr lang="en-GB" dirty="0"/>
          </a:p>
        </p:txBody>
      </p:sp>
      <p:sp>
        <p:nvSpPr>
          <p:cNvPr id="5" name="Content Placeholder 4"/>
          <p:cNvSpPr>
            <a:spLocks noGrp="1"/>
          </p:cNvSpPr>
          <p:nvPr>
            <p:ph sz="half" idx="1"/>
          </p:nvPr>
        </p:nvSpPr>
        <p:spPr>
          <a:xfrm>
            <a:off x="457200" y="1268760"/>
            <a:ext cx="4038600" cy="5112568"/>
          </a:xfrm>
        </p:spPr>
        <p:txBody>
          <a:bodyPr/>
          <a:lstStyle/>
          <a:p>
            <a:r>
              <a:rPr lang="en-GB" i="1" dirty="0" smtClean="0"/>
              <a:t>War by Timetable </a:t>
            </a:r>
            <a:r>
              <a:rPr lang="en-GB" dirty="0" smtClean="0"/>
              <a:t>(Macdonald, 1969):</a:t>
            </a:r>
            <a:endParaRPr lang="en-GB" i="1" dirty="0" smtClean="0"/>
          </a:p>
          <a:p>
            <a:r>
              <a:rPr lang="en-GB" dirty="0" smtClean="0"/>
              <a:t>Argues that diplomacy had prevented major conflict, and that Europe fell into war almost accidentally</a:t>
            </a:r>
          </a:p>
          <a:p>
            <a:r>
              <a:rPr lang="en-GB" smtClean="0"/>
              <a:t>However, recognises </a:t>
            </a:r>
            <a:r>
              <a:rPr lang="en-GB" dirty="0" smtClean="0"/>
              <a:t>the influence of militarism on German society</a:t>
            </a:r>
          </a:p>
        </p:txBody>
      </p:sp>
      <p:pic>
        <p:nvPicPr>
          <p:cNvPr id="7" name="Content Placeholder 6" descr="jna0105l.jpg"/>
          <p:cNvPicPr>
            <a:picLocks noGrp="1" noChangeAspect="1"/>
          </p:cNvPicPr>
          <p:nvPr>
            <p:ph sz="half" idx="2"/>
          </p:nvPr>
        </p:nvPicPr>
        <p:blipFill>
          <a:blip r:embed="rId2" cstate="print"/>
          <a:stretch>
            <a:fillRect/>
          </a:stretch>
        </p:blipFill>
        <p:spPr>
          <a:xfrm>
            <a:off x="5508104" y="1772816"/>
            <a:ext cx="2880320" cy="4032448"/>
          </a:xfrm>
        </p:spPr>
      </p:pic>
    </p:spTree>
  </p:cSld>
  <p:clrMapOvr>
    <a:masterClrMapping/>
  </p:clrMapOvr>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4. FISCHER</a:t>
            </a:r>
            <a:endParaRPr lang="en-GB" dirty="0"/>
          </a:p>
        </p:txBody>
      </p:sp>
      <p:sp>
        <p:nvSpPr>
          <p:cNvPr id="3" name="Content Placeholder 2"/>
          <p:cNvSpPr>
            <a:spLocks noGrp="1"/>
          </p:cNvSpPr>
          <p:nvPr>
            <p:ph sz="half" idx="1"/>
          </p:nvPr>
        </p:nvSpPr>
        <p:spPr>
          <a:xfrm>
            <a:off x="457200" y="1268760"/>
            <a:ext cx="4038600" cy="4968552"/>
          </a:xfrm>
        </p:spPr>
        <p:txBody>
          <a:bodyPr/>
          <a:lstStyle/>
          <a:p>
            <a:r>
              <a:rPr lang="en-GB" dirty="0" smtClean="0"/>
              <a:t>PUBLISHED 1961 TO VIOLENT RESPONSE FROM SOME GERMAN HISTORIANS</a:t>
            </a:r>
          </a:p>
          <a:p>
            <a:r>
              <a:rPr lang="en-GB" dirty="0" smtClean="0"/>
              <a:t>CLAIM: GERMANY HELD ANNEXATIONIST AIMS IN 1914 AND DELIBERATELY SOUGHT WAR TO FULFIL THEM</a:t>
            </a:r>
            <a:endParaRPr lang="en-GB" dirty="0"/>
          </a:p>
        </p:txBody>
      </p:sp>
      <p:pic>
        <p:nvPicPr>
          <p:cNvPr id="5" name="Content Placeholder 4" descr="51Bgu57RH7L__SL500_AA300_.jpg"/>
          <p:cNvPicPr>
            <a:picLocks noGrp="1" noChangeAspect="1"/>
          </p:cNvPicPr>
          <p:nvPr>
            <p:ph sz="half" idx="2"/>
          </p:nvPr>
        </p:nvPicPr>
        <p:blipFill>
          <a:blip r:embed="rId2" cstate="print"/>
          <a:stretch>
            <a:fillRect/>
          </a:stretch>
        </p:blipFill>
        <p:spPr>
          <a:xfrm>
            <a:off x="5004048" y="1628800"/>
            <a:ext cx="3528392" cy="4464496"/>
          </a:xfrm>
        </p:spPr>
      </p:pic>
    </p:spTree>
  </p:cSld>
  <p:clrMapOvr>
    <a:masterClrMapping/>
  </p:clrMapOvr>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FISCHER AND INNENPOLITIK</a:t>
            </a:r>
            <a:endParaRPr lang="en-GB" dirty="0"/>
          </a:p>
        </p:txBody>
      </p:sp>
      <p:sp>
        <p:nvSpPr>
          <p:cNvPr id="5" name="Content Placeholder 4"/>
          <p:cNvSpPr>
            <a:spLocks noGrp="1"/>
          </p:cNvSpPr>
          <p:nvPr>
            <p:ph idx="1"/>
          </p:nvPr>
        </p:nvSpPr>
        <p:spPr>
          <a:xfrm>
            <a:off x="457200" y="1340768"/>
            <a:ext cx="8229600" cy="5112568"/>
          </a:xfrm>
        </p:spPr>
        <p:txBody>
          <a:bodyPr/>
          <a:lstStyle/>
          <a:p>
            <a:r>
              <a:rPr lang="en-GB" dirty="0" smtClean="0"/>
              <a:t>RESPONSIBLITY FOR GERMAN POLICY – BETHMANN HOLLWEG (CHANCELLOR 1909-17)</a:t>
            </a:r>
          </a:p>
          <a:p>
            <a:r>
              <a:rPr lang="en-GB" dirty="0" smtClean="0"/>
              <a:t>SUGGESTED CONTINUITY BETWEEN 1914 AND 1939</a:t>
            </a:r>
          </a:p>
          <a:p>
            <a:r>
              <a:rPr lang="en-GB" dirty="0" smtClean="0"/>
              <a:t>SUGGESTS GERMAN FOREIGN POLICY DRIVEN BY DOMESTIC ISSUES AND PRESSURES – </a:t>
            </a:r>
            <a:r>
              <a:rPr lang="en-GB" b="1" dirty="0" smtClean="0"/>
              <a:t>INNENPOLITIK</a:t>
            </a:r>
          </a:p>
          <a:p>
            <a:r>
              <a:rPr lang="en-GB" dirty="0" smtClean="0"/>
              <a:t>CAUSED HISTORIANS TO LOOK AT DOMESTIC  SITUATION IN PRE-1914 EUROPE</a:t>
            </a:r>
          </a:p>
          <a:p>
            <a:endParaRPr lang="en-GB" b="1" dirty="0" smtClean="0"/>
          </a:p>
          <a:p>
            <a:endParaRPr lang="en-GB" dirty="0"/>
          </a:p>
        </p:txBody>
      </p:sp>
    </p:spTree>
  </p:cSld>
  <p:clrMapOvr>
    <a:masterClrMapping/>
  </p:clrMapOvr>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INNENPOLITIK AND GERMANY</a:t>
            </a:r>
            <a:endParaRPr lang="en-GB" dirty="0"/>
          </a:p>
        </p:txBody>
      </p:sp>
      <p:sp>
        <p:nvSpPr>
          <p:cNvPr id="3" name="Content Placeholder 2"/>
          <p:cNvSpPr>
            <a:spLocks noGrp="1"/>
          </p:cNvSpPr>
          <p:nvPr>
            <p:ph idx="1"/>
          </p:nvPr>
        </p:nvSpPr>
        <p:spPr/>
        <p:txBody>
          <a:bodyPr/>
          <a:lstStyle/>
          <a:p>
            <a:r>
              <a:rPr lang="en-GB" dirty="0" smtClean="0"/>
              <a:t>PUBLIC OPINION MATTERED</a:t>
            </a:r>
          </a:p>
          <a:p>
            <a:r>
              <a:rPr lang="en-GB" dirty="0" smtClean="0"/>
              <a:t>THE INFLUENCE OF NATIONALIST ELEMENTS IN GERMAN SOCIETY</a:t>
            </a:r>
          </a:p>
          <a:p>
            <a:r>
              <a:rPr lang="en-GB" dirty="0" smtClean="0"/>
              <a:t>THE NEED TO EXPAND GERMAN OVERSEAS TERRITORIES</a:t>
            </a:r>
          </a:p>
          <a:p>
            <a:r>
              <a:rPr lang="en-GB" dirty="0" smtClean="0"/>
              <a:t>FOREIGN SUCCESSES WOULD APPEASE UNREST AT HOME </a:t>
            </a:r>
          </a:p>
          <a:p>
            <a:r>
              <a:rPr lang="en-GB" dirty="0" smtClean="0"/>
              <a:t>OVERSEAS POLICY SEEN AS FAILING – MOOD PLACATED BY WAR</a:t>
            </a:r>
          </a:p>
          <a:p>
            <a:r>
              <a:rPr lang="en-GB" dirty="0" smtClean="0"/>
              <a:t>FEAR OF THE LEFT/MARXISM </a:t>
            </a:r>
          </a:p>
          <a:p>
            <a:endParaRPr lang="en-GB" dirty="0"/>
          </a:p>
        </p:txBody>
      </p:sp>
    </p:spTree>
  </p:cSld>
  <p:clrMapOvr>
    <a:masterClrMapping/>
  </p:clrMapOvr>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FISCHER - IMPACT</a:t>
            </a:r>
            <a:endParaRPr lang="en-GB" dirty="0"/>
          </a:p>
        </p:txBody>
      </p:sp>
      <p:sp>
        <p:nvSpPr>
          <p:cNvPr id="3" name="Content Placeholder 2"/>
          <p:cNvSpPr>
            <a:spLocks noGrp="1"/>
          </p:cNvSpPr>
          <p:nvPr>
            <p:ph idx="1"/>
          </p:nvPr>
        </p:nvSpPr>
        <p:spPr/>
        <p:txBody>
          <a:bodyPr/>
          <a:lstStyle/>
          <a:p>
            <a:r>
              <a:rPr lang="en-GB" dirty="0" smtClean="0"/>
              <a:t>SHIFT – GERMAN HISTORY, PREVIOUSLY DEEMED UNPROBLEMATIC, NOW VERY PROBLEMATIC</a:t>
            </a:r>
          </a:p>
          <a:p>
            <a:r>
              <a:rPr lang="en-GB" dirty="0" smtClean="0"/>
              <a:t>ILLUSIONS ABOUT GERMAN POSITION IN 1914 SHATTERED</a:t>
            </a:r>
          </a:p>
          <a:p>
            <a:r>
              <a:rPr lang="en-GB" dirty="0" smtClean="0"/>
              <a:t>MAJOR APPRAISAL OVER THE CAUSES OF WAR BEGAN AND GERMANY’S PART</a:t>
            </a:r>
          </a:p>
          <a:p>
            <a:r>
              <a:rPr lang="en-GB" dirty="0" smtClean="0"/>
              <a:t>HELPED FOSTER THE ‘SONDERWEG’ INTERPRETATION OF GERMAN HISTORY – THE ‘SPECIAL PATH’.</a:t>
            </a:r>
          </a:p>
          <a:p>
            <a:endParaRPr lang="en-GB" dirty="0"/>
          </a:p>
        </p:txBody>
      </p:sp>
    </p:spTree>
  </p:cSld>
  <p:clrMapOvr>
    <a:masterClrMapping/>
  </p:clrMapOvr>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FISCHER – FOR AND AGAINST</a:t>
            </a:r>
            <a:endParaRPr lang="en-GB" dirty="0"/>
          </a:p>
        </p:txBody>
      </p:sp>
      <p:sp>
        <p:nvSpPr>
          <p:cNvPr id="3" name="Content Placeholder 2"/>
          <p:cNvSpPr>
            <a:spLocks noGrp="1"/>
          </p:cNvSpPr>
          <p:nvPr>
            <p:ph sz="half" idx="1"/>
          </p:nvPr>
        </p:nvSpPr>
        <p:spPr/>
        <p:txBody>
          <a:bodyPr/>
          <a:lstStyle/>
          <a:p>
            <a:r>
              <a:rPr lang="en-GB" b="1" dirty="0" smtClean="0"/>
              <a:t>FOR: </a:t>
            </a:r>
            <a:r>
              <a:rPr lang="en-GB" dirty="0" smtClean="0"/>
              <a:t>IMANUEL GEISS AND  HELMUT BOHME – THROUGH STUDY OF HOW IMPERIALSIM IMPACTED ON DOMESTIC  AND SOCIAL SITUATION IN GERMANY</a:t>
            </a:r>
          </a:p>
          <a:p>
            <a:endParaRPr lang="en-GB" dirty="0"/>
          </a:p>
        </p:txBody>
      </p:sp>
      <p:sp>
        <p:nvSpPr>
          <p:cNvPr id="4" name="Content Placeholder 3"/>
          <p:cNvSpPr>
            <a:spLocks noGrp="1"/>
          </p:cNvSpPr>
          <p:nvPr>
            <p:ph sz="half" idx="2"/>
          </p:nvPr>
        </p:nvSpPr>
        <p:spPr/>
        <p:txBody>
          <a:bodyPr/>
          <a:lstStyle/>
          <a:p>
            <a:r>
              <a:rPr lang="en-GB" b="1" dirty="0" smtClean="0"/>
              <a:t>AGAINST: </a:t>
            </a:r>
            <a:r>
              <a:rPr lang="en-GB" dirty="0" smtClean="0"/>
              <a:t>CONSERVATIVE GERMAN HISTORIANS – WHO DISTORTED HIS VIEWS, REPROACHED HIS SOURCES, AND REHABILITATED BETHMANN HOLLWEG</a:t>
            </a:r>
            <a:endParaRPr lang="en-GB" dirty="0"/>
          </a:p>
        </p:txBody>
      </p:sp>
    </p:spTree>
  </p:cSld>
  <p:clrMapOvr>
    <a:masterClrMapping/>
  </p:clrMapOvr>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INNENPOLITIK AND THE ‘MARXIST’ APPROACH</a:t>
            </a:r>
            <a:endParaRPr lang="en-GB" dirty="0"/>
          </a:p>
        </p:txBody>
      </p:sp>
      <p:sp>
        <p:nvSpPr>
          <p:cNvPr id="3" name="Content Placeholder 2"/>
          <p:cNvSpPr>
            <a:spLocks noGrp="1"/>
          </p:cNvSpPr>
          <p:nvPr>
            <p:ph idx="1"/>
          </p:nvPr>
        </p:nvSpPr>
        <p:spPr>
          <a:xfrm>
            <a:off x="457200" y="1600200"/>
            <a:ext cx="8229600" cy="4853136"/>
          </a:xfrm>
        </p:spPr>
        <p:txBody>
          <a:bodyPr/>
          <a:lstStyle/>
          <a:p>
            <a:r>
              <a:rPr lang="en-GB" dirty="0" smtClean="0"/>
              <a:t>‘</a:t>
            </a:r>
            <a:r>
              <a:rPr lang="en-GB" b="1" dirty="0" smtClean="0"/>
              <a:t>THE DECISION FOR WAR AND THE DESIGN FOR WARFARE WERE FORGED IN WHAT WAS A CRISIS IN THE POLITICS AND POLICY OF EUROPE’S RULING AND GOVERNING CLASSES’ </a:t>
            </a:r>
            <a:r>
              <a:rPr lang="en-GB" dirty="0" smtClean="0"/>
              <a:t>ARNO J. MAYER ‘INTERNAL CRISES AND WAR’ IN BERTRAND,</a:t>
            </a:r>
            <a:r>
              <a:rPr lang="en-GB" i="1" dirty="0" smtClean="0"/>
              <a:t> REVOLUTIONARY SITUATIONS IN EUROPE, </a:t>
            </a:r>
            <a:r>
              <a:rPr lang="en-GB" dirty="0" smtClean="0"/>
              <a:t>(MONTREAL, 1977). P.231</a:t>
            </a:r>
          </a:p>
          <a:p>
            <a:r>
              <a:rPr lang="en-GB" dirty="0" smtClean="0"/>
              <a:t>WAR – INEVITABLE CONSEQUENCE OF INTERNAL CONTRADICTIONS WITHIN CAPITALISM</a:t>
            </a:r>
          </a:p>
          <a:p>
            <a:endParaRPr lang="en-GB" b="1" dirty="0" smtClean="0"/>
          </a:p>
          <a:p>
            <a:endParaRPr lang="en-GB" b="1" dirty="0" smtClean="0"/>
          </a:p>
          <a:p>
            <a:endParaRPr lang="en-GB" dirty="0"/>
          </a:p>
        </p:txBody>
      </p:sp>
    </p:spTree>
  </p:cSld>
  <p:clrMapOvr>
    <a:masterClrMapping/>
  </p:clrMapOvr>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mtClean="0"/>
              <a:t>MOMMSEN – APPROACHES TO WILHELMINE GERMANY</a:t>
            </a:r>
            <a:endParaRPr lang="en-GB"/>
          </a:p>
        </p:txBody>
      </p:sp>
      <p:sp>
        <p:nvSpPr>
          <p:cNvPr id="3" name="Content Placeholder 2"/>
          <p:cNvSpPr>
            <a:spLocks noGrp="1"/>
          </p:cNvSpPr>
          <p:nvPr>
            <p:ph idx="1"/>
          </p:nvPr>
        </p:nvSpPr>
        <p:spPr/>
        <p:txBody>
          <a:bodyPr/>
          <a:lstStyle/>
          <a:p>
            <a:r>
              <a:rPr lang="en-GB" dirty="0" smtClean="0"/>
              <a:t>1. </a:t>
            </a:r>
            <a:r>
              <a:rPr lang="en-GB" b="1" dirty="0" smtClean="0"/>
              <a:t>The Marxist approach </a:t>
            </a:r>
            <a:r>
              <a:rPr lang="en-GB" dirty="0" smtClean="0"/>
              <a:t>– emphasis on the influence of specific groups in all countries likely to gain from imperial politics, including the pursuit of colonial expansion through conflict </a:t>
            </a:r>
          </a:p>
          <a:p>
            <a:endParaRPr lang="en-GB" dirty="0" smtClean="0"/>
          </a:p>
          <a:p>
            <a:r>
              <a:rPr lang="en-GB" dirty="0" smtClean="0"/>
              <a:t>2. 	</a:t>
            </a:r>
            <a:r>
              <a:rPr lang="en-GB" b="1" dirty="0" smtClean="0"/>
              <a:t>The Moralistic approach </a:t>
            </a:r>
            <a:r>
              <a:rPr lang="en-GB" dirty="0" smtClean="0"/>
              <a:t>– that analyses primacy of anti-democratic ideologies in Germany </a:t>
            </a:r>
            <a:endParaRPr lang="en-GB" b="1" dirty="0"/>
          </a:p>
        </p:txBody>
      </p:sp>
    </p:spTree>
  </p:cSld>
  <p:clrMapOvr>
    <a:masterClrMapping/>
  </p:clrMapOvr>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MOMMSEN – APPROACHES (CONTD...)</a:t>
            </a:r>
            <a:endParaRPr lang="en-GB" dirty="0"/>
          </a:p>
        </p:txBody>
      </p:sp>
      <p:sp>
        <p:nvSpPr>
          <p:cNvPr id="3" name="Content Placeholder 2"/>
          <p:cNvSpPr>
            <a:spLocks noGrp="1"/>
          </p:cNvSpPr>
          <p:nvPr>
            <p:ph idx="1"/>
          </p:nvPr>
        </p:nvSpPr>
        <p:spPr/>
        <p:txBody>
          <a:bodyPr/>
          <a:lstStyle/>
          <a:p>
            <a:r>
              <a:rPr lang="en-GB" b="1" dirty="0" smtClean="0"/>
              <a:t>3. The ‘</a:t>
            </a:r>
            <a:r>
              <a:rPr lang="en-GB" b="1" dirty="0" err="1" smtClean="0"/>
              <a:t>Kehrite</a:t>
            </a:r>
            <a:r>
              <a:rPr lang="en-GB" b="1" dirty="0" smtClean="0"/>
              <a:t>’ approach </a:t>
            </a:r>
            <a:r>
              <a:rPr lang="en-GB" dirty="0" smtClean="0"/>
              <a:t>(Eckhart </a:t>
            </a:r>
            <a:r>
              <a:rPr lang="en-GB" dirty="0" err="1" smtClean="0"/>
              <a:t>Kehr</a:t>
            </a:r>
            <a:r>
              <a:rPr lang="en-GB" dirty="0" smtClean="0"/>
              <a:t>; 1902-33 German Historian)</a:t>
            </a:r>
            <a:r>
              <a:rPr lang="en-GB" b="1" dirty="0" smtClean="0"/>
              <a:t> </a:t>
            </a:r>
            <a:r>
              <a:rPr lang="en-GB" dirty="0" smtClean="0"/>
              <a:t>– approach that links political developments to the defence strategies of the ruling elite in response to increasing democratisation</a:t>
            </a:r>
          </a:p>
          <a:p>
            <a:r>
              <a:rPr lang="en-GB" b="1" dirty="0" smtClean="0"/>
              <a:t>4. Functional-structural approach – </a:t>
            </a:r>
            <a:r>
              <a:rPr lang="en-GB" dirty="0" smtClean="0"/>
              <a:t>the social impact of industrialisation and mass culture on government structures, and the dislocation of social and political systems leading to conflict and unrest </a:t>
            </a:r>
            <a:endParaRPr lang="en-GB" b="1" dirty="0"/>
          </a:p>
        </p:txBody>
      </p:sp>
    </p:spTree>
  </p:cSld>
  <p:clrMapOvr>
    <a:masterClrMapping/>
  </p:clrMapOvr>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5. POST-FISCHER AND WOLFGANG MOMMSEN</a:t>
            </a:r>
            <a:endParaRPr lang="en-GB" dirty="0"/>
          </a:p>
        </p:txBody>
      </p:sp>
      <p:sp>
        <p:nvSpPr>
          <p:cNvPr id="5" name="Content Placeholder 4"/>
          <p:cNvSpPr>
            <a:spLocks noGrp="1"/>
          </p:cNvSpPr>
          <p:nvPr>
            <p:ph idx="1"/>
          </p:nvPr>
        </p:nvSpPr>
        <p:spPr/>
        <p:txBody>
          <a:bodyPr/>
          <a:lstStyle/>
          <a:p>
            <a:r>
              <a:rPr lang="en-GB" dirty="0" smtClean="0"/>
              <a:t>Many dismissed Fischer’s approach to German war guilt. Germany not uniquely aggressive </a:t>
            </a:r>
          </a:p>
          <a:p>
            <a:endParaRPr lang="en-GB" dirty="0" smtClean="0"/>
          </a:p>
          <a:p>
            <a:r>
              <a:rPr lang="en-GB" dirty="0" smtClean="0"/>
              <a:t>Most constructive criticism– Wolfgang Mommsen (1930-2004) – Director German Historic Institute London 1978-85</a:t>
            </a:r>
          </a:p>
          <a:p>
            <a:endParaRPr lang="en-GB" dirty="0" smtClean="0"/>
          </a:p>
          <a:p>
            <a:r>
              <a:rPr lang="en-GB" dirty="0" smtClean="0"/>
              <a:t> Article: (1973), ‘Domestic factors in German Foreign Policy’, </a:t>
            </a:r>
            <a:r>
              <a:rPr lang="en-GB" i="1" dirty="0" smtClean="0"/>
              <a:t>Central European History, </a:t>
            </a:r>
            <a:r>
              <a:rPr lang="en-GB" dirty="0" err="1" smtClean="0"/>
              <a:t>Vol</a:t>
            </a:r>
            <a:r>
              <a:rPr lang="en-GB" dirty="0" smtClean="0"/>
              <a:t> vi, No 1, pp.11-15.</a:t>
            </a:r>
            <a:r>
              <a:rPr lang="en-GB" i="1" dirty="0" smtClean="0"/>
              <a:t> </a:t>
            </a:r>
            <a:endParaRPr lang="en-GB" dirty="0"/>
          </a:p>
        </p:txBody>
      </p:sp>
    </p:spTree>
  </p:cSld>
  <p:clrMapOvr>
    <a:masterClrMapping/>
  </p:clrMapOvr>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MOMMSEN ON FISCHER</a:t>
            </a:r>
            <a:endParaRPr lang="en-GB" dirty="0"/>
          </a:p>
        </p:txBody>
      </p:sp>
      <p:sp>
        <p:nvSpPr>
          <p:cNvPr id="3" name="Content Placeholder 2"/>
          <p:cNvSpPr>
            <a:spLocks noGrp="1"/>
          </p:cNvSpPr>
          <p:nvPr>
            <p:ph idx="1"/>
          </p:nvPr>
        </p:nvSpPr>
        <p:spPr/>
        <p:txBody>
          <a:bodyPr/>
          <a:lstStyle/>
          <a:p>
            <a:r>
              <a:rPr lang="en-GB" b="1" dirty="0" smtClean="0"/>
              <a:t>Mommsen’s summary of Fischer’s view/argument: </a:t>
            </a:r>
          </a:p>
          <a:p>
            <a:r>
              <a:rPr lang="en-GB" dirty="0" smtClean="0"/>
              <a:t>‘</a:t>
            </a:r>
            <a:r>
              <a:rPr lang="en-GB" b="1" dirty="0" smtClean="0"/>
              <a:t>Will to Power</a:t>
            </a:r>
            <a:r>
              <a:rPr lang="en-GB" dirty="0" smtClean="0"/>
              <a:t>’ - aggressive nationalism was a powerful force among the ruling elite in Germany; she had been deliberately heading for a European conflict in a bid for world power after the general failure of foreign policy/colonial expansion. These war aims traceable well before 1914, particularly in her domestic policy</a:t>
            </a:r>
          </a:p>
          <a:p>
            <a:endParaRPr lang="en-GB" dirty="0"/>
          </a:p>
        </p:txBody>
      </p:sp>
    </p:spTree>
  </p:cSld>
  <p:clrMapOvr>
    <a:masterClrMapping/>
  </p:clrMapOvr>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MOMMSEN ON FISCHER</a:t>
            </a:r>
            <a:endParaRPr lang="en-GB" dirty="0"/>
          </a:p>
        </p:txBody>
      </p:sp>
      <p:sp>
        <p:nvSpPr>
          <p:cNvPr id="3" name="Content Placeholder 2"/>
          <p:cNvSpPr>
            <a:spLocks noGrp="1"/>
          </p:cNvSpPr>
          <p:nvPr>
            <p:ph idx="1"/>
          </p:nvPr>
        </p:nvSpPr>
        <p:spPr>
          <a:xfrm>
            <a:off x="457200" y="1196752"/>
            <a:ext cx="8229600" cy="5472608"/>
          </a:xfrm>
        </p:spPr>
        <p:txBody>
          <a:bodyPr/>
          <a:lstStyle/>
          <a:p>
            <a:r>
              <a:rPr lang="en-GB" b="1" dirty="0" smtClean="0"/>
              <a:t>Mommsen’s critique of Fischer ‘Will to Power’ explanation:</a:t>
            </a:r>
          </a:p>
          <a:p>
            <a:r>
              <a:rPr lang="en-GB" dirty="0" smtClean="0"/>
              <a:t>Fischer’s arguments lack consistency and are not specific as to which groups in German society were aiming for conflict – the Kaiser; the military; the Government; the Industrialists; the German people; a combination of two or more?</a:t>
            </a:r>
          </a:p>
          <a:p>
            <a:r>
              <a:rPr lang="en-GB" dirty="0" smtClean="0"/>
              <a:t>Mommsen downplays the significance of Wilhelm’s War Council of December 1912 – they were feigning urgency </a:t>
            </a:r>
          </a:p>
          <a:p>
            <a:endParaRPr lang="en-GB" dirty="0"/>
          </a:p>
        </p:txBody>
      </p:sp>
    </p:spTree>
  </p:cSld>
  <p:clrMapOvr>
    <a:masterClrMapping/>
  </p:clrMapOvr>
  <p:transition/>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 COMPARATIVE APPROACH</a:t>
            </a:r>
            <a:endParaRPr lang="en-GB" dirty="0"/>
          </a:p>
        </p:txBody>
      </p:sp>
      <p:sp>
        <p:nvSpPr>
          <p:cNvPr id="3" name="Content Placeholder 2"/>
          <p:cNvSpPr>
            <a:spLocks noGrp="1"/>
          </p:cNvSpPr>
          <p:nvPr>
            <p:ph idx="1"/>
          </p:nvPr>
        </p:nvSpPr>
        <p:spPr>
          <a:xfrm>
            <a:off x="457200" y="1124744"/>
            <a:ext cx="8229600" cy="6048672"/>
          </a:xfrm>
        </p:spPr>
        <p:txBody>
          <a:bodyPr/>
          <a:lstStyle/>
          <a:p>
            <a:r>
              <a:rPr lang="en-GB" dirty="0" smtClean="0"/>
              <a:t>Michael Gordon, ‘Domestic conflict and the origins of the first world war: the British and German cases’, </a:t>
            </a:r>
            <a:r>
              <a:rPr lang="en-GB" i="1" dirty="0" smtClean="0"/>
              <a:t>Journal of Modern History, </a:t>
            </a:r>
            <a:r>
              <a:rPr lang="en-GB" dirty="0" err="1" smtClean="0"/>
              <a:t>Vol</a:t>
            </a:r>
            <a:r>
              <a:rPr lang="en-GB" dirty="0" smtClean="0"/>
              <a:t> 46, June 1974, pp.191-226.  Argues:</a:t>
            </a:r>
          </a:p>
          <a:p>
            <a:r>
              <a:rPr lang="en-GB" dirty="0" smtClean="0"/>
              <a:t> impact of industrialisation more severe on German society than in Britain</a:t>
            </a:r>
          </a:p>
          <a:p>
            <a:r>
              <a:rPr lang="en-GB" dirty="0" smtClean="0"/>
              <a:t>aggressive  industrialisation in Germany manifested in an equally aggressive </a:t>
            </a:r>
            <a:r>
              <a:rPr lang="en-GB" dirty="0" err="1" smtClean="0"/>
              <a:t>Weltpolitik</a:t>
            </a:r>
            <a:endParaRPr lang="en-GB" dirty="0" smtClean="0"/>
          </a:p>
          <a:p>
            <a:r>
              <a:rPr lang="en-GB" dirty="0" smtClean="0"/>
              <a:t>the feeling of ‘common nationhood’ evident in Britain, not so in Germany</a:t>
            </a:r>
          </a:p>
          <a:p>
            <a:r>
              <a:rPr lang="en-GB" dirty="0" smtClean="0"/>
              <a:t>Democracy allowed to develop in Britain – elite in Germany did not compromise</a:t>
            </a:r>
            <a:endParaRPr lang="en-GB" dirty="0"/>
          </a:p>
        </p:txBody>
      </p:sp>
    </p:spTree>
  </p:cSld>
  <p:clrMapOvr>
    <a:masterClrMapping/>
  </p:clrMapOvr>
  <p:transition/>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GORDON ON FISCHER</a:t>
            </a:r>
            <a:endParaRPr lang="en-GB" dirty="0"/>
          </a:p>
        </p:txBody>
      </p:sp>
      <p:sp>
        <p:nvSpPr>
          <p:cNvPr id="3" name="Content Placeholder 2"/>
          <p:cNvSpPr>
            <a:spLocks noGrp="1"/>
          </p:cNvSpPr>
          <p:nvPr>
            <p:ph idx="1"/>
          </p:nvPr>
        </p:nvSpPr>
        <p:spPr>
          <a:xfrm>
            <a:off x="457200" y="1600200"/>
            <a:ext cx="8229600" cy="5257800"/>
          </a:xfrm>
        </p:spPr>
        <p:txBody>
          <a:bodyPr/>
          <a:lstStyle/>
          <a:p>
            <a:r>
              <a:rPr lang="en-GB" dirty="0" smtClean="0"/>
              <a:t>Gordon on the </a:t>
            </a:r>
            <a:r>
              <a:rPr lang="en-GB" b="1" u="sng" dirty="0" smtClean="0"/>
              <a:t>Traditional Model </a:t>
            </a:r>
            <a:r>
              <a:rPr lang="en-GB" dirty="0" smtClean="0"/>
              <a:t>of diplomatic history: </a:t>
            </a:r>
          </a:p>
          <a:p>
            <a:r>
              <a:rPr lang="en-GB" dirty="0" smtClean="0"/>
              <a:t>Stress on foreign policy and functioning of the state as decision maker; domestic policies seen as secondary. An approach that lacks a wider perspective</a:t>
            </a:r>
          </a:p>
          <a:p>
            <a:r>
              <a:rPr lang="en-GB" dirty="0" smtClean="0"/>
              <a:t>Gordon stresses Fischer’s link between foreign policy and the prestige of </a:t>
            </a:r>
            <a:r>
              <a:rPr lang="en-GB" dirty="0" err="1" smtClean="0"/>
              <a:t>Wilhelmine</a:t>
            </a:r>
            <a:r>
              <a:rPr lang="en-GB" dirty="0" smtClean="0"/>
              <a:t> Germany and the ruling elite, and preserving the status quo – this extends to German war aims and colonial expansion    </a:t>
            </a:r>
            <a:endParaRPr lang="en-GB" dirty="0"/>
          </a:p>
        </p:txBody>
      </p:sp>
    </p:spTree>
  </p:cSld>
  <p:clrMapOvr>
    <a:masterClrMapping/>
  </p:clrMapOvr>
  <p:transition/>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GORDON ON FISCHER</a:t>
            </a:r>
            <a:endParaRPr lang="en-GB" dirty="0"/>
          </a:p>
        </p:txBody>
      </p:sp>
      <p:sp>
        <p:nvSpPr>
          <p:cNvPr id="3" name="Content Placeholder 2"/>
          <p:cNvSpPr>
            <a:spLocks noGrp="1"/>
          </p:cNvSpPr>
          <p:nvPr>
            <p:ph idx="1"/>
          </p:nvPr>
        </p:nvSpPr>
        <p:spPr>
          <a:xfrm>
            <a:off x="457200" y="1268760"/>
            <a:ext cx="8229600" cy="5400600"/>
          </a:xfrm>
        </p:spPr>
        <p:txBody>
          <a:bodyPr/>
          <a:lstStyle/>
          <a:p>
            <a:r>
              <a:rPr lang="en-GB" b="1" dirty="0" smtClean="0"/>
              <a:t>Critique: </a:t>
            </a:r>
          </a:p>
          <a:p>
            <a:r>
              <a:rPr lang="en-GB" dirty="0" smtClean="0"/>
              <a:t>sees Fischer’s approach as ambiguous and lacking specific methods , also he questions Fischer’s sources as too selective</a:t>
            </a:r>
          </a:p>
          <a:p>
            <a:r>
              <a:rPr lang="en-GB" dirty="0" smtClean="0"/>
              <a:t>Lack of a comparative approach (as adopted by Gordon above) – need to analyse developments in other belligerent countries – the result: stress on German war-guilt</a:t>
            </a:r>
          </a:p>
          <a:p>
            <a:r>
              <a:rPr lang="en-GB" dirty="0" smtClean="0"/>
              <a:t>alternative – Arno Mayer model that concentrated on the domestic situation in numerous countries</a:t>
            </a:r>
          </a:p>
          <a:p>
            <a:endParaRPr lang="en-GB" dirty="0"/>
          </a:p>
        </p:txBody>
      </p:sp>
    </p:spTree>
  </p:cSld>
  <p:clrMapOvr>
    <a:masterClrMapping/>
  </p:clrMapOvr>
  <p:transition/>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TRADITIONAL MODELS?</a:t>
            </a:r>
            <a:endParaRPr lang="en-GB" dirty="0"/>
          </a:p>
        </p:txBody>
      </p:sp>
      <p:sp>
        <p:nvSpPr>
          <p:cNvPr id="6" name="Content Placeholder 5"/>
          <p:cNvSpPr>
            <a:spLocks noGrp="1"/>
          </p:cNvSpPr>
          <p:nvPr>
            <p:ph idx="1"/>
          </p:nvPr>
        </p:nvSpPr>
        <p:spPr/>
        <p:txBody>
          <a:bodyPr/>
          <a:lstStyle/>
          <a:p>
            <a:r>
              <a:rPr lang="en-GB" b="1" dirty="0" smtClean="0"/>
              <a:t>GERMAN FOREIGN POLICY – </a:t>
            </a:r>
            <a:r>
              <a:rPr lang="en-GB" dirty="0" smtClean="0"/>
              <a:t>willingness to risk war for the purposes of </a:t>
            </a:r>
            <a:r>
              <a:rPr lang="en-GB" dirty="0" err="1" smtClean="0"/>
              <a:t>Weltpolitik</a:t>
            </a:r>
            <a:endParaRPr lang="en-GB" dirty="0" smtClean="0"/>
          </a:p>
          <a:p>
            <a:r>
              <a:rPr lang="en-GB" b="1" dirty="0" smtClean="0"/>
              <a:t>BRITISH FOREIGN POLICY – </a:t>
            </a:r>
            <a:r>
              <a:rPr lang="en-GB" dirty="0" smtClean="0"/>
              <a:t>lacked consistency and indecisive over approaches to German threat</a:t>
            </a:r>
          </a:p>
          <a:p>
            <a:r>
              <a:rPr lang="en-GB" dirty="0" smtClean="0"/>
              <a:t>TRADITIONAL MODELS? – both nations experienced domestic problems and a ‘crisis of confidence’, suggesting influences outside the traditional model of diplomatic history</a:t>
            </a:r>
            <a:endParaRPr lang="en-GB" dirty="0"/>
          </a:p>
        </p:txBody>
      </p:sp>
    </p:spTree>
  </p:cSld>
  <p:clrMapOvr>
    <a:masterClrMapping/>
  </p:clrMapOvr>
  <p:transition/>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DOMESTIC FACTORS</a:t>
            </a:r>
            <a:endParaRPr lang="en-GB" dirty="0"/>
          </a:p>
        </p:txBody>
      </p:sp>
      <p:sp>
        <p:nvSpPr>
          <p:cNvPr id="3" name="Content Placeholder 2"/>
          <p:cNvSpPr>
            <a:spLocks noGrp="1"/>
          </p:cNvSpPr>
          <p:nvPr>
            <p:ph idx="1"/>
          </p:nvPr>
        </p:nvSpPr>
        <p:spPr/>
        <p:txBody>
          <a:bodyPr/>
          <a:lstStyle/>
          <a:p>
            <a:r>
              <a:rPr lang="en-GB" b="1" dirty="0" smtClean="0"/>
              <a:t> </a:t>
            </a:r>
            <a:r>
              <a:rPr lang="en-GB" dirty="0" smtClean="0"/>
              <a:t>Both Germany and Britain pre-war</a:t>
            </a:r>
            <a:r>
              <a:rPr lang="en-GB" b="1" dirty="0" smtClean="0"/>
              <a:t> </a:t>
            </a:r>
            <a:r>
              <a:rPr lang="en-GB" dirty="0" smtClean="0"/>
              <a:t>experienced social and political unrest, economic problems, and constitutional crises</a:t>
            </a:r>
          </a:p>
          <a:p>
            <a:r>
              <a:rPr lang="en-GB" dirty="0" smtClean="0"/>
              <a:t>In Britain tensions existed around class and union militancy; the suffragettes; and issues concerning Ireland</a:t>
            </a:r>
          </a:p>
          <a:p>
            <a:r>
              <a:rPr lang="en-GB" dirty="0" smtClean="0"/>
              <a:t>Contrasting  state apparatus in both countries, one rigid, the other more reforming, was reflected in differing foreign policy</a:t>
            </a:r>
          </a:p>
        </p:txBody>
      </p:sp>
    </p:spTree>
  </p:cSld>
  <p:clrMapOvr>
    <a:masterClrMapping/>
  </p:clrMapOvr>
  <p:transition/>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DOMESTIC FACTORS</a:t>
            </a:r>
            <a:endParaRPr lang="en-GB" dirty="0"/>
          </a:p>
        </p:txBody>
      </p:sp>
      <p:sp>
        <p:nvSpPr>
          <p:cNvPr id="3" name="Content Placeholder 2"/>
          <p:cNvSpPr>
            <a:spLocks noGrp="1"/>
          </p:cNvSpPr>
          <p:nvPr>
            <p:ph idx="1"/>
          </p:nvPr>
        </p:nvSpPr>
        <p:spPr/>
        <p:txBody>
          <a:bodyPr/>
          <a:lstStyle/>
          <a:p>
            <a:r>
              <a:rPr lang="en-GB" dirty="0" smtClean="0"/>
              <a:t>Consequently, British foreign policy remained defensive, whilst German policy became more aggressive</a:t>
            </a:r>
          </a:p>
          <a:p>
            <a:r>
              <a:rPr lang="en-GB" dirty="0" smtClean="0"/>
              <a:t>German policy reflected problems with national identity, social imperialism, rearming, propaganda, fear and tension</a:t>
            </a:r>
          </a:p>
          <a:p>
            <a:r>
              <a:rPr lang="en-GB" dirty="0" smtClean="0"/>
              <a:t>Both Mommsen and Gordon (among others) see domestic issues as crucial to understanding the origins of the war   </a:t>
            </a:r>
            <a:endParaRPr lang="en-GB" dirty="0"/>
          </a:p>
        </p:txBody>
      </p:sp>
    </p:spTree>
  </p:cSld>
  <p:clrMapOvr>
    <a:masterClrMapping/>
  </p:clrMapOvr>
  <p:transition/>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POST-FISCHER</a:t>
            </a:r>
            <a:endParaRPr lang="en-GB" dirty="0"/>
          </a:p>
        </p:txBody>
      </p:sp>
      <p:sp>
        <p:nvSpPr>
          <p:cNvPr id="3" name="Content Placeholder 2"/>
          <p:cNvSpPr>
            <a:spLocks noGrp="1"/>
          </p:cNvSpPr>
          <p:nvPr>
            <p:ph idx="1"/>
          </p:nvPr>
        </p:nvSpPr>
        <p:spPr/>
        <p:txBody>
          <a:bodyPr/>
          <a:lstStyle/>
          <a:p>
            <a:r>
              <a:rPr lang="en-GB" b="1" dirty="0" smtClean="0"/>
              <a:t>THE BIELEFELDERS – </a:t>
            </a:r>
            <a:r>
              <a:rPr lang="en-GB" dirty="0" smtClean="0"/>
              <a:t>Hans-Ulrich </a:t>
            </a:r>
            <a:r>
              <a:rPr lang="en-GB" dirty="0" err="1" smtClean="0"/>
              <a:t>Wehler</a:t>
            </a:r>
            <a:r>
              <a:rPr lang="en-GB" dirty="0" smtClean="0"/>
              <a:t> and </a:t>
            </a:r>
            <a:r>
              <a:rPr lang="en-GB" dirty="0" err="1" smtClean="0"/>
              <a:t>Jurgen</a:t>
            </a:r>
            <a:r>
              <a:rPr lang="en-GB" dirty="0" smtClean="0"/>
              <a:t> </a:t>
            </a:r>
            <a:r>
              <a:rPr lang="en-GB" dirty="0" err="1" smtClean="0"/>
              <a:t>Kocka</a:t>
            </a:r>
            <a:r>
              <a:rPr lang="en-GB" dirty="0" smtClean="0"/>
              <a:t> University of Bielefeld, concentrated on social history pre-war in support of Fischer’s model</a:t>
            </a:r>
          </a:p>
          <a:p>
            <a:r>
              <a:rPr lang="en-GB" b="1" dirty="0" smtClean="0"/>
              <a:t>THE NEW SOCIAL HISTORY – </a:t>
            </a:r>
            <a:r>
              <a:rPr lang="en-GB" dirty="0" smtClean="0"/>
              <a:t>the  case against Fischer, see:</a:t>
            </a:r>
          </a:p>
          <a:p>
            <a:r>
              <a:rPr lang="en-GB" dirty="0" smtClean="0"/>
              <a:t>R.J. Evans, ‘From Hitler to Bismarck: Third Reich and </a:t>
            </a:r>
            <a:r>
              <a:rPr lang="en-GB" dirty="0" err="1" smtClean="0"/>
              <a:t>Kaiserreich</a:t>
            </a:r>
            <a:r>
              <a:rPr lang="en-GB" dirty="0" smtClean="0"/>
              <a:t> in recent historiography’, </a:t>
            </a:r>
            <a:r>
              <a:rPr lang="en-GB" i="1" dirty="0" smtClean="0"/>
              <a:t>Historical Journal, </a:t>
            </a:r>
            <a:r>
              <a:rPr lang="en-GB" i="1" dirty="0" err="1" smtClean="0"/>
              <a:t>V</a:t>
            </a:r>
            <a:r>
              <a:rPr lang="en-GB" dirty="0" err="1" smtClean="0"/>
              <a:t>ol</a:t>
            </a:r>
            <a:r>
              <a:rPr lang="en-GB" dirty="0" smtClean="0"/>
              <a:t> 26, No4, 1984.</a:t>
            </a:r>
            <a:endParaRPr lang="en-GB" dirty="0"/>
          </a:p>
        </p:txBody>
      </p:sp>
    </p:spTree>
  </p:cSld>
  <p:clrMapOvr>
    <a:masterClrMapping/>
  </p:clrMapOvr>
  <p:transition/>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EVANS ON FISCHER</a:t>
            </a:r>
            <a:endParaRPr lang="en-GB" dirty="0"/>
          </a:p>
        </p:txBody>
      </p:sp>
      <p:sp>
        <p:nvSpPr>
          <p:cNvPr id="3" name="Content Placeholder 2"/>
          <p:cNvSpPr>
            <a:spLocks noGrp="1"/>
          </p:cNvSpPr>
          <p:nvPr>
            <p:ph idx="1"/>
          </p:nvPr>
        </p:nvSpPr>
        <p:spPr/>
        <p:txBody>
          <a:bodyPr/>
          <a:lstStyle/>
          <a:p>
            <a:r>
              <a:rPr lang="en-GB" dirty="0" smtClean="0"/>
              <a:t>Model of Germany pre-war too static – social and political change ignored</a:t>
            </a:r>
          </a:p>
          <a:p>
            <a:r>
              <a:rPr lang="en-GB" dirty="0" smtClean="0"/>
              <a:t>Manipulative power of German ruling elite exaggerated, and the independent impact of politics ignored</a:t>
            </a:r>
          </a:p>
          <a:p>
            <a:r>
              <a:rPr lang="en-GB" dirty="0" smtClean="0"/>
              <a:t>Exaggerates feudal nature of German society – it was more industrialised than Fischer gives credit </a:t>
            </a:r>
            <a:endParaRPr lang="en-GB" dirty="0"/>
          </a:p>
        </p:txBody>
      </p:sp>
    </p:spTree>
  </p:cSld>
  <p:clrMapOvr>
    <a:masterClrMapping/>
  </p:clrMapOvr>
  <p:transition/>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FISCHER LEGACY</a:t>
            </a:r>
            <a:endParaRPr lang="en-GB" dirty="0"/>
          </a:p>
        </p:txBody>
      </p:sp>
      <p:sp>
        <p:nvSpPr>
          <p:cNvPr id="3" name="Content Placeholder 2"/>
          <p:cNvSpPr>
            <a:spLocks noGrp="1"/>
          </p:cNvSpPr>
          <p:nvPr>
            <p:ph idx="1"/>
          </p:nvPr>
        </p:nvSpPr>
        <p:spPr/>
        <p:txBody>
          <a:bodyPr/>
          <a:lstStyle/>
          <a:p>
            <a:r>
              <a:rPr lang="en-GB" dirty="0" smtClean="0"/>
              <a:t>German historiography and arguments around war guilt more diverse and dynamic post-1960s</a:t>
            </a:r>
          </a:p>
          <a:p>
            <a:r>
              <a:rPr lang="en-GB" dirty="0" err="1" smtClean="0"/>
              <a:t>Innenpolitik</a:t>
            </a:r>
            <a:r>
              <a:rPr lang="en-GB" dirty="0" smtClean="0"/>
              <a:t> </a:t>
            </a:r>
            <a:r>
              <a:rPr lang="en-GB" dirty="0" err="1" smtClean="0"/>
              <a:t>vs</a:t>
            </a:r>
            <a:r>
              <a:rPr lang="en-GB" dirty="0" smtClean="0"/>
              <a:t> </a:t>
            </a:r>
            <a:r>
              <a:rPr lang="en-GB" dirty="0" err="1" smtClean="0"/>
              <a:t>Aussenpolitik</a:t>
            </a:r>
            <a:r>
              <a:rPr lang="en-GB" dirty="0" smtClean="0"/>
              <a:t> debate alive with the former in the ascendancy, but the latter enjoying a resurgence, see: </a:t>
            </a:r>
          </a:p>
          <a:p>
            <a:r>
              <a:rPr lang="en-GB" dirty="0" err="1" smtClean="0"/>
              <a:t>Rohl</a:t>
            </a:r>
            <a:r>
              <a:rPr lang="en-GB" dirty="0" smtClean="0"/>
              <a:t>, J.C.G. </a:t>
            </a:r>
            <a:r>
              <a:rPr lang="en-GB" i="1" dirty="0" smtClean="0"/>
              <a:t>1914: Delusion or Design? The Testimony of two German Diplomats, </a:t>
            </a:r>
            <a:r>
              <a:rPr lang="en-GB" dirty="0" smtClean="0"/>
              <a:t>(Paul </a:t>
            </a:r>
            <a:r>
              <a:rPr lang="en-GB" dirty="0" err="1" smtClean="0"/>
              <a:t>Elek</a:t>
            </a:r>
            <a:r>
              <a:rPr lang="en-GB" dirty="0" smtClean="0"/>
              <a:t>, 1973)</a:t>
            </a:r>
            <a:r>
              <a:rPr lang="en-GB" i="1" dirty="0" smtClean="0"/>
              <a:t> </a:t>
            </a:r>
            <a:endParaRPr lang="en-GB" dirty="0" smtClean="0"/>
          </a:p>
          <a:p>
            <a:endParaRPr lang="en-GB" dirty="0"/>
          </a:p>
        </p:txBody>
      </p:sp>
    </p:spTree>
  </p:cSld>
  <p:clrMapOvr>
    <a:masterClrMapping/>
  </p:clrMapOvr>
  <p:transition/>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DELUSION OR DESIGN?</a:t>
            </a:r>
            <a:endParaRPr lang="en-GB" dirty="0"/>
          </a:p>
        </p:txBody>
      </p:sp>
      <p:sp>
        <p:nvSpPr>
          <p:cNvPr id="3" name="Content Placeholder 2"/>
          <p:cNvSpPr>
            <a:spLocks noGrp="1"/>
          </p:cNvSpPr>
          <p:nvPr>
            <p:ph idx="1"/>
          </p:nvPr>
        </p:nvSpPr>
        <p:spPr/>
        <p:txBody>
          <a:bodyPr/>
          <a:lstStyle/>
          <a:p>
            <a:r>
              <a:rPr lang="en-GB" dirty="0" smtClean="0"/>
              <a:t>War by timetable? or</a:t>
            </a:r>
          </a:p>
          <a:p>
            <a:r>
              <a:rPr lang="en-GB" dirty="0" smtClean="0"/>
              <a:t>A blunder into war? </a:t>
            </a:r>
          </a:p>
          <a:p>
            <a:r>
              <a:rPr lang="en-GB" dirty="0" smtClean="0"/>
              <a:t>What of the elite and the testimony of German diplomats? Including:</a:t>
            </a:r>
          </a:p>
          <a:p>
            <a:r>
              <a:rPr lang="en-GB" dirty="0" smtClean="0"/>
              <a:t>Prince Max </a:t>
            </a:r>
            <a:r>
              <a:rPr lang="en-GB" dirty="0" err="1" smtClean="0"/>
              <a:t>Lichnowsky</a:t>
            </a:r>
            <a:r>
              <a:rPr lang="en-GB" dirty="0" smtClean="0"/>
              <a:t> German Ambassador to London: memo dated January 1915, see:</a:t>
            </a:r>
          </a:p>
          <a:p>
            <a:r>
              <a:rPr lang="en-GB" dirty="0" smtClean="0"/>
              <a:t>Marwick and Simpson, </a:t>
            </a:r>
            <a:r>
              <a:rPr lang="en-GB" i="1" dirty="0" smtClean="0"/>
              <a:t>War, Peace and Social Change, Document 1 1900-1929, </a:t>
            </a:r>
            <a:r>
              <a:rPr lang="en-GB" dirty="0" smtClean="0"/>
              <a:t>(Open University, 1990), p.59.</a:t>
            </a:r>
          </a:p>
          <a:p>
            <a:endParaRPr lang="en-GB" dirty="0"/>
          </a:p>
        </p:txBody>
      </p:sp>
    </p:spTree>
  </p:cSld>
  <p:clrMapOvr>
    <a:masterClrMapping/>
  </p:clrMapOvr>
  <p:transition/>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pex">
  <a:themeElements>
    <a:clrScheme name="Apex">
      <a:dk1>
        <a:sysClr val="windowText" lastClr="000000"/>
      </a:dk1>
      <a:lt1>
        <a:sysClr val="window" lastClr="FFFFFF"/>
      </a:lt1>
      <a:dk2>
        <a:srgbClr val="69676D"/>
      </a:dk2>
      <a:lt2>
        <a:srgbClr val="C9C2D1"/>
      </a:lt2>
      <a:accent1>
        <a:srgbClr val="CEB966"/>
      </a:accent1>
      <a:accent2>
        <a:srgbClr val="9CB084"/>
      </a:accent2>
      <a:accent3>
        <a:srgbClr val="6BB1C9"/>
      </a:accent3>
      <a:accent4>
        <a:srgbClr val="6585CF"/>
      </a:accent4>
      <a:accent5>
        <a:srgbClr val="7E6BC9"/>
      </a:accent5>
      <a:accent6>
        <a:srgbClr val="A379BB"/>
      </a:accent6>
      <a:hlink>
        <a:srgbClr val="410082"/>
      </a:hlink>
      <a:folHlink>
        <a:srgbClr val="932968"/>
      </a:folHlink>
    </a:clrScheme>
    <a:fontScheme name="Apex">
      <a:majorFont>
        <a:latin typeface="Lucida Sans"/>
        <a:ea typeface=""/>
        <a:cs typeface=""/>
        <a:font script="Grek" typeface="Arial"/>
        <a:font script="Cyrl" typeface="Arial"/>
        <a:font script="Jpan" typeface="HG丸ｺﾞｼｯｸM-PRO"/>
        <a:font script="Hang" typeface="휴먼옛체"/>
        <a:font script="Hans" typeface="黑体"/>
        <a:font script="Hant" typeface="微軟正黑體"/>
        <a:font script="Arab" typeface="Tahoma"/>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Book Antiqua"/>
        <a:ea typeface=""/>
        <a:cs typeface=""/>
        <a:font script="Grek" typeface="Times New Roman"/>
        <a:font script="Cyrl" typeface="Times New Roman"/>
        <a:font script="Jpan" typeface="HG明朝B"/>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Apex">
      <a:fillStyleLst>
        <a:solidFill>
          <a:schemeClr val="phClr"/>
        </a:solidFill>
        <a:gradFill rotWithShape="1">
          <a:gsLst>
            <a:gs pos="20000">
              <a:schemeClr val="phClr">
                <a:tint val="9000"/>
              </a:schemeClr>
            </a:gs>
            <a:gs pos="100000">
              <a:schemeClr val="phClr">
                <a:tint val="70000"/>
                <a:satMod val="100000"/>
              </a:schemeClr>
            </a:gs>
          </a:gsLst>
          <a:path path="circle">
            <a:fillToRect l="-15000" t="-15000" r="115000" b="115000"/>
          </a:path>
        </a:gradFill>
        <a:gradFill rotWithShape="1">
          <a:gsLst>
            <a:gs pos="0">
              <a:schemeClr val="phClr">
                <a:shade val="60000"/>
              </a:schemeClr>
            </a:gs>
            <a:gs pos="33000">
              <a:schemeClr val="phClr">
                <a:tint val="86500"/>
              </a:schemeClr>
            </a:gs>
            <a:gs pos="46750">
              <a:schemeClr val="phClr">
                <a:tint val="71000"/>
                <a:satMod val="112000"/>
              </a:schemeClr>
            </a:gs>
            <a:gs pos="53000">
              <a:schemeClr val="phClr">
                <a:tint val="71000"/>
                <a:satMod val="112000"/>
              </a:schemeClr>
            </a:gs>
            <a:gs pos="68000">
              <a:schemeClr val="phClr">
                <a:tint val="86000"/>
              </a:schemeClr>
            </a:gs>
            <a:gs pos="100000">
              <a:schemeClr val="phClr">
                <a:shade val="60000"/>
              </a:schemeClr>
            </a:gs>
          </a:gsLst>
          <a:lin ang="8350000" scaled="1"/>
        </a:gradFill>
      </a:fillStyleLst>
      <a:lnStyleLst>
        <a:ln w="9525" cap="flat" cmpd="sng" algn="ctr">
          <a:solidFill>
            <a:schemeClr val="phClr">
              <a:shade val="48000"/>
              <a:satMod val="11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130000" dist="101600" dir="2700000" algn="tl" rotWithShape="0">
              <a:srgbClr val="000000">
                <a:alpha val="35000"/>
              </a:srgbClr>
            </a:outerShdw>
          </a:effectLst>
        </a:effectStyle>
        <a:effectStyle>
          <a:effectLst>
            <a:outerShdw blurRad="190500" dist="228600" dir="2700000" sy="90000" rotWithShape="0">
              <a:srgbClr val="000000">
                <a:alpha val="25500"/>
              </a:srgbClr>
            </a:outerShdw>
          </a:effectLst>
        </a:effectStyle>
        <a:effectStyle>
          <a:effectLst>
            <a:outerShdw blurRad="190500" dist="228600" dir="2700000" sy="90000" rotWithShape="0">
              <a:srgbClr val="000000">
                <a:alpha val="25500"/>
              </a:srgbClr>
            </a:outerShdw>
          </a:effectLst>
          <a:scene3d>
            <a:camera prst="orthographicFront" fov="0">
              <a:rot lat="0" lon="0" rev="0"/>
            </a:camera>
            <a:lightRig rig="soft" dir="tl">
              <a:rot lat="0" lon="0" rev="20100000"/>
            </a:lightRig>
          </a:scene3d>
          <a:sp3d>
            <a:bevelT w="50800" h="50800"/>
          </a:sp3d>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blipFill>
          <a:blip xmlns:r="http://schemas.openxmlformats.org/officeDocument/2006/relationships" r:embed="rId1">
            <a:duotone>
              <a:schemeClr val="phClr">
                <a:shade val="3000"/>
                <a:satMod val="110000"/>
              </a:schemeClr>
              <a:schemeClr val="phClr">
                <a:tint val="60000"/>
                <a:satMod val="425000"/>
              </a:schemeClr>
            </a:duotone>
          </a:blip>
          <a:stretch>
            <a:fillRect/>
          </a:stretch>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Apex</Template>
  <TotalTime>1807</TotalTime>
  <Words>2179</Words>
  <Application>Microsoft Office PowerPoint</Application>
  <PresentationFormat>On-screen Show (4:3)</PresentationFormat>
  <Paragraphs>172</Paragraphs>
  <Slides>44</Slides>
  <Notes>0</Notes>
  <HiddenSlides>0</HiddenSlides>
  <MMClips>0</MMClips>
  <ScaleCrop>false</ScaleCrop>
  <HeadingPairs>
    <vt:vector size="4" baseType="variant">
      <vt:variant>
        <vt:lpstr>Theme</vt:lpstr>
      </vt:variant>
      <vt:variant>
        <vt:i4>1</vt:i4>
      </vt:variant>
      <vt:variant>
        <vt:lpstr>Slide Titles</vt:lpstr>
      </vt:variant>
      <vt:variant>
        <vt:i4>44</vt:i4>
      </vt:variant>
    </vt:vector>
  </HeadingPairs>
  <TitlesOfParts>
    <vt:vector size="45" baseType="lpstr">
      <vt:lpstr>Apex</vt:lpstr>
      <vt:lpstr>Origins of the first world war </vt:lpstr>
      <vt:lpstr>DEFINITION</vt:lpstr>
      <vt:lpstr>DEFINITION</vt:lpstr>
      <vt:lpstr>PRE-WAR ATTITUDES TOWARDS THE GERMANS</vt:lpstr>
      <vt:lpstr>FRENCH REVANCHISM</vt:lpstr>
      <vt:lpstr>A CULTURED NATION</vt:lpstr>
      <vt:lpstr>ANGELL ON GERMANY</vt:lpstr>
      <vt:lpstr>ANTI-GERMAN FEELING</vt:lpstr>
      <vt:lpstr>ANTI-GERMAN LITERATURE</vt:lpstr>
      <vt:lpstr>THE TRADITIONAL AND THE MODERN</vt:lpstr>
      <vt:lpstr>‘ETHE’ CASE </vt:lpstr>
      <vt:lpstr>HISTORIOGRAPHY</vt:lpstr>
      <vt:lpstr>1. WAR GUILT</vt:lpstr>
      <vt:lpstr>WAR-GUILT PERSONIFIED</vt:lpstr>
      <vt:lpstr>‘HANG THE KAISER’</vt:lpstr>
      <vt:lpstr>2. AUSSENPOLITIK</vt:lpstr>
      <vt:lpstr>OPEN COVENANTS</vt:lpstr>
      <vt:lpstr>ARCHIVES</vt:lpstr>
      <vt:lpstr>THE PRIMACY OF ‘AUSSENPOLITIK’ RESEARCH</vt:lpstr>
      <vt:lpstr>REACTIONS - BOLSHEVIKS</vt:lpstr>
      <vt:lpstr>REACTIONS – THE BRITISH</vt:lpstr>
      <vt:lpstr>3. 1945 AND ALL THAT</vt:lpstr>
      <vt:lpstr>AJ.P. TAYLOR</vt:lpstr>
      <vt:lpstr>4. FISCHER</vt:lpstr>
      <vt:lpstr>FISCHER AND INNENPOLITIK</vt:lpstr>
      <vt:lpstr>INNENPOLITIK AND GERMANY</vt:lpstr>
      <vt:lpstr>FISCHER - IMPACT</vt:lpstr>
      <vt:lpstr>FISCHER – FOR AND AGAINST</vt:lpstr>
      <vt:lpstr>INNENPOLITIK AND THE ‘MARXIST’ APPROACH</vt:lpstr>
      <vt:lpstr>MOMMSEN – APPROACHES TO WILHELMINE GERMANY</vt:lpstr>
      <vt:lpstr>MOMMSEN – APPROACHES (CONTD...)</vt:lpstr>
      <vt:lpstr>5. POST-FISCHER AND WOLFGANG MOMMSEN</vt:lpstr>
      <vt:lpstr>MOMMSEN ON FISCHER</vt:lpstr>
      <vt:lpstr>MOMMSEN ON FISCHER</vt:lpstr>
      <vt:lpstr>A COMPARATIVE APPROACH</vt:lpstr>
      <vt:lpstr>GORDON ON FISCHER</vt:lpstr>
      <vt:lpstr>GORDON ON FISCHER</vt:lpstr>
      <vt:lpstr>TRADITIONAL MODELS?</vt:lpstr>
      <vt:lpstr>DOMESTIC FACTORS</vt:lpstr>
      <vt:lpstr>DOMESTIC FACTORS</vt:lpstr>
      <vt:lpstr>POST-FISCHER</vt:lpstr>
      <vt:lpstr>EVANS ON FISCHER</vt:lpstr>
      <vt:lpstr>FISCHER LEGACY</vt:lpstr>
      <vt:lpstr>DELUSION OR DESIGN?</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HISTORY</dc:title>
  <dc:creator>Sony</dc:creator>
  <cp:lastModifiedBy>Sony</cp:lastModifiedBy>
  <cp:revision>157</cp:revision>
  <dcterms:created xsi:type="dcterms:W3CDTF">2010-09-23T15:12:47Z</dcterms:created>
  <dcterms:modified xsi:type="dcterms:W3CDTF">2010-11-30T09:12:07Z</dcterms:modified>
</cp:coreProperties>
</file>