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69" autoAdjust="0"/>
    <p:restoredTop sz="94660"/>
  </p:normalViewPr>
  <p:slideViewPr>
    <p:cSldViewPr snapToGrid="0">
      <p:cViewPr varScale="1">
        <p:scale>
          <a:sx n="57" d="100"/>
          <a:sy n="57" d="100"/>
        </p:scale>
        <p:origin x="494" y="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88F94F-26EB-DAAA-5915-13EF1BFB27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10E3B2-FE88-99AE-1D9C-040C57272A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FF8321-66A9-70FD-21F1-5678AAC83E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62DEB-1504-4BBD-BAC9-434FB081CA01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7C37FE-AA85-395C-64E6-BF2FA16435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1E3B4A-1847-9544-5DE7-8BC28D32BC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241EC-27B7-4463-B480-ABC54E7063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0270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A069AE-A854-DAA0-615B-037AAD4B8C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4ECCDA-586B-DDF5-EDA7-52805FFEF8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A32FFF-E2F7-3405-B782-77EF97C51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62DEB-1504-4BBD-BAC9-434FB081CA01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6385ED-9E99-37B6-AE80-E6DB58AFA4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B5E2AF-B478-D152-060B-9F118F21C9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241EC-27B7-4463-B480-ABC54E7063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3452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D377C2-B6F2-EA31-AE83-9231DFF8E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992ABB-A149-A434-B217-A088E03BEC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A0DC7C-EDBE-FCCC-02D0-364520824A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62DEB-1504-4BBD-BAC9-434FB081CA01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E8B9D6-FDCF-2695-1CA1-CCB006A6AE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E4628D-40B0-AAC4-5E19-E35175AEE6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241EC-27B7-4463-B480-ABC54E7063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78966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35E61A-96C9-900B-B377-4FE574C7CE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0A35DC-1C82-20CE-98CC-48529C8FD2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4EBED2-B8FF-7D9B-2DD3-1D4EEF8FEA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D40390-2568-B385-F867-2F744456FD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62DEB-1504-4BBD-BAC9-434FB081CA01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85F34A-0951-FA9C-553D-FC33E336E4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A660D2-E2F4-6A88-FE0B-49FCF5253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241EC-27B7-4463-B480-ABC54E7063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1481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BEE07-A785-908B-8756-487E1E379B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1EB95C-C0C1-00E8-08DB-BBB347F41B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84A771-ACD5-9000-3963-D3C8834FA4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9D3B1F-249C-AFB2-4E6A-AE2A95F1B5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2B86DCA-FBED-FD9E-3F0E-8505C4003E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4B32071-3828-9224-515E-077742E87A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62DEB-1504-4BBD-BAC9-434FB081CA01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3D2226-DF3F-F74A-FEB8-586B308D2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4B917D8-D01B-DA2C-9F81-A1E8F15BD9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241EC-27B7-4463-B480-ABC54E7063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5323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0EDCB-9826-87C2-BBE8-19DE87E00B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4E83F9-6293-6838-356A-9197FF58FD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62DEB-1504-4BBD-BAC9-434FB081CA01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D55CB3-9AB4-D7F0-3644-FCAF63D2A3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2B3D94-13F2-02AB-9E19-393E127F30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241EC-27B7-4463-B480-ABC54E7063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868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63B60CF-2BA8-DA8B-5043-109DC4F89E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62DEB-1504-4BBD-BAC9-434FB081CA01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C67127-CF30-CFFA-7C30-6FE4114AB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001D2C-2D0F-B1EF-99DF-28D143380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241EC-27B7-4463-B480-ABC54E7063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8903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A4972-17DF-DBC2-2970-8ED174EEB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24EB9-1999-3845-7AD7-52264D2E8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E7315A-B545-D18D-55FA-31C46DD2C2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C4FA47-ECE8-9432-5743-1AF7A32484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62DEB-1504-4BBD-BAC9-434FB081CA01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8D6871-7E48-6014-ADD4-F5B48CF70B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909C75-869B-9AA0-4418-C36C2AB05F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241EC-27B7-4463-B480-ABC54E7063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0116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46FB09-56BA-6981-1543-3F12F6AEEB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94BFF86-2DA6-A736-242C-C887F430A4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2E4053-CD38-F7B8-A9E3-DE0359F53E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6DDAD5-8D02-CAD9-5900-39818472F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62DEB-1504-4BBD-BAC9-434FB081CA01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83ED31-4674-D09F-DB7A-E7C4F02546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0DF814-2C18-CFBA-E49D-067D064B3E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241EC-27B7-4463-B480-ABC54E7063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5073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4C459-8AB4-B49D-2C0C-65C6DEB58D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AB351B-BB63-7CDB-B266-020B4297C5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5826F0-D69D-0B2E-2D6A-CF33FE7973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62DEB-1504-4BBD-BAC9-434FB081CA01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E89B77-332B-7D0B-2E27-80FB6B1319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2C2F88-975F-C03F-4514-7470D236E5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241EC-27B7-4463-B480-ABC54E7063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323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D78F079-F299-0EDA-4FB0-10931CEE82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679EED-0FEF-14D5-6B61-08E47F0C555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BE02EF-4BBD-0108-2899-3259E0CD29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62DEB-1504-4BBD-BAC9-434FB081CA01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AED4D6-E1E0-0BB9-FB81-0A0430A905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231DAC-C599-9CA8-D9DC-DFBADD5985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241EC-27B7-4463-B480-ABC54E7063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1797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BD57DB9-3D4C-452B-8622-7269C7EDC2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499A84-5F80-A728-3CF3-1552E69155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F5B006-E5CF-75ED-FDB0-3103411D1DC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B562DEB-1504-4BBD-BAC9-434FB081CA01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0C738F-7F9A-69C0-9E10-982D812B5A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D60E86-DEEE-CC47-190A-2BF9ACB8FB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B4241EC-27B7-4463-B480-ABC54E7063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0095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4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lifelong learners ...">
            <a:extLst>
              <a:ext uri="{FF2B5EF4-FFF2-40B4-BE49-F238E27FC236}">
                <a16:creationId xmlns:a16="http://schemas.microsoft.com/office/drawing/2014/main" id="{2972E781-0988-D433-B9BD-4408AE1A60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Black - Simple English Wikipedia, the ...">
            <a:extLst>
              <a:ext uri="{FF2B5EF4-FFF2-40B4-BE49-F238E27FC236}">
                <a16:creationId xmlns:a16="http://schemas.microsoft.com/office/drawing/2014/main" id="{81806223-B374-CA06-EFE1-B8804B4DC0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8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ffectLst>
            <a:reflection endPos="65000" dist="508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EE9BCD4-0301-44E2-EEC4-06E6E7EC6395}"/>
              </a:ext>
            </a:extLst>
          </p:cNvPr>
          <p:cNvSpPr txBox="1"/>
          <p:nvPr/>
        </p:nvSpPr>
        <p:spPr>
          <a:xfrm>
            <a:off x="3894666" y="542032"/>
            <a:ext cx="60071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Reflective presentation</a:t>
            </a:r>
          </a:p>
        </p:txBody>
      </p:sp>
      <p:pic>
        <p:nvPicPr>
          <p:cNvPr id="3074" name="Picture 2" descr="University of Wales Trinity Saint David">
            <a:extLst>
              <a:ext uri="{FF2B5EF4-FFF2-40B4-BE49-F238E27FC236}">
                <a16:creationId xmlns:a16="http://schemas.microsoft.com/office/drawing/2014/main" id="{EEE9A7BB-44FC-A55B-8380-AED4A95D2E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175000" cy="1669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2FF62BE-7A12-5E3D-E31E-3CF9CCC1057C}"/>
              </a:ext>
            </a:extLst>
          </p:cNvPr>
          <p:cNvSpPr txBox="1"/>
          <p:nvPr/>
        </p:nvSpPr>
        <p:spPr>
          <a:xfrm>
            <a:off x="816429" y="2499836"/>
            <a:ext cx="9927771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Programme: </a:t>
            </a:r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Certificate of Higher Education</a:t>
            </a:r>
          </a:p>
          <a:p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Skills for Personal and Professional Growth</a:t>
            </a:r>
          </a:p>
          <a:p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BMSW4008</a:t>
            </a:r>
          </a:p>
          <a:p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Philippa Fitzgerald</a:t>
            </a:r>
          </a:p>
          <a:p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title: </a:t>
            </a:r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 of Learning</a:t>
            </a:r>
          </a:p>
          <a:p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Ionut Purice</a:t>
            </a:r>
          </a:p>
        </p:txBody>
      </p:sp>
    </p:spTree>
    <p:extLst>
      <p:ext uri="{BB962C8B-B14F-4D97-AF65-F5344CB8AC3E}">
        <p14:creationId xmlns:p14="http://schemas.microsoft.com/office/powerpoint/2010/main" val="38466756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7 Major Learning Styles and the 1 Big ...">
            <a:extLst>
              <a:ext uri="{FF2B5EF4-FFF2-40B4-BE49-F238E27FC236}">
                <a16:creationId xmlns:a16="http://schemas.microsoft.com/office/drawing/2014/main" id="{FDBF7EC3-4E00-C9DE-D85C-8E1E0CC982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Black - Simple English Wikipedia, the ...">
            <a:extLst>
              <a:ext uri="{FF2B5EF4-FFF2-40B4-BE49-F238E27FC236}">
                <a16:creationId xmlns:a16="http://schemas.microsoft.com/office/drawing/2014/main" id="{3C6F90B7-7902-EEE6-77CF-2BEF704C04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89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ffectLst>
            <a:reflection endPos="65000" dist="508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53C055E-EF85-1F63-CEA5-1B724BE55B91}"/>
              </a:ext>
            </a:extLst>
          </p:cNvPr>
          <p:cNvSpPr txBox="1"/>
          <p:nvPr/>
        </p:nvSpPr>
        <p:spPr>
          <a:xfrm>
            <a:off x="2223336" y="261120"/>
            <a:ext cx="81355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 Learned from this Module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3A949AE-D410-4CC3-050A-0E69A0BD90B2}"/>
              </a:ext>
            </a:extLst>
          </p:cNvPr>
          <p:cNvSpPr txBox="1"/>
          <p:nvPr/>
        </p:nvSpPr>
        <p:spPr>
          <a:xfrm>
            <a:off x="749300" y="2070100"/>
            <a:ext cx="61849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Digital Skills are important for both university and future professional work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BACA22B-34CB-16EE-8F7B-7E01A4989DAB}"/>
              </a:ext>
            </a:extLst>
          </p:cNvPr>
          <p:cNvSpPr txBox="1"/>
          <p:nvPr/>
        </p:nvSpPr>
        <p:spPr>
          <a:xfrm>
            <a:off x="6095999" y="3105834"/>
            <a:ext cx="52197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This module helped me reflect on my current digital abilities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0708249-6D37-A384-9716-9D8740A5BDF7}"/>
              </a:ext>
            </a:extLst>
          </p:cNvPr>
          <p:cNvSpPr txBox="1"/>
          <p:nvPr/>
        </p:nvSpPr>
        <p:spPr>
          <a:xfrm>
            <a:off x="889000" y="4210734"/>
            <a:ext cx="47879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I improved my understanding of Office 365 tools and Excel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28E29E4-7D12-EE9E-6777-8D744225700A}"/>
              </a:ext>
            </a:extLst>
          </p:cNvPr>
          <p:cNvSpPr txBox="1"/>
          <p:nvPr/>
        </p:nvSpPr>
        <p:spPr>
          <a:xfrm>
            <a:off x="6095999" y="4981917"/>
            <a:ext cx="56769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I learned that digital skills also support employability and professional growth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3DBEC7B-E579-B7C4-7BBC-7D32A025047E}"/>
              </a:ext>
            </a:extLst>
          </p:cNvPr>
          <p:cNvSpPr txBox="1"/>
          <p:nvPr/>
        </p:nvSpPr>
        <p:spPr>
          <a:xfrm>
            <a:off x="1663698" y="6083300"/>
            <a:ext cx="44323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(Jisc, n.d.; Advance HE, 2025)</a:t>
            </a:r>
          </a:p>
        </p:txBody>
      </p:sp>
    </p:spTree>
    <p:extLst>
      <p:ext uri="{BB962C8B-B14F-4D97-AF65-F5344CB8AC3E}">
        <p14:creationId xmlns:p14="http://schemas.microsoft.com/office/powerpoint/2010/main" val="31373269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Guides - Jisc">
            <a:extLst>
              <a:ext uri="{FF2B5EF4-FFF2-40B4-BE49-F238E27FC236}">
                <a16:creationId xmlns:a16="http://schemas.microsoft.com/office/drawing/2014/main" id="{DC814E54-110B-849E-68B0-547B171B15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>
            <a:extLst>
              <a:ext uri="{FF2B5EF4-FFF2-40B4-BE49-F238E27FC236}">
                <a16:creationId xmlns:a16="http://schemas.microsoft.com/office/drawing/2014/main" id="{97419F03-A3AE-45B8-4DF8-177DB115A8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9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ffectLst>
            <a:reflection endPos="65000" dist="508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C4DC41F-9373-7CCA-32CE-FFD11C0C295F}"/>
              </a:ext>
            </a:extLst>
          </p:cNvPr>
          <p:cNvSpPr txBox="1"/>
          <p:nvPr/>
        </p:nvSpPr>
        <p:spPr>
          <a:xfrm>
            <a:off x="1362514" y="271420"/>
            <a:ext cx="98933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Task 1: Jisc Digital Capability Reflection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97C33C1-C0BE-25F9-4BCD-E7E9D7548211}"/>
              </a:ext>
            </a:extLst>
          </p:cNvPr>
          <p:cNvSpPr txBox="1"/>
          <p:nvPr/>
        </p:nvSpPr>
        <p:spPr>
          <a:xfrm>
            <a:off x="489857" y="1551802"/>
            <a:ext cx="498021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Strengths:</a:t>
            </a:r>
          </a:p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Essential digital proficiency : 14/14</a:t>
            </a:r>
          </a:p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Essential digital productivity: 13/14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7699FEB-3449-3F11-B73C-BA7CF1B17962}"/>
              </a:ext>
            </a:extLst>
          </p:cNvPr>
          <p:cNvSpPr txBox="1"/>
          <p:nvPr/>
        </p:nvSpPr>
        <p:spPr>
          <a:xfrm>
            <a:off x="6721928" y="1551802"/>
            <a:ext cx="498021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Areas to improve:</a:t>
            </a:r>
          </a:p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Continuous professional development</a:t>
            </a:r>
          </a:p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skills for work experience, internships, and employment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4107ED7-8AB7-173A-4A20-98A0A32D9B10}"/>
              </a:ext>
            </a:extLst>
          </p:cNvPr>
          <p:cNvSpPr txBox="1"/>
          <p:nvPr/>
        </p:nvSpPr>
        <p:spPr>
          <a:xfrm>
            <a:off x="489857" y="3466237"/>
            <a:ext cx="435972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SMART goals:</a:t>
            </a:r>
          </a:p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Attend webinars and join one professional online community</a:t>
            </a:r>
          </a:p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 LinkedIn, connect with relevant people, and find job platforms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820EBC7-6A1D-C8D5-2387-A3B9CA574864}"/>
              </a:ext>
            </a:extLst>
          </p:cNvPr>
          <p:cNvSpPr txBox="1"/>
          <p:nvPr/>
        </p:nvSpPr>
        <p:spPr>
          <a:xfrm>
            <a:off x="968829" y="6234538"/>
            <a:ext cx="388075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(Jisc Discovery Tool, 2026; Jisc, n.d.)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4338596-9A5D-9B76-9585-14B134D433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9586" y="3535552"/>
            <a:ext cx="2919156" cy="309302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CAC3032-D666-25A0-389D-A966B39491D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39071" y="3557361"/>
            <a:ext cx="2919156" cy="3093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8588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LinkedIn Learning - Poudre Libraries">
            <a:extLst>
              <a:ext uri="{FF2B5EF4-FFF2-40B4-BE49-F238E27FC236}">
                <a16:creationId xmlns:a16="http://schemas.microsoft.com/office/drawing/2014/main" id="{FD4C8A10-8023-0216-6FF6-3AD6C1B7EC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67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>
            <a:extLst>
              <a:ext uri="{FF2B5EF4-FFF2-40B4-BE49-F238E27FC236}">
                <a16:creationId xmlns:a16="http://schemas.microsoft.com/office/drawing/2014/main" id="{5429B1D0-06F9-D8A3-5863-9DC8942EA4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91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ffectLst>
            <a:reflection endPos="65000" dist="508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D7D3476-7554-E1D4-C714-3B62CBA39DE0}"/>
              </a:ext>
            </a:extLst>
          </p:cNvPr>
          <p:cNvSpPr txBox="1"/>
          <p:nvPr/>
        </p:nvSpPr>
        <p:spPr>
          <a:xfrm>
            <a:off x="1574800" y="304486"/>
            <a:ext cx="904239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Task 2: LinkedIn Learning certificate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8FB558-74B1-9F36-7C01-2D2407C6CA10}"/>
              </a:ext>
            </a:extLst>
          </p:cNvPr>
          <p:cNvSpPr txBox="1"/>
          <p:nvPr/>
        </p:nvSpPr>
        <p:spPr>
          <a:xfrm>
            <a:off x="473530" y="2024743"/>
            <a:ext cx="442504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completed Learning Office: Word, Excel, PowerPoint, and Outlook.</a:t>
            </a:r>
          </a:p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Word improved my document writing and formatting skills.</a:t>
            </a:r>
          </a:p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Excel improved my ability to organize data and use spreadsheets.</a:t>
            </a:r>
          </a:p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PowerPoint and Outlook improved my presentation, communication and organisation skills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5708A5E-2BFA-D3B0-5224-2862743614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99132" y="1459002"/>
            <a:ext cx="6370827" cy="487643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2A40C7F-5DF2-45CB-E4D4-6BC203E07AEC}"/>
              </a:ext>
            </a:extLst>
          </p:cNvPr>
          <p:cNvSpPr txBox="1"/>
          <p:nvPr/>
        </p:nvSpPr>
        <p:spPr>
          <a:xfrm>
            <a:off x="1352549" y="5995643"/>
            <a:ext cx="272687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(LinkedIn Learning, 2026)</a:t>
            </a:r>
          </a:p>
        </p:txBody>
      </p:sp>
    </p:spTree>
    <p:extLst>
      <p:ext uri="{BB962C8B-B14F-4D97-AF65-F5344CB8AC3E}">
        <p14:creationId xmlns:p14="http://schemas.microsoft.com/office/powerpoint/2010/main" val="17811256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Excel for Microsoft 365 cheat sheet – Computerworld">
            <a:extLst>
              <a:ext uri="{FF2B5EF4-FFF2-40B4-BE49-F238E27FC236}">
                <a16:creationId xmlns:a16="http://schemas.microsoft.com/office/drawing/2014/main" id="{086D75BC-3441-FF21-34AE-AE92E66515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>
            <a:extLst>
              <a:ext uri="{FF2B5EF4-FFF2-40B4-BE49-F238E27FC236}">
                <a16:creationId xmlns:a16="http://schemas.microsoft.com/office/drawing/2014/main" id="{2FC3FFFB-7798-2954-78CB-F6566F17A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91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ffectLst>
            <a:reflection endPos="65000" dist="508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990D65A-5FB2-0AA9-07C9-C820BA7DB113}"/>
              </a:ext>
            </a:extLst>
          </p:cNvPr>
          <p:cNvSpPr txBox="1"/>
          <p:nvPr/>
        </p:nvSpPr>
        <p:spPr>
          <a:xfrm>
            <a:off x="2254250" y="291034"/>
            <a:ext cx="76835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Task 3: Why Excel is important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44C550F-CD34-3FF1-6DE3-DE64BECC814E}"/>
              </a:ext>
            </a:extLst>
          </p:cNvPr>
          <p:cNvSpPr txBox="1"/>
          <p:nvPr/>
        </p:nvSpPr>
        <p:spPr>
          <a:xfrm>
            <a:off x="538843" y="1997839"/>
            <a:ext cx="635181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Excel is useful for data analysis because it help organise and calculate data.</a:t>
            </a:r>
          </a:p>
          <a:p>
            <a:endPara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supports budgeting by tracking income and expenditure clearly.</a:t>
            </a:r>
          </a:p>
          <a:p>
            <a:endPara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improves reporting through tables, charts, and graphs.</a:t>
            </a:r>
          </a:p>
          <a:p>
            <a:endPara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helps with decision-making because data can be compared and interpreted more easily.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42DD5EB-884B-41A3-2B80-47CD7962500E}"/>
              </a:ext>
            </a:extLst>
          </p:cNvPr>
          <p:cNvSpPr txBox="1"/>
          <p:nvPr/>
        </p:nvSpPr>
        <p:spPr>
          <a:xfrm>
            <a:off x="6890657" y="5584371"/>
            <a:ext cx="43597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(Rebman Jr. et al., 2023; Microsoft, n.d.)</a:t>
            </a:r>
          </a:p>
        </p:txBody>
      </p:sp>
    </p:spTree>
    <p:extLst>
      <p:ext uri="{BB962C8B-B14F-4D97-AF65-F5344CB8AC3E}">
        <p14:creationId xmlns:p14="http://schemas.microsoft.com/office/powerpoint/2010/main" val="41920935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The Importance of Self-Reflection">
            <a:extLst>
              <a:ext uri="{FF2B5EF4-FFF2-40B4-BE49-F238E27FC236}">
                <a16:creationId xmlns:a16="http://schemas.microsoft.com/office/drawing/2014/main" id="{E3B93AC4-0D13-CAE6-96E2-C197F6290F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>
            <a:extLst>
              <a:ext uri="{FF2B5EF4-FFF2-40B4-BE49-F238E27FC236}">
                <a16:creationId xmlns:a16="http://schemas.microsoft.com/office/drawing/2014/main" id="{A4A1B4F8-27FB-5624-C973-CDE9E8C764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9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ffectLst>
            <a:reflection endPos="65000" dist="508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17C7CAE-4BF2-3614-A593-80A3CF7EE354}"/>
              </a:ext>
            </a:extLst>
          </p:cNvPr>
          <p:cNvSpPr txBox="1"/>
          <p:nvPr/>
        </p:nvSpPr>
        <p:spPr>
          <a:xfrm>
            <a:off x="4781550" y="190500"/>
            <a:ext cx="28257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4A8141-B6B6-8DF7-9706-3DB1E89E48BE}"/>
              </a:ext>
            </a:extLst>
          </p:cNvPr>
          <p:cNvSpPr txBox="1"/>
          <p:nvPr/>
        </p:nvSpPr>
        <p:spPr>
          <a:xfrm>
            <a:off x="368300" y="1511300"/>
            <a:ext cx="73533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now understand my digital strengths and areas for improvement more clearly.</a:t>
            </a:r>
          </a:p>
          <a:p>
            <a:pPr marL="285750" indent="-285750">
              <a:buFontTx/>
              <a:buChar char="-"/>
            </a:pP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improved my confidence in Office 365 and Excel.</a:t>
            </a:r>
          </a:p>
          <a:p>
            <a:pPr marL="285750" indent="-285750">
              <a:buFontTx/>
              <a:buChar char="-"/>
            </a:pP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still need employability-focused digital skills, especially professional development, and online professional presence.</a:t>
            </a:r>
          </a:p>
          <a:p>
            <a:pPr marL="285750" indent="-285750">
              <a:buFontTx/>
              <a:buChar char="-"/>
            </a:pP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These skills will help me with future assignments, presentations, communication, and employment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3BE9BBD-8657-96AA-0393-159BA0377F43}"/>
              </a:ext>
            </a:extLst>
          </p:cNvPr>
          <p:cNvSpPr txBox="1"/>
          <p:nvPr/>
        </p:nvSpPr>
        <p:spPr>
          <a:xfrm>
            <a:off x="8445500" y="6272768"/>
            <a:ext cx="3543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(Jisc, 2026; Advance HE, 2025)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03C8551-BED2-4768-49DC-C211502FB6D2}"/>
              </a:ext>
            </a:extLst>
          </p:cNvPr>
          <p:cNvSpPr txBox="1"/>
          <p:nvPr/>
        </p:nvSpPr>
        <p:spPr>
          <a:xfrm>
            <a:off x="368300" y="5061813"/>
            <a:ext cx="116621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Through this module, I became more aware of my digital strengths, weaknesses, and future development needs.</a:t>
            </a:r>
          </a:p>
        </p:txBody>
      </p:sp>
    </p:spTree>
    <p:extLst>
      <p:ext uri="{BB962C8B-B14F-4D97-AF65-F5344CB8AC3E}">
        <p14:creationId xmlns:p14="http://schemas.microsoft.com/office/powerpoint/2010/main" val="28381211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3E92307-33B0-0836-D254-4E53EA401180}"/>
              </a:ext>
            </a:extLst>
          </p:cNvPr>
          <p:cNvSpPr txBox="1"/>
          <p:nvPr/>
        </p:nvSpPr>
        <p:spPr>
          <a:xfrm>
            <a:off x="4400550" y="393700"/>
            <a:ext cx="36893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4266B3-FE78-1107-55FD-13E50AEBD84B}"/>
              </a:ext>
            </a:extLst>
          </p:cNvPr>
          <p:cNvSpPr txBox="1"/>
          <p:nvPr/>
        </p:nvSpPr>
        <p:spPr>
          <a:xfrm>
            <a:off x="330200" y="1384300"/>
            <a:ext cx="9639300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Advance HE (2025).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Digital Literacies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[online] Advance-he.ac.uk. Available at: https://www.advance-he.ac.uk/knowledge-hub/digital-literacies [Accessed 13 Mar. 2026].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Jisc (n.d.).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Building Digital Capability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[online] Jisc. Available at: https://www.jisc.ac.uk/building-digital-capability [Accessed 13 Mar. 2026].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Jisc (n.d.).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Discovery Tool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[online] Jisc. Available at: https://digitalcapability.jisc.ac.uk/our-service/discovery-tool/ [Accessed 14 Mar. 2026].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Jisc Discovery Tool (2026)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Personal digital capability results.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Unpublished self-assessment report, completed March 2026</a:t>
            </a:r>
          </a:p>
          <a:p>
            <a:pPr marL="285750" indent="-285750">
              <a:buFontTx/>
              <a:buChar char="-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LinkedIn Learning (2026)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Learning Office 2024: Word, Excel, PowerPoint, and Outlook.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Certificate of completion, completed 14 March 2026</a:t>
            </a:r>
          </a:p>
          <a:p>
            <a:pPr marL="285750" indent="-285750">
              <a:buFontTx/>
              <a:buChar char="-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Microsoft (n.d.).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Excel Functions (by category)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[online] support.microsoft.com. Available at: https://support.microsoft.com/en-us/office/excel-functions-by-category-5f91f4e9-7b42-46d2-9bd1-63f26a86c0eb [Accessed 9 Mar. 2026].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11298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</TotalTime>
  <Words>589</Words>
  <Application>Microsoft Office PowerPoint</Application>
  <PresentationFormat>Widescreen</PresentationFormat>
  <Paragraphs>70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Valentin</dc:creator>
  <cp:lastModifiedBy>Ionut Purice (2208184)</cp:lastModifiedBy>
  <cp:revision>2</cp:revision>
  <dcterms:created xsi:type="dcterms:W3CDTF">2026-03-16T04:17:56Z</dcterms:created>
  <dcterms:modified xsi:type="dcterms:W3CDTF">2026-03-16T08:51:15Z</dcterms:modified>
</cp:coreProperties>
</file>