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7" r:id="rId4"/>
  </p:sldMasterIdLst>
  <p:sldIdLst>
    <p:sldId id="257" r:id="rId5"/>
    <p:sldId id="276" r:id="rId6"/>
    <p:sldId id="262" r:id="rId7"/>
    <p:sldId id="264" r:id="rId8"/>
    <p:sldId id="275" r:id="rId9"/>
    <p:sldId id="265" r:id="rId10"/>
    <p:sldId id="266" r:id="rId11"/>
    <p:sldId id="268" r:id="rId12"/>
    <p:sldId id="269" r:id="rId13"/>
    <p:sldId id="270" r:id="rId14"/>
    <p:sldId id="271" r:id="rId15"/>
    <p:sldId id="278" r:id="rId16"/>
    <p:sldId id="274"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3722"/>
    <a:srgbClr val="2B3922"/>
    <a:srgbClr val="344529"/>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01" autoAdjust="0"/>
    <p:restoredTop sz="93447" autoAdjust="0"/>
  </p:normalViewPr>
  <p:slideViewPr>
    <p:cSldViewPr snapToGrid="0">
      <p:cViewPr varScale="1">
        <p:scale>
          <a:sx n="56" d="100"/>
          <a:sy n="56" d="100"/>
        </p:scale>
        <p:origin x="996" y="4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636DE-38C9-4D5C-B0DA-2FD03F7E785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6682E497-498C-4801-A8B9-DEF63D6F0AC9}">
      <dgm:prSet phldrT="[Text]"/>
      <dgm:spPr/>
      <dgm:t>
        <a:bodyPr/>
        <a:lstStyle/>
        <a:p>
          <a:pPr>
            <a:lnSpc>
              <a:spcPct val="100000"/>
            </a:lnSpc>
          </a:pPr>
          <a:r>
            <a:rPr lang="en-GB" dirty="0"/>
            <a:t>Increasing waiting lists</a:t>
          </a:r>
        </a:p>
      </dgm:t>
    </dgm:pt>
    <dgm:pt modelId="{0C6FFB8A-10DD-4B7C-AE06-143AD90F80EE}" type="parTrans" cxnId="{9BD1FB9D-4ABC-4E10-933F-1011BF92C1C6}">
      <dgm:prSet/>
      <dgm:spPr/>
      <dgm:t>
        <a:bodyPr/>
        <a:lstStyle/>
        <a:p>
          <a:endParaRPr lang="en-GB"/>
        </a:p>
      </dgm:t>
    </dgm:pt>
    <dgm:pt modelId="{FF48B570-0693-46A4-A8D6-911B98A19188}" type="sibTrans" cxnId="{9BD1FB9D-4ABC-4E10-933F-1011BF92C1C6}">
      <dgm:prSet/>
      <dgm:spPr/>
      <dgm:t>
        <a:bodyPr/>
        <a:lstStyle/>
        <a:p>
          <a:endParaRPr lang="en-GB"/>
        </a:p>
      </dgm:t>
    </dgm:pt>
    <dgm:pt modelId="{10A4184A-2CC0-4D1C-B44E-1CCD2C5E8806}">
      <dgm:prSet phldrT="[Text]"/>
      <dgm:spPr/>
      <dgm:t>
        <a:bodyPr/>
        <a:lstStyle/>
        <a:p>
          <a:pPr>
            <a:lnSpc>
              <a:spcPct val="100000"/>
            </a:lnSpc>
          </a:pPr>
          <a:r>
            <a:rPr lang="en-GB"/>
            <a:t>Unsustainable services</a:t>
          </a:r>
        </a:p>
      </dgm:t>
    </dgm:pt>
    <dgm:pt modelId="{13353A03-3D8D-4751-A204-CB4114B4571C}" type="parTrans" cxnId="{C7B33333-EB83-458D-B948-BEC1F1A3F525}">
      <dgm:prSet/>
      <dgm:spPr/>
      <dgm:t>
        <a:bodyPr/>
        <a:lstStyle/>
        <a:p>
          <a:endParaRPr lang="en-GB"/>
        </a:p>
      </dgm:t>
    </dgm:pt>
    <dgm:pt modelId="{0478E668-577D-44BE-957F-0B16ECBD0B2A}" type="sibTrans" cxnId="{C7B33333-EB83-458D-B948-BEC1F1A3F525}">
      <dgm:prSet/>
      <dgm:spPr/>
      <dgm:t>
        <a:bodyPr/>
        <a:lstStyle/>
        <a:p>
          <a:endParaRPr lang="en-GB"/>
        </a:p>
      </dgm:t>
    </dgm:pt>
    <dgm:pt modelId="{C0845B2C-B0E6-4888-8742-2C66476E9DDF}">
      <dgm:prSet phldrT="[Text]"/>
      <dgm:spPr/>
      <dgm:t>
        <a:bodyPr/>
        <a:lstStyle/>
        <a:p>
          <a:pPr>
            <a:lnSpc>
              <a:spcPct val="100000"/>
            </a:lnSpc>
          </a:pPr>
          <a:r>
            <a:rPr lang="en-GB"/>
            <a:t>Deteriorating care quality</a:t>
          </a:r>
        </a:p>
      </dgm:t>
    </dgm:pt>
    <dgm:pt modelId="{193656C5-F986-4F1F-B415-3DBD984B53A8}" type="parTrans" cxnId="{EF900518-822A-42E7-B98A-07D16259FD4C}">
      <dgm:prSet/>
      <dgm:spPr/>
      <dgm:t>
        <a:bodyPr/>
        <a:lstStyle/>
        <a:p>
          <a:endParaRPr lang="en-GB"/>
        </a:p>
      </dgm:t>
    </dgm:pt>
    <dgm:pt modelId="{E483170E-913F-4111-8BAD-3820553766FB}" type="sibTrans" cxnId="{EF900518-822A-42E7-B98A-07D16259FD4C}">
      <dgm:prSet/>
      <dgm:spPr/>
      <dgm:t>
        <a:bodyPr/>
        <a:lstStyle/>
        <a:p>
          <a:endParaRPr lang="en-GB"/>
        </a:p>
      </dgm:t>
    </dgm:pt>
    <dgm:pt modelId="{77021732-0E2C-4E0F-A564-A13879F1E4FB}" type="pres">
      <dgm:prSet presAssocID="{FF6636DE-38C9-4D5C-B0DA-2FD03F7E785F}" presName="root" presStyleCnt="0">
        <dgm:presLayoutVars>
          <dgm:dir/>
          <dgm:resizeHandles val="exact"/>
        </dgm:presLayoutVars>
      </dgm:prSet>
      <dgm:spPr/>
    </dgm:pt>
    <dgm:pt modelId="{7AD9C71B-390F-452C-9473-727BA8273CC1}" type="pres">
      <dgm:prSet presAssocID="{6682E497-498C-4801-A8B9-DEF63D6F0AC9}" presName="compNode" presStyleCnt="0"/>
      <dgm:spPr/>
    </dgm:pt>
    <dgm:pt modelId="{5E1CB401-EBD6-4E3A-82EF-1BB4E527EFA0}" type="pres">
      <dgm:prSet presAssocID="{6682E497-498C-4801-A8B9-DEF63D6F0AC9}" presName="bgRect" presStyleLbl="bgShp" presStyleIdx="0" presStyleCnt="3"/>
      <dgm:spPr/>
    </dgm:pt>
    <dgm:pt modelId="{46128A35-FF2E-4985-A207-21987027BFC8}" type="pres">
      <dgm:prSet presAssocID="{6682E497-498C-4801-A8B9-DEF63D6F0A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537E91BC-EC0D-4475-9D66-54D69B9F79C3}" type="pres">
      <dgm:prSet presAssocID="{6682E497-498C-4801-A8B9-DEF63D6F0AC9}" presName="spaceRect" presStyleCnt="0"/>
      <dgm:spPr/>
    </dgm:pt>
    <dgm:pt modelId="{DB1CB062-48B6-47F1-BA50-A9BA88460662}" type="pres">
      <dgm:prSet presAssocID="{6682E497-498C-4801-A8B9-DEF63D6F0AC9}" presName="parTx" presStyleLbl="revTx" presStyleIdx="0" presStyleCnt="3">
        <dgm:presLayoutVars>
          <dgm:chMax val="0"/>
          <dgm:chPref val="0"/>
        </dgm:presLayoutVars>
      </dgm:prSet>
      <dgm:spPr/>
    </dgm:pt>
    <dgm:pt modelId="{32A63C9A-85A0-4BD1-A480-58F925F907FC}" type="pres">
      <dgm:prSet presAssocID="{FF48B570-0693-46A4-A8D6-911B98A19188}" presName="sibTrans" presStyleCnt="0"/>
      <dgm:spPr/>
    </dgm:pt>
    <dgm:pt modelId="{CA855BF1-8343-4A98-8493-CC22F7B8708D}" type="pres">
      <dgm:prSet presAssocID="{10A4184A-2CC0-4D1C-B44E-1CCD2C5E8806}" presName="compNode" presStyleCnt="0"/>
      <dgm:spPr/>
    </dgm:pt>
    <dgm:pt modelId="{5066428D-E87B-4BCA-B3A5-BE971C479303}" type="pres">
      <dgm:prSet presAssocID="{10A4184A-2CC0-4D1C-B44E-1CCD2C5E8806}" presName="bgRect" presStyleLbl="bgShp" presStyleIdx="1" presStyleCnt="3"/>
      <dgm:spPr/>
    </dgm:pt>
    <dgm:pt modelId="{0C6A2596-1175-4C24-9C0B-CFD20FAC7C35}" type="pres">
      <dgm:prSet presAssocID="{10A4184A-2CC0-4D1C-B44E-1CCD2C5E88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Signal with solid fill"/>
        </a:ext>
      </dgm:extLst>
    </dgm:pt>
    <dgm:pt modelId="{1D57A4A1-64F3-4E15-BDAD-14393DF8CF68}" type="pres">
      <dgm:prSet presAssocID="{10A4184A-2CC0-4D1C-B44E-1CCD2C5E8806}" presName="spaceRect" presStyleCnt="0"/>
      <dgm:spPr/>
    </dgm:pt>
    <dgm:pt modelId="{69D70DC9-7C52-4A5E-AE5D-B0E1EDCBADF9}" type="pres">
      <dgm:prSet presAssocID="{10A4184A-2CC0-4D1C-B44E-1CCD2C5E8806}" presName="parTx" presStyleLbl="revTx" presStyleIdx="1" presStyleCnt="3">
        <dgm:presLayoutVars>
          <dgm:chMax val="0"/>
          <dgm:chPref val="0"/>
        </dgm:presLayoutVars>
      </dgm:prSet>
      <dgm:spPr/>
    </dgm:pt>
    <dgm:pt modelId="{C3D4DF8B-EC14-49C8-B65B-264DD1023EA4}" type="pres">
      <dgm:prSet presAssocID="{0478E668-577D-44BE-957F-0B16ECBD0B2A}" presName="sibTrans" presStyleCnt="0"/>
      <dgm:spPr/>
    </dgm:pt>
    <dgm:pt modelId="{E4F271D7-2875-458B-8A85-FEBB0F176AB1}" type="pres">
      <dgm:prSet presAssocID="{C0845B2C-B0E6-4888-8742-2C66476E9DDF}" presName="compNode" presStyleCnt="0"/>
      <dgm:spPr/>
    </dgm:pt>
    <dgm:pt modelId="{C5EDA021-43E2-4C7A-BF12-EF6975FCE58C}" type="pres">
      <dgm:prSet presAssocID="{C0845B2C-B0E6-4888-8742-2C66476E9DDF}" presName="bgRect" presStyleLbl="bgShp" presStyleIdx="2" presStyleCnt="3"/>
      <dgm:spPr/>
    </dgm:pt>
    <dgm:pt modelId="{36B3BA21-9A45-4FB0-9C9E-938EE80B400B}" type="pres">
      <dgm:prSet presAssocID="{C0845B2C-B0E6-4888-8742-2C66476E9DD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D9B1DFD0-67C6-45C5-9D9E-72AC6F1F1DDB}" type="pres">
      <dgm:prSet presAssocID="{C0845B2C-B0E6-4888-8742-2C66476E9DDF}" presName="spaceRect" presStyleCnt="0"/>
      <dgm:spPr/>
    </dgm:pt>
    <dgm:pt modelId="{B4688C37-81A1-4271-BFA9-4EA447ECF418}" type="pres">
      <dgm:prSet presAssocID="{C0845B2C-B0E6-4888-8742-2C66476E9DDF}" presName="parTx" presStyleLbl="revTx" presStyleIdx="2" presStyleCnt="3">
        <dgm:presLayoutVars>
          <dgm:chMax val="0"/>
          <dgm:chPref val="0"/>
        </dgm:presLayoutVars>
      </dgm:prSet>
      <dgm:spPr/>
    </dgm:pt>
  </dgm:ptLst>
  <dgm:cxnLst>
    <dgm:cxn modelId="{603C8509-01C9-4040-9332-8FAF21E2D1DF}" type="presOf" srcId="{FF6636DE-38C9-4D5C-B0DA-2FD03F7E785F}" destId="{77021732-0E2C-4E0F-A564-A13879F1E4FB}" srcOrd="0" destOrd="0" presId="urn:microsoft.com/office/officeart/2018/2/layout/IconVerticalSolidList"/>
    <dgm:cxn modelId="{C7D3C40F-B52E-41B5-B27C-CE1BA0E6D405}" type="presOf" srcId="{C0845B2C-B0E6-4888-8742-2C66476E9DDF}" destId="{B4688C37-81A1-4271-BFA9-4EA447ECF418}" srcOrd="0" destOrd="0" presId="urn:microsoft.com/office/officeart/2018/2/layout/IconVerticalSolidList"/>
    <dgm:cxn modelId="{EF900518-822A-42E7-B98A-07D16259FD4C}" srcId="{FF6636DE-38C9-4D5C-B0DA-2FD03F7E785F}" destId="{C0845B2C-B0E6-4888-8742-2C66476E9DDF}" srcOrd="2" destOrd="0" parTransId="{193656C5-F986-4F1F-B415-3DBD984B53A8}" sibTransId="{E483170E-913F-4111-8BAD-3820553766FB}"/>
    <dgm:cxn modelId="{692DFC2A-1153-4491-8712-0F0DD3BDA7A2}" type="presOf" srcId="{6682E497-498C-4801-A8B9-DEF63D6F0AC9}" destId="{DB1CB062-48B6-47F1-BA50-A9BA88460662}" srcOrd="0" destOrd="0" presId="urn:microsoft.com/office/officeart/2018/2/layout/IconVerticalSolidList"/>
    <dgm:cxn modelId="{C7B33333-EB83-458D-B948-BEC1F1A3F525}" srcId="{FF6636DE-38C9-4D5C-B0DA-2FD03F7E785F}" destId="{10A4184A-2CC0-4D1C-B44E-1CCD2C5E8806}" srcOrd="1" destOrd="0" parTransId="{13353A03-3D8D-4751-A204-CB4114B4571C}" sibTransId="{0478E668-577D-44BE-957F-0B16ECBD0B2A}"/>
    <dgm:cxn modelId="{9BD1FB9D-4ABC-4E10-933F-1011BF92C1C6}" srcId="{FF6636DE-38C9-4D5C-B0DA-2FD03F7E785F}" destId="{6682E497-498C-4801-A8B9-DEF63D6F0AC9}" srcOrd="0" destOrd="0" parTransId="{0C6FFB8A-10DD-4B7C-AE06-143AD90F80EE}" sibTransId="{FF48B570-0693-46A4-A8D6-911B98A19188}"/>
    <dgm:cxn modelId="{6D5AD0BF-7C42-4F33-9764-B715D427157E}" type="presOf" srcId="{10A4184A-2CC0-4D1C-B44E-1CCD2C5E8806}" destId="{69D70DC9-7C52-4A5E-AE5D-B0E1EDCBADF9}" srcOrd="0" destOrd="0" presId="urn:microsoft.com/office/officeart/2018/2/layout/IconVerticalSolidList"/>
    <dgm:cxn modelId="{2F7CDCD2-9A5B-47B1-AE8E-1397500132DE}" type="presParOf" srcId="{77021732-0E2C-4E0F-A564-A13879F1E4FB}" destId="{7AD9C71B-390F-452C-9473-727BA8273CC1}" srcOrd="0" destOrd="0" presId="urn:microsoft.com/office/officeart/2018/2/layout/IconVerticalSolidList"/>
    <dgm:cxn modelId="{7C0EDEAF-E86A-45B9-A366-9902FE93C6C5}" type="presParOf" srcId="{7AD9C71B-390F-452C-9473-727BA8273CC1}" destId="{5E1CB401-EBD6-4E3A-82EF-1BB4E527EFA0}" srcOrd="0" destOrd="0" presId="urn:microsoft.com/office/officeart/2018/2/layout/IconVerticalSolidList"/>
    <dgm:cxn modelId="{8846677D-74B2-4236-B485-BB4B49E0CE1A}" type="presParOf" srcId="{7AD9C71B-390F-452C-9473-727BA8273CC1}" destId="{46128A35-FF2E-4985-A207-21987027BFC8}" srcOrd="1" destOrd="0" presId="urn:microsoft.com/office/officeart/2018/2/layout/IconVerticalSolidList"/>
    <dgm:cxn modelId="{381F3CE8-FD69-43FC-A7A8-1EE760417A4A}" type="presParOf" srcId="{7AD9C71B-390F-452C-9473-727BA8273CC1}" destId="{537E91BC-EC0D-4475-9D66-54D69B9F79C3}" srcOrd="2" destOrd="0" presId="urn:microsoft.com/office/officeart/2018/2/layout/IconVerticalSolidList"/>
    <dgm:cxn modelId="{F3CCD158-A2E7-495D-8167-07AB4074F7BF}" type="presParOf" srcId="{7AD9C71B-390F-452C-9473-727BA8273CC1}" destId="{DB1CB062-48B6-47F1-BA50-A9BA88460662}" srcOrd="3" destOrd="0" presId="urn:microsoft.com/office/officeart/2018/2/layout/IconVerticalSolidList"/>
    <dgm:cxn modelId="{531DC75A-2A7A-4E96-8F7D-C835FABBE6A8}" type="presParOf" srcId="{77021732-0E2C-4E0F-A564-A13879F1E4FB}" destId="{32A63C9A-85A0-4BD1-A480-58F925F907FC}" srcOrd="1" destOrd="0" presId="urn:microsoft.com/office/officeart/2018/2/layout/IconVerticalSolidList"/>
    <dgm:cxn modelId="{33274C2C-D48D-47EA-9739-6C74C4A4B9B8}" type="presParOf" srcId="{77021732-0E2C-4E0F-A564-A13879F1E4FB}" destId="{CA855BF1-8343-4A98-8493-CC22F7B8708D}" srcOrd="2" destOrd="0" presId="urn:microsoft.com/office/officeart/2018/2/layout/IconVerticalSolidList"/>
    <dgm:cxn modelId="{A02B9173-DAAE-4C18-A2A9-572473CBA40B}" type="presParOf" srcId="{CA855BF1-8343-4A98-8493-CC22F7B8708D}" destId="{5066428D-E87B-4BCA-B3A5-BE971C479303}" srcOrd="0" destOrd="0" presId="urn:microsoft.com/office/officeart/2018/2/layout/IconVerticalSolidList"/>
    <dgm:cxn modelId="{31241B7E-8BC5-4C48-99E3-9E1E89321CA5}" type="presParOf" srcId="{CA855BF1-8343-4A98-8493-CC22F7B8708D}" destId="{0C6A2596-1175-4C24-9C0B-CFD20FAC7C35}" srcOrd="1" destOrd="0" presId="urn:microsoft.com/office/officeart/2018/2/layout/IconVerticalSolidList"/>
    <dgm:cxn modelId="{26BC597E-9E96-4D33-8B77-B0EE5FDFB9BE}" type="presParOf" srcId="{CA855BF1-8343-4A98-8493-CC22F7B8708D}" destId="{1D57A4A1-64F3-4E15-BDAD-14393DF8CF68}" srcOrd="2" destOrd="0" presId="urn:microsoft.com/office/officeart/2018/2/layout/IconVerticalSolidList"/>
    <dgm:cxn modelId="{6FBCDC97-208E-4907-9EA6-128E9D2DBCF5}" type="presParOf" srcId="{CA855BF1-8343-4A98-8493-CC22F7B8708D}" destId="{69D70DC9-7C52-4A5E-AE5D-B0E1EDCBADF9}" srcOrd="3" destOrd="0" presId="urn:microsoft.com/office/officeart/2018/2/layout/IconVerticalSolidList"/>
    <dgm:cxn modelId="{4A4396EF-1286-4BB5-9E58-E120C8993E02}" type="presParOf" srcId="{77021732-0E2C-4E0F-A564-A13879F1E4FB}" destId="{C3D4DF8B-EC14-49C8-B65B-264DD1023EA4}" srcOrd="3" destOrd="0" presId="urn:microsoft.com/office/officeart/2018/2/layout/IconVerticalSolidList"/>
    <dgm:cxn modelId="{DB658026-FF1D-4B9C-A110-DE39800B8768}" type="presParOf" srcId="{77021732-0E2C-4E0F-A564-A13879F1E4FB}" destId="{E4F271D7-2875-458B-8A85-FEBB0F176AB1}" srcOrd="4" destOrd="0" presId="urn:microsoft.com/office/officeart/2018/2/layout/IconVerticalSolidList"/>
    <dgm:cxn modelId="{3CA3F3A9-5045-4CB7-96BF-8FC87B44D651}" type="presParOf" srcId="{E4F271D7-2875-458B-8A85-FEBB0F176AB1}" destId="{C5EDA021-43E2-4C7A-BF12-EF6975FCE58C}" srcOrd="0" destOrd="0" presId="urn:microsoft.com/office/officeart/2018/2/layout/IconVerticalSolidList"/>
    <dgm:cxn modelId="{A76EDF60-B67E-4183-B4B1-5C4545AB3F13}" type="presParOf" srcId="{E4F271D7-2875-458B-8A85-FEBB0F176AB1}" destId="{36B3BA21-9A45-4FB0-9C9E-938EE80B400B}" srcOrd="1" destOrd="0" presId="urn:microsoft.com/office/officeart/2018/2/layout/IconVerticalSolidList"/>
    <dgm:cxn modelId="{74366FE6-FD98-4C9E-9753-F1D30EBEA7FC}" type="presParOf" srcId="{E4F271D7-2875-458B-8A85-FEBB0F176AB1}" destId="{D9B1DFD0-67C6-45C5-9D9E-72AC6F1F1DDB}" srcOrd="2" destOrd="0" presId="urn:microsoft.com/office/officeart/2018/2/layout/IconVerticalSolidList"/>
    <dgm:cxn modelId="{3AB9DDE8-97CB-4560-9A46-82CA4B0CEFCA}" type="presParOf" srcId="{E4F271D7-2875-458B-8A85-FEBB0F176AB1}" destId="{B4688C37-81A1-4271-BFA9-4EA447ECF4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2D12D9-B619-4409-9332-60309D1B611B}"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US"/>
        </a:p>
      </dgm:t>
    </dgm:pt>
    <dgm:pt modelId="{380542DB-6EC7-4711-BECE-2EEC39C88C39}">
      <dgm:prSet/>
      <dgm:spPr/>
      <dgm:t>
        <a:bodyPr/>
        <a:lstStyle/>
        <a:p>
          <a:pPr>
            <a:defRPr cap="all"/>
          </a:pPr>
          <a:r>
            <a:rPr lang="en-GB" dirty="0">
              <a:latin typeface="Arial" panose="020B0604020202020204" pitchFamily="34" charset="0"/>
              <a:cs typeface="Arial" panose="020B0604020202020204" pitchFamily="34" charset="0"/>
            </a:rPr>
            <a:t>There is various reasons why shortage it is drastically increasing across the care system</a:t>
          </a:r>
          <a:endParaRPr lang="en-US" dirty="0">
            <a:latin typeface="Arial" panose="020B0604020202020204" pitchFamily="34" charset="0"/>
            <a:cs typeface="Arial" panose="020B0604020202020204" pitchFamily="34" charset="0"/>
          </a:endParaRPr>
        </a:p>
      </dgm:t>
    </dgm:pt>
    <dgm:pt modelId="{8CFE251E-014E-4FC0-A609-5B3EC504B7FB}" type="parTrans" cxnId="{1F53AE00-8B11-466B-8B69-82E4A26BA7F9}">
      <dgm:prSet/>
      <dgm:spPr/>
      <dgm:t>
        <a:bodyPr/>
        <a:lstStyle/>
        <a:p>
          <a:endParaRPr lang="en-US"/>
        </a:p>
      </dgm:t>
    </dgm:pt>
    <dgm:pt modelId="{E7BE587A-D2B0-4FED-88D3-7A3BBA7EE6E5}" type="sibTrans" cxnId="{1F53AE00-8B11-466B-8B69-82E4A26BA7F9}">
      <dgm:prSet/>
      <dgm:spPr/>
      <dgm:t>
        <a:bodyPr/>
        <a:lstStyle/>
        <a:p>
          <a:endParaRPr lang="en-US"/>
        </a:p>
      </dgm:t>
    </dgm:pt>
    <dgm:pt modelId="{B840791E-6798-42B9-A047-CE9C4394125C}">
      <dgm:prSet/>
      <dgm:spPr/>
      <dgm:t>
        <a:bodyPr/>
        <a:lstStyle/>
        <a:p>
          <a:pPr>
            <a:defRPr cap="all"/>
          </a:pPr>
          <a:r>
            <a:rPr lang="en-US" dirty="0">
              <a:latin typeface="Arial" panose="020B0604020202020204" pitchFamily="34" charset="0"/>
              <a:cs typeface="Arial" panose="020B0604020202020204" pitchFamily="34" charset="0"/>
            </a:rPr>
            <a:t>To evaluate the reasons in depth , Pestel analysis was used to understand the external factors contributing to the complex problem and fishbone diagram the internal causes and effect </a:t>
          </a:r>
          <a:r>
            <a:rPr lang="en-US" dirty="0" err="1"/>
            <a:t>Yuksel</a:t>
          </a:r>
          <a:r>
            <a:rPr lang="en-US" dirty="0"/>
            <a:t>??(2009)</a:t>
          </a:r>
        </a:p>
      </dgm:t>
    </dgm:pt>
    <dgm:pt modelId="{C932D983-5E3E-4889-8AA0-DCA71DD1F663}" type="parTrans" cxnId="{A579C575-76AD-4DFA-921C-A64AFB127925}">
      <dgm:prSet/>
      <dgm:spPr/>
      <dgm:t>
        <a:bodyPr/>
        <a:lstStyle/>
        <a:p>
          <a:endParaRPr lang="en-US"/>
        </a:p>
      </dgm:t>
    </dgm:pt>
    <dgm:pt modelId="{B43B316D-F830-47BC-B652-F9EB0A9E2E4B}" type="sibTrans" cxnId="{A579C575-76AD-4DFA-921C-A64AFB127925}">
      <dgm:prSet/>
      <dgm:spPr/>
      <dgm:t>
        <a:bodyPr/>
        <a:lstStyle/>
        <a:p>
          <a:endParaRPr lang="en-US"/>
        </a:p>
      </dgm:t>
    </dgm:pt>
    <dgm:pt modelId="{F33F98FE-D482-4B48-AAE3-BBD7760B4AB6}" type="pres">
      <dgm:prSet presAssocID="{322D12D9-B619-4409-9332-60309D1B611B}" presName="Name0" presStyleCnt="0">
        <dgm:presLayoutVars>
          <dgm:dir/>
          <dgm:animLvl val="lvl"/>
          <dgm:resizeHandles val="exact"/>
        </dgm:presLayoutVars>
      </dgm:prSet>
      <dgm:spPr/>
    </dgm:pt>
    <dgm:pt modelId="{39953A11-69AB-434A-B014-9DC2BB161FFE}" type="pres">
      <dgm:prSet presAssocID="{B840791E-6798-42B9-A047-CE9C4394125C}" presName="boxAndChildren" presStyleCnt="0"/>
      <dgm:spPr/>
    </dgm:pt>
    <dgm:pt modelId="{9E9DC56F-2BE0-4339-AEAC-93FB781EAF5D}" type="pres">
      <dgm:prSet presAssocID="{B840791E-6798-42B9-A047-CE9C4394125C}" presName="parentTextBox" presStyleLbl="node1" presStyleIdx="0" presStyleCnt="2"/>
      <dgm:spPr/>
    </dgm:pt>
    <dgm:pt modelId="{AB4EEC6B-0FEF-44B0-9238-BAFE9558CAAC}" type="pres">
      <dgm:prSet presAssocID="{E7BE587A-D2B0-4FED-88D3-7A3BBA7EE6E5}" presName="sp" presStyleCnt="0"/>
      <dgm:spPr/>
    </dgm:pt>
    <dgm:pt modelId="{C0573F46-623D-4071-BB91-FAEB1EF2EBD0}" type="pres">
      <dgm:prSet presAssocID="{380542DB-6EC7-4711-BECE-2EEC39C88C39}" presName="arrowAndChildren" presStyleCnt="0"/>
      <dgm:spPr/>
    </dgm:pt>
    <dgm:pt modelId="{BF48698A-0414-4FD2-B5E5-7E4AC2AE9F74}" type="pres">
      <dgm:prSet presAssocID="{380542DB-6EC7-4711-BECE-2EEC39C88C39}" presName="parentTextArrow" presStyleLbl="node1" presStyleIdx="1" presStyleCnt="2"/>
      <dgm:spPr/>
    </dgm:pt>
  </dgm:ptLst>
  <dgm:cxnLst>
    <dgm:cxn modelId="{1F53AE00-8B11-466B-8B69-82E4A26BA7F9}" srcId="{322D12D9-B619-4409-9332-60309D1B611B}" destId="{380542DB-6EC7-4711-BECE-2EEC39C88C39}" srcOrd="0" destOrd="0" parTransId="{8CFE251E-014E-4FC0-A609-5B3EC504B7FB}" sibTransId="{E7BE587A-D2B0-4FED-88D3-7A3BBA7EE6E5}"/>
    <dgm:cxn modelId="{5324112F-A38F-40E9-BBBA-5C5AE70A7731}" type="presOf" srcId="{B840791E-6798-42B9-A047-CE9C4394125C}" destId="{9E9DC56F-2BE0-4339-AEAC-93FB781EAF5D}" srcOrd="0" destOrd="0" presId="urn:microsoft.com/office/officeart/2005/8/layout/process4"/>
    <dgm:cxn modelId="{A579C575-76AD-4DFA-921C-A64AFB127925}" srcId="{322D12D9-B619-4409-9332-60309D1B611B}" destId="{B840791E-6798-42B9-A047-CE9C4394125C}" srcOrd="1" destOrd="0" parTransId="{C932D983-5E3E-4889-8AA0-DCA71DD1F663}" sibTransId="{B43B316D-F830-47BC-B652-F9EB0A9E2E4B}"/>
    <dgm:cxn modelId="{65FE7882-E78E-4D1E-8DD5-9D6A2E604D0C}" type="presOf" srcId="{380542DB-6EC7-4711-BECE-2EEC39C88C39}" destId="{BF48698A-0414-4FD2-B5E5-7E4AC2AE9F74}" srcOrd="0" destOrd="0" presId="urn:microsoft.com/office/officeart/2005/8/layout/process4"/>
    <dgm:cxn modelId="{0BF47DC5-9496-40CA-9DC7-B60058EF0324}" type="presOf" srcId="{322D12D9-B619-4409-9332-60309D1B611B}" destId="{F33F98FE-D482-4B48-AAE3-BBD7760B4AB6}" srcOrd="0" destOrd="0" presId="urn:microsoft.com/office/officeart/2005/8/layout/process4"/>
    <dgm:cxn modelId="{DB2DB4C0-52FD-4F3D-B4A9-AFF739F64042}" type="presParOf" srcId="{F33F98FE-D482-4B48-AAE3-BBD7760B4AB6}" destId="{39953A11-69AB-434A-B014-9DC2BB161FFE}" srcOrd="0" destOrd="0" presId="urn:microsoft.com/office/officeart/2005/8/layout/process4"/>
    <dgm:cxn modelId="{3DE05E76-71FE-4CD5-8F88-7DDA370218E9}" type="presParOf" srcId="{39953A11-69AB-434A-B014-9DC2BB161FFE}" destId="{9E9DC56F-2BE0-4339-AEAC-93FB781EAF5D}" srcOrd="0" destOrd="0" presId="urn:microsoft.com/office/officeart/2005/8/layout/process4"/>
    <dgm:cxn modelId="{6D654EF0-681E-4A58-BB16-D9D002A8BBA0}" type="presParOf" srcId="{F33F98FE-D482-4B48-AAE3-BBD7760B4AB6}" destId="{AB4EEC6B-0FEF-44B0-9238-BAFE9558CAAC}" srcOrd="1" destOrd="0" presId="urn:microsoft.com/office/officeart/2005/8/layout/process4"/>
    <dgm:cxn modelId="{57D743B3-A4D6-419C-A6FC-77126E0B4634}" type="presParOf" srcId="{F33F98FE-D482-4B48-AAE3-BBD7760B4AB6}" destId="{C0573F46-623D-4071-BB91-FAEB1EF2EBD0}" srcOrd="2" destOrd="0" presId="urn:microsoft.com/office/officeart/2005/8/layout/process4"/>
    <dgm:cxn modelId="{B87B05A0-A03E-4EA9-BC25-34D55639DF79}" type="presParOf" srcId="{C0573F46-623D-4071-BB91-FAEB1EF2EBD0}" destId="{BF48698A-0414-4FD2-B5E5-7E4AC2AE9F7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342684-75C4-406D-A894-52E186BD96C3}"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05CA7DB3-3799-4EF2-8C4F-90E3D0CB7ACF}">
      <dgm:prSet/>
      <dgm:spPr/>
      <dgm:t>
        <a:bodyPr/>
        <a:lstStyle/>
        <a:p>
          <a:pPr>
            <a:buNone/>
          </a:pPr>
          <a:r>
            <a:rPr lang="en-GB" dirty="0"/>
            <a:t>Evaluation technique GRID:</a:t>
          </a:r>
          <a:endParaRPr lang="en-US" dirty="0"/>
        </a:p>
      </dgm:t>
    </dgm:pt>
    <dgm:pt modelId="{ECF16130-A276-4988-AB86-B6A07903BE30}" type="parTrans" cxnId="{6F03DD46-9E1F-41A3-95A4-06E86D1EF8F1}">
      <dgm:prSet/>
      <dgm:spPr/>
      <dgm:t>
        <a:bodyPr/>
        <a:lstStyle/>
        <a:p>
          <a:endParaRPr lang="en-US"/>
        </a:p>
      </dgm:t>
    </dgm:pt>
    <dgm:pt modelId="{49A75A60-E26B-4284-96BA-BB4CAB98C2D2}" type="sibTrans" cxnId="{6F03DD46-9E1F-41A3-95A4-06E86D1EF8F1}">
      <dgm:prSet/>
      <dgm:spPr/>
      <dgm:t>
        <a:bodyPr/>
        <a:lstStyle/>
        <a:p>
          <a:endParaRPr lang="en-US"/>
        </a:p>
      </dgm:t>
    </dgm:pt>
    <dgm:pt modelId="{9980EEAE-644D-4F25-B6D3-6017F16C92CD}">
      <dgm:prSet/>
      <dgm:spPr/>
      <dgm:t>
        <a:bodyPr/>
        <a:lstStyle/>
        <a:p>
          <a:pPr>
            <a:buFont typeface="+mj-lt"/>
            <a:buAutoNum type="arabicPeriod"/>
          </a:pPr>
          <a:r>
            <a:rPr lang="en-GB" dirty="0"/>
            <a:t> Will help to take the options into account</a:t>
          </a:r>
          <a:endParaRPr lang="en-US" dirty="0"/>
        </a:p>
      </dgm:t>
    </dgm:pt>
    <dgm:pt modelId="{DF90E3F4-90FC-4966-9932-5368EBFE4F06}" type="parTrans" cxnId="{239D9217-BE8E-42F6-8914-8B6E1E16AEB2}">
      <dgm:prSet/>
      <dgm:spPr/>
      <dgm:t>
        <a:bodyPr/>
        <a:lstStyle/>
        <a:p>
          <a:endParaRPr lang="en-US"/>
        </a:p>
      </dgm:t>
    </dgm:pt>
    <dgm:pt modelId="{874B3EF3-1444-424E-8137-AE8FBFE0E919}" type="sibTrans" cxnId="{239D9217-BE8E-42F6-8914-8B6E1E16AEB2}">
      <dgm:prSet/>
      <dgm:spPr/>
      <dgm:t>
        <a:bodyPr/>
        <a:lstStyle/>
        <a:p>
          <a:endParaRPr lang="en-US"/>
        </a:p>
      </dgm:t>
    </dgm:pt>
    <dgm:pt modelId="{3BEB81EF-F6D3-41F2-86F2-0F3CA68C8B27}">
      <dgm:prSet/>
      <dgm:spPr/>
      <dgm:t>
        <a:bodyPr/>
        <a:lstStyle/>
        <a:p>
          <a:pPr>
            <a:buFont typeface="+mj-lt"/>
            <a:buAutoNum type="arabicPeriod"/>
          </a:pPr>
          <a:r>
            <a:rPr lang="en-GB" dirty="0"/>
            <a:t> Factor in the details </a:t>
          </a:r>
          <a:endParaRPr lang="en-US" dirty="0"/>
        </a:p>
      </dgm:t>
    </dgm:pt>
    <dgm:pt modelId="{122403A3-CFE0-466A-8844-D75EE00F94CD}" type="parTrans" cxnId="{1BC54715-B115-468B-B7C0-20B20A88EA45}">
      <dgm:prSet/>
      <dgm:spPr/>
      <dgm:t>
        <a:bodyPr/>
        <a:lstStyle/>
        <a:p>
          <a:endParaRPr lang="en-US"/>
        </a:p>
      </dgm:t>
    </dgm:pt>
    <dgm:pt modelId="{961C96D8-C361-4998-9175-258C73FFDDBB}" type="sibTrans" cxnId="{1BC54715-B115-468B-B7C0-20B20A88EA45}">
      <dgm:prSet/>
      <dgm:spPr/>
      <dgm:t>
        <a:bodyPr/>
        <a:lstStyle/>
        <a:p>
          <a:endParaRPr lang="en-US"/>
        </a:p>
      </dgm:t>
    </dgm:pt>
    <dgm:pt modelId="{B0EC91C4-962C-40E3-91C3-41B0794B36ED}">
      <dgm:prSet/>
      <dgm:spPr/>
      <dgm:t>
        <a:bodyPr/>
        <a:lstStyle/>
        <a:p>
          <a:pPr>
            <a:buFont typeface="+mj-lt"/>
            <a:buAutoNum type="arabicPeriod"/>
          </a:pPr>
          <a:r>
            <a:rPr lang="en-GB" dirty="0"/>
            <a:t> Come up with the right solution </a:t>
          </a:r>
          <a:endParaRPr lang="en-US" dirty="0"/>
        </a:p>
      </dgm:t>
    </dgm:pt>
    <dgm:pt modelId="{8DD00EAB-8D6F-4A0E-9A2D-5247A751821D}" type="parTrans" cxnId="{D685DD2C-2806-4CAD-97A4-7B4632D239CD}">
      <dgm:prSet/>
      <dgm:spPr/>
      <dgm:t>
        <a:bodyPr/>
        <a:lstStyle/>
        <a:p>
          <a:endParaRPr lang="en-US"/>
        </a:p>
      </dgm:t>
    </dgm:pt>
    <dgm:pt modelId="{6CE17733-B629-4665-B05E-DE203906BF81}" type="sibTrans" cxnId="{D685DD2C-2806-4CAD-97A4-7B4632D239CD}">
      <dgm:prSet/>
      <dgm:spPr/>
      <dgm:t>
        <a:bodyPr/>
        <a:lstStyle/>
        <a:p>
          <a:endParaRPr lang="en-US"/>
        </a:p>
      </dgm:t>
    </dgm:pt>
    <dgm:pt modelId="{69641C46-B9A4-4C74-A5DE-E1179A1A9F79}" type="pres">
      <dgm:prSet presAssocID="{02342684-75C4-406D-A894-52E186BD96C3}" presName="diagram" presStyleCnt="0">
        <dgm:presLayoutVars>
          <dgm:dir/>
          <dgm:resizeHandles val="exact"/>
        </dgm:presLayoutVars>
      </dgm:prSet>
      <dgm:spPr/>
    </dgm:pt>
    <dgm:pt modelId="{89561FB1-8D4E-4B35-8705-3AFC6D88AD56}" type="pres">
      <dgm:prSet presAssocID="{05CA7DB3-3799-4EF2-8C4F-90E3D0CB7ACF}" presName="node" presStyleLbl="node1" presStyleIdx="0" presStyleCnt="1">
        <dgm:presLayoutVars>
          <dgm:bulletEnabled val="1"/>
        </dgm:presLayoutVars>
      </dgm:prSet>
      <dgm:spPr/>
    </dgm:pt>
  </dgm:ptLst>
  <dgm:cxnLst>
    <dgm:cxn modelId="{6B585C02-9DA7-432E-B118-25EBC0B72706}" type="presOf" srcId="{B0EC91C4-962C-40E3-91C3-41B0794B36ED}" destId="{89561FB1-8D4E-4B35-8705-3AFC6D88AD56}" srcOrd="0" destOrd="3" presId="urn:microsoft.com/office/officeart/2005/8/layout/process5"/>
    <dgm:cxn modelId="{5553260F-17BC-4181-B894-8F692EB94F24}" type="presOf" srcId="{3BEB81EF-F6D3-41F2-86F2-0F3CA68C8B27}" destId="{89561FB1-8D4E-4B35-8705-3AFC6D88AD56}" srcOrd="0" destOrd="2" presId="urn:microsoft.com/office/officeart/2005/8/layout/process5"/>
    <dgm:cxn modelId="{1BC54715-B115-468B-B7C0-20B20A88EA45}" srcId="{05CA7DB3-3799-4EF2-8C4F-90E3D0CB7ACF}" destId="{3BEB81EF-F6D3-41F2-86F2-0F3CA68C8B27}" srcOrd="1" destOrd="0" parTransId="{122403A3-CFE0-466A-8844-D75EE00F94CD}" sibTransId="{961C96D8-C361-4998-9175-258C73FFDDBB}"/>
    <dgm:cxn modelId="{239D9217-BE8E-42F6-8914-8B6E1E16AEB2}" srcId="{05CA7DB3-3799-4EF2-8C4F-90E3D0CB7ACF}" destId="{9980EEAE-644D-4F25-B6D3-6017F16C92CD}" srcOrd="0" destOrd="0" parTransId="{DF90E3F4-90FC-4966-9932-5368EBFE4F06}" sibTransId="{874B3EF3-1444-424E-8137-AE8FBFE0E919}"/>
    <dgm:cxn modelId="{D685DD2C-2806-4CAD-97A4-7B4632D239CD}" srcId="{05CA7DB3-3799-4EF2-8C4F-90E3D0CB7ACF}" destId="{B0EC91C4-962C-40E3-91C3-41B0794B36ED}" srcOrd="2" destOrd="0" parTransId="{8DD00EAB-8D6F-4A0E-9A2D-5247A751821D}" sibTransId="{6CE17733-B629-4665-B05E-DE203906BF81}"/>
    <dgm:cxn modelId="{6F03DD46-9E1F-41A3-95A4-06E86D1EF8F1}" srcId="{02342684-75C4-406D-A894-52E186BD96C3}" destId="{05CA7DB3-3799-4EF2-8C4F-90E3D0CB7ACF}" srcOrd="0" destOrd="0" parTransId="{ECF16130-A276-4988-AB86-B6A07903BE30}" sibTransId="{49A75A60-E26B-4284-96BA-BB4CAB98C2D2}"/>
    <dgm:cxn modelId="{4C3BC059-65BB-419D-8BB4-14219F5D251A}" type="presOf" srcId="{9980EEAE-644D-4F25-B6D3-6017F16C92CD}" destId="{89561FB1-8D4E-4B35-8705-3AFC6D88AD56}" srcOrd="0" destOrd="1" presId="urn:microsoft.com/office/officeart/2005/8/layout/process5"/>
    <dgm:cxn modelId="{BDE4797E-6157-40E3-9B5A-A14A4A55BD7E}" type="presOf" srcId="{02342684-75C4-406D-A894-52E186BD96C3}" destId="{69641C46-B9A4-4C74-A5DE-E1179A1A9F79}" srcOrd="0" destOrd="0" presId="urn:microsoft.com/office/officeart/2005/8/layout/process5"/>
    <dgm:cxn modelId="{19CAD4A1-905C-4B7A-B15B-4968F70FB03D}" type="presOf" srcId="{05CA7DB3-3799-4EF2-8C4F-90E3D0CB7ACF}" destId="{89561FB1-8D4E-4B35-8705-3AFC6D88AD56}" srcOrd="0" destOrd="0" presId="urn:microsoft.com/office/officeart/2005/8/layout/process5"/>
    <dgm:cxn modelId="{85784293-AAA5-4412-927B-4711126C2A33}" type="presParOf" srcId="{69641C46-B9A4-4C74-A5DE-E1179A1A9F79}" destId="{89561FB1-8D4E-4B35-8705-3AFC6D88AD56}" srcOrd="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1CB401-EBD6-4E3A-82EF-1BB4E527EFA0}">
      <dsp:nvSpPr>
        <dsp:cNvPr id="0" name=""/>
        <dsp:cNvSpPr/>
      </dsp:nvSpPr>
      <dsp:spPr>
        <a:xfrm>
          <a:off x="0" y="565"/>
          <a:ext cx="6341422" cy="1323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128A35-FF2E-4985-A207-21987027BFC8}">
      <dsp:nvSpPr>
        <dsp:cNvPr id="0" name=""/>
        <dsp:cNvSpPr/>
      </dsp:nvSpPr>
      <dsp:spPr>
        <a:xfrm>
          <a:off x="400312" y="298318"/>
          <a:ext cx="727840" cy="7278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1CB062-48B6-47F1-BA50-A9BA88460662}">
      <dsp:nvSpPr>
        <dsp:cNvPr id="0" name=""/>
        <dsp:cNvSpPr/>
      </dsp:nvSpPr>
      <dsp:spPr>
        <a:xfrm>
          <a:off x="1528465" y="565"/>
          <a:ext cx="4812956" cy="1323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054" tIns="140054" rIns="140054" bIns="140054" numCol="1" spcCol="1270" anchor="ctr" anchorCtr="0">
          <a:noAutofit/>
        </a:bodyPr>
        <a:lstStyle/>
        <a:p>
          <a:pPr marL="0" lvl="0" indent="0" algn="l" defTabSz="1111250">
            <a:lnSpc>
              <a:spcPct val="100000"/>
            </a:lnSpc>
            <a:spcBef>
              <a:spcPct val="0"/>
            </a:spcBef>
            <a:spcAft>
              <a:spcPct val="35000"/>
            </a:spcAft>
            <a:buNone/>
          </a:pPr>
          <a:r>
            <a:rPr lang="en-GB" sz="2500" kern="1200" dirty="0"/>
            <a:t>Increasing waiting lists</a:t>
          </a:r>
        </a:p>
      </dsp:txBody>
      <dsp:txXfrm>
        <a:off x="1528465" y="565"/>
        <a:ext cx="4812956" cy="1323346"/>
      </dsp:txXfrm>
    </dsp:sp>
    <dsp:sp modelId="{5066428D-E87B-4BCA-B3A5-BE971C479303}">
      <dsp:nvSpPr>
        <dsp:cNvPr id="0" name=""/>
        <dsp:cNvSpPr/>
      </dsp:nvSpPr>
      <dsp:spPr>
        <a:xfrm>
          <a:off x="0" y="1654748"/>
          <a:ext cx="6341422" cy="1323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A2596-1175-4C24-9C0B-CFD20FAC7C35}">
      <dsp:nvSpPr>
        <dsp:cNvPr id="0" name=""/>
        <dsp:cNvSpPr/>
      </dsp:nvSpPr>
      <dsp:spPr>
        <a:xfrm>
          <a:off x="400312" y="1952501"/>
          <a:ext cx="727840" cy="7278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D70DC9-7C52-4A5E-AE5D-B0E1EDCBADF9}">
      <dsp:nvSpPr>
        <dsp:cNvPr id="0" name=""/>
        <dsp:cNvSpPr/>
      </dsp:nvSpPr>
      <dsp:spPr>
        <a:xfrm>
          <a:off x="1528465" y="1654748"/>
          <a:ext cx="4812956" cy="1323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054" tIns="140054" rIns="140054" bIns="140054" numCol="1" spcCol="1270" anchor="ctr" anchorCtr="0">
          <a:noAutofit/>
        </a:bodyPr>
        <a:lstStyle/>
        <a:p>
          <a:pPr marL="0" lvl="0" indent="0" algn="l" defTabSz="1111250">
            <a:lnSpc>
              <a:spcPct val="100000"/>
            </a:lnSpc>
            <a:spcBef>
              <a:spcPct val="0"/>
            </a:spcBef>
            <a:spcAft>
              <a:spcPct val="35000"/>
            </a:spcAft>
            <a:buNone/>
          </a:pPr>
          <a:r>
            <a:rPr lang="en-GB" sz="2500" kern="1200"/>
            <a:t>Unsustainable services</a:t>
          </a:r>
        </a:p>
      </dsp:txBody>
      <dsp:txXfrm>
        <a:off x="1528465" y="1654748"/>
        <a:ext cx="4812956" cy="1323346"/>
      </dsp:txXfrm>
    </dsp:sp>
    <dsp:sp modelId="{C5EDA021-43E2-4C7A-BF12-EF6975FCE58C}">
      <dsp:nvSpPr>
        <dsp:cNvPr id="0" name=""/>
        <dsp:cNvSpPr/>
      </dsp:nvSpPr>
      <dsp:spPr>
        <a:xfrm>
          <a:off x="0" y="3308931"/>
          <a:ext cx="6341422" cy="13233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3BA21-9A45-4FB0-9C9E-938EE80B400B}">
      <dsp:nvSpPr>
        <dsp:cNvPr id="0" name=""/>
        <dsp:cNvSpPr/>
      </dsp:nvSpPr>
      <dsp:spPr>
        <a:xfrm>
          <a:off x="400312" y="3606684"/>
          <a:ext cx="727840" cy="7278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688C37-81A1-4271-BFA9-4EA447ECF418}">
      <dsp:nvSpPr>
        <dsp:cNvPr id="0" name=""/>
        <dsp:cNvSpPr/>
      </dsp:nvSpPr>
      <dsp:spPr>
        <a:xfrm>
          <a:off x="1528465" y="3308931"/>
          <a:ext cx="4812956" cy="1323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054" tIns="140054" rIns="140054" bIns="140054" numCol="1" spcCol="1270" anchor="ctr" anchorCtr="0">
          <a:noAutofit/>
        </a:bodyPr>
        <a:lstStyle/>
        <a:p>
          <a:pPr marL="0" lvl="0" indent="0" algn="l" defTabSz="1111250">
            <a:lnSpc>
              <a:spcPct val="100000"/>
            </a:lnSpc>
            <a:spcBef>
              <a:spcPct val="0"/>
            </a:spcBef>
            <a:spcAft>
              <a:spcPct val="35000"/>
            </a:spcAft>
            <a:buNone/>
          </a:pPr>
          <a:r>
            <a:rPr lang="en-GB" sz="2500" kern="1200"/>
            <a:t>Deteriorating care quality</a:t>
          </a:r>
        </a:p>
      </dsp:txBody>
      <dsp:txXfrm>
        <a:off x="1528465" y="3308931"/>
        <a:ext cx="4812956" cy="13233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DC56F-2BE0-4339-AEAC-93FB781EAF5D}">
      <dsp:nvSpPr>
        <dsp:cNvPr id="0" name=""/>
        <dsp:cNvSpPr/>
      </dsp:nvSpPr>
      <dsp:spPr>
        <a:xfrm>
          <a:off x="0" y="2626990"/>
          <a:ext cx="10515600" cy="1723590"/>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defRPr cap="all"/>
          </a:pPr>
          <a:r>
            <a:rPr lang="en-US" sz="2500" kern="1200" dirty="0">
              <a:latin typeface="Arial" panose="020B0604020202020204" pitchFamily="34" charset="0"/>
              <a:cs typeface="Arial" panose="020B0604020202020204" pitchFamily="34" charset="0"/>
            </a:rPr>
            <a:t>To evaluate the reasons in depth , Pestel analysis was used to understand the external factors contributing to the complex problem and fishbone diagram the internal causes and effect </a:t>
          </a:r>
          <a:r>
            <a:rPr lang="en-US" sz="2500" kern="1200" dirty="0" err="1"/>
            <a:t>Yuksel</a:t>
          </a:r>
          <a:r>
            <a:rPr lang="en-US" sz="2500" kern="1200" dirty="0"/>
            <a:t>??(2009)</a:t>
          </a:r>
        </a:p>
      </dsp:txBody>
      <dsp:txXfrm>
        <a:off x="0" y="2626990"/>
        <a:ext cx="10515600" cy="1723590"/>
      </dsp:txXfrm>
    </dsp:sp>
    <dsp:sp modelId="{BF48698A-0414-4FD2-B5E5-7E4AC2AE9F74}">
      <dsp:nvSpPr>
        <dsp:cNvPr id="0" name=""/>
        <dsp:cNvSpPr/>
      </dsp:nvSpPr>
      <dsp:spPr>
        <a:xfrm rot="10800000">
          <a:off x="0" y="1962"/>
          <a:ext cx="10515600" cy="2650882"/>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defRPr cap="all"/>
          </a:pPr>
          <a:r>
            <a:rPr lang="en-GB" sz="2500" kern="1200" dirty="0">
              <a:latin typeface="Arial" panose="020B0604020202020204" pitchFamily="34" charset="0"/>
              <a:cs typeface="Arial" panose="020B0604020202020204" pitchFamily="34" charset="0"/>
            </a:rPr>
            <a:t>There is various reasons why shortage it is drastically increasing across the care system</a:t>
          </a:r>
          <a:endParaRPr lang="en-US" sz="2500" kern="1200" dirty="0">
            <a:latin typeface="Arial" panose="020B0604020202020204" pitchFamily="34" charset="0"/>
            <a:cs typeface="Arial" panose="020B0604020202020204" pitchFamily="34" charset="0"/>
          </a:endParaRPr>
        </a:p>
      </dsp:txBody>
      <dsp:txXfrm rot="10800000">
        <a:off x="0" y="1962"/>
        <a:ext cx="10515600" cy="1722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61FB1-8D4E-4B35-8705-3AFC6D88AD56}">
      <dsp:nvSpPr>
        <dsp:cNvPr id="0" name=""/>
        <dsp:cNvSpPr/>
      </dsp:nvSpPr>
      <dsp:spPr>
        <a:xfrm>
          <a:off x="1632793" y="665"/>
          <a:ext cx="7250013" cy="435000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dirty="0"/>
            <a:t>Evaluation technique GRID:</a:t>
          </a:r>
          <a:endParaRPr lang="en-US" sz="4300" kern="1200" dirty="0"/>
        </a:p>
        <a:p>
          <a:pPr marL="285750" lvl="1" indent="-285750" algn="l" defTabSz="1511300">
            <a:lnSpc>
              <a:spcPct val="90000"/>
            </a:lnSpc>
            <a:spcBef>
              <a:spcPct val="0"/>
            </a:spcBef>
            <a:spcAft>
              <a:spcPct val="15000"/>
            </a:spcAft>
            <a:buFont typeface="+mj-lt"/>
            <a:buAutoNum type="arabicPeriod"/>
          </a:pPr>
          <a:r>
            <a:rPr lang="en-GB" sz="3400" kern="1200" dirty="0"/>
            <a:t> Will help to take the options into account</a:t>
          </a:r>
          <a:endParaRPr lang="en-US" sz="3400" kern="1200" dirty="0"/>
        </a:p>
        <a:p>
          <a:pPr marL="285750" lvl="1" indent="-285750" algn="l" defTabSz="1511300">
            <a:lnSpc>
              <a:spcPct val="90000"/>
            </a:lnSpc>
            <a:spcBef>
              <a:spcPct val="0"/>
            </a:spcBef>
            <a:spcAft>
              <a:spcPct val="15000"/>
            </a:spcAft>
            <a:buFont typeface="+mj-lt"/>
            <a:buAutoNum type="arabicPeriod"/>
          </a:pPr>
          <a:r>
            <a:rPr lang="en-GB" sz="3400" kern="1200" dirty="0"/>
            <a:t> Factor in the details </a:t>
          </a:r>
          <a:endParaRPr lang="en-US" sz="3400" kern="1200" dirty="0"/>
        </a:p>
        <a:p>
          <a:pPr marL="285750" lvl="1" indent="-285750" algn="l" defTabSz="1511300">
            <a:lnSpc>
              <a:spcPct val="90000"/>
            </a:lnSpc>
            <a:spcBef>
              <a:spcPct val="0"/>
            </a:spcBef>
            <a:spcAft>
              <a:spcPct val="15000"/>
            </a:spcAft>
            <a:buFont typeface="+mj-lt"/>
            <a:buAutoNum type="arabicPeriod"/>
          </a:pPr>
          <a:r>
            <a:rPr lang="en-GB" sz="3400" kern="1200" dirty="0"/>
            <a:t> Come up with the right solution </a:t>
          </a:r>
          <a:endParaRPr lang="en-US" sz="3400" kern="1200" dirty="0"/>
        </a:p>
      </dsp:txBody>
      <dsp:txXfrm>
        <a:off x="1760200" y="128072"/>
        <a:ext cx="6995199" cy="40951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62272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86835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61719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2420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7/5/2022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99091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4837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22961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76239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7/5/2022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99137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9413181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8059107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1427820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2350617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922595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3846918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04396703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7/5/2022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867830792"/>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 id="2147483920" r:id="rId13"/>
    <p:sldLayoutId id="2147483921" r:id="rId14"/>
    <p:sldLayoutId id="2147483922" r:id="rId15"/>
    <p:sldLayoutId id="214748392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librarysearch.uwtsd.ac.uk/discovery/fulldisplay?docid=cdi_gale_vrl_6279600084&amp;context=PC&amp;vid=44WHELF_UWTSD:44WHELF_UWTSD_VU1&amp;lang=en&amp;search_scope=MyInst_and_CI&amp;adaptor=Primo%20Central&amp;tab=Everything&amp;query=any,contains,fishbone%20diagram" TargetMode="External"/><Relationship Id="rId2" Type="http://schemas.openxmlformats.org/officeDocument/2006/relationships/hyperlink" Target="https://www.abhi.org.uk/media/1534/kf-understanding-nhs-financial-pressures-full-report.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7727442" y="640080"/>
            <a:ext cx="3401568" cy="1920240"/>
          </a:xfrm>
        </p:spPr>
        <p:txBody>
          <a:bodyPr vert="horz" lIns="91440" tIns="45720" rIns="91440" bIns="45720" rtlCol="0" anchor="b">
            <a:normAutofit fontScale="90000"/>
          </a:bodyPr>
          <a:lstStyle/>
          <a:p>
            <a:pPr algn="ctr">
              <a:lnSpc>
                <a:spcPct val="85000"/>
              </a:lnSpc>
            </a:pPr>
            <a:r>
              <a:rPr lang="en-US" sz="3600" dirty="0">
                <a:latin typeface="Arial" panose="020B0604020202020204" pitchFamily="34" charset="0"/>
                <a:cs typeface="Arial" panose="020B0604020202020204" pitchFamily="34" charset="0"/>
              </a:rPr>
              <a:t>Problem solving and decision making</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7418070" y="3757083"/>
            <a:ext cx="4248150" cy="3358092"/>
          </a:xfrm>
        </p:spPr>
        <p:txBody>
          <a:bodyPr vert="horz" lIns="91440" tIns="45720" rIns="91440" bIns="45720" rtlCol="0">
            <a:normAutofit/>
          </a:bodyPr>
          <a:lstStyle/>
          <a:p>
            <a:pPr indent="-228600" algn="ctr">
              <a:spcAft>
                <a:spcPts val="600"/>
              </a:spcAft>
              <a:buFont typeface="Arial" pitchFamily="34" charset="0"/>
              <a:buChar char=" "/>
            </a:pPr>
            <a:r>
              <a:rPr lang="en-US" sz="2400" dirty="0">
                <a:solidFill>
                  <a:schemeClr val="tx1">
                    <a:lumMod val="85000"/>
                    <a:lumOff val="15000"/>
                  </a:schemeClr>
                </a:solidFill>
                <a:latin typeface="Arial" panose="020B0604020202020204" pitchFamily="34" charset="0"/>
                <a:cs typeface="Arial" panose="020B0604020202020204" pitchFamily="34" charset="0"/>
              </a:rPr>
              <a:t>Module: BMSW 4002</a:t>
            </a:r>
          </a:p>
          <a:p>
            <a:pPr indent="-228600" algn="ctr">
              <a:spcAft>
                <a:spcPts val="600"/>
              </a:spcAft>
              <a:buFont typeface="Arial" pitchFamily="34" charset="0"/>
              <a:buChar char=" "/>
            </a:pPr>
            <a:r>
              <a:rPr lang="en-US" sz="2400" dirty="0">
                <a:solidFill>
                  <a:schemeClr val="tx1">
                    <a:lumMod val="85000"/>
                    <a:lumOff val="15000"/>
                  </a:schemeClr>
                </a:solidFill>
                <a:latin typeface="Arial" panose="020B0604020202020204" pitchFamily="34" charset="0"/>
                <a:cs typeface="Arial" panose="020B0604020202020204" pitchFamily="34" charset="0"/>
              </a:rPr>
              <a:t>Student name: Evdokiya  Stefanova</a:t>
            </a:r>
          </a:p>
          <a:p>
            <a:pPr indent="-228600" algn="ctr">
              <a:spcAft>
                <a:spcPts val="600"/>
              </a:spcAft>
              <a:buFont typeface="Arial" pitchFamily="34" charset="0"/>
              <a:buChar char=" "/>
            </a:pPr>
            <a:r>
              <a:rPr lang="en-US" sz="2400" dirty="0">
                <a:solidFill>
                  <a:schemeClr val="tx1">
                    <a:lumMod val="85000"/>
                    <a:lumOff val="15000"/>
                  </a:schemeClr>
                </a:solidFill>
                <a:latin typeface="Arial" panose="020B0604020202020204" pitchFamily="34" charset="0"/>
                <a:cs typeface="Arial" panose="020B0604020202020204" pitchFamily="34" charset="0"/>
              </a:rPr>
              <a:t>Student number: 2018698</a:t>
            </a:r>
          </a:p>
          <a:p>
            <a:pPr indent="-228600" algn="ctr">
              <a:spcAft>
                <a:spcPts val="600"/>
              </a:spcAft>
              <a:buFont typeface="Arial" pitchFamily="34" charset="0"/>
              <a:buChar char=" "/>
            </a:pPr>
            <a:r>
              <a:rPr lang="en-US" sz="2400" dirty="0">
                <a:solidFill>
                  <a:schemeClr val="tx1">
                    <a:lumMod val="85000"/>
                    <a:lumOff val="15000"/>
                  </a:schemeClr>
                </a:solidFill>
                <a:latin typeface="Arial" panose="020B0604020202020204" pitchFamily="34" charset="0"/>
                <a:cs typeface="Arial" panose="020B0604020202020204" pitchFamily="34" charset="0"/>
              </a:rPr>
              <a:t>Tutor’s name: </a:t>
            </a:r>
            <a:r>
              <a:rPr lang="en-US" sz="2400" dirty="0" err="1">
                <a:solidFill>
                  <a:schemeClr val="tx1">
                    <a:lumMod val="85000"/>
                    <a:lumOff val="15000"/>
                  </a:schemeClr>
                </a:solidFill>
                <a:latin typeface="Arial" panose="020B0604020202020204" pitchFamily="34" charset="0"/>
                <a:cs typeface="Arial" panose="020B0604020202020204" pitchFamily="34" charset="0"/>
              </a:rPr>
              <a:t>Chijoke</a:t>
            </a:r>
            <a:r>
              <a:rPr lang="en-US" sz="2400" dirty="0">
                <a:solidFill>
                  <a:schemeClr val="tx1">
                    <a:lumMod val="85000"/>
                    <a:lumOff val="15000"/>
                  </a:schemeClr>
                </a:solidFill>
                <a:latin typeface="Arial" panose="020B0604020202020204" pitchFamily="34" charset="0"/>
                <a:cs typeface="Arial" panose="020B0604020202020204" pitchFamily="34" charset="0"/>
              </a:rPr>
              <a:t> Uba</a:t>
            </a:r>
          </a:p>
          <a:p>
            <a:pPr indent="-228600">
              <a:spcAft>
                <a:spcPts val="600"/>
              </a:spcAft>
              <a:buFont typeface="Arial" pitchFamily="34" charset="0"/>
              <a:buChar char=" "/>
            </a:pPr>
            <a:endParaRPr lang="en-US" sz="1800" dirty="0">
              <a:solidFill>
                <a:schemeClr val="tx1">
                  <a:lumMod val="85000"/>
                  <a:lumOff val="15000"/>
                </a:schemeClr>
              </a:solidFill>
              <a:latin typeface="+mn-lt"/>
            </a:endParaRPr>
          </a:p>
        </p:txBody>
      </p:sp>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l="16935" r="19866"/>
          <a:stretch/>
        </p:blipFill>
        <p:spPr>
          <a:xfrm>
            <a:off x="633999" y="640080"/>
            <a:ext cx="6278529" cy="5588101"/>
          </a:xfrm>
          <a:prstGeom prst="rect">
            <a:avLst/>
          </a:prstGeom>
        </p:spPr>
      </p:pic>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79D17-F109-7986-CFF7-361BDB71AD7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8BA8CC5-9EFC-41BC-5EDC-986C026243D1}"/>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In this presentation will be explained: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Nature and impact of a problem</a:t>
            </a:r>
          </a:p>
          <a:p>
            <a:r>
              <a:rPr lang="en-GB" sz="2400" dirty="0">
                <a:latin typeface="Arial" panose="020B0604020202020204" pitchFamily="34" charset="0"/>
                <a:cs typeface="Arial" panose="020B0604020202020204" pitchFamily="34" charset="0"/>
              </a:rPr>
              <a:t>Factors that contribute</a:t>
            </a:r>
          </a:p>
          <a:p>
            <a:r>
              <a:rPr lang="en-GB" sz="2400">
                <a:latin typeface="Arial" panose="020B0604020202020204" pitchFamily="34" charset="0"/>
                <a:cs typeface="Arial" panose="020B0604020202020204" pitchFamily="34" charset="0"/>
              </a:rPr>
              <a:t>Causes </a:t>
            </a:r>
            <a:r>
              <a:rPr lang="en-GB" sz="2400" dirty="0">
                <a:latin typeface="Arial" panose="020B0604020202020204" pitchFamily="34" charset="0"/>
                <a:cs typeface="Arial" panose="020B0604020202020204" pitchFamily="34" charset="0"/>
              </a:rPr>
              <a:t>and effect </a:t>
            </a:r>
          </a:p>
          <a:p>
            <a:r>
              <a:rPr lang="en-GB" sz="2400" dirty="0">
                <a:latin typeface="Arial" panose="020B0604020202020204" pitchFamily="34" charset="0"/>
                <a:cs typeface="Arial" panose="020B0604020202020204" pitchFamily="34" charset="0"/>
              </a:rPr>
              <a:t>Evaluation of possible solutions</a:t>
            </a:r>
          </a:p>
          <a:p>
            <a:endParaRPr lang="en-GB" dirty="0"/>
          </a:p>
        </p:txBody>
      </p:sp>
    </p:spTree>
    <p:extLst>
      <p:ext uri="{BB962C8B-B14F-4D97-AF65-F5344CB8AC3E}">
        <p14:creationId xmlns:p14="http://schemas.microsoft.com/office/powerpoint/2010/main" val="2976358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94808A-EC6A-30AA-9FA2-7302634F21D8}"/>
              </a:ext>
            </a:extLst>
          </p:cNvPr>
          <p:cNvSpPr txBox="1"/>
          <p:nvPr/>
        </p:nvSpPr>
        <p:spPr>
          <a:xfrm>
            <a:off x="670705" y="356565"/>
            <a:ext cx="7362952" cy="5641464"/>
          </a:xfrm>
          <a:prstGeom prst="rect">
            <a:avLst/>
          </a:prstGeom>
        </p:spPr>
        <p:txBody>
          <a:bodyPr vert="horz" lIns="91440" tIns="45720" rIns="91440" bIns="45720" rtlCol="0">
            <a:normAutofit fontScale="55000" lnSpcReduction="20000"/>
          </a:bodyPr>
          <a:lstStyle/>
          <a:p>
            <a:pPr defTabSz="914400">
              <a:lnSpc>
                <a:spcPct val="90000"/>
              </a:lnSpc>
              <a:spcAft>
                <a:spcPts val="600"/>
              </a:spcAft>
            </a:pPr>
            <a:r>
              <a:rPr lang="en-US" sz="4400" b="1">
                <a:latin typeface="Arial" panose="020B0604020202020204" pitchFamily="34" charset="0"/>
                <a:cs typeface="Arial" panose="020B0604020202020204" pitchFamily="34" charset="0"/>
              </a:rPr>
              <a:t>Nature of the problem of staff shortage</a:t>
            </a:r>
          </a:p>
          <a:p>
            <a:pPr indent="-228600" defTabSz="914400">
              <a:lnSpc>
                <a:spcPct val="90000"/>
              </a:lnSpc>
              <a:spcAft>
                <a:spcPts val="600"/>
              </a:spcAft>
              <a:buFont typeface="Arial" panose="020B0604020202020204" pitchFamily="34" charset="0"/>
              <a:buChar char="•"/>
            </a:pPr>
            <a:endParaRPr lang="en-US" sz="2000" b="1"/>
          </a:p>
          <a:p>
            <a:pPr defTabSz="914400">
              <a:lnSpc>
                <a:spcPct val="160000"/>
              </a:lnSpc>
              <a:spcAft>
                <a:spcPts val="600"/>
              </a:spcAft>
            </a:pPr>
            <a:r>
              <a:rPr lang="en-US" sz="3800">
                <a:latin typeface="Arial" panose="020B0604020202020204" pitchFamily="34" charset="0"/>
                <a:cs typeface="Arial" panose="020B0604020202020204" pitchFamily="34" charset="0"/>
              </a:rPr>
              <a:t> </a:t>
            </a:r>
          </a:p>
          <a:p>
            <a:pPr defTabSz="914400">
              <a:lnSpc>
                <a:spcPct val="160000"/>
              </a:lnSpc>
              <a:spcAft>
                <a:spcPts val="600"/>
              </a:spcAft>
            </a:pPr>
            <a:r>
              <a:rPr lang="en-US" sz="3600">
                <a:solidFill>
                  <a:srgbClr val="2E3722"/>
                </a:solidFill>
                <a:latin typeface="Arial" panose="020B0604020202020204" pitchFamily="34" charset="0"/>
                <a:cs typeface="Arial" panose="020B0604020202020204" pitchFamily="34" charset="0"/>
              </a:rPr>
              <a:t>Shortages are unfortunately and an unavoidable part in any business and organization in the current economy.</a:t>
            </a:r>
          </a:p>
          <a:p>
            <a:pPr defTabSz="914400">
              <a:lnSpc>
                <a:spcPct val="160000"/>
              </a:lnSpc>
              <a:spcAft>
                <a:spcPts val="600"/>
              </a:spcAft>
            </a:pPr>
            <a:r>
              <a:rPr lang="en-US" sz="3600">
                <a:solidFill>
                  <a:srgbClr val="2E3722"/>
                </a:solidFill>
                <a:latin typeface="Arial" panose="020B0604020202020204" pitchFamily="34" charset="0"/>
                <a:cs typeface="Arial" panose="020B0604020202020204" pitchFamily="34" charset="0"/>
              </a:rPr>
              <a:t>This is an increasing problem in the past decade, specifically for the national health care system and the private care.</a:t>
            </a:r>
          </a:p>
          <a:p>
            <a:pPr indent="-228600" defTabSz="914400">
              <a:lnSpc>
                <a:spcPct val="90000"/>
              </a:lnSpc>
              <a:spcAft>
                <a:spcPts val="600"/>
              </a:spcAft>
              <a:buFont typeface="Arial" panose="020B0604020202020204" pitchFamily="34" charset="0"/>
              <a:buChar char="•"/>
            </a:pPr>
            <a:endParaRPr lang="en-US" sz="3600">
              <a:solidFill>
                <a:srgbClr val="2E3722"/>
              </a:solidFill>
              <a:latin typeface="Arial" panose="020B0604020202020204" pitchFamily="34" charset="0"/>
              <a:cs typeface="Arial" panose="020B0604020202020204" pitchFamily="34" charset="0"/>
            </a:endParaRPr>
          </a:p>
          <a:p>
            <a:pPr defTabSz="914400">
              <a:lnSpc>
                <a:spcPct val="170000"/>
              </a:lnSpc>
              <a:spcAft>
                <a:spcPts val="600"/>
              </a:spcAft>
            </a:pPr>
            <a:endParaRPr lang="en-GB" sz="3600">
              <a:solidFill>
                <a:srgbClr val="2E3722"/>
              </a:solidFill>
              <a:latin typeface="Arial" panose="020B0604020202020204" pitchFamily="34" charset="0"/>
              <a:cs typeface="Arial" panose="020B0604020202020204" pitchFamily="34" charset="0"/>
            </a:endParaRPr>
          </a:p>
          <a:p>
            <a:pPr defTabSz="914400">
              <a:lnSpc>
                <a:spcPct val="170000"/>
              </a:lnSpc>
              <a:spcAft>
                <a:spcPts val="600"/>
              </a:spcAft>
            </a:pPr>
            <a:r>
              <a:rPr lang="en-GB" sz="3600" b="0" i="0">
                <a:solidFill>
                  <a:srgbClr val="2E3722"/>
                </a:solidFill>
                <a:effectLst/>
                <a:latin typeface="Arial" panose="020B0604020202020204" pitchFamily="34" charset="0"/>
                <a:cs typeface="Arial" panose="020B0604020202020204" pitchFamily="34" charset="0"/>
              </a:rPr>
              <a:t>“The NHS cannot meet increasing demand from patients without the workforce to staff services’’ said Richard </a:t>
            </a:r>
            <a:r>
              <a:rPr lang="en-GB" sz="3600">
                <a:solidFill>
                  <a:srgbClr val="2E3722"/>
                </a:solidFill>
                <a:latin typeface="Arial" panose="020B0604020202020204" pitchFamily="34" charset="0"/>
                <a:cs typeface="Arial" panose="020B0604020202020204" pitchFamily="34" charset="0"/>
              </a:rPr>
              <a:t>M</a:t>
            </a:r>
            <a:r>
              <a:rPr lang="en-GB" sz="3600" b="0" i="0">
                <a:solidFill>
                  <a:srgbClr val="2E3722"/>
                </a:solidFill>
                <a:effectLst/>
                <a:latin typeface="Arial" panose="020B0604020202020204" pitchFamily="34" charset="0"/>
                <a:cs typeface="Arial" panose="020B0604020202020204" pitchFamily="34" charset="0"/>
              </a:rPr>
              <a:t>urray</a:t>
            </a:r>
          </a:p>
          <a:p>
            <a:pPr defTabSz="914400">
              <a:lnSpc>
                <a:spcPct val="90000"/>
              </a:lnSpc>
              <a:spcAft>
                <a:spcPts val="600"/>
              </a:spcAft>
            </a:pPr>
            <a:endParaRPr lang="en-US" sz="2400"/>
          </a:p>
          <a:p>
            <a:pPr indent="-228600" defTabSz="914400">
              <a:lnSpc>
                <a:spcPct val="90000"/>
              </a:lnSpc>
              <a:spcAft>
                <a:spcPts val="600"/>
              </a:spcAft>
              <a:buFont typeface="Arial" panose="020B0604020202020204" pitchFamily="34" charset="0"/>
              <a:buChar char="•"/>
            </a:pPr>
            <a:endParaRPr lang="en-US" sz="2000" dirty="0"/>
          </a:p>
        </p:txBody>
      </p:sp>
      <p:pic>
        <p:nvPicPr>
          <p:cNvPr id="3" name="Picture 2">
            <a:extLst>
              <a:ext uri="{FF2B5EF4-FFF2-40B4-BE49-F238E27FC236}">
                <a16:creationId xmlns:a16="http://schemas.microsoft.com/office/drawing/2014/main" id="{926CD6DA-E318-3CA1-706C-C1459A8BD12B}"/>
              </a:ext>
            </a:extLst>
          </p:cNvPr>
          <p:cNvPicPr>
            <a:picLocks noChangeAspect="1"/>
          </p:cNvPicPr>
          <p:nvPr/>
        </p:nvPicPr>
        <p:blipFill rotWithShape="1">
          <a:blip r:embed="rId2"/>
          <a:srcRect l="18444" r="25307" b="2"/>
          <a:stretch/>
        </p:blipFill>
        <p:spPr>
          <a:xfrm>
            <a:off x="8119869" y="1714672"/>
            <a:ext cx="3428663" cy="3428655"/>
          </a:xfrm>
          <a:prstGeom prst="rect">
            <a:avLst/>
          </a:prstGeom>
        </p:spPr>
      </p:pic>
    </p:spTree>
    <p:extLst>
      <p:ext uri="{BB962C8B-B14F-4D97-AF65-F5344CB8AC3E}">
        <p14:creationId xmlns:p14="http://schemas.microsoft.com/office/powerpoint/2010/main" val="3574205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811FEE-E4CD-94A6-5D24-487B05E60B2E}"/>
              </a:ext>
            </a:extLst>
          </p:cNvPr>
          <p:cNvSpPr txBox="1"/>
          <p:nvPr/>
        </p:nvSpPr>
        <p:spPr>
          <a:xfrm>
            <a:off x="643345" y="1533465"/>
            <a:ext cx="4572000" cy="5324535"/>
          </a:xfrm>
          <a:prstGeom prst="rect">
            <a:avLst/>
          </a:prstGeom>
          <a:noFill/>
        </p:spPr>
        <p:txBody>
          <a:bodyPr wrap="square" rtlCol="0">
            <a:spAutoFit/>
          </a:bodyPr>
          <a:lstStyle/>
          <a:p>
            <a:pPr>
              <a:spcAft>
                <a:spcPts val="600"/>
              </a:spcAft>
            </a:pPr>
            <a:r>
              <a:rPr lang="en-US" sz="2400" dirty="0">
                <a:latin typeface="Arial" panose="020B0604020202020204" pitchFamily="34" charset="0"/>
                <a:cs typeface="Arial" panose="020B0604020202020204" pitchFamily="34" charset="0"/>
              </a:rPr>
              <a:t>The understaffing problem is having a negative impact on both employees as well as organizations and the quality of their work. </a:t>
            </a:r>
            <a:r>
              <a:rPr lang="en-GB" sz="2400" dirty="0">
                <a:latin typeface="Arial" panose="020B0604020202020204" pitchFamily="34" charset="0"/>
                <a:cs typeface="Arial" panose="020B0604020202020204" pitchFamily="34" charset="0"/>
              </a:rPr>
              <a:t>The growing gap between demand for services </a:t>
            </a:r>
            <a:r>
              <a:rPr lang="en-US" sz="2400" dirty="0">
                <a:solidFill>
                  <a:srgbClr val="344529"/>
                </a:solidFill>
                <a:latin typeface="Arial" panose="020B0604020202020204" pitchFamily="34" charset="0"/>
                <a:cs typeface="Arial" panose="020B0604020202020204" pitchFamily="34" charset="0"/>
              </a:rPr>
              <a:t> is also leading to</a:t>
            </a:r>
            <a:r>
              <a:rPr lang="en-US" sz="2400" dirty="0">
                <a:solidFill>
                  <a:srgbClr val="FF0000"/>
                </a:solidFill>
                <a:latin typeface="Arial" panose="020B0604020202020204" pitchFamily="34" charset="0"/>
                <a:cs typeface="Arial" panose="020B0604020202020204" pitchFamily="34" charset="0"/>
              </a:rPr>
              <a:t> </a:t>
            </a:r>
            <a:r>
              <a:rPr lang="en-US" sz="2400" dirty="0">
                <a:solidFill>
                  <a:srgbClr val="2E3722"/>
                </a:solidFill>
                <a:latin typeface="Arial" panose="020B0604020202020204" pitchFamily="34" charset="0"/>
                <a:cs typeface="Arial" panose="020B0604020202020204" pitchFamily="34" charset="0"/>
              </a:rPr>
              <a:t>staff dissatisfaction.</a:t>
            </a:r>
          </a:p>
          <a:p>
            <a:pPr>
              <a:spcAft>
                <a:spcPts val="600"/>
              </a:spcAft>
            </a:pPr>
            <a:r>
              <a:rPr lang="en-GB" sz="2400" dirty="0">
                <a:latin typeface="Arial" panose="020B0604020202020204" pitchFamily="34" charset="0"/>
                <a:cs typeface="Arial" panose="020B0604020202020204" pitchFamily="34" charset="0"/>
              </a:rPr>
              <a:t>‘‘pressures on staff were reported to be leading to higher levels of stress and, in some cases, increasing absence due to sickness’’ Robertson (2017)</a:t>
            </a:r>
            <a:endParaRPr lang="en-US" sz="2400" dirty="0">
              <a:solidFill>
                <a:srgbClr val="2E3722"/>
              </a:solidFill>
              <a:latin typeface="Arial" panose="020B0604020202020204" pitchFamily="34" charset="0"/>
              <a:cs typeface="Arial" panose="020B0604020202020204" pitchFamily="34" charset="0"/>
            </a:endParaRPr>
          </a:p>
          <a:p>
            <a:pPr>
              <a:spcAft>
                <a:spcPts val="600"/>
              </a:spcAft>
            </a:pPr>
            <a:endParaRPr lang="en-GB" dirty="0"/>
          </a:p>
        </p:txBody>
      </p:sp>
      <p:sp>
        <p:nvSpPr>
          <p:cNvPr id="57" name="TextBox 56">
            <a:extLst>
              <a:ext uri="{FF2B5EF4-FFF2-40B4-BE49-F238E27FC236}">
                <a16:creationId xmlns:a16="http://schemas.microsoft.com/office/drawing/2014/main" id="{71E6404F-2E64-9EC6-4F0F-592327257107}"/>
              </a:ext>
            </a:extLst>
          </p:cNvPr>
          <p:cNvSpPr txBox="1"/>
          <p:nvPr/>
        </p:nvSpPr>
        <p:spPr>
          <a:xfrm>
            <a:off x="1404257" y="607967"/>
            <a:ext cx="9056914"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IMPACT</a:t>
            </a:r>
          </a:p>
        </p:txBody>
      </p:sp>
      <p:graphicFrame>
        <p:nvGraphicFramePr>
          <p:cNvPr id="63" name="Diagram 62">
            <a:extLst>
              <a:ext uri="{FF2B5EF4-FFF2-40B4-BE49-F238E27FC236}">
                <a16:creationId xmlns:a16="http://schemas.microsoft.com/office/drawing/2014/main" id="{61B96AA1-875F-4245-4039-7C5ECA434AB3}"/>
              </a:ext>
            </a:extLst>
          </p:cNvPr>
          <p:cNvGraphicFramePr/>
          <p:nvPr>
            <p:extLst>
              <p:ext uri="{D42A27DB-BD31-4B8C-83A1-F6EECF244321}">
                <p14:modId xmlns:p14="http://schemas.microsoft.com/office/powerpoint/2010/main" val="2429528558"/>
              </p:ext>
            </p:extLst>
          </p:nvPr>
        </p:nvGraphicFramePr>
        <p:xfrm>
          <a:off x="5311389" y="1419497"/>
          <a:ext cx="6341422" cy="4632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642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E8B7F-AC78-5379-B3F5-9D1827D5EA45}"/>
              </a:ext>
            </a:extLst>
          </p:cNvPr>
          <p:cNvSpPr>
            <a:spLocks noGrp="1"/>
          </p:cNvSpPr>
          <p:nvPr>
            <p:ph type="title"/>
          </p:nvPr>
        </p:nvSpPr>
        <p:spPr>
          <a:xfrm>
            <a:off x="838200" y="511275"/>
            <a:ext cx="10515600" cy="1133693"/>
          </a:xfrm>
        </p:spPr>
        <p:txBody>
          <a:bodyPr>
            <a:normAutofit/>
          </a:bodyPr>
          <a:lstStyle/>
          <a:p>
            <a:pPr algn="ctr"/>
            <a:r>
              <a:rPr lang="en-GB" sz="5200" dirty="0"/>
              <a:t>Causes of shortage</a:t>
            </a:r>
          </a:p>
        </p:txBody>
      </p:sp>
      <p:graphicFrame>
        <p:nvGraphicFramePr>
          <p:cNvPr id="5" name="Content Placeholder 2">
            <a:extLst>
              <a:ext uri="{FF2B5EF4-FFF2-40B4-BE49-F238E27FC236}">
                <a16:creationId xmlns:a16="http://schemas.microsoft.com/office/drawing/2014/main" id="{59D4A461-DA36-83B9-B9C2-88B250D1A1D6}"/>
              </a:ext>
            </a:extLst>
          </p:cNvPr>
          <p:cNvGraphicFramePr>
            <a:graphicFrameLocks noGrp="1"/>
          </p:cNvGraphicFramePr>
          <p:nvPr>
            <p:ph idx="1"/>
            <p:extLst>
              <p:ext uri="{D42A27DB-BD31-4B8C-83A1-F6EECF244321}">
                <p14:modId xmlns:p14="http://schemas.microsoft.com/office/powerpoint/2010/main" val="309795918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2256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7C8BAD-C3C8-D8CA-C9A5-468B86A1C0B3}"/>
              </a:ext>
            </a:extLst>
          </p:cNvPr>
          <p:cNvSpPr txBox="1"/>
          <p:nvPr/>
        </p:nvSpPr>
        <p:spPr>
          <a:xfrm>
            <a:off x="838201" y="1027906"/>
            <a:ext cx="4689532" cy="5149057"/>
          </a:xfrm>
          <a:prstGeom prst="rect">
            <a:avLst/>
          </a:prstGeom>
        </p:spPr>
        <p:txBody>
          <a:bodyPr vert="horz" lIns="91440" tIns="45720" rIns="91440" bIns="45720" rtlCol="0">
            <a:normAutofit lnSpcReduction="10000"/>
          </a:bodyPr>
          <a:lstStyle/>
          <a:p>
            <a:pPr indent="-228600" defTabSz="914400">
              <a:lnSpc>
                <a:spcPct val="90000"/>
              </a:lnSpc>
              <a:spcAft>
                <a:spcPts val="600"/>
              </a:spcAft>
              <a:buFont typeface="Arial" panose="020B0604020202020204" pitchFamily="34" charset="0"/>
              <a:buChar char="•"/>
            </a:pPr>
            <a:endParaRPr lang="en-US" sz="2800" b="1">
              <a:latin typeface="Arial" panose="020B0604020202020204" pitchFamily="34" charset="0"/>
              <a:cs typeface="Arial" panose="020B0604020202020204" pitchFamily="34" charset="0"/>
            </a:endParaRPr>
          </a:p>
          <a:p>
            <a:pPr defTabSz="914400">
              <a:lnSpc>
                <a:spcPct val="90000"/>
              </a:lnSpc>
              <a:spcAft>
                <a:spcPts val="600"/>
              </a:spcAft>
            </a:pPr>
            <a:r>
              <a:rPr lang="en-US" sz="2800" b="1">
                <a:latin typeface="Arial" panose="020B0604020202020204" pitchFamily="34" charset="0"/>
                <a:cs typeface="Arial" panose="020B0604020202020204" pitchFamily="34" charset="0"/>
              </a:rPr>
              <a:t>WHAT IS PESTEL? </a:t>
            </a:r>
          </a:p>
          <a:p>
            <a:pPr indent="-228600" defTabSz="914400">
              <a:lnSpc>
                <a:spcPct val="90000"/>
              </a:lnSpc>
              <a:spcAft>
                <a:spcPts val="600"/>
              </a:spcAft>
              <a:buFont typeface="Arial" panose="020B0604020202020204" pitchFamily="34" charset="0"/>
              <a:buChar char="•"/>
            </a:pPr>
            <a:endParaRPr lang="en-US"/>
          </a:p>
          <a:p>
            <a:pPr defTabSz="914400">
              <a:lnSpc>
                <a:spcPct val="150000"/>
              </a:lnSpc>
              <a:spcAft>
                <a:spcPts val="600"/>
              </a:spcAft>
            </a:pPr>
            <a:r>
              <a:rPr lang="en-US" sz="2400">
                <a:latin typeface="Arial" panose="020B0604020202020204" pitchFamily="34" charset="0"/>
                <a:cs typeface="Arial" panose="020B0604020202020204" pitchFamily="34" charset="0"/>
              </a:rPr>
              <a:t>Pestel is a tool utilized to track the macro – environmental factors that contribute to a problem in an organization, as it helps to understand the risks, threats and opportunities that lie within.</a:t>
            </a:r>
          </a:p>
          <a:p>
            <a:pPr indent="-228600" defTabSz="914400">
              <a:lnSpc>
                <a:spcPct val="90000"/>
              </a:lnSpc>
              <a:spcAft>
                <a:spcPts val="600"/>
              </a:spcAft>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E9CE54C8-1F76-E9DD-5F9D-1FB1F44BF95F}"/>
              </a:ext>
            </a:extLst>
          </p:cNvPr>
          <p:cNvPicPr>
            <a:picLocks noChangeAspect="1"/>
          </p:cNvPicPr>
          <p:nvPr/>
        </p:nvPicPr>
        <p:blipFill>
          <a:blip r:embed="rId2"/>
          <a:stretch>
            <a:fillRect/>
          </a:stretch>
        </p:blipFill>
        <p:spPr>
          <a:xfrm>
            <a:off x="5349240" y="1120140"/>
            <a:ext cx="6842760" cy="4314953"/>
          </a:xfrm>
          <a:prstGeom prst="rect">
            <a:avLst/>
          </a:prstGeom>
        </p:spPr>
      </p:pic>
    </p:spTree>
    <p:extLst>
      <p:ext uri="{BB962C8B-B14F-4D97-AF65-F5344CB8AC3E}">
        <p14:creationId xmlns:p14="http://schemas.microsoft.com/office/powerpoint/2010/main" val="3460871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851A3B-1918-7C93-3D9A-B9DEC01CE41C}"/>
              </a:ext>
            </a:extLst>
          </p:cNvPr>
          <p:cNvSpPr txBox="1"/>
          <p:nvPr/>
        </p:nvSpPr>
        <p:spPr>
          <a:xfrm>
            <a:off x="643467" y="417757"/>
            <a:ext cx="10790553"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PESTEL Analysis in Proper Care UK</a:t>
            </a:r>
          </a:p>
        </p:txBody>
      </p:sp>
      <p:pic>
        <p:nvPicPr>
          <p:cNvPr id="17" name="Picture 16">
            <a:extLst>
              <a:ext uri="{FF2B5EF4-FFF2-40B4-BE49-F238E27FC236}">
                <a16:creationId xmlns:a16="http://schemas.microsoft.com/office/drawing/2014/main" id="{332775FC-0DA5-FD82-065D-5D2216B014B2}"/>
              </a:ext>
            </a:extLst>
          </p:cNvPr>
          <p:cNvPicPr>
            <a:picLocks noChangeAspect="1"/>
          </p:cNvPicPr>
          <p:nvPr/>
        </p:nvPicPr>
        <p:blipFill>
          <a:blip r:embed="rId2"/>
          <a:stretch>
            <a:fillRect/>
          </a:stretch>
        </p:blipFill>
        <p:spPr>
          <a:xfrm>
            <a:off x="624366" y="1118415"/>
            <a:ext cx="10943268" cy="4621169"/>
          </a:xfrm>
          <a:prstGeom prst="rect">
            <a:avLst/>
          </a:prstGeom>
        </p:spPr>
      </p:pic>
    </p:spTree>
    <p:extLst>
      <p:ext uri="{BB962C8B-B14F-4D97-AF65-F5344CB8AC3E}">
        <p14:creationId xmlns:p14="http://schemas.microsoft.com/office/powerpoint/2010/main" val="131793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F06048-45B2-3687-588B-C388A9A3A0A6}"/>
              </a:ext>
            </a:extLst>
          </p:cNvPr>
          <p:cNvSpPr txBox="1"/>
          <p:nvPr/>
        </p:nvSpPr>
        <p:spPr>
          <a:xfrm>
            <a:off x="643469" y="1782981"/>
            <a:ext cx="4008384" cy="4393982"/>
          </a:xfrm>
          <a:prstGeom prst="rect">
            <a:avLst/>
          </a:prstGeom>
        </p:spPr>
        <p:txBody>
          <a:bodyPr vert="horz" lIns="91440" tIns="45720" rIns="91440" bIns="45720" rtlCol="0">
            <a:normAutofit/>
          </a:bodyPr>
          <a:lstStyle/>
          <a:p>
            <a:pPr defTabSz="914400">
              <a:lnSpc>
                <a:spcPct val="90000"/>
              </a:lnSpc>
              <a:spcAft>
                <a:spcPts val="600"/>
              </a:spcAft>
            </a:pPr>
            <a:r>
              <a:rPr lang="en-US" sz="2000" b="1" dirty="0"/>
              <a:t>WHAT IS FISHBONE DIAGRAM?</a:t>
            </a:r>
          </a:p>
          <a:p>
            <a:pPr defTabSz="914400">
              <a:lnSpc>
                <a:spcPct val="90000"/>
              </a:lnSpc>
              <a:spcAft>
                <a:spcPts val="600"/>
              </a:spcAft>
            </a:pPr>
            <a:endParaRPr lang="en-US" sz="2000" dirty="0"/>
          </a:p>
          <a:p>
            <a:pPr defTabSz="914400">
              <a:lnSpc>
                <a:spcPct val="90000"/>
              </a:lnSpc>
              <a:spcAft>
                <a:spcPts val="600"/>
              </a:spcAft>
            </a:pPr>
            <a:r>
              <a:rPr lang="en-US" sz="2400" dirty="0">
                <a:latin typeface="Arial" panose="020B0604020202020204" pitchFamily="34" charset="0"/>
                <a:cs typeface="Arial" panose="020B0604020202020204" pitchFamily="34" charset="0"/>
              </a:rPr>
              <a:t>Cause and effect diagram is ‘‘a tool</a:t>
            </a:r>
            <a:r>
              <a:rPr lang="en-GB" sz="2400" i="1" dirty="0">
                <a:solidFill>
                  <a:srgbClr val="3A3A3A"/>
                </a:solidFill>
                <a:latin typeface="Arial" panose="020B0604020202020204" pitchFamily="34" charset="0"/>
                <a:cs typeface="Arial" panose="020B0604020202020204" pitchFamily="34" charset="0"/>
              </a:rPr>
              <a:t> </a:t>
            </a:r>
            <a:r>
              <a:rPr lang="en-GB" sz="2400" dirty="0">
                <a:solidFill>
                  <a:srgbClr val="3A3A3A"/>
                </a:solidFill>
                <a:latin typeface="Arial" panose="020B0604020202020204" pitchFamily="34" charset="0"/>
                <a:cs typeface="Arial" panose="020B0604020202020204" pitchFamily="34" charset="0"/>
              </a:rPr>
              <a:t> so called because its structure is similar to the toa fish skeleton’’ </a:t>
            </a:r>
            <a:r>
              <a:rPr lang="en-GB" sz="2400" b="0" i="1" dirty="0">
                <a:solidFill>
                  <a:srgbClr val="3A3A3A"/>
                </a:solidFill>
                <a:effectLst/>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used to identify potential and real causes, enabling to discover the root of a problem occurring internally in an organization.</a:t>
            </a:r>
          </a:p>
          <a:p>
            <a:pPr defTabSz="914400">
              <a:lnSpc>
                <a:spcPct val="90000"/>
              </a:lnSpc>
              <a:spcAft>
                <a:spcPts val="600"/>
              </a:spcAft>
            </a:pPr>
            <a:endParaRPr lang="en-US" sz="2000" dirty="0"/>
          </a:p>
          <a:p>
            <a:pPr defTabSz="914400">
              <a:lnSpc>
                <a:spcPct val="90000"/>
              </a:lnSpc>
              <a:spcAft>
                <a:spcPts val="600"/>
              </a:spcAft>
            </a:pPr>
            <a:endParaRPr lang="en-US" sz="2000" dirty="0"/>
          </a:p>
        </p:txBody>
      </p:sp>
      <p:pic>
        <p:nvPicPr>
          <p:cNvPr id="3" name="Picture 2">
            <a:extLst>
              <a:ext uri="{FF2B5EF4-FFF2-40B4-BE49-F238E27FC236}">
                <a16:creationId xmlns:a16="http://schemas.microsoft.com/office/drawing/2014/main" id="{BF9234C5-93BD-3B39-4A4D-35EAAF96506F}"/>
              </a:ext>
            </a:extLst>
          </p:cNvPr>
          <p:cNvPicPr>
            <a:picLocks noChangeAspect="1"/>
          </p:cNvPicPr>
          <p:nvPr/>
        </p:nvPicPr>
        <p:blipFill rotWithShape="1">
          <a:blip r:embed="rId2"/>
          <a:srcRect r="2" b="8708"/>
          <a:stretch/>
        </p:blipFill>
        <p:spPr>
          <a:xfrm>
            <a:off x="5295320" y="1823128"/>
            <a:ext cx="6253212" cy="4281597"/>
          </a:xfrm>
          <a:prstGeom prst="rect">
            <a:avLst/>
          </a:prstGeom>
        </p:spPr>
      </p:pic>
    </p:spTree>
    <p:extLst>
      <p:ext uri="{BB962C8B-B14F-4D97-AF65-F5344CB8AC3E}">
        <p14:creationId xmlns:p14="http://schemas.microsoft.com/office/powerpoint/2010/main" val="3463128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C8B610-27E8-CB8E-766B-A0FA5DBD7133}"/>
              </a:ext>
            </a:extLst>
          </p:cNvPr>
          <p:cNvPicPr>
            <a:picLocks noChangeAspect="1"/>
          </p:cNvPicPr>
          <p:nvPr/>
        </p:nvPicPr>
        <p:blipFill>
          <a:blip r:embed="rId2"/>
          <a:stretch>
            <a:fillRect/>
          </a:stretch>
        </p:blipFill>
        <p:spPr>
          <a:xfrm>
            <a:off x="261257" y="76200"/>
            <a:ext cx="11453731" cy="6301740"/>
          </a:xfrm>
          <a:prstGeom prst="rect">
            <a:avLst/>
          </a:prstGeom>
        </p:spPr>
      </p:pic>
    </p:spTree>
    <p:extLst>
      <p:ext uri="{BB962C8B-B14F-4D97-AF65-F5344CB8AC3E}">
        <p14:creationId xmlns:p14="http://schemas.microsoft.com/office/powerpoint/2010/main" val="4115043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62ECB9-D63C-4097-819C-3D21A2550630}"/>
              </a:ext>
            </a:extLst>
          </p:cNvPr>
          <p:cNvSpPr txBox="1"/>
          <p:nvPr/>
        </p:nvSpPr>
        <p:spPr>
          <a:xfrm>
            <a:off x="990600" y="881743"/>
            <a:ext cx="5268686" cy="492442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Evaluation of possible solutions</a:t>
            </a:r>
          </a:p>
          <a:p>
            <a:endParaRPr lang="en-GB" sz="2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few proposed ways to improve the current problem:</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International recruitment allowing immigration and funding Visas costs.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Set new plan that consist in improving development, training programmes and funding education.</a:t>
            </a:r>
          </a:p>
          <a:p>
            <a:endParaRPr lang="en-GB" dirty="0"/>
          </a:p>
        </p:txBody>
      </p:sp>
      <p:pic>
        <p:nvPicPr>
          <p:cNvPr id="5" name="Picture 4">
            <a:extLst>
              <a:ext uri="{FF2B5EF4-FFF2-40B4-BE49-F238E27FC236}">
                <a16:creationId xmlns:a16="http://schemas.microsoft.com/office/drawing/2014/main" id="{B478C5F3-368D-8B7B-98AE-BA9997727492}"/>
              </a:ext>
            </a:extLst>
          </p:cNvPr>
          <p:cNvPicPr>
            <a:picLocks noChangeAspect="1"/>
          </p:cNvPicPr>
          <p:nvPr/>
        </p:nvPicPr>
        <p:blipFill>
          <a:blip r:embed="rId2"/>
          <a:stretch>
            <a:fillRect/>
          </a:stretch>
        </p:blipFill>
        <p:spPr>
          <a:xfrm>
            <a:off x="6335486" y="1110344"/>
            <a:ext cx="5638799" cy="4561114"/>
          </a:xfrm>
          <a:prstGeom prst="rect">
            <a:avLst/>
          </a:prstGeom>
        </p:spPr>
      </p:pic>
    </p:spTree>
    <p:extLst>
      <p:ext uri="{BB962C8B-B14F-4D97-AF65-F5344CB8AC3E}">
        <p14:creationId xmlns:p14="http://schemas.microsoft.com/office/powerpoint/2010/main" val="4024452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9B9E44C4-DCC7-0A75-FF19-8601936082A5}"/>
              </a:ext>
            </a:extLst>
          </p:cNvPr>
          <p:cNvGraphicFramePr/>
          <p:nvPr>
            <p:extLst>
              <p:ext uri="{D42A27DB-BD31-4B8C-83A1-F6EECF244321}">
                <p14:modId xmlns:p14="http://schemas.microsoft.com/office/powerpoint/2010/main" val="710961418"/>
              </p:ext>
            </p:extLst>
          </p:nvPr>
        </p:nvGraphicFramePr>
        <p:xfrm>
          <a:off x="-167640" y="1029729"/>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751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F0DA08C-C180-81FC-3140-595DCA522960}"/>
              </a:ext>
            </a:extLst>
          </p:cNvPr>
          <p:cNvPicPr>
            <a:picLocks noChangeAspect="1"/>
          </p:cNvPicPr>
          <p:nvPr/>
        </p:nvPicPr>
        <p:blipFill>
          <a:blip r:embed="rId2"/>
          <a:stretch>
            <a:fillRect/>
          </a:stretch>
        </p:blipFill>
        <p:spPr>
          <a:xfrm>
            <a:off x="548159" y="737382"/>
            <a:ext cx="11095682" cy="5383235"/>
          </a:xfrm>
          <a:prstGeom prst="rect">
            <a:avLst/>
          </a:prstGeom>
        </p:spPr>
      </p:pic>
      <p:sp>
        <p:nvSpPr>
          <p:cNvPr id="5" name="TextBox 4">
            <a:extLst>
              <a:ext uri="{FF2B5EF4-FFF2-40B4-BE49-F238E27FC236}">
                <a16:creationId xmlns:a16="http://schemas.microsoft.com/office/drawing/2014/main" id="{8CA3FCAE-D084-184D-C800-5678035C3D93}"/>
              </a:ext>
            </a:extLst>
          </p:cNvPr>
          <p:cNvSpPr txBox="1"/>
          <p:nvPr/>
        </p:nvSpPr>
        <p:spPr>
          <a:xfrm flipH="1">
            <a:off x="548159" y="237506"/>
            <a:ext cx="8633249"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Grid Analysis Proper Care UK</a:t>
            </a:r>
          </a:p>
        </p:txBody>
      </p:sp>
    </p:spTree>
    <p:extLst>
      <p:ext uri="{BB962C8B-B14F-4D97-AF65-F5344CB8AC3E}">
        <p14:creationId xmlns:p14="http://schemas.microsoft.com/office/powerpoint/2010/main" val="1999522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CE4547-EFDC-4785-B8C0-2739DEC60DFD}"/>
              </a:ext>
            </a:extLst>
          </p:cNvPr>
          <p:cNvSpPr txBox="1"/>
          <p:nvPr/>
        </p:nvSpPr>
        <p:spPr>
          <a:xfrm>
            <a:off x="1137920" y="778510"/>
            <a:ext cx="9916160" cy="563231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From the results of my analysis I consider option B as the most efficient one to solve the current problem of staff shortage across Proper Care UK,</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Though the time to set a new framework is longer in my chosen solution, it will result in long lasting results and improvements because every new worker will undergo the adequate training. This should also lead to higher staff retention rate as people will be better prepared and with a broader range of options in their healthcare career paths, better suited to their individual skills.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Through the program early students can be introduced to practical situations where they’ll gain a deeper insight into the work and the problems that may arise, more experience staff can also mentor the new workers and support them to ensure things run smoothly.</a:t>
            </a:r>
          </a:p>
        </p:txBody>
      </p:sp>
    </p:spTree>
    <p:extLst>
      <p:ext uri="{BB962C8B-B14F-4D97-AF65-F5344CB8AC3E}">
        <p14:creationId xmlns:p14="http://schemas.microsoft.com/office/powerpoint/2010/main" val="3413409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DE8855-C3DA-40C8-8A16-3D9F769E22FD}"/>
              </a:ext>
            </a:extLst>
          </p:cNvPr>
          <p:cNvSpPr txBox="1"/>
          <p:nvPr/>
        </p:nvSpPr>
        <p:spPr>
          <a:xfrm>
            <a:off x="1219200" y="1087120"/>
            <a:ext cx="10190480" cy="42473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solidFill>
                <a:srgbClr val="3A3A3A"/>
              </a:solidFill>
              <a:latin typeface="Arial" panose="020B0604020202020204" pitchFamily="34" charset="0"/>
              <a:cs typeface="Arial" panose="020B0604020202020204" pitchFamily="34" charset="0"/>
            </a:endParaRPr>
          </a:p>
          <a:p>
            <a:r>
              <a:rPr lang="en-GB" b="0" i="0" dirty="0" err="1">
                <a:solidFill>
                  <a:srgbClr val="3A3A3A"/>
                </a:solidFill>
                <a:effectLst/>
                <a:latin typeface="Arial" panose="020B0604020202020204" pitchFamily="34" charset="0"/>
                <a:cs typeface="Arial" panose="020B0604020202020204" pitchFamily="34" charset="0"/>
              </a:rPr>
              <a:t>Weyman</a:t>
            </a:r>
            <a:r>
              <a:rPr lang="en-GB" b="0" i="0" dirty="0">
                <a:solidFill>
                  <a:srgbClr val="3A3A3A"/>
                </a:solidFill>
                <a:effectLst/>
                <a:latin typeface="Arial" panose="020B0604020202020204" pitchFamily="34" charset="0"/>
                <a:cs typeface="Arial" panose="020B0604020202020204" pitchFamily="34" charset="0"/>
              </a:rPr>
              <a:t>, A.K., Roy, D. and Nolan, P. (2019) ‘One-way pendulum?: Staff retention in the NHS: determining the relative salience of recognised drivers of early exit’, </a:t>
            </a:r>
            <a:r>
              <a:rPr lang="en-GB" b="0" i="1" dirty="0">
                <a:solidFill>
                  <a:srgbClr val="3A3A3A"/>
                </a:solidFill>
                <a:effectLst/>
                <a:latin typeface="Arial" panose="020B0604020202020204" pitchFamily="34" charset="0"/>
                <a:cs typeface="Arial" panose="020B0604020202020204" pitchFamily="34" charset="0"/>
              </a:rPr>
              <a:t>International journal of workplace health management</a:t>
            </a:r>
            <a:r>
              <a:rPr lang="en-GB" b="0" i="0" dirty="0">
                <a:solidFill>
                  <a:srgbClr val="3A3A3A"/>
                </a:solidFill>
                <a:effectLst/>
                <a:latin typeface="Arial" panose="020B0604020202020204" pitchFamily="34" charset="0"/>
                <a:cs typeface="Arial" panose="020B0604020202020204" pitchFamily="34" charset="0"/>
              </a:rPr>
              <a:t>, 13(1), pp. 45–60. doi:10.1108/IJWHM-06-2019-0084</a:t>
            </a:r>
          </a:p>
          <a:p>
            <a:endParaRPr lang="en-GB" dirty="0">
              <a:solidFill>
                <a:srgbClr val="3A3A3A"/>
              </a:solidFill>
              <a:latin typeface="Arial" panose="020B0604020202020204" pitchFamily="34" charset="0"/>
              <a:cs typeface="Arial" panose="020B0604020202020204" pitchFamily="34" charset="0"/>
            </a:endParaRPr>
          </a:p>
          <a:p>
            <a:r>
              <a:rPr lang="en-GB" b="0" i="0" dirty="0">
                <a:solidFill>
                  <a:srgbClr val="222222"/>
                </a:solidFill>
                <a:effectLst/>
                <a:latin typeface="Arial" panose="020B0604020202020204" pitchFamily="34" charset="0"/>
                <a:cs typeface="Arial" panose="020B0604020202020204" pitchFamily="34" charset="0"/>
              </a:rPr>
              <a:t>Robertson, R., Wenzel, L., Thompson, J. and Charles, A., 2017. Understanding NHS financial pressures. </a:t>
            </a:r>
            <a:r>
              <a:rPr lang="en-GB" b="0" i="1" dirty="0">
                <a:solidFill>
                  <a:srgbClr val="222222"/>
                </a:solidFill>
                <a:effectLst/>
                <a:latin typeface="Arial" panose="020B0604020202020204" pitchFamily="34" charset="0"/>
                <a:cs typeface="Arial" panose="020B0604020202020204" pitchFamily="34" charset="0"/>
              </a:rPr>
              <a:t>How are they affecting patient care</a:t>
            </a:r>
            <a:r>
              <a:rPr lang="en-GB" b="0" i="0" dirty="0">
                <a:solidFill>
                  <a:srgbClr val="222222"/>
                </a:solidFill>
                <a:effectLst/>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kf-understanding-nhs-financial-pressures-full-report.pdf (abhi.org.uk)</a:t>
            </a:r>
            <a:r>
              <a:rPr lang="en-GB" dirty="0">
                <a:latin typeface="Arial" panose="020B0604020202020204" pitchFamily="34" charset="0"/>
                <a:cs typeface="Arial" panose="020B0604020202020204" pitchFamily="34" charset="0"/>
              </a:rPr>
              <a:t> Accessed on the 03.07.2022</a:t>
            </a:r>
          </a:p>
          <a:p>
            <a:endParaRPr lang="en-GB" dirty="0">
              <a:latin typeface="Arial" panose="020B0604020202020204" pitchFamily="34" charset="0"/>
              <a:cs typeface="Arial" panose="020B0604020202020204" pitchFamily="34" charset="0"/>
            </a:endParaRPr>
          </a:p>
          <a:p>
            <a:r>
              <a:rPr lang="en-GB" b="0" i="0" dirty="0" err="1">
                <a:solidFill>
                  <a:srgbClr val="3A3A3A"/>
                </a:solidFill>
                <a:effectLst/>
                <a:latin typeface="Source Sans Pro" panose="020B0503030403020204" pitchFamily="34" charset="0"/>
              </a:rPr>
              <a:t>Arsovski</a:t>
            </a:r>
            <a:r>
              <a:rPr lang="en-GB" b="0" i="0" dirty="0">
                <a:solidFill>
                  <a:srgbClr val="3A3A3A"/>
                </a:solidFill>
                <a:effectLst/>
                <a:latin typeface="Source Sans Pro" panose="020B0503030403020204" pitchFamily="34" charset="0"/>
              </a:rPr>
              <a:t>, S. (2015) ‘Fishbone Diagram’, </a:t>
            </a:r>
            <a:r>
              <a:rPr lang="en-GB" b="0" i="1" dirty="0" err="1">
                <a:solidFill>
                  <a:srgbClr val="3A3A3A"/>
                </a:solidFill>
                <a:effectLst/>
                <a:latin typeface="Source Sans Pro" panose="020B0503030403020204" pitchFamily="34" charset="0"/>
              </a:rPr>
              <a:t>Encyclopedia</a:t>
            </a:r>
            <a:r>
              <a:rPr lang="en-GB" b="0" i="1" dirty="0">
                <a:solidFill>
                  <a:srgbClr val="3A3A3A"/>
                </a:solidFill>
                <a:effectLst/>
                <a:latin typeface="Source Sans Pro" panose="020B0503030403020204" pitchFamily="34" charset="0"/>
              </a:rPr>
              <a:t> of Quality and the Service Economy</a:t>
            </a:r>
            <a:r>
              <a:rPr lang="en-GB" b="0" i="0" dirty="0">
                <a:solidFill>
                  <a:srgbClr val="3A3A3A"/>
                </a:solidFill>
                <a:effectLst/>
                <a:latin typeface="Source Sans Pro" panose="020B0503030403020204" pitchFamily="34" charset="0"/>
              </a:rPr>
              <a:t>.</a:t>
            </a:r>
            <a:endParaRPr lang="en-GB" b="0" i="0" dirty="0">
              <a:solidFill>
                <a:srgbClr val="3A3A3A"/>
              </a:solidFill>
              <a:effectLst/>
              <a:latin typeface="Arial" panose="020B0604020202020204" pitchFamily="34" charset="0"/>
              <a:cs typeface="Arial" panose="020B0604020202020204" pitchFamily="34" charset="0"/>
            </a:endParaRPr>
          </a:p>
          <a:p>
            <a:r>
              <a:rPr lang="en-GB" dirty="0">
                <a:solidFill>
                  <a:srgbClr val="3A3A3A"/>
                </a:solidFill>
                <a:latin typeface="Arial" panose="020B0604020202020204" pitchFamily="34" charset="0"/>
                <a:cs typeface="Arial" panose="020B0604020202020204" pitchFamily="34" charset="0"/>
              </a:rPr>
              <a:t>Available </a:t>
            </a:r>
            <a:r>
              <a:rPr lang="en-GB" dirty="0" err="1">
                <a:solidFill>
                  <a:srgbClr val="3A3A3A"/>
                </a:solidFill>
                <a:latin typeface="Arial" panose="020B0604020202020204" pitchFamily="34" charset="0"/>
                <a:cs typeface="Arial" panose="020B0604020202020204" pitchFamily="34" charset="0"/>
              </a:rPr>
              <a:t>at:</a:t>
            </a:r>
            <a:r>
              <a:rPr lang="en-GB" dirty="0" err="1">
                <a:hlinkClick r:id="rId3"/>
              </a:rPr>
              <a:t>Fishbone</a:t>
            </a:r>
            <a:r>
              <a:rPr lang="en-GB" dirty="0">
                <a:hlinkClick r:id="rId3"/>
              </a:rPr>
              <a:t> Diagram - University of Wales Trinity Saint David (uwtsd.ac.uk)</a:t>
            </a:r>
            <a:endParaRPr lang="en-GB" dirty="0">
              <a:solidFill>
                <a:srgbClr val="3A3A3A"/>
              </a:solidFill>
              <a:latin typeface="Arial" panose="020B0604020202020204" pitchFamily="34" charset="0"/>
              <a:cs typeface="Arial" panose="020B0604020202020204" pitchFamily="34" charset="0"/>
            </a:endParaRPr>
          </a:p>
          <a:p>
            <a:r>
              <a:rPr lang="en-GB" dirty="0">
                <a:solidFill>
                  <a:srgbClr val="3A3A3A"/>
                </a:solidFill>
                <a:latin typeface="Arial" panose="020B0604020202020204" pitchFamily="34" charset="0"/>
                <a:cs typeface="Arial" panose="020B0604020202020204" pitchFamily="34" charset="0"/>
              </a:rPr>
              <a:t>Accessed on the 02.07.2022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49536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a497ae78cf4cfa65cda5ba72d8040869">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a8a4421c364412ca25f85115e584b37d"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purl.org/dc/dcmitype/"/>
    <ds:schemaRef ds:uri="http://schemas.microsoft.com/office/2006/documentManagement/types"/>
    <ds:schemaRef ds:uri="http://schemas.microsoft.com/office/2006/metadata/properties"/>
    <ds:schemaRef ds:uri="http://purl.org/dc/elements/1.1/"/>
    <ds:schemaRef ds:uri="http://www.w3.org/XML/1998/namespace"/>
    <ds:schemaRef ds:uri="http://schemas.microsoft.com/office/infopath/2007/PartnerControls"/>
    <ds:schemaRef ds:uri="http://schemas.openxmlformats.org/package/2006/metadata/core-properties"/>
    <ds:schemaRef ds:uri="0e7fbce4-8ae7-4085-8b0a-9efa4c7cae6d"/>
    <ds:schemaRef ds:uri="4eb0a523-77d0-454a-93a8-50ca111d3c44"/>
    <ds:schemaRef ds:uri="http://purl.org/dc/terms/"/>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630CE91B-541B-446D-AA1E-9A5FBF9D77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6585</TotalTime>
  <Words>691</Words>
  <Application>Microsoft Office PowerPoint</Application>
  <PresentationFormat>Widescreen</PresentationFormat>
  <Paragraphs>64</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Source Sans Pro</vt:lpstr>
      <vt:lpstr>Trebuchet MS</vt:lpstr>
      <vt:lpstr>Wingdings 3</vt:lpstr>
      <vt:lpstr>Facet</vt:lpstr>
      <vt:lpstr>Problem solving and decision making</vt:lpstr>
      <vt:lpstr>INTRODUCTION</vt:lpstr>
      <vt:lpstr>PowerPoint Presentation</vt:lpstr>
      <vt:lpstr>PowerPoint Presentation</vt:lpstr>
      <vt:lpstr>Causes of shortage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Evdokiya</dc:creator>
  <cp:lastModifiedBy>Evdokiya Stefanova (2018698)</cp:lastModifiedBy>
  <cp:revision>13</cp:revision>
  <dcterms:created xsi:type="dcterms:W3CDTF">2022-07-05T19:37:01Z</dcterms:created>
  <dcterms:modified xsi:type="dcterms:W3CDTF">2022-07-10T09:22:13Z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