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0"/>
  </p:notesMasterIdLst>
  <p:sldIdLst>
    <p:sldId id="256" r:id="rId2"/>
    <p:sldId id="268" r:id="rId3"/>
    <p:sldId id="269" r:id="rId4"/>
    <p:sldId id="270" r:id="rId5"/>
    <p:sldId id="271" r:id="rId6"/>
    <p:sldId id="272" r:id="rId7"/>
    <p:sldId id="273" r:id="rId8"/>
    <p:sldId id="27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995" autoAdjust="0"/>
    <p:restoredTop sz="93842" autoAdjust="0"/>
  </p:normalViewPr>
  <p:slideViewPr>
    <p:cSldViewPr snapToGrid="0">
      <p:cViewPr varScale="1">
        <p:scale>
          <a:sx n="82" d="100"/>
          <a:sy n="82" d="100"/>
        </p:scale>
        <p:origin x="-720" y="-7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481E87-9F77-4F59-8391-B61BC18B6065}" type="datetimeFigureOut">
              <a:rPr lang="en-US" smtClean="0"/>
              <a:pPr/>
              <a:t>3/30/2022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58BD92-0400-4038-8B33-C89FE2FF503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atin typeface="Times New Roman" panose="02020603050405020304" pitchFamily="18" charset="0"/>
                <a:cs typeface="Times New Roman" panose="02020603050405020304" pitchFamily="18" charset="0"/>
                <a:sym typeface="+mn-ea"/>
              </a:rPr>
              <a:t>Academic skills are the abilities that help the students in succeeding in their academic setting. On the other hand, Employability Skills are the useful skills that an employee is required to be 'qualified for a job (Hendrawan, 2019).' This overall presentation will illustrate my academic and employability skills of me for getting the bank manager job.</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t>As a business backgrounds students, my main choice is to be a bank manager. I chose this career for many reasons such as, I will get a large salary from this career also I will get the best workplace environment from this career. I will also be able to get a wide range of jobs experience from this sector that will assist me to develop my career in the future.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t>There are several skills highly required for a bank manager. The skills are required for a bank manager are provided just below:</a:t>
            </a:r>
          </a:p>
          <a:p>
            <a:r>
              <a:rPr lang="en-US" b="1"/>
              <a:t>Communication Skills:</a:t>
            </a:r>
            <a:r>
              <a:rPr lang="en-US"/>
              <a:t> Communication skills is very essential for the career of a bank manager (Thanky, 2021). A bank manager has to communicate with various cultures and various nations' people while playing his role.</a:t>
            </a:r>
          </a:p>
          <a:p>
            <a:r>
              <a:rPr lang="en-US" b="1"/>
              <a:t>Teamwork:</a:t>
            </a:r>
            <a:r>
              <a:rPr lang="en-US"/>
              <a:t> Teamwork refers to the work with some members for obtaining common goals (Robinson, 2017). Sometimes a bank manager has to work with a team for solving any problem or make any important decision.</a:t>
            </a:r>
          </a:p>
          <a:p>
            <a:r>
              <a:rPr lang="en-US" b="1"/>
              <a:t>Managerial Skills: </a:t>
            </a:r>
            <a:r>
              <a:rPr lang="en-US"/>
              <a:t>This is highly required for the bank manager. Without managerial skills, a bank manager can not be an effective manager.</a:t>
            </a:r>
          </a:p>
          <a:p>
            <a:r>
              <a:rPr lang="en-US" b="1"/>
              <a:t>Leadership Skills: </a:t>
            </a:r>
            <a:r>
              <a:rPr lang="en-US"/>
              <a:t>Leadership skills are necessary for the bank manager. This skill helps the manager to lead the sub-ordinates employees of the bank.</a:t>
            </a:r>
          </a:p>
          <a:p>
            <a:r>
              <a:rPr lang="en-US" b="1"/>
              <a:t>Mathematical Abilities: </a:t>
            </a:r>
            <a:r>
              <a:rPr lang="en-US"/>
              <a:t>A bank manager has to solve various mathematical terms while playing his/her role. These skills help the manager to play his/her role effectively.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t>The personal SWOT analysis helps me to understand my strengths, weaknesses, opportunities, and threats. I am very expert in internal and external communication which is required for the job of the bank manager. I have also better leadership abilities. I can lead a group or a single person easily which is also required for getting the job. I have also teamwork abilities that are required for the bank job. I have also several weaknesses such as instant thinking, and mathematical terms. I have great opportunities that include easily solving any kind of problem and also easily sharing my knowledge with everyone. I have a lack of management skills that are very threat for me to get a better job.</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t>PDP is a procedure of self-reflection for higher education and workplaces. My development plan is described just below:</a:t>
            </a:r>
          </a:p>
          <a:p>
            <a:r>
              <a:rPr lang="en-US"/>
              <a:t>My main target is to be a bank manager. For success in the role, I have good communication, teamwork, and leadership skills. I have to develop my skill that has some lacking. For playing a better role I have to increase my management skills.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r>
              <a:rPr lang="en-US">
                <a:latin typeface="Times New Roman" panose="02020603050405020304" pitchFamily="18" charset="0"/>
                <a:cs typeface="Times New Roman" panose="02020603050405020304" pitchFamily="18" charset="0"/>
                <a:sym typeface="+mn-ea"/>
              </a:rPr>
              <a:t>Academic and employability skills are very necessary for getting a better job (Hermida, 2020). This overall presentation provided my academic skills and employability skills for getting a bank manager job. The presentation illustrated the required skills for getting the job, and also provided my SWOT analysis and Personal Development Plan.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F070A7B3-6521-4DCA-87E5-044747A908C1}"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134690-1557-4C89-A502-4959FE7FAD70}" type="datetimeFigureOut">
              <a:rPr lang="en-US" smtClean="0"/>
              <a:pPr/>
              <a:t>3/30/2022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1037C31-9E7A-4F99-8774-A0E530DE1A42}" type="datetimeFigureOut">
              <a:rPr lang="en-US" smtClean="0"/>
              <a:pPr/>
              <a:t>3/30/2022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278504F-A551-4DE0-9316-4DCD1D8CC752}" type="datetimeFigureOut">
              <a:rPr lang="en-US" smtClean="0"/>
              <a:pPr/>
              <a:t>3/30/2022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D1BE4249-C0D0-4B06-8692-E8BB871AF643}" type="datetimeFigureOut">
              <a:rPr lang="en-US" smtClean="0"/>
              <a:pPr/>
              <a:t>3/30/2022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42B0DB6-F5C7-45FB-8CF3-31B45F9C2DAC}" type="datetimeFigureOut">
              <a:rPr lang="en-US" smtClean="0"/>
              <a:pPr/>
              <a:t>3/30/2022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panose="020B0604020202020204"/>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panose="020B0604020202020204"/>
                <a:ea typeface="+mj-ea"/>
                <a:cs typeface="+mj-cs"/>
              </a:defRPr>
            </a:lvl1pPr>
          </a:lstStyle>
          <a:p>
            <a:pPr lvl="0"/>
            <a:r>
              <a:rPr lang="en-US" dirty="0"/>
              <a:t>”</a:t>
            </a:r>
          </a:p>
        </p:txBody>
      </p:sp>
    </p:spTree>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160EA64-D806-43AC-9DF2-F8C432F32B4C}" type="datetimeFigureOut">
              <a:rPr lang="en-US" smtClean="0"/>
              <a:pPr/>
              <a:t>3/30/2022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pPr/>
              <a:t>3/30/2022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a:fillRect/>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a:fillRect/>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a:fillRect/>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a:fillRect/>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160EA64-D806-43AC-9DF2-F8C432F32B4C}" type="datetimeFigureOut">
              <a:rPr lang="en-US" smtClean="0"/>
              <a:pPr/>
              <a:t>3/30/2022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A7A6979-0714-4377-B894-6BE4C2D6E202}"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5pPr>
      <a:lvl6pPr marL="250571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2219960" y="782320"/>
            <a:ext cx="7533005" cy="1322070"/>
          </a:xfrm>
          <a:prstGeom prst="rect">
            <a:avLst/>
          </a:prstGeom>
          <a:noFill/>
        </p:spPr>
        <p:txBody>
          <a:bodyPr wrap="square" rtlCol="0">
            <a:spAutoFit/>
          </a:bodyPr>
          <a:lstStyle/>
          <a:p>
            <a:pPr algn="ctr"/>
            <a:r>
              <a:rPr lang="en-US" sz="3200" b="1">
                <a:latin typeface="Times New Roman" panose="02020603050405020304" pitchFamily="18" charset="0"/>
                <a:cs typeface="Times New Roman" panose="02020603050405020304" pitchFamily="18" charset="0"/>
              </a:rPr>
              <a:t>BMSW4001</a:t>
            </a:r>
          </a:p>
          <a:p>
            <a:pPr algn="ctr">
              <a:lnSpc>
                <a:spcPct val="150000"/>
              </a:lnSpc>
            </a:pPr>
            <a:r>
              <a:rPr lang="en-US" sz="3200" b="1">
                <a:latin typeface="Times New Roman" panose="02020603050405020304" pitchFamily="18" charset="0"/>
                <a:cs typeface="Times New Roman" panose="02020603050405020304" pitchFamily="18" charset="0"/>
              </a:rPr>
              <a:t>Academic and Employability Skills (ACE)</a:t>
            </a:r>
          </a:p>
        </p:txBody>
      </p:sp>
      <p:sp>
        <p:nvSpPr>
          <p:cNvPr id="7" name="Text Box 6"/>
          <p:cNvSpPr txBox="1"/>
          <p:nvPr/>
        </p:nvSpPr>
        <p:spPr>
          <a:xfrm>
            <a:off x="1607185" y="4705985"/>
            <a:ext cx="5094605" cy="82994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Student Name		</a:t>
            </a:r>
            <a:r>
              <a:rPr lang="en-US" sz="2400" dirty="0" smtClean="0">
                <a:latin typeface="Times New Roman" panose="02020603050405020304" pitchFamily="18" charset="0"/>
                <a:cs typeface="Times New Roman" panose="02020603050405020304" pitchFamily="18" charset="0"/>
              </a:rPr>
              <a:t>:    Safiatou Barry</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Student ID			</a:t>
            </a:r>
            <a:r>
              <a:rPr lang="en-US" sz="2400" dirty="0" smtClean="0">
                <a:latin typeface="Times New Roman" panose="02020603050405020304" pitchFamily="18" charset="0"/>
                <a:cs typeface="Times New Roman" panose="02020603050405020304" pitchFamily="18" charset="0"/>
              </a:rPr>
              <a:t>:    2120301</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627380" y="526415"/>
            <a:ext cx="7533005" cy="583565"/>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Introduction</a:t>
            </a:r>
          </a:p>
        </p:txBody>
      </p:sp>
      <p:sp>
        <p:nvSpPr>
          <p:cNvPr id="7" name="Text Box 6"/>
          <p:cNvSpPr txBox="1"/>
          <p:nvPr/>
        </p:nvSpPr>
        <p:spPr>
          <a:xfrm>
            <a:off x="340360" y="1824355"/>
            <a:ext cx="7789545" cy="3107690"/>
          </a:xfrm>
          <a:prstGeom prst="rect">
            <a:avLst/>
          </a:prstGeom>
          <a:noFill/>
        </p:spPr>
        <p:txBody>
          <a:bodyPr wrap="square" rtlCol="0">
            <a:spAutoFit/>
          </a:bodyPr>
          <a:lstStyle/>
          <a:p>
            <a:pPr algn="just">
              <a:lnSpc>
                <a:spcPct val="100000"/>
              </a:lnSpc>
            </a:pPr>
            <a:r>
              <a:rPr lang="en-US" sz="2800">
                <a:latin typeface="Times New Roman" panose="02020603050405020304" pitchFamily="18" charset="0"/>
                <a:cs typeface="Times New Roman" panose="02020603050405020304" pitchFamily="18" charset="0"/>
              </a:rPr>
              <a:t>Academic skills are the abilities that help the students in succeeding in their academic setting. On the other hand, Employability Skills are the useful skills that an employee is required to be 'qualified for a job (Hendrawan, 2019).' This overall presentation will illustrate my academic and employability skills of me for getting the bank manager job.</a:t>
            </a:r>
          </a:p>
        </p:txBody>
      </p:sp>
      <p:sp>
        <p:nvSpPr>
          <p:cNvPr id="3" name="Flowchart: Process 2"/>
          <p:cNvSpPr/>
          <p:nvPr/>
        </p:nvSpPr>
        <p:spPr>
          <a:xfrm>
            <a:off x="340360" y="1109980"/>
            <a:ext cx="3267710" cy="11112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4" name="Content Placeholder 103"/>
          <p:cNvPicPr>
            <a:picLocks noGrp="1" noChangeAspect="1"/>
          </p:cNvPicPr>
          <p:nvPr>
            <p:ph idx="1"/>
          </p:nvPr>
        </p:nvPicPr>
        <p:blipFill>
          <a:blip r:embed="rId3"/>
          <a:srcRect l="-789" t="3194" r="789" b="7569"/>
          <a:stretch>
            <a:fillRect/>
          </a:stretch>
        </p:blipFill>
        <p:spPr>
          <a:xfrm>
            <a:off x="8129905" y="1910715"/>
            <a:ext cx="4061460" cy="2656205"/>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340360" y="480695"/>
            <a:ext cx="7533005" cy="583565"/>
          </a:xfrm>
          <a:prstGeom prst="rect">
            <a:avLst/>
          </a:prstGeom>
          <a:noFill/>
        </p:spPr>
        <p:txBody>
          <a:bodyPr wrap="square" rtlCol="0">
            <a:spAutoFit/>
          </a:bodyPr>
          <a:lstStyle/>
          <a:p>
            <a:pPr algn="l"/>
            <a:r>
              <a:rPr lang="en-US" sz="3200" b="1">
                <a:latin typeface="Times New Roman" panose="02020603050405020304" pitchFamily="18" charset="0"/>
                <a:cs typeface="Times New Roman" panose="02020603050405020304" pitchFamily="18" charset="0"/>
              </a:rPr>
              <a:t>My Choosen Career</a:t>
            </a:r>
          </a:p>
        </p:txBody>
      </p:sp>
      <p:sp>
        <p:nvSpPr>
          <p:cNvPr id="7" name="Text Box 6"/>
          <p:cNvSpPr txBox="1"/>
          <p:nvPr/>
        </p:nvSpPr>
        <p:spPr>
          <a:xfrm>
            <a:off x="1289685" y="3137535"/>
            <a:ext cx="5094605" cy="583565"/>
          </a:xfrm>
          <a:prstGeom prst="rect">
            <a:avLst/>
          </a:prstGeom>
          <a:noFill/>
        </p:spPr>
        <p:txBody>
          <a:bodyPr wrap="square" rtlCol="0">
            <a:spAutoFit/>
          </a:bodyPr>
          <a:lstStyle/>
          <a:p>
            <a:pPr marL="342900" indent="-342900">
              <a:buFont typeface="Wingdings" panose="05000000000000000000" charset="0"/>
              <a:buChar char="v"/>
            </a:pPr>
            <a:r>
              <a:rPr lang="en-US" sz="3200" b="1">
                <a:latin typeface="Times New Roman" panose="02020603050405020304" pitchFamily="18" charset="0"/>
                <a:cs typeface="Times New Roman" panose="02020603050405020304" pitchFamily="18" charset="0"/>
              </a:rPr>
              <a:t>   Bank Manager</a:t>
            </a:r>
          </a:p>
        </p:txBody>
      </p:sp>
      <p:pic>
        <p:nvPicPr>
          <p:cNvPr id="100" name="Content Placeholder 99"/>
          <p:cNvPicPr>
            <a:picLocks noGrp="1"/>
          </p:cNvPicPr>
          <p:nvPr>
            <p:ph idx="1"/>
          </p:nvPr>
        </p:nvPicPr>
        <p:blipFill>
          <a:blip r:embed="rId3"/>
          <a:stretch>
            <a:fillRect/>
          </a:stretch>
        </p:blipFill>
        <p:spPr>
          <a:xfrm>
            <a:off x="5287645" y="2147570"/>
            <a:ext cx="5808345" cy="3244215"/>
          </a:xfrm>
          <a:prstGeom prst="rect">
            <a:avLst/>
          </a:prstGeom>
          <a:noFill/>
          <a:ln w="9525">
            <a:noFill/>
          </a:ln>
        </p:spPr>
      </p:pic>
      <p:sp>
        <p:nvSpPr>
          <p:cNvPr id="3" name="Flowchart: Process 2"/>
          <p:cNvSpPr/>
          <p:nvPr/>
        </p:nvSpPr>
        <p:spPr>
          <a:xfrm>
            <a:off x="340360" y="1064260"/>
            <a:ext cx="4074160" cy="11112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365125" y="572770"/>
            <a:ext cx="8879840" cy="583565"/>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Required Skills of Bank for the Career</a:t>
            </a:r>
          </a:p>
        </p:txBody>
      </p:sp>
      <p:sp>
        <p:nvSpPr>
          <p:cNvPr id="7" name="Text Box 6"/>
          <p:cNvSpPr txBox="1"/>
          <p:nvPr/>
        </p:nvSpPr>
        <p:spPr>
          <a:xfrm>
            <a:off x="1242060" y="2137410"/>
            <a:ext cx="5094605" cy="3784600"/>
          </a:xfrm>
          <a:prstGeom prst="rect">
            <a:avLst/>
          </a:prstGeom>
          <a:noFill/>
        </p:spPr>
        <p:txBody>
          <a:bodyPr wrap="square" rtlCol="0">
            <a:spAutoFit/>
          </a:bodyPr>
          <a:lstStyle/>
          <a:p>
            <a:pPr marL="342900" indent="-342900">
              <a:lnSpc>
                <a:spcPct val="150000"/>
              </a:lnSpc>
              <a:buFont typeface="Wingdings" panose="05000000000000000000" charset="0"/>
              <a:buChar char="v"/>
            </a:pPr>
            <a:r>
              <a:rPr lang="en-US" sz="3200" b="1">
                <a:latin typeface="Times New Roman" panose="02020603050405020304" pitchFamily="18" charset="0"/>
                <a:cs typeface="Times New Roman" panose="02020603050405020304" pitchFamily="18" charset="0"/>
              </a:rPr>
              <a:t>   Communication Skills</a:t>
            </a:r>
          </a:p>
          <a:p>
            <a:pPr marL="342900" indent="-342900">
              <a:lnSpc>
                <a:spcPct val="150000"/>
              </a:lnSpc>
              <a:buFont typeface="Wingdings" panose="05000000000000000000" charset="0"/>
              <a:buChar char="v"/>
            </a:pPr>
            <a:r>
              <a:rPr lang="en-US" sz="3200" b="1">
                <a:latin typeface="Times New Roman" panose="02020603050405020304" pitchFamily="18" charset="0"/>
                <a:cs typeface="Times New Roman" panose="02020603050405020304" pitchFamily="18" charset="0"/>
              </a:rPr>
              <a:t>   Teamwork</a:t>
            </a:r>
          </a:p>
          <a:p>
            <a:pPr marL="342900" indent="-342900">
              <a:lnSpc>
                <a:spcPct val="150000"/>
              </a:lnSpc>
              <a:buFont typeface="Wingdings" panose="05000000000000000000" charset="0"/>
              <a:buChar char="v"/>
            </a:pPr>
            <a:r>
              <a:rPr lang="en-US" sz="3200" b="1">
                <a:latin typeface="Times New Roman" panose="02020603050405020304" pitchFamily="18" charset="0"/>
                <a:cs typeface="Times New Roman" panose="02020603050405020304" pitchFamily="18" charset="0"/>
              </a:rPr>
              <a:t>   Managerial Skills</a:t>
            </a:r>
          </a:p>
          <a:p>
            <a:pPr marL="342900" indent="-342900">
              <a:lnSpc>
                <a:spcPct val="150000"/>
              </a:lnSpc>
              <a:buFont typeface="Wingdings" panose="05000000000000000000" charset="0"/>
              <a:buChar char="v"/>
            </a:pPr>
            <a:r>
              <a:rPr lang="en-US" sz="3200" b="1">
                <a:latin typeface="Times New Roman" panose="02020603050405020304" pitchFamily="18" charset="0"/>
                <a:cs typeface="Times New Roman" panose="02020603050405020304" pitchFamily="18" charset="0"/>
              </a:rPr>
              <a:t>   Leadership Skils</a:t>
            </a:r>
          </a:p>
          <a:p>
            <a:pPr marL="342900" indent="-342900">
              <a:lnSpc>
                <a:spcPct val="150000"/>
              </a:lnSpc>
              <a:buFont typeface="Wingdings" panose="05000000000000000000" charset="0"/>
              <a:buChar char="v"/>
            </a:pPr>
            <a:r>
              <a:rPr lang="en-US" sz="3200" b="1">
                <a:latin typeface="Times New Roman" panose="02020603050405020304" pitchFamily="18" charset="0"/>
                <a:cs typeface="Times New Roman" panose="02020603050405020304" pitchFamily="18" charset="0"/>
              </a:rPr>
              <a:t>   Mathematical Abilities</a:t>
            </a:r>
          </a:p>
        </p:txBody>
      </p:sp>
      <p:sp>
        <p:nvSpPr>
          <p:cNvPr id="3" name="Flowchart: Process 2"/>
          <p:cNvSpPr/>
          <p:nvPr/>
        </p:nvSpPr>
        <p:spPr>
          <a:xfrm flipV="1">
            <a:off x="365125" y="1155700"/>
            <a:ext cx="7767320" cy="762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1" name="Content Placeholder 100"/>
          <p:cNvPicPr>
            <a:picLocks noGrp="1" noChangeAspect="1"/>
          </p:cNvPicPr>
          <p:nvPr>
            <p:ph idx="1"/>
          </p:nvPr>
        </p:nvPicPr>
        <p:blipFill>
          <a:blip r:embed="rId3"/>
          <a:stretch>
            <a:fillRect/>
          </a:stretch>
        </p:blipFill>
        <p:spPr>
          <a:xfrm>
            <a:off x="6501765" y="2616200"/>
            <a:ext cx="4789805" cy="2909570"/>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221615" y="282575"/>
            <a:ext cx="7533005" cy="583565"/>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Personal SWOT Analysis</a:t>
            </a:r>
          </a:p>
        </p:txBody>
      </p:sp>
      <p:graphicFrame>
        <p:nvGraphicFramePr>
          <p:cNvPr id="4" name="Table 3"/>
          <p:cNvGraphicFramePr/>
          <p:nvPr/>
        </p:nvGraphicFramePr>
        <p:xfrm>
          <a:off x="284480" y="1580515"/>
          <a:ext cx="11623040" cy="2109470"/>
        </p:xfrm>
        <a:graphic>
          <a:graphicData uri="http://schemas.openxmlformats.org/drawingml/2006/table">
            <a:tbl>
              <a:tblPr firstRow="1" bandRow="1">
                <a:tableStyleId>{5C22544A-7EE6-4342-B048-85BDC9FD1C3A}</a:tableStyleId>
              </a:tblPr>
              <a:tblGrid>
                <a:gridCol w="2905760"/>
                <a:gridCol w="2905760"/>
                <a:gridCol w="2905760"/>
                <a:gridCol w="2905760"/>
              </a:tblGrid>
              <a:tr h="554990">
                <a:tc>
                  <a:txBody>
                    <a:bodyPr/>
                    <a:lstStyle/>
                    <a:p>
                      <a:pPr>
                        <a:buNone/>
                      </a:pPr>
                      <a:r>
                        <a:rPr lang="en-US" sz="2400">
                          <a:latin typeface="Times New Roman" panose="02020603050405020304" pitchFamily="18" charset="0"/>
                          <a:cs typeface="Times New Roman" panose="02020603050405020304" pitchFamily="18" charset="0"/>
                        </a:rPr>
                        <a:t>Strengths</a:t>
                      </a:r>
                    </a:p>
                  </a:txBody>
                  <a:tcPr/>
                </a:tc>
                <a:tc>
                  <a:txBody>
                    <a:bodyPr/>
                    <a:lstStyle/>
                    <a:p>
                      <a:pPr>
                        <a:buNone/>
                      </a:pPr>
                      <a:r>
                        <a:rPr lang="en-US" sz="2400">
                          <a:latin typeface="Times New Roman" panose="02020603050405020304" pitchFamily="18" charset="0"/>
                          <a:cs typeface="Times New Roman" panose="02020603050405020304" pitchFamily="18" charset="0"/>
                        </a:rPr>
                        <a:t>Weaknesses</a:t>
                      </a:r>
                    </a:p>
                  </a:txBody>
                  <a:tcPr/>
                </a:tc>
                <a:tc>
                  <a:txBody>
                    <a:bodyPr/>
                    <a:lstStyle/>
                    <a:p>
                      <a:pPr>
                        <a:buNone/>
                      </a:pPr>
                      <a:r>
                        <a:rPr lang="en-US" sz="2400">
                          <a:latin typeface="Times New Roman" panose="02020603050405020304" pitchFamily="18" charset="0"/>
                          <a:cs typeface="Times New Roman" panose="02020603050405020304" pitchFamily="18" charset="0"/>
                        </a:rPr>
                        <a:t>Opportunities</a:t>
                      </a:r>
                    </a:p>
                  </a:txBody>
                  <a:tcPr/>
                </a:tc>
                <a:tc>
                  <a:txBody>
                    <a:bodyPr/>
                    <a:lstStyle/>
                    <a:p>
                      <a:pPr>
                        <a:buNone/>
                      </a:pPr>
                      <a:r>
                        <a:rPr lang="en-US" sz="2400">
                          <a:latin typeface="Times New Roman" panose="02020603050405020304" pitchFamily="18" charset="0"/>
                          <a:cs typeface="Times New Roman" panose="02020603050405020304" pitchFamily="18" charset="0"/>
                        </a:rPr>
                        <a:t>Threats</a:t>
                      </a:r>
                    </a:p>
                  </a:txBody>
                  <a:tcPr/>
                </a:tc>
              </a:tr>
              <a:tr h="381000">
                <a:tc>
                  <a:txBody>
                    <a:bodyPr/>
                    <a:lstStyle/>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Communication Skills</a:t>
                      </a:r>
                    </a:p>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Leadership</a:t>
                      </a:r>
                    </a:p>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Teamwork</a:t>
                      </a:r>
                    </a:p>
                  </a:txBody>
                  <a:tcPr/>
                </a:tc>
                <a:tc>
                  <a:txBody>
                    <a:bodyPr/>
                    <a:lstStyle/>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Cannot think instantly</a:t>
                      </a:r>
                    </a:p>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Mathematical terms</a:t>
                      </a:r>
                    </a:p>
                    <a:p>
                      <a:pPr indent="0">
                        <a:buFont typeface="Arial" panose="020B0604020202020204" pitchFamily="34" charset="0"/>
                        <a:buNone/>
                      </a:pPr>
                      <a:endParaRPr lang="en-US" sz="2400">
                        <a:latin typeface="Times New Roman" panose="02020603050405020304" pitchFamily="18" charset="0"/>
                        <a:cs typeface="Times New Roman" panose="02020603050405020304" pitchFamily="18" charset="0"/>
                      </a:endParaRPr>
                    </a:p>
                  </a:txBody>
                  <a:tcPr/>
                </a:tc>
                <a:tc>
                  <a:txBody>
                    <a:bodyPr/>
                    <a:lstStyle/>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Easily share my knowledge</a:t>
                      </a:r>
                    </a:p>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Easily solve problems</a:t>
                      </a:r>
                    </a:p>
                  </a:txBody>
                  <a:tcPr/>
                </a:tc>
                <a:tc>
                  <a:txBody>
                    <a:bodyPr/>
                    <a:lstStyle/>
                    <a:p>
                      <a:pPr marL="285750" indent="-28575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Lack of a management skills</a:t>
                      </a:r>
                    </a:p>
                  </a:txBody>
                  <a:tcPr/>
                </a:tc>
              </a:tr>
            </a:tbl>
          </a:graphicData>
        </a:graphic>
      </p:graphicFrame>
      <p:sp>
        <p:nvSpPr>
          <p:cNvPr id="5" name="Flowchart: Process 4"/>
          <p:cNvSpPr/>
          <p:nvPr/>
        </p:nvSpPr>
        <p:spPr>
          <a:xfrm flipV="1">
            <a:off x="221615" y="866140"/>
            <a:ext cx="4694555" cy="762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 name="Content Placeholder 101"/>
          <p:cNvPicPr>
            <a:picLocks noGrp="1" noChangeAspect="1"/>
          </p:cNvPicPr>
          <p:nvPr>
            <p:ph idx="1"/>
          </p:nvPr>
        </p:nvPicPr>
        <p:blipFill>
          <a:blip r:embed="rId3"/>
          <a:stretch>
            <a:fillRect/>
          </a:stretch>
        </p:blipFill>
        <p:spPr>
          <a:xfrm>
            <a:off x="2019300" y="4099560"/>
            <a:ext cx="8153400" cy="222885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172085" y="506095"/>
            <a:ext cx="7533005" cy="583565"/>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Personal Development Plan</a:t>
            </a:r>
          </a:p>
        </p:txBody>
      </p:sp>
      <p:sp>
        <p:nvSpPr>
          <p:cNvPr id="5" name="Flowchart: Process 4"/>
          <p:cNvSpPr/>
          <p:nvPr/>
        </p:nvSpPr>
        <p:spPr>
          <a:xfrm flipV="1">
            <a:off x="172085" y="1070610"/>
            <a:ext cx="5087620" cy="762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p:cNvGraphicFramePr/>
          <p:nvPr/>
        </p:nvGraphicFramePr>
        <p:xfrm>
          <a:off x="287655" y="1784985"/>
          <a:ext cx="11412220" cy="2743200"/>
        </p:xfrm>
        <a:graphic>
          <a:graphicData uri="http://schemas.openxmlformats.org/drawingml/2006/table">
            <a:tbl>
              <a:tblPr firstRow="1" bandRow="1">
                <a:tableStyleId>{5C22544A-7EE6-4342-B048-85BDC9FD1C3A}</a:tableStyleId>
              </a:tblPr>
              <a:tblGrid>
                <a:gridCol w="2853055"/>
                <a:gridCol w="2853055"/>
                <a:gridCol w="2853055"/>
                <a:gridCol w="2853055"/>
              </a:tblGrid>
              <a:tr h="528320">
                <a:tc>
                  <a:txBody>
                    <a:bodyPr/>
                    <a:lstStyle/>
                    <a:p>
                      <a:pPr>
                        <a:buNone/>
                      </a:pPr>
                      <a:r>
                        <a:rPr lang="en-US" sz="2400">
                          <a:latin typeface="Times New Roman" panose="02020603050405020304" pitchFamily="18" charset="0"/>
                          <a:cs typeface="Times New Roman" panose="02020603050405020304" pitchFamily="18" charset="0"/>
                        </a:rPr>
                        <a:t>What I want to do?</a:t>
                      </a:r>
                    </a:p>
                  </a:txBody>
                  <a:tcPr/>
                </a:tc>
                <a:tc>
                  <a:txBody>
                    <a:bodyPr/>
                    <a:lstStyle/>
                    <a:p>
                      <a:pPr>
                        <a:buNone/>
                      </a:pPr>
                      <a:r>
                        <a:rPr lang="en-US" sz="2400">
                          <a:latin typeface="Times New Roman" panose="02020603050405020304" pitchFamily="18" charset="0"/>
                          <a:cs typeface="Times New Roman" panose="02020603050405020304" pitchFamily="18" charset="0"/>
                        </a:rPr>
                        <a:t>What willl be my success criteria?</a:t>
                      </a:r>
                    </a:p>
                  </a:txBody>
                  <a:tcPr/>
                </a:tc>
                <a:tc>
                  <a:txBody>
                    <a:bodyPr/>
                    <a:lstStyle/>
                    <a:p>
                      <a:pPr>
                        <a:buNone/>
                      </a:pPr>
                      <a:r>
                        <a:rPr lang="en-US" sz="2400">
                          <a:latin typeface="Times New Roman" panose="02020603050405020304" pitchFamily="18" charset="0"/>
                          <a:cs typeface="Times New Roman" panose="02020603050405020304" pitchFamily="18" charset="0"/>
                        </a:rPr>
                        <a:t>What will I do to achieve?</a:t>
                      </a:r>
                    </a:p>
                  </a:txBody>
                  <a:tcPr/>
                </a:tc>
                <a:tc>
                  <a:txBody>
                    <a:bodyPr/>
                    <a:lstStyle/>
                    <a:p>
                      <a:pPr>
                        <a:buNone/>
                      </a:pPr>
                      <a:r>
                        <a:rPr lang="en-US" sz="2400">
                          <a:latin typeface="Times New Roman" panose="02020603050405020304" pitchFamily="18" charset="0"/>
                          <a:cs typeface="Times New Roman" panose="02020603050405020304" pitchFamily="18" charset="0"/>
                        </a:rPr>
                        <a:t>What resources wil I need?</a:t>
                      </a:r>
                    </a:p>
                  </a:txBody>
                  <a:tcPr/>
                </a:tc>
              </a:tr>
              <a:tr h="528320">
                <a:tc>
                  <a:txBody>
                    <a:bodyPr/>
                    <a:lstStyle/>
                    <a:p>
                      <a:pPr>
                        <a:buNone/>
                      </a:pPr>
                      <a:r>
                        <a:rPr lang="en-US" sz="2400">
                          <a:latin typeface="Times New Roman" panose="02020603050405020304" pitchFamily="18" charset="0"/>
                          <a:cs typeface="Times New Roman" panose="02020603050405020304" pitchFamily="18" charset="0"/>
                        </a:rPr>
                        <a:t>I want to be a bank manager</a:t>
                      </a:r>
                    </a:p>
                  </a:txBody>
                  <a:tcPr/>
                </a:tc>
                <a:tc>
                  <a:txBody>
                    <a:bodyPr/>
                    <a:lstStyle/>
                    <a:p>
                      <a:pPr>
                        <a:buNone/>
                      </a:pPr>
                      <a:r>
                        <a:rPr lang="en-US" sz="2400">
                          <a:latin typeface="Times New Roman" panose="02020603050405020304" pitchFamily="18" charset="0"/>
                          <a:cs typeface="Times New Roman" panose="02020603050405020304" pitchFamily="18" charset="0"/>
                        </a:rPr>
                        <a:t>I can properly communicate with people, teamwork, and leadership abilities.</a:t>
                      </a:r>
                    </a:p>
                  </a:txBody>
                  <a:tcPr/>
                </a:tc>
                <a:tc>
                  <a:txBody>
                    <a:bodyPr/>
                    <a:lstStyle/>
                    <a:p>
                      <a:pPr>
                        <a:buNone/>
                      </a:pPr>
                      <a:r>
                        <a:rPr lang="en-US" sz="2400">
                          <a:latin typeface="Times New Roman" panose="02020603050405020304" pitchFamily="18" charset="0"/>
                          <a:cs typeface="Times New Roman" panose="02020603050405020304" pitchFamily="18" charset="0"/>
                        </a:rPr>
                        <a:t>I have to develop my skills that have some lacking.</a:t>
                      </a:r>
                    </a:p>
                  </a:txBody>
                  <a:tcPr/>
                </a:tc>
                <a:tc>
                  <a:txBody>
                    <a:bodyPr/>
                    <a:lstStyle/>
                    <a:p>
                      <a:pPr>
                        <a:buNone/>
                      </a:pPr>
                      <a:r>
                        <a:rPr lang="en-US" sz="2400">
                          <a:latin typeface="Times New Roman" panose="02020603050405020304" pitchFamily="18" charset="0"/>
                          <a:cs typeface="Times New Roman" panose="02020603050405020304" pitchFamily="18" charset="0"/>
                        </a:rPr>
                        <a:t>I have to increase my management skills</a:t>
                      </a:r>
                    </a:p>
                  </a:txBody>
                  <a:tcPr/>
                </a:tc>
              </a:tr>
            </a:tbl>
          </a:graphicData>
        </a:graphic>
      </p:graphicFrame>
      <p:pic>
        <p:nvPicPr>
          <p:cNvPr id="103" name="Content Placeholder 102"/>
          <p:cNvPicPr>
            <a:picLocks noGrp="1" noChangeAspect="1"/>
          </p:cNvPicPr>
          <p:nvPr>
            <p:ph idx="1"/>
          </p:nvPr>
        </p:nvPicPr>
        <p:blipFill>
          <a:blip r:embed="rId3"/>
          <a:stretch>
            <a:fillRect/>
          </a:stretch>
        </p:blipFill>
        <p:spPr>
          <a:xfrm>
            <a:off x="3183255" y="4669155"/>
            <a:ext cx="5649595" cy="2070100"/>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387985" y="565785"/>
            <a:ext cx="7533005" cy="583565"/>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Conclusion</a:t>
            </a:r>
          </a:p>
        </p:txBody>
      </p:sp>
      <p:sp>
        <p:nvSpPr>
          <p:cNvPr id="7" name="Text Box 6"/>
          <p:cNvSpPr txBox="1"/>
          <p:nvPr/>
        </p:nvSpPr>
        <p:spPr>
          <a:xfrm>
            <a:off x="387985" y="1659890"/>
            <a:ext cx="7040880" cy="3538220"/>
          </a:xfrm>
          <a:prstGeom prst="rect">
            <a:avLst/>
          </a:prstGeom>
          <a:noFill/>
        </p:spPr>
        <p:txBody>
          <a:bodyPr wrap="square" rtlCol="0">
            <a:spAutoFit/>
          </a:bodyPr>
          <a:lstStyle/>
          <a:p>
            <a:pPr algn="just"/>
            <a:r>
              <a:rPr lang="en-US" sz="2800">
                <a:latin typeface="Times New Roman" panose="02020603050405020304" pitchFamily="18" charset="0"/>
                <a:cs typeface="Times New Roman" panose="02020603050405020304" pitchFamily="18" charset="0"/>
              </a:rPr>
              <a:t>Academic and employability skills are very necessary for getting a better job (Hermida, 2020). This overall presentation provided my academic skills and employability skills for getting a bank manager job. The presentation illustrated the required skills for getting the job, and also provided my SWOT analysis and Personal Development Plan. </a:t>
            </a:r>
          </a:p>
        </p:txBody>
      </p:sp>
      <p:sp>
        <p:nvSpPr>
          <p:cNvPr id="3" name="Flowchart: Process 2"/>
          <p:cNvSpPr/>
          <p:nvPr/>
        </p:nvSpPr>
        <p:spPr>
          <a:xfrm>
            <a:off x="340360" y="1140460"/>
            <a:ext cx="2560320" cy="8572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5" name="Content Placeholder 104"/>
          <p:cNvPicPr>
            <a:picLocks noGrp="1" noChangeAspect="1"/>
          </p:cNvPicPr>
          <p:nvPr>
            <p:ph idx="1"/>
          </p:nvPr>
        </p:nvPicPr>
        <p:blipFill>
          <a:blip r:embed="rId3"/>
          <a:stretch>
            <a:fillRect/>
          </a:stretch>
        </p:blipFill>
        <p:spPr>
          <a:xfrm>
            <a:off x="7466965" y="1853565"/>
            <a:ext cx="4555490" cy="2959735"/>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5"/>
          <p:cNvSpPr txBox="1"/>
          <p:nvPr/>
        </p:nvSpPr>
        <p:spPr>
          <a:xfrm>
            <a:off x="387985" y="446405"/>
            <a:ext cx="7533005" cy="583565"/>
          </a:xfrm>
          <a:prstGeom prst="rect">
            <a:avLst/>
          </a:prstGeom>
          <a:noFill/>
        </p:spPr>
        <p:txBody>
          <a:bodyPr wrap="square" rtlCol="0">
            <a:spAutoFit/>
          </a:bodyPr>
          <a:lstStyle/>
          <a:p>
            <a:pPr algn="l"/>
            <a:r>
              <a:rPr lang="en-US" sz="3200" b="1">
                <a:latin typeface="Times New Roman" panose="02020603050405020304" pitchFamily="18" charset="0"/>
                <a:cs typeface="Times New Roman" panose="02020603050405020304" pitchFamily="18" charset="0"/>
              </a:rPr>
              <a:t>References</a:t>
            </a:r>
          </a:p>
        </p:txBody>
      </p:sp>
      <p:sp>
        <p:nvSpPr>
          <p:cNvPr id="7" name="Text Box 6"/>
          <p:cNvSpPr txBox="1"/>
          <p:nvPr/>
        </p:nvSpPr>
        <p:spPr>
          <a:xfrm>
            <a:off x="565150" y="1618615"/>
            <a:ext cx="11013440" cy="3969385"/>
          </a:xfrm>
          <a:prstGeom prst="rect">
            <a:avLst/>
          </a:prstGeom>
          <a:noFill/>
        </p:spPr>
        <p:txBody>
          <a:bodyPr wrap="square" rtlCol="0">
            <a:spAutoFit/>
          </a:bodyPr>
          <a:lstStyle/>
          <a:p>
            <a:pPr marL="342900" indent="-342900" algn="just">
              <a:lnSpc>
                <a:spcPct val="150000"/>
              </a:lnSpc>
              <a:buFont typeface="Wingdings" panose="05000000000000000000" charset="0"/>
              <a:buChar char="Ø"/>
            </a:pPr>
            <a:r>
              <a:rPr lang="en-US" sz="2400">
                <a:latin typeface="Times New Roman" panose="02020603050405020304" pitchFamily="18" charset="0"/>
                <a:cs typeface="Times New Roman" panose="02020603050405020304" pitchFamily="18" charset="0"/>
              </a:rPr>
              <a:t>Hendrawan, R., 2019. Employability skills: Industry perspective and achievement of student of employability skills. Journal of Physics: Conference Series, 1402(2), p.022049.</a:t>
            </a:r>
          </a:p>
          <a:p>
            <a:pPr marL="342900" indent="-342900" algn="just">
              <a:lnSpc>
                <a:spcPct val="150000"/>
              </a:lnSpc>
              <a:buFont typeface="Wingdings" panose="05000000000000000000" charset="0"/>
              <a:buChar char="Ø"/>
            </a:pPr>
            <a:r>
              <a:rPr lang="en-US" sz="2400">
                <a:latin typeface="Times New Roman" panose="02020603050405020304" pitchFamily="18" charset="0"/>
                <a:cs typeface="Times New Roman" panose="02020603050405020304" pitchFamily="18" charset="0"/>
              </a:rPr>
              <a:t>Hermida, D., 2020. The Importance of Academic skills. SSRN Electronic Journal,.</a:t>
            </a:r>
          </a:p>
          <a:p>
            <a:pPr marL="342900" indent="-342900" algn="just">
              <a:lnSpc>
                <a:spcPct val="150000"/>
              </a:lnSpc>
              <a:buFont typeface="Wingdings" panose="05000000000000000000" charset="0"/>
              <a:buChar char="Ø"/>
            </a:pPr>
            <a:r>
              <a:rPr lang="en-US" sz="2400">
                <a:latin typeface="Times New Roman" panose="02020603050405020304" pitchFamily="18" charset="0"/>
                <a:cs typeface="Times New Roman" panose="02020603050405020304" pitchFamily="18" charset="0"/>
              </a:rPr>
              <a:t>Robinson, J., 2017. Teamwork. 5th ed. London: Proteus.</a:t>
            </a:r>
          </a:p>
          <a:p>
            <a:pPr marL="342900" indent="-342900" algn="just">
              <a:lnSpc>
                <a:spcPct val="150000"/>
              </a:lnSpc>
              <a:buFont typeface="Wingdings" panose="05000000000000000000" charset="0"/>
              <a:buChar char="Ø"/>
            </a:pPr>
            <a:r>
              <a:rPr lang="en-US" sz="2400">
                <a:latin typeface="Times New Roman" panose="02020603050405020304" pitchFamily="18" charset="0"/>
                <a:cs typeface="Times New Roman" panose="02020603050405020304" pitchFamily="18" charset="0"/>
              </a:rPr>
              <a:t>Thanky, D., 2021. Importance of Communication Skills. International Journal of Scientific Research, 3(4), pp.211-212.</a:t>
            </a:r>
          </a:p>
        </p:txBody>
      </p:sp>
      <p:sp>
        <p:nvSpPr>
          <p:cNvPr id="3" name="Flowchart: Process 2"/>
          <p:cNvSpPr/>
          <p:nvPr/>
        </p:nvSpPr>
        <p:spPr>
          <a:xfrm>
            <a:off x="387985" y="1029970"/>
            <a:ext cx="2423160" cy="762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fillRect/>
          </a:stretch>
        </a:blip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7</TotalTime>
  <Words>912</Words>
  <Application>WPS Presentation</Application>
  <PresentationFormat>Custom</PresentationFormat>
  <Paragraphs>55</Paragraphs>
  <Slides>8</Slides>
  <Notes>7</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Ion</vt:lpstr>
      <vt:lpstr>Slide 1</vt:lpstr>
      <vt:lpstr>Slide 2</vt:lpstr>
      <vt:lpstr>Slide 3</vt:lpstr>
      <vt:lpstr>Slide 4</vt:lpstr>
      <vt:lpstr>Slide 5</vt:lpstr>
      <vt:lpstr>Slide 6</vt:lpstr>
      <vt:lpstr>Slide 7</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safiatou barry</cp:lastModifiedBy>
  <cp:revision>38</cp:revision>
  <dcterms:created xsi:type="dcterms:W3CDTF">2022-03-03T19:46:00Z</dcterms:created>
  <dcterms:modified xsi:type="dcterms:W3CDTF">2022-03-30T20:42:43Z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63F729053F5F4FCCAF85EEA3D9AB61D3</vt:lpwstr>
  </property>
  <property fmtid="{D5CDD505-2E9C-101B-9397-08002B2CF9AE}" pid="3" name="KSOProductBuildVer">
    <vt:lpwstr>1033-11.2.0.11029</vt:lpwstr>
  </property>
</Properties>
</file>