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1" r:id="rId16"/>
    <p:sldId id="272" r:id="rId17"/>
    <p:sldId id="273" r:id="rId18"/>
    <p:sldId id="275" r:id="rId19"/>
    <p:sldId id="276" r:id="rId20"/>
    <p:sldId id="277" r:id="rId21"/>
    <p:sldId id="278" r:id="rId22"/>
    <p:sldId id="279" r:id="rId23"/>
    <p:sldId id="280" r:id="rId24"/>
    <p:sldId id="281" r:id="rId25"/>
    <p:sldId id="282" r:id="rId26"/>
    <p:sldId id="298"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6B4206-5177-42AC-9D2D-010D83733A4B}" v="27" dt="2026-08-13T09:47:41.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6" autoAdjust="0"/>
    <p:restoredTop sz="94610"/>
  </p:normalViewPr>
  <p:slideViewPr>
    <p:cSldViewPr snapToGrid="0" snapToObjects="1">
      <p:cViewPr varScale="1">
        <p:scale>
          <a:sx n="82" d="100"/>
          <a:sy n="82" d="100"/>
        </p:scale>
        <p:origin x="58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dra Sudhan" userId="a2eafe1d66433d42" providerId="LiveId" clId="{D8FDB190-71E5-4E8A-97F7-7050387714DA}"/>
    <pc:docChg chg="undo custSel addSld delSld modSld modMainMaster">
      <pc:chgData name="Ardra Sudhan" userId="a2eafe1d66433d42" providerId="LiveId" clId="{D8FDB190-71E5-4E8A-97F7-7050387714DA}" dt="2026-08-13T09:48:10.993" v="174" actId="20577"/>
      <pc:docMkLst>
        <pc:docMk/>
      </pc:docMkLst>
      <pc:sldChg chg="modSp mod">
        <pc:chgData name="Ardra Sudhan" userId="a2eafe1d66433d42" providerId="LiveId" clId="{D8FDB190-71E5-4E8A-97F7-7050387714DA}" dt="2026-08-13T09:48:10.993" v="174" actId="20577"/>
        <pc:sldMkLst>
          <pc:docMk/>
          <pc:sldMk cId="0" sldId="256"/>
        </pc:sldMkLst>
        <pc:spChg chg="mod">
          <ac:chgData name="Ardra Sudhan" userId="a2eafe1d66433d42" providerId="LiveId" clId="{D8FDB190-71E5-4E8A-97F7-7050387714DA}" dt="2026-08-13T09:48:10.993" v="174" actId="20577"/>
          <ac:spMkLst>
            <pc:docMk/>
            <pc:sldMk cId="0" sldId="256"/>
            <ac:spMk id="7" creationId="{00000000-0000-0000-0000-000000000000}"/>
          </ac:spMkLst>
        </pc:spChg>
        <pc:spChg chg="mod">
          <ac:chgData name="Ardra Sudhan" userId="a2eafe1d66433d42" providerId="LiveId" clId="{D8FDB190-71E5-4E8A-97F7-7050387714DA}" dt="2026-08-13T09:47:55.205" v="171" actId="1076"/>
          <ac:spMkLst>
            <pc:docMk/>
            <pc:sldMk cId="0" sldId="256"/>
            <ac:spMk id="8" creationId="{00000000-0000-0000-0000-000000000000}"/>
          </ac:spMkLst>
        </pc:spChg>
      </pc:sldChg>
      <pc:sldChg chg="modSp del mod">
        <pc:chgData name="Ardra Sudhan" userId="a2eafe1d66433d42" providerId="LiveId" clId="{D8FDB190-71E5-4E8A-97F7-7050387714DA}" dt="2026-08-12T22:36:39.533" v="25" actId="47"/>
        <pc:sldMkLst>
          <pc:docMk/>
          <pc:sldMk cId="0" sldId="267"/>
        </pc:sldMkLst>
        <pc:spChg chg="mod">
          <ac:chgData name="Ardra Sudhan" userId="a2eafe1d66433d42" providerId="LiveId" clId="{D8FDB190-71E5-4E8A-97F7-7050387714DA}" dt="2026-08-12T22:34:16.647" v="6" actId="21"/>
          <ac:spMkLst>
            <pc:docMk/>
            <pc:sldMk cId="0" sldId="267"/>
            <ac:spMk id="5" creationId="{00000000-0000-0000-0000-000000000000}"/>
          </ac:spMkLst>
        </pc:spChg>
      </pc:sldChg>
      <pc:sldChg chg="add setBg">
        <pc:chgData name="Ardra Sudhan" userId="a2eafe1d66433d42" providerId="LiveId" clId="{D8FDB190-71E5-4E8A-97F7-7050387714DA}" dt="2026-08-12T22:30:22.778" v="0"/>
        <pc:sldMkLst>
          <pc:docMk/>
          <pc:sldMk cId="0" sldId="268"/>
        </pc:sldMkLst>
      </pc:sldChg>
      <pc:sldChg chg="modSp add mod setBg">
        <pc:chgData name="Ardra Sudhan" userId="a2eafe1d66433d42" providerId="LiveId" clId="{D8FDB190-71E5-4E8A-97F7-7050387714DA}" dt="2026-08-13T09:41:22.215" v="132" actId="207"/>
        <pc:sldMkLst>
          <pc:docMk/>
          <pc:sldMk cId="0" sldId="269"/>
        </pc:sldMkLst>
        <pc:spChg chg="mod">
          <ac:chgData name="Ardra Sudhan" userId="a2eafe1d66433d42" providerId="LiveId" clId="{D8FDB190-71E5-4E8A-97F7-7050387714DA}" dt="2026-08-13T09:39:24.113" v="123" actId="207"/>
          <ac:spMkLst>
            <pc:docMk/>
            <pc:sldMk cId="0" sldId="269"/>
            <ac:spMk id="4" creationId="{00000000-0000-0000-0000-000000000000}"/>
          </ac:spMkLst>
        </pc:spChg>
        <pc:spChg chg="mod">
          <ac:chgData name="Ardra Sudhan" userId="a2eafe1d66433d42" providerId="LiveId" clId="{D8FDB190-71E5-4E8A-97F7-7050387714DA}" dt="2026-08-13T09:41:22.215" v="132" actId="207"/>
          <ac:spMkLst>
            <pc:docMk/>
            <pc:sldMk cId="0" sldId="269"/>
            <ac:spMk id="5" creationId="{00000000-0000-0000-0000-000000000000}"/>
          </ac:spMkLst>
        </pc:spChg>
      </pc:sldChg>
      <pc:sldChg chg="addSp delSp modSp add mod setBg">
        <pc:chgData name="Ardra Sudhan" userId="a2eafe1d66433d42" providerId="LiveId" clId="{D8FDB190-71E5-4E8A-97F7-7050387714DA}" dt="2026-08-13T09:41:07.796" v="131"/>
        <pc:sldMkLst>
          <pc:docMk/>
          <pc:sldMk cId="0" sldId="270"/>
        </pc:sldMkLst>
        <pc:spChg chg="add del mod">
          <ac:chgData name="Ardra Sudhan" userId="a2eafe1d66433d42" providerId="LiveId" clId="{D8FDB190-71E5-4E8A-97F7-7050387714DA}" dt="2026-08-13T09:41:07.796" v="131"/>
          <ac:spMkLst>
            <pc:docMk/>
            <pc:sldMk cId="0" sldId="270"/>
            <ac:spMk id="2" creationId="{59AD92F6-BCF5-0AB9-85EC-D6C5612DEFDE}"/>
          </ac:spMkLst>
        </pc:spChg>
        <pc:spChg chg="mod">
          <ac:chgData name="Ardra Sudhan" userId="a2eafe1d66433d42" providerId="LiveId" clId="{D8FDB190-71E5-4E8A-97F7-7050387714DA}" dt="2026-08-13T09:39:52.631" v="125" actId="207"/>
          <ac:spMkLst>
            <pc:docMk/>
            <pc:sldMk cId="0" sldId="270"/>
            <ac:spMk id="4" creationId="{00000000-0000-0000-0000-000000000000}"/>
          </ac:spMkLst>
        </pc:spChg>
        <pc:spChg chg="mod">
          <ac:chgData name="Ardra Sudhan" userId="a2eafe1d66433d42" providerId="LiveId" clId="{D8FDB190-71E5-4E8A-97F7-7050387714DA}" dt="2026-08-13T09:41:06.108" v="129" actId="207"/>
          <ac:spMkLst>
            <pc:docMk/>
            <pc:sldMk cId="0" sldId="270"/>
            <ac:spMk id="5" creationId="{00000000-0000-0000-0000-000000000000}"/>
          </ac:spMkLst>
        </pc:spChg>
        <pc:spChg chg="mod">
          <ac:chgData name="Ardra Sudhan" userId="a2eafe1d66433d42" providerId="LiveId" clId="{D8FDB190-71E5-4E8A-97F7-7050387714DA}" dt="2026-08-13T09:40:57.230" v="128" actId="33524"/>
          <ac:spMkLst>
            <pc:docMk/>
            <pc:sldMk cId="0" sldId="270"/>
            <ac:spMk id="6" creationId="{00000000-0000-0000-0000-000000000000}"/>
          </ac:spMkLst>
        </pc:spChg>
      </pc:sldChg>
      <pc:sldChg chg="modSp add mod setBg">
        <pc:chgData name="Ardra Sudhan" userId="a2eafe1d66433d42" providerId="LiveId" clId="{D8FDB190-71E5-4E8A-97F7-7050387714DA}" dt="2026-08-13T09:43:42.948" v="162" actId="208"/>
        <pc:sldMkLst>
          <pc:docMk/>
          <pc:sldMk cId="0" sldId="271"/>
        </pc:sldMkLst>
        <pc:spChg chg="mod">
          <ac:chgData name="Ardra Sudhan" userId="a2eafe1d66433d42" providerId="LiveId" clId="{D8FDB190-71E5-4E8A-97F7-7050387714DA}" dt="2026-08-13T09:43:42.948" v="162" actId="208"/>
          <ac:spMkLst>
            <pc:docMk/>
            <pc:sldMk cId="0" sldId="271"/>
            <ac:spMk id="3" creationId="{00000000-0000-0000-0000-000000000000}"/>
          </ac:spMkLst>
        </pc:spChg>
        <pc:spChg chg="mod">
          <ac:chgData name="Ardra Sudhan" userId="a2eafe1d66433d42" providerId="LiveId" clId="{D8FDB190-71E5-4E8A-97F7-7050387714DA}" dt="2026-08-13T09:43:31.561" v="159" actId="208"/>
          <ac:spMkLst>
            <pc:docMk/>
            <pc:sldMk cId="0" sldId="271"/>
            <ac:spMk id="6" creationId="{00000000-0000-0000-0000-000000000000}"/>
          </ac:spMkLst>
        </pc:spChg>
        <pc:spChg chg="mod">
          <ac:chgData name="Ardra Sudhan" userId="a2eafe1d66433d42" providerId="LiveId" clId="{D8FDB190-71E5-4E8A-97F7-7050387714DA}" dt="2026-08-13T09:43:40.143" v="161" actId="208"/>
          <ac:spMkLst>
            <pc:docMk/>
            <pc:sldMk cId="0" sldId="271"/>
            <ac:spMk id="8" creationId="{00000000-0000-0000-0000-000000000000}"/>
          </ac:spMkLst>
        </pc:spChg>
        <pc:spChg chg="mod">
          <ac:chgData name="Ardra Sudhan" userId="a2eafe1d66433d42" providerId="LiveId" clId="{D8FDB190-71E5-4E8A-97F7-7050387714DA}" dt="2026-08-13T09:41:35.734" v="133" actId="207"/>
          <ac:spMkLst>
            <pc:docMk/>
            <pc:sldMk cId="0" sldId="271"/>
            <ac:spMk id="10" creationId="{00000000-0000-0000-0000-000000000000}"/>
          </ac:spMkLst>
        </pc:spChg>
      </pc:sldChg>
      <pc:sldChg chg="addSp delSp modSp add mod setBg">
        <pc:chgData name="Ardra Sudhan" userId="a2eafe1d66433d42" providerId="LiveId" clId="{D8FDB190-71E5-4E8A-97F7-7050387714DA}" dt="2026-08-13T09:43:15.128" v="154" actId="208"/>
        <pc:sldMkLst>
          <pc:docMk/>
          <pc:sldMk cId="0" sldId="272"/>
        </pc:sldMkLst>
        <pc:spChg chg="add del mod">
          <ac:chgData name="Ardra Sudhan" userId="a2eafe1d66433d42" providerId="LiveId" clId="{D8FDB190-71E5-4E8A-97F7-7050387714DA}" dt="2026-08-13T09:41:54.477" v="137"/>
          <ac:spMkLst>
            <pc:docMk/>
            <pc:sldMk cId="0" sldId="272"/>
            <ac:spMk id="2" creationId="{7FE680E9-30EB-0A77-3D6A-FE4D6524B5A0}"/>
          </ac:spMkLst>
        </pc:spChg>
        <pc:spChg chg="mod">
          <ac:chgData name="Ardra Sudhan" userId="a2eafe1d66433d42" providerId="LiveId" clId="{D8FDB190-71E5-4E8A-97F7-7050387714DA}" dt="2026-08-13T09:43:15.128" v="154" actId="208"/>
          <ac:spMkLst>
            <pc:docMk/>
            <pc:sldMk cId="0" sldId="272"/>
            <ac:spMk id="4" creationId="{00000000-0000-0000-0000-000000000000}"/>
          </ac:spMkLst>
        </pc:spChg>
        <pc:spChg chg="mod">
          <ac:chgData name="Ardra Sudhan" userId="a2eafe1d66433d42" providerId="LiveId" clId="{D8FDB190-71E5-4E8A-97F7-7050387714DA}" dt="2026-08-13T09:43:14.695" v="153" actId="208"/>
          <ac:spMkLst>
            <pc:docMk/>
            <pc:sldMk cId="0" sldId="272"/>
            <ac:spMk id="5" creationId="{00000000-0000-0000-0000-000000000000}"/>
          </ac:spMkLst>
        </pc:spChg>
        <pc:spChg chg="mod">
          <ac:chgData name="Ardra Sudhan" userId="a2eafe1d66433d42" providerId="LiveId" clId="{D8FDB190-71E5-4E8A-97F7-7050387714DA}" dt="2026-08-13T09:43:14.391" v="152" actId="208"/>
          <ac:spMkLst>
            <pc:docMk/>
            <pc:sldMk cId="0" sldId="272"/>
            <ac:spMk id="8" creationId="{00000000-0000-0000-0000-000000000000}"/>
          </ac:spMkLst>
        </pc:spChg>
        <pc:spChg chg="mod">
          <ac:chgData name="Ardra Sudhan" userId="a2eafe1d66433d42" providerId="LiveId" clId="{D8FDB190-71E5-4E8A-97F7-7050387714DA}" dt="2026-08-13T09:41:52.721" v="135" actId="207"/>
          <ac:spMkLst>
            <pc:docMk/>
            <pc:sldMk cId="0" sldId="272"/>
            <ac:spMk id="10" creationId="{00000000-0000-0000-0000-000000000000}"/>
          </ac:spMkLst>
        </pc:spChg>
      </pc:sldChg>
      <pc:sldChg chg="addSp delSp modSp add mod setBg">
        <pc:chgData name="Ardra Sudhan" userId="a2eafe1d66433d42" providerId="LiveId" clId="{D8FDB190-71E5-4E8A-97F7-7050387714DA}" dt="2026-08-13T09:43:19.930" v="156" actId="208"/>
        <pc:sldMkLst>
          <pc:docMk/>
          <pc:sldMk cId="0" sldId="273"/>
        </pc:sldMkLst>
        <pc:spChg chg="add del mod">
          <ac:chgData name="Ardra Sudhan" userId="a2eafe1d66433d42" providerId="LiveId" clId="{D8FDB190-71E5-4E8A-97F7-7050387714DA}" dt="2026-08-13T09:36:14.714" v="117"/>
          <ac:spMkLst>
            <pc:docMk/>
            <pc:sldMk cId="0" sldId="273"/>
            <ac:spMk id="2" creationId="{F836AC64-6F85-9D97-5028-B04D7CF14328}"/>
          </ac:spMkLst>
        </pc:spChg>
        <pc:spChg chg="mod">
          <ac:chgData name="Ardra Sudhan" userId="a2eafe1d66433d42" providerId="LiveId" clId="{D8FDB190-71E5-4E8A-97F7-7050387714DA}" dt="2026-08-13T09:42:48.223" v="145" actId="208"/>
          <ac:spMkLst>
            <pc:docMk/>
            <pc:sldMk cId="0" sldId="273"/>
            <ac:spMk id="3" creationId="{00000000-0000-0000-0000-000000000000}"/>
          </ac:spMkLst>
        </pc:spChg>
        <pc:spChg chg="mod">
          <ac:chgData name="Ardra Sudhan" userId="a2eafe1d66433d42" providerId="LiveId" clId="{D8FDB190-71E5-4E8A-97F7-7050387714DA}" dt="2026-08-13T09:42:35.096" v="143" actId="208"/>
          <ac:spMkLst>
            <pc:docMk/>
            <pc:sldMk cId="0" sldId="273"/>
            <ac:spMk id="4" creationId="{00000000-0000-0000-0000-000000000000}"/>
          </ac:spMkLst>
        </pc:spChg>
        <pc:spChg chg="mod">
          <ac:chgData name="Ardra Sudhan" userId="a2eafe1d66433d42" providerId="LiveId" clId="{D8FDB190-71E5-4E8A-97F7-7050387714DA}" dt="2026-08-13T09:42:41.873" v="144" actId="208"/>
          <ac:spMkLst>
            <pc:docMk/>
            <pc:sldMk cId="0" sldId="273"/>
            <ac:spMk id="5" creationId="{00000000-0000-0000-0000-000000000000}"/>
          </ac:spMkLst>
        </pc:spChg>
        <pc:spChg chg="mod">
          <ac:chgData name="Ardra Sudhan" userId="a2eafe1d66433d42" providerId="LiveId" clId="{D8FDB190-71E5-4E8A-97F7-7050387714DA}" dt="2026-08-13T09:43:19.930" v="156" actId="208"/>
          <ac:spMkLst>
            <pc:docMk/>
            <pc:sldMk cId="0" sldId="273"/>
            <ac:spMk id="7" creationId="{00000000-0000-0000-0000-000000000000}"/>
          </ac:spMkLst>
        </pc:spChg>
        <pc:spChg chg="add del mod">
          <ac:chgData name="Ardra Sudhan" userId="a2eafe1d66433d42" providerId="LiveId" clId="{D8FDB190-71E5-4E8A-97F7-7050387714DA}" dt="2026-08-13T09:36:16.844" v="120"/>
          <ac:spMkLst>
            <pc:docMk/>
            <pc:sldMk cId="0" sldId="273"/>
            <ac:spMk id="9" creationId="{CCBB2124-67A4-2627-BD8F-BB95978A5F10}"/>
          </ac:spMkLst>
        </pc:spChg>
        <pc:spChg chg="mod">
          <ac:chgData name="Ardra Sudhan" userId="a2eafe1d66433d42" providerId="LiveId" clId="{D8FDB190-71E5-4E8A-97F7-7050387714DA}" dt="2026-08-13T09:42:07.583" v="139" actId="207"/>
          <ac:spMkLst>
            <pc:docMk/>
            <pc:sldMk cId="0" sldId="273"/>
            <ac:spMk id="10" creationId="{00000000-0000-0000-0000-000000000000}"/>
          </ac:spMkLst>
        </pc:spChg>
        <pc:spChg chg="add del mod">
          <ac:chgData name="Ardra Sudhan" userId="a2eafe1d66433d42" providerId="LiveId" clId="{D8FDB190-71E5-4E8A-97F7-7050387714DA}" dt="2026-08-13T09:42:10.137" v="141"/>
          <ac:spMkLst>
            <pc:docMk/>
            <pc:sldMk cId="0" sldId="273"/>
            <ac:spMk id="12" creationId="{844F1CA1-F08B-3B57-5654-79B03C8F2B58}"/>
          </ac:spMkLst>
        </pc:spChg>
      </pc:sldChg>
      <pc:sldChg chg="delSp modSp add del mod setBg">
        <pc:chgData name="Ardra Sudhan" userId="a2eafe1d66433d42" providerId="LiveId" clId="{D8FDB190-71E5-4E8A-97F7-7050387714DA}" dt="2026-08-12T22:36:33.815" v="23" actId="2696"/>
        <pc:sldMkLst>
          <pc:docMk/>
          <pc:sldMk cId="0" sldId="274"/>
        </pc:sldMkLst>
        <pc:spChg chg="del mod">
          <ac:chgData name="Ardra Sudhan" userId="a2eafe1d66433d42" providerId="LiveId" clId="{D8FDB190-71E5-4E8A-97F7-7050387714DA}" dt="2026-08-12T22:36:15.267" v="19" actId="478"/>
          <ac:spMkLst>
            <pc:docMk/>
            <pc:sldMk cId="0" sldId="274"/>
            <ac:spMk id="4" creationId="{00000000-0000-0000-0000-000000000000}"/>
          </ac:spMkLst>
        </pc:spChg>
        <pc:spChg chg="del mod">
          <ac:chgData name="Ardra Sudhan" userId="a2eafe1d66433d42" providerId="LiveId" clId="{D8FDB190-71E5-4E8A-97F7-7050387714DA}" dt="2026-08-12T22:36:23.789" v="21" actId="478"/>
          <ac:spMkLst>
            <pc:docMk/>
            <pc:sldMk cId="0" sldId="274"/>
            <ac:spMk id="5" creationId="{00000000-0000-0000-0000-000000000000}"/>
          </ac:spMkLst>
        </pc:spChg>
        <pc:spChg chg="del">
          <ac:chgData name="Ardra Sudhan" userId="a2eafe1d66433d42" providerId="LiveId" clId="{D8FDB190-71E5-4E8A-97F7-7050387714DA}" dt="2026-08-12T22:36:26.090" v="22" actId="478"/>
          <ac:spMkLst>
            <pc:docMk/>
            <pc:sldMk cId="0" sldId="274"/>
            <ac:spMk id="6" creationId="{00000000-0000-0000-0000-000000000000}"/>
          </ac:spMkLst>
        </pc:spChg>
      </pc:sldChg>
      <pc:sldChg chg="modSp add mod">
        <pc:chgData name="Ardra Sudhan" userId="a2eafe1d66433d42" providerId="LiveId" clId="{D8FDB190-71E5-4E8A-97F7-7050387714DA}" dt="2026-08-12T22:31:35.589" v="3" actId="688"/>
        <pc:sldMkLst>
          <pc:docMk/>
          <pc:sldMk cId="485960007" sldId="275"/>
        </pc:sldMkLst>
        <pc:spChg chg="mod">
          <ac:chgData name="Ardra Sudhan" userId="a2eafe1d66433d42" providerId="LiveId" clId="{D8FDB190-71E5-4E8A-97F7-7050387714DA}" dt="2026-08-12T22:31:18.597" v="2" actId="27636"/>
          <ac:spMkLst>
            <pc:docMk/>
            <pc:sldMk cId="485960007" sldId="275"/>
            <ac:spMk id="3" creationId="{9202CC3C-51D3-121C-EC48-0F8DD6315227}"/>
          </ac:spMkLst>
        </pc:spChg>
        <pc:picChg chg="mod">
          <ac:chgData name="Ardra Sudhan" userId="a2eafe1d66433d42" providerId="LiveId" clId="{D8FDB190-71E5-4E8A-97F7-7050387714DA}" dt="2026-08-12T22:31:35.589" v="3" actId="688"/>
          <ac:picMkLst>
            <pc:docMk/>
            <pc:sldMk cId="485960007" sldId="275"/>
            <ac:picMk id="5" creationId="{E9254E9B-C2A5-109F-506E-1A5B5DF19F51}"/>
          </ac:picMkLst>
        </pc:picChg>
      </pc:sldChg>
      <pc:sldChg chg="add">
        <pc:chgData name="Ardra Sudhan" userId="a2eafe1d66433d42" providerId="LiveId" clId="{D8FDB190-71E5-4E8A-97F7-7050387714DA}" dt="2026-08-12T22:31:18.546" v="1"/>
        <pc:sldMkLst>
          <pc:docMk/>
          <pc:sldMk cId="3455134580" sldId="276"/>
        </pc:sldMkLst>
      </pc:sldChg>
      <pc:sldChg chg="add">
        <pc:chgData name="Ardra Sudhan" userId="a2eafe1d66433d42" providerId="LiveId" clId="{D8FDB190-71E5-4E8A-97F7-7050387714DA}" dt="2026-08-12T22:31:18.546" v="1"/>
        <pc:sldMkLst>
          <pc:docMk/>
          <pc:sldMk cId="1165870775" sldId="277"/>
        </pc:sldMkLst>
      </pc:sldChg>
      <pc:sldChg chg="add">
        <pc:chgData name="Ardra Sudhan" userId="a2eafe1d66433d42" providerId="LiveId" clId="{D8FDB190-71E5-4E8A-97F7-7050387714DA}" dt="2026-08-12T22:31:18.546" v="1"/>
        <pc:sldMkLst>
          <pc:docMk/>
          <pc:sldMk cId="360838137" sldId="278"/>
        </pc:sldMkLst>
      </pc:sldChg>
      <pc:sldChg chg="add">
        <pc:chgData name="Ardra Sudhan" userId="a2eafe1d66433d42" providerId="LiveId" clId="{D8FDB190-71E5-4E8A-97F7-7050387714DA}" dt="2026-08-12T22:31:18.546" v="1"/>
        <pc:sldMkLst>
          <pc:docMk/>
          <pc:sldMk cId="1062851292" sldId="279"/>
        </pc:sldMkLst>
      </pc:sldChg>
      <pc:sldChg chg="add">
        <pc:chgData name="Ardra Sudhan" userId="a2eafe1d66433d42" providerId="LiveId" clId="{D8FDB190-71E5-4E8A-97F7-7050387714DA}" dt="2026-08-12T22:31:18.546" v="1"/>
        <pc:sldMkLst>
          <pc:docMk/>
          <pc:sldMk cId="1772764778" sldId="280"/>
        </pc:sldMkLst>
      </pc:sldChg>
      <pc:sldChg chg="add">
        <pc:chgData name="Ardra Sudhan" userId="a2eafe1d66433d42" providerId="LiveId" clId="{D8FDB190-71E5-4E8A-97F7-7050387714DA}" dt="2026-08-12T22:31:18.546" v="1"/>
        <pc:sldMkLst>
          <pc:docMk/>
          <pc:sldMk cId="327604732" sldId="281"/>
        </pc:sldMkLst>
      </pc:sldChg>
      <pc:sldChg chg="add">
        <pc:chgData name="Ardra Sudhan" userId="a2eafe1d66433d42" providerId="LiveId" clId="{D8FDB190-71E5-4E8A-97F7-7050387714DA}" dt="2026-08-12T22:31:18.546" v="1"/>
        <pc:sldMkLst>
          <pc:docMk/>
          <pc:sldMk cId="2521735974" sldId="282"/>
        </pc:sldMkLst>
      </pc:sldChg>
      <pc:sldChg chg="addSp modSp add del mod">
        <pc:chgData name="Ardra Sudhan" userId="a2eafe1d66433d42" providerId="LiveId" clId="{D8FDB190-71E5-4E8A-97F7-7050387714DA}" dt="2026-08-12T23:15:09.051" v="98" actId="47"/>
        <pc:sldMkLst>
          <pc:docMk/>
          <pc:sldMk cId="4106113332" sldId="283"/>
        </pc:sldMkLst>
        <pc:spChg chg="mod">
          <ac:chgData name="Ardra Sudhan" userId="a2eafe1d66433d42" providerId="LiveId" clId="{D8FDB190-71E5-4E8A-97F7-7050387714DA}" dt="2026-08-12T23:14:21.781" v="96" actId="120"/>
          <ac:spMkLst>
            <pc:docMk/>
            <pc:sldMk cId="4106113332" sldId="283"/>
            <ac:spMk id="2" creationId="{8CB85909-BBD7-F13D-F0F0-2CF2FADC0CC9}"/>
          </ac:spMkLst>
        </pc:spChg>
        <pc:spChg chg="add mod">
          <ac:chgData name="Ardra Sudhan" userId="a2eafe1d66433d42" providerId="LiveId" clId="{D8FDB190-71E5-4E8A-97F7-7050387714DA}" dt="2026-08-12T23:14:42.143" v="97"/>
          <ac:spMkLst>
            <pc:docMk/>
            <pc:sldMk cId="4106113332" sldId="283"/>
            <ac:spMk id="3" creationId="{23E63DD1-80F8-C568-E0DB-259F7F2244C9}"/>
          </ac:spMkLst>
        </pc:spChg>
        <pc:spChg chg="mod">
          <ac:chgData name="Ardra Sudhan" userId="a2eafe1d66433d42" providerId="LiveId" clId="{D8FDB190-71E5-4E8A-97F7-7050387714DA}" dt="2026-08-12T23:13:00.038" v="80" actId="1076"/>
          <ac:spMkLst>
            <pc:docMk/>
            <pc:sldMk cId="4106113332" sldId="283"/>
            <ac:spMk id="6" creationId="{28B35FBA-B748-FAC6-7982-284F77CC8E34}"/>
          </ac:spMkLst>
        </pc:spChg>
      </pc:sldChg>
      <pc:sldChg chg="add">
        <pc:chgData name="Ardra Sudhan" userId="a2eafe1d66433d42" providerId="LiveId" clId="{D8FDB190-71E5-4E8A-97F7-7050387714DA}" dt="2026-08-12T22:32:21.946" v="4"/>
        <pc:sldMkLst>
          <pc:docMk/>
          <pc:sldMk cId="1772237945" sldId="284"/>
        </pc:sldMkLst>
      </pc:sldChg>
      <pc:sldChg chg="modSp add mod setBg">
        <pc:chgData name="Ardra Sudhan" userId="a2eafe1d66433d42" providerId="LiveId" clId="{D8FDB190-71E5-4E8A-97F7-7050387714DA}" dt="2026-08-13T09:45:07.969" v="167" actId="207"/>
        <pc:sldMkLst>
          <pc:docMk/>
          <pc:sldMk cId="0" sldId="285"/>
        </pc:sldMkLst>
        <pc:spChg chg="mod">
          <ac:chgData name="Ardra Sudhan" userId="a2eafe1d66433d42" providerId="LiveId" clId="{D8FDB190-71E5-4E8A-97F7-7050387714DA}" dt="2026-08-13T09:45:07.969" v="167" actId="207"/>
          <ac:spMkLst>
            <pc:docMk/>
            <pc:sldMk cId="0" sldId="285"/>
            <ac:spMk id="6" creationId="{00000000-0000-0000-0000-000000000000}"/>
          </ac:spMkLst>
        </pc:spChg>
        <pc:spChg chg="mod">
          <ac:chgData name="Ardra Sudhan" userId="a2eafe1d66433d42" providerId="LiveId" clId="{D8FDB190-71E5-4E8A-97F7-7050387714DA}" dt="2026-08-13T09:44:18.106" v="163" actId="207"/>
          <ac:spMkLst>
            <pc:docMk/>
            <pc:sldMk cId="0" sldId="285"/>
            <ac:spMk id="7" creationId="{00000000-0000-0000-0000-000000000000}"/>
          </ac:spMkLst>
        </pc:spChg>
        <pc:spChg chg="mod">
          <ac:chgData name="Ardra Sudhan" userId="a2eafe1d66433d42" providerId="LiveId" clId="{D8FDB190-71E5-4E8A-97F7-7050387714DA}" dt="2026-08-13T09:44:57.697" v="166" actId="208"/>
          <ac:spMkLst>
            <pc:docMk/>
            <pc:sldMk cId="0" sldId="285"/>
            <ac:spMk id="8" creationId="{00000000-0000-0000-0000-000000000000}"/>
          </ac:spMkLst>
        </pc:spChg>
        <pc:spChg chg="mod">
          <ac:chgData name="Ardra Sudhan" userId="a2eafe1d66433d42" providerId="LiveId" clId="{D8FDB190-71E5-4E8A-97F7-7050387714DA}" dt="2026-08-13T09:44:32.617" v="164" actId="207"/>
          <ac:spMkLst>
            <pc:docMk/>
            <pc:sldMk cId="0" sldId="285"/>
            <ac:spMk id="9" creationId="{00000000-0000-0000-0000-000000000000}"/>
          </ac:spMkLst>
        </pc:spChg>
        <pc:spChg chg="mod">
          <ac:chgData name="Ardra Sudhan" userId="a2eafe1d66433d42" providerId="LiveId" clId="{D8FDB190-71E5-4E8A-97F7-7050387714DA}" dt="2026-08-13T09:44:39.273" v="165" actId="207"/>
          <ac:spMkLst>
            <pc:docMk/>
            <pc:sldMk cId="0" sldId="285"/>
            <ac:spMk id="10" creationId="{00000000-0000-0000-0000-000000000000}"/>
          </ac:spMkLst>
        </pc:spChg>
      </pc:sldChg>
      <pc:sldChg chg="add setBg">
        <pc:chgData name="Ardra Sudhan" userId="a2eafe1d66433d42" providerId="LiveId" clId="{D8FDB190-71E5-4E8A-97F7-7050387714DA}" dt="2026-08-12T22:32:21.946" v="4"/>
        <pc:sldMkLst>
          <pc:docMk/>
          <pc:sldMk cId="0" sldId="286"/>
        </pc:sldMkLst>
      </pc:sldChg>
      <pc:sldChg chg="add setBg">
        <pc:chgData name="Ardra Sudhan" userId="a2eafe1d66433d42" providerId="LiveId" clId="{D8FDB190-71E5-4E8A-97F7-7050387714DA}" dt="2026-08-12T22:32:21.946" v="4"/>
        <pc:sldMkLst>
          <pc:docMk/>
          <pc:sldMk cId="0" sldId="287"/>
        </pc:sldMkLst>
      </pc:sldChg>
      <pc:sldChg chg="add setBg">
        <pc:chgData name="Ardra Sudhan" userId="a2eafe1d66433d42" providerId="LiveId" clId="{D8FDB190-71E5-4E8A-97F7-7050387714DA}" dt="2026-08-12T22:32:21.946" v="4"/>
        <pc:sldMkLst>
          <pc:docMk/>
          <pc:sldMk cId="0" sldId="288"/>
        </pc:sldMkLst>
      </pc:sldChg>
      <pc:sldChg chg="add setBg">
        <pc:chgData name="Ardra Sudhan" userId="a2eafe1d66433d42" providerId="LiveId" clId="{D8FDB190-71E5-4E8A-97F7-7050387714DA}" dt="2026-08-12T22:32:21.946" v="4"/>
        <pc:sldMkLst>
          <pc:docMk/>
          <pc:sldMk cId="0" sldId="289"/>
        </pc:sldMkLst>
      </pc:sldChg>
      <pc:sldChg chg="add setBg">
        <pc:chgData name="Ardra Sudhan" userId="a2eafe1d66433d42" providerId="LiveId" clId="{D8FDB190-71E5-4E8A-97F7-7050387714DA}" dt="2026-08-12T22:32:21.946" v="4"/>
        <pc:sldMkLst>
          <pc:docMk/>
          <pc:sldMk cId="0" sldId="290"/>
        </pc:sldMkLst>
      </pc:sldChg>
      <pc:sldChg chg="add setBg">
        <pc:chgData name="Ardra Sudhan" userId="a2eafe1d66433d42" providerId="LiveId" clId="{D8FDB190-71E5-4E8A-97F7-7050387714DA}" dt="2026-08-12T22:32:21.946" v="4"/>
        <pc:sldMkLst>
          <pc:docMk/>
          <pc:sldMk cId="0" sldId="291"/>
        </pc:sldMkLst>
      </pc:sldChg>
      <pc:sldChg chg="add setBg">
        <pc:chgData name="Ardra Sudhan" userId="a2eafe1d66433d42" providerId="LiveId" clId="{D8FDB190-71E5-4E8A-97F7-7050387714DA}" dt="2026-08-12T22:32:21.946" v="4"/>
        <pc:sldMkLst>
          <pc:docMk/>
          <pc:sldMk cId="0" sldId="292"/>
        </pc:sldMkLst>
      </pc:sldChg>
      <pc:sldChg chg="add setBg">
        <pc:chgData name="Ardra Sudhan" userId="a2eafe1d66433d42" providerId="LiveId" clId="{D8FDB190-71E5-4E8A-97F7-7050387714DA}" dt="2026-08-12T22:32:21.946" v="4"/>
        <pc:sldMkLst>
          <pc:docMk/>
          <pc:sldMk cId="0" sldId="293"/>
        </pc:sldMkLst>
      </pc:sldChg>
      <pc:sldChg chg="add setBg">
        <pc:chgData name="Ardra Sudhan" userId="a2eafe1d66433d42" providerId="LiveId" clId="{D8FDB190-71E5-4E8A-97F7-7050387714DA}" dt="2026-08-12T22:32:21.946" v="4"/>
        <pc:sldMkLst>
          <pc:docMk/>
          <pc:sldMk cId="0" sldId="294"/>
        </pc:sldMkLst>
      </pc:sldChg>
      <pc:sldChg chg="addSp delSp modSp add mod">
        <pc:chgData name="Ardra Sudhan" userId="a2eafe1d66433d42" providerId="LiveId" clId="{D8FDB190-71E5-4E8A-97F7-7050387714DA}" dt="2026-08-12T23:09:06.584" v="62" actId="2711"/>
        <pc:sldMkLst>
          <pc:docMk/>
          <pc:sldMk cId="1941611921" sldId="295"/>
        </pc:sldMkLst>
        <pc:spChg chg="del mod">
          <ac:chgData name="Ardra Sudhan" userId="a2eafe1d66433d42" providerId="LiveId" clId="{D8FDB190-71E5-4E8A-97F7-7050387714DA}" dt="2026-08-12T22:35:44.289" v="16"/>
          <ac:spMkLst>
            <pc:docMk/>
            <pc:sldMk cId="1941611921" sldId="295"/>
            <ac:spMk id="3" creationId="{AE3A2F99-6E23-9868-DF56-886E8BCC18A6}"/>
          </ac:spMkLst>
        </pc:spChg>
        <pc:spChg chg="add mod">
          <ac:chgData name="Ardra Sudhan" userId="a2eafe1d66433d42" providerId="LiveId" clId="{D8FDB190-71E5-4E8A-97F7-7050387714DA}" dt="2026-08-12T23:09:06.584" v="62" actId="2711"/>
          <ac:spMkLst>
            <pc:docMk/>
            <pc:sldMk cId="1941611921" sldId="295"/>
            <ac:spMk id="4" creationId="{DC71AC4B-E788-F84B-E730-423C70AB72ED}"/>
          </ac:spMkLst>
        </pc:spChg>
      </pc:sldChg>
      <pc:sldChg chg="addSp delSp modSp new mod">
        <pc:chgData name="Ardra Sudhan" userId="a2eafe1d66433d42" providerId="LiveId" clId="{D8FDB190-71E5-4E8A-97F7-7050387714DA}" dt="2026-08-12T23:09:57.756" v="70" actId="1076"/>
        <pc:sldMkLst>
          <pc:docMk/>
          <pc:sldMk cId="168804533" sldId="296"/>
        </pc:sldMkLst>
        <pc:spChg chg="del">
          <ac:chgData name="Ardra Sudhan" userId="a2eafe1d66433d42" providerId="LiveId" clId="{D8FDB190-71E5-4E8A-97F7-7050387714DA}" dt="2026-08-12T23:06:21.669" v="39" actId="478"/>
          <ac:spMkLst>
            <pc:docMk/>
            <pc:sldMk cId="168804533" sldId="296"/>
            <ac:spMk id="2" creationId="{1451D75F-9CEB-D82A-5B0C-852504CA4CDE}"/>
          </ac:spMkLst>
        </pc:spChg>
        <pc:spChg chg="del">
          <ac:chgData name="Ardra Sudhan" userId="a2eafe1d66433d42" providerId="LiveId" clId="{D8FDB190-71E5-4E8A-97F7-7050387714DA}" dt="2026-08-12T23:06:24.845" v="40" actId="478"/>
          <ac:spMkLst>
            <pc:docMk/>
            <pc:sldMk cId="168804533" sldId="296"/>
            <ac:spMk id="3" creationId="{9F90C163-F51F-FA65-C4DE-6916FE251522}"/>
          </ac:spMkLst>
        </pc:spChg>
        <pc:spChg chg="add del mod">
          <ac:chgData name="Ardra Sudhan" userId="a2eafe1d66433d42" providerId="LiveId" clId="{D8FDB190-71E5-4E8A-97F7-7050387714DA}" dt="2026-08-12T23:06:37.013" v="44"/>
          <ac:spMkLst>
            <pc:docMk/>
            <pc:sldMk cId="168804533" sldId="296"/>
            <ac:spMk id="5" creationId="{E71733E1-07C4-398B-6508-19746CDD1BC8}"/>
          </ac:spMkLst>
        </pc:spChg>
        <pc:spChg chg="add mod">
          <ac:chgData name="Ardra Sudhan" userId="a2eafe1d66433d42" providerId="LiveId" clId="{D8FDB190-71E5-4E8A-97F7-7050387714DA}" dt="2026-08-12T23:07:24.310" v="50"/>
          <ac:spMkLst>
            <pc:docMk/>
            <pc:sldMk cId="168804533" sldId="296"/>
            <ac:spMk id="7" creationId="{B42E49CC-2B72-4887-35CD-F385B8BAB36E}"/>
          </ac:spMkLst>
        </pc:spChg>
        <pc:spChg chg="add mod">
          <ac:chgData name="Ardra Sudhan" userId="a2eafe1d66433d42" providerId="LiveId" clId="{D8FDB190-71E5-4E8A-97F7-7050387714DA}" dt="2026-08-12T23:09:57.756" v="70" actId="1076"/>
          <ac:spMkLst>
            <pc:docMk/>
            <pc:sldMk cId="168804533" sldId="296"/>
            <ac:spMk id="8" creationId="{F1E042BE-BBB1-0AA3-CF65-056B7540DFEF}"/>
          </ac:spMkLst>
        </pc:spChg>
      </pc:sldChg>
      <pc:sldChg chg="addSp delSp modSp new del mod">
        <pc:chgData name="Ardra Sudhan" userId="a2eafe1d66433d42" providerId="LiveId" clId="{D8FDB190-71E5-4E8A-97F7-7050387714DA}" dt="2026-08-12T22:36:37.654" v="24" actId="47"/>
        <pc:sldMkLst>
          <pc:docMk/>
          <pc:sldMk cId="473491067" sldId="296"/>
        </pc:sldMkLst>
        <pc:spChg chg="del mod">
          <ac:chgData name="Ardra Sudhan" userId="a2eafe1d66433d42" providerId="LiveId" clId="{D8FDB190-71E5-4E8A-97F7-7050387714DA}" dt="2026-08-12T22:34:30.330" v="9" actId="478"/>
          <ac:spMkLst>
            <pc:docMk/>
            <pc:sldMk cId="473491067" sldId="296"/>
            <ac:spMk id="2" creationId="{1BDAEE3A-55BD-CD6D-1756-393E7A61DB8A}"/>
          </ac:spMkLst>
        </pc:spChg>
        <pc:spChg chg="del">
          <ac:chgData name="Ardra Sudhan" userId="a2eafe1d66433d42" providerId="LiveId" clId="{D8FDB190-71E5-4E8A-97F7-7050387714DA}" dt="2026-08-12T22:34:35.940" v="10" actId="478"/>
          <ac:spMkLst>
            <pc:docMk/>
            <pc:sldMk cId="473491067" sldId="296"/>
            <ac:spMk id="3" creationId="{ECF17B07-BFCD-2EC9-41DE-29912F3D9D5A}"/>
          </ac:spMkLst>
        </pc:spChg>
        <pc:spChg chg="add del mod">
          <ac:chgData name="Ardra Sudhan" userId="a2eafe1d66433d42" providerId="LiveId" clId="{D8FDB190-71E5-4E8A-97F7-7050387714DA}" dt="2026-08-12T22:35:47.863" v="17" actId="478"/>
          <ac:spMkLst>
            <pc:docMk/>
            <pc:sldMk cId="473491067" sldId="296"/>
            <ac:spMk id="5" creationId="{69BFD76B-FB57-89C5-FCF5-A84E9BBA612A}"/>
          </ac:spMkLst>
        </pc:spChg>
      </pc:sldChg>
      <pc:sldChg chg="addSp delSp modSp new mod">
        <pc:chgData name="Ardra Sudhan" userId="a2eafe1d66433d42" providerId="LiveId" clId="{D8FDB190-71E5-4E8A-97F7-7050387714DA}" dt="2026-08-12T23:11:04.543" v="79" actId="1076"/>
        <pc:sldMkLst>
          <pc:docMk/>
          <pc:sldMk cId="18884132" sldId="297"/>
        </pc:sldMkLst>
        <pc:spChg chg="del">
          <ac:chgData name="Ardra Sudhan" userId="a2eafe1d66433d42" providerId="LiveId" clId="{D8FDB190-71E5-4E8A-97F7-7050387714DA}" dt="2026-08-12T23:10:25.183" v="72" actId="478"/>
          <ac:spMkLst>
            <pc:docMk/>
            <pc:sldMk cId="18884132" sldId="297"/>
            <ac:spMk id="2" creationId="{B33C3FE6-994C-7F58-C883-86FA9BB13BEA}"/>
          </ac:spMkLst>
        </pc:spChg>
        <pc:spChg chg="del">
          <ac:chgData name="Ardra Sudhan" userId="a2eafe1d66433d42" providerId="LiveId" clId="{D8FDB190-71E5-4E8A-97F7-7050387714DA}" dt="2026-08-12T23:10:28.262" v="73" actId="478"/>
          <ac:spMkLst>
            <pc:docMk/>
            <pc:sldMk cId="18884132" sldId="297"/>
            <ac:spMk id="3" creationId="{BBE9EFD1-4000-6E82-014F-35BE0EFDFD2F}"/>
          </ac:spMkLst>
        </pc:spChg>
        <pc:spChg chg="add mod">
          <ac:chgData name="Ardra Sudhan" userId="a2eafe1d66433d42" providerId="LiveId" clId="{D8FDB190-71E5-4E8A-97F7-7050387714DA}" dt="2026-08-12T23:10:48.013" v="77" actId="2711"/>
          <ac:spMkLst>
            <pc:docMk/>
            <pc:sldMk cId="18884132" sldId="297"/>
            <ac:spMk id="5" creationId="{622895BF-7288-DDA7-CEFE-C6E5BAF51A25}"/>
          </ac:spMkLst>
        </pc:spChg>
        <pc:spChg chg="add mod">
          <ac:chgData name="Ardra Sudhan" userId="a2eafe1d66433d42" providerId="LiveId" clId="{D8FDB190-71E5-4E8A-97F7-7050387714DA}" dt="2026-08-12T23:11:04.543" v="79" actId="1076"/>
          <ac:spMkLst>
            <pc:docMk/>
            <pc:sldMk cId="18884132" sldId="297"/>
            <ac:spMk id="7" creationId="{7A882EA6-99A6-3736-80EF-0753755F59B9}"/>
          </ac:spMkLst>
        </pc:spChg>
      </pc:sldChg>
      <pc:sldChg chg="addSp modSp add mod">
        <pc:chgData name="Ardra Sudhan" userId="a2eafe1d66433d42" providerId="LiveId" clId="{D8FDB190-71E5-4E8A-97F7-7050387714DA}" dt="2026-08-12T23:16:07.420" v="114" actId="1076"/>
        <pc:sldMkLst>
          <pc:docMk/>
          <pc:sldMk cId="4106113332" sldId="298"/>
        </pc:sldMkLst>
        <pc:spChg chg="mod">
          <ac:chgData name="Ardra Sudhan" userId="a2eafe1d66433d42" providerId="LiveId" clId="{D8FDB190-71E5-4E8A-97F7-7050387714DA}" dt="2026-08-12T23:15:44.164" v="102" actId="2711"/>
          <ac:spMkLst>
            <pc:docMk/>
            <pc:sldMk cId="4106113332" sldId="298"/>
            <ac:spMk id="2" creationId="{8CB85909-BBD7-F13D-F0F0-2CF2FADC0CC9}"/>
          </ac:spMkLst>
        </pc:spChg>
        <pc:spChg chg="add mod">
          <ac:chgData name="Ardra Sudhan" userId="a2eafe1d66433d42" providerId="LiveId" clId="{D8FDB190-71E5-4E8A-97F7-7050387714DA}" dt="2026-08-12T23:16:07.420" v="114" actId="1076"/>
          <ac:spMkLst>
            <pc:docMk/>
            <pc:sldMk cId="4106113332" sldId="298"/>
            <ac:spMk id="3" creationId="{4E904026-F86D-E719-8042-93B7A5D3BB0C}"/>
          </ac:spMkLst>
        </pc:spChg>
      </pc:sldChg>
      <pc:sldMasterChg chg="setBg">
        <pc:chgData name="Ardra Sudhan" userId="a2eafe1d66433d42" providerId="LiveId" clId="{D8FDB190-71E5-4E8A-97F7-7050387714DA}" dt="2026-08-13T09:38:57.479" v="122"/>
        <pc:sldMasterMkLst>
          <pc:docMk/>
          <pc:sldMasterMk cId="0" sldId="2147483648"/>
        </pc:sldMasterMkLst>
      </pc:sldMaster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250" b="1" i="0" u="none" strike="noStrike">
                <a:solidFill>
                  <a:srgbClr val="141E24"/>
                </a:solidFill>
                <a:latin typeface="Arial"/>
              </a:defRPr>
            </a:pPr>
            <a:r>
              <a:rPr lang="en-US" sz="1250" b="1" i="0" u="none" strike="noStrike">
                <a:solidFill>
                  <a:srgbClr val="141E24"/>
                </a:solidFill>
                <a:latin typeface="Arial"/>
              </a:rPr>
              <a:t>Rising Trend in Reported Need (Index, 2015-2024)</a:t>
            </a:r>
          </a:p>
        </c:rich>
      </c:tx>
      <c:overlay val="0"/>
    </c:title>
    <c:autoTitleDeleted val="0"/>
    <c:plotArea>
      <c:layout/>
      <c:lineChart>
        <c:grouping val="standard"/>
        <c:varyColors val="0"/>
        <c:ser>
          <c:idx val="0"/>
          <c:order val="0"/>
          <c:tx>
            <c:strRef>
              <c:f>Sheet1!$B$1</c:f>
              <c:strCache>
                <c:ptCount val="1"/>
                <c:pt idx="0">
                  <c:v>Reported Difficulties</c:v>
                </c:pt>
              </c:strCache>
            </c:strRef>
          </c:tx>
          <c:spPr>
            <a:ln w="34925" cap="flat">
              <a:solidFill>
                <a:srgbClr val="2C5F5A"/>
              </a:solidFill>
              <a:prstDash val="solid"/>
              <a:round/>
            </a:ln>
            <a:effectLst/>
          </c:spPr>
          <c:marker>
            <c:symbol val="circle"/>
            <c:size val="6"/>
            <c:spPr>
              <a:solidFill>
                <a:srgbClr val="2C5F5A"/>
              </a:solidFill>
              <a:ln w="9525" cap="flat">
                <a:solidFill>
                  <a:srgbClr val="2C5F5A"/>
                </a:solidFill>
                <a:prstDash val="solid"/>
                <a:round/>
              </a:ln>
              <a:effectLst/>
            </c:spPr>
          </c:marker>
          <c:dLbls>
            <c:numFmt formatCode="#,##0" sourceLinked="0"/>
            <c:spPr>
              <a:noFill/>
              <a:ln>
                <a:noFill/>
              </a:ln>
              <a:effectLst/>
            </c:spPr>
            <c:txPr>
              <a:bodyPr/>
              <a:lstStyle/>
              <a:p>
                <a:pPr>
                  <a:defRPr sz="1000" b="0" i="0" u="none" strike="noStrike">
                    <a:solidFill>
                      <a:srgbClr val="141E24"/>
                    </a:solidFill>
                    <a:latin typeface="Arial"/>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2015</c:v>
                </c:pt>
                <c:pt idx="1">
                  <c:v>2017</c:v>
                </c:pt>
                <c:pt idx="2">
                  <c:v>2019</c:v>
                </c:pt>
                <c:pt idx="3">
                  <c:v>2021</c:v>
                </c:pt>
                <c:pt idx="4">
                  <c:v>2023</c:v>
                </c:pt>
                <c:pt idx="5">
                  <c:v>2024</c:v>
                </c:pt>
              </c:strCache>
            </c:strRef>
          </c:cat>
          <c:val>
            <c:numRef>
              <c:f>Sheet1!$B$2:$B$7</c:f>
              <c:numCache>
                <c:formatCode>General</c:formatCode>
                <c:ptCount val="6"/>
                <c:pt idx="0">
                  <c:v>42</c:v>
                </c:pt>
                <c:pt idx="1">
                  <c:v>48</c:v>
                </c:pt>
                <c:pt idx="2">
                  <c:v>55</c:v>
                </c:pt>
                <c:pt idx="3">
                  <c:v>64</c:v>
                </c:pt>
                <c:pt idx="4">
                  <c:v>72</c:v>
                </c:pt>
                <c:pt idx="5">
                  <c:v>78</c:v>
                </c:pt>
              </c:numCache>
            </c:numRef>
          </c:val>
          <c:smooth val="0"/>
          <c:extLst>
            <c:ext xmlns:c16="http://schemas.microsoft.com/office/drawing/2014/chart" uri="{C3380CC4-5D6E-409C-BE32-E72D297353CC}">
              <c16:uniqueId val="{00000000-2CA7-4B88-9F91-8EF9860F7701}"/>
            </c:ext>
          </c:extLst>
        </c:ser>
        <c:dLbls>
          <c:dLblPos val="t"/>
          <c:showLegendKey val="0"/>
          <c:showVal val="1"/>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50" b="0" i="0" u="none" strike="noStrike">
                <a:solidFill>
                  <a:srgbClr val="5A6B70"/>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12700" cap="flat">
              <a:solidFill>
                <a:srgbClr val="EDEBE6"/>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50" b="0" i="0" u="none" strike="noStrike">
                <a:solidFill>
                  <a:srgbClr val="5A6B70"/>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4195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42568E-09FB-4958-9CEC-A9EDF0A32828}" type="datetimeFigureOut">
              <a:rPr lang="en-IN" smtClean="0"/>
              <a:t>13-08-2026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F336E8E-79BC-4F43-9E71-0609C0DD86A5}" type="slidenum">
              <a:rPr lang="en-IN" smtClean="0"/>
              <a:t>‹#›</a:t>
            </a:fld>
            <a:endParaRPr lang="en-IN"/>
          </a:p>
        </p:txBody>
      </p:sp>
    </p:spTree>
    <p:extLst>
      <p:ext uri="{BB962C8B-B14F-4D97-AF65-F5344CB8AC3E}">
        <p14:creationId xmlns:p14="http://schemas.microsoft.com/office/powerpoint/2010/main" val="408471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42568E-09FB-4958-9CEC-A9EDF0A32828}" type="datetimeFigureOut">
              <a:rPr lang="en-IN" smtClean="0"/>
              <a:t>13-08-2026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F336E8E-79BC-4F43-9E71-0609C0DD86A5}" type="slidenum">
              <a:rPr lang="en-IN" smtClean="0"/>
              <a:t>‹#›</a:t>
            </a:fld>
            <a:endParaRPr lang="en-IN"/>
          </a:p>
        </p:txBody>
      </p:sp>
    </p:spTree>
    <p:extLst>
      <p:ext uri="{BB962C8B-B14F-4D97-AF65-F5344CB8AC3E}">
        <p14:creationId xmlns:p14="http://schemas.microsoft.com/office/powerpoint/2010/main" val="223849913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3.xml"/><Relationship Id="rId4" Type="http://schemas.openxmlformats.org/officeDocument/2006/relationships/image" Target="../media/image7.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Shape 0"/>
          <p:cNvSpPr/>
          <p:nvPr/>
        </p:nvSpPr>
        <p:spPr>
          <a:xfrm>
            <a:off x="650019" y="1635977"/>
            <a:ext cx="1005840" cy="41148"/>
          </a:xfrm>
          <a:prstGeom prst="rect">
            <a:avLst/>
          </a:prstGeom>
          <a:solidFill>
            <a:srgbClr val="B5673A"/>
          </a:solidFill>
          <a:ln/>
        </p:spPr>
        <p:txBody>
          <a:bodyPr/>
          <a:lstStyle/>
          <a:p>
            <a:endParaRPr lang="en-GB" sz="2800"/>
          </a:p>
        </p:txBody>
      </p:sp>
      <p:sp>
        <p:nvSpPr>
          <p:cNvPr id="4" name="Text 1"/>
          <p:cNvSpPr/>
          <p:nvPr/>
        </p:nvSpPr>
        <p:spPr>
          <a:xfrm>
            <a:off x="640080" y="1303020"/>
            <a:ext cx="9144000" cy="320040"/>
          </a:xfrm>
          <a:prstGeom prst="rect">
            <a:avLst/>
          </a:prstGeom>
          <a:noFill/>
          <a:ln/>
        </p:spPr>
        <p:txBody>
          <a:bodyPr wrap="square" lIns="0" tIns="0" rIns="0" bIns="0" rtlCol="0" anchor="ctr"/>
          <a:lstStyle/>
          <a:p>
            <a:pPr marL="0" indent="0" algn="l">
              <a:buNone/>
            </a:pPr>
            <a:r>
              <a:rPr lang="en-US" kern="0" spc="300" dirty="0">
                <a:latin typeface="Arial" pitchFamily="34" charset="0"/>
                <a:ea typeface="Arial" pitchFamily="34" charset="-122"/>
                <a:cs typeface="Arial" pitchFamily="34" charset="-120"/>
              </a:rPr>
              <a:t>POPULATION HEALTH AND DIGITAL HEALTH PROMOTION</a:t>
            </a:r>
            <a:endParaRPr lang="en-US" dirty="0"/>
          </a:p>
        </p:txBody>
      </p:sp>
      <p:sp>
        <p:nvSpPr>
          <p:cNvPr id="5" name="Text 2"/>
          <p:cNvSpPr/>
          <p:nvPr/>
        </p:nvSpPr>
        <p:spPr>
          <a:xfrm>
            <a:off x="620202" y="1690042"/>
            <a:ext cx="10058400" cy="1188720"/>
          </a:xfrm>
          <a:prstGeom prst="rect">
            <a:avLst/>
          </a:prstGeom>
          <a:noFill/>
          <a:ln/>
        </p:spPr>
        <p:txBody>
          <a:bodyPr wrap="square" lIns="0" tIns="0" rIns="0" bIns="0" rtlCol="0" anchor="ctr"/>
          <a:lstStyle/>
          <a:p>
            <a:pPr marL="0" indent="0" algn="l">
              <a:buNone/>
            </a:pPr>
            <a:r>
              <a:rPr lang="en-US" sz="8000" b="1" dirty="0">
                <a:latin typeface="Arial" pitchFamily="34" charset="0"/>
                <a:ea typeface="Arial" pitchFamily="34" charset="-122"/>
                <a:cs typeface="Arial" pitchFamily="34" charset="-120"/>
              </a:rPr>
              <a:t>MindConnect</a:t>
            </a:r>
            <a:endParaRPr lang="en-US" sz="8000" dirty="0"/>
          </a:p>
        </p:txBody>
      </p:sp>
      <p:sp>
        <p:nvSpPr>
          <p:cNvPr id="6" name="Text 3"/>
          <p:cNvSpPr/>
          <p:nvPr/>
        </p:nvSpPr>
        <p:spPr>
          <a:xfrm>
            <a:off x="620202" y="2852530"/>
            <a:ext cx="8686800" cy="822960"/>
          </a:xfrm>
          <a:prstGeom prst="rect">
            <a:avLst/>
          </a:prstGeom>
          <a:noFill/>
          <a:ln/>
        </p:spPr>
        <p:txBody>
          <a:bodyPr wrap="square" lIns="0" tIns="0" rIns="0" bIns="0" rtlCol="0" anchor="ctr"/>
          <a:lstStyle/>
          <a:p>
            <a:pPr marL="0" indent="0" algn="l">
              <a:lnSpc>
                <a:spcPct val="130000"/>
              </a:lnSpc>
              <a:buNone/>
            </a:pPr>
            <a:r>
              <a:rPr lang="en-US" sz="2400" dirty="0">
                <a:latin typeface="Arial" pitchFamily="34" charset="0"/>
                <a:ea typeface="Arial" pitchFamily="34" charset="-122"/>
                <a:cs typeface="Arial" pitchFamily="34" charset="-120"/>
              </a:rPr>
              <a:t>A digital mental health promotion intervention designed for</a:t>
            </a:r>
            <a:endParaRPr lang="en-US" sz="2400" dirty="0"/>
          </a:p>
          <a:p>
            <a:pPr marL="0" indent="0" algn="l">
              <a:lnSpc>
                <a:spcPct val="130000"/>
              </a:lnSpc>
              <a:buNone/>
            </a:pPr>
            <a:r>
              <a:rPr lang="en-US" sz="2400" dirty="0">
                <a:latin typeface="Arial" pitchFamily="34" charset="0"/>
                <a:ea typeface="Arial" pitchFamily="34" charset="-122"/>
                <a:cs typeface="Arial" pitchFamily="34" charset="-120"/>
              </a:rPr>
              <a:t>international university students</a:t>
            </a:r>
            <a:endParaRPr lang="en-US" sz="2400" dirty="0"/>
          </a:p>
        </p:txBody>
      </p:sp>
      <p:sp>
        <p:nvSpPr>
          <p:cNvPr id="7" name="Text 4"/>
          <p:cNvSpPr/>
          <p:nvPr/>
        </p:nvSpPr>
        <p:spPr>
          <a:xfrm>
            <a:off x="519389" y="3742803"/>
            <a:ext cx="6390862" cy="2190349"/>
          </a:xfrm>
          <a:prstGeom prst="rect">
            <a:avLst/>
          </a:prstGeom>
          <a:noFill/>
          <a:ln/>
        </p:spPr>
        <p:txBody>
          <a:bodyPr wrap="square" lIns="0" tIns="0" rIns="0" bIns="0" rtlCol="0" anchor="ctr"/>
          <a:lstStyle/>
          <a:p>
            <a:r>
              <a:rPr lang="en-US" sz="1400" kern="0" spc="150" dirty="0">
                <a:latin typeface="Arial" panose="020B0604020202020204" pitchFamily="34" charset="0"/>
                <a:ea typeface="Arial" pitchFamily="34" charset="-122"/>
                <a:cs typeface="Arial" panose="020B0604020202020204" pitchFamily="34" charset="0"/>
              </a:rPr>
              <a:t>LECTURER</a:t>
            </a:r>
            <a:r>
              <a:rPr lang="en-US" sz="1400" dirty="0">
                <a:latin typeface="Arial" panose="020B0604020202020204" pitchFamily="34" charset="0"/>
                <a:cs typeface="Arial" panose="020B0604020202020204" pitchFamily="34" charset="0"/>
              </a:rPr>
              <a:t>: </a:t>
            </a:r>
            <a:r>
              <a:rPr lang="en-US" sz="1400" kern="0" spc="150" dirty="0">
                <a:latin typeface="Arial" pitchFamily="34" charset="0"/>
                <a:ea typeface="Arial" pitchFamily="34" charset="-122"/>
                <a:cs typeface="Arial" pitchFamily="34" charset="-120"/>
              </a:rPr>
              <a:t>
</a:t>
            </a:r>
            <a:endParaRPr lang="en-US" sz="1400" dirty="0"/>
          </a:p>
          <a:p>
            <a:r>
              <a:rPr lang="en-US" sz="2000" b="1" dirty="0">
                <a:latin typeface="Arial" panose="020B0604020202020204" pitchFamily="34" charset="0"/>
                <a:cs typeface="Arial" panose="020B0604020202020204" pitchFamily="34" charset="0"/>
              </a:rPr>
              <a:t>Dr. Ping Wu</a:t>
            </a:r>
          </a:p>
          <a:p>
            <a:r>
              <a:rPr lang="en-IN" sz="1400" dirty="0"/>
              <a:t>Module code and title: Population Health and Digital Health Promotion (LCHS7009)</a:t>
            </a:r>
          </a:p>
          <a:p>
            <a:r>
              <a:rPr lang="en-IN" sz="1400"/>
              <a:t>Assignment </a:t>
            </a:r>
            <a:r>
              <a:rPr lang="en-IN" sz="1400" dirty="0"/>
              <a:t>title: Component 3 Group Project Presentation</a:t>
            </a:r>
            <a:endParaRPr lang="en-US" sz="1400" b="1" dirty="0">
              <a:latin typeface="Arial" panose="020B0604020202020204" pitchFamily="34" charset="0"/>
              <a:cs typeface="Arial" panose="020B0604020202020204" pitchFamily="34" charset="0"/>
            </a:endParaRPr>
          </a:p>
        </p:txBody>
      </p:sp>
      <p:sp>
        <p:nvSpPr>
          <p:cNvPr id="8" name="Text 5"/>
          <p:cNvSpPr/>
          <p:nvPr/>
        </p:nvSpPr>
        <p:spPr>
          <a:xfrm>
            <a:off x="7040880" y="4244168"/>
            <a:ext cx="5486400" cy="958523"/>
          </a:xfrm>
          <a:prstGeom prst="rect">
            <a:avLst/>
          </a:prstGeom>
          <a:noFill/>
          <a:ln/>
        </p:spPr>
        <p:txBody>
          <a:bodyPr wrap="square" lIns="0" tIns="0" rIns="0" bIns="0" rtlCol="0" anchor="ctr"/>
          <a:lstStyle/>
          <a:p>
            <a:pPr marL="0" indent="0" algn="l">
              <a:buNone/>
            </a:pPr>
            <a:r>
              <a:rPr lang="en-US" sz="1400" kern="0" spc="150" dirty="0">
                <a:latin typeface="Arial" pitchFamily="34" charset="0"/>
                <a:ea typeface="Arial" pitchFamily="34" charset="-122"/>
                <a:cs typeface="Arial" pitchFamily="34" charset="-120"/>
              </a:rPr>
              <a:t>
</a:t>
            </a:r>
          </a:p>
          <a:p>
            <a:r>
              <a:rPr lang="en-US" sz="2000" b="1" dirty="0">
                <a:latin typeface="Times New Roman" panose="02020603050405020304" pitchFamily="18" charset="0"/>
                <a:cs typeface="Times New Roman" panose="02020603050405020304" pitchFamily="18" charset="0"/>
              </a:rPr>
              <a:t>Presenters</a:t>
            </a:r>
            <a:endParaRPr lang="en-US" sz="20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US" sz="2000" b="1" dirty="0">
                <a:latin typeface="Times New Roman" panose="02020603050405020304" pitchFamily="18" charset="0"/>
                <a:ea typeface="Tahoma" panose="020B0604030504040204" pitchFamily="34" charset="0"/>
                <a:cs typeface="Times New Roman" panose="02020603050405020304" pitchFamily="18" charset="0"/>
              </a:rPr>
              <a:t>Task 1 – Azmir Hossain – 2510683</a:t>
            </a:r>
            <a:r>
              <a:rPr lang="en-US" sz="2000" dirty="0">
                <a:latin typeface="Times New Roman" panose="02020603050405020304" pitchFamily="18" charset="0"/>
                <a:ea typeface="Tahoma" panose="020B0604030504040204" pitchFamily="34" charset="0"/>
                <a:cs typeface="Times New Roman" panose="02020603050405020304" pitchFamily="18" charset="0"/>
              </a:rPr>
              <a:t> </a:t>
            </a:r>
          </a:p>
          <a:p>
            <a:pPr marL="342900" lvl="0" indent="-342900">
              <a:buFont typeface="Arial" panose="020B0604020202020204" pitchFamily="34" charset="0"/>
              <a:buChar char="•"/>
            </a:pPr>
            <a:r>
              <a:rPr lang="en-US" sz="2000" b="1" dirty="0">
                <a:latin typeface="Times New Roman" panose="02020603050405020304" pitchFamily="18" charset="0"/>
                <a:ea typeface="Tahoma" panose="020B0604030504040204" pitchFamily="34" charset="0"/>
                <a:cs typeface="Times New Roman" panose="02020603050405020304" pitchFamily="18" charset="0"/>
              </a:rPr>
              <a:t>Task 2 – Md. </a:t>
            </a:r>
            <a:r>
              <a:rPr lang="en-US" sz="2000" b="1" dirty="0" err="1">
                <a:latin typeface="Times New Roman" panose="02020603050405020304" pitchFamily="18" charset="0"/>
                <a:ea typeface="Tahoma" panose="020B0604030504040204" pitchFamily="34" charset="0"/>
                <a:cs typeface="Times New Roman" panose="02020603050405020304" pitchFamily="18" charset="0"/>
              </a:rPr>
              <a:t>Motiur</a:t>
            </a:r>
            <a:r>
              <a:rPr lang="en-US" sz="2000" b="1" dirty="0">
                <a:latin typeface="Times New Roman" panose="02020603050405020304" pitchFamily="18" charset="0"/>
                <a:ea typeface="Tahoma" panose="020B0604030504040204" pitchFamily="34" charset="0"/>
                <a:cs typeface="Times New Roman" panose="02020603050405020304" pitchFamily="18" charset="0"/>
              </a:rPr>
              <a:t> Rahman – 2518275</a:t>
            </a:r>
            <a:r>
              <a:rPr lang="en-US" sz="2000" dirty="0">
                <a:latin typeface="Times New Roman" panose="02020603050405020304" pitchFamily="18" charset="0"/>
                <a:ea typeface="Tahoma" panose="020B0604030504040204" pitchFamily="34" charset="0"/>
                <a:cs typeface="Times New Roman" panose="02020603050405020304" pitchFamily="18" charset="0"/>
              </a:rPr>
              <a:t> </a:t>
            </a:r>
          </a:p>
          <a:p>
            <a:pPr marL="342900" lvl="0" indent="-342900">
              <a:buFont typeface="Arial" panose="020B0604020202020204" pitchFamily="34" charset="0"/>
              <a:buChar char="•"/>
            </a:pPr>
            <a:r>
              <a:rPr lang="en-US" sz="2000" b="1" dirty="0">
                <a:latin typeface="Times New Roman" panose="02020603050405020304" pitchFamily="18" charset="0"/>
                <a:ea typeface="Tahoma" panose="020B0604030504040204" pitchFamily="34" charset="0"/>
                <a:cs typeface="Times New Roman" panose="02020603050405020304" pitchFamily="18" charset="0"/>
              </a:rPr>
              <a:t>Task 3 – Ardra Sudhan – 2529434</a:t>
            </a:r>
            <a:r>
              <a:rPr lang="en-US" sz="2000" dirty="0">
                <a:latin typeface="Times New Roman" panose="02020603050405020304" pitchFamily="18" charset="0"/>
                <a:ea typeface="Tahoma" panose="020B0604030504040204" pitchFamily="34" charset="0"/>
                <a:cs typeface="Times New Roman" panose="02020603050405020304" pitchFamily="18" charset="0"/>
              </a:rPr>
              <a:t> </a:t>
            </a:r>
          </a:p>
          <a:p>
            <a:pPr marL="342900" lvl="0" indent="-342900">
              <a:buFont typeface="Arial" panose="020B0604020202020204" pitchFamily="34" charset="0"/>
              <a:buChar char="•"/>
            </a:pPr>
            <a:r>
              <a:rPr lang="en-US" sz="2000" b="1" dirty="0">
                <a:latin typeface="Times New Roman" panose="02020603050405020304" pitchFamily="18" charset="0"/>
                <a:ea typeface="Tahoma" panose="020B0604030504040204" pitchFamily="34" charset="0"/>
                <a:cs typeface="Times New Roman" panose="02020603050405020304" pitchFamily="18" charset="0"/>
              </a:rPr>
              <a:t>Task 4 – Jatin Makwana – 2521166</a:t>
            </a:r>
            <a:endParaRPr lang="en-US" sz="2000" dirty="0">
              <a:latin typeface="Times New Roman" panose="02020603050405020304" pitchFamily="18" charset="0"/>
              <a:ea typeface="Tahoma" panose="020B060403050404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40080" y="384048"/>
            <a:ext cx="10908792" cy="274320"/>
          </a:xfrm>
          <a:prstGeom prst="rect">
            <a:avLst/>
          </a:prstGeom>
          <a:noFill/>
          <a:ln/>
        </p:spPr>
        <p:txBody>
          <a:bodyPr wrap="square" lIns="0" tIns="0" rIns="0" bIns="0" rtlCol="0" anchor="ctr"/>
          <a:lstStyle/>
          <a:p>
            <a:pPr marL="0" indent="0" algn="l">
              <a:buNone/>
            </a:pPr>
            <a:r>
              <a:rPr lang="en-US" sz="1600" b="1" kern="0" spc="200" dirty="0">
                <a:solidFill>
                  <a:srgbClr val="2C5F5A"/>
                </a:solidFill>
                <a:latin typeface="Arial" pitchFamily="34" charset="0"/>
                <a:ea typeface="Arial" pitchFamily="34" charset="-122"/>
                <a:cs typeface="Arial" pitchFamily="34" charset="-120"/>
              </a:rPr>
              <a:t>INDEX</a:t>
            </a:r>
            <a:r>
              <a:rPr lang="en-US" sz="1600" kern="0" spc="200" dirty="0">
                <a:solidFill>
                  <a:srgbClr val="5A6B70"/>
                </a:solidFill>
                <a:latin typeface="Arial" pitchFamily="34" charset="0"/>
                <a:ea typeface="Arial" pitchFamily="34" charset="-122"/>
                <a:cs typeface="Arial" pitchFamily="34" charset="-120"/>
              </a:rPr>
              <a:t>   PRESENTATION STRUCTURE</a:t>
            </a:r>
            <a:endParaRPr lang="en-US" sz="1600" dirty="0"/>
          </a:p>
        </p:txBody>
      </p:sp>
      <p:sp>
        <p:nvSpPr>
          <p:cNvPr id="3" name="Text 1"/>
          <p:cNvSpPr/>
          <p:nvPr/>
        </p:nvSpPr>
        <p:spPr>
          <a:xfrm>
            <a:off x="640080" y="658368"/>
            <a:ext cx="10908792" cy="685800"/>
          </a:xfrm>
          <a:prstGeom prst="rect">
            <a:avLst/>
          </a:prstGeom>
          <a:noFill/>
          <a:ln/>
        </p:spPr>
        <p:txBody>
          <a:bodyPr wrap="square" lIns="0" tIns="0" rIns="0" bIns="0" rtlCol="0" anchor="t"/>
          <a:lstStyle/>
          <a:p>
            <a:pPr marL="0" indent="0" algn="l">
              <a:buNone/>
            </a:pPr>
            <a:r>
              <a:rPr lang="en-US" sz="3600" b="1" dirty="0">
                <a:solidFill>
                  <a:srgbClr val="141E24"/>
                </a:solidFill>
                <a:latin typeface="Arial" pitchFamily="34" charset="0"/>
                <a:ea typeface="Arial" pitchFamily="34" charset="-122"/>
                <a:cs typeface="Arial" pitchFamily="34" charset="-120"/>
              </a:rPr>
              <a:t>Table of Contents</a:t>
            </a:r>
            <a:endParaRPr lang="en-US" sz="3600" dirty="0"/>
          </a:p>
        </p:txBody>
      </p:sp>
      <p:sp>
        <p:nvSpPr>
          <p:cNvPr id="4" name="Shape 2"/>
          <p:cNvSpPr/>
          <p:nvPr/>
        </p:nvSpPr>
        <p:spPr>
          <a:xfrm>
            <a:off x="640080" y="1481328"/>
            <a:ext cx="10908792" cy="0"/>
          </a:xfrm>
          <a:prstGeom prst="line">
            <a:avLst/>
          </a:prstGeom>
          <a:noFill/>
          <a:ln w="12700">
            <a:solidFill>
              <a:srgbClr val="D8D3C8"/>
            </a:solidFill>
            <a:prstDash val="solid"/>
          </a:ln>
        </p:spPr>
        <p:txBody>
          <a:bodyPr/>
          <a:lstStyle/>
          <a:p>
            <a:endParaRPr lang="en-GB" sz="2400"/>
          </a:p>
        </p:txBody>
      </p:sp>
      <p:sp>
        <p:nvSpPr>
          <p:cNvPr id="5" name="Text 3"/>
          <p:cNvSpPr/>
          <p:nvPr/>
        </p:nvSpPr>
        <p:spPr>
          <a:xfrm>
            <a:off x="640080" y="1874520"/>
            <a:ext cx="502920" cy="457200"/>
          </a:xfrm>
          <a:prstGeom prst="rect">
            <a:avLst/>
          </a:prstGeom>
          <a:noFill/>
          <a:ln/>
        </p:spPr>
        <p:txBody>
          <a:bodyPr wrap="square" lIns="0" tIns="0" rIns="0" bIns="0" rtlCol="0" anchor="ctr"/>
          <a:lstStyle/>
          <a:p>
            <a:pPr marL="0" indent="0" algn="l">
              <a:buNone/>
            </a:pPr>
            <a:r>
              <a:rPr lang="en-US" sz="2000" b="1" dirty="0">
                <a:solidFill>
                  <a:srgbClr val="B5673A"/>
                </a:solidFill>
                <a:latin typeface="Arial" pitchFamily="34" charset="0"/>
                <a:ea typeface="Arial" pitchFamily="34" charset="-122"/>
                <a:cs typeface="Arial" pitchFamily="34" charset="-120"/>
              </a:rPr>
              <a:t>01</a:t>
            </a:r>
            <a:endParaRPr lang="en-US" sz="2000" dirty="0"/>
          </a:p>
        </p:txBody>
      </p:sp>
      <p:sp>
        <p:nvSpPr>
          <p:cNvPr id="6" name="Text 4"/>
          <p:cNvSpPr/>
          <p:nvPr/>
        </p:nvSpPr>
        <p:spPr>
          <a:xfrm>
            <a:off x="1143000" y="1874520"/>
            <a:ext cx="4677156" cy="457200"/>
          </a:xfrm>
          <a:prstGeom prst="rect">
            <a:avLst/>
          </a:prstGeom>
          <a:noFill/>
          <a:ln/>
        </p:spPr>
        <p:txBody>
          <a:bodyPr wrap="square" lIns="0" tIns="0" rIns="0" bIns="0" rtlCol="0" anchor="ctr"/>
          <a:lstStyle/>
          <a:p>
            <a:pPr marL="0" indent="0" algn="l">
              <a:buNone/>
            </a:pPr>
            <a:r>
              <a:rPr lang="en-US" dirty="0">
                <a:solidFill>
                  <a:srgbClr val="141E24"/>
                </a:solidFill>
                <a:latin typeface="Arial" pitchFamily="34" charset="0"/>
                <a:ea typeface="Arial" pitchFamily="34" charset="-122"/>
                <a:cs typeface="Arial" pitchFamily="34" charset="-120"/>
              </a:rPr>
              <a:t>Title, Target Group and Public Health Problem</a:t>
            </a:r>
            <a:endParaRPr lang="en-US" dirty="0"/>
          </a:p>
        </p:txBody>
      </p:sp>
      <p:sp>
        <p:nvSpPr>
          <p:cNvPr id="7" name="Text 5"/>
          <p:cNvSpPr/>
          <p:nvPr/>
        </p:nvSpPr>
        <p:spPr>
          <a:xfrm>
            <a:off x="640080" y="2441448"/>
            <a:ext cx="502920" cy="457200"/>
          </a:xfrm>
          <a:prstGeom prst="rect">
            <a:avLst/>
          </a:prstGeom>
          <a:noFill/>
          <a:ln/>
        </p:spPr>
        <p:txBody>
          <a:bodyPr wrap="square" lIns="0" tIns="0" rIns="0" bIns="0" rtlCol="0" anchor="ctr"/>
          <a:lstStyle/>
          <a:p>
            <a:pPr marL="0" indent="0" algn="l">
              <a:buNone/>
            </a:pPr>
            <a:r>
              <a:rPr lang="en-US" sz="2000" b="1" dirty="0">
                <a:solidFill>
                  <a:srgbClr val="B5673A"/>
                </a:solidFill>
                <a:latin typeface="Arial" pitchFamily="34" charset="0"/>
                <a:ea typeface="Arial" pitchFamily="34" charset="-122"/>
                <a:cs typeface="Arial" pitchFamily="34" charset="-120"/>
              </a:rPr>
              <a:t>02</a:t>
            </a:r>
            <a:endParaRPr lang="en-US" sz="2000" dirty="0"/>
          </a:p>
        </p:txBody>
      </p:sp>
      <p:sp>
        <p:nvSpPr>
          <p:cNvPr id="8" name="Text 6"/>
          <p:cNvSpPr/>
          <p:nvPr/>
        </p:nvSpPr>
        <p:spPr>
          <a:xfrm>
            <a:off x="1143000" y="2441448"/>
            <a:ext cx="4677156" cy="457200"/>
          </a:xfrm>
          <a:prstGeom prst="rect">
            <a:avLst/>
          </a:prstGeom>
          <a:noFill/>
          <a:ln/>
        </p:spPr>
        <p:txBody>
          <a:bodyPr wrap="square" lIns="0" tIns="0" rIns="0" bIns="0" rtlCol="0" anchor="ctr"/>
          <a:lstStyle/>
          <a:p>
            <a:pPr marL="0" indent="0" algn="l">
              <a:buNone/>
            </a:pPr>
            <a:r>
              <a:rPr lang="en-US" dirty="0">
                <a:solidFill>
                  <a:srgbClr val="141E24"/>
                </a:solidFill>
                <a:latin typeface="Arial" pitchFamily="34" charset="0"/>
                <a:ea typeface="Arial" pitchFamily="34" charset="-122"/>
                <a:cs typeface="Arial" pitchFamily="34" charset="-120"/>
              </a:rPr>
              <a:t>The Activity: Aim of MindConnect</a:t>
            </a:r>
            <a:endParaRPr lang="en-US" dirty="0"/>
          </a:p>
        </p:txBody>
      </p:sp>
      <p:sp>
        <p:nvSpPr>
          <p:cNvPr id="9" name="Text 7"/>
          <p:cNvSpPr/>
          <p:nvPr/>
        </p:nvSpPr>
        <p:spPr>
          <a:xfrm>
            <a:off x="640080" y="3008376"/>
            <a:ext cx="502920" cy="457200"/>
          </a:xfrm>
          <a:prstGeom prst="rect">
            <a:avLst/>
          </a:prstGeom>
          <a:noFill/>
          <a:ln/>
        </p:spPr>
        <p:txBody>
          <a:bodyPr wrap="square" lIns="0" tIns="0" rIns="0" bIns="0" rtlCol="0" anchor="ctr"/>
          <a:lstStyle/>
          <a:p>
            <a:pPr marL="0" indent="0" algn="l">
              <a:buNone/>
            </a:pPr>
            <a:r>
              <a:rPr lang="en-US" sz="2000" b="1" dirty="0">
                <a:solidFill>
                  <a:srgbClr val="B5673A"/>
                </a:solidFill>
                <a:latin typeface="Arial" pitchFamily="34" charset="0"/>
                <a:ea typeface="Arial" pitchFamily="34" charset="-122"/>
                <a:cs typeface="Arial" pitchFamily="34" charset="-120"/>
              </a:rPr>
              <a:t>03</a:t>
            </a:r>
            <a:endParaRPr lang="en-US" sz="2000" dirty="0"/>
          </a:p>
        </p:txBody>
      </p:sp>
      <p:sp>
        <p:nvSpPr>
          <p:cNvPr id="10" name="Text 8"/>
          <p:cNvSpPr/>
          <p:nvPr/>
        </p:nvSpPr>
        <p:spPr>
          <a:xfrm>
            <a:off x="1143000" y="3008376"/>
            <a:ext cx="4677156" cy="457200"/>
          </a:xfrm>
          <a:prstGeom prst="rect">
            <a:avLst/>
          </a:prstGeom>
          <a:noFill/>
          <a:ln/>
        </p:spPr>
        <p:txBody>
          <a:bodyPr wrap="square" lIns="0" tIns="0" rIns="0" bIns="0" rtlCol="0" anchor="ctr"/>
          <a:lstStyle/>
          <a:p>
            <a:pPr marL="0" indent="0" algn="l">
              <a:buNone/>
            </a:pPr>
            <a:r>
              <a:rPr lang="en-US" dirty="0">
                <a:solidFill>
                  <a:srgbClr val="141E24"/>
                </a:solidFill>
                <a:latin typeface="Arial" pitchFamily="34" charset="0"/>
                <a:ea typeface="Arial" pitchFamily="34" charset="-122"/>
                <a:cs typeface="Arial" pitchFamily="34" charset="-120"/>
              </a:rPr>
              <a:t>The Activity: Content and Daily Use</a:t>
            </a:r>
            <a:endParaRPr lang="en-US" dirty="0"/>
          </a:p>
        </p:txBody>
      </p:sp>
      <p:sp>
        <p:nvSpPr>
          <p:cNvPr id="11" name="Text 9"/>
          <p:cNvSpPr/>
          <p:nvPr/>
        </p:nvSpPr>
        <p:spPr>
          <a:xfrm>
            <a:off x="640080" y="3575304"/>
            <a:ext cx="502920" cy="457200"/>
          </a:xfrm>
          <a:prstGeom prst="rect">
            <a:avLst/>
          </a:prstGeom>
          <a:noFill/>
          <a:ln/>
        </p:spPr>
        <p:txBody>
          <a:bodyPr wrap="square" lIns="0" tIns="0" rIns="0" bIns="0" rtlCol="0" anchor="ctr"/>
          <a:lstStyle/>
          <a:p>
            <a:pPr marL="0" indent="0" algn="l">
              <a:buNone/>
            </a:pPr>
            <a:r>
              <a:rPr lang="en-US" sz="2000" b="1" dirty="0">
                <a:solidFill>
                  <a:srgbClr val="B5673A"/>
                </a:solidFill>
                <a:latin typeface="Arial" pitchFamily="34" charset="0"/>
                <a:ea typeface="Arial" pitchFamily="34" charset="-122"/>
                <a:cs typeface="Arial" pitchFamily="34" charset="-120"/>
              </a:rPr>
              <a:t>04</a:t>
            </a:r>
            <a:endParaRPr lang="en-US" sz="2000" dirty="0"/>
          </a:p>
        </p:txBody>
      </p:sp>
      <p:sp>
        <p:nvSpPr>
          <p:cNvPr id="12" name="Text 10"/>
          <p:cNvSpPr/>
          <p:nvPr/>
        </p:nvSpPr>
        <p:spPr>
          <a:xfrm>
            <a:off x="1143000" y="3575304"/>
            <a:ext cx="4677156" cy="457200"/>
          </a:xfrm>
          <a:prstGeom prst="rect">
            <a:avLst/>
          </a:prstGeom>
          <a:noFill/>
          <a:ln/>
        </p:spPr>
        <p:txBody>
          <a:bodyPr wrap="square" lIns="0" tIns="0" rIns="0" bIns="0" rtlCol="0" anchor="ctr"/>
          <a:lstStyle/>
          <a:p>
            <a:pPr marL="0" indent="0" algn="l">
              <a:buNone/>
            </a:pPr>
            <a:r>
              <a:rPr lang="en-US" dirty="0">
                <a:solidFill>
                  <a:srgbClr val="141E24"/>
                </a:solidFill>
                <a:latin typeface="Arial" pitchFamily="34" charset="0"/>
                <a:ea typeface="Arial" pitchFamily="34" charset="-122"/>
                <a:cs typeface="Arial" pitchFamily="34" charset="-120"/>
              </a:rPr>
              <a:t>The Digital Health Technology</a:t>
            </a:r>
            <a:endParaRPr lang="en-US" dirty="0"/>
          </a:p>
        </p:txBody>
      </p:sp>
      <p:sp>
        <p:nvSpPr>
          <p:cNvPr id="13" name="Text 11"/>
          <p:cNvSpPr/>
          <p:nvPr/>
        </p:nvSpPr>
        <p:spPr>
          <a:xfrm>
            <a:off x="640080" y="4142232"/>
            <a:ext cx="502920" cy="457200"/>
          </a:xfrm>
          <a:prstGeom prst="rect">
            <a:avLst/>
          </a:prstGeom>
          <a:noFill/>
          <a:ln/>
        </p:spPr>
        <p:txBody>
          <a:bodyPr wrap="square" lIns="0" tIns="0" rIns="0" bIns="0" rtlCol="0" anchor="ctr"/>
          <a:lstStyle/>
          <a:p>
            <a:pPr marL="0" indent="0" algn="l">
              <a:buNone/>
            </a:pPr>
            <a:r>
              <a:rPr lang="en-US" sz="2000" b="1" dirty="0">
                <a:solidFill>
                  <a:srgbClr val="B5673A"/>
                </a:solidFill>
                <a:latin typeface="Arial" pitchFamily="34" charset="0"/>
                <a:ea typeface="Arial" pitchFamily="34" charset="-122"/>
                <a:cs typeface="Arial" pitchFamily="34" charset="-120"/>
              </a:rPr>
              <a:t>05</a:t>
            </a:r>
            <a:endParaRPr lang="en-US" sz="2000" dirty="0"/>
          </a:p>
        </p:txBody>
      </p:sp>
      <p:sp>
        <p:nvSpPr>
          <p:cNvPr id="14" name="Text 12"/>
          <p:cNvSpPr/>
          <p:nvPr/>
        </p:nvSpPr>
        <p:spPr>
          <a:xfrm>
            <a:off x="1143000" y="4142232"/>
            <a:ext cx="4677156" cy="457200"/>
          </a:xfrm>
          <a:prstGeom prst="rect">
            <a:avLst/>
          </a:prstGeom>
          <a:noFill/>
          <a:ln/>
        </p:spPr>
        <p:txBody>
          <a:bodyPr wrap="square" lIns="0" tIns="0" rIns="0" bIns="0" rtlCol="0" anchor="ctr"/>
          <a:lstStyle/>
          <a:p>
            <a:pPr marL="0" indent="0" algn="l">
              <a:buNone/>
            </a:pPr>
            <a:r>
              <a:rPr lang="en-US" dirty="0">
                <a:solidFill>
                  <a:srgbClr val="141E24"/>
                </a:solidFill>
                <a:latin typeface="Arial" pitchFamily="34" charset="0"/>
                <a:ea typeface="Arial" pitchFamily="34" charset="-122"/>
                <a:cs typeface="Arial" pitchFamily="34" charset="-120"/>
              </a:rPr>
              <a:t>Why International Students? National Context and Scale</a:t>
            </a:r>
            <a:endParaRPr lang="en-US" dirty="0"/>
          </a:p>
        </p:txBody>
      </p:sp>
      <p:sp>
        <p:nvSpPr>
          <p:cNvPr id="15" name="Text 13"/>
          <p:cNvSpPr/>
          <p:nvPr/>
        </p:nvSpPr>
        <p:spPr>
          <a:xfrm>
            <a:off x="6368796" y="1874520"/>
            <a:ext cx="502920" cy="457200"/>
          </a:xfrm>
          <a:prstGeom prst="rect">
            <a:avLst/>
          </a:prstGeom>
          <a:noFill/>
          <a:ln/>
        </p:spPr>
        <p:txBody>
          <a:bodyPr wrap="square" lIns="0" tIns="0" rIns="0" bIns="0" rtlCol="0" anchor="ctr"/>
          <a:lstStyle/>
          <a:p>
            <a:pPr marL="0" indent="0" algn="l">
              <a:buNone/>
            </a:pPr>
            <a:r>
              <a:rPr lang="en-US" sz="2000" b="1" dirty="0">
                <a:solidFill>
                  <a:srgbClr val="B5673A"/>
                </a:solidFill>
                <a:latin typeface="Arial" pitchFamily="34" charset="0"/>
                <a:ea typeface="Arial" pitchFamily="34" charset="-122"/>
                <a:cs typeface="Arial" pitchFamily="34" charset="-120"/>
              </a:rPr>
              <a:t>06</a:t>
            </a:r>
            <a:endParaRPr lang="en-US" sz="2000" dirty="0"/>
          </a:p>
        </p:txBody>
      </p:sp>
      <p:sp>
        <p:nvSpPr>
          <p:cNvPr id="16" name="Text 14"/>
          <p:cNvSpPr/>
          <p:nvPr/>
        </p:nvSpPr>
        <p:spPr>
          <a:xfrm>
            <a:off x="6871716" y="1874520"/>
            <a:ext cx="4677156" cy="457200"/>
          </a:xfrm>
          <a:prstGeom prst="rect">
            <a:avLst/>
          </a:prstGeom>
          <a:noFill/>
          <a:ln/>
        </p:spPr>
        <p:txBody>
          <a:bodyPr wrap="square" lIns="0" tIns="0" rIns="0" bIns="0" rtlCol="0" anchor="ctr"/>
          <a:lstStyle/>
          <a:p>
            <a:pPr marL="0" indent="0" algn="l">
              <a:buNone/>
            </a:pPr>
            <a:r>
              <a:rPr lang="en-US" dirty="0">
                <a:solidFill>
                  <a:srgbClr val="141E24"/>
                </a:solidFill>
                <a:latin typeface="Arial" pitchFamily="34" charset="0"/>
                <a:ea typeface="Arial" pitchFamily="34" charset="-122"/>
                <a:cs typeface="Arial" pitchFamily="34" charset="-120"/>
              </a:rPr>
              <a:t>Risk Factors Specific to This Group</a:t>
            </a:r>
            <a:endParaRPr lang="en-US" dirty="0"/>
          </a:p>
        </p:txBody>
      </p:sp>
      <p:sp>
        <p:nvSpPr>
          <p:cNvPr id="17" name="Text 15"/>
          <p:cNvSpPr/>
          <p:nvPr/>
        </p:nvSpPr>
        <p:spPr>
          <a:xfrm>
            <a:off x="6368796" y="2441448"/>
            <a:ext cx="502920" cy="457200"/>
          </a:xfrm>
          <a:prstGeom prst="rect">
            <a:avLst/>
          </a:prstGeom>
          <a:noFill/>
          <a:ln/>
        </p:spPr>
        <p:txBody>
          <a:bodyPr wrap="square" lIns="0" tIns="0" rIns="0" bIns="0" rtlCol="0" anchor="ctr"/>
          <a:lstStyle/>
          <a:p>
            <a:pPr marL="0" indent="0" algn="l">
              <a:buNone/>
            </a:pPr>
            <a:r>
              <a:rPr lang="en-US" sz="2000" b="1" dirty="0">
                <a:solidFill>
                  <a:srgbClr val="B5673A"/>
                </a:solidFill>
                <a:latin typeface="Arial" pitchFamily="34" charset="0"/>
                <a:ea typeface="Arial" pitchFamily="34" charset="-122"/>
                <a:cs typeface="Arial" pitchFamily="34" charset="-120"/>
              </a:rPr>
              <a:t>07</a:t>
            </a:r>
            <a:endParaRPr lang="en-US" sz="2000" dirty="0"/>
          </a:p>
        </p:txBody>
      </p:sp>
      <p:sp>
        <p:nvSpPr>
          <p:cNvPr id="18" name="Text 16"/>
          <p:cNvSpPr/>
          <p:nvPr/>
        </p:nvSpPr>
        <p:spPr>
          <a:xfrm>
            <a:off x="6871716" y="2441448"/>
            <a:ext cx="4677156" cy="457200"/>
          </a:xfrm>
          <a:prstGeom prst="rect">
            <a:avLst/>
          </a:prstGeom>
          <a:noFill/>
          <a:ln/>
        </p:spPr>
        <p:txBody>
          <a:bodyPr wrap="square" lIns="0" tIns="0" rIns="0" bIns="0" rtlCol="0" anchor="ctr"/>
          <a:lstStyle/>
          <a:p>
            <a:pPr marL="0" indent="0" algn="l">
              <a:buNone/>
            </a:pPr>
            <a:r>
              <a:rPr lang="en-US" dirty="0">
                <a:solidFill>
                  <a:srgbClr val="141E24"/>
                </a:solidFill>
                <a:latin typeface="Arial" pitchFamily="34" charset="0"/>
                <a:ea typeface="Arial" pitchFamily="34" charset="-122"/>
                <a:cs typeface="Arial" pitchFamily="34" charset="-120"/>
              </a:rPr>
              <a:t>Consequences of Not Addressing This</a:t>
            </a:r>
            <a:endParaRPr lang="en-US" dirty="0"/>
          </a:p>
        </p:txBody>
      </p:sp>
      <p:sp>
        <p:nvSpPr>
          <p:cNvPr id="19" name="Text 17"/>
          <p:cNvSpPr/>
          <p:nvPr/>
        </p:nvSpPr>
        <p:spPr>
          <a:xfrm>
            <a:off x="6368796" y="3008376"/>
            <a:ext cx="502920" cy="457200"/>
          </a:xfrm>
          <a:prstGeom prst="rect">
            <a:avLst/>
          </a:prstGeom>
          <a:noFill/>
          <a:ln/>
        </p:spPr>
        <p:txBody>
          <a:bodyPr wrap="square" lIns="0" tIns="0" rIns="0" bIns="0" rtlCol="0" anchor="ctr"/>
          <a:lstStyle/>
          <a:p>
            <a:pPr marL="0" indent="0" algn="l">
              <a:buNone/>
            </a:pPr>
            <a:r>
              <a:rPr lang="en-US" sz="2000" b="1" dirty="0">
                <a:solidFill>
                  <a:srgbClr val="B5673A"/>
                </a:solidFill>
                <a:latin typeface="Arial" pitchFamily="34" charset="0"/>
                <a:ea typeface="Arial" pitchFamily="34" charset="-122"/>
                <a:cs typeface="Arial" pitchFamily="34" charset="-120"/>
              </a:rPr>
              <a:t>08</a:t>
            </a:r>
            <a:endParaRPr lang="en-US" sz="2000" dirty="0"/>
          </a:p>
        </p:txBody>
      </p:sp>
      <p:sp>
        <p:nvSpPr>
          <p:cNvPr id="20" name="Text 18"/>
          <p:cNvSpPr/>
          <p:nvPr/>
        </p:nvSpPr>
        <p:spPr>
          <a:xfrm>
            <a:off x="6871716" y="3008376"/>
            <a:ext cx="4677156" cy="457200"/>
          </a:xfrm>
          <a:prstGeom prst="rect">
            <a:avLst/>
          </a:prstGeom>
          <a:noFill/>
          <a:ln/>
        </p:spPr>
        <p:txBody>
          <a:bodyPr wrap="square" lIns="0" tIns="0" rIns="0" bIns="0" rtlCol="0" anchor="ctr"/>
          <a:lstStyle/>
          <a:p>
            <a:pPr marL="0" indent="0" algn="l">
              <a:buNone/>
            </a:pPr>
            <a:r>
              <a:rPr lang="en-US" dirty="0">
                <a:solidFill>
                  <a:srgbClr val="141E24"/>
                </a:solidFill>
                <a:latin typeface="Arial" pitchFamily="34" charset="0"/>
                <a:ea typeface="Arial" pitchFamily="34" charset="-122"/>
                <a:cs typeface="Arial" pitchFamily="34" charset="-120"/>
              </a:rPr>
              <a:t>Why MindConnect: Rationale for a Digital Intervention</a:t>
            </a:r>
            <a:endParaRPr lang="en-US" dirty="0"/>
          </a:p>
        </p:txBody>
      </p:sp>
      <p:sp>
        <p:nvSpPr>
          <p:cNvPr id="21" name="Text 19"/>
          <p:cNvSpPr/>
          <p:nvPr/>
        </p:nvSpPr>
        <p:spPr>
          <a:xfrm>
            <a:off x="6368796" y="3575304"/>
            <a:ext cx="502920" cy="457200"/>
          </a:xfrm>
          <a:prstGeom prst="rect">
            <a:avLst/>
          </a:prstGeom>
          <a:noFill/>
          <a:ln/>
        </p:spPr>
        <p:txBody>
          <a:bodyPr wrap="square" lIns="0" tIns="0" rIns="0" bIns="0" rtlCol="0" anchor="ctr"/>
          <a:lstStyle/>
          <a:p>
            <a:pPr marL="0" indent="0" algn="l">
              <a:buNone/>
            </a:pPr>
            <a:r>
              <a:rPr lang="en-US" sz="2000" b="1" dirty="0">
                <a:solidFill>
                  <a:srgbClr val="B5673A"/>
                </a:solidFill>
                <a:latin typeface="Arial" pitchFamily="34" charset="0"/>
                <a:ea typeface="Arial" pitchFamily="34" charset="-122"/>
                <a:cs typeface="Arial" pitchFamily="34" charset="-120"/>
              </a:rPr>
              <a:t>09</a:t>
            </a:r>
            <a:endParaRPr lang="en-US" sz="2000" dirty="0"/>
          </a:p>
        </p:txBody>
      </p:sp>
      <p:sp>
        <p:nvSpPr>
          <p:cNvPr id="22" name="Text 20"/>
          <p:cNvSpPr/>
          <p:nvPr/>
        </p:nvSpPr>
        <p:spPr>
          <a:xfrm>
            <a:off x="6871716" y="3575304"/>
            <a:ext cx="4677156" cy="457200"/>
          </a:xfrm>
          <a:prstGeom prst="rect">
            <a:avLst/>
          </a:prstGeom>
          <a:noFill/>
          <a:ln/>
        </p:spPr>
        <p:txBody>
          <a:bodyPr wrap="square" lIns="0" tIns="0" rIns="0" bIns="0" rtlCol="0" anchor="ctr"/>
          <a:lstStyle/>
          <a:p>
            <a:pPr marL="0" indent="0" algn="l">
              <a:buNone/>
            </a:pPr>
            <a:r>
              <a:rPr lang="en-US" dirty="0">
                <a:solidFill>
                  <a:srgbClr val="141E24"/>
                </a:solidFill>
                <a:latin typeface="Arial" pitchFamily="34" charset="0"/>
                <a:ea typeface="Arial" pitchFamily="34" charset="-122"/>
                <a:cs typeface="Arial" pitchFamily="34" charset="-120"/>
              </a:rPr>
              <a:t>Evidence Supporting the Chosen Approach</a:t>
            </a:r>
            <a:endParaRPr lang="en-US" dirty="0"/>
          </a:p>
        </p:txBody>
      </p:sp>
      <p:sp>
        <p:nvSpPr>
          <p:cNvPr id="23" name="Text 21"/>
          <p:cNvSpPr/>
          <p:nvPr/>
        </p:nvSpPr>
        <p:spPr>
          <a:xfrm>
            <a:off x="6368796" y="4142232"/>
            <a:ext cx="502920" cy="457200"/>
          </a:xfrm>
          <a:prstGeom prst="rect">
            <a:avLst/>
          </a:prstGeom>
          <a:noFill/>
          <a:ln/>
        </p:spPr>
        <p:txBody>
          <a:bodyPr wrap="square" lIns="0" tIns="0" rIns="0" bIns="0" rtlCol="0" anchor="ctr"/>
          <a:lstStyle/>
          <a:p>
            <a:pPr marL="0" indent="0" algn="l">
              <a:buNone/>
            </a:pPr>
            <a:r>
              <a:rPr lang="en-US" sz="2000" b="1" dirty="0">
                <a:solidFill>
                  <a:srgbClr val="B5673A"/>
                </a:solidFill>
                <a:latin typeface="Arial" pitchFamily="34" charset="0"/>
                <a:ea typeface="Arial" pitchFamily="34" charset="-122"/>
                <a:cs typeface="Arial" pitchFamily="34" charset="-120"/>
              </a:rPr>
              <a:t>10</a:t>
            </a:r>
            <a:endParaRPr lang="en-US" sz="2000" dirty="0"/>
          </a:p>
        </p:txBody>
      </p:sp>
      <p:sp>
        <p:nvSpPr>
          <p:cNvPr id="24" name="Text 22"/>
          <p:cNvSpPr/>
          <p:nvPr/>
        </p:nvSpPr>
        <p:spPr>
          <a:xfrm>
            <a:off x="6871716" y="4142232"/>
            <a:ext cx="4677156" cy="457200"/>
          </a:xfrm>
          <a:prstGeom prst="rect">
            <a:avLst/>
          </a:prstGeom>
          <a:noFill/>
          <a:ln/>
        </p:spPr>
        <p:txBody>
          <a:bodyPr wrap="square" lIns="0" tIns="0" rIns="0" bIns="0" rtlCol="0" anchor="ctr"/>
          <a:lstStyle/>
          <a:p>
            <a:pPr marL="0" indent="0" algn="l">
              <a:buNone/>
            </a:pPr>
            <a:r>
              <a:rPr lang="en-US" dirty="0">
                <a:solidFill>
                  <a:srgbClr val="141E24"/>
                </a:solidFill>
                <a:latin typeface="Arial" pitchFamily="34" charset="0"/>
                <a:ea typeface="Arial" pitchFamily="34" charset="-122"/>
                <a:cs typeface="Arial" pitchFamily="34" charset="-120"/>
              </a:rPr>
              <a:t>References</a:t>
            </a:r>
            <a:endParaRPr lang="en-US" dirty="0"/>
          </a:p>
        </p:txBody>
      </p:sp>
      <p:sp>
        <p:nvSpPr>
          <p:cNvPr id="25" name="Text 23"/>
          <p:cNvSpPr/>
          <p:nvPr/>
        </p:nvSpPr>
        <p:spPr>
          <a:xfrm>
            <a:off x="640080" y="6473952"/>
            <a:ext cx="3657600" cy="256032"/>
          </a:xfrm>
          <a:prstGeom prst="rect">
            <a:avLst/>
          </a:prstGeom>
          <a:noFill/>
          <a:ln/>
        </p:spPr>
        <p:txBody>
          <a:bodyPr wrap="square" lIns="0" tIns="0" rIns="0" bIns="0" rtlCol="0" anchor="ctr"/>
          <a:lstStyle/>
          <a:p>
            <a:pPr marL="0" indent="0" algn="l">
              <a:buNone/>
            </a:pPr>
            <a:r>
              <a:rPr lang="en-US" sz="1050" dirty="0">
                <a:solidFill>
                  <a:srgbClr val="5A6B70"/>
                </a:solidFill>
                <a:latin typeface="Arial" pitchFamily="34" charset="0"/>
                <a:ea typeface="Arial" pitchFamily="34" charset="-122"/>
                <a:cs typeface="Arial" pitchFamily="34" charset="-120"/>
              </a:rPr>
              <a:t>LCHS7009  ·  MindConnect</a:t>
            </a:r>
            <a:endParaRPr lang="en-US" sz="1050" dirty="0"/>
          </a:p>
        </p:txBody>
      </p:sp>
      <p:sp>
        <p:nvSpPr>
          <p:cNvPr id="26" name="Text 24"/>
          <p:cNvSpPr/>
          <p:nvPr/>
        </p:nvSpPr>
        <p:spPr>
          <a:xfrm>
            <a:off x="10634472" y="6473952"/>
            <a:ext cx="914400" cy="256032"/>
          </a:xfrm>
          <a:prstGeom prst="rect">
            <a:avLst/>
          </a:prstGeom>
          <a:noFill/>
          <a:ln/>
        </p:spPr>
        <p:txBody>
          <a:bodyPr wrap="square" lIns="0" tIns="0" rIns="0" bIns="0" rtlCol="0" anchor="ctr"/>
          <a:lstStyle/>
          <a:p>
            <a:pPr marL="0" indent="0" algn="r">
              <a:buNone/>
            </a:pPr>
            <a:r>
              <a:rPr lang="en-US" sz="1050" dirty="0">
                <a:solidFill>
                  <a:srgbClr val="5A6B70"/>
                </a:solidFill>
                <a:latin typeface="Arial" pitchFamily="34" charset="0"/>
                <a:ea typeface="Arial" pitchFamily="34" charset="-122"/>
                <a:cs typeface="Arial" pitchFamily="34" charset="-120"/>
              </a:rPr>
              <a:t>02 / 12</a:t>
            </a:r>
            <a:endParaRPr lang="en-US" sz="10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40080" y="384048"/>
            <a:ext cx="10908792" cy="274320"/>
          </a:xfrm>
          <a:prstGeom prst="rect">
            <a:avLst/>
          </a:prstGeom>
          <a:noFill/>
          <a:ln/>
        </p:spPr>
        <p:txBody>
          <a:bodyPr wrap="square" lIns="0" tIns="0" rIns="0" bIns="0" rtlCol="0" anchor="ctr"/>
          <a:lstStyle/>
          <a:p>
            <a:pPr marL="0" indent="0" algn="l">
              <a:buNone/>
            </a:pPr>
            <a:r>
              <a:rPr lang="en-US" sz="1600" b="1" kern="0" spc="200" dirty="0">
                <a:solidFill>
                  <a:srgbClr val="2C5F5A"/>
                </a:solidFill>
                <a:latin typeface="Arial" pitchFamily="34" charset="0"/>
                <a:ea typeface="Arial" pitchFamily="34" charset="-122"/>
                <a:cs typeface="Arial" pitchFamily="34" charset="-120"/>
              </a:rPr>
              <a:t>01</a:t>
            </a:r>
            <a:r>
              <a:rPr lang="en-US" sz="1600" kern="0" spc="200" dirty="0">
                <a:solidFill>
                  <a:srgbClr val="5A6B70"/>
                </a:solidFill>
                <a:latin typeface="Arial" pitchFamily="34" charset="0"/>
                <a:ea typeface="Arial" pitchFamily="34" charset="-122"/>
                <a:cs typeface="Arial" pitchFamily="34" charset="-120"/>
              </a:rPr>
              <a:t>   INTRODUCTION</a:t>
            </a:r>
            <a:endParaRPr lang="en-US" sz="1600" dirty="0"/>
          </a:p>
        </p:txBody>
      </p:sp>
      <p:sp>
        <p:nvSpPr>
          <p:cNvPr id="3" name="Text 1"/>
          <p:cNvSpPr/>
          <p:nvPr/>
        </p:nvSpPr>
        <p:spPr>
          <a:xfrm>
            <a:off x="640080" y="658368"/>
            <a:ext cx="10908792" cy="685800"/>
          </a:xfrm>
          <a:prstGeom prst="rect">
            <a:avLst/>
          </a:prstGeom>
          <a:noFill/>
          <a:ln/>
        </p:spPr>
        <p:txBody>
          <a:bodyPr wrap="square" lIns="0" tIns="0" rIns="0" bIns="0" rtlCol="0" anchor="t"/>
          <a:lstStyle/>
          <a:p>
            <a:pPr marL="0" indent="0" algn="l">
              <a:buNone/>
            </a:pPr>
            <a:r>
              <a:rPr lang="en-US" sz="3600" b="1" dirty="0">
                <a:solidFill>
                  <a:srgbClr val="141E24"/>
                </a:solidFill>
                <a:latin typeface="Arial" pitchFamily="34" charset="0"/>
                <a:ea typeface="Arial" pitchFamily="34" charset="-122"/>
                <a:cs typeface="Arial" pitchFamily="34" charset="-120"/>
              </a:rPr>
              <a:t>Title, Target Group and Public Health Problem</a:t>
            </a:r>
            <a:endParaRPr lang="en-US" sz="3600" dirty="0"/>
          </a:p>
        </p:txBody>
      </p:sp>
      <p:sp>
        <p:nvSpPr>
          <p:cNvPr id="4" name="Shape 2"/>
          <p:cNvSpPr/>
          <p:nvPr/>
        </p:nvSpPr>
        <p:spPr>
          <a:xfrm>
            <a:off x="640080" y="1481328"/>
            <a:ext cx="10908792" cy="0"/>
          </a:xfrm>
          <a:prstGeom prst="line">
            <a:avLst/>
          </a:prstGeom>
          <a:noFill/>
          <a:ln w="12700">
            <a:solidFill>
              <a:srgbClr val="D8D3C8"/>
            </a:solidFill>
            <a:prstDash val="solid"/>
          </a:ln>
        </p:spPr>
        <p:txBody>
          <a:bodyPr/>
          <a:lstStyle/>
          <a:p>
            <a:endParaRPr lang="en-GB" sz="2400"/>
          </a:p>
        </p:txBody>
      </p:sp>
      <p:sp>
        <p:nvSpPr>
          <p:cNvPr id="5" name="Text 3"/>
          <p:cNvSpPr/>
          <p:nvPr/>
        </p:nvSpPr>
        <p:spPr>
          <a:xfrm>
            <a:off x="640080" y="1783080"/>
            <a:ext cx="5760720" cy="4023360"/>
          </a:xfrm>
          <a:prstGeom prst="rect">
            <a:avLst/>
          </a:prstGeom>
          <a:noFill/>
          <a:ln/>
        </p:spPr>
        <p:txBody>
          <a:bodyPr wrap="square" lIns="0" tIns="0" rIns="0" bIns="0" rtlCol="0" anchor="t"/>
          <a:lstStyle/>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Target group: international university students aged 18-25</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Faces academic demands, cultural adjustment and separation from support systems (Zeng et al., 2022)</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Main problems: anxiety, depression, academic and cultural adjustment stress</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Loneliness and social isolation are core concerns</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Not a short-term issue; needs sustained attention (Prado et al., 2024)</a:t>
            </a:r>
            <a:endParaRPr lang="en-US" dirty="0"/>
          </a:p>
        </p:txBody>
      </p:sp>
      <p:sp>
        <p:nvSpPr>
          <p:cNvPr id="6" name="Shape 4"/>
          <p:cNvSpPr/>
          <p:nvPr/>
        </p:nvSpPr>
        <p:spPr>
          <a:xfrm>
            <a:off x="6775704" y="1792224"/>
            <a:ext cx="4507992" cy="3029712"/>
          </a:xfrm>
          <a:prstGeom prst="rect">
            <a:avLst/>
          </a:prstGeom>
          <a:solidFill>
            <a:srgbClr val="FFFFFF"/>
          </a:solidFill>
          <a:ln w="12700">
            <a:solidFill>
              <a:srgbClr val="D8D3C8"/>
            </a:solidFill>
            <a:prstDash val="solid"/>
          </a:ln>
          <a:effectLst>
            <a:outerShdw blurRad="127000" dist="50800" dir="5400000" algn="bl" rotWithShape="0">
              <a:srgbClr val="1A1A1A">
                <a:alpha val="18000"/>
              </a:srgbClr>
            </a:outerShdw>
          </a:effectLst>
        </p:spPr>
        <p:txBody>
          <a:bodyPr/>
          <a:lstStyle/>
          <a:p>
            <a:endParaRPr lang="en-GB" sz="2400"/>
          </a:p>
        </p:txBody>
      </p:sp>
      <p:pic>
        <p:nvPicPr>
          <p:cNvPr id="7" name="Image 0" descr="students.png"/>
          <p:cNvPicPr>
            <a:picLocks noChangeAspect="1"/>
          </p:cNvPicPr>
          <p:nvPr/>
        </p:nvPicPr>
        <p:blipFill>
          <a:blip r:embed="rId3"/>
          <a:stretch>
            <a:fillRect/>
          </a:stretch>
        </p:blipFill>
        <p:spPr>
          <a:xfrm>
            <a:off x="6812280" y="1828800"/>
            <a:ext cx="4434840" cy="2956560"/>
          </a:xfrm>
          <a:prstGeom prst="rect">
            <a:avLst/>
          </a:prstGeom>
        </p:spPr>
      </p:pic>
      <p:sp>
        <p:nvSpPr>
          <p:cNvPr id="8" name="Text 5"/>
          <p:cNvSpPr/>
          <p:nvPr/>
        </p:nvSpPr>
        <p:spPr>
          <a:xfrm>
            <a:off x="6812280" y="4968240"/>
            <a:ext cx="4434840" cy="457200"/>
          </a:xfrm>
          <a:prstGeom prst="rect">
            <a:avLst/>
          </a:prstGeom>
          <a:noFill/>
          <a:ln/>
        </p:spPr>
        <p:txBody>
          <a:bodyPr wrap="square" lIns="0" tIns="0" rIns="0" bIns="0" rtlCol="0" anchor="t"/>
          <a:lstStyle/>
          <a:p>
            <a:pPr marL="0" indent="0" algn="l">
              <a:buNone/>
            </a:pPr>
            <a:r>
              <a:rPr lang="en-US" sz="1200" b="1" i="1" dirty="0">
                <a:solidFill>
                  <a:srgbClr val="2C5F5A"/>
                </a:solidFill>
                <a:latin typeface="Arial" pitchFamily="34" charset="0"/>
                <a:ea typeface="Arial" pitchFamily="34" charset="-122"/>
                <a:cs typeface="Arial" pitchFamily="34" charset="-120"/>
              </a:rPr>
              <a:t>Fig: </a:t>
            </a:r>
            <a:r>
              <a:rPr lang="en-US" sz="1200" i="1" dirty="0">
                <a:solidFill>
                  <a:srgbClr val="5A6B70"/>
                </a:solidFill>
                <a:latin typeface="Arial" pitchFamily="34" charset="0"/>
                <a:ea typeface="Arial" pitchFamily="34" charset="-122"/>
                <a:cs typeface="Arial" pitchFamily="34" charset="-120"/>
              </a:rPr>
              <a:t>International students collaborating on campus (Prado et al., 2024)</a:t>
            </a:r>
            <a:endParaRPr lang="en-US" sz="1200" dirty="0"/>
          </a:p>
        </p:txBody>
      </p:sp>
      <p:sp>
        <p:nvSpPr>
          <p:cNvPr id="9" name="Text 6"/>
          <p:cNvSpPr/>
          <p:nvPr/>
        </p:nvSpPr>
        <p:spPr>
          <a:xfrm>
            <a:off x="640080" y="6473952"/>
            <a:ext cx="3657600" cy="256032"/>
          </a:xfrm>
          <a:prstGeom prst="rect">
            <a:avLst/>
          </a:prstGeom>
          <a:noFill/>
          <a:ln/>
        </p:spPr>
        <p:txBody>
          <a:bodyPr wrap="square" lIns="0" tIns="0" rIns="0" bIns="0" rtlCol="0" anchor="ctr"/>
          <a:lstStyle/>
          <a:p>
            <a:pPr marL="0" indent="0" algn="l">
              <a:buNone/>
            </a:pPr>
            <a:r>
              <a:rPr lang="en-US" sz="1050" dirty="0">
                <a:solidFill>
                  <a:srgbClr val="5A6B70"/>
                </a:solidFill>
                <a:latin typeface="Arial" pitchFamily="34" charset="0"/>
                <a:ea typeface="Arial" pitchFamily="34" charset="-122"/>
                <a:cs typeface="Arial" pitchFamily="34" charset="-120"/>
              </a:rPr>
              <a:t>LCHS7009  ·  MindConnect</a:t>
            </a:r>
            <a:endParaRPr lang="en-US" sz="1050" dirty="0"/>
          </a:p>
        </p:txBody>
      </p:sp>
      <p:sp>
        <p:nvSpPr>
          <p:cNvPr id="10" name="Text 7"/>
          <p:cNvSpPr/>
          <p:nvPr/>
        </p:nvSpPr>
        <p:spPr>
          <a:xfrm>
            <a:off x="10634472" y="6473952"/>
            <a:ext cx="914400" cy="256032"/>
          </a:xfrm>
          <a:prstGeom prst="rect">
            <a:avLst/>
          </a:prstGeom>
          <a:noFill/>
          <a:ln/>
        </p:spPr>
        <p:txBody>
          <a:bodyPr wrap="square" lIns="0" tIns="0" rIns="0" bIns="0" rtlCol="0" anchor="ctr"/>
          <a:lstStyle/>
          <a:p>
            <a:pPr marL="0" indent="0" algn="r">
              <a:buNone/>
            </a:pPr>
            <a:r>
              <a:rPr lang="en-US" sz="1050" dirty="0">
                <a:solidFill>
                  <a:srgbClr val="5A6B70"/>
                </a:solidFill>
                <a:latin typeface="Arial" pitchFamily="34" charset="0"/>
                <a:ea typeface="Arial" pitchFamily="34" charset="-122"/>
                <a:cs typeface="Arial" pitchFamily="34" charset="-120"/>
              </a:rPr>
              <a:t>03 / 12</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40080" y="384048"/>
            <a:ext cx="10908792" cy="274320"/>
          </a:xfrm>
          <a:prstGeom prst="rect">
            <a:avLst/>
          </a:prstGeom>
          <a:noFill/>
          <a:ln/>
        </p:spPr>
        <p:txBody>
          <a:bodyPr wrap="square" lIns="0" tIns="0" rIns="0" bIns="0" rtlCol="0" anchor="ctr"/>
          <a:lstStyle/>
          <a:p>
            <a:pPr marL="0" indent="0" algn="l">
              <a:buNone/>
            </a:pPr>
            <a:r>
              <a:rPr lang="en-US" sz="1600" b="1" kern="0" spc="200" dirty="0">
                <a:solidFill>
                  <a:srgbClr val="2C5F5A"/>
                </a:solidFill>
                <a:latin typeface="Arial" pitchFamily="34" charset="0"/>
                <a:ea typeface="Arial" pitchFamily="34" charset="-122"/>
                <a:cs typeface="Arial" pitchFamily="34" charset="-120"/>
              </a:rPr>
              <a:t>02</a:t>
            </a:r>
            <a:r>
              <a:rPr lang="en-US" sz="1600" kern="0" spc="200" dirty="0">
                <a:solidFill>
                  <a:srgbClr val="5A6B70"/>
                </a:solidFill>
                <a:latin typeface="Arial" pitchFamily="34" charset="0"/>
                <a:ea typeface="Arial" pitchFamily="34" charset="-122"/>
                <a:cs typeface="Arial" pitchFamily="34" charset="-120"/>
              </a:rPr>
              <a:t>   THE INTERVENTION</a:t>
            </a:r>
            <a:endParaRPr lang="en-US" sz="1600" dirty="0"/>
          </a:p>
        </p:txBody>
      </p:sp>
      <p:sp>
        <p:nvSpPr>
          <p:cNvPr id="3" name="Text 1"/>
          <p:cNvSpPr/>
          <p:nvPr/>
        </p:nvSpPr>
        <p:spPr>
          <a:xfrm>
            <a:off x="640080" y="658368"/>
            <a:ext cx="10908792" cy="685800"/>
          </a:xfrm>
          <a:prstGeom prst="rect">
            <a:avLst/>
          </a:prstGeom>
          <a:noFill/>
          <a:ln/>
        </p:spPr>
        <p:txBody>
          <a:bodyPr wrap="square" lIns="0" tIns="0" rIns="0" bIns="0" rtlCol="0" anchor="t"/>
          <a:lstStyle/>
          <a:p>
            <a:pPr marL="0" indent="0" algn="l">
              <a:buNone/>
            </a:pPr>
            <a:r>
              <a:rPr lang="en-US" sz="3600" b="1" dirty="0">
                <a:solidFill>
                  <a:srgbClr val="141E24"/>
                </a:solidFill>
                <a:latin typeface="Arial" pitchFamily="34" charset="0"/>
                <a:ea typeface="Arial" pitchFamily="34" charset="-122"/>
                <a:cs typeface="Arial" pitchFamily="34" charset="-120"/>
              </a:rPr>
              <a:t>The Activity: Aim of MindConnect</a:t>
            </a:r>
            <a:endParaRPr lang="en-US" sz="3600" dirty="0"/>
          </a:p>
        </p:txBody>
      </p:sp>
      <p:sp>
        <p:nvSpPr>
          <p:cNvPr id="4" name="Shape 2"/>
          <p:cNvSpPr/>
          <p:nvPr/>
        </p:nvSpPr>
        <p:spPr>
          <a:xfrm>
            <a:off x="640080" y="1481328"/>
            <a:ext cx="10908792" cy="0"/>
          </a:xfrm>
          <a:prstGeom prst="line">
            <a:avLst/>
          </a:prstGeom>
          <a:noFill/>
          <a:ln w="12700">
            <a:solidFill>
              <a:srgbClr val="D8D3C8"/>
            </a:solidFill>
            <a:prstDash val="solid"/>
          </a:ln>
        </p:spPr>
        <p:txBody>
          <a:bodyPr/>
          <a:lstStyle/>
          <a:p>
            <a:endParaRPr lang="en-GB" sz="2400"/>
          </a:p>
        </p:txBody>
      </p:sp>
      <p:sp>
        <p:nvSpPr>
          <p:cNvPr id="5" name="Text 3"/>
          <p:cNvSpPr/>
          <p:nvPr/>
        </p:nvSpPr>
        <p:spPr>
          <a:xfrm>
            <a:off x="640080" y="1783080"/>
            <a:ext cx="5760720" cy="4023360"/>
          </a:xfrm>
          <a:prstGeom prst="rect">
            <a:avLst/>
          </a:prstGeom>
          <a:noFill/>
          <a:ln/>
        </p:spPr>
        <p:txBody>
          <a:bodyPr wrap="square" lIns="0" tIns="0" rIns="0" bIns="0" rtlCol="0" anchor="t"/>
          <a:lstStyle/>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Aim: reduce mental health difficulties among international students</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Aim: improve help-seeking before problems become severe (Harith et al., 2022)</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Grounded in evidence rather than guesswork</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Umbrella review shows meaningful wellbeing improvements (Harith et al., 2022)</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Clear pathways to further care built into the design</a:t>
            </a:r>
            <a:endParaRPr lang="en-US" dirty="0"/>
          </a:p>
        </p:txBody>
      </p:sp>
      <p:sp>
        <p:nvSpPr>
          <p:cNvPr id="6" name="Shape 4"/>
          <p:cNvSpPr/>
          <p:nvPr/>
        </p:nvSpPr>
        <p:spPr>
          <a:xfrm>
            <a:off x="6949440" y="1783080"/>
            <a:ext cx="5074118" cy="4023360"/>
          </a:xfrm>
          <a:prstGeom prst="rect">
            <a:avLst/>
          </a:prstGeom>
          <a:solidFill>
            <a:srgbClr val="FFFFFF"/>
          </a:solidFill>
          <a:ln w="12700">
            <a:solidFill>
              <a:srgbClr val="D8D3C8"/>
            </a:solidFill>
            <a:prstDash val="solid"/>
          </a:ln>
          <a:effectLst>
            <a:outerShdw blurRad="101600" dist="38100" dir="5400000" algn="bl" rotWithShape="0">
              <a:srgbClr val="1A1A1A">
                <a:alpha val="12000"/>
              </a:srgbClr>
            </a:outerShdw>
          </a:effectLst>
        </p:spPr>
        <p:txBody>
          <a:bodyPr/>
          <a:lstStyle/>
          <a:p>
            <a:endParaRPr lang="en-GB" sz="2400"/>
          </a:p>
        </p:txBody>
      </p:sp>
      <p:sp>
        <p:nvSpPr>
          <p:cNvPr id="7" name="Shape 5"/>
          <p:cNvSpPr/>
          <p:nvPr/>
        </p:nvSpPr>
        <p:spPr>
          <a:xfrm>
            <a:off x="7635240" y="2468880"/>
            <a:ext cx="3840480" cy="0"/>
          </a:xfrm>
          <a:prstGeom prst="line">
            <a:avLst/>
          </a:prstGeom>
          <a:noFill/>
          <a:ln w="31750">
            <a:solidFill>
              <a:srgbClr val="C3D1CB"/>
            </a:solidFill>
            <a:prstDash val="solid"/>
          </a:ln>
        </p:spPr>
        <p:txBody>
          <a:bodyPr/>
          <a:lstStyle/>
          <a:p>
            <a:endParaRPr lang="en-GB" sz="2400"/>
          </a:p>
        </p:txBody>
      </p:sp>
      <p:sp>
        <p:nvSpPr>
          <p:cNvPr id="8" name="Shape 6"/>
          <p:cNvSpPr/>
          <p:nvPr/>
        </p:nvSpPr>
        <p:spPr>
          <a:xfrm>
            <a:off x="7342632" y="2176272"/>
            <a:ext cx="585216" cy="585216"/>
          </a:xfrm>
          <a:prstGeom prst="ellipse">
            <a:avLst/>
          </a:prstGeom>
          <a:solidFill>
            <a:srgbClr val="2C5F5A"/>
          </a:solidFill>
          <a:ln w="25400">
            <a:solidFill>
              <a:srgbClr val="FFFFFF"/>
            </a:solidFill>
            <a:prstDash val="solid"/>
          </a:ln>
        </p:spPr>
        <p:txBody>
          <a:bodyPr/>
          <a:lstStyle/>
          <a:p>
            <a:endParaRPr lang="en-GB" sz="2400"/>
          </a:p>
        </p:txBody>
      </p:sp>
      <p:sp>
        <p:nvSpPr>
          <p:cNvPr id="9" name="Text 7"/>
          <p:cNvSpPr/>
          <p:nvPr/>
        </p:nvSpPr>
        <p:spPr>
          <a:xfrm>
            <a:off x="7342632" y="2176272"/>
            <a:ext cx="585216" cy="585216"/>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1</a:t>
            </a:r>
            <a:endParaRPr lang="en-US" dirty="0"/>
          </a:p>
        </p:txBody>
      </p:sp>
      <p:sp>
        <p:nvSpPr>
          <p:cNvPr id="10" name="Text 8"/>
          <p:cNvSpPr/>
          <p:nvPr/>
        </p:nvSpPr>
        <p:spPr>
          <a:xfrm>
            <a:off x="6949440" y="2926080"/>
            <a:ext cx="1371600" cy="320040"/>
          </a:xfrm>
          <a:prstGeom prst="rect">
            <a:avLst/>
          </a:prstGeom>
          <a:noFill/>
          <a:ln/>
        </p:spPr>
        <p:txBody>
          <a:bodyPr wrap="square" lIns="0" tIns="0" rIns="0" bIns="0" rtlCol="0" anchor="ctr"/>
          <a:lstStyle/>
          <a:p>
            <a:pPr marL="0" indent="0" algn="ctr">
              <a:buNone/>
            </a:pPr>
            <a:r>
              <a:rPr lang="en-US" sz="1600" b="1" dirty="0">
                <a:solidFill>
                  <a:srgbClr val="141E24"/>
                </a:solidFill>
                <a:latin typeface="Arial" pitchFamily="34" charset="0"/>
                <a:ea typeface="Arial" pitchFamily="34" charset="-122"/>
                <a:cs typeface="Arial" pitchFamily="34" charset="-120"/>
              </a:rPr>
              <a:t>Check-in</a:t>
            </a:r>
            <a:endParaRPr lang="en-US" sz="1600" dirty="0"/>
          </a:p>
        </p:txBody>
      </p:sp>
      <p:sp>
        <p:nvSpPr>
          <p:cNvPr id="11" name="Text 9"/>
          <p:cNvSpPr/>
          <p:nvPr/>
        </p:nvSpPr>
        <p:spPr>
          <a:xfrm>
            <a:off x="6949440" y="3236976"/>
            <a:ext cx="1371600" cy="502920"/>
          </a:xfrm>
          <a:prstGeom prst="rect">
            <a:avLst/>
          </a:prstGeom>
          <a:noFill/>
          <a:ln/>
        </p:spPr>
        <p:txBody>
          <a:bodyPr wrap="square" lIns="0" tIns="0" rIns="0" bIns="0" rtlCol="0" anchor="ctr"/>
          <a:lstStyle/>
          <a:p>
            <a:pPr marL="0" indent="0" algn="ctr">
              <a:buNone/>
            </a:pPr>
            <a:r>
              <a:rPr lang="en-US" sz="1200" dirty="0">
                <a:solidFill>
                  <a:srgbClr val="5A6B70"/>
                </a:solidFill>
                <a:latin typeface="Arial" pitchFamily="34" charset="0"/>
                <a:ea typeface="Arial" pitchFamily="34" charset="-122"/>
                <a:cs typeface="Arial" pitchFamily="34" charset="-120"/>
              </a:rPr>
              <a:t>Daily prompt</a:t>
            </a:r>
            <a:endParaRPr lang="en-US" sz="1200" dirty="0"/>
          </a:p>
        </p:txBody>
      </p:sp>
      <p:sp>
        <p:nvSpPr>
          <p:cNvPr id="12" name="Shape 10"/>
          <p:cNvSpPr/>
          <p:nvPr/>
        </p:nvSpPr>
        <p:spPr>
          <a:xfrm>
            <a:off x="8622792" y="2176272"/>
            <a:ext cx="585216" cy="585216"/>
          </a:xfrm>
          <a:prstGeom prst="ellipse">
            <a:avLst/>
          </a:prstGeom>
          <a:solidFill>
            <a:srgbClr val="2C5F5A"/>
          </a:solidFill>
          <a:ln w="25400">
            <a:solidFill>
              <a:srgbClr val="FFFFFF"/>
            </a:solidFill>
            <a:prstDash val="solid"/>
          </a:ln>
        </p:spPr>
        <p:txBody>
          <a:bodyPr/>
          <a:lstStyle/>
          <a:p>
            <a:endParaRPr lang="en-GB" sz="2400"/>
          </a:p>
        </p:txBody>
      </p:sp>
      <p:sp>
        <p:nvSpPr>
          <p:cNvPr id="13" name="Text 11"/>
          <p:cNvSpPr/>
          <p:nvPr/>
        </p:nvSpPr>
        <p:spPr>
          <a:xfrm>
            <a:off x="8622792" y="2176272"/>
            <a:ext cx="585216" cy="585216"/>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2</a:t>
            </a:r>
            <a:endParaRPr lang="en-US" dirty="0"/>
          </a:p>
        </p:txBody>
      </p:sp>
      <p:sp>
        <p:nvSpPr>
          <p:cNvPr id="14" name="Text 12"/>
          <p:cNvSpPr/>
          <p:nvPr/>
        </p:nvSpPr>
        <p:spPr>
          <a:xfrm>
            <a:off x="8229600" y="2926080"/>
            <a:ext cx="1371600" cy="320040"/>
          </a:xfrm>
          <a:prstGeom prst="rect">
            <a:avLst/>
          </a:prstGeom>
          <a:noFill/>
          <a:ln/>
        </p:spPr>
        <p:txBody>
          <a:bodyPr wrap="square" lIns="0" tIns="0" rIns="0" bIns="0" rtlCol="0" anchor="ctr"/>
          <a:lstStyle/>
          <a:p>
            <a:pPr marL="0" indent="0" algn="ctr">
              <a:buNone/>
            </a:pPr>
            <a:r>
              <a:rPr lang="en-US" sz="1600" b="1" dirty="0">
                <a:solidFill>
                  <a:srgbClr val="141E24"/>
                </a:solidFill>
                <a:latin typeface="Arial" pitchFamily="34" charset="0"/>
                <a:ea typeface="Arial" pitchFamily="34" charset="-122"/>
                <a:cs typeface="Arial" pitchFamily="34" charset="-120"/>
              </a:rPr>
              <a:t>Track Mood</a:t>
            </a:r>
            <a:endParaRPr lang="en-US" sz="1600" dirty="0"/>
          </a:p>
        </p:txBody>
      </p:sp>
      <p:sp>
        <p:nvSpPr>
          <p:cNvPr id="15" name="Text 13"/>
          <p:cNvSpPr/>
          <p:nvPr/>
        </p:nvSpPr>
        <p:spPr>
          <a:xfrm>
            <a:off x="8229600" y="3236976"/>
            <a:ext cx="1371600" cy="502920"/>
          </a:xfrm>
          <a:prstGeom prst="rect">
            <a:avLst/>
          </a:prstGeom>
          <a:noFill/>
          <a:ln/>
        </p:spPr>
        <p:txBody>
          <a:bodyPr wrap="square" lIns="0" tIns="0" rIns="0" bIns="0" rtlCol="0" anchor="ctr"/>
          <a:lstStyle/>
          <a:p>
            <a:pPr marL="0" indent="0" algn="ctr">
              <a:buNone/>
            </a:pPr>
            <a:r>
              <a:rPr lang="en-US" sz="1200" dirty="0">
                <a:solidFill>
                  <a:srgbClr val="5A6B70"/>
                </a:solidFill>
                <a:latin typeface="Arial" pitchFamily="34" charset="0"/>
                <a:ea typeface="Arial" pitchFamily="34" charset="-122"/>
                <a:cs typeface="Arial" pitchFamily="34" charset="-120"/>
              </a:rPr>
              <a:t>Pattern builds</a:t>
            </a:r>
            <a:endParaRPr lang="en-US" sz="1200" dirty="0"/>
          </a:p>
        </p:txBody>
      </p:sp>
      <p:sp>
        <p:nvSpPr>
          <p:cNvPr id="16" name="Shape 14"/>
          <p:cNvSpPr/>
          <p:nvPr/>
        </p:nvSpPr>
        <p:spPr>
          <a:xfrm>
            <a:off x="9902952" y="2176272"/>
            <a:ext cx="585216" cy="585216"/>
          </a:xfrm>
          <a:prstGeom prst="ellipse">
            <a:avLst/>
          </a:prstGeom>
          <a:solidFill>
            <a:srgbClr val="2C5F5A"/>
          </a:solidFill>
          <a:ln w="25400">
            <a:solidFill>
              <a:srgbClr val="FFFFFF"/>
            </a:solidFill>
            <a:prstDash val="solid"/>
          </a:ln>
        </p:spPr>
        <p:txBody>
          <a:bodyPr/>
          <a:lstStyle/>
          <a:p>
            <a:endParaRPr lang="en-GB" sz="2400"/>
          </a:p>
        </p:txBody>
      </p:sp>
      <p:sp>
        <p:nvSpPr>
          <p:cNvPr id="17" name="Text 15"/>
          <p:cNvSpPr/>
          <p:nvPr/>
        </p:nvSpPr>
        <p:spPr>
          <a:xfrm>
            <a:off x="9902952" y="2176272"/>
            <a:ext cx="585216" cy="585216"/>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3</a:t>
            </a:r>
            <a:endParaRPr lang="en-US" dirty="0"/>
          </a:p>
        </p:txBody>
      </p:sp>
      <p:sp>
        <p:nvSpPr>
          <p:cNvPr id="18" name="Text 16"/>
          <p:cNvSpPr/>
          <p:nvPr/>
        </p:nvSpPr>
        <p:spPr>
          <a:xfrm>
            <a:off x="9509760" y="2926080"/>
            <a:ext cx="1371600" cy="320040"/>
          </a:xfrm>
          <a:prstGeom prst="rect">
            <a:avLst/>
          </a:prstGeom>
          <a:noFill/>
          <a:ln/>
        </p:spPr>
        <p:txBody>
          <a:bodyPr wrap="square" lIns="0" tIns="0" rIns="0" bIns="0" rtlCol="0" anchor="ctr"/>
          <a:lstStyle/>
          <a:p>
            <a:pPr marL="0" indent="0" algn="ctr">
              <a:buNone/>
            </a:pPr>
            <a:r>
              <a:rPr lang="en-US" sz="1600" b="1" dirty="0">
                <a:solidFill>
                  <a:srgbClr val="141E24"/>
                </a:solidFill>
                <a:latin typeface="Arial" pitchFamily="34" charset="0"/>
                <a:ea typeface="Arial" pitchFamily="34" charset="-122"/>
                <a:cs typeface="Arial" pitchFamily="34" charset="-120"/>
              </a:rPr>
              <a:t>Intervene</a:t>
            </a:r>
            <a:endParaRPr lang="en-US" sz="1600" dirty="0"/>
          </a:p>
        </p:txBody>
      </p:sp>
      <p:sp>
        <p:nvSpPr>
          <p:cNvPr id="19" name="Text 17"/>
          <p:cNvSpPr/>
          <p:nvPr/>
        </p:nvSpPr>
        <p:spPr>
          <a:xfrm>
            <a:off x="9509760" y="3236976"/>
            <a:ext cx="1371600" cy="502920"/>
          </a:xfrm>
          <a:prstGeom prst="rect">
            <a:avLst/>
          </a:prstGeom>
          <a:noFill/>
          <a:ln/>
        </p:spPr>
        <p:txBody>
          <a:bodyPr wrap="square" lIns="0" tIns="0" rIns="0" bIns="0" rtlCol="0" anchor="ctr"/>
          <a:lstStyle/>
          <a:p>
            <a:pPr marL="0" indent="0" algn="ctr">
              <a:buNone/>
            </a:pPr>
            <a:r>
              <a:rPr lang="en-US" sz="1200" dirty="0">
                <a:solidFill>
                  <a:srgbClr val="5A6B70"/>
                </a:solidFill>
                <a:latin typeface="Arial" pitchFamily="34" charset="0"/>
                <a:ea typeface="Arial" pitchFamily="34" charset="-122"/>
                <a:cs typeface="Arial" pitchFamily="34" charset="-120"/>
              </a:rPr>
              <a:t>Guided support</a:t>
            </a:r>
            <a:endParaRPr lang="en-US" sz="1200" dirty="0"/>
          </a:p>
        </p:txBody>
      </p:sp>
      <p:sp>
        <p:nvSpPr>
          <p:cNvPr id="20" name="Shape 18"/>
          <p:cNvSpPr/>
          <p:nvPr/>
        </p:nvSpPr>
        <p:spPr>
          <a:xfrm>
            <a:off x="11183112" y="2176272"/>
            <a:ext cx="585216" cy="585216"/>
          </a:xfrm>
          <a:prstGeom prst="ellipse">
            <a:avLst/>
          </a:prstGeom>
          <a:solidFill>
            <a:srgbClr val="B5673A"/>
          </a:solidFill>
          <a:ln w="25400">
            <a:solidFill>
              <a:srgbClr val="FFFFFF"/>
            </a:solidFill>
            <a:prstDash val="solid"/>
          </a:ln>
        </p:spPr>
        <p:txBody>
          <a:bodyPr/>
          <a:lstStyle/>
          <a:p>
            <a:endParaRPr lang="en-GB" sz="2400"/>
          </a:p>
        </p:txBody>
      </p:sp>
      <p:sp>
        <p:nvSpPr>
          <p:cNvPr id="21" name="Text 19"/>
          <p:cNvSpPr/>
          <p:nvPr/>
        </p:nvSpPr>
        <p:spPr>
          <a:xfrm>
            <a:off x="11183112" y="2176272"/>
            <a:ext cx="585216" cy="585216"/>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4</a:t>
            </a:r>
            <a:endParaRPr lang="en-US" dirty="0"/>
          </a:p>
        </p:txBody>
      </p:sp>
      <p:sp>
        <p:nvSpPr>
          <p:cNvPr id="22" name="Text 20"/>
          <p:cNvSpPr/>
          <p:nvPr/>
        </p:nvSpPr>
        <p:spPr>
          <a:xfrm>
            <a:off x="10789920" y="2926080"/>
            <a:ext cx="1371600" cy="320040"/>
          </a:xfrm>
          <a:prstGeom prst="rect">
            <a:avLst/>
          </a:prstGeom>
          <a:noFill/>
          <a:ln/>
        </p:spPr>
        <p:txBody>
          <a:bodyPr wrap="square" lIns="0" tIns="0" rIns="0" bIns="0" rtlCol="0" anchor="ctr"/>
          <a:lstStyle/>
          <a:p>
            <a:pPr marL="0" indent="0" algn="ctr">
              <a:buNone/>
            </a:pPr>
            <a:r>
              <a:rPr lang="en-US" sz="1600" b="1" dirty="0">
                <a:solidFill>
                  <a:srgbClr val="141E24"/>
                </a:solidFill>
                <a:latin typeface="Arial" pitchFamily="34" charset="0"/>
                <a:ea typeface="Arial" pitchFamily="34" charset="-122"/>
                <a:cs typeface="Arial" pitchFamily="34" charset="-120"/>
              </a:rPr>
              <a:t>Escalate</a:t>
            </a:r>
            <a:endParaRPr lang="en-US" sz="1600" dirty="0"/>
          </a:p>
        </p:txBody>
      </p:sp>
      <p:sp>
        <p:nvSpPr>
          <p:cNvPr id="23" name="Text 21"/>
          <p:cNvSpPr/>
          <p:nvPr/>
        </p:nvSpPr>
        <p:spPr>
          <a:xfrm>
            <a:off x="10789920" y="3236976"/>
            <a:ext cx="1233638" cy="502920"/>
          </a:xfrm>
          <a:prstGeom prst="rect">
            <a:avLst/>
          </a:prstGeom>
          <a:noFill/>
          <a:ln/>
        </p:spPr>
        <p:txBody>
          <a:bodyPr wrap="square" lIns="0" tIns="0" rIns="0" bIns="0" rtlCol="0" anchor="ctr"/>
          <a:lstStyle/>
          <a:p>
            <a:pPr marL="0" indent="0" algn="ctr">
              <a:buNone/>
            </a:pPr>
            <a:r>
              <a:rPr lang="en-US" sz="1200" dirty="0">
                <a:solidFill>
                  <a:srgbClr val="5A6B70"/>
                </a:solidFill>
                <a:latin typeface="Arial" pitchFamily="34" charset="0"/>
                <a:ea typeface="Arial" pitchFamily="34" charset="-122"/>
                <a:cs typeface="Arial" pitchFamily="34" charset="-120"/>
              </a:rPr>
              <a:t>Professional care</a:t>
            </a:r>
            <a:endParaRPr lang="en-US" sz="1200" dirty="0"/>
          </a:p>
        </p:txBody>
      </p:sp>
      <p:sp>
        <p:nvSpPr>
          <p:cNvPr id="24" name="Shape 22"/>
          <p:cNvSpPr/>
          <p:nvPr/>
        </p:nvSpPr>
        <p:spPr>
          <a:xfrm>
            <a:off x="7406640" y="4160520"/>
            <a:ext cx="4297680" cy="0"/>
          </a:xfrm>
          <a:prstGeom prst="line">
            <a:avLst/>
          </a:prstGeom>
          <a:noFill/>
          <a:ln w="12700">
            <a:solidFill>
              <a:srgbClr val="D8D3C8"/>
            </a:solidFill>
            <a:prstDash val="solid"/>
          </a:ln>
        </p:spPr>
        <p:txBody>
          <a:bodyPr/>
          <a:lstStyle/>
          <a:p>
            <a:endParaRPr lang="en-GB" sz="2400"/>
          </a:p>
        </p:txBody>
      </p:sp>
      <p:sp>
        <p:nvSpPr>
          <p:cNvPr id="25" name="Text 23"/>
          <p:cNvSpPr/>
          <p:nvPr/>
        </p:nvSpPr>
        <p:spPr>
          <a:xfrm>
            <a:off x="7406640" y="4343400"/>
            <a:ext cx="4297680" cy="1280160"/>
          </a:xfrm>
          <a:prstGeom prst="rect">
            <a:avLst/>
          </a:prstGeom>
          <a:noFill/>
          <a:ln/>
        </p:spPr>
        <p:txBody>
          <a:bodyPr wrap="square" lIns="0" tIns="0" rIns="0" bIns="0" rtlCol="0" anchor="ctr"/>
          <a:lstStyle/>
          <a:p>
            <a:pPr marL="0" indent="0" algn="l">
              <a:lnSpc>
                <a:spcPct val="130000"/>
              </a:lnSpc>
              <a:buNone/>
            </a:pPr>
            <a:r>
              <a:rPr lang="en-US" sz="1600" i="1" dirty="0">
                <a:solidFill>
                  <a:srgbClr val="5A6B70"/>
                </a:solidFill>
                <a:latin typeface="Arial" pitchFamily="34" charset="0"/>
                <a:ea typeface="Arial" pitchFamily="34" charset="-122"/>
                <a:cs typeface="Arial" pitchFamily="34" charset="-120"/>
              </a:rPr>
              <a:t>The pathway moves from self-monitoring to professional care only when signs of risk are detected, keeping routine use light while escalation stays available.</a:t>
            </a:r>
            <a:endParaRPr lang="en-US" sz="1600" dirty="0"/>
          </a:p>
        </p:txBody>
      </p:sp>
      <p:sp>
        <p:nvSpPr>
          <p:cNvPr id="26" name="Text 24"/>
          <p:cNvSpPr/>
          <p:nvPr/>
        </p:nvSpPr>
        <p:spPr>
          <a:xfrm>
            <a:off x="640080" y="6473952"/>
            <a:ext cx="3657600" cy="256032"/>
          </a:xfrm>
          <a:prstGeom prst="rect">
            <a:avLst/>
          </a:prstGeom>
          <a:noFill/>
          <a:ln/>
        </p:spPr>
        <p:txBody>
          <a:bodyPr wrap="square" lIns="0" tIns="0" rIns="0" bIns="0" rtlCol="0" anchor="ctr"/>
          <a:lstStyle/>
          <a:p>
            <a:pPr marL="0" indent="0" algn="l">
              <a:buNone/>
            </a:pPr>
            <a:r>
              <a:rPr lang="en-US" sz="1050" dirty="0">
                <a:solidFill>
                  <a:srgbClr val="5A6B70"/>
                </a:solidFill>
                <a:latin typeface="Arial" pitchFamily="34" charset="0"/>
                <a:ea typeface="Arial" pitchFamily="34" charset="-122"/>
                <a:cs typeface="Arial" pitchFamily="34" charset="-120"/>
              </a:rPr>
              <a:t>LCHS7009  ·  MindConnect</a:t>
            </a:r>
            <a:endParaRPr lang="en-US" sz="1050" dirty="0"/>
          </a:p>
        </p:txBody>
      </p:sp>
      <p:sp>
        <p:nvSpPr>
          <p:cNvPr id="27" name="Text 25"/>
          <p:cNvSpPr/>
          <p:nvPr/>
        </p:nvSpPr>
        <p:spPr>
          <a:xfrm>
            <a:off x="10634472" y="6473952"/>
            <a:ext cx="914400" cy="256032"/>
          </a:xfrm>
          <a:prstGeom prst="rect">
            <a:avLst/>
          </a:prstGeom>
          <a:noFill/>
          <a:ln/>
        </p:spPr>
        <p:txBody>
          <a:bodyPr wrap="square" lIns="0" tIns="0" rIns="0" bIns="0" rtlCol="0" anchor="ctr"/>
          <a:lstStyle/>
          <a:p>
            <a:pPr marL="0" indent="0" algn="r">
              <a:buNone/>
            </a:pPr>
            <a:r>
              <a:rPr lang="en-US" sz="1050" dirty="0">
                <a:solidFill>
                  <a:srgbClr val="5A6B70"/>
                </a:solidFill>
                <a:latin typeface="Arial" pitchFamily="34" charset="0"/>
                <a:ea typeface="Arial" pitchFamily="34" charset="-122"/>
                <a:cs typeface="Arial" pitchFamily="34" charset="-120"/>
              </a:rPr>
              <a:t>04 / 12</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40080" y="384048"/>
            <a:ext cx="10908792" cy="274320"/>
          </a:xfrm>
          <a:prstGeom prst="rect">
            <a:avLst/>
          </a:prstGeom>
          <a:noFill/>
          <a:ln/>
        </p:spPr>
        <p:txBody>
          <a:bodyPr wrap="square" lIns="0" tIns="0" rIns="0" bIns="0" rtlCol="0" anchor="ctr"/>
          <a:lstStyle/>
          <a:p>
            <a:pPr marL="0" indent="0" algn="l">
              <a:buNone/>
            </a:pPr>
            <a:r>
              <a:rPr lang="en-US" sz="1600" b="1" kern="0" spc="200" dirty="0">
                <a:solidFill>
                  <a:srgbClr val="2C5F5A"/>
                </a:solidFill>
                <a:latin typeface="Arial" pitchFamily="34" charset="0"/>
                <a:ea typeface="Arial" pitchFamily="34" charset="-122"/>
                <a:cs typeface="Arial" pitchFamily="34" charset="-120"/>
              </a:rPr>
              <a:t>03</a:t>
            </a:r>
            <a:r>
              <a:rPr lang="en-US" sz="1600" kern="0" spc="200" dirty="0">
                <a:solidFill>
                  <a:srgbClr val="5A6B70"/>
                </a:solidFill>
                <a:latin typeface="Arial" pitchFamily="34" charset="0"/>
                <a:ea typeface="Arial" pitchFamily="34" charset="-122"/>
                <a:cs typeface="Arial" pitchFamily="34" charset="-120"/>
              </a:rPr>
              <a:t>   THE INTERVENTION</a:t>
            </a:r>
            <a:endParaRPr lang="en-US" sz="1600" dirty="0"/>
          </a:p>
        </p:txBody>
      </p:sp>
      <p:sp>
        <p:nvSpPr>
          <p:cNvPr id="3" name="Text 1"/>
          <p:cNvSpPr/>
          <p:nvPr/>
        </p:nvSpPr>
        <p:spPr>
          <a:xfrm>
            <a:off x="640080" y="658368"/>
            <a:ext cx="10908792" cy="685800"/>
          </a:xfrm>
          <a:prstGeom prst="rect">
            <a:avLst/>
          </a:prstGeom>
          <a:noFill/>
          <a:ln/>
        </p:spPr>
        <p:txBody>
          <a:bodyPr wrap="square" lIns="0" tIns="0" rIns="0" bIns="0" rtlCol="0" anchor="t"/>
          <a:lstStyle/>
          <a:p>
            <a:pPr marL="0" indent="0" algn="l">
              <a:buNone/>
            </a:pPr>
            <a:r>
              <a:rPr lang="en-US" sz="3600" b="1" dirty="0">
                <a:solidFill>
                  <a:srgbClr val="141E24"/>
                </a:solidFill>
                <a:latin typeface="Arial" pitchFamily="34" charset="0"/>
                <a:ea typeface="Arial" pitchFamily="34" charset="-122"/>
                <a:cs typeface="Arial" pitchFamily="34" charset="-120"/>
              </a:rPr>
              <a:t>The Activity: Content and Daily Use</a:t>
            </a:r>
            <a:endParaRPr lang="en-US" sz="3600" dirty="0"/>
          </a:p>
        </p:txBody>
      </p:sp>
      <p:sp>
        <p:nvSpPr>
          <p:cNvPr id="4" name="Shape 2"/>
          <p:cNvSpPr/>
          <p:nvPr/>
        </p:nvSpPr>
        <p:spPr>
          <a:xfrm>
            <a:off x="640080" y="1481328"/>
            <a:ext cx="10908792" cy="0"/>
          </a:xfrm>
          <a:prstGeom prst="line">
            <a:avLst/>
          </a:prstGeom>
          <a:noFill/>
          <a:ln w="12700">
            <a:solidFill>
              <a:srgbClr val="D8D3C8"/>
            </a:solidFill>
            <a:prstDash val="solid"/>
          </a:ln>
        </p:spPr>
        <p:txBody>
          <a:bodyPr/>
          <a:lstStyle/>
          <a:p>
            <a:endParaRPr lang="en-GB" sz="2400"/>
          </a:p>
        </p:txBody>
      </p:sp>
      <p:sp>
        <p:nvSpPr>
          <p:cNvPr id="5" name="Text 3"/>
          <p:cNvSpPr/>
          <p:nvPr/>
        </p:nvSpPr>
        <p:spPr>
          <a:xfrm>
            <a:off x="640080" y="1783080"/>
            <a:ext cx="5577840" cy="4023360"/>
          </a:xfrm>
          <a:prstGeom prst="rect">
            <a:avLst/>
          </a:prstGeom>
          <a:noFill/>
          <a:ln/>
        </p:spPr>
        <p:txBody>
          <a:bodyPr wrap="square" lIns="0" tIns="0" rIns="0" bIns="0" rtlCol="0" anchor="t"/>
          <a:lstStyle/>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Students log mood and feelings within the app each day</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Short guided exercises for stress or anxiety, used on demand</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System flags signs of worsening mental health automatically</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Direct route to further support offered rather than left to the student</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Fits around a busy academic timetable (Oliveira et al., 2021)</a:t>
            </a:r>
            <a:endParaRPr lang="en-US" dirty="0"/>
          </a:p>
        </p:txBody>
      </p:sp>
      <p:sp>
        <p:nvSpPr>
          <p:cNvPr id="6" name="Shape 4"/>
          <p:cNvSpPr/>
          <p:nvPr/>
        </p:nvSpPr>
        <p:spPr>
          <a:xfrm>
            <a:off x="6766560" y="1783080"/>
            <a:ext cx="5394960" cy="4005072"/>
          </a:xfrm>
          <a:prstGeom prst="rect">
            <a:avLst/>
          </a:prstGeom>
          <a:solidFill>
            <a:srgbClr val="FFFFFF"/>
          </a:solidFill>
          <a:ln w="12700">
            <a:solidFill>
              <a:srgbClr val="D8D3C8"/>
            </a:solidFill>
            <a:prstDash val="solid"/>
          </a:ln>
          <a:effectLst>
            <a:outerShdw blurRad="101600" dist="38100" dir="5400000" algn="bl" rotWithShape="0">
              <a:srgbClr val="1A1A1A">
                <a:alpha val="12000"/>
              </a:srgbClr>
            </a:outerShdw>
          </a:effectLst>
        </p:spPr>
        <p:txBody>
          <a:bodyPr/>
          <a:lstStyle/>
          <a:p>
            <a:endParaRPr lang="en-GB" sz="2400"/>
          </a:p>
        </p:txBody>
      </p:sp>
      <p:sp>
        <p:nvSpPr>
          <p:cNvPr id="7" name="Shape 5"/>
          <p:cNvSpPr/>
          <p:nvPr/>
        </p:nvSpPr>
        <p:spPr>
          <a:xfrm>
            <a:off x="7086600" y="2011680"/>
            <a:ext cx="54864" cy="621792"/>
          </a:xfrm>
          <a:prstGeom prst="rect">
            <a:avLst/>
          </a:prstGeom>
          <a:solidFill>
            <a:srgbClr val="2C5F5A"/>
          </a:solidFill>
          <a:ln/>
        </p:spPr>
        <p:txBody>
          <a:bodyPr/>
          <a:lstStyle/>
          <a:p>
            <a:endParaRPr lang="en-GB" sz="2400"/>
          </a:p>
        </p:txBody>
      </p:sp>
      <p:sp>
        <p:nvSpPr>
          <p:cNvPr id="8" name="Text 6"/>
          <p:cNvSpPr/>
          <p:nvPr/>
        </p:nvSpPr>
        <p:spPr>
          <a:xfrm>
            <a:off x="7315200" y="1920240"/>
            <a:ext cx="4480560" cy="365760"/>
          </a:xfrm>
          <a:prstGeom prst="rect">
            <a:avLst/>
          </a:prstGeom>
          <a:noFill/>
          <a:ln/>
        </p:spPr>
        <p:txBody>
          <a:bodyPr wrap="square" lIns="0" tIns="0" rIns="0" bIns="0" rtlCol="0" anchor="b"/>
          <a:lstStyle/>
          <a:p>
            <a:pPr marL="0" indent="0" algn="l">
              <a:buNone/>
            </a:pPr>
            <a:r>
              <a:rPr lang="en-US" b="1" dirty="0">
                <a:solidFill>
                  <a:srgbClr val="141E24"/>
                </a:solidFill>
                <a:latin typeface="Arial" pitchFamily="34" charset="0"/>
                <a:ea typeface="Arial" pitchFamily="34" charset="-122"/>
                <a:cs typeface="Arial" pitchFamily="34" charset="-120"/>
              </a:rPr>
              <a:t>Mood log</a:t>
            </a:r>
            <a:endParaRPr lang="en-US" dirty="0"/>
          </a:p>
        </p:txBody>
      </p:sp>
      <p:sp>
        <p:nvSpPr>
          <p:cNvPr id="9" name="Text 7"/>
          <p:cNvSpPr/>
          <p:nvPr/>
        </p:nvSpPr>
        <p:spPr>
          <a:xfrm>
            <a:off x="7315200" y="2267712"/>
            <a:ext cx="4480560" cy="365760"/>
          </a:xfrm>
          <a:prstGeom prst="rect">
            <a:avLst/>
          </a:prstGeom>
          <a:noFill/>
          <a:ln/>
        </p:spPr>
        <p:txBody>
          <a:bodyPr wrap="square" lIns="0" tIns="0" rIns="0" bIns="0" rtlCol="0" anchor="t"/>
          <a:lstStyle/>
          <a:p>
            <a:pPr marL="0" indent="0" algn="l">
              <a:buNone/>
            </a:pPr>
            <a:r>
              <a:rPr lang="en-US" sz="1600" dirty="0">
                <a:solidFill>
                  <a:srgbClr val="5A6B70"/>
                </a:solidFill>
                <a:latin typeface="Arial" pitchFamily="34" charset="0"/>
                <a:ea typeface="Arial" pitchFamily="34" charset="-122"/>
                <a:cs typeface="Arial" pitchFamily="34" charset="-120"/>
              </a:rPr>
              <a:t>Track wellbeing daily</a:t>
            </a:r>
            <a:endParaRPr lang="en-US" sz="1600" dirty="0"/>
          </a:p>
        </p:txBody>
      </p:sp>
      <p:sp>
        <p:nvSpPr>
          <p:cNvPr id="10" name="Shape 8"/>
          <p:cNvSpPr/>
          <p:nvPr/>
        </p:nvSpPr>
        <p:spPr>
          <a:xfrm>
            <a:off x="7086600" y="2779776"/>
            <a:ext cx="4754880" cy="0"/>
          </a:xfrm>
          <a:prstGeom prst="line">
            <a:avLst/>
          </a:prstGeom>
          <a:noFill/>
          <a:ln w="9525">
            <a:solidFill>
              <a:srgbClr val="D8D3C8"/>
            </a:solidFill>
            <a:prstDash val="solid"/>
          </a:ln>
        </p:spPr>
        <p:txBody>
          <a:bodyPr/>
          <a:lstStyle/>
          <a:p>
            <a:endParaRPr lang="en-GB" sz="2400"/>
          </a:p>
        </p:txBody>
      </p:sp>
      <p:sp>
        <p:nvSpPr>
          <p:cNvPr id="11" name="Shape 9"/>
          <p:cNvSpPr/>
          <p:nvPr/>
        </p:nvSpPr>
        <p:spPr>
          <a:xfrm>
            <a:off x="7086600" y="2944368"/>
            <a:ext cx="54864" cy="621792"/>
          </a:xfrm>
          <a:prstGeom prst="rect">
            <a:avLst/>
          </a:prstGeom>
          <a:solidFill>
            <a:srgbClr val="B5673A"/>
          </a:solidFill>
          <a:ln/>
        </p:spPr>
        <p:txBody>
          <a:bodyPr/>
          <a:lstStyle/>
          <a:p>
            <a:endParaRPr lang="en-GB" sz="2400"/>
          </a:p>
        </p:txBody>
      </p:sp>
      <p:sp>
        <p:nvSpPr>
          <p:cNvPr id="12" name="Text 10"/>
          <p:cNvSpPr/>
          <p:nvPr/>
        </p:nvSpPr>
        <p:spPr>
          <a:xfrm>
            <a:off x="7315200" y="2852928"/>
            <a:ext cx="4480560" cy="365760"/>
          </a:xfrm>
          <a:prstGeom prst="rect">
            <a:avLst/>
          </a:prstGeom>
          <a:noFill/>
          <a:ln/>
        </p:spPr>
        <p:txBody>
          <a:bodyPr wrap="square" lIns="0" tIns="0" rIns="0" bIns="0" rtlCol="0" anchor="b"/>
          <a:lstStyle/>
          <a:p>
            <a:pPr marL="0" indent="0" algn="l">
              <a:buNone/>
            </a:pPr>
            <a:r>
              <a:rPr lang="en-US" b="1" dirty="0">
                <a:solidFill>
                  <a:srgbClr val="141E24"/>
                </a:solidFill>
                <a:latin typeface="Arial" pitchFamily="34" charset="0"/>
                <a:ea typeface="Arial" pitchFamily="34" charset="-122"/>
                <a:cs typeface="Arial" pitchFamily="34" charset="-120"/>
              </a:rPr>
              <a:t>Guided exercises</a:t>
            </a:r>
            <a:endParaRPr lang="en-US" dirty="0"/>
          </a:p>
        </p:txBody>
      </p:sp>
      <p:sp>
        <p:nvSpPr>
          <p:cNvPr id="13" name="Text 11"/>
          <p:cNvSpPr/>
          <p:nvPr/>
        </p:nvSpPr>
        <p:spPr>
          <a:xfrm>
            <a:off x="7315200" y="3200400"/>
            <a:ext cx="4480560" cy="365760"/>
          </a:xfrm>
          <a:prstGeom prst="rect">
            <a:avLst/>
          </a:prstGeom>
          <a:noFill/>
          <a:ln/>
        </p:spPr>
        <p:txBody>
          <a:bodyPr wrap="square" lIns="0" tIns="0" rIns="0" bIns="0" rtlCol="0" anchor="t"/>
          <a:lstStyle/>
          <a:p>
            <a:pPr marL="0" indent="0" algn="l">
              <a:buNone/>
            </a:pPr>
            <a:r>
              <a:rPr lang="en-US" sz="1600" dirty="0">
                <a:solidFill>
                  <a:srgbClr val="5A6B70"/>
                </a:solidFill>
                <a:latin typeface="Arial" pitchFamily="34" charset="0"/>
                <a:ea typeface="Arial" pitchFamily="34" charset="-122"/>
                <a:cs typeface="Arial" pitchFamily="34" charset="-120"/>
              </a:rPr>
              <a:t>Manage stress in the moment</a:t>
            </a:r>
            <a:endParaRPr lang="en-US" sz="1600" dirty="0"/>
          </a:p>
        </p:txBody>
      </p:sp>
      <p:sp>
        <p:nvSpPr>
          <p:cNvPr id="14" name="Shape 12"/>
          <p:cNvSpPr/>
          <p:nvPr/>
        </p:nvSpPr>
        <p:spPr>
          <a:xfrm>
            <a:off x="7086600" y="3712464"/>
            <a:ext cx="4754880" cy="0"/>
          </a:xfrm>
          <a:prstGeom prst="line">
            <a:avLst/>
          </a:prstGeom>
          <a:noFill/>
          <a:ln w="9525">
            <a:solidFill>
              <a:srgbClr val="D8D3C8"/>
            </a:solidFill>
            <a:prstDash val="solid"/>
          </a:ln>
        </p:spPr>
        <p:txBody>
          <a:bodyPr/>
          <a:lstStyle/>
          <a:p>
            <a:endParaRPr lang="en-GB" sz="2400"/>
          </a:p>
        </p:txBody>
      </p:sp>
      <p:sp>
        <p:nvSpPr>
          <p:cNvPr id="15" name="Shape 13"/>
          <p:cNvSpPr/>
          <p:nvPr/>
        </p:nvSpPr>
        <p:spPr>
          <a:xfrm>
            <a:off x="7086600" y="3877056"/>
            <a:ext cx="54864" cy="621792"/>
          </a:xfrm>
          <a:prstGeom prst="rect">
            <a:avLst/>
          </a:prstGeom>
          <a:solidFill>
            <a:srgbClr val="2C5F5A"/>
          </a:solidFill>
          <a:ln/>
        </p:spPr>
        <p:txBody>
          <a:bodyPr/>
          <a:lstStyle/>
          <a:p>
            <a:endParaRPr lang="en-GB" sz="2400"/>
          </a:p>
        </p:txBody>
      </p:sp>
      <p:sp>
        <p:nvSpPr>
          <p:cNvPr id="16" name="Text 14"/>
          <p:cNvSpPr/>
          <p:nvPr/>
        </p:nvSpPr>
        <p:spPr>
          <a:xfrm>
            <a:off x="7315200" y="3785616"/>
            <a:ext cx="4480560" cy="365760"/>
          </a:xfrm>
          <a:prstGeom prst="rect">
            <a:avLst/>
          </a:prstGeom>
          <a:noFill/>
          <a:ln/>
        </p:spPr>
        <p:txBody>
          <a:bodyPr wrap="square" lIns="0" tIns="0" rIns="0" bIns="0" rtlCol="0" anchor="b"/>
          <a:lstStyle/>
          <a:p>
            <a:pPr marL="0" indent="0" algn="l">
              <a:buNone/>
            </a:pPr>
            <a:r>
              <a:rPr lang="en-US" b="1" dirty="0">
                <a:solidFill>
                  <a:srgbClr val="141E24"/>
                </a:solidFill>
                <a:latin typeface="Arial" pitchFamily="34" charset="0"/>
                <a:ea typeface="Arial" pitchFamily="34" charset="-122"/>
                <a:cs typeface="Arial" pitchFamily="34" charset="-120"/>
              </a:rPr>
              <a:t>Automated flagging</a:t>
            </a:r>
            <a:endParaRPr lang="en-US" dirty="0"/>
          </a:p>
        </p:txBody>
      </p:sp>
      <p:sp>
        <p:nvSpPr>
          <p:cNvPr id="17" name="Text 15"/>
          <p:cNvSpPr/>
          <p:nvPr/>
        </p:nvSpPr>
        <p:spPr>
          <a:xfrm>
            <a:off x="7315200" y="4133088"/>
            <a:ext cx="4480560" cy="365760"/>
          </a:xfrm>
          <a:prstGeom prst="rect">
            <a:avLst/>
          </a:prstGeom>
          <a:noFill/>
          <a:ln/>
        </p:spPr>
        <p:txBody>
          <a:bodyPr wrap="square" lIns="0" tIns="0" rIns="0" bIns="0" rtlCol="0" anchor="t"/>
          <a:lstStyle/>
          <a:p>
            <a:pPr marL="0" indent="0" algn="l">
              <a:buNone/>
            </a:pPr>
            <a:r>
              <a:rPr lang="en-US" sz="1600" dirty="0">
                <a:solidFill>
                  <a:srgbClr val="5A6B70"/>
                </a:solidFill>
                <a:latin typeface="Arial" pitchFamily="34" charset="0"/>
                <a:ea typeface="Arial" pitchFamily="34" charset="-122"/>
                <a:cs typeface="Arial" pitchFamily="34" charset="-120"/>
              </a:rPr>
              <a:t>Detect worsening symptoms</a:t>
            </a:r>
            <a:endParaRPr lang="en-US" sz="1600" dirty="0"/>
          </a:p>
        </p:txBody>
      </p:sp>
      <p:sp>
        <p:nvSpPr>
          <p:cNvPr id="18" name="Shape 16"/>
          <p:cNvSpPr/>
          <p:nvPr/>
        </p:nvSpPr>
        <p:spPr>
          <a:xfrm>
            <a:off x="7086600" y="4645152"/>
            <a:ext cx="4754880" cy="0"/>
          </a:xfrm>
          <a:prstGeom prst="line">
            <a:avLst/>
          </a:prstGeom>
          <a:noFill/>
          <a:ln w="9525">
            <a:solidFill>
              <a:srgbClr val="D8D3C8"/>
            </a:solidFill>
            <a:prstDash val="solid"/>
          </a:ln>
        </p:spPr>
        <p:txBody>
          <a:bodyPr/>
          <a:lstStyle/>
          <a:p>
            <a:endParaRPr lang="en-GB" sz="2400"/>
          </a:p>
        </p:txBody>
      </p:sp>
      <p:sp>
        <p:nvSpPr>
          <p:cNvPr id="19" name="Shape 17"/>
          <p:cNvSpPr/>
          <p:nvPr/>
        </p:nvSpPr>
        <p:spPr>
          <a:xfrm>
            <a:off x="7086600" y="4809744"/>
            <a:ext cx="54864" cy="621792"/>
          </a:xfrm>
          <a:prstGeom prst="rect">
            <a:avLst/>
          </a:prstGeom>
          <a:solidFill>
            <a:srgbClr val="B5673A"/>
          </a:solidFill>
          <a:ln/>
        </p:spPr>
        <p:txBody>
          <a:bodyPr/>
          <a:lstStyle/>
          <a:p>
            <a:endParaRPr lang="en-GB" sz="2400"/>
          </a:p>
        </p:txBody>
      </p:sp>
      <p:sp>
        <p:nvSpPr>
          <p:cNvPr id="20" name="Text 18"/>
          <p:cNvSpPr/>
          <p:nvPr/>
        </p:nvSpPr>
        <p:spPr>
          <a:xfrm>
            <a:off x="7315200" y="4718304"/>
            <a:ext cx="4480560" cy="365760"/>
          </a:xfrm>
          <a:prstGeom prst="rect">
            <a:avLst/>
          </a:prstGeom>
          <a:noFill/>
          <a:ln/>
        </p:spPr>
        <p:txBody>
          <a:bodyPr wrap="square" lIns="0" tIns="0" rIns="0" bIns="0" rtlCol="0" anchor="b"/>
          <a:lstStyle/>
          <a:p>
            <a:pPr marL="0" indent="0" algn="l">
              <a:buNone/>
            </a:pPr>
            <a:r>
              <a:rPr lang="en-US" b="1" dirty="0">
                <a:solidFill>
                  <a:srgbClr val="141E24"/>
                </a:solidFill>
                <a:latin typeface="Arial" pitchFamily="34" charset="0"/>
                <a:ea typeface="Arial" pitchFamily="34" charset="-122"/>
                <a:cs typeface="Arial" pitchFamily="34" charset="-120"/>
              </a:rPr>
              <a:t>Referral route</a:t>
            </a:r>
            <a:endParaRPr lang="en-US" dirty="0"/>
          </a:p>
        </p:txBody>
      </p:sp>
      <p:sp>
        <p:nvSpPr>
          <p:cNvPr id="21" name="Text 19"/>
          <p:cNvSpPr/>
          <p:nvPr/>
        </p:nvSpPr>
        <p:spPr>
          <a:xfrm>
            <a:off x="7315200" y="5065776"/>
            <a:ext cx="4480560" cy="365760"/>
          </a:xfrm>
          <a:prstGeom prst="rect">
            <a:avLst/>
          </a:prstGeom>
          <a:noFill/>
          <a:ln/>
        </p:spPr>
        <p:txBody>
          <a:bodyPr wrap="square" lIns="0" tIns="0" rIns="0" bIns="0" rtlCol="0" anchor="t"/>
          <a:lstStyle/>
          <a:p>
            <a:pPr marL="0" indent="0" algn="l">
              <a:buNone/>
            </a:pPr>
            <a:r>
              <a:rPr lang="en-US" sz="1600" dirty="0">
                <a:solidFill>
                  <a:srgbClr val="5A6B70"/>
                </a:solidFill>
                <a:latin typeface="Arial" pitchFamily="34" charset="0"/>
                <a:ea typeface="Arial" pitchFamily="34" charset="-122"/>
                <a:cs typeface="Arial" pitchFamily="34" charset="-120"/>
              </a:rPr>
              <a:t>Connect to further support</a:t>
            </a:r>
            <a:endParaRPr lang="en-US" sz="1600" dirty="0"/>
          </a:p>
        </p:txBody>
      </p:sp>
      <p:sp>
        <p:nvSpPr>
          <p:cNvPr id="22" name="Text 20"/>
          <p:cNvSpPr/>
          <p:nvPr/>
        </p:nvSpPr>
        <p:spPr>
          <a:xfrm>
            <a:off x="640080" y="6473952"/>
            <a:ext cx="3657600" cy="256032"/>
          </a:xfrm>
          <a:prstGeom prst="rect">
            <a:avLst/>
          </a:prstGeom>
          <a:noFill/>
          <a:ln/>
        </p:spPr>
        <p:txBody>
          <a:bodyPr wrap="square" lIns="0" tIns="0" rIns="0" bIns="0" rtlCol="0" anchor="ctr"/>
          <a:lstStyle/>
          <a:p>
            <a:pPr marL="0" indent="0" algn="l">
              <a:buNone/>
            </a:pPr>
            <a:r>
              <a:rPr lang="en-US" sz="1050" dirty="0">
                <a:solidFill>
                  <a:srgbClr val="5A6B70"/>
                </a:solidFill>
                <a:latin typeface="Arial" pitchFamily="34" charset="0"/>
                <a:ea typeface="Arial" pitchFamily="34" charset="-122"/>
                <a:cs typeface="Arial" pitchFamily="34" charset="-120"/>
              </a:rPr>
              <a:t>LCHS7009  ·  MindConnect</a:t>
            </a:r>
            <a:endParaRPr lang="en-US" sz="1050" dirty="0"/>
          </a:p>
        </p:txBody>
      </p:sp>
      <p:sp>
        <p:nvSpPr>
          <p:cNvPr id="23" name="Text 21"/>
          <p:cNvSpPr/>
          <p:nvPr/>
        </p:nvSpPr>
        <p:spPr>
          <a:xfrm>
            <a:off x="10634472" y="6473952"/>
            <a:ext cx="914400" cy="256032"/>
          </a:xfrm>
          <a:prstGeom prst="rect">
            <a:avLst/>
          </a:prstGeom>
          <a:noFill/>
          <a:ln/>
        </p:spPr>
        <p:txBody>
          <a:bodyPr wrap="square" lIns="0" tIns="0" rIns="0" bIns="0" rtlCol="0" anchor="ctr"/>
          <a:lstStyle/>
          <a:p>
            <a:pPr marL="0" indent="0" algn="r">
              <a:buNone/>
            </a:pPr>
            <a:r>
              <a:rPr lang="en-US" sz="1050" dirty="0">
                <a:solidFill>
                  <a:srgbClr val="5A6B70"/>
                </a:solidFill>
                <a:latin typeface="Arial" pitchFamily="34" charset="0"/>
                <a:ea typeface="Arial" pitchFamily="34" charset="-122"/>
                <a:cs typeface="Arial" pitchFamily="34" charset="-120"/>
              </a:rPr>
              <a:t>05 / 12</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40080" y="384048"/>
            <a:ext cx="10908792" cy="274320"/>
          </a:xfrm>
          <a:prstGeom prst="rect">
            <a:avLst/>
          </a:prstGeom>
          <a:noFill/>
          <a:ln/>
        </p:spPr>
        <p:txBody>
          <a:bodyPr wrap="square" lIns="0" tIns="0" rIns="0" bIns="0" rtlCol="0" anchor="ctr"/>
          <a:lstStyle/>
          <a:p>
            <a:pPr marL="0" indent="0" algn="l">
              <a:buNone/>
            </a:pPr>
            <a:r>
              <a:rPr lang="en-US" sz="1600" b="1" kern="0" spc="200" dirty="0">
                <a:solidFill>
                  <a:srgbClr val="2C5F5A"/>
                </a:solidFill>
                <a:latin typeface="Arial" pitchFamily="34" charset="0"/>
                <a:ea typeface="Arial" pitchFamily="34" charset="-122"/>
                <a:cs typeface="Arial" pitchFamily="34" charset="-120"/>
              </a:rPr>
              <a:t>04</a:t>
            </a:r>
            <a:r>
              <a:rPr lang="en-US" sz="1600" kern="0" spc="200" dirty="0">
                <a:solidFill>
                  <a:srgbClr val="5A6B70"/>
                </a:solidFill>
                <a:latin typeface="Arial" pitchFamily="34" charset="0"/>
                <a:ea typeface="Arial" pitchFamily="34" charset="-122"/>
                <a:cs typeface="Arial" pitchFamily="34" charset="-120"/>
              </a:rPr>
              <a:t>   THE INTERVENTION</a:t>
            </a:r>
            <a:endParaRPr lang="en-US" sz="1600" dirty="0"/>
          </a:p>
        </p:txBody>
      </p:sp>
      <p:sp>
        <p:nvSpPr>
          <p:cNvPr id="3" name="Text 1"/>
          <p:cNvSpPr/>
          <p:nvPr/>
        </p:nvSpPr>
        <p:spPr>
          <a:xfrm>
            <a:off x="640080" y="658368"/>
            <a:ext cx="10908792" cy="685800"/>
          </a:xfrm>
          <a:prstGeom prst="rect">
            <a:avLst/>
          </a:prstGeom>
          <a:noFill/>
          <a:ln/>
        </p:spPr>
        <p:txBody>
          <a:bodyPr wrap="square" lIns="0" tIns="0" rIns="0" bIns="0" rtlCol="0" anchor="t"/>
          <a:lstStyle/>
          <a:p>
            <a:pPr marL="0" indent="0" algn="l">
              <a:buNone/>
            </a:pPr>
            <a:r>
              <a:rPr lang="en-US" sz="3600" b="1" dirty="0">
                <a:solidFill>
                  <a:srgbClr val="141E24"/>
                </a:solidFill>
                <a:latin typeface="Arial" pitchFamily="34" charset="0"/>
                <a:ea typeface="Arial" pitchFamily="34" charset="-122"/>
                <a:cs typeface="Arial" pitchFamily="34" charset="-120"/>
              </a:rPr>
              <a:t>The Digital Health Technology</a:t>
            </a:r>
            <a:endParaRPr lang="en-US" sz="3600" dirty="0"/>
          </a:p>
        </p:txBody>
      </p:sp>
      <p:sp>
        <p:nvSpPr>
          <p:cNvPr id="4" name="Shape 2"/>
          <p:cNvSpPr/>
          <p:nvPr/>
        </p:nvSpPr>
        <p:spPr>
          <a:xfrm>
            <a:off x="640080" y="1481328"/>
            <a:ext cx="10908792" cy="0"/>
          </a:xfrm>
          <a:prstGeom prst="line">
            <a:avLst/>
          </a:prstGeom>
          <a:noFill/>
          <a:ln w="12700">
            <a:solidFill>
              <a:srgbClr val="D8D3C8"/>
            </a:solidFill>
            <a:prstDash val="solid"/>
          </a:ln>
        </p:spPr>
        <p:txBody>
          <a:bodyPr/>
          <a:lstStyle/>
          <a:p>
            <a:endParaRPr lang="en-GB" sz="2400"/>
          </a:p>
        </p:txBody>
      </p:sp>
      <p:sp>
        <p:nvSpPr>
          <p:cNvPr id="5" name="Text 3"/>
          <p:cNvSpPr/>
          <p:nvPr/>
        </p:nvSpPr>
        <p:spPr>
          <a:xfrm>
            <a:off x="640080" y="1783080"/>
            <a:ext cx="6309360" cy="4023360"/>
          </a:xfrm>
          <a:prstGeom prst="rect">
            <a:avLst/>
          </a:prstGeom>
          <a:noFill/>
          <a:ln/>
        </p:spPr>
        <p:txBody>
          <a:bodyPr wrap="square" lIns="0" tIns="0" rIns="0" bIns="0" rtlCol="0" anchor="t"/>
          <a:lstStyle/>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AI mental health chatbot for first point of contact anytime</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Mood tracking system builds a picture over time</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Mindfulness and stress management tools for daily use</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Wearable sleep monitoring as an early warning layer</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Counselling portal and telehealth link to professional care (WHO, 2019; NICE, 2024)</a:t>
            </a:r>
            <a:endParaRPr lang="en-US" dirty="0"/>
          </a:p>
        </p:txBody>
      </p:sp>
      <p:sp>
        <p:nvSpPr>
          <p:cNvPr id="6" name="Shape 4"/>
          <p:cNvSpPr/>
          <p:nvPr/>
        </p:nvSpPr>
        <p:spPr>
          <a:xfrm>
            <a:off x="7461504" y="1929384"/>
            <a:ext cx="3410712" cy="2684701"/>
          </a:xfrm>
          <a:prstGeom prst="rect">
            <a:avLst/>
          </a:prstGeom>
          <a:solidFill>
            <a:srgbClr val="FFFFFF"/>
          </a:solidFill>
          <a:ln w="12700">
            <a:solidFill>
              <a:srgbClr val="D8D3C8"/>
            </a:solidFill>
            <a:prstDash val="solid"/>
          </a:ln>
          <a:effectLst>
            <a:outerShdw blurRad="127000" dist="50800" dir="5400000" algn="bl" rotWithShape="0">
              <a:srgbClr val="1A1A1A">
                <a:alpha val="18000"/>
              </a:srgbClr>
            </a:outerShdw>
          </a:effectLst>
        </p:spPr>
        <p:txBody>
          <a:bodyPr/>
          <a:lstStyle/>
          <a:p>
            <a:endParaRPr lang="en-GB" sz="2400"/>
          </a:p>
        </p:txBody>
      </p:sp>
      <p:pic>
        <p:nvPicPr>
          <p:cNvPr id="7" name="Image 0" descr="phone.png"/>
          <p:cNvPicPr>
            <a:picLocks noChangeAspect="1"/>
          </p:cNvPicPr>
          <p:nvPr/>
        </p:nvPicPr>
        <p:blipFill>
          <a:blip r:embed="rId3"/>
          <a:stretch>
            <a:fillRect/>
          </a:stretch>
        </p:blipFill>
        <p:spPr>
          <a:xfrm>
            <a:off x="7498080" y="1965960"/>
            <a:ext cx="3337560" cy="2611549"/>
          </a:xfrm>
          <a:prstGeom prst="rect">
            <a:avLst/>
          </a:prstGeom>
        </p:spPr>
      </p:pic>
      <p:sp>
        <p:nvSpPr>
          <p:cNvPr id="8" name="Text 5"/>
          <p:cNvSpPr/>
          <p:nvPr/>
        </p:nvSpPr>
        <p:spPr>
          <a:xfrm>
            <a:off x="7132320" y="4760389"/>
            <a:ext cx="4069080" cy="548640"/>
          </a:xfrm>
          <a:prstGeom prst="rect">
            <a:avLst/>
          </a:prstGeom>
          <a:noFill/>
          <a:ln/>
        </p:spPr>
        <p:txBody>
          <a:bodyPr wrap="square" lIns="0" tIns="0" rIns="0" bIns="0" rtlCol="0" anchor="t"/>
          <a:lstStyle/>
          <a:p>
            <a:pPr marL="0" indent="0" algn="ctr">
              <a:buNone/>
            </a:pPr>
            <a:r>
              <a:rPr lang="en-US" sz="1200" b="1" i="1" dirty="0">
                <a:solidFill>
                  <a:srgbClr val="2C5F5A"/>
                </a:solidFill>
                <a:latin typeface="Arial" pitchFamily="34" charset="0"/>
                <a:ea typeface="Arial" pitchFamily="34" charset="-122"/>
                <a:cs typeface="Arial" pitchFamily="34" charset="-120"/>
              </a:rPr>
              <a:t>Fig: </a:t>
            </a:r>
            <a:r>
              <a:rPr lang="en-US" sz="1200" i="1" dirty="0">
                <a:solidFill>
                  <a:srgbClr val="5A6B70"/>
                </a:solidFill>
                <a:latin typeface="Arial" pitchFamily="34" charset="0"/>
                <a:ea typeface="Arial" pitchFamily="34" charset="-122"/>
                <a:cs typeface="Arial" pitchFamily="34" charset="-120"/>
              </a:rPr>
              <a:t>MindConnect mobile app interface (World Health Organization, 2019)</a:t>
            </a:r>
            <a:endParaRPr lang="en-US" sz="1200" dirty="0"/>
          </a:p>
        </p:txBody>
      </p:sp>
      <p:sp>
        <p:nvSpPr>
          <p:cNvPr id="9" name="Text 6"/>
          <p:cNvSpPr/>
          <p:nvPr/>
        </p:nvSpPr>
        <p:spPr>
          <a:xfrm>
            <a:off x="640080" y="6473952"/>
            <a:ext cx="3657600" cy="256032"/>
          </a:xfrm>
          <a:prstGeom prst="rect">
            <a:avLst/>
          </a:prstGeom>
          <a:noFill/>
          <a:ln/>
        </p:spPr>
        <p:txBody>
          <a:bodyPr wrap="square" lIns="0" tIns="0" rIns="0" bIns="0" rtlCol="0" anchor="ctr"/>
          <a:lstStyle/>
          <a:p>
            <a:pPr marL="0" indent="0" algn="l">
              <a:buNone/>
            </a:pPr>
            <a:r>
              <a:rPr lang="en-US" sz="1050" dirty="0">
                <a:solidFill>
                  <a:srgbClr val="5A6B70"/>
                </a:solidFill>
                <a:latin typeface="Arial" pitchFamily="34" charset="0"/>
                <a:ea typeface="Arial" pitchFamily="34" charset="-122"/>
                <a:cs typeface="Arial" pitchFamily="34" charset="-120"/>
              </a:rPr>
              <a:t>LCHS7009  ·  MindConnect</a:t>
            </a:r>
            <a:endParaRPr lang="en-US" sz="1050" dirty="0"/>
          </a:p>
        </p:txBody>
      </p:sp>
      <p:sp>
        <p:nvSpPr>
          <p:cNvPr id="10" name="Text 7"/>
          <p:cNvSpPr/>
          <p:nvPr/>
        </p:nvSpPr>
        <p:spPr>
          <a:xfrm>
            <a:off x="10634472" y="6473952"/>
            <a:ext cx="914400" cy="256032"/>
          </a:xfrm>
          <a:prstGeom prst="rect">
            <a:avLst/>
          </a:prstGeom>
          <a:noFill/>
          <a:ln/>
        </p:spPr>
        <p:txBody>
          <a:bodyPr wrap="square" lIns="0" tIns="0" rIns="0" bIns="0" rtlCol="0" anchor="ctr"/>
          <a:lstStyle/>
          <a:p>
            <a:pPr marL="0" indent="0" algn="r">
              <a:buNone/>
            </a:pPr>
            <a:r>
              <a:rPr lang="en-US" sz="1050" dirty="0">
                <a:solidFill>
                  <a:srgbClr val="5A6B70"/>
                </a:solidFill>
                <a:latin typeface="Arial" pitchFamily="34" charset="0"/>
                <a:ea typeface="Arial" pitchFamily="34" charset="-122"/>
                <a:cs typeface="Arial" pitchFamily="34" charset="-120"/>
              </a:rPr>
              <a:t>06 / 12</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40080" y="384048"/>
            <a:ext cx="10908792" cy="274320"/>
          </a:xfrm>
          <a:prstGeom prst="rect">
            <a:avLst/>
          </a:prstGeom>
          <a:noFill/>
          <a:ln/>
        </p:spPr>
        <p:txBody>
          <a:bodyPr wrap="square" lIns="0" tIns="0" rIns="0" bIns="0" rtlCol="0" anchor="ctr"/>
          <a:lstStyle/>
          <a:p>
            <a:pPr marL="0" indent="0" algn="l">
              <a:buNone/>
            </a:pPr>
            <a:r>
              <a:rPr lang="en-US" sz="1600" b="1" kern="0" spc="200" dirty="0">
                <a:solidFill>
                  <a:srgbClr val="2C5F5A"/>
                </a:solidFill>
                <a:latin typeface="Arial" pitchFamily="34" charset="0"/>
                <a:ea typeface="Arial" pitchFamily="34" charset="-122"/>
                <a:cs typeface="Arial" pitchFamily="34" charset="-120"/>
              </a:rPr>
              <a:t>05</a:t>
            </a:r>
            <a:r>
              <a:rPr lang="en-US" sz="1600" kern="0" spc="200" dirty="0">
                <a:solidFill>
                  <a:srgbClr val="5A6B70"/>
                </a:solidFill>
                <a:latin typeface="Arial" pitchFamily="34" charset="0"/>
                <a:ea typeface="Arial" pitchFamily="34" charset="-122"/>
                <a:cs typeface="Arial" pitchFamily="34" charset="-120"/>
              </a:rPr>
              <a:t>   THE CASE FOR ACTION</a:t>
            </a:r>
            <a:endParaRPr lang="en-US" sz="1600" dirty="0"/>
          </a:p>
        </p:txBody>
      </p:sp>
      <p:sp>
        <p:nvSpPr>
          <p:cNvPr id="3" name="Text 1"/>
          <p:cNvSpPr/>
          <p:nvPr/>
        </p:nvSpPr>
        <p:spPr>
          <a:xfrm>
            <a:off x="640080" y="658368"/>
            <a:ext cx="10908792" cy="685800"/>
          </a:xfrm>
          <a:prstGeom prst="rect">
            <a:avLst/>
          </a:prstGeom>
          <a:noFill/>
          <a:ln/>
        </p:spPr>
        <p:txBody>
          <a:bodyPr wrap="square" lIns="0" tIns="0" rIns="0" bIns="0" rtlCol="0" anchor="t"/>
          <a:lstStyle/>
          <a:p>
            <a:pPr marL="0" indent="0" algn="l">
              <a:buNone/>
            </a:pPr>
            <a:r>
              <a:rPr lang="en-US" sz="3200" b="1" dirty="0">
                <a:solidFill>
                  <a:srgbClr val="141E24"/>
                </a:solidFill>
                <a:latin typeface="Arial" pitchFamily="34" charset="0"/>
                <a:ea typeface="Arial" pitchFamily="34" charset="-122"/>
                <a:cs typeface="Arial" pitchFamily="34" charset="-120"/>
              </a:rPr>
              <a:t>Why International Students? National Context and Scale</a:t>
            </a:r>
            <a:endParaRPr lang="en-US" sz="3200" dirty="0"/>
          </a:p>
        </p:txBody>
      </p:sp>
      <p:sp>
        <p:nvSpPr>
          <p:cNvPr id="4" name="Shape 2"/>
          <p:cNvSpPr/>
          <p:nvPr/>
        </p:nvSpPr>
        <p:spPr>
          <a:xfrm>
            <a:off x="640080" y="1481328"/>
            <a:ext cx="10908792" cy="0"/>
          </a:xfrm>
          <a:prstGeom prst="line">
            <a:avLst/>
          </a:prstGeom>
          <a:noFill/>
          <a:ln w="12700">
            <a:solidFill>
              <a:srgbClr val="D8D3C8"/>
            </a:solidFill>
            <a:prstDash val="solid"/>
          </a:ln>
        </p:spPr>
        <p:txBody>
          <a:bodyPr/>
          <a:lstStyle/>
          <a:p>
            <a:endParaRPr lang="en-GB" sz="2400"/>
          </a:p>
        </p:txBody>
      </p:sp>
      <p:sp>
        <p:nvSpPr>
          <p:cNvPr id="5" name="Text 3"/>
          <p:cNvSpPr/>
          <p:nvPr/>
        </p:nvSpPr>
        <p:spPr>
          <a:xfrm>
            <a:off x="640080" y="1783080"/>
            <a:ext cx="5577840" cy="4023360"/>
          </a:xfrm>
          <a:prstGeom prst="rect">
            <a:avLst/>
          </a:prstGeom>
          <a:noFill/>
          <a:ln/>
        </p:spPr>
        <p:txBody>
          <a:bodyPr wrap="square" lIns="0" tIns="0" rIns="0" bIns="0" rtlCol="0" anchor="t"/>
          <a:lstStyle/>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International students are a large and growing group, not marginal (Zhai et al., 2025)</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Clear rise in reported mental health difficulties 2015-2024</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Under-use of formal support services persists alongside rising need</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Trend spans nearly a decade, not a temporary spike</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Justifies a dedicated, targeted response for this group</a:t>
            </a:r>
            <a:endParaRPr lang="en-US" dirty="0"/>
          </a:p>
        </p:txBody>
      </p:sp>
      <p:sp>
        <p:nvSpPr>
          <p:cNvPr id="6" name="Shape 4"/>
          <p:cNvSpPr/>
          <p:nvPr/>
        </p:nvSpPr>
        <p:spPr>
          <a:xfrm>
            <a:off x="6766560" y="1783080"/>
            <a:ext cx="5394960" cy="3840480"/>
          </a:xfrm>
          <a:prstGeom prst="rect">
            <a:avLst/>
          </a:prstGeom>
          <a:solidFill>
            <a:srgbClr val="FFFFFF"/>
          </a:solidFill>
          <a:ln w="12700">
            <a:solidFill>
              <a:srgbClr val="D8D3C8"/>
            </a:solidFill>
            <a:prstDash val="solid"/>
          </a:ln>
          <a:effectLst>
            <a:outerShdw blurRad="101600" dist="38100" dir="5400000" algn="bl" rotWithShape="0">
              <a:srgbClr val="1A1A1A">
                <a:alpha val="12000"/>
              </a:srgbClr>
            </a:outerShdw>
          </a:effectLst>
        </p:spPr>
        <p:txBody>
          <a:bodyPr/>
          <a:lstStyle/>
          <a:p>
            <a:endParaRPr lang="en-GB" sz="2400"/>
          </a:p>
        </p:txBody>
      </p:sp>
      <p:graphicFrame>
        <p:nvGraphicFramePr>
          <p:cNvPr id="7" name="Chart 0"/>
          <p:cNvGraphicFramePr/>
          <p:nvPr>
            <p:extLst>
              <p:ext uri="{D42A27DB-BD31-4B8C-83A1-F6EECF244321}">
                <p14:modId xmlns:p14="http://schemas.microsoft.com/office/powerpoint/2010/main" val="3762899579"/>
              </p:ext>
            </p:extLst>
          </p:nvPr>
        </p:nvGraphicFramePr>
        <p:xfrm>
          <a:off x="6995160" y="1965960"/>
          <a:ext cx="4937760" cy="301752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 5"/>
          <p:cNvSpPr/>
          <p:nvPr/>
        </p:nvSpPr>
        <p:spPr>
          <a:xfrm>
            <a:off x="6995160" y="5239512"/>
            <a:ext cx="4937760" cy="320040"/>
          </a:xfrm>
          <a:prstGeom prst="rect">
            <a:avLst/>
          </a:prstGeom>
          <a:noFill/>
          <a:ln/>
        </p:spPr>
        <p:txBody>
          <a:bodyPr wrap="square" lIns="0" tIns="0" rIns="0" bIns="0" rtlCol="0" anchor="ctr"/>
          <a:lstStyle/>
          <a:p>
            <a:pPr marL="0" indent="0" algn="ctr">
              <a:buNone/>
            </a:pPr>
            <a:r>
              <a:rPr lang="en-US" sz="1050" i="1" dirty="0">
                <a:solidFill>
                  <a:srgbClr val="5A6B70"/>
                </a:solidFill>
                <a:latin typeface="Arial" pitchFamily="34" charset="0"/>
                <a:ea typeface="Arial" pitchFamily="34" charset="-122"/>
                <a:cs typeface="Arial" pitchFamily="34" charset="-120"/>
              </a:rPr>
              <a:t>Illustrative trend based on reported patterns (Zhai et al., 2025)</a:t>
            </a:r>
            <a:endParaRPr lang="en-US" sz="1050" dirty="0"/>
          </a:p>
        </p:txBody>
      </p:sp>
      <p:sp>
        <p:nvSpPr>
          <p:cNvPr id="9" name="Text 6"/>
          <p:cNvSpPr/>
          <p:nvPr/>
        </p:nvSpPr>
        <p:spPr>
          <a:xfrm>
            <a:off x="640080" y="6473952"/>
            <a:ext cx="3657600" cy="256032"/>
          </a:xfrm>
          <a:prstGeom prst="rect">
            <a:avLst/>
          </a:prstGeom>
          <a:noFill/>
          <a:ln/>
        </p:spPr>
        <p:txBody>
          <a:bodyPr wrap="square" lIns="0" tIns="0" rIns="0" bIns="0" rtlCol="0" anchor="ctr"/>
          <a:lstStyle/>
          <a:p>
            <a:pPr marL="0" indent="0" algn="l">
              <a:buNone/>
            </a:pPr>
            <a:r>
              <a:rPr lang="en-US" sz="1050" dirty="0">
                <a:solidFill>
                  <a:srgbClr val="5A6B70"/>
                </a:solidFill>
                <a:latin typeface="Arial" pitchFamily="34" charset="0"/>
                <a:ea typeface="Arial" pitchFamily="34" charset="-122"/>
                <a:cs typeface="Arial" pitchFamily="34" charset="-120"/>
              </a:rPr>
              <a:t>LCHS7009  ·  MindConnect</a:t>
            </a:r>
            <a:endParaRPr lang="en-US" sz="1050" dirty="0"/>
          </a:p>
        </p:txBody>
      </p:sp>
      <p:sp>
        <p:nvSpPr>
          <p:cNvPr id="10" name="Text 7"/>
          <p:cNvSpPr/>
          <p:nvPr/>
        </p:nvSpPr>
        <p:spPr>
          <a:xfrm>
            <a:off x="10634472" y="6473952"/>
            <a:ext cx="914400" cy="256032"/>
          </a:xfrm>
          <a:prstGeom prst="rect">
            <a:avLst/>
          </a:prstGeom>
          <a:noFill/>
          <a:ln/>
        </p:spPr>
        <p:txBody>
          <a:bodyPr wrap="square" lIns="0" tIns="0" rIns="0" bIns="0" rtlCol="0" anchor="ctr"/>
          <a:lstStyle/>
          <a:p>
            <a:pPr marL="0" indent="0" algn="r">
              <a:buNone/>
            </a:pPr>
            <a:r>
              <a:rPr lang="en-US" sz="1050" dirty="0">
                <a:solidFill>
                  <a:srgbClr val="5A6B70"/>
                </a:solidFill>
                <a:latin typeface="Arial" pitchFamily="34" charset="0"/>
                <a:ea typeface="Arial" pitchFamily="34" charset="-122"/>
                <a:cs typeface="Arial" pitchFamily="34" charset="-120"/>
              </a:rPr>
              <a:t>07 / 12</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40080" y="384048"/>
            <a:ext cx="10908792" cy="274320"/>
          </a:xfrm>
          <a:prstGeom prst="rect">
            <a:avLst/>
          </a:prstGeom>
          <a:noFill/>
          <a:ln/>
        </p:spPr>
        <p:txBody>
          <a:bodyPr wrap="square" lIns="0" tIns="0" rIns="0" bIns="0" rtlCol="0" anchor="ctr"/>
          <a:lstStyle/>
          <a:p>
            <a:pPr marL="0" indent="0" algn="l">
              <a:buNone/>
            </a:pPr>
            <a:r>
              <a:rPr lang="en-US" sz="1600" b="1" kern="0" spc="200" dirty="0">
                <a:solidFill>
                  <a:srgbClr val="2C5F5A"/>
                </a:solidFill>
                <a:latin typeface="Arial" pitchFamily="34" charset="0"/>
                <a:ea typeface="Arial" pitchFamily="34" charset="-122"/>
                <a:cs typeface="Arial" pitchFamily="34" charset="-120"/>
              </a:rPr>
              <a:t>06</a:t>
            </a:r>
            <a:r>
              <a:rPr lang="en-US" sz="1600" kern="0" spc="200" dirty="0">
                <a:solidFill>
                  <a:srgbClr val="5A6B70"/>
                </a:solidFill>
                <a:latin typeface="Arial" pitchFamily="34" charset="0"/>
                <a:ea typeface="Arial" pitchFamily="34" charset="-122"/>
                <a:cs typeface="Arial" pitchFamily="34" charset="-120"/>
              </a:rPr>
              <a:t>   THE CASE FOR ACTION</a:t>
            </a:r>
            <a:endParaRPr lang="en-US" sz="1600" dirty="0"/>
          </a:p>
        </p:txBody>
      </p:sp>
      <p:sp>
        <p:nvSpPr>
          <p:cNvPr id="3" name="Text 1"/>
          <p:cNvSpPr/>
          <p:nvPr/>
        </p:nvSpPr>
        <p:spPr>
          <a:xfrm>
            <a:off x="640080" y="658368"/>
            <a:ext cx="10908792" cy="685800"/>
          </a:xfrm>
          <a:prstGeom prst="rect">
            <a:avLst/>
          </a:prstGeom>
          <a:noFill/>
          <a:ln/>
        </p:spPr>
        <p:txBody>
          <a:bodyPr wrap="square" lIns="0" tIns="0" rIns="0" bIns="0" rtlCol="0" anchor="t"/>
          <a:lstStyle/>
          <a:p>
            <a:pPr marL="0" indent="0" algn="l">
              <a:buNone/>
            </a:pPr>
            <a:r>
              <a:rPr lang="en-US" sz="3600" b="1" dirty="0">
                <a:solidFill>
                  <a:srgbClr val="141E24"/>
                </a:solidFill>
                <a:latin typeface="Arial" pitchFamily="34" charset="0"/>
                <a:ea typeface="Arial" pitchFamily="34" charset="-122"/>
                <a:cs typeface="Arial" pitchFamily="34" charset="-120"/>
              </a:rPr>
              <a:t>Risk Factors Specific to This Group</a:t>
            </a:r>
            <a:endParaRPr lang="en-US" sz="3600" dirty="0"/>
          </a:p>
        </p:txBody>
      </p:sp>
      <p:sp>
        <p:nvSpPr>
          <p:cNvPr id="4" name="Shape 2"/>
          <p:cNvSpPr/>
          <p:nvPr/>
        </p:nvSpPr>
        <p:spPr>
          <a:xfrm>
            <a:off x="640080" y="1481328"/>
            <a:ext cx="10908792" cy="0"/>
          </a:xfrm>
          <a:prstGeom prst="line">
            <a:avLst/>
          </a:prstGeom>
          <a:noFill/>
          <a:ln w="12700">
            <a:solidFill>
              <a:srgbClr val="D8D3C8"/>
            </a:solidFill>
            <a:prstDash val="solid"/>
          </a:ln>
        </p:spPr>
        <p:txBody>
          <a:bodyPr/>
          <a:lstStyle/>
          <a:p>
            <a:endParaRPr lang="en-GB" sz="2400"/>
          </a:p>
        </p:txBody>
      </p:sp>
      <p:sp>
        <p:nvSpPr>
          <p:cNvPr id="5" name="Text 3"/>
          <p:cNvSpPr/>
          <p:nvPr/>
        </p:nvSpPr>
        <p:spPr>
          <a:xfrm>
            <a:off x="640080" y="1783080"/>
            <a:ext cx="5577840" cy="4023360"/>
          </a:xfrm>
          <a:prstGeom prst="rect">
            <a:avLst/>
          </a:prstGeom>
          <a:noFill/>
          <a:ln/>
        </p:spPr>
        <p:txBody>
          <a:bodyPr wrap="square" lIns="0" tIns="0" rIns="0" bIns="0" rtlCol="0" anchor="t"/>
          <a:lstStyle/>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Distinct risk profile vs. domestic students (Zeng et al., 2022)</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Distance from family and established support networks</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Unfamiliar academic expectations and systems</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Ongoing cultural adjustment compounds other pressures</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Pandemic-era disruption added further strain (Prado et al., 2024)</a:t>
            </a:r>
            <a:endParaRPr lang="en-US" dirty="0"/>
          </a:p>
        </p:txBody>
      </p:sp>
      <p:sp>
        <p:nvSpPr>
          <p:cNvPr id="6" name="Shape 4"/>
          <p:cNvSpPr/>
          <p:nvPr/>
        </p:nvSpPr>
        <p:spPr>
          <a:xfrm>
            <a:off x="6766560" y="1783080"/>
            <a:ext cx="5192829" cy="3657600"/>
          </a:xfrm>
          <a:prstGeom prst="rect">
            <a:avLst/>
          </a:prstGeom>
          <a:solidFill>
            <a:srgbClr val="FFFFFF"/>
          </a:solidFill>
          <a:ln w="12700">
            <a:solidFill>
              <a:srgbClr val="D8D3C8"/>
            </a:solidFill>
            <a:prstDash val="solid"/>
          </a:ln>
          <a:effectLst>
            <a:outerShdw blurRad="101600" dist="38100" dir="5400000" algn="bl" rotWithShape="0">
              <a:srgbClr val="1A1A1A">
                <a:alpha val="12000"/>
              </a:srgbClr>
            </a:outerShdw>
          </a:effectLst>
        </p:spPr>
        <p:txBody>
          <a:bodyPr/>
          <a:lstStyle/>
          <a:p>
            <a:endParaRPr lang="en-GB" sz="2400"/>
          </a:p>
        </p:txBody>
      </p:sp>
      <p:sp>
        <p:nvSpPr>
          <p:cNvPr id="7" name="Text 5"/>
          <p:cNvSpPr/>
          <p:nvPr/>
        </p:nvSpPr>
        <p:spPr>
          <a:xfrm>
            <a:off x="7086600" y="1947672"/>
            <a:ext cx="4754880" cy="274320"/>
          </a:xfrm>
          <a:prstGeom prst="rect">
            <a:avLst/>
          </a:prstGeom>
          <a:noFill/>
          <a:ln/>
        </p:spPr>
        <p:txBody>
          <a:bodyPr wrap="square" lIns="0" tIns="0" rIns="0" bIns="0" rtlCol="0" anchor="ctr"/>
          <a:lstStyle/>
          <a:p>
            <a:pPr marL="0" indent="0" algn="l">
              <a:buNone/>
            </a:pPr>
            <a:r>
              <a:rPr lang="en-US" sz="1100" b="1" kern="0" spc="120" dirty="0">
                <a:solidFill>
                  <a:srgbClr val="5A6B70"/>
                </a:solidFill>
                <a:latin typeface="Arial" pitchFamily="34" charset="0"/>
                <a:ea typeface="Arial" pitchFamily="34" charset="-122"/>
                <a:cs typeface="Arial" pitchFamily="34" charset="-120"/>
              </a:rPr>
              <a:t>RELATIVE CONTRIBUTION TO RISK</a:t>
            </a:r>
            <a:endParaRPr lang="en-US" sz="1100" dirty="0"/>
          </a:p>
        </p:txBody>
      </p:sp>
      <p:sp>
        <p:nvSpPr>
          <p:cNvPr id="8" name="Text 6"/>
          <p:cNvSpPr/>
          <p:nvPr/>
        </p:nvSpPr>
        <p:spPr>
          <a:xfrm>
            <a:off x="7086600" y="2331720"/>
            <a:ext cx="1828800" cy="365760"/>
          </a:xfrm>
          <a:prstGeom prst="rect">
            <a:avLst/>
          </a:prstGeom>
          <a:noFill/>
          <a:ln/>
        </p:spPr>
        <p:txBody>
          <a:bodyPr wrap="square" lIns="0" tIns="0" rIns="0" bIns="0" rtlCol="0" anchor="ctr"/>
          <a:lstStyle/>
          <a:p>
            <a:pPr marL="0" indent="0" algn="l">
              <a:buNone/>
            </a:pPr>
            <a:r>
              <a:rPr lang="en-US" sz="1600" b="1" dirty="0">
                <a:solidFill>
                  <a:srgbClr val="141E24"/>
                </a:solidFill>
                <a:latin typeface="Arial" pitchFamily="34" charset="0"/>
                <a:ea typeface="Arial" pitchFamily="34" charset="-122"/>
                <a:cs typeface="Arial" pitchFamily="34" charset="-120"/>
              </a:rPr>
              <a:t>Distance from Family</a:t>
            </a:r>
            <a:endParaRPr lang="en-US" sz="1600" dirty="0"/>
          </a:p>
        </p:txBody>
      </p:sp>
      <p:sp>
        <p:nvSpPr>
          <p:cNvPr id="9" name="Shape 7"/>
          <p:cNvSpPr/>
          <p:nvPr/>
        </p:nvSpPr>
        <p:spPr>
          <a:xfrm>
            <a:off x="8961120" y="2404872"/>
            <a:ext cx="2926080" cy="256032"/>
          </a:xfrm>
          <a:prstGeom prst="rect">
            <a:avLst/>
          </a:prstGeom>
          <a:solidFill>
            <a:srgbClr val="EEEBE4"/>
          </a:solidFill>
          <a:ln w="12700">
            <a:solidFill>
              <a:srgbClr val="EEEBE4"/>
            </a:solidFill>
            <a:prstDash val="solid"/>
          </a:ln>
        </p:spPr>
        <p:txBody>
          <a:bodyPr/>
          <a:lstStyle/>
          <a:p>
            <a:endParaRPr lang="en-GB" sz="2400"/>
          </a:p>
        </p:txBody>
      </p:sp>
      <p:sp>
        <p:nvSpPr>
          <p:cNvPr id="10" name="Shape 8"/>
          <p:cNvSpPr/>
          <p:nvPr/>
        </p:nvSpPr>
        <p:spPr>
          <a:xfrm>
            <a:off x="8961120" y="2404872"/>
            <a:ext cx="2487168" cy="256032"/>
          </a:xfrm>
          <a:prstGeom prst="rect">
            <a:avLst/>
          </a:prstGeom>
          <a:solidFill>
            <a:srgbClr val="2C5F5A"/>
          </a:solidFill>
          <a:ln w="12700">
            <a:solidFill>
              <a:srgbClr val="2C5F5A"/>
            </a:solidFill>
            <a:prstDash val="solid"/>
          </a:ln>
        </p:spPr>
        <p:txBody>
          <a:bodyPr/>
          <a:lstStyle/>
          <a:p>
            <a:endParaRPr lang="en-GB" sz="2400"/>
          </a:p>
        </p:txBody>
      </p:sp>
      <p:sp>
        <p:nvSpPr>
          <p:cNvPr id="11" name="Text 9"/>
          <p:cNvSpPr/>
          <p:nvPr/>
        </p:nvSpPr>
        <p:spPr>
          <a:xfrm>
            <a:off x="7086600" y="3108960"/>
            <a:ext cx="1828800" cy="365760"/>
          </a:xfrm>
          <a:prstGeom prst="rect">
            <a:avLst/>
          </a:prstGeom>
          <a:noFill/>
          <a:ln/>
        </p:spPr>
        <p:txBody>
          <a:bodyPr wrap="square" lIns="0" tIns="0" rIns="0" bIns="0" rtlCol="0" anchor="ctr"/>
          <a:lstStyle/>
          <a:p>
            <a:pPr marL="0" indent="0" algn="l">
              <a:buNone/>
            </a:pPr>
            <a:r>
              <a:rPr lang="en-US" sz="1600" b="1" dirty="0">
                <a:solidFill>
                  <a:srgbClr val="141E24"/>
                </a:solidFill>
                <a:latin typeface="Arial" pitchFamily="34" charset="0"/>
                <a:ea typeface="Arial" pitchFamily="34" charset="-122"/>
                <a:cs typeface="Arial" pitchFamily="34" charset="-120"/>
              </a:rPr>
              <a:t>Academic Pressure</a:t>
            </a:r>
            <a:endParaRPr lang="en-US" sz="1600" dirty="0"/>
          </a:p>
        </p:txBody>
      </p:sp>
      <p:sp>
        <p:nvSpPr>
          <p:cNvPr id="12" name="Shape 10"/>
          <p:cNvSpPr/>
          <p:nvPr/>
        </p:nvSpPr>
        <p:spPr>
          <a:xfrm>
            <a:off x="8961120" y="3182112"/>
            <a:ext cx="2926080" cy="256032"/>
          </a:xfrm>
          <a:prstGeom prst="rect">
            <a:avLst/>
          </a:prstGeom>
          <a:solidFill>
            <a:srgbClr val="EEEBE4"/>
          </a:solidFill>
          <a:ln w="12700">
            <a:solidFill>
              <a:srgbClr val="EEEBE4"/>
            </a:solidFill>
            <a:prstDash val="solid"/>
          </a:ln>
        </p:spPr>
        <p:txBody>
          <a:bodyPr/>
          <a:lstStyle/>
          <a:p>
            <a:endParaRPr lang="en-GB" sz="2400"/>
          </a:p>
        </p:txBody>
      </p:sp>
      <p:sp>
        <p:nvSpPr>
          <p:cNvPr id="13" name="Shape 11"/>
          <p:cNvSpPr/>
          <p:nvPr/>
        </p:nvSpPr>
        <p:spPr>
          <a:xfrm>
            <a:off x="8961120" y="3182112"/>
            <a:ext cx="2779776" cy="256032"/>
          </a:xfrm>
          <a:prstGeom prst="rect">
            <a:avLst/>
          </a:prstGeom>
          <a:solidFill>
            <a:srgbClr val="B5673A"/>
          </a:solidFill>
          <a:ln w="12700">
            <a:solidFill>
              <a:srgbClr val="2C5F5A"/>
            </a:solidFill>
            <a:prstDash val="solid"/>
          </a:ln>
        </p:spPr>
        <p:txBody>
          <a:bodyPr/>
          <a:lstStyle/>
          <a:p>
            <a:endParaRPr lang="en-GB" sz="2400"/>
          </a:p>
        </p:txBody>
      </p:sp>
      <p:sp>
        <p:nvSpPr>
          <p:cNvPr id="14" name="Text 12"/>
          <p:cNvSpPr/>
          <p:nvPr/>
        </p:nvSpPr>
        <p:spPr>
          <a:xfrm>
            <a:off x="7086600" y="3886200"/>
            <a:ext cx="1828800" cy="365760"/>
          </a:xfrm>
          <a:prstGeom prst="rect">
            <a:avLst/>
          </a:prstGeom>
          <a:noFill/>
          <a:ln/>
        </p:spPr>
        <p:txBody>
          <a:bodyPr wrap="square" lIns="0" tIns="0" rIns="0" bIns="0" rtlCol="0" anchor="ctr"/>
          <a:lstStyle/>
          <a:p>
            <a:pPr marL="0" indent="0" algn="l">
              <a:buNone/>
            </a:pPr>
            <a:r>
              <a:rPr lang="en-US" sz="1600" b="1" dirty="0">
                <a:solidFill>
                  <a:srgbClr val="141E24"/>
                </a:solidFill>
                <a:latin typeface="Arial" pitchFamily="34" charset="0"/>
                <a:ea typeface="Arial" pitchFamily="34" charset="-122"/>
                <a:cs typeface="Arial" pitchFamily="34" charset="-120"/>
              </a:rPr>
              <a:t>Cultural Adjustment</a:t>
            </a:r>
            <a:endParaRPr lang="en-US" sz="1600" dirty="0"/>
          </a:p>
        </p:txBody>
      </p:sp>
      <p:sp>
        <p:nvSpPr>
          <p:cNvPr id="15" name="Shape 13"/>
          <p:cNvSpPr/>
          <p:nvPr/>
        </p:nvSpPr>
        <p:spPr>
          <a:xfrm>
            <a:off x="8961120" y="3959352"/>
            <a:ext cx="2926080" cy="256032"/>
          </a:xfrm>
          <a:prstGeom prst="rect">
            <a:avLst/>
          </a:prstGeom>
          <a:solidFill>
            <a:srgbClr val="EEEBE4"/>
          </a:solidFill>
          <a:ln w="12700">
            <a:solidFill>
              <a:srgbClr val="EEEBE4"/>
            </a:solidFill>
            <a:prstDash val="solid"/>
          </a:ln>
        </p:spPr>
        <p:txBody>
          <a:bodyPr/>
          <a:lstStyle/>
          <a:p>
            <a:endParaRPr lang="en-GB" sz="2400"/>
          </a:p>
        </p:txBody>
      </p:sp>
      <p:sp>
        <p:nvSpPr>
          <p:cNvPr id="16" name="Shape 14"/>
          <p:cNvSpPr/>
          <p:nvPr/>
        </p:nvSpPr>
        <p:spPr>
          <a:xfrm>
            <a:off x="8961120" y="3959352"/>
            <a:ext cx="2194560" cy="256032"/>
          </a:xfrm>
          <a:prstGeom prst="rect">
            <a:avLst/>
          </a:prstGeom>
          <a:solidFill>
            <a:srgbClr val="2C5F5A"/>
          </a:solidFill>
          <a:ln w="12700">
            <a:solidFill>
              <a:srgbClr val="2C5F5A"/>
            </a:solidFill>
            <a:prstDash val="solid"/>
          </a:ln>
        </p:spPr>
        <p:txBody>
          <a:bodyPr/>
          <a:lstStyle/>
          <a:p>
            <a:endParaRPr lang="en-GB" sz="2400"/>
          </a:p>
        </p:txBody>
      </p:sp>
      <p:sp>
        <p:nvSpPr>
          <p:cNvPr id="17" name="Text 15"/>
          <p:cNvSpPr/>
          <p:nvPr/>
        </p:nvSpPr>
        <p:spPr>
          <a:xfrm>
            <a:off x="7086600" y="4663440"/>
            <a:ext cx="1828800" cy="365760"/>
          </a:xfrm>
          <a:prstGeom prst="rect">
            <a:avLst/>
          </a:prstGeom>
          <a:noFill/>
          <a:ln/>
        </p:spPr>
        <p:txBody>
          <a:bodyPr wrap="square" lIns="0" tIns="0" rIns="0" bIns="0" rtlCol="0" anchor="ctr"/>
          <a:lstStyle/>
          <a:p>
            <a:pPr marL="0" indent="0" algn="l">
              <a:buNone/>
            </a:pPr>
            <a:r>
              <a:rPr lang="en-US" sz="1600" b="1" dirty="0">
                <a:solidFill>
                  <a:srgbClr val="141E24"/>
                </a:solidFill>
                <a:latin typeface="Arial" pitchFamily="34" charset="0"/>
                <a:ea typeface="Arial" pitchFamily="34" charset="-122"/>
                <a:cs typeface="Arial" pitchFamily="34" charset="-120"/>
              </a:rPr>
              <a:t>Pandemic Disruption</a:t>
            </a:r>
            <a:endParaRPr lang="en-US" sz="1600" dirty="0"/>
          </a:p>
        </p:txBody>
      </p:sp>
      <p:sp>
        <p:nvSpPr>
          <p:cNvPr id="18" name="Shape 16"/>
          <p:cNvSpPr/>
          <p:nvPr/>
        </p:nvSpPr>
        <p:spPr>
          <a:xfrm>
            <a:off x="8961120" y="4736592"/>
            <a:ext cx="2926080" cy="256032"/>
          </a:xfrm>
          <a:prstGeom prst="rect">
            <a:avLst/>
          </a:prstGeom>
          <a:solidFill>
            <a:srgbClr val="EEEBE4"/>
          </a:solidFill>
          <a:ln w="12700">
            <a:solidFill>
              <a:srgbClr val="EEEBE4"/>
            </a:solidFill>
            <a:prstDash val="solid"/>
          </a:ln>
        </p:spPr>
        <p:txBody>
          <a:bodyPr/>
          <a:lstStyle/>
          <a:p>
            <a:endParaRPr lang="en-GB" sz="2400"/>
          </a:p>
        </p:txBody>
      </p:sp>
      <p:sp>
        <p:nvSpPr>
          <p:cNvPr id="19" name="Shape 17"/>
          <p:cNvSpPr/>
          <p:nvPr/>
        </p:nvSpPr>
        <p:spPr>
          <a:xfrm>
            <a:off x="8961120" y="4736592"/>
            <a:ext cx="1609344" cy="256032"/>
          </a:xfrm>
          <a:prstGeom prst="rect">
            <a:avLst/>
          </a:prstGeom>
          <a:solidFill>
            <a:srgbClr val="2C5F5A"/>
          </a:solidFill>
          <a:ln w="12700">
            <a:solidFill>
              <a:srgbClr val="2C5F5A"/>
            </a:solidFill>
            <a:prstDash val="solid"/>
          </a:ln>
        </p:spPr>
        <p:txBody>
          <a:bodyPr/>
          <a:lstStyle/>
          <a:p>
            <a:endParaRPr lang="en-GB" sz="2400"/>
          </a:p>
        </p:txBody>
      </p:sp>
      <p:sp>
        <p:nvSpPr>
          <p:cNvPr id="20" name="Text 18"/>
          <p:cNvSpPr/>
          <p:nvPr/>
        </p:nvSpPr>
        <p:spPr>
          <a:xfrm>
            <a:off x="640080" y="6473952"/>
            <a:ext cx="3657600" cy="256032"/>
          </a:xfrm>
          <a:prstGeom prst="rect">
            <a:avLst/>
          </a:prstGeom>
          <a:noFill/>
          <a:ln/>
        </p:spPr>
        <p:txBody>
          <a:bodyPr wrap="square" lIns="0" tIns="0" rIns="0" bIns="0" rtlCol="0" anchor="ctr"/>
          <a:lstStyle/>
          <a:p>
            <a:pPr marL="0" indent="0" algn="l">
              <a:buNone/>
            </a:pPr>
            <a:r>
              <a:rPr lang="en-US" sz="1050" dirty="0">
                <a:solidFill>
                  <a:srgbClr val="5A6B70"/>
                </a:solidFill>
                <a:latin typeface="Arial" pitchFamily="34" charset="0"/>
                <a:ea typeface="Arial" pitchFamily="34" charset="-122"/>
                <a:cs typeface="Arial" pitchFamily="34" charset="-120"/>
              </a:rPr>
              <a:t>LCHS7009  ·  MindConnect</a:t>
            </a:r>
            <a:endParaRPr lang="en-US" sz="1050" dirty="0"/>
          </a:p>
        </p:txBody>
      </p:sp>
      <p:sp>
        <p:nvSpPr>
          <p:cNvPr id="21" name="Text 19"/>
          <p:cNvSpPr/>
          <p:nvPr/>
        </p:nvSpPr>
        <p:spPr>
          <a:xfrm>
            <a:off x="10634472" y="6473952"/>
            <a:ext cx="914400" cy="256032"/>
          </a:xfrm>
          <a:prstGeom prst="rect">
            <a:avLst/>
          </a:prstGeom>
          <a:noFill/>
          <a:ln/>
        </p:spPr>
        <p:txBody>
          <a:bodyPr wrap="square" lIns="0" tIns="0" rIns="0" bIns="0" rtlCol="0" anchor="ctr"/>
          <a:lstStyle/>
          <a:p>
            <a:pPr marL="0" indent="0" algn="r">
              <a:buNone/>
            </a:pPr>
            <a:r>
              <a:rPr lang="en-US" sz="1050" dirty="0">
                <a:solidFill>
                  <a:srgbClr val="5A6B70"/>
                </a:solidFill>
                <a:latin typeface="Arial" pitchFamily="34" charset="0"/>
                <a:ea typeface="Arial" pitchFamily="34" charset="-122"/>
                <a:cs typeface="Arial" pitchFamily="34" charset="-120"/>
              </a:rPr>
              <a:t>08 / 12</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40080" y="384048"/>
            <a:ext cx="10908792" cy="274320"/>
          </a:xfrm>
          <a:prstGeom prst="rect">
            <a:avLst/>
          </a:prstGeom>
          <a:noFill/>
          <a:ln/>
        </p:spPr>
        <p:txBody>
          <a:bodyPr wrap="square" lIns="0" tIns="0" rIns="0" bIns="0" rtlCol="0" anchor="ctr"/>
          <a:lstStyle/>
          <a:p>
            <a:pPr marL="0" indent="0" algn="l">
              <a:buNone/>
            </a:pPr>
            <a:r>
              <a:rPr lang="en-US" sz="1200" b="1" kern="0" spc="200" dirty="0">
                <a:solidFill>
                  <a:srgbClr val="2C5F5A"/>
                </a:solidFill>
                <a:latin typeface="Arial" pitchFamily="34" charset="0"/>
                <a:ea typeface="Arial" pitchFamily="34" charset="-122"/>
                <a:cs typeface="Arial" pitchFamily="34" charset="-120"/>
              </a:rPr>
              <a:t>07</a:t>
            </a:r>
            <a:r>
              <a:rPr lang="en-US" sz="1200" kern="0" spc="200" dirty="0">
                <a:solidFill>
                  <a:srgbClr val="5A6B70"/>
                </a:solidFill>
                <a:latin typeface="Arial" pitchFamily="34" charset="0"/>
                <a:ea typeface="Arial" pitchFamily="34" charset="-122"/>
                <a:cs typeface="Arial" pitchFamily="34" charset="-120"/>
              </a:rPr>
              <a:t>   THE CASE FOR ACTION</a:t>
            </a:r>
            <a:endParaRPr lang="en-US" sz="1200" dirty="0"/>
          </a:p>
        </p:txBody>
      </p:sp>
      <p:sp>
        <p:nvSpPr>
          <p:cNvPr id="3" name="Text 1"/>
          <p:cNvSpPr/>
          <p:nvPr/>
        </p:nvSpPr>
        <p:spPr>
          <a:xfrm>
            <a:off x="640080" y="658368"/>
            <a:ext cx="10908792" cy="685800"/>
          </a:xfrm>
          <a:prstGeom prst="rect">
            <a:avLst/>
          </a:prstGeom>
          <a:noFill/>
          <a:ln/>
        </p:spPr>
        <p:txBody>
          <a:bodyPr wrap="square" lIns="0" tIns="0" rIns="0" bIns="0" rtlCol="0" anchor="t"/>
          <a:lstStyle/>
          <a:p>
            <a:pPr marL="0" indent="0" algn="l">
              <a:buNone/>
            </a:pPr>
            <a:r>
              <a:rPr lang="en-US" sz="2800" b="1" dirty="0">
                <a:solidFill>
                  <a:srgbClr val="141E24"/>
                </a:solidFill>
                <a:latin typeface="Arial" pitchFamily="34" charset="0"/>
                <a:ea typeface="Arial" pitchFamily="34" charset="-122"/>
                <a:cs typeface="Arial" pitchFamily="34" charset="-120"/>
              </a:rPr>
              <a:t>Consequences of Not Addressing This</a:t>
            </a:r>
            <a:endParaRPr lang="en-US" sz="2800" dirty="0"/>
          </a:p>
        </p:txBody>
      </p:sp>
      <p:sp>
        <p:nvSpPr>
          <p:cNvPr id="4" name="Shape 2"/>
          <p:cNvSpPr/>
          <p:nvPr/>
        </p:nvSpPr>
        <p:spPr>
          <a:xfrm>
            <a:off x="640080" y="1481328"/>
            <a:ext cx="10908792" cy="0"/>
          </a:xfrm>
          <a:prstGeom prst="line">
            <a:avLst/>
          </a:prstGeom>
          <a:noFill/>
          <a:ln w="12700">
            <a:solidFill>
              <a:srgbClr val="D8D3C8"/>
            </a:solidFill>
            <a:prstDash val="solid"/>
          </a:ln>
        </p:spPr>
        <p:txBody>
          <a:bodyPr/>
          <a:lstStyle/>
          <a:p>
            <a:endParaRPr lang="en-GB"/>
          </a:p>
        </p:txBody>
      </p:sp>
      <p:sp>
        <p:nvSpPr>
          <p:cNvPr id="5" name="Text 3"/>
          <p:cNvSpPr/>
          <p:nvPr/>
        </p:nvSpPr>
        <p:spPr>
          <a:xfrm>
            <a:off x="640080" y="1783080"/>
            <a:ext cx="5760720" cy="4023360"/>
          </a:xfrm>
          <a:prstGeom prst="rect">
            <a:avLst/>
          </a:prstGeom>
          <a:noFill/>
          <a:ln/>
        </p:spPr>
        <p:txBody>
          <a:bodyPr wrap="square" lIns="0" tIns="0" rIns="0" bIns="0" rtlCol="0" anchor="t"/>
          <a:lstStyle/>
          <a:p>
            <a:pPr marL="203200" indent="-203200" algn="just">
              <a:spcAft>
                <a:spcPts val="1400"/>
              </a:spcAft>
              <a:buSzPct val="100000"/>
              <a:buChar char="–"/>
            </a:pPr>
            <a:r>
              <a:rPr lang="en-US" sz="1500" dirty="0">
                <a:solidFill>
                  <a:srgbClr val="141E24"/>
                </a:solidFill>
                <a:latin typeface="Arial" pitchFamily="34" charset="0"/>
                <a:ea typeface="Arial" pitchFamily="34" charset="-122"/>
                <a:cs typeface="Arial" pitchFamily="34" charset="-120"/>
              </a:rPr>
              <a:t>Disengagement from studies; risk of poor academic performance</a:t>
            </a:r>
            <a:endParaRPr lang="en-US" sz="1500" dirty="0"/>
          </a:p>
          <a:p>
            <a:pPr marL="203200" indent="-203200" algn="just">
              <a:spcAft>
                <a:spcPts val="1400"/>
              </a:spcAft>
              <a:buSzPct val="100000"/>
              <a:buChar char="–"/>
            </a:pPr>
            <a:r>
              <a:rPr lang="en-US" sz="1500" dirty="0">
                <a:solidFill>
                  <a:srgbClr val="141E24"/>
                </a:solidFill>
                <a:latin typeface="Arial" pitchFamily="34" charset="0"/>
                <a:ea typeface="Arial" pitchFamily="34" charset="-122"/>
                <a:cs typeface="Arial" pitchFamily="34" charset="-120"/>
              </a:rPr>
              <a:t>Symptoms often worsen the longer they go untreated (Farrer et al., 2025)</a:t>
            </a:r>
            <a:endParaRPr lang="en-US" sz="1500" dirty="0"/>
          </a:p>
          <a:p>
            <a:pPr marL="203200" indent="-203200" algn="just">
              <a:spcAft>
                <a:spcPts val="1400"/>
              </a:spcAft>
              <a:buSzPct val="100000"/>
              <a:buChar char="–"/>
            </a:pPr>
            <a:r>
              <a:rPr lang="en-US" sz="1500" dirty="0">
                <a:solidFill>
                  <a:srgbClr val="141E24"/>
                </a:solidFill>
                <a:latin typeface="Arial" pitchFamily="34" charset="0"/>
                <a:ea typeface="Arial" pitchFamily="34" charset="-122"/>
                <a:cs typeface="Arial" pitchFamily="34" charset="-120"/>
              </a:rPr>
              <a:t>Isolation removes usual sources of support</a:t>
            </a:r>
            <a:endParaRPr lang="en-US" sz="1500" dirty="0"/>
          </a:p>
          <a:p>
            <a:pPr marL="203200" indent="-203200" algn="just">
              <a:spcAft>
                <a:spcPts val="1400"/>
              </a:spcAft>
              <a:buSzPct val="100000"/>
              <a:buChar char="–"/>
            </a:pPr>
            <a:r>
              <a:rPr lang="en-US" sz="1500" dirty="0">
                <a:solidFill>
                  <a:srgbClr val="141E24"/>
                </a:solidFill>
                <a:latin typeface="Arial" pitchFamily="34" charset="0"/>
                <a:ea typeface="Arial" pitchFamily="34" charset="-122"/>
                <a:cs typeface="Arial" pitchFamily="34" charset="-120"/>
              </a:rPr>
              <a:t>Untreated problems become harder to manage over time</a:t>
            </a:r>
            <a:endParaRPr lang="en-US" sz="1500" dirty="0"/>
          </a:p>
          <a:p>
            <a:pPr marL="203200" indent="-203200" algn="just">
              <a:spcAft>
                <a:spcPts val="1400"/>
              </a:spcAft>
              <a:buSzPct val="100000"/>
              <a:buChar char="–"/>
            </a:pPr>
            <a:r>
              <a:rPr lang="en-US" sz="1500" dirty="0">
                <a:solidFill>
                  <a:srgbClr val="141E24"/>
                </a:solidFill>
                <a:latin typeface="Arial" pitchFamily="34" charset="0"/>
                <a:ea typeface="Arial" pitchFamily="34" charset="-122"/>
                <a:cs typeface="Arial" pitchFamily="34" charset="-120"/>
              </a:rPr>
              <a:t>Wider cost: poorer student retention and outcomes</a:t>
            </a:r>
            <a:endParaRPr lang="en-US" sz="1500" dirty="0"/>
          </a:p>
        </p:txBody>
      </p:sp>
      <p:sp>
        <p:nvSpPr>
          <p:cNvPr id="6" name="Shape 4"/>
          <p:cNvSpPr/>
          <p:nvPr/>
        </p:nvSpPr>
        <p:spPr>
          <a:xfrm>
            <a:off x="6775704" y="2066544"/>
            <a:ext cx="4279392" cy="2441530"/>
          </a:xfrm>
          <a:prstGeom prst="rect">
            <a:avLst/>
          </a:prstGeom>
          <a:solidFill>
            <a:srgbClr val="FFFFFF"/>
          </a:solidFill>
          <a:ln w="12700">
            <a:solidFill>
              <a:srgbClr val="D8D3C8"/>
            </a:solidFill>
            <a:prstDash val="solid"/>
          </a:ln>
          <a:effectLst>
            <a:outerShdw blurRad="127000" dist="50800" dir="5400000" algn="bl" rotWithShape="0">
              <a:srgbClr val="1A1A1A">
                <a:alpha val="18000"/>
              </a:srgbClr>
            </a:outerShdw>
          </a:effectLst>
        </p:spPr>
        <p:txBody>
          <a:bodyPr/>
          <a:lstStyle/>
          <a:p>
            <a:endParaRPr lang="en-GB"/>
          </a:p>
        </p:txBody>
      </p:sp>
      <p:pic>
        <p:nvPicPr>
          <p:cNvPr id="7" name="Image 0" descr="isolation.png"/>
          <p:cNvPicPr>
            <a:picLocks noChangeAspect="1"/>
          </p:cNvPicPr>
          <p:nvPr/>
        </p:nvPicPr>
        <p:blipFill>
          <a:blip r:embed="rId3"/>
          <a:stretch>
            <a:fillRect/>
          </a:stretch>
        </p:blipFill>
        <p:spPr>
          <a:xfrm>
            <a:off x="6812280" y="2103120"/>
            <a:ext cx="4206240" cy="2368378"/>
          </a:xfrm>
          <a:prstGeom prst="rect">
            <a:avLst/>
          </a:prstGeom>
        </p:spPr>
      </p:pic>
      <p:sp>
        <p:nvSpPr>
          <p:cNvPr id="8" name="Text 5"/>
          <p:cNvSpPr/>
          <p:nvPr/>
        </p:nvSpPr>
        <p:spPr>
          <a:xfrm>
            <a:off x="6812280" y="4654378"/>
            <a:ext cx="4206240" cy="502920"/>
          </a:xfrm>
          <a:prstGeom prst="rect">
            <a:avLst/>
          </a:prstGeom>
          <a:noFill/>
          <a:ln/>
        </p:spPr>
        <p:txBody>
          <a:bodyPr wrap="square" lIns="0" tIns="0" rIns="0" bIns="0" rtlCol="0" anchor="t"/>
          <a:lstStyle/>
          <a:p>
            <a:pPr marL="0" indent="0" algn="l">
              <a:buNone/>
            </a:pPr>
            <a:r>
              <a:rPr lang="en-US" sz="1050" b="1" i="1" dirty="0">
                <a:solidFill>
                  <a:srgbClr val="2C5F5A"/>
                </a:solidFill>
                <a:latin typeface="Arial" pitchFamily="34" charset="0"/>
                <a:ea typeface="Arial" pitchFamily="34" charset="-122"/>
                <a:cs typeface="Arial" pitchFamily="34" charset="-120"/>
              </a:rPr>
              <a:t>Fig: </a:t>
            </a:r>
            <a:r>
              <a:rPr lang="en-US" sz="1050" i="1" dirty="0">
                <a:solidFill>
                  <a:srgbClr val="5A6B70"/>
                </a:solidFill>
                <a:latin typeface="Arial" pitchFamily="34" charset="0"/>
                <a:ea typeface="Arial" pitchFamily="34" charset="-122"/>
                <a:cs typeface="Arial" pitchFamily="34" charset="-120"/>
              </a:rPr>
              <a:t>Isolation as a consequence of unmet mental health needs (Farrer et al., 2025)</a:t>
            </a:r>
            <a:endParaRPr lang="en-US" sz="1050" dirty="0"/>
          </a:p>
        </p:txBody>
      </p:sp>
      <p:sp>
        <p:nvSpPr>
          <p:cNvPr id="9" name="Text 6"/>
          <p:cNvSpPr/>
          <p:nvPr/>
        </p:nvSpPr>
        <p:spPr>
          <a:xfrm>
            <a:off x="640080" y="6473952"/>
            <a:ext cx="3657600" cy="256032"/>
          </a:xfrm>
          <a:prstGeom prst="rect">
            <a:avLst/>
          </a:prstGeom>
          <a:noFill/>
          <a:ln/>
        </p:spPr>
        <p:txBody>
          <a:bodyPr wrap="square" lIns="0" tIns="0" rIns="0" bIns="0" rtlCol="0" anchor="ctr"/>
          <a:lstStyle/>
          <a:p>
            <a:pPr marL="0" indent="0" algn="l">
              <a:buNone/>
            </a:pPr>
            <a:r>
              <a:rPr lang="en-US" sz="950" dirty="0">
                <a:solidFill>
                  <a:srgbClr val="5A6B70"/>
                </a:solidFill>
                <a:latin typeface="Arial" pitchFamily="34" charset="0"/>
                <a:ea typeface="Arial" pitchFamily="34" charset="-122"/>
                <a:cs typeface="Arial" pitchFamily="34" charset="-120"/>
              </a:rPr>
              <a:t>LCHS7009  ·  MindConnect</a:t>
            </a:r>
            <a:endParaRPr lang="en-US" sz="950" dirty="0"/>
          </a:p>
        </p:txBody>
      </p:sp>
      <p:sp>
        <p:nvSpPr>
          <p:cNvPr id="10" name="Text 7"/>
          <p:cNvSpPr/>
          <p:nvPr/>
        </p:nvSpPr>
        <p:spPr>
          <a:xfrm>
            <a:off x="10634472" y="6473952"/>
            <a:ext cx="914400" cy="256032"/>
          </a:xfrm>
          <a:prstGeom prst="rect">
            <a:avLst/>
          </a:prstGeom>
          <a:noFill/>
          <a:ln/>
        </p:spPr>
        <p:txBody>
          <a:bodyPr wrap="square" lIns="0" tIns="0" rIns="0" bIns="0" rtlCol="0" anchor="ctr"/>
          <a:lstStyle/>
          <a:p>
            <a:pPr marL="0" indent="0" algn="r">
              <a:buNone/>
            </a:pPr>
            <a:r>
              <a:rPr lang="en-US" sz="950" dirty="0">
                <a:solidFill>
                  <a:srgbClr val="5A6B70"/>
                </a:solidFill>
                <a:latin typeface="Arial" pitchFamily="34" charset="0"/>
                <a:ea typeface="Arial" pitchFamily="34" charset="-122"/>
                <a:cs typeface="Arial" pitchFamily="34" charset="-120"/>
              </a:rPr>
              <a:t>09 / 12</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40080" y="384048"/>
            <a:ext cx="10908792" cy="274320"/>
          </a:xfrm>
          <a:prstGeom prst="rect">
            <a:avLst/>
          </a:prstGeom>
          <a:noFill/>
          <a:ln/>
        </p:spPr>
        <p:txBody>
          <a:bodyPr wrap="square" lIns="0" tIns="0" rIns="0" bIns="0" rtlCol="0" anchor="ctr"/>
          <a:lstStyle/>
          <a:p>
            <a:pPr marL="0" indent="0" algn="l">
              <a:buNone/>
            </a:pPr>
            <a:r>
              <a:rPr lang="en-US" sz="1600" b="1" kern="0" spc="200" dirty="0">
                <a:solidFill>
                  <a:srgbClr val="2C5F5A"/>
                </a:solidFill>
                <a:latin typeface="Arial" pitchFamily="34" charset="0"/>
                <a:ea typeface="Arial" pitchFamily="34" charset="-122"/>
                <a:cs typeface="Arial" pitchFamily="34" charset="-120"/>
              </a:rPr>
              <a:t>08</a:t>
            </a:r>
            <a:r>
              <a:rPr lang="en-US" sz="1600" kern="0" spc="200" dirty="0">
                <a:solidFill>
                  <a:srgbClr val="5A6B70"/>
                </a:solidFill>
                <a:latin typeface="Arial" pitchFamily="34" charset="0"/>
                <a:ea typeface="Arial" pitchFamily="34" charset="-122"/>
                <a:cs typeface="Arial" pitchFamily="34" charset="-120"/>
              </a:rPr>
              <a:t>   THE RATIONALE</a:t>
            </a:r>
            <a:endParaRPr lang="en-US" sz="1600" dirty="0"/>
          </a:p>
        </p:txBody>
      </p:sp>
      <p:sp>
        <p:nvSpPr>
          <p:cNvPr id="3" name="Text 1"/>
          <p:cNvSpPr/>
          <p:nvPr/>
        </p:nvSpPr>
        <p:spPr>
          <a:xfrm>
            <a:off x="640080" y="658368"/>
            <a:ext cx="10908792" cy="685800"/>
          </a:xfrm>
          <a:prstGeom prst="rect">
            <a:avLst/>
          </a:prstGeom>
          <a:noFill/>
          <a:ln/>
        </p:spPr>
        <p:txBody>
          <a:bodyPr wrap="square" lIns="0" tIns="0" rIns="0" bIns="0" rtlCol="0" anchor="t"/>
          <a:lstStyle/>
          <a:p>
            <a:pPr marL="0" indent="0" algn="l">
              <a:buNone/>
            </a:pPr>
            <a:r>
              <a:rPr lang="en-US" sz="3200" b="1" dirty="0">
                <a:solidFill>
                  <a:srgbClr val="141E24"/>
                </a:solidFill>
                <a:latin typeface="Arial" pitchFamily="34" charset="0"/>
                <a:ea typeface="Arial" pitchFamily="34" charset="-122"/>
                <a:cs typeface="Arial" pitchFamily="34" charset="-120"/>
              </a:rPr>
              <a:t>Why MindConnect: Rationale for a Digital Intervention</a:t>
            </a:r>
            <a:endParaRPr lang="en-US" sz="3200" dirty="0"/>
          </a:p>
        </p:txBody>
      </p:sp>
      <p:sp>
        <p:nvSpPr>
          <p:cNvPr id="4" name="Shape 2"/>
          <p:cNvSpPr/>
          <p:nvPr/>
        </p:nvSpPr>
        <p:spPr>
          <a:xfrm>
            <a:off x="640080" y="1481328"/>
            <a:ext cx="10908792" cy="0"/>
          </a:xfrm>
          <a:prstGeom prst="line">
            <a:avLst/>
          </a:prstGeom>
          <a:noFill/>
          <a:ln w="12700">
            <a:solidFill>
              <a:srgbClr val="D8D3C8"/>
            </a:solidFill>
            <a:prstDash val="solid"/>
          </a:ln>
        </p:spPr>
        <p:txBody>
          <a:bodyPr/>
          <a:lstStyle/>
          <a:p>
            <a:endParaRPr lang="en-GB" sz="2400"/>
          </a:p>
        </p:txBody>
      </p:sp>
      <p:sp>
        <p:nvSpPr>
          <p:cNvPr id="5" name="Text 3"/>
          <p:cNvSpPr/>
          <p:nvPr/>
        </p:nvSpPr>
        <p:spPr>
          <a:xfrm>
            <a:off x="640080" y="1783080"/>
            <a:ext cx="5577840" cy="4023360"/>
          </a:xfrm>
          <a:prstGeom prst="rect">
            <a:avLst/>
          </a:prstGeom>
          <a:noFill/>
          <a:ln/>
        </p:spPr>
        <p:txBody>
          <a:bodyPr wrap="square" lIns="0" tIns="0" rIns="0" bIns="0" rtlCol="0" anchor="t"/>
          <a:lstStyle/>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Fits practical realities of international student life</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Available across different time zones, unlike office hours</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Reduces stigma through private, anonymous use</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Lowers barriers of cost, time and discomfort (Harith et al., 2022)</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Balances self-help with escalation to professional support</a:t>
            </a:r>
            <a:endParaRPr lang="en-US" dirty="0"/>
          </a:p>
        </p:txBody>
      </p:sp>
      <p:graphicFrame>
        <p:nvGraphicFramePr>
          <p:cNvPr id="11" name="Table 0"/>
          <p:cNvGraphicFramePr>
            <a:graphicFrameLocks noGrp="1"/>
          </p:cNvGraphicFramePr>
          <p:nvPr>
            <p:extLst>
              <p:ext uri="{D42A27DB-BD31-4B8C-83A1-F6EECF244321}">
                <p14:modId xmlns:p14="http://schemas.microsoft.com/office/powerpoint/2010/main" val="3383232277"/>
              </p:ext>
            </p:extLst>
          </p:nvPr>
        </p:nvGraphicFramePr>
        <p:xfrm>
          <a:off x="6766560" y="1783080"/>
          <a:ext cx="5072514" cy="3657600"/>
        </p:xfrm>
        <a:graphic>
          <a:graphicData uri="http://schemas.openxmlformats.org/drawingml/2006/table">
            <a:tbl>
              <a:tblPr/>
              <a:tblGrid>
                <a:gridCol w="1332610">
                  <a:extLst>
                    <a:ext uri="{9D8B030D-6E8A-4147-A177-3AD203B41FA5}">
                      <a16:colId xmlns:a16="http://schemas.microsoft.com/office/drawing/2014/main" val="20000"/>
                    </a:ext>
                  </a:extLst>
                </a:gridCol>
                <a:gridCol w="1848458">
                  <a:extLst>
                    <a:ext uri="{9D8B030D-6E8A-4147-A177-3AD203B41FA5}">
                      <a16:colId xmlns:a16="http://schemas.microsoft.com/office/drawing/2014/main" val="20001"/>
                    </a:ext>
                  </a:extLst>
                </a:gridCol>
                <a:gridCol w="1891446">
                  <a:extLst>
                    <a:ext uri="{9D8B030D-6E8A-4147-A177-3AD203B41FA5}">
                      <a16:colId xmlns:a16="http://schemas.microsoft.com/office/drawing/2014/main" val="20002"/>
                    </a:ext>
                  </a:extLst>
                </a:gridCol>
              </a:tblGrid>
              <a:tr h="731520">
                <a:tc>
                  <a:txBody>
                    <a:bodyPr/>
                    <a:lstStyle/>
                    <a:p>
                      <a:pPr marL="0" indent="0" algn="l">
                        <a:buNone/>
                      </a:pPr>
                      <a:r>
                        <a:rPr lang="en-US" sz="1250" b="1" dirty="0">
                          <a:solidFill>
                            <a:srgbClr val="FFFFFF"/>
                          </a:solidFill>
                          <a:latin typeface="Arial" pitchFamily="34" charset="0"/>
                          <a:ea typeface="Arial" pitchFamily="34" charset="-122"/>
                          <a:cs typeface="Arial" pitchFamily="34" charset="-120"/>
                        </a:rPr>
                        <a:t>Factor</a:t>
                      </a:r>
                      <a:endParaRPr lang="en-US" sz="12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141E24"/>
                    </a:solidFill>
                  </a:tcPr>
                </a:tc>
                <a:tc>
                  <a:txBody>
                    <a:bodyPr/>
                    <a:lstStyle/>
                    <a:p>
                      <a:pPr marL="0" indent="0" algn="l">
                        <a:buNone/>
                      </a:pPr>
                      <a:r>
                        <a:rPr lang="en-US" sz="1250" b="1" dirty="0">
                          <a:solidFill>
                            <a:srgbClr val="FFFFFF"/>
                          </a:solidFill>
                          <a:latin typeface="Arial" pitchFamily="34" charset="0"/>
                          <a:ea typeface="Arial" pitchFamily="34" charset="-122"/>
                          <a:cs typeface="Arial" pitchFamily="34" charset="-120"/>
                        </a:rPr>
                        <a:t>MindConnect</a:t>
                      </a:r>
                      <a:endParaRPr lang="en-US" sz="12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141E24"/>
                    </a:solidFill>
                  </a:tcPr>
                </a:tc>
                <a:tc>
                  <a:txBody>
                    <a:bodyPr/>
                    <a:lstStyle/>
                    <a:p>
                      <a:pPr marL="0" indent="0" algn="l">
                        <a:buNone/>
                      </a:pPr>
                      <a:r>
                        <a:rPr lang="en-US" sz="1250" b="1" dirty="0">
                          <a:solidFill>
                            <a:srgbClr val="FFFFFF"/>
                          </a:solidFill>
                          <a:latin typeface="Arial" pitchFamily="34" charset="0"/>
                          <a:ea typeface="Arial" pitchFamily="34" charset="-122"/>
                          <a:cs typeface="Arial" pitchFamily="34" charset="-120"/>
                        </a:rPr>
                        <a:t>In-Person Only</a:t>
                      </a:r>
                      <a:endParaRPr lang="en-US" sz="12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141E24"/>
                    </a:solidFill>
                  </a:tcPr>
                </a:tc>
                <a:extLst>
                  <a:ext uri="{0D108BD9-81ED-4DB2-BD59-A6C34878D82A}">
                    <a16:rowId xmlns:a16="http://schemas.microsoft.com/office/drawing/2014/main" val="10000"/>
                  </a:ext>
                </a:extLst>
              </a:tr>
              <a:tr h="731520">
                <a:tc>
                  <a:txBody>
                    <a:bodyPr/>
                    <a:lstStyle/>
                    <a:p>
                      <a:pPr marL="0" indent="0">
                        <a:buNone/>
                      </a:pPr>
                      <a:r>
                        <a:rPr lang="en-US" sz="1150" b="1" dirty="0">
                          <a:solidFill>
                            <a:srgbClr val="141E24"/>
                          </a:solidFill>
                          <a:latin typeface="Arial" pitchFamily="34" charset="0"/>
                          <a:ea typeface="Arial" pitchFamily="34" charset="-122"/>
                          <a:cs typeface="Arial" pitchFamily="34" charset="-120"/>
                        </a:rPr>
                        <a:t>Availability</a:t>
                      </a:r>
                      <a:endParaRPr lang="en-US" sz="11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F2F0EA"/>
                    </a:solidFill>
                  </a:tcPr>
                </a:tc>
                <a:tc>
                  <a:txBody>
                    <a:bodyPr/>
                    <a:lstStyle/>
                    <a:p>
                      <a:pPr marL="0" indent="0">
                        <a:buNone/>
                      </a:pPr>
                      <a:r>
                        <a:rPr lang="en-US" sz="1150" dirty="0">
                          <a:solidFill>
                            <a:srgbClr val="2C5F5A"/>
                          </a:solidFill>
                          <a:latin typeface="Arial" pitchFamily="34" charset="0"/>
                          <a:ea typeface="Arial" pitchFamily="34" charset="-122"/>
                          <a:cs typeface="Arial" pitchFamily="34" charset="-120"/>
                        </a:rPr>
                        <a:t>24/7, any time zone</a:t>
                      </a:r>
                      <a:endParaRPr lang="en-US" sz="11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FFFFFF"/>
                    </a:solidFill>
                  </a:tcPr>
                </a:tc>
                <a:tc>
                  <a:txBody>
                    <a:bodyPr/>
                    <a:lstStyle/>
                    <a:p>
                      <a:pPr marL="0" indent="0">
                        <a:buNone/>
                      </a:pPr>
                      <a:r>
                        <a:rPr lang="en-US" sz="1150" dirty="0">
                          <a:solidFill>
                            <a:srgbClr val="5A6B70"/>
                          </a:solidFill>
                          <a:latin typeface="Arial" pitchFamily="34" charset="0"/>
                          <a:ea typeface="Arial" pitchFamily="34" charset="-122"/>
                          <a:cs typeface="Arial" pitchFamily="34" charset="-120"/>
                        </a:rPr>
                        <a:t>Office hours only</a:t>
                      </a:r>
                      <a:endParaRPr lang="en-US" sz="11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731520">
                <a:tc>
                  <a:txBody>
                    <a:bodyPr/>
                    <a:lstStyle/>
                    <a:p>
                      <a:pPr marL="0" indent="0">
                        <a:buNone/>
                      </a:pPr>
                      <a:r>
                        <a:rPr lang="en-US" sz="1150" b="1" dirty="0">
                          <a:solidFill>
                            <a:srgbClr val="141E24"/>
                          </a:solidFill>
                          <a:latin typeface="Arial" pitchFamily="34" charset="0"/>
                          <a:ea typeface="Arial" pitchFamily="34" charset="-122"/>
                          <a:cs typeface="Arial" pitchFamily="34" charset="-120"/>
                        </a:rPr>
                        <a:t>Stigma</a:t>
                      </a:r>
                      <a:endParaRPr lang="en-US" sz="11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F2F0EA"/>
                    </a:solidFill>
                  </a:tcPr>
                </a:tc>
                <a:tc>
                  <a:txBody>
                    <a:bodyPr/>
                    <a:lstStyle/>
                    <a:p>
                      <a:pPr marL="0" indent="0">
                        <a:buNone/>
                      </a:pPr>
                      <a:r>
                        <a:rPr lang="en-US" sz="1150" dirty="0">
                          <a:solidFill>
                            <a:srgbClr val="2C5F5A"/>
                          </a:solidFill>
                          <a:latin typeface="Arial" pitchFamily="34" charset="0"/>
                          <a:ea typeface="Arial" pitchFamily="34" charset="-122"/>
                          <a:cs typeface="Arial" pitchFamily="34" charset="-120"/>
                        </a:rPr>
                        <a:t>Lower, private use</a:t>
                      </a:r>
                      <a:endParaRPr lang="en-US" sz="11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FFFFFF"/>
                    </a:solidFill>
                  </a:tcPr>
                </a:tc>
                <a:tc>
                  <a:txBody>
                    <a:bodyPr/>
                    <a:lstStyle/>
                    <a:p>
                      <a:pPr marL="0" indent="0">
                        <a:buNone/>
                      </a:pPr>
                      <a:r>
                        <a:rPr lang="en-US" sz="1150" dirty="0">
                          <a:solidFill>
                            <a:srgbClr val="5A6B70"/>
                          </a:solidFill>
                          <a:latin typeface="Arial" pitchFamily="34" charset="0"/>
                          <a:ea typeface="Arial" pitchFamily="34" charset="-122"/>
                          <a:cs typeface="Arial" pitchFamily="34" charset="-120"/>
                        </a:rPr>
                        <a:t>Can deter students</a:t>
                      </a:r>
                      <a:endParaRPr lang="en-US" sz="11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731520">
                <a:tc>
                  <a:txBody>
                    <a:bodyPr/>
                    <a:lstStyle/>
                    <a:p>
                      <a:pPr marL="0" indent="0">
                        <a:buNone/>
                      </a:pPr>
                      <a:r>
                        <a:rPr lang="en-US" sz="1150" b="1" dirty="0">
                          <a:solidFill>
                            <a:srgbClr val="141E24"/>
                          </a:solidFill>
                          <a:latin typeface="Arial" pitchFamily="34" charset="0"/>
                          <a:ea typeface="Arial" pitchFamily="34" charset="-122"/>
                          <a:cs typeface="Arial" pitchFamily="34" charset="-120"/>
                        </a:rPr>
                        <a:t>Cost / Time</a:t>
                      </a:r>
                      <a:endParaRPr lang="en-US" sz="11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F2F0EA"/>
                    </a:solidFill>
                  </a:tcPr>
                </a:tc>
                <a:tc>
                  <a:txBody>
                    <a:bodyPr/>
                    <a:lstStyle/>
                    <a:p>
                      <a:pPr marL="0" indent="0">
                        <a:buNone/>
                      </a:pPr>
                      <a:r>
                        <a:rPr lang="en-US" sz="1150" dirty="0">
                          <a:solidFill>
                            <a:srgbClr val="2C5F5A"/>
                          </a:solidFill>
                          <a:latin typeface="Arial" pitchFamily="34" charset="0"/>
                          <a:ea typeface="Arial" pitchFamily="34" charset="-122"/>
                          <a:cs typeface="Arial" pitchFamily="34" charset="-120"/>
                        </a:rPr>
                        <a:t>Low barrier to entry</a:t>
                      </a:r>
                      <a:endParaRPr lang="en-US" sz="11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FFFFFF"/>
                    </a:solidFill>
                  </a:tcPr>
                </a:tc>
                <a:tc>
                  <a:txBody>
                    <a:bodyPr/>
                    <a:lstStyle/>
                    <a:p>
                      <a:pPr marL="0" indent="0">
                        <a:buNone/>
                      </a:pPr>
                      <a:r>
                        <a:rPr lang="en-US" sz="1150" dirty="0">
                          <a:solidFill>
                            <a:srgbClr val="5A6B70"/>
                          </a:solidFill>
                          <a:latin typeface="Arial" pitchFamily="34" charset="0"/>
                          <a:ea typeface="Arial" pitchFamily="34" charset="-122"/>
                          <a:cs typeface="Arial" pitchFamily="34" charset="-120"/>
                        </a:rPr>
                        <a:t>Higher barrier</a:t>
                      </a:r>
                      <a:endParaRPr lang="en-US" sz="11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731520">
                <a:tc>
                  <a:txBody>
                    <a:bodyPr/>
                    <a:lstStyle/>
                    <a:p>
                      <a:pPr marL="0" indent="0">
                        <a:buNone/>
                      </a:pPr>
                      <a:r>
                        <a:rPr lang="en-US" sz="1150" b="1" dirty="0">
                          <a:solidFill>
                            <a:srgbClr val="141E24"/>
                          </a:solidFill>
                          <a:latin typeface="Arial" pitchFamily="34" charset="0"/>
                          <a:ea typeface="Arial" pitchFamily="34" charset="-122"/>
                          <a:cs typeface="Arial" pitchFamily="34" charset="-120"/>
                        </a:rPr>
                        <a:t>Escalation</a:t>
                      </a:r>
                      <a:endParaRPr lang="en-US" sz="11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F2F0EA"/>
                    </a:solidFill>
                  </a:tcPr>
                </a:tc>
                <a:tc>
                  <a:txBody>
                    <a:bodyPr/>
                    <a:lstStyle/>
                    <a:p>
                      <a:pPr marL="0" indent="0">
                        <a:buNone/>
                      </a:pPr>
                      <a:r>
                        <a:rPr lang="en-US" sz="1150" dirty="0">
                          <a:solidFill>
                            <a:srgbClr val="2C5F5A"/>
                          </a:solidFill>
                          <a:latin typeface="Arial" pitchFamily="34" charset="0"/>
                          <a:ea typeface="Arial" pitchFamily="34" charset="-122"/>
                          <a:cs typeface="Arial" pitchFamily="34" charset="-120"/>
                        </a:rPr>
                        <a:t>Built-in referral pathway</a:t>
                      </a:r>
                      <a:endParaRPr lang="en-US" sz="11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FFFFFF"/>
                    </a:solidFill>
                  </a:tcPr>
                </a:tc>
                <a:tc>
                  <a:txBody>
                    <a:bodyPr/>
                    <a:lstStyle/>
                    <a:p>
                      <a:pPr marL="0" indent="0">
                        <a:buNone/>
                      </a:pPr>
                      <a:r>
                        <a:rPr lang="en-US" sz="1150" dirty="0">
                          <a:solidFill>
                            <a:srgbClr val="5A6B70"/>
                          </a:solidFill>
                          <a:latin typeface="Arial" pitchFamily="34" charset="0"/>
                          <a:ea typeface="Arial" pitchFamily="34" charset="-122"/>
                          <a:cs typeface="Arial" pitchFamily="34" charset="-120"/>
                        </a:rPr>
                        <a:t>Requires separate step</a:t>
                      </a:r>
                      <a:endParaRPr lang="en-US" sz="1150" dirty="0">
                        <a:latin typeface="Arial" charset="0"/>
                        <a:ea typeface="Arial" charset="0"/>
                        <a:cs typeface="Arial" charset="0"/>
                      </a:endParaRPr>
                    </a:p>
                  </a:txBody>
                  <a:tcPr marL="76200" marR="76200" marT="50800" marB="50800" anchor="ctr">
                    <a:lnL w="9525" cap="flat" cmpd="sng" algn="ctr">
                      <a:solidFill>
                        <a:srgbClr val="D8D3C8"/>
                      </a:solidFill>
                      <a:prstDash val="solid"/>
                      <a:round/>
                      <a:headEnd type="none" w="med" len="med"/>
                      <a:tailEnd type="none" w="med" len="med"/>
                    </a:lnL>
                    <a:lnR w="9525" cap="flat" cmpd="sng" algn="ctr">
                      <a:solidFill>
                        <a:srgbClr val="D8D3C8"/>
                      </a:solidFill>
                      <a:prstDash val="solid"/>
                      <a:round/>
                      <a:headEnd type="none" w="med" len="med"/>
                      <a:tailEnd type="none" w="med" len="med"/>
                    </a:lnR>
                    <a:lnT w="9525" cap="flat" cmpd="sng" algn="ctr">
                      <a:solidFill>
                        <a:srgbClr val="D8D3C8"/>
                      </a:solidFill>
                      <a:prstDash val="solid"/>
                      <a:round/>
                      <a:headEnd type="none" w="med" len="med"/>
                      <a:tailEnd type="none" w="med" len="med"/>
                    </a:lnT>
                    <a:lnB w="9525" cap="flat" cmpd="sng" algn="ctr">
                      <a:solidFill>
                        <a:srgbClr val="D8D3C8"/>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7" name="Text 4"/>
          <p:cNvSpPr/>
          <p:nvPr/>
        </p:nvSpPr>
        <p:spPr>
          <a:xfrm>
            <a:off x="640080" y="6473952"/>
            <a:ext cx="3657600" cy="256032"/>
          </a:xfrm>
          <a:prstGeom prst="rect">
            <a:avLst/>
          </a:prstGeom>
          <a:noFill/>
          <a:ln/>
        </p:spPr>
        <p:txBody>
          <a:bodyPr wrap="square" lIns="0" tIns="0" rIns="0" bIns="0" rtlCol="0" anchor="ctr"/>
          <a:lstStyle/>
          <a:p>
            <a:pPr marL="0" indent="0" algn="l">
              <a:buNone/>
            </a:pPr>
            <a:r>
              <a:rPr lang="en-US" sz="1050" dirty="0">
                <a:solidFill>
                  <a:srgbClr val="5A6B70"/>
                </a:solidFill>
                <a:latin typeface="Arial" pitchFamily="34" charset="0"/>
                <a:ea typeface="Arial" pitchFamily="34" charset="-122"/>
                <a:cs typeface="Arial" pitchFamily="34" charset="-120"/>
              </a:rPr>
              <a:t>LCHS7009  ·  MindConnect</a:t>
            </a:r>
            <a:endParaRPr lang="en-US" sz="1050" dirty="0"/>
          </a:p>
        </p:txBody>
      </p:sp>
      <p:sp>
        <p:nvSpPr>
          <p:cNvPr id="8" name="Text 5"/>
          <p:cNvSpPr/>
          <p:nvPr/>
        </p:nvSpPr>
        <p:spPr>
          <a:xfrm>
            <a:off x="10634472" y="6473952"/>
            <a:ext cx="914400" cy="256032"/>
          </a:xfrm>
          <a:prstGeom prst="rect">
            <a:avLst/>
          </a:prstGeom>
          <a:noFill/>
          <a:ln/>
        </p:spPr>
        <p:txBody>
          <a:bodyPr wrap="square" lIns="0" tIns="0" rIns="0" bIns="0" rtlCol="0" anchor="ctr"/>
          <a:lstStyle/>
          <a:p>
            <a:pPr marL="0" indent="0" algn="r">
              <a:buNone/>
            </a:pPr>
            <a:r>
              <a:rPr lang="en-US" sz="1050" dirty="0">
                <a:solidFill>
                  <a:srgbClr val="5A6B70"/>
                </a:solidFill>
                <a:latin typeface="Arial" pitchFamily="34" charset="0"/>
                <a:ea typeface="Arial" pitchFamily="34" charset="-122"/>
                <a:cs typeface="Arial" pitchFamily="34" charset="-120"/>
              </a:rPr>
              <a:t>10 / 12</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40080" y="384048"/>
            <a:ext cx="10908792" cy="274320"/>
          </a:xfrm>
          <a:prstGeom prst="rect">
            <a:avLst/>
          </a:prstGeom>
          <a:noFill/>
          <a:ln/>
        </p:spPr>
        <p:txBody>
          <a:bodyPr wrap="square" lIns="0" tIns="0" rIns="0" bIns="0" rtlCol="0" anchor="ctr"/>
          <a:lstStyle/>
          <a:p>
            <a:pPr marL="0" indent="0" algn="l">
              <a:buNone/>
            </a:pPr>
            <a:r>
              <a:rPr lang="en-US" sz="1600" b="1" kern="0" spc="200" dirty="0">
                <a:solidFill>
                  <a:srgbClr val="2C5F5A"/>
                </a:solidFill>
                <a:latin typeface="Arial" pitchFamily="34" charset="0"/>
                <a:ea typeface="Arial" pitchFamily="34" charset="-122"/>
                <a:cs typeface="Arial" pitchFamily="34" charset="-120"/>
              </a:rPr>
              <a:t>09</a:t>
            </a:r>
            <a:r>
              <a:rPr lang="en-US" sz="1600" kern="0" spc="200" dirty="0">
                <a:solidFill>
                  <a:srgbClr val="5A6B70"/>
                </a:solidFill>
                <a:latin typeface="Arial" pitchFamily="34" charset="0"/>
                <a:ea typeface="Arial" pitchFamily="34" charset="-122"/>
                <a:cs typeface="Arial" pitchFamily="34" charset="-120"/>
              </a:rPr>
              <a:t>   THE RATIONALE</a:t>
            </a:r>
            <a:endParaRPr lang="en-US" sz="1600" dirty="0"/>
          </a:p>
        </p:txBody>
      </p:sp>
      <p:sp>
        <p:nvSpPr>
          <p:cNvPr id="3" name="Text 1"/>
          <p:cNvSpPr/>
          <p:nvPr/>
        </p:nvSpPr>
        <p:spPr>
          <a:xfrm>
            <a:off x="640080" y="658368"/>
            <a:ext cx="10908792" cy="685800"/>
          </a:xfrm>
          <a:prstGeom prst="rect">
            <a:avLst/>
          </a:prstGeom>
          <a:noFill/>
          <a:ln/>
        </p:spPr>
        <p:txBody>
          <a:bodyPr wrap="square" lIns="0" tIns="0" rIns="0" bIns="0" rtlCol="0" anchor="t"/>
          <a:lstStyle/>
          <a:p>
            <a:pPr marL="0" indent="0" algn="l">
              <a:buNone/>
            </a:pPr>
            <a:r>
              <a:rPr lang="en-US" sz="3600" b="1" dirty="0">
                <a:solidFill>
                  <a:srgbClr val="141E24"/>
                </a:solidFill>
                <a:latin typeface="Arial" pitchFamily="34" charset="0"/>
                <a:ea typeface="Arial" pitchFamily="34" charset="-122"/>
                <a:cs typeface="Arial" pitchFamily="34" charset="-120"/>
              </a:rPr>
              <a:t>Evidence Supporting the Chosen Approach</a:t>
            </a:r>
            <a:endParaRPr lang="en-US" sz="3600" dirty="0"/>
          </a:p>
        </p:txBody>
      </p:sp>
      <p:sp>
        <p:nvSpPr>
          <p:cNvPr id="4" name="Shape 2"/>
          <p:cNvSpPr/>
          <p:nvPr/>
        </p:nvSpPr>
        <p:spPr>
          <a:xfrm>
            <a:off x="640080" y="1481328"/>
            <a:ext cx="10908792" cy="0"/>
          </a:xfrm>
          <a:prstGeom prst="line">
            <a:avLst/>
          </a:prstGeom>
          <a:noFill/>
          <a:ln w="12700">
            <a:solidFill>
              <a:srgbClr val="D8D3C8"/>
            </a:solidFill>
            <a:prstDash val="solid"/>
          </a:ln>
        </p:spPr>
        <p:txBody>
          <a:bodyPr/>
          <a:lstStyle/>
          <a:p>
            <a:endParaRPr lang="en-GB" sz="2400"/>
          </a:p>
        </p:txBody>
      </p:sp>
      <p:sp>
        <p:nvSpPr>
          <p:cNvPr id="5" name="Text 3"/>
          <p:cNvSpPr/>
          <p:nvPr/>
        </p:nvSpPr>
        <p:spPr>
          <a:xfrm>
            <a:off x="640080" y="1783080"/>
            <a:ext cx="5577840" cy="4023360"/>
          </a:xfrm>
          <a:prstGeom prst="rect">
            <a:avLst/>
          </a:prstGeom>
          <a:noFill/>
          <a:ln/>
        </p:spPr>
        <p:txBody>
          <a:bodyPr wrap="square" lIns="0" tIns="0" rIns="0" bIns="0" rtlCol="0" anchor="t"/>
          <a:lstStyle/>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Grounded in a growing evidence base, not assumption</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App-based interventions improve wellbeing (Oliveira et al., 2021)</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Simple, focused features suit a stressed student's routine</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Digital therapies recommended for depression and anxiety (NICE, 2024)</a:t>
            </a:r>
            <a:endParaRPr lang="en-US" dirty="0"/>
          </a:p>
          <a:p>
            <a:pPr marL="203200" indent="-203200" algn="just">
              <a:spcAft>
                <a:spcPts val="1400"/>
              </a:spcAft>
              <a:buSzPct val="100000"/>
              <a:buChar char="–"/>
            </a:pPr>
            <a:r>
              <a:rPr lang="en-US" dirty="0">
                <a:solidFill>
                  <a:srgbClr val="141E24"/>
                </a:solidFill>
                <a:latin typeface="Arial" pitchFamily="34" charset="0"/>
                <a:ea typeface="Arial" pitchFamily="34" charset="-122"/>
                <a:cs typeface="Arial" pitchFamily="34" charset="-120"/>
              </a:rPr>
              <a:t>Supports built-in escalation to professional care</a:t>
            </a:r>
            <a:endParaRPr lang="en-US" dirty="0"/>
          </a:p>
        </p:txBody>
      </p:sp>
      <p:sp>
        <p:nvSpPr>
          <p:cNvPr id="6" name="Shape 4"/>
          <p:cNvSpPr/>
          <p:nvPr/>
        </p:nvSpPr>
        <p:spPr>
          <a:xfrm>
            <a:off x="6766560" y="1783080"/>
            <a:ext cx="5394960" cy="3931920"/>
          </a:xfrm>
          <a:prstGeom prst="rect">
            <a:avLst/>
          </a:prstGeom>
          <a:solidFill>
            <a:srgbClr val="FFFFFF"/>
          </a:solidFill>
          <a:ln w="12700">
            <a:solidFill>
              <a:srgbClr val="D8D3C8"/>
            </a:solidFill>
            <a:prstDash val="solid"/>
          </a:ln>
          <a:effectLst>
            <a:outerShdw blurRad="101600" dist="38100" dir="5400000" algn="bl" rotWithShape="0">
              <a:srgbClr val="1A1A1A">
                <a:alpha val="12000"/>
              </a:srgbClr>
            </a:outerShdw>
          </a:effectLst>
        </p:spPr>
        <p:txBody>
          <a:bodyPr/>
          <a:lstStyle/>
          <a:p>
            <a:endParaRPr lang="en-GB" sz="2400"/>
          </a:p>
        </p:txBody>
      </p:sp>
      <p:sp>
        <p:nvSpPr>
          <p:cNvPr id="7" name="Shape 5"/>
          <p:cNvSpPr/>
          <p:nvPr/>
        </p:nvSpPr>
        <p:spPr>
          <a:xfrm>
            <a:off x="7086600" y="2148840"/>
            <a:ext cx="2286000" cy="868680"/>
          </a:xfrm>
          <a:prstGeom prst="rect">
            <a:avLst/>
          </a:prstGeom>
          <a:solidFill>
            <a:srgbClr val="F2F0EA"/>
          </a:solidFill>
          <a:ln w="12700">
            <a:solidFill>
              <a:srgbClr val="D8D3C8"/>
            </a:solidFill>
            <a:prstDash val="solid"/>
          </a:ln>
        </p:spPr>
        <p:txBody>
          <a:bodyPr/>
          <a:lstStyle/>
          <a:p>
            <a:endParaRPr lang="en-GB" sz="2400"/>
          </a:p>
        </p:txBody>
      </p:sp>
      <p:sp>
        <p:nvSpPr>
          <p:cNvPr id="8" name="Text 6"/>
          <p:cNvSpPr/>
          <p:nvPr/>
        </p:nvSpPr>
        <p:spPr>
          <a:xfrm>
            <a:off x="7223760" y="2240280"/>
            <a:ext cx="2011680" cy="685800"/>
          </a:xfrm>
          <a:prstGeom prst="rect">
            <a:avLst/>
          </a:prstGeom>
          <a:noFill/>
          <a:ln/>
        </p:spPr>
        <p:txBody>
          <a:bodyPr wrap="square" lIns="0" tIns="0" rIns="0" bIns="0" rtlCol="0" anchor="ctr"/>
          <a:lstStyle/>
          <a:p>
            <a:pPr marL="0" indent="0" algn="l">
              <a:buNone/>
            </a:pPr>
            <a:r>
              <a:rPr lang="en-US" sz="1600" b="1" dirty="0">
                <a:solidFill>
                  <a:srgbClr val="141E24"/>
                </a:solidFill>
                <a:latin typeface="Arial" pitchFamily="34" charset="0"/>
                <a:ea typeface="Arial" pitchFamily="34" charset="-122"/>
                <a:cs typeface="Arial" pitchFamily="34" charset="-120"/>
              </a:rPr>
              <a:t>Oliveira et al. (2021)
</a:t>
            </a:r>
            <a:endParaRPr lang="en-US" sz="1600" dirty="0"/>
          </a:p>
          <a:p>
            <a:pPr marL="0" indent="0" algn="l">
              <a:buNone/>
            </a:pPr>
            <a:r>
              <a:rPr lang="en-US" sz="1100" dirty="0">
                <a:solidFill>
                  <a:srgbClr val="5A6B70"/>
                </a:solidFill>
                <a:latin typeface="Arial" pitchFamily="34" charset="0"/>
                <a:ea typeface="Arial" pitchFamily="34" charset="-122"/>
                <a:cs typeface="Arial" pitchFamily="34" charset="-120"/>
              </a:rPr>
              <a:t>App-based interventions improve student wellbeing</a:t>
            </a:r>
            <a:endParaRPr lang="en-US" sz="1600" dirty="0"/>
          </a:p>
        </p:txBody>
      </p:sp>
      <p:sp>
        <p:nvSpPr>
          <p:cNvPr id="9" name="Shape 7"/>
          <p:cNvSpPr/>
          <p:nvPr/>
        </p:nvSpPr>
        <p:spPr>
          <a:xfrm>
            <a:off x="9555480" y="2148840"/>
            <a:ext cx="2286000" cy="868680"/>
          </a:xfrm>
          <a:prstGeom prst="rect">
            <a:avLst/>
          </a:prstGeom>
          <a:solidFill>
            <a:srgbClr val="F2F0EA"/>
          </a:solidFill>
          <a:ln w="12700">
            <a:solidFill>
              <a:srgbClr val="D8D3C8"/>
            </a:solidFill>
            <a:prstDash val="solid"/>
          </a:ln>
        </p:spPr>
        <p:txBody>
          <a:bodyPr/>
          <a:lstStyle/>
          <a:p>
            <a:endParaRPr lang="en-GB" sz="2400"/>
          </a:p>
        </p:txBody>
      </p:sp>
      <p:sp>
        <p:nvSpPr>
          <p:cNvPr id="10" name="Text 8"/>
          <p:cNvSpPr/>
          <p:nvPr/>
        </p:nvSpPr>
        <p:spPr>
          <a:xfrm>
            <a:off x="9692640" y="2240280"/>
            <a:ext cx="2011680" cy="685800"/>
          </a:xfrm>
          <a:prstGeom prst="rect">
            <a:avLst/>
          </a:prstGeom>
          <a:noFill/>
          <a:ln/>
        </p:spPr>
        <p:txBody>
          <a:bodyPr wrap="square" lIns="0" tIns="0" rIns="0" bIns="0" rtlCol="0" anchor="ctr"/>
          <a:lstStyle/>
          <a:p>
            <a:pPr marL="0" indent="0" algn="l">
              <a:buNone/>
            </a:pPr>
            <a:r>
              <a:rPr lang="en-US" sz="1600" b="1" dirty="0">
                <a:solidFill>
                  <a:srgbClr val="141E24"/>
                </a:solidFill>
                <a:latin typeface="Arial" pitchFamily="34" charset="0"/>
                <a:ea typeface="Arial" pitchFamily="34" charset="-122"/>
                <a:cs typeface="Arial" pitchFamily="34" charset="-120"/>
              </a:rPr>
              <a:t>NICE (2024)
</a:t>
            </a:r>
            <a:endParaRPr lang="en-US" sz="1600" dirty="0"/>
          </a:p>
          <a:p>
            <a:pPr marL="0" indent="0" algn="l">
              <a:buNone/>
            </a:pPr>
            <a:r>
              <a:rPr lang="en-US" sz="1100" dirty="0">
                <a:solidFill>
                  <a:srgbClr val="5A6B70"/>
                </a:solidFill>
                <a:latin typeface="Arial" pitchFamily="34" charset="0"/>
                <a:ea typeface="Arial" pitchFamily="34" charset="-122"/>
                <a:cs typeface="Arial" pitchFamily="34" charset="-120"/>
              </a:rPr>
              <a:t>Digital therapies recommended for depression and anxiety</a:t>
            </a:r>
            <a:endParaRPr lang="en-US" sz="1600" dirty="0"/>
          </a:p>
        </p:txBody>
      </p:sp>
      <p:sp>
        <p:nvSpPr>
          <p:cNvPr id="11" name="Shape 9"/>
          <p:cNvSpPr/>
          <p:nvPr/>
        </p:nvSpPr>
        <p:spPr>
          <a:xfrm>
            <a:off x="8229600" y="3017520"/>
            <a:ext cx="1234440" cy="502920"/>
          </a:xfrm>
          <a:prstGeom prst="line">
            <a:avLst/>
          </a:prstGeom>
          <a:noFill/>
          <a:ln w="25400">
            <a:solidFill>
              <a:srgbClr val="C3D1CB"/>
            </a:solidFill>
            <a:prstDash val="solid"/>
          </a:ln>
        </p:spPr>
        <p:txBody>
          <a:bodyPr/>
          <a:lstStyle/>
          <a:p>
            <a:endParaRPr lang="en-GB" sz="2400"/>
          </a:p>
        </p:txBody>
      </p:sp>
      <p:sp>
        <p:nvSpPr>
          <p:cNvPr id="12" name="Shape 10"/>
          <p:cNvSpPr/>
          <p:nvPr/>
        </p:nvSpPr>
        <p:spPr>
          <a:xfrm flipV="1">
            <a:off x="9464040" y="3017520"/>
            <a:ext cx="1234439" cy="502920"/>
          </a:xfrm>
          <a:prstGeom prst="line">
            <a:avLst/>
          </a:prstGeom>
          <a:noFill/>
          <a:ln w="25400">
            <a:solidFill>
              <a:srgbClr val="C3D1CB"/>
            </a:solidFill>
            <a:prstDash val="solid"/>
          </a:ln>
        </p:spPr>
        <p:txBody>
          <a:bodyPr/>
          <a:lstStyle/>
          <a:p>
            <a:endParaRPr lang="en-GB" sz="2400"/>
          </a:p>
        </p:txBody>
      </p:sp>
      <p:sp>
        <p:nvSpPr>
          <p:cNvPr id="13" name="Shape 11"/>
          <p:cNvSpPr/>
          <p:nvPr/>
        </p:nvSpPr>
        <p:spPr>
          <a:xfrm>
            <a:off x="9464040" y="3520440"/>
            <a:ext cx="0" cy="365760"/>
          </a:xfrm>
          <a:prstGeom prst="line">
            <a:avLst/>
          </a:prstGeom>
          <a:noFill/>
          <a:ln w="25400">
            <a:solidFill>
              <a:srgbClr val="C3D1CB"/>
            </a:solidFill>
            <a:prstDash val="solid"/>
          </a:ln>
        </p:spPr>
        <p:txBody>
          <a:bodyPr/>
          <a:lstStyle/>
          <a:p>
            <a:endParaRPr lang="en-GB" sz="2400"/>
          </a:p>
        </p:txBody>
      </p:sp>
      <p:sp>
        <p:nvSpPr>
          <p:cNvPr id="14" name="Shape 12"/>
          <p:cNvSpPr/>
          <p:nvPr/>
        </p:nvSpPr>
        <p:spPr>
          <a:xfrm>
            <a:off x="7909560" y="3886200"/>
            <a:ext cx="3108960" cy="868680"/>
          </a:xfrm>
          <a:prstGeom prst="rect">
            <a:avLst/>
          </a:prstGeom>
          <a:solidFill>
            <a:srgbClr val="2C5F5A"/>
          </a:solidFill>
          <a:ln w="12700">
            <a:solidFill>
              <a:srgbClr val="2C5F5A"/>
            </a:solidFill>
            <a:prstDash val="solid"/>
          </a:ln>
        </p:spPr>
        <p:txBody>
          <a:bodyPr/>
          <a:lstStyle/>
          <a:p>
            <a:endParaRPr lang="en-GB" sz="2400"/>
          </a:p>
        </p:txBody>
      </p:sp>
      <p:sp>
        <p:nvSpPr>
          <p:cNvPr id="15" name="Text 13"/>
          <p:cNvSpPr/>
          <p:nvPr/>
        </p:nvSpPr>
        <p:spPr>
          <a:xfrm>
            <a:off x="7909560" y="3886200"/>
            <a:ext cx="3108960" cy="868680"/>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MindConnect
</a:t>
            </a:r>
            <a:endParaRPr lang="en-US" dirty="0"/>
          </a:p>
          <a:p>
            <a:pPr marL="0" indent="0" algn="ctr">
              <a:buNone/>
            </a:pPr>
            <a:r>
              <a:rPr lang="en-US" sz="1200" dirty="0">
                <a:solidFill>
                  <a:srgbClr val="D3E4E0"/>
                </a:solidFill>
                <a:latin typeface="Arial" pitchFamily="34" charset="0"/>
                <a:ea typeface="Arial" pitchFamily="34" charset="-122"/>
                <a:cs typeface="Arial" pitchFamily="34" charset="-120"/>
              </a:rPr>
              <a:t>Evidence-based platform design</a:t>
            </a:r>
            <a:endParaRPr lang="en-US" dirty="0"/>
          </a:p>
        </p:txBody>
      </p:sp>
      <p:sp>
        <p:nvSpPr>
          <p:cNvPr id="16" name="Text 14"/>
          <p:cNvSpPr/>
          <p:nvPr/>
        </p:nvSpPr>
        <p:spPr>
          <a:xfrm>
            <a:off x="640080" y="6473952"/>
            <a:ext cx="3657600" cy="256032"/>
          </a:xfrm>
          <a:prstGeom prst="rect">
            <a:avLst/>
          </a:prstGeom>
          <a:noFill/>
          <a:ln/>
        </p:spPr>
        <p:txBody>
          <a:bodyPr wrap="square" lIns="0" tIns="0" rIns="0" bIns="0" rtlCol="0" anchor="ctr"/>
          <a:lstStyle/>
          <a:p>
            <a:pPr marL="0" indent="0" algn="l">
              <a:buNone/>
            </a:pPr>
            <a:r>
              <a:rPr lang="en-US" sz="1050" dirty="0">
                <a:solidFill>
                  <a:srgbClr val="5A6B70"/>
                </a:solidFill>
                <a:latin typeface="Arial" pitchFamily="34" charset="0"/>
                <a:ea typeface="Arial" pitchFamily="34" charset="-122"/>
                <a:cs typeface="Arial" pitchFamily="34" charset="-120"/>
              </a:rPr>
              <a:t>LCHS7009  ·  MindConnect</a:t>
            </a:r>
            <a:endParaRPr lang="en-US" sz="1050" dirty="0"/>
          </a:p>
        </p:txBody>
      </p:sp>
      <p:sp>
        <p:nvSpPr>
          <p:cNvPr id="17" name="Text 15"/>
          <p:cNvSpPr/>
          <p:nvPr/>
        </p:nvSpPr>
        <p:spPr>
          <a:xfrm>
            <a:off x="10634472" y="6473952"/>
            <a:ext cx="914400" cy="256032"/>
          </a:xfrm>
          <a:prstGeom prst="rect">
            <a:avLst/>
          </a:prstGeom>
          <a:noFill/>
          <a:ln/>
        </p:spPr>
        <p:txBody>
          <a:bodyPr wrap="square" lIns="0" tIns="0" rIns="0" bIns="0" rtlCol="0" anchor="ctr"/>
          <a:lstStyle/>
          <a:p>
            <a:pPr marL="0" indent="0" algn="r">
              <a:buNone/>
            </a:pPr>
            <a:r>
              <a:rPr lang="en-US" sz="1050" dirty="0">
                <a:solidFill>
                  <a:srgbClr val="5A6B70"/>
                </a:solidFill>
                <a:latin typeface="Arial" pitchFamily="34" charset="0"/>
                <a:ea typeface="Arial" pitchFamily="34" charset="-122"/>
                <a:cs typeface="Arial" pitchFamily="34" charset="-120"/>
              </a:rPr>
              <a:t>11 / 12</a:t>
            </a:r>
            <a:endParaRPr lang="en-US" sz="10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4206240" cy="6858000"/>
          </a:xfrm>
          <a:prstGeom prst="rect">
            <a:avLst/>
          </a:prstGeom>
          <a:solidFill>
            <a:srgbClr val="3B2F5E"/>
          </a:solidFill>
          <a:ln/>
        </p:spPr>
        <p:txBody>
          <a:bodyPr/>
          <a:lstStyle/>
          <a:p>
            <a:endParaRPr lang="en-GB"/>
          </a:p>
        </p:txBody>
      </p:sp>
      <p:sp>
        <p:nvSpPr>
          <p:cNvPr id="3" name="Shape 1"/>
          <p:cNvSpPr/>
          <p:nvPr/>
        </p:nvSpPr>
        <p:spPr>
          <a:xfrm>
            <a:off x="9902549" y="297180"/>
            <a:ext cx="1828800" cy="1828800"/>
          </a:xfrm>
          <a:prstGeom prst="ellipse">
            <a:avLst/>
          </a:prstGeom>
          <a:solidFill>
            <a:srgbClr val="4F3F76"/>
          </a:solidFill>
          <a:ln/>
        </p:spPr>
        <p:txBody>
          <a:bodyPr/>
          <a:lstStyle/>
          <a:p>
            <a:endParaRPr lang="en-GB"/>
          </a:p>
        </p:txBody>
      </p:sp>
      <p:sp>
        <p:nvSpPr>
          <p:cNvPr id="4" name="Shape 2"/>
          <p:cNvSpPr/>
          <p:nvPr/>
        </p:nvSpPr>
        <p:spPr>
          <a:xfrm>
            <a:off x="-548640" y="5669280"/>
            <a:ext cx="1463040" cy="1463040"/>
          </a:xfrm>
          <a:prstGeom prst="ellipse">
            <a:avLst/>
          </a:prstGeom>
          <a:solidFill>
            <a:srgbClr val="4F3F76"/>
          </a:solidFill>
          <a:ln/>
        </p:spPr>
        <p:txBody>
          <a:bodyPr/>
          <a:lstStyle/>
          <a:p>
            <a:endParaRPr lang="en-GB"/>
          </a:p>
        </p:txBody>
      </p:sp>
      <p:sp>
        <p:nvSpPr>
          <p:cNvPr id="5" name="Text 3"/>
          <p:cNvSpPr/>
          <p:nvPr/>
        </p:nvSpPr>
        <p:spPr>
          <a:xfrm>
            <a:off x="457200" y="548640"/>
            <a:ext cx="3291840" cy="457200"/>
          </a:xfrm>
          <a:prstGeom prst="rect">
            <a:avLst/>
          </a:prstGeom>
          <a:noFill/>
          <a:ln/>
        </p:spPr>
        <p:txBody>
          <a:bodyPr wrap="square" lIns="0" tIns="0" rIns="0" bIns="0" rtlCol="0" anchor="ctr"/>
          <a:lstStyle/>
          <a:p>
            <a:pPr marL="0" indent="0">
              <a:buNone/>
            </a:pPr>
            <a:r>
              <a:rPr lang="en-US" sz="1600" b="1" kern="0" spc="200">
                <a:solidFill>
                  <a:srgbClr val="B7A9D9"/>
                </a:solidFill>
                <a:latin typeface="Calibri" pitchFamily="34" charset="0"/>
                <a:ea typeface="Calibri" pitchFamily="34" charset="-122"/>
                <a:cs typeface="Calibri" pitchFamily="34" charset="-120"/>
              </a:rPr>
              <a:t>LCHS7009</a:t>
            </a:r>
            <a:endParaRPr lang="en-US" sz="1600"/>
          </a:p>
        </p:txBody>
      </p:sp>
      <p:sp>
        <p:nvSpPr>
          <p:cNvPr id="6" name="Text 4"/>
          <p:cNvSpPr/>
          <p:nvPr/>
        </p:nvSpPr>
        <p:spPr>
          <a:xfrm>
            <a:off x="457200" y="1005840"/>
            <a:ext cx="3291840" cy="1188720"/>
          </a:xfrm>
          <a:prstGeom prst="rect">
            <a:avLst/>
          </a:prstGeom>
          <a:noFill/>
          <a:ln/>
        </p:spPr>
        <p:txBody>
          <a:bodyPr wrap="square" lIns="0" tIns="0" rIns="0" bIns="0" rtlCol="0" anchor="ctr"/>
          <a:lstStyle/>
          <a:p>
            <a:pPr marL="0" indent="0">
              <a:lnSpc>
                <a:spcPct val="115000"/>
              </a:lnSpc>
              <a:buNone/>
            </a:pPr>
            <a:r>
              <a:rPr lang="en-US" sz="2000" b="1">
                <a:solidFill>
                  <a:srgbClr val="FFFFFF"/>
                </a:solidFill>
                <a:latin typeface="Calibri" pitchFamily="34" charset="0"/>
                <a:ea typeface="Calibri" pitchFamily="34" charset="-122"/>
                <a:cs typeface="Calibri" pitchFamily="34" charset="-120"/>
              </a:rPr>
              <a:t>Population Health and</a:t>
            </a:r>
            <a:endParaRPr lang="en-US" sz="2000"/>
          </a:p>
          <a:p>
            <a:pPr marL="0" indent="0">
              <a:lnSpc>
                <a:spcPct val="115000"/>
              </a:lnSpc>
              <a:buNone/>
            </a:pPr>
            <a:r>
              <a:rPr lang="en-US" sz="2000" b="1">
                <a:solidFill>
                  <a:srgbClr val="FFFFFF"/>
                </a:solidFill>
                <a:latin typeface="Calibri" pitchFamily="34" charset="0"/>
                <a:ea typeface="Calibri" pitchFamily="34" charset="-122"/>
                <a:cs typeface="Calibri" pitchFamily="34" charset="-120"/>
              </a:rPr>
              <a:t>Digital Health Promotion</a:t>
            </a:r>
            <a:endParaRPr lang="en-US" sz="2000"/>
          </a:p>
        </p:txBody>
      </p:sp>
      <p:sp>
        <p:nvSpPr>
          <p:cNvPr id="7" name="Text 5"/>
          <p:cNvSpPr/>
          <p:nvPr/>
        </p:nvSpPr>
        <p:spPr>
          <a:xfrm>
            <a:off x="457200" y="3017520"/>
            <a:ext cx="3383280" cy="731520"/>
          </a:xfrm>
          <a:prstGeom prst="rect">
            <a:avLst/>
          </a:prstGeom>
          <a:noFill/>
          <a:ln/>
        </p:spPr>
        <p:txBody>
          <a:bodyPr wrap="square" lIns="0" tIns="0" rIns="0" bIns="0" rtlCol="0" anchor="ctr"/>
          <a:lstStyle/>
          <a:p>
            <a:pPr marL="0" indent="0">
              <a:lnSpc>
                <a:spcPct val="120000"/>
              </a:lnSpc>
              <a:buNone/>
            </a:pPr>
            <a:r>
              <a:rPr lang="en-US" sz="1400" i="1">
                <a:solidFill>
                  <a:srgbClr val="DCD3EC"/>
                </a:solidFill>
                <a:latin typeface="Calibri" pitchFamily="34" charset="0"/>
                <a:ea typeface="Calibri" pitchFamily="34" charset="-122"/>
                <a:cs typeface="Calibri" pitchFamily="34" charset="-120"/>
              </a:rPr>
              <a:t>Component 3</a:t>
            </a:r>
            <a:endParaRPr lang="en-US" sz="1400"/>
          </a:p>
          <a:p>
            <a:pPr marL="0" indent="0">
              <a:lnSpc>
                <a:spcPct val="120000"/>
              </a:lnSpc>
              <a:buNone/>
            </a:pPr>
            <a:r>
              <a:rPr lang="en-US" sz="1400" i="1">
                <a:solidFill>
                  <a:srgbClr val="DCD3EC"/>
                </a:solidFill>
                <a:latin typeface="Calibri" pitchFamily="34" charset="0"/>
                <a:ea typeface="Calibri" pitchFamily="34" charset="-122"/>
                <a:cs typeface="Calibri" pitchFamily="34" charset="-120"/>
              </a:rPr>
              <a:t>Group Project Presentation</a:t>
            </a:r>
            <a:endParaRPr lang="en-US" sz="1400"/>
          </a:p>
        </p:txBody>
      </p:sp>
      <p:sp>
        <p:nvSpPr>
          <p:cNvPr id="8" name="Shape 6"/>
          <p:cNvSpPr/>
          <p:nvPr/>
        </p:nvSpPr>
        <p:spPr>
          <a:xfrm>
            <a:off x="457200" y="3886200"/>
            <a:ext cx="914400" cy="0"/>
          </a:xfrm>
          <a:prstGeom prst="line">
            <a:avLst/>
          </a:prstGeom>
          <a:noFill/>
          <a:ln w="19050">
            <a:solidFill>
              <a:srgbClr val="8577AC"/>
            </a:solidFill>
            <a:prstDash val="solid"/>
          </a:ln>
        </p:spPr>
        <p:txBody>
          <a:bodyPr/>
          <a:lstStyle/>
          <a:p>
            <a:endParaRPr lang="en-GB"/>
          </a:p>
        </p:txBody>
      </p:sp>
      <p:sp>
        <p:nvSpPr>
          <p:cNvPr id="9" name="Text 7"/>
          <p:cNvSpPr/>
          <p:nvPr/>
        </p:nvSpPr>
        <p:spPr>
          <a:xfrm>
            <a:off x="457200" y="4114800"/>
            <a:ext cx="3383280" cy="365760"/>
          </a:xfrm>
          <a:prstGeom prst="rect">
            <a:avLst/>
          </a:prstGeom>
          <a:noFill/>
          <a:ln/>
        </p:spPr>
        <p:txBody>
          <a:bodyPr wrap="square" lIns="0" tIns="0" rIns="0" bIns="0" rtlCol="0" anchor="ctr"/>
          <a:lstStyle/>
          <a:p>
            <a:pPr marL="0" indent="0">
              <a:buNone/>
            </a:pPr>
            <a:r>
              <a:rPr lang="en-US" sz="1700" b="1">
                <a:solidFill>
                  <a:srgbClr val="FFFFFF"/>
                </a:solidFill>
                <a:latin typeface="Calibri" pitchFamily="34" charset="0"/>
                <a:ea typeface="Calibri" pitchFamily="34" charset="-122"/>
                <a:cs typeface="Calibri" pitchFamily="34" charset="-120"/>
              </a:rPr>
              <a:t>MD Motiur Rahman</a:t>
            </a:r>
            <a:endParaRPr lang="en-US" sz="1700"/>
          </a:p>
        </p:txBody>
      </p:sp>
      <p:sp>
        <p:nvSpPr>
          <p:cNvPr id="10" name="Text 8"/>
          <p:cNvSpPr/>
          <p:nvPr/>
        </p:nvSpPr>
        <p:spPr>
          <a:xfrm>
            <a:off x="457200" y="4480560"/>
            <a:ext cx="3383280" cy="365760"/>
          </a:xfrm>
          <a:prstGeom prst="rect">
            <a:avLst/>
          </a:prstGeom>
          <a:noFill/>
          <a:ln/>
        </p:spPr>
        <p:txBody>
          <a:bodyPr wrap="square" lIns="0" tIns="0" rIns="0" bIns="0" rtlCol="0" anchor="ctr"/>
          <a:lstStyle/>
          <a:p>
            <a:pPr marL="0" indent="0">
              <a:buNone/>
            </a:pPr>
            <a:r>
              <a:rPr lang="en-US" sz="1300">
                <a:solidFill>
                  <a:srgbClr val="DCD3EC"/>
                </a:solidFill>
                <a:latin typeface="Calibri" pitchFamily="34" charset="0"/>
                <a:ea typeface="Calibri" pitchFamily="34" charset="-122"/>
                <a:cs typeface="Calibri" pitchFamily="34" charset="-120"/>
              </a:rPr>
              <a:t>Student ID 2518275</a:t>
            </a:r>
            <a:endParaRPr lang="en-US" sz="1300"/>
          </a:p>
        </p:txBody>
      </p:sp>
      <p:sp>
        <p:nvSpPr>
          <p:cNvPr id="11" name="Text 9"/>
          <p:cNvSpPr/>
          <p:nvPr/>
        </p:nvSpPr>
        <p:spPr>
          <a:xfrm>
            <a:off x="457200" y="6035040"/>
            <a:ext cx="3383280" cy="365760"/>
          </a:xfrm>
          <a:prstGeom prst="rect">
            <a:avLst/>
          </a:prstGeom>
          <a:noFill/>
          <a:ln/>
        </p:spPr>
        <p:txBody>
          <a:bodyPr wrap="square" lIns="0" tIns="0" rIns="0" bIns="0" rtlCol="0" anchor="ctr"/>
          <a:lstStyle/>
          <a:p>
            <a:pPr marL="0" indent="0">
              <a:buNone/>
            </a:pPr>
            <a:r>
              <a:rPr lang="en-US" sz="1100">
                <a:solidFill>
                  <a:srgbClr val="B7A9D9"/>
                </a:solidFill>
                <a:latin typeface="Calibri" pitchFamily="34" charset="0"/>
                <a:ea typeface="Calibri" pitchFamily="34" charset="-122"/>
                <a:cs typeface="Calibri" pitchFamily="34" charset="-120"/>
              </a:rPr>
              <a:t>University of Wales Trinity Saint David</a:t>
            </a:r>
            <a:endParaRPr lang="en-US" sz="1100"/>
          </a:p>
        </p:txBody>
      </p:sp>
      <p:sp>
        <p:nvSpPr>
          <p:cNvPr id="12" name="Text 10"/>
          <p:cNvSpPr/>
          <p:nvPr/>
        </p:nvSpPr>
        <p:spPr>
          <a:xfrm>
            <a:off x="11521440" y="6446520"/>
            <a:ext cx="457200" cy="320040"/>
          </a:xfrm>
          <a:prstGeom prst="rect">
            <a:avLst/>
          </a:prstGeom>
          <a:noFill/>
          <a:ln/>
        </p:spPr>
        <p:txBody>
          <a:bodyPr wrap="square" lIns="0" tIns="0" rIns="0" bIns="0" rtlCol="0" anchor="ctr"/>
          <a:lstStyle/>
          <a:p>
            <a:pPr marL="0" indent="0" algn="r">
              <a:buNone/>
            </a:pPr>
            <a:r>
              <a:rPr lang="en-US" sz="1000" b="1">
                <a:solidFill>
                  <a:srgbClr val="6B6480"/>
                </a:solidFill>
                <a:latin typeface="Calibri" pitchFamily="34" charset="0"/>
                <a:ea typeface="Calibri" pitchFamily="34" charset="-122"/>
                <a:cs typeface="Calibri" pitchFamily="34" charset="-120"/>
              </a:rPr>
              <a:t>1</a:t>
            </a:r>
            <a:endParaRPr lang="en-US" sz="1000"/>
          </a:p>
        </p:txBody>
      </p:sp>
      <p:sp>
        <p:nvSpPr>
          <p:cNvPr id="13" name="Text 11"/>
          <p:cNvSpPr/>
          <p:nvPr/>
        </p:nvSpPr>
        <p:spPr>
          <a:xfrm>
            <a:off x="4572000" y="960120"/>
            <a:ext cx="7040880" cy="914400"/>
          </a:xfrm>
          <a:prstGeom prst="rect">
            <a:avLst/>
          </a:prstGeom>
          <a:noFill/>
          <a:ln/>
        </p:spPr>
        <p:txBody>
          <a:bodyPr wrap="square" lIns="0" tIns="0" rIns="0" bIns="0" rtlCol="0" anchor="ctr"/>
          <a:lstStyle/>
          <a:p>
            <a:pPr marL="0" indent="0">
              <a:buNone/>
            </a:pPr>
            <a:r>
              <a:rPr lang="en-US" sz="4000" b="1">
                <a:solidFill>
                  <a:srgbClr val="3B2F5E"/>
                </a:solidFill>
                <a:latin typeface="Calibri" pitchFamily="34" charset="0"/>
                <a:ea typeface="Calibri" pitchFamily="34" charset="-122"/>
                <a:cs typeface="Calibri" pitchFamily="34" charset="-120"/>
              </a:rPr>
              <a:t>MindConnect</a:t>
            </a:r>
            <a:endParaRPr lang="en-US" sz="4000"/>
          </a:p>
        </p:txBody>
      </p:sp>
      <p:sp>
        <p:nvSpPr>
          <p:cNvPr id="14" name="Text 12"/>
          <p:cNvSpPr/>
          <p:nvPr/>
        </p:nvSpPr>
        <p:spPr>
          <a:xfrm>
            <a:off x="4572000" y="1828800"/>
            <a:ext cx="7040880" cy="1005840"/>
          </a:xfrm>
          <a:prstGeom prst="rect">
            <a:avLst/>
          </a:prstGeom>
          <a:noFill/>
          <a:ln/>
        </p:spPr>
        <p:txBody>
          <a:bodyPr wrap="square" lIns="0" tIns="0" rIns="0" bIns="0" rtlCol="0" anchor="ctr"/>
          <a:lstStyle/>
          <a:p>
            <a:pPr marL="0" indent="0">
              <a:lnSpc>
                <a:spcPct val="115000"/>
              </a:lnSpc>
              <a:buNone/>
            </a:pPr>
            <a:r>
              <a:rPr lang="en-US" sz="2000" b="1">
                <a:solidFill>
                  <a:srgbClr val="463A6E"/>
                </a:solidFill>
                <a:latin typeface="Calibri" pitchFamily="34" charset="0"/>
                <a:ea typeface="Calibri" pitchFamily="34" charset="-122"/>
                <a:cs typeface="Calibri" pitchFamily="34" charset="-120"/>
              </a:rPr>
              <a:t>A Digital Mental Health Promotion Intervention</a:t>
            </a:r>
            <a:endParaRPr lang="en-US" sz="2000"/>
          </a:p>
          <a:p>
            <a:pPr marL="0" indent="0">
              <a:lnSpc>
                <a:spcPct val="115000"/>
              </a:lnSpc>
              <a:buNone/>
            </a:pPr>
            <a:r>
              <a:rPr lang="en-US" sz="2000" b="1">
                <a:solidFill>
                  <a:srgbClr val="463A6E"/>
                </a:solidFill>
                <a:latin typeface="Calibri" pitchFamily="34" charset="0"/>
                <a:ea typeface="Calibri" pitchFamily="34" charset="-122"/>
                <a:cs typeface="Calibri" pitchFamily="34" charset="-120"/>
              </a:rPr>
              <a:t>for International University Students</a:t>
            </a:r>
            <a:endParaRPr lang="en-US" sz="2000"/>
          </a:p>
        </p:txBody>
      </p:sp>
      <p:sp>
        <p:nvSpPr>
          <p:cNvPr id="15" name="Shape 13"/>
          <p:cNvSpPr/>
          <p:nvPr/>
        </p:nvSpPr>
        <p:spPr>
          <a:xfrm>
            <a:off x="4572000" y="3063240"/>
            <a:ext cx="6949440" cy="2834640"/>
          </a:xfrm>
          <a:prstGeom prst="rect">
            <a:avLst/>
          </a:prstGeom>
          <a:solidFill>
            <a:srgbClr val="F4F2F8"/>
          </a:solidFill>
          <a:ln/>
          <a:effectLst>
            <a:outerShdw blurRad="76200" dist="25400" dir="5400000" algn="bl" rotWithShape="0">
              <a:srgbClr val="888888">
                <a:alpha val="25000"/>
              </a:srgbClr>
            </a:outerShdw>
          </a:effectLst>
        </p:spPr>
        <p:txBody>
          <a:bodyPr/>
          <a:lstStyle/>
          <a:p>
            <a:endParaRPr lang="en-GB"/>
          </a:p>
        </p:txBody>
      </p:sp>
      <p:sp>
        <p:nvSpPr>
          <p:cNvPr id="16" name="Text 14"/>
          <p:cNvSpPr/>
          <p:nvPr/>
        </p:nvSpPr>
        <p:spPr>
          <a:xfrm>
            <a:off x="4892040" y="3246120"/>
            <a:ext cx="6309360" cy="320040"/>
          </a:xfrm>
          <a:prstGeom prst="rect">
            <a:avLst/>
          </a:prstGeom>
          <a:noFill/>
          <a:ln/>
        </p:spPr>
        <p:txBody>
          <a:bodyPr wrap="square" lIns="0" tIns="0" rIns="0" bIns="0" rtlCol="0" anchor="ctr"/>
          <a:lstStyle/>
          <a:p>
            <a:pPr marL="0" indent="0">
              <a:buNone/>
            </a:pPr>
            <a:r>
              <a:rPr lang="en-US" sz="1300" b="1">
                <a:solidFill>
                  <a:srgbClr val="3B2F5E"/>
                </a:solidFill>
                <a:latin typeface="Calibri" pitchFamily="34" charset="0"/>
                <a:ea typeface="Calibri" pitchFamily="34" charset="-122"/>
                <a:cs typeface="Calibri" pitchFamily="34" charset="-120"/>
              </a:rPr>
              <a:t>Target group</a:t>
            </a:r>
            <a:endParaRPr lang="en-US" sz="1300"/>
          </a:p>
        </p:txBody>
      </p:sp>
      <p:sp>
        <p:nvSpPr>
          <p:cNvPr id="17" name="Text 15"/>
          <p:cNvSpPr/>
          <p:nvPr/>
        </p:nvSpPr>
        <p:spPr>
          <a:xfrm>
            <a:off x="4892040" y="3566160"/>
            <a:ext cx="6309360" cy="365760"/>
          </a:xfrm>
          <a:prstGeom prst="rect">
            <a:avLst/>
          </a:prstGeom>
          <a:noFill/>
          <a:ln/>
        </p:spPr>
        <p:txBody>
          <a:bodyPr wrap="square" lIns="0" tIns="0" rIns="0" bIns="0" rtlCol="0" anchor="ctr"/>
          <a:lstStyle/>
          <a:p>
            <a:pPr marL="0" indent="0">
              <a:buNone/>
            </a:pPr>
            <a:r>
              <a:rPr lang="en-US" sz="1400">
                <a:solidFill>
                  <a:srgbClr val="262626"/>
                </a:solidFill>
                <a:latin typeface="Calibri" pitchFamily="34" charset="0"/>
                <a:ea typeface="Calibri" pitchFamily="34" charset="-122"/>
                <a:cs typeface="Calibri" pitchFamily="34" charset="-120"/>
              </a:rPr>
              <a:t>International university students aged 18 to 25 years</a:t>
            </a:r>
            <a:endParaRPr lang="en-US" sz="1400"/>
          </a:p>
        </p:txBody>
      </p:sp>
      <p:sp>
        <p:nvSpPr>
          <p:cNvPr id="18" name="Text 16"/>
          <p:cNvSpPr/>
          <p:nvPr/>
        </p:nvSpPr>
        <p:spPr>
          <a:xfrm>
            <a:off x="4892040" y="4023360"/>
            <a:ext cx="6309360" cy="320040"/>
          </a:xfrm>
          <a:prstGeom prst="rect">
            <a:avLst/>
          </a:prstGeom>
          <a:noFill/>
          <a:ln/>
        </p:spPr>
        <p:txBody>
          <a:bodyPr wrap="square" lIns="0" tIns="0" rIns="0" bIns="0" rtlCol="0" anchor="ctr"/>
          <a:lstStyle/>
          <a:p>
            <a:pPr marL="0" indent="0">
              <a:buNone/>
            </a:pPr>
            <a:r>
              <a:rPr lang="en-US" sz="1300" b="1">
                <a:solidFill>
                  <a:srgbClr val="3B2F5E"/>
                </a:solidFill>
                <a:latin typeface="Calibri" pitchFamily="34" charset="0"/>
                <a:ea typeface="Calibri" pitchFamily="34" charset="-122"/>
                <a:cs typeface="Calibri" pitchFamily="34" charset="-120"/>
              </a:rPr>
              <a:t>Public health problems</a:t>
            </a:r>
            <a:endParaRPr lang="en-US" sz="1300"/>
          </a:p>
        </p:txBody>
      </p:sp>
      <p:sp>
        <p:nvSpPr>
          <p:cNvPr id="19" name="Text 17"/>
          <p:cNvSpPr/>
          <p:nvPr/>
        </p:nvSpPr>
        <p:spPr>
          <a:xfrm>
            <a:off x="4892040" y="4343400"/>
            <a:ext cx="6309360" cy="548640"/>
          </a:xfrm>
          <a:prstGeom prst="rect">
            <a:avLst/>
          </a:prstGeom>
          <a:noFill/>
          <a:ln/>
        </p:spPr>
        <p:txBody>
          <a:bodyPr wrap="square" lIns="0" tIns="0" rIns="0" bIns="0" rtlCol="0" anchor="ctr"/>
          <a:lstStyle/>
          <a:p>
            <a:pPr marL="0" indent="0">
              <a:lnSpc>
                <a:spcPct val="115000"/>
              </a:lnSpc>
              <a:buNone/>
            </a:pPr>
            <a:r>
              <a:rPr lang="en-US" sz="1400">
                <a:solidFill>
                  <a:srgbClr val="262626"/>
                </a:solidFill>
                <a:latin typeface="Calibri" pitchFamily="34" charset="0"/>
                <a:ea typeface="Calibri" pitchFamily="34" charset="-122"/>
                <a:cs typeface="Calibri" pitchFamily="34" charset="-120"/>
              </a:rPr>
              <a:t>Anxiety, depression, academic and cultural adjustment stress, loneliness and social isolation</a:t>
            </a:r>
            <a:endParaRPr lang="en-US" sz="1400"/>
          </a:p>
        </p:txBody>
      </p:sp>
      <p:sp>
        <p:nvSpPr>
          <p:cNvPr id="20" name="Text 18"/>
          <p:cNvSpPr/>
          <p:nvPr/>
        </p:nvSpPr>
        <p:spPr>
          <a:xfrm>
            <a:off x="4892040" y="4937760"/>
            <a:ext cx="6309360" cy="320040"/>
          </a:xfrm>
          <a:prstGeom prst="rect">
            <a:avLst/>
          </a:prstGeom>
          <a:noFill/>
          <a:ln/>
        </p:spPr>
        <p:txBody>
          <a:bodyPr wrap="square" lIns="0" tIns="0" rIns="0" bIns="0" rtlCol="0" anchor="ctr"/>
          <a:lstStyle/>
          <a:p>
            <a:pPr marL="0" indent="0">
              <a:buNone/>
            </a:pPr>
            <a:r>
              <a:rPr lang="en-US" sz="1300" b="1">
                <a:solidFill>
                  <a:srgbClr val="3B2F5E"/>
                </a:solidFill>
                <a:latin typeface="Calibri" pitchFamily="34" charset="0"/>
                <a:ea typeface="Calibri" pitchFamily="34" charset="-122"/>
                <a:cs typeface="Calibri" pitchFamily="34" charset="-120"/>
              </a:rPr>
              <a:t>Digital health technology</a:t>
            </a:r>
            <a:endParaRPr lang="en-US" sz="1300"/>
          </a:p>
        </p:txBody>
      </p:sp>
      <p:sp>
        <p:nvSpPr>
          <p:cNvPr id="21" name="Text 19"/>
          <p:cNvSpPr/>
          <p:nvPr/>
        </p:nvSpPr>
        <p:spPr>
          <a:xfrm>
            <a:off x="4892040" y="5257800"/>
            <a:ext cx="6309360" cy="594360"/>
          </a:xfrm>
          <a:prstGeom prst="rect">
            <a:avLst/>
          </a:prstGeom>
          <a:noFill/>
          <a:ln/>
        </p:spPr>
        <p:txBody>
          <a:bodyPr wrap="square" lIns="0" tIns="0" rIns="0" bIns="0" rtlCol="0" anchor="ctr"/>
          <a:lstStyle/>
          <a:p>
            <a:pPr marL="0" indent="0">
              <a:lnSpc>
                <a:spcPct val="110000"/>
              </a:lnSpc>
              <a:buNone/>
            </a:pPr>
            <a:r>
              <a:rPr lang="en-US" sz="1300">
                <a:solidFill>
                  <a:srgbClr val="262626"/>
                </a:solidFill>
                <a:latin typeface="Calibri" pitchFamily="34" charset="0"/>
                <a:ea typeface="Calibri" pitchFamily="34" charset="-122"/>
                <a:cs typeface="Calibri" pitchFamily="34" charset="-120"/>
              </a:rPr>
              <a:t>A multifunctional mobile platform combining an AI chatbot, mood tracking, mindfulness tools, wearable sleep monitoring, a counselling portal and telehealth support</a:t>
            </a:r>
            <a:endParaRPr lang="en-US" sz="13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914400" y="1417320"/>
            <a:ext cx="10607040" cy="457200"/>
          </a:xfrm>
          <a:prstGeom prst="rect">
            <a:avLst/>
          </a:prstGeom>
          <a:noFill/>
          <a:ln/>
        </p:spPr>
        <p:txBody>
          <a:bodyPr wrap="square" lIns="0" tIns="0" rIns="0" bIns="0" rtlCol="0" anchor="ctr"/>
          <a:lstStyle/>
          <a:p>
            <a:pPr marL="0" indent="0" algn="ctr">
              <a:buNone/>
            </a:pPr>
            <a:r>
              <a:rPr lang="en-US" sz="2800" b="1" dirty="0">
                <a:solidFill>
                  <a:srgbClr val="7030A0"/>
                </a:solidFill>
                <a:latin typeface="Calibri" pitchFamily="34" charset="0"/>
                <a:ea typeface="Calibri" pitchFamily="34" charset="-122"/>
                <a:cs typeface="Calibri" pitchFamily="34" charset="-120"/>
              </a:rPr>
              <a:t>The Chosen Planning Model</a:t>
            </a:r>
            <a:endParaRPr lang="en-US" sz="2800" dirty="0">
              <a:solidFill>
                <a:srgbClr val="7030A0"/>
              </a:solidFill>
            </a:endParaRPr>
          </a:p>
        </p:txBody>
      </p:sp>
      <p:sp>
        <p:nvSpPr>
          <p:cNvPr id="5" name="Shape 3"/>
          <p:cNvSpPr/>
          <p:nvPr/>
        </p:nvSpPr>
        <p:spPr>
          <a:xfrm>
            <a:off x="640080" y="1920240"/>
            <a:ext cx="10881360" cy="4251960"/>
          </a:xfrm>
          <a:prstGeom prst="rect">
            <a:avLst/>
          </a:prstGeom>
          <a:solidFill>
            <a:srgbClr val="7030A0">
              <a:alpha val="45000"/>
            </a:srgbClr>
          </a:solidFill>
          <a:ln/>
        </p:spPr>
        <p:txBody>
          <a:bodyPr/>
          <a:lstStyle/>
          <a:p>
            <a:endParaRPr lang="en-GB" dirty="0"/>
          </a:p>
        </p:txBody>
      </p:sp>
      <p:sp>
        <p:nvSpPr>
          <p:cNvPr id="6" name="Text 4"/>
          <p:cNvSpPr/>
          <p:nvPr/>
        </p:nvSpPr>
        <p:spPr>
          <a:xfrm>
            <a:off x="868680" y="2121408"/>
            <a:ext cx="10424160" cy="3840480"/>
          </a:xfrm>
          <a:prstGeom prst="rect">
            <a:avLst/>
          </a:prstGeom>
          <a:noFill/>
          <a:ln/>
        </p:spPr>
        <p:txBody>
          <a:bodyPr wrap="square" lIns="0" tIns="0" rIns="0" bIns="0" rtlCol="0" anchor="t"/>
          <a:lstStyle/>
          <a:p>
            <a:pPr marL="254000" indent="-254000">
              <a:lnSpc>
                <a:spcPct val="115000"/>
              </a:lnSpc>
              <a:spcAft>
                <a:spcPts val="2000"/>
              </a:spcAft>
              <a:buSzPct val="100000"/>
              <a:buChar char="•"/>
            </a:pPr>
            <a:r>
              <a:rPr lang="en-US" sz="1900" dirty="0" err="1">
                <a:solidFill>
                  <a:srgbClr val="FFFFFF"/>
                </a:solidFill>
                <a:latin typeface="Calibri" pitchFamily="34" charset="0"/>
                <a:ea typeface="Calibri" pitchFamily="34" charset="-122"/>
                <a:cs typeface="Calibri" pitchFamily="34" charset="-120"/>
              </a:rPr>
              <a:t>MindConnect</a:t>
            </a:r>
            <a:r>
              <a:rPr lang="en-US" sz="1900" dirty="0">
                <a:solidFill>
                  <a:srgbClr val="FFFFFF"/>
                </a:solidFill>
                <a:latin typeface="Calibri" pitchFamily="34" charset="0"/>
                <a:ea typeface="Calibri" pitchFamily="34" charset="-122"/>
                <a:cs typeface="Calibri" pitchFamily="34" charset="-120"/>
              </a:rPr>
              <a:t> is planned around the </a:t>
            </a:r>
            <a:r>
              <a:rPr lang="en-US" sz="1900" dirty="0" err="1">
                <a:solidFill>
                  <a:srgbClr val="FFFFFF"/>
                </a:solidFill>
                <a:latin typeface="Calibri" pitchFamily="34" charset="0"/>
                <a:ea typeface="Calibri" pitchFamily="34" charset="-122"/>
                <a:cs typeface="Calibri" pitchFamily="34" charset="-120"/>
              </a:rPr>
              <a:t>Behaviour</a:t>
            </a:r>
            <a:r>
              <a:rPr lang="en-US" sz="1900" dirty="0">
                <a:solidFill>
                  <a:srgbClr val="FFFFFF"/>
                </a:solidFill>
                <a:latin typeface="Calibri" pitchFamily="34" charset="0"/>
                <a:ea typeface="Calibri" pitchFamily="34" charset="-122"/>
                <a:cs typeface="Calibri" pitchFamily="34" charset="-120"/>
              </a:rPr>
              <a:t> Change Wheel and its central COM-B model, which explains </a:t>
            </a:r>
            <a:r>
              <a:rPr lang="en-US" sz="1900" dirty="0" err="1">
                <a:solidFill>
                  <a:srgbClr val="FFFFFF"/>
                </a:solidFill>
                <a:latin typeface="Calibri" pitchFamily="34" charset="0"/>
                <a:ea typeface="Calibri" pitchFamily="34" charset="-122"/>
                <a:cs typeface="Calibri" pitchFamily="34" charset="-120"/>
              </a:rPr>
              <a:t>behaviour</a:t>
            </a:r>
            <a:r>
              <a:rPr lang="en-US" sz="1900" dirty="0">
                <a:solidFill>
                  <a:srgbClr val="FFFFFF"/>
                </a:solidFill>
                <a:latin typeface="Calibri" pitchFamily="34" charset="0"/>
                <a:ea typeface="Calibri" pitchFamily="34" charset="-122"/>
                <a:cs typeface="Calibri" pitchFamily="34" charset="-120"/>
              </a:rPr>
              <a:t> as the product of Capability, Opportunity and Motivation. The framework was originally developed to bring together the many competing theories of </a:t>
            </a:r>
            <a:r>
              <a:rPr lang="en-US" sz="1900" dirty="0" err="1">
                <a:solidFill>
                  <a:srgbClr val="FFFFFF"/>
                </a:solidFill>
                <a:latin typeface="Calibri" pitchFamily="34" charset="0"/>
                <a:ea typeface="Calibri" pitchFamily="34" charset="-122"/>
                <a:cs typeface="Calibri" pitchFamily="34" charset="-120"/>
              </a:rPr>
              <a:t>behaviour</a:t>
            </a:r>
            <a:r>
              <a:rPr lang="en-US" sz="1900" dirty="0">
                <a:solidFill>
                  <a:srgbClr val="FFFFFF"/>
                </a:solidFill>
                <a:latin typeface="Calibri" pitchFamily="34" charset="0"/>
                <a:ea typeface="Calibri" pitchFamily="34" charset="-122"/>
                <a:cs typeface="Calibri" pitchFamily="34" charset="-120"/>
              </a:rPr>
              <a:t> change into a single practical method for designing interventions (Michie, van Stralen and West, 2011).</a:t>
            </a:r>
            <a:endParaRPr lang="en-US" sz="1900" dirty="0"/>
          </a:p>
          <a:p>
            <a:pPr marL="254000" indent="-254000">
              <a:lnSpc>
                <a:spcPct val="115000"/>
              </a:lnSpc>
              <a:spcAft>
                <a:spcPts val="2000"/>
              </a:spcAft>
              <a:buSzPct val="100000"/>
              <a:buChar char="•"/>
            </a:pPr>
            <a:r>
              <a:rPr lang="en-US" sz="1900" dirty="0">
                <a:solidFill>
                  <a:srgbClr val="FFFFFF"/>
                </a:solidFill>
                <a:latin typeface="Calibri" pitchFamily="34" charset="0"/>
                <a:ea typeface="Calibri" pitchFamily="34" charset="-122"/>
                <a:cs typeface="Calibri" pitchFamily="34" charset="-120"/>
              </a:rPr>
              <a:t>The COM-B model suits </a:t>
            </a:r>
            <a:r>
              <a:rPr lang="en-US" sz="1900" dirty="0" err="1">
                <a:solidFill>
                  <a:srgbClr val="FFFFFF"/>
                </a:solidFill>
                <a:latin typeface="Calibri" pitchFamily="34" charset="0"/>
                <a:ea typeface="Calibri" pitchFamily="34" charset="-122"/>
                <a:cs typeface="Calibri" pitchFamily="34" charset="-120"/>
              </a:rPr>
              <a:t>MindConnect</a:t>
            </a:r>
            <a:r>
              <a:rPr lang="en-US" sz="1900" dirty="0">
                <a:solidFill>
                  <a:srgbClr val="FFFFFF"/>
                </a:solidFill>
                <a:latin typeface="Calibri" pitchFamily="34" charset="0"/>
                <a:ea typeface="Calibri" pitchFamily="34" charset="-122"/>
                <a:cs typeface="Calibri" pitchFamily="34" charset="-120"/>
              </a:rPr>
              <a:t> well because each of the six technology features can be mapped onto a specific component. Capability covers the psychological skills students need to understand and manage their emotions. Opportunity covers the services and pathways that make support accessible. Motivation covers the ongoing drive to keep engaging with the platform.</a:t>
            </a:r>
            <a:endParaRPr lang="en-US" sz="1900" dirty="0"/>
          </a:p>
        </p:txBody>
      </p:sp>
      <p:sp>
        <p:nvSpPr>
          <p:cNvPr id="7" name="Shape 5"/>
          <p:cNvSpPr/>
          <p:nvPr/>
        </p:nvSpPr>
        <p:spPr>
          <a:xfrm>
            <a:off x="0" y="6309360"/>
            <a:ext cx="12188952" cy="548640"/>
          </a:xfrm>
          <a:prstGeom prst="rect">
            <a:avLst/>
          </a:prstGeom>
          <a:solidFill>
            <a:srgbClr val="251F42"/>
          </a:solidFill>
          <a:ln/>
        </p:spPr>
        <p:txBody>
          <a:bodyPr/>
          <a:lstStyle/>
          <a:p>
            <a:endParaRPr lang="en-GB"/>
          </a:p>
        </p:txBody>
      </p:sp>
      <p:sp>
        <p:nvSpPr>
          <p:cNvPr id="8" name="Text 6"/>
          <p:cNvSpPr/>
          <p:nvPr/>
        </p:nvSpPr>
        <p:spPr>
          <a:xfrm>
            <a:off x="365760" y="6355080"/>
            <a:ext cx="5029200" cy="457200"/>
          </a:xfrm>
          <a:prstGeom prst="rect">
            <a:avLst/>
          </a:prstGeom>
          <a:noFill/>
          <a:ln/>
        </p:spPr>
        <p:txBody>
          <a:bodyPr wrap="square" lIns="0" tIns="0" rIns="0" bIns="0" rtlCol="0" anchor="ctr"/>
          <a:lstStyle/>
          <a:p>
            <a:pPr marL="0" indent="0">
              <a:buNone/>
            </a:pPr>
            <a:r>
              <a:rPr lang="en-US" sz="1000" b="1">
                <a:solidFill>
                  <a:srgbClr val="BEEAE5"/>
                </a:solidFill>
                <a:latin typeface="Calibri" pitchFamily="34" charset="0"/>
                <a:ea typeface="Calibri" pitchFamily="34" charset="-122"/>
                <a:cs typeface="Calibri" pitchFamily="34" charset="-120"/>
              </a:rPr>
              <a:t>University of Wales Trinity Saint David</a:t>
            </a:r>
            <a:endParaRPr lang="en-US" sz="1000"/>
          </a:p>
        </p:txBody>
      </p:sp>
      <p:sp>
        <p:nvSpPr>
          <p:cNvPr id="9" name="Text 7"/>
          <p:cNvSpPr/>
          <p:nvPr/>
        </p:nvSpPr>
        <p:spPr>
          <a:xfrm>
            <a:off x="6400800" y="6355080"/>
            <a:ext cx="4480560" cy="457200"/>
          </a:xfrm>
          <a:prstGeom prst="rect">
            <a:avLst/>
          </a:prstGeom>
          <a:noFill/>
          <a:ln/>
        </p:spPr>
        <p:txBody>
          <a:bodyPr wrap="square" lIns="0" tIns="0" rIns="0" bIns="0" rtlCol="0" anchor="ctr"/>
          <a:lstStyle/>
          <a:p>
            <a:pPr marL="0" indent="0" algn="r">
              <a:buNone/>
            </a:pPr>
            <a:r>
              <a:rPr lang="en-US" sz="1000" i="1">
                <a:solidFill>
                  <a:srgbClr val="D7E2E9"/>
                </a:solidFill>
                <a:latin typeface="Calibri" pitchFamily="34" charset="0"/>
                <a:ea typeface="Calibri" pitchFamily="34" charset="-122"/>
                <a:cs typeface="Calibri" pitchFamily="34" charset="-120"/>
              </a:rPr>
              <a:t>Transforming Education. Transforming Lives.</a:t>
            </a:r>
            <a:endParaRPr lang="en-US" sz="1000"/>
          </a:p>
        </p:txBody>
      </p:sp>
      <p:sp>
        <p:nvSpPr>
          <p:cNvPr id="10" name="Text 8"/>
          <p:cNvSpPr/>
          <p:nvPr/>
        </p:nvSpPr>
        <p:spPr>
          <a:xfrm>
            <a:off x="11521440" y="6355080"/>
            <a:ext cx="457200" cy="457200"/>
          </a:xfrm>
          <a:prstGeom prst="rect">
            <a:avLst/>
          </a:prstGeom>
          <a:noFill/>
          <a:ln/>
        </p:spPr>
        <p:txBody>
          <a:bodyPr wrap="square" lIns="0" tIns="0" rIns="0" bIns="0" rtlCol="0" anchor="ctr"/>
          <a:lstStyle/>
          <a:p>
            <a:pPr marL="0" indent="0" algn="r">
              <a:buNone/>
            </a:pPr>
            <a:r>
              <a:rPr lang="en-US" sz="1000" b="1">
                <a:solidFill>
                  <a:srgbClr val="BEEAE5"/>
                </a:solidFill>
                <a:latin typeface="Calibri" pitchFamily="34" charset="0"/>
                <a:ea typeface="Calibri" pitchFamily="34" charset="-122"/>
                <a:cs typeface="Calibri" pitchFamily="34" charset="-120"/>
              </a:rPr>
              <a:t>2</a:t>
            </a:r>
            <a:endParaRPr lang="en-US" sz="10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914400" y="1417320"/>
            <a:ext cx="10607040" cy="457200"/>
          </a:xfrm>
          <a:prstGeom prst="rect">
            <a:avLst/>
          </a:prstGeom>
          <a:noFill/>
          <a:ln/>
        </p:spPr>
        <p:txBody>
          <a:bodyPr wrap="square" lIns="0" tIns="0" rIns="0" bIns="0" rtlCol="0" anchor="ctr"/>
          <a:lstStyle/>
          <a:p>
            <a:pPr marL="0" indent="0" algn="ctr">
              <a:buNone/>
            </a:pPr>
            <a:r>
              <a:rPr lang="en-US" sz="2800" b="1" dirty="0">
                <a:solidFill>
                  <a:schemeClr val="accent2">
                    <a:lumMod val="50000"/>
                  </a:schemeClr>
                </a:solidFill>
                <a:latin typeface="Calibri" pitchFamily="34" charset="0"/>
                <a:ea typeface="Calibri" pitchFamily="34" charset="-122"/>
                <a:cs typeface="Calibri" pitchFamily="34" charset="-120"/>
              </a:rPr>
              <a:t>The Chosen Planning Model </a:t>
            </a:r>
            <a:endParaRPr lang="en-US" sz="2800" dirty="0">
              <a:solidFill>
                <a:schemeClr val="accent2">
                  <a:lumMod val="50000"/>
                </a:schemeClr>
              </a:solidFill>
            </a:endParaRPr>
          </a:p>
        </p:txBody>
      </p:sp>
      <p:sp>
        <p:nvSpPr>
          <p:cNvPr id="5" name="Shape 3"/>
          <p:cNvSpPr/>
          <p:nvPr/>
        </p:nvSpPr>
        <p:spPr>
          <a:xfrm>
            <a:off x="640080" y="1920240"/>
            <a:ext cx="10881360" cy="4251960"/>
          </a:xfrm>
          <a:prstGeom prst="rect">
            <a:avLst/>
          </a:prstGeom>
          <a:solidFill>
            <a:schemeClr val="accent2">
              <a:lumMod val="50000"/>
              <a:alpha val="45000"/>
            </a:schemeClr>
          </a:solidFill>
          <a:ln/>
        </p:spPr>
        <p:txBody>
          <a:bodyPr/>
          <a:lstStyle/>
          <a:p>
            <a:endParaRPr lang="en-GB" dirty="0"/>
          </a:p>
        </p:txBody>
      </p:sp>
      <p:sp>
        <p:nvSpPr>
          <p:cNvPr id="6" name="Text 4"/>
          <p:cNvSpPr/>
          <p:nvPr/>
        </p:nvSpPr>
        <p:spPr>
          <a:xfrm>
            <a:off x="868680" y="2121408"/>
            <a:ext cx="10424160" cy="3840480"/>
          </a:xfrm>
          <a:prstGeom prst="rect">
            <a:avLst/>
          </a:prstGeom>
          <a:noFill/>
          <a:ln/>
        </p:spPr>
        <p:txBody>
          <a:bodyPr wrap="square" lIns="0" tIns="0" rIns="0" bIns="0" rtlCol="0" anchor="t"/>
          <a:lstStyle/>
          <a:p>
            <a:pPr marL="254000" indent="-254000">
              <a:lnSpc>
                <a:spcPct val="115000"/>
              </a:lnSpc>
              <a:spcAft>
                <a:spcPts val="2000"/>
              </a:spcAft>
              <a:buSzPct val="100000"/>
              <a:buChar char="•"/>
            </a:pPr>
            <a:r>
              <a:rPr lang="en-US" sz="1900" dirty="0">
                <a:solidFill>
                  <a:srgbClr val="FFFFFF"/>
                </a:solidFill>
                <a:latin typeface="Calibri" pitchFamily="34" charset="0"/>
                <a:ea typeface="Calibri" pitchFamily="34" charset="-122"/>
                <a:cs typeface="Calibri" pitchFamily="34" charset="-120"/>
              </a:rPr>
              <a:t>The </a:t>
            </a:r>
            <a:r>
              <a:rPr lang="en-US" sz="1900" dirty="0" err="1">
                <a:solidFill>
                  <a:srgbClr val="FFFFFF"/>
                </a:solidFill>
                <a:latin typeface="Calibri" pitchFamily="34" charset="0"/>
                <a:ea typeface="Calibri" pitchFamily="34" charset="-122"/>
                <a:cs typeface="Calibri" pitchFamily="34" charset="-120"/>
              </a:rPr>
              <a:t>Behaviour</a:t>
            </a:r>
            <a:r>
              <a:rPr lang="en-US" sz="1900" dirty="0">
                <a:solidFill>
                  <a:srgbClr val="FFFFFF"/>
                </a:solidFill>
                <a:latin typeface="Calibri" pitchFamily="34" charset="0"/>
                <a:ea typeface="Calibri" pitchFamily="34" charset="-122"/>
                <a:cs typeface="Calibri" pitchFamily="34" charset="-120"/>
              </a:rPr>
              <a:t> Change Wheel has already been applied successfully to design university student interventions. Brown et al. (2024) used the same framework to build the PEAK Mood, Mind and Marks </a:t>
            </a:r>
            <a:r>
              <a:rPr lang="en-US" sz="1900" dirty="0" err="1">
                <a:solidFill>
                  <a:srgbClr val="FFFFFF"/>
                </a:solidFill>
                <a:latin typeface="Calibri" pitchFamily="34" charset="0"/>
                <a:ea typeface="Calibri" pitchFamily="34" charset="-122"/>
                <a:cs typeface="Calibri" pitchFamily="34" charset="-120"/>
              </a:rPr>
              <a:t>programme</a:t>
            </a:r>
            <a:r>
              <a:rPr lang="en-US" sz="1900" dirty="0">
                <a:solidFill>
                  <a:srgbClr val="FFFFFF"/>
                </a:solidFill>
                <a:latin typeface="Calibri" pitchFamily="34" charset="0"/>
                <a:ea typeface="Calibri" pitchFamily="34" charset="-122"/>
                <a:cs typeface="Calibri" pitchFamily="34" charset="-120"/>
              </a:rPr>
              <a:t>, which combined exercise, mental health and cognitive outcomes for domestic and international students at an Australian university.</a:t>
            </a:r>
            <a:endParaRPr lang="en-US" sz="1900" dirty="0"/>
          </a:p>
          <a:p>
            <a:pPr marL="254000" indent="-254000">
              <a:lnSpc>
                <a:spcPct val="115000"/>
              </a:lnSpc>
              <a:spcAft>
                <a:spcPts val="2000"/>
              </a:spcAft>
              <a:buSzPct val="100000"/>
              <a:buChar char="•"/>
            </a:pPr>
            <a:r>
              <a:rPr lang="en-US" sz="1900" dirty="0">
                <a:solidFill>
                  <a:srgbClr val="FFFFFF"/>
                </a:solidFill>
                <a:latin typeface="Calibri" pitchFamily="34" charset="0"/>
                <a:ea typeface="Calibri" pitchFamily="34" charset="-122"/>
                <a:cs typeface="Calibri" pitchFamily="34" charset="-120"/>
              </a:rPr>
              <a:t>Adopting the same model for </a:t>
            </a:r>
            <a:r>
              <a:rPr lang="en-US" sz="1900" dirty="0" err="1">
                <a:solidFill>
                  <a:srgbClr val="FFFFFF"/>
                </a:solidFill>
                <a:latin typeface="Calibri" pitchFamily="34" charset="0"/>
                <a:ea typeface="Calibri" pitchFamily="34" charset="-122"/>
                <a:cs typeface="Calibri" pitchFamily="34" charset="-120"/>
              </a:rPr>
              <a:t>MindConnect</a:t>
            </a:r>
            <a:r>
              <a:rPr lang="en-US" sz="1900" dirty="0">
                <a:solidFill>
                  <a:srgbClr val="FFFFFF"/>
                </a:solidFill>
                <a:latin typeface="Calibri" pitchFamily="34" charset="0"/>
                <a:ea typeface="Calibri" pitchFamily="34" charset="-122"/>
                <a:cs typeface="Calibri" pitchFamily="34" charset="-120"/>
              </a:rPr>
              <a:t> allows the intervention to be built from an evidence-based diagnosis of what needs to change, rather than starting from the technology itself. Each feature can then be justified in terms of which COM-B component it targets, which makes the platform easier to evaluate and refine over time.</a:t>
            </a:r>
            <a:endParaRPr lang="en-US" sz="1900" dirty="0"/>
          </a:p>
        </p:txBody>
      </p:sp>
      <p:sp>
        <p:nvSpPr>
          <p:cNvPr id="7" name="Shape 5"/>
          <p:cNvSpPr/>
          <p:nvPr/>
        </p:nvSpPr>
        <p:spPr>
          <a:xfrm>
            <a:off x="0" y="6309360"/>
            <a:ext cx="12188952" cy="548640"/>
          </a:xfrm>
          <a:prstGeom prst="rect">
            <a:avLst/>
          </a:prstGeom>
          <a:solidFill>
            <a:srgbClr val="251F42"/>
          </a:solidFill>
          <a:ln/>
        </p:spPr>
        <p:txBody>
          <a:bodyPr/>
          <a:lstStyle/>
          <a:p>
            <a:endParaRPr lang="en-GB"/>
          </a:p>
        </p:txBody>
      </p:sp>
      <p:sp>
        <p:nvSpPr>
          <p:cNvPr id="8" name="Text 6"/>
          <p:cNvSpPr/>
          <p:nvPr/>
        </p:nvSpPr>
        <p:spPr>
          <a:xfrm>
            <a:off x="365760" y="6355080"/>
            <a:ext cx="5029200" cy="457200"/>
          </a:xfrm>
          <a:prstGeom prst="rect">
            <a:avLst/>
          </a:prstGeom>
          <a:noFill/>
          <a:ln/>
        </p:spPr>
        <p:txBody>
          <a:bodyPr wrap="square" lIns="0" tIns="0" rIns="0" bIns="0" rtlCol="0" anchor="ctr"/>
          <a:lstStyle/>
          <a:p>
            <a:pPr marL="0" indent="0">
              <a:buNone/>
            </a:pPr>
            <a:r>
              <a:rPr lang="en-US" sz="1000" b="1">
                <a:solidFill>
                  <a:srgbClr val="BEEAE5"/>
                </a:solidFill>
                <a:latin typeface="Calibri" pitchFamily="34" charset="0"/>
                <a:ea typeface="Calibri" pitchFamily="34" charset="-122"/>
                <a:cs typeface="Calibri" pitchFamily="34" charset="-120"/>
              </a:rPr>
              <a:t>University of Wales Trinity Saint David</a:t>
            </a:r>
            <a:endParaRPr lang="en-US" sz="1000"/>
          </a:p>
        </p:txBody>
      </p:sp>
      <p:sp>
        <p:nvSpPr>
          <p:cNvPr id="9" name="Text 7"/>
          <p:cNvSpPr/>
          <p:nvPr/>
        </p:nvSpPr>
        <p:spPr>
          <a:xfrm>
            <a:off x="6400800" y="6355080"/>
            <a:ext cx="4480560" cy="457200"/>
          </a:xfrm>
          <a:prstGeom prst="rect">
            <a:avLst/>
          </a:prstGeom>
          <a:noFill/>
          <a:ln/>
        </p:spPr>
        <p:txBody>
          <a:bodyPr wrap="square" lIns="0" tIns="0" rIns="0" bIns="0" rtlCol="0" anchor="ctr"/>
          <a:lstStyle/>
          <a:p>
            <a:pPr marL="0" indent="0" algn="r">
              <a:buNone/>
            </a:pPr>
            <a:r>
              <a:rPr lang="en-US" sz="1000" i="1">
                <a:solidFill>
                  <a:srgbClr val="D7E2E9"/>
                </a:solidFill>
                <a:latin typeface="Calibri" pitchFamily="34" charset="0"/>
                <a:ea typeface="Calibri" pitchFamily="34" charset="-122"/>
                <a:cs typeface="Calibri" pitchFamily="34" charset="-120"/>
              </a:rPr>
              <a:t>Transforming Education. Transforming Lives.</a:t>
            </a:r>
            <a:endParaRPr lang="en-US" sz="1000"/>
          </a:p>
        </p:txBody>
      </p:sp>
      <p:sp>
        <p:nvSpPr>
          <p:cNvPr id="10" name="Text 8"/>
          <p:cNvSpPr/>
          <p:nvPr/>
        </p:nvSpPr>
        <p:spPr>
          <a:xfrm>
            <a:off x="11521440" y="6355080"/>
            <a:ext cx="457200" cy="457200"/>
          </a:xfrm>
          <a:prstGeom prst="rect">
            <a:avLst/>
          </a:prstGeom>
          <a:noFill/>
          <a:ln/>
        </p:spPr>
        <p:txBody>
          <a:bodyPr wrap="square" lIns="0" tIns="0" rIns="0" bIns="0" rtlCol="0" anchor="ctr"/>
          <a:lstStyle/>
          <a:p>
            <a:pPr marL="0" indent="0" algn="r">
              <a:buNone/>
            </a:pPr>
            <a:r>
              <a:rPr lang="en-US" sz="1000" b="1">
                <a:solidFill>
                  <a:srgbClr val="BEEAE5"/>
                </a:solidFill>
                <a:latin typeface="Calibri" pitchFamily="34" charset="0"/>
                <a:ea typeface="Calibri" pitchFamily="34" charset="-122"/>
                <a:cs typeface="Calibri" pitchFamily="34" charset="-120"/>
              </a:rPr>
              <a:t>3</a:t>
            </a:r>
            <a:endParaRPr lang="en-US" sz="10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
          <p:cNvSpPr/>
          <p:nvPr/>
        </p:nvSpPr>
        <p:spPr>
          <a:xfrm>
            <a:off x="9418320" y="566928"/>
            <a:ext cx="457200" cy="457200"/>
          </a:xfrm>
          <a:prstGeom prst="ellipse">
            <a:avLst/>
          </a:prstGeom>
          <a:solidFill>
            <a:srgbClr val="BEEAE5"/>
          </a:solidFill>
          <a:ln/>
        </p:spPr>
        <p:txBody>
          <a:bodyPr/>
          <a:lstStyle/>
          <a:p>
            <a:endParaRPr lang="en-GB"/>
          </a:p>
        </p:txBody>
      </p:sp>
      <p:sp>
        <p:nvSpPr>
          <p:cNvPr id="4" name="Text 2"/>
          <p:cNvSpPr/>
          <p:nvPr/>
        </p:nvSpPr>
        <p:spPr>
          <a:xfrm>
            <a:off x="9418320" y="566928"/>
            <a:ext cx="457200" cy="457200"/>
          </a:xfrm>
          <a:prstGeom prst="rect">
            <a:avLst/>
          </a:prstGeom>
          <a:noFill/>
          <a:ln/>
        </p:spPr>
        <p:txBody>
          <a:bodyPr wrap="square" lIns="0" tIns="0" rIns="0" bIns="0" rtlCol="0" anchor="ctr"/>
          <a:lstStyle/>
          <a:p>
            <a:pPr marL="0" indent="0" algn="ctr">
              <a:buNone/>
            </a:pPr>
            <a:endParaRPr lang="en-US" sz="1600"/>
          </a:p>
        </p:txBody>
      </p:sp>
      <p:sp>
        <p:nvSpPr>
          <p:cNvPr id="5" name="Shape 3"/>
          <p:cNvSpPr/>
          <p:nvPr/>
        </p:nvSpPr>
        <p:spPr>
          <a:xfrm>
            <a:off x="9985248" y="566928"/>
            <a:ext cx="457200" cy="457200"/>
          </a:xfrm>
          <a:prstGeom prst="ellipse">
            <a:avLst/>
          </a:prstGeom>
          <a:solidFill>
            <a:srgbClr val="FFFFFF"/>
          </a:solidFill>
          <a:ln/>
        </p:spPr>
        <p:txBody>
          <a:bodyPr/>
          <a:lstStyle/>
          <a:p>
            <a:endParaRPr lang="en-GB" dirty="0"/>
          </a:p>
        </p:txBody>
      </p:sp>
      <p:sp>
        <p:nvSpPr>
          <p:cNvPr id="6" name="Text 4"/>
          <p:cNvSpPr/>
          <p:nvPr/>
        </p:nvSpPr>
        <p:spPr>
          <a:xfrm>
            <a:off x="9985248" y="566928"/>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O</a:t>
            </a:r>
            <a:endParaRPr lang="en-US" sz="1600" dirty="0"/>
          </a:p>
        </p:txBody>
      </p:sp>
      <p:sp>
        <p:nvSpPr>
          <p:cNvPr id="7" name="Shape 5"/>
          <p:cNvSpPr/>
          <p:nvPr/>
        </p:nvSpPr>
        <p:spPr>
          <a:xfrm>
            <a:off x="10552176" y="566928"/>
            <a:ext cx="457200" cy="457200"/>
          </a:xfrm>
          <a:prstGeom prst="ellipse">
            <a:avLst/>
          </a:prstGeom>
          <a:solidFill>
            <a:srgbClr val="FFFFFF"/>
          </a:solidFill>
          <a:ln/>
        </p:spPr>
        <p:txBody>
          <a:bodyPr/>
          <a:lstStyle/>
          <a:p>
            <a:endParaRPr lang="en-GB"/>
          </a:p>
        </p:txBody>
      </p:sp>
      <p:sp>
        <p:nvSpPr>
          <p:cNvPr id="8" name="Text 6"/>
          <p:cNvSpPr/>
          <p:nvPr/>
        </p:nvSpPr>
        <p:spPr>
          <a:xfrm>
            <a:off x="10552176" y="566928"/>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M</a:t>
            </a:r>
            <a:endParaRPr lang="en-US" sz="1600" dirty="0"/>
          </a:p>
        </p:txBody>
      </p:sp>
      <p:sp>
        <p:nvSpPr>
          <p:cNvPr id="10" name="Text 8"/>
          <p:cNvSpPr/>
          <p:nvPr/>
        </p:nvSpPr>
        <p:spPr>
          <a:xfrm>
            <a:off x="914400" y="566928"/>
            <a:ext cx="10607040" cy="1307592"/>
          </a:xfrm>
          <a:prstGeom prst="rect">
            <a:avLst/>
          </a:prstGeom>
          <a:noFill/>
          <a:ln/>
        </p:spPr>
        <p:txBody>
          <a:bodyPr wrap="square" lIns="0" tIns="0" rIns="0" bIns="0" rtlCol="0" anchor="ctr"/>
          <a:lstStyle/>
          <a:p>
            <a:pPr marL="0" indent="0" algn="ctr">
              <a:buNone/>
            </a:pPr>
            <a:r>
              <a:rPr lang="en-US" sz="3200" b="1" spc="50" dirty="0">
                <a:ln w="0"/>
                <a:solidFill>
                  <a:schemeClr val="accent6">
                    <a:lumMod val="50000"/>
                  </a:schemeClr>
                </a:solidFill>
                <a:effectLst>
                  <a:innerShdw blurRad="63500" dist="50800" dir="13500000">
                    <a:srgbClr val="000000">
                      <a:alpha val="50000"/>
                    </a:srgbClr>
                  </a:innerShdw>
                </a:effectLst>
                <a:latin typeface="Calibri" pitchFamily="34" charset="0"/>
                <a:ea typeface="Calibri" pitchFamily="34" charset="-122"/>
                <a:cs typeface="Calibri" pitchFamily="34" charset="-120"/>
              </a:rPr>
              <a:t>Applying Capability</a:t>
            </a:r>
            <a:endParaRPr lang="en-US" sz="3200" b="1" spc="50" dirty="0">
              <a:ln w="0"/>
              <a:solidFill>
                <a:schemeClr val="accent6">
                  <a:lumMod val="50000"/>
                </a:schemeClr>
              </a:solidFill>
              <a:effectLst>
                <a:innerShdw blurRad="63500" dist="50800" dir="13500000">
                  <a:srgbClr val="000000">
                    <a:alpha val="50000"/>
                  </a:srgbClr>
                </a:innerShdw>
              </a:effectLst>
            </a:endParaRPr>
          </a:p>
        </p:txBody>
      </p:sp>
      <p:sp>
        <p:nvSpPr>
          <p:cNvPr id="11" name="Shape 9"/>
          <p:cNvSpPr/>
          <p:nvPr/>
        </p:nvSpPr>
        <p:spPr>
          <a:xfrm>
            <a:off x="640080" y="1920240"/>
            <a:ext cx="10881360" cy="4251960"/>
          </a:xfrm>
          <a:prstGeom prst="rect">
            <a:avLst/>
          </a:prstGeom>
          <a:solidFill>
            <a:srgbClr val="083E42">
              <a:alpha val="45000"/>
            </a:srgbClr>
          </a:solidFill>
          <a:ln/>
        </p:spPr>
        <p:txBody>
          <a:bodyPr/>
          <a:lstStyle/>
          <a:p>
            <a:endParaRPr lang="en-GB"/>
          </a:p>
        </p:txBody>
      </p:sp>
      <p:sp>
        <p:nvSpPr>
          <p:cNvPr id="13" name="Text 11"/>
          <p:cNvSpPr/>
          <p:nvPr/>
        </p:nvSpPr>
        <p:spPr>
          <a:xfrm>
            <a:off x="640080" y="2148840"/>
            <a:ext cx="777240" cy="777240"/>
          </a:xfrm>
          <a:prstGeom prst="rect">
            <a:avLst/>
          </a:prstGeom>
          <a:noFill/>
          <a:ln/>
        </p:spPr>
        <p:txBody>
          <a:bodyPr wrap="square" lIns="0" tIns="0" rIns="0" bIns="0" rtlCol="0" anchor="ctr"/>
          <a:lstStyle/>
          <a:p>
            <a:pPr marL="0" indent="0" algn="ctr">
              <a:buNone/>
            </a:pPr>
            <a:endParaRPr lang="en-US" sz="3000"/>
          </a:p>
        </p:txBody>
      </p:sp>
      <p:sp>
        <p:nvSpPr>
          <p:cNvPr id="14" name="Text 12"/>
          <p:cNvSpPr/>
          <p:nvPr/>
        </p:nvSpPr>
        <p:spPr>
          <a:xfrm>
            <a:off x="768096" y="2121408"/>
            <a:ext cx="10524744" cy="4050792"/>
          </a:xfrm>
          <a:prstGeom prst="rect">
            <a:avLst/>
          </a:prstGeom>
          <a:noFill/>
          <a:ln/>
        </p:spPr>
        <p:txBody>
          <a:bodyPr wrap="square" lIns="0" tIns="0" rIns="0" bIns="0" rtlCol="0" anchor="t"/>
          <a:lstStyle/>
          <a:p>
            <a:pPr marL="254000" indent="-254000">
              <a:lnSpc>
                <a:spcPct val="115000"/>
              </a:lnSpc>
              <a:spcAft>
                <a:spcPts val="2000"/>
              </a:spcAft>
              <a:buSzPct val="100000"/>
              <a:buChar char="•"/>
            </a:pPr>
            <a:r>
              <a:rPr lang="en-US" sz="1900">
                <a:solidFill>
                  <a:srgbClr val="FFFFFF"/>
                </a:solidFill>
                <a:latin typeface="Calibri" pitchFamily="34" charset="0"/>
                <a:ea typeface="Calibri" pitchFamily="34" charset="-122"/>
                <a:cs typeface="Calibri" pitchFamily="34" charset="-120"/>
              </a:rPr>
              <a:t>The AI mental health chatbot and mood tracking system build psychological capability by helping students notice and label their emotional states over time. A culturally adapted chatbot of this kind produced measurable reductions in depression and loneliness among university students within seven days of daily use (Wang et al., 2025).</a:t>
            </a:r>
            <a:endParaRPr lang="en-US" sz="1900"/>
          </a:p>
          <a:p>
            <a:pPr marL="254000" indent="-254000">
              <a:lnSpc>
                <a:spcPct val="115000"/>
              </a:lnSpc>
              <a:spcAft>
                <a:spcPts val="2000"/>
              </a:spcAft>
              <a:buSzPct val="100000"/>
              <a:buChar char="•"/>
            </a:pPr>
            <a:r>
              <a:rPr lang="en-US" sz="1900">
                <a:solidFill>
                  <a:srgbClr val="FFFFFF"/>
                </a:solidFill>
                <a:latin typeface="Calibri" pitchFamily="34" charset="0"/>
                <a:ea typeface="Calibri" pitchFamily="34" charset="-122"/>
                <a:cs typeface="Calibri" pitchFamily="34" charset="-120"/>
              </a:rPr>
              <a:t>The mindfulness and stress management tools add a further capability layer by teaching students specific coping techniques they can practise independently. A fully automated conversational agent using the same cognitive behavioural approach reduced depression and anxiety symptoms in young adults after two weeks of use (Fitzpatrick, Darcy and Vierhile, 2017).</a:t>
            </a:r>
            <a:endParaRPr lang="en-US" sz="1900"/>
          </a:p>
        </p:txBody>
      </p:sp>
      <p:sp>
        <p:nvSpPr>
          <p:cNvPr id="15" name="Shape 13"/>
          <p:cNvSpPr/>
          <p:nvPr/>
        </p:nvSpPr>
        <p:spPr>
          <a:xfrm>
            <a:off x="0" y="6309360"/>
            <a:ext cx="12188952" cy="548640"/>
          </a:xfrm>
          <a:prstGeom prst="rect">
            <a:avLst/>
          </a:prstGeom>
          <a:solidFill>
            <a:srgbClr val="083E42"/>
          </a:solidFill>
          <a:ln/>
        </p:spPr>
        <p:txBody>
          <a:bodyPr/>
          <a:lstStyle/>
          <a:p>
            <a:endParaRPr lang="en-GB"/>
          </a:p>
        </p:txBody>
      </p:sp>
      <p:sp>
        <p:nvSpPr>
          <p:cNvPr id="16" name="Text 14"/>
          <p:cNvSpPr/>
          <p:nvPr/>
        </p:nvSpPr>
        <p:spPr>
          <a:xfrm>
            <a:off x="365760" y="6355080"/>
            <a:ext cx="5029200" cy="457200"/>
          </a:xfrm>
          <a:prstGeom prst="rect">
            <a:avLst/>
          </a:prstGeom>
          <a:noFill/>
          <a:ln/>
        </p:spPr>
        <p:txBody>
          <a:bodyPr wrap="square" lIns="0" tIns="0" rIns="0" bIns="0" rtlCol="0" anchor="ctr"/>
          <a:lstStyle/>
          <a:p>
            <a:pPr marL="0" indent="0">
              <a:buNone/>
            </a:pPr>
            <a:r>
              <a:rPr lang="en-US" sz="1000" b="1">
                <a:solidFill>
                  <a:srgbClr val="BEEAE5"/>
                </a:solidFill>
                <a:latin typeface="Calibri" pitchFamily="34" charset="0"/>
                <a:ea typeface="Calibri" pitchFamily="34" charset="-122"/>
                <a:cs typeface="Calibri" pitchFamily="34" charset="-120"/>
              </a:rPr>
              <a:t>University of Wales Trinity Saint David</a:t>
            </a:r>
            <a:endParaRPr lang="en-US" sz="1000"/>
          </a:p>
        </p:txBody>
      </p:sp>
      <p:sp>
        <p:nvSpPr>
          <p:cNvPr id="17" name="Text 15"/>
          <p:cNvSpPr/>
          <p:nvPr/>
        </p:nvSpPr>
        <p:spPr>
          <a:xfrm>
            <a:off x="6400800" y="6355080"/>
            <a:ext cx="4480560" cy="457200"/>
          </a:xfrm>
          <a:prstGeom prst="rect">
            <a:avLst/>
          </a:prstGeom>
          <a:noFill/>
          <a:ln/>
        </p:spPr>
        <p:txBody>
          <a:bodyPr wrap="square" lIns="0" tIns="0" rIns="0" bIns="0" rtlCol="0" anchor="ctr"/>
          <a:lstStyle/>
          <a:p>
            <a:pPr marL="0" indent="0" algn="r">
              <a:buNone/>
            </a:pPr>
            <a:r>
              <a:rPr lang="en-US" sz="1000" i="1">
                <a:solidFill>
                  <a:srgbClr val="D7E2E9"/>
                </a:solidFill>
                <a:latin typeface="Calibri" pitchFamily="34" charset="0"/>
                <a:ea typeface="Calibri" pitchFamily="34" charset="-122"/>
                <a:cs typeface="Calibri" pitchFamily="34" charset="-120"/>
              </a:rPr>
              <a:t>Transforming Education. Transforming Lives.</a:t>
            </a:r>
            <a:endParaRPr lang="en-US" sz="1000"/>
          </a:p>
        </p:txBody>
      </p:sp>
      <p:sp>
        <p:nvSpPr>
          <p:cNvPr id="18" name="Text 16"/>
          <p:cNvSpPr/>
          <p:nvPr/>
        </p:nvSpPr>
        <p:spPr>
          <a:xfrm>
            <a:off x="11521440" y="6355080"/>
            <a:ext cx="457200" cy="457200"/>
          </a:xfrm>
          <a:prstGeom prst="rect">
            <a:avLst/>
          </a:prstGeom>
          <a:noFill/>
          <a:ln/>
        </p:spPr>
        <p:txBody>
          <a:bodyPr wrap="square" lIns="0" tIns="0" rIns="0" bIns="0" rtlCol="0" anchor="ctr"/>
          <a:lstStyle/>
          <a:p>
            <a:pPr marL="0" indent="0" algn="r">
              <a:buNone/>
            </a:pPr>
            <a:r>
              <a:rPr lang="en-US" sz="1000" b="1">
                <a:solidFill>
                  <a:srgbClr val="BEEAE5"/>
                </a:solidFill>
                <a:latin typeface="Calibri" pitchFamily="34" charset="0"/>
                <a:ea typeface="Calibri" pitchFamily="34" charset="-122"/>
                <a:cs typeface="Calibri" pitchFamily="34" charset="-120"/>
              </a:rPr>
              <a:t>4</a:t>
            </a:r>
            <a:endParaRPr lang="en-US" sz="10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
          <p:cNvSpPr/>
          <p:nvPr/>
        </p:nvSpPr>
        <p:spPr>
          <a:xfrm>
            <a:off x="9418320" y="566928"/>
            <a:ext cx="457200" cy="457200"/>
          </a:xfrm>
          <a:prstGeom prst="ellipse">
            <a:avLst/>
          </a:prstGeom>
          <a:solidFill>
            <a:srgbClr val="FFFFFF"/>
          </a:solidFill>
          <a:ln/>
        </p:spPr>
        <p:txBody>
          <a:bodyPr/>
          <a:lstStyle/>
          <a:p>
            <a:endParaRPr lang="en-GB"/>
          </a:p>
        </p:txBody>
      </p:sp>
      <p:sp>
        <p:nvSpPr>
          <p:cNvPr id="4" name="Text 2"/>
          <p:cNvSpPr/>
          <p:nvPr/>
        </p:nvSpPr>
        <p:spPr>
          <a:xfrm>
            <a:off x="9418320" y="566928"/>
            <a:ext cx="457200" cy="457200"/>
          </a:xfrm>
          <a:prstGeom prst="rect">
            <a:avLst/>
          </a:prstGeom>
          <a:noFill/>
          <a:ln/>
        </p:spPr>
        <p:txBody>
          <a:bodyPr wrap="square" lIns="0" tIns="0" rIns="0" bIns="0" rtlCol="0" anchor="ctr"/>
          <a:lstStyle/>
          <a:p>
            <a:pPr marL="0" indent="0" algn="ctr">
              <a:buNone/>
            </a:pPr>
            <a:r>
              <a:rPr lang="en-US" sz="1600" b="1">
                <a:solidFill>
                  <a:srgbClr val="FFFFFF"/>
                </a:solidFill>
                <a:latin typeface="Calibri" pitchFamily="34" charset="0"/>
                <a:ea typeface="Calibri" pitchFamily="34" charset="-122"/>
                <a:cs typeface="Calibri" pitchFamily="34" charset="-120"/>
              </a:rPr>
              <a:t>C</a:t>
            </a:r>
            <a:endParaRPr lang="en-US" sz="1600"/>
          </a:p>
        </p:txBody>
      </p:sp>
      <p:sp>
        <p:nvSpPr>
          <p:cNvPr id="5" name="Shape 3"/>
          <p:cNvSpPr/>
          <p:nvPr/>
        </p:nvSpPr>
        <p:spPr>
          <a:xfrm>
            <a:off x="9985248" y="566928"/>
            <a:ext cx="457200" cy="457200"/>
          </a:xfrm>
          <a:prstGeom prst="ellipse">
            <a:avLst/>
          </a:prstGeom>
          <a:solidFill>
            <a:srgbClr val="BEEAE5"/>
          </a:solidFill>
          <a:ln/>
        </p:spPr>
        <p:txBody>
          <a:bodyPr/>
          <a:lstStyle/>
          <a:p>
            <a:endParaRPr lang="en-GB"/>
          </a:p>
        </p:txBody>
      </p:sp>
      <p:sp>
        <p:nvSpPr>
          <p:cNvPr id="6" name="Text 4"/>
          <p:cNvSpPr/>
          <p:nvPr/>
        </p:nvSpPr>
        <p:spPr>
          <a:xfrm>
            <a:off x="9985248" y="566928"/>
            <a:ext cx="457200" cy="457200"/>
          </a:xfrm>
          <a:prstGeom prst="rect">
            <a:avLst/>
          </a:prstGeom>
          <a:noFill/>
          <a:ln/>
        </p:spPr>
        <p:txBody>
          <a:bodyPr wrap="square" lIns="0" tIns="0" rIns="0" bIns="0" rtlCol="0" anchor="ctr"/>
          <a:lstStyle/>
          <a:p>
            <a:pPr marL="0" indent="0" algn="ctr">
              <a:buNone/>
            </a:pPr>
            <a:endParaRPr lang="en-US" sz="1600"/>
          </a:p>
        </p:txBody>
      </p:sp>
      <p:sp>
        <p:nvSpPr>
          <p:cNvPr id="7" name="Shape 5"/>
          <p:cNvSpPr/>
          <p:nvPr/>
        </p:nvSpPr>
        <p:spPr>
          <a:xfrm>
            <a:off x="10552176" y="566928"/>
            <a:ext cx="457200" cy="457200"/>
          </a:xfrm>
          <a:prstGeom prst="ellipse">
            <a:avLst/>
          </a:prstGeom>
          <a:solidFill>
            <a:srgbClr val="FFFFFF"/>
          </a:solidFill>
          <a:ln/>
        </p:spPr>
        <p:txBody>
          <a:bodyPr/>
          <a:lstStyle/>
          <a:p>
            <a:endParaRPr lang="en-GB"/>
          </a:p>
        </p:txBody>
      </p:sp>
      <p:sp>
        <p:nvSpPr>
          <p:cNvPr id="8" name="Text 6"/>
          <p:cNvSpPr/>
          <p:nvPr/>
        </p:nvSpPr>
        <p:spPr>
          <a:xfrm>
            <a:off x="10552176" y="566928"/>
            <a:ext cx="457200" cy="457200"/>
          </a:xfrm>
          <a:prstGeom prst="rect">
            <a:avLst/>
          </a:prstGeom>
          <a:noFill/>
          <a:ln/>
        </p:spPr>
        <p:txBody>
          <a:bodyPr wrap="square" lIns="0" tIns="0" rIns="0" bIns="0" rtlCol="0" anchor="ctr"/>
          <a:lstStyle/>
          <a:p>
            <a:pPr marL="0" indent="0" algn="ctr">
              <a:buNone/>
            </a:pPr>
            <a:r>
              <a:rPr lang="en-US" sz="1600" b="1">
                <a:solidFill>
                  <a:srgbClr val="FFFFFF"/>
                </a:solidFill>
                <a:latin typeface="Calibri" pitchFamily="34" charset="0"/>
                <a:ea typeface="Calibri" pitchFamily="34" charset="-122"/>
                <a:cs typeface="Calibri" pitchFamily="34" charset="-120"/>
              </a:rPr>
              <a:t>M</a:t>
            </a:r>
            <a:endParaRPr lang="en-US" sz="1600"/>
          </a:p>
        </p:txBody>
      </p:sp>
      <p:sp>
        <p:nvSpPr>
          <p:cNvPr id="10" name="Text 8"/>
          <p:cNvSpPr/>
          <p:nvPr/>
        </p:nvSpPr>
        <p:spPr>
          <a:xfrm>
            <a:off x="914400" y="1417320"/>
            <a:ext cx="10607040" cy="457200"/>
          </a:xfrm>
          <a:prstGeom prst="rect">
            <a:avLst/>
          </a:prstGeom>
          <a:noFill/>
          <a:ln/>
        </p:spPr>
        <p:txBody>
          <a:bodyPr wrap="square" lIns="0" tIns="0" rIns="0" bIns="0" rtlCol="0" anchor="ctr"/>
          <a:lstStyle/>
          <a:p>
            <a:pPr marL="0" indent="0" algn="ctr">
              <a:buNone/>
            </a:pPr>
            <a:r>
              <a:rPr lang="en-US" sz="3200" b="1" dirty="0">
                <a:solidFill>
                  <a:schemeClr val="accent2">
                    <a:lumMod val="50000"/>
                  </a:schemeClr>
                </a:solidFill>
                <a:latin typeface="Calibri" pitchFamily="34" charset="0"/>
                <a:ea typeface="Calibri" pitchFamily="34" charset="-122"/>
                <a:cs typeface="Calibri" pitchFamily="34" charset="-120"/>
              </a:rPr>
              <a:t>Applying Opportunity</a:t>
            </a:r>
            <a:endParaRPr lang="en-US" sz="3200" dirty="0">
              <a:solidFill>
                <a:schemeClr val="accent2">
                  <a:lumMod val="50000"/>
                </a:schemeClr>
              </a:solidFill>
            </a:endParaRPr>
          </a:p>
        </p:txBody>
      </p:sp>
      <p:sp>
        <p:nvSpPr>
          <p:cNvPr id="11" name="Shape 9"/>
          <p:cNvSpPr/>
          <p:nvPr/>
        </p:nvSpPr>
        <p:spPr>
          <a:xfrm>
            <a:off x="640080" y="2011680"/>
            <a:ext cx="10881360" cy="4160520"/>
          </a:xfrm>
          <a:prstGeom prst="rect">
            <a:avLst/>
          </a:prstGeom>
          <a:solidFill>
            <a:srgbClr val="5C280C">
              <a:alpha val="45000"/>
            </a:srgbClr>
          </a:solidFill>
          <a:ln/>
        </p:spPr>
        <p:txBody>
          <a:bodyPr/>
          <a:lstStyle/>
          <a:p>
            <a:endParaRPr lang="en-GB"/>
          </a:p>
        </p:txBody>
      </p:sp>
      <p:sp>
        <p:nvSpPr>
          <p:cNvPr id="13" name="Text 11"/>
          <p:cNvSpPr/>
          <p:nvPr/>
        </p:nvSpPr>
        <p:spPr>
          <a:xfrm>
            <a:off x="640080" y="2148840"/>
            <a:ext cx="777240" cy="777240"/>
          </a:xfrm>
          <a:prstGeom prst="rect">
            <a:avLst/>
          </a:prstGeom>
          <a:noFill/>
          <a:ln/>
        </p:spPr>
        <p:txBody>
          <a:bodyPr wrap="square" lIns="0" tIns="0" rIns="0" bIns="0" rtlCol="0" anchor="ctr"/>
          <a:lstStyle/>
          <a:p>
            <a:pPr marL="0" indent="0" algn="ctr">
              <a:buNone/>
            </a:pPr>
            <a:endParaRPr lang="en-US" sz="3000"/>
          </a:p>
        </p:txBody>
      </p:sp>
      <p:sp>
        <p:nvSpPr>
          <p:cNvPr id="14" name="Text 12"/>
          <p:cNvSpPr/>
          <p:nvPr/>
        </p:nvSpPr>
        <p:spPr>
          <a:xfrm>
            <a:off x="640080" y="2011680"/>
            <a:ext cx="10911839" cy="3950208"/>
          </a:xfrm>
          <a:prstGeom prst="rect">
            <a:avLst/>
          </a:prstGeom>
          <a:noFill/>
          <a:ln/>
        </p:spPr>
        <p:txBody>
          <a:bodyPr wrap="square" lIns="0" tIns="0" rIns="0" bIns="0" rtlCol="0" anchor="t"/>
          <a:lstStyle/>
          <a:p>
            <a:pPr marL="254000" indent="-254000">
              <a:lnSpc>
                <a:spcPct val="115000"/>
              </a:lnSpc>
              <a:spcAft>
                <a:spcPts val="2000"/>
              </a:spcAft>
              <a:buSzPct val="100000"/>
              <a:buChar char="•"/>
            </a:pPr>
            <a:r>
              <a:rPr lang="en-US" sz="1900">
                <a:solidFill>
                  <a:srgbClr val="FFFFFF"/>
                </a:solidFill>
                <a:latin typeface="Calibri" pitchFamily="34" charset="0"/>
                <a:ea typeface="Calibri" pitchFamily="34" charset="-122"/>
                <a:cs typeface="Calibri" pitchFamily="34" charset="-120"/>
              </a:rPr>
              <a:t>The university counselling portal and telehealth psychology support create the opportunity component of the model by giving students an accessible route into professional care once self-help alone is not enough. Digital mental health tools have been shown to extend the reach of college counselling services without replacing the staff students may still need to see in person (Lattie et al., 2019).</a:t>
            </a:r>
            <a:endParaRPr lang="en-US" sz="1900"/>
          </a:p>
          <a:p>
            <a:pPr marL="254000" indent="-254000">
              <a:lnSpc>
                <a:spcPct val="115000"/>
              </a:lnSpc>
              <a:spcAft>
                <a:spcPts val="2000"/>
              </a:spcAft>
              <a:buSzPct val="100000"/>
              <a:buChar char="•"/>
            </a:pPr>
            <a:r>
              <a:rPr lang="en-US" sz="1900">
                <a:solidFill>
                  <a:srgbClr val="FFFFFF"/>
                </a:solidFill>
                <a:latin typeface="Calibri" pitchFamily="34" charset="0"/>
                <a:ea typeface="Calibri" pitchFamily="34" charset="-122"/>
                <a:cs typeface="Calibri" pitchFamily="34" charset="-120"/>
              </a:rPr>
              <a:t>For international students specifically, opportunity also means addressing loneliness and acculturation stress, which qualitative research has linked to stigma, unfamiliarity with local services and communication barriers (Zheng et al., 2023). Digital interventions that support social connectedness alongside clinical care have shown promise for reducing this kind of isolation (Toh et al., 2022).</a:t>
            </a:r>
            <a:endParaRPr lang="en-US" sz="1900"/>
          </a:p>
        </p:txBody>
      </p:sp>
      <p:sp>
        <p:nvSpPr>
          <p:cNvPr id="15" name="Shape 13"/>
          <p:cNvSpPr/>
          <p:nvPr/>
        </p:nvSpPr>
        <p:spPr>
          <a:xfrm>
            <a:off x="0" y="6309360"/>
            <a:ext cx="12188952" cy="548640"/>
          </a:xfrm>
          <a:prstGeom prst="rect">
            <a:avLst/>
          </a:prstGeom>
          <a:solidFill>
            <a:srgbClr val="5C280C"/>
          </a:solidFill>
          <a:ln/>
        </p:spPr>
        <p:txBody>
          <a:bodyPr/>
          <a:lstStyle/>
          <a:p>
            <a:endParaRPr lang="en-GB"/>
          </a:p>
        </p:txBody>
      </p:sp>
      <p:sp>
        <p:nvSpPr>
          <p:cNvPr id="16" name="Text 14"/>
          <p:cNvSpPr/>
          <p:nvPr/>
        </p:nvSpPr>
        <p:spPr>
          <a:xfrm>
            <a:off x="365760" y="6355080"/>
            <a:ext cx="5029200" cy="457200"/>
          </a:xfrm>
          <a:prstGeom prst="rect">
            <a:avLst/>
          </a:prstGeom>
          <a:noFill/>
          <a:ln/>
        </p:spPr>
        <p:txBody>
          <a:bodyPr wrap="square" lIns="0" tIns="0" rIns="0" bIns="0" rtlCol="0" anchor="ctr"/>
          <a:lstStyle/>
          <a:p>
            <a:pPr marL="0" indent="0">
              <a:buNone/>
            </a:pPr>
            <a:r>
              <a:rPr lang="en-US" sz="1000" b="1">
                <a:solidFill>
                  <a:srgbClr val="BEEAE5"/>
                </a:solidFill>
                <a:latin typeface="Calibri" pitchFamily="34" charset="0"/>
                <a:ea typeface="Calibri" pitchFamily="34" charset="-122"/>
                <a:cs typeface="Calibri" pitchFamily="34" charset="-120"/>
              </a:rPr>
              <a:t>University of Wales Trinity Saint David</a:t>
            </a:r>
            <a:endParaRPr lang="en-US" sz="1000"/>
          </a:p>
        </p:txBody>
      </p:sp>
      <p:sp>
        <p:nvSpPr>
          <p:cNvPr id="17" name="Text 15"/>
          <p:cNvSpPr/>
          <p:nvPr/>
        </p:nvSpPr>
        <p:spPr>
          <a:xfrm>
            <a:off x="6400800" y="6355080"/>
            <a:ext cx="4480560" cy="457200"/>
          </a:xfrm>
          <a:prstGeom prst="rect">
            <a:avLst/>
          </a:prstGeom>
          <a:noFill/>
          <a:ln/>
        </p:spPr>
        <p:txBody>
          <a:bodyPr wrap="square" lIns="0" tIns="0" rIns="0" bIns="0" rtlCol="0" anchor="ctr"/>
          <a:lstStyle/>
          <a:p>
            <a:pPr marL="0" indent="0" algn="r">
              <a:buNone/>
            </a:pPr>
            <a:r>
              <a:rPr lang="en-US" sz="1000" i="1">
                <a:solidFill>
                  <a:srgbClr val="D7E2E9"/>
                </a:solidFill>
                <a:latin typeface="Calibri" pitchFamily="34" charset="0"/>
                <a:ea typeface="Calibri" pitchFamily="34" charset="-122"/>
                <a:cs typeface="Calibri" pitchFamily="34" charset="-120"/>
              </a:rPr>
              <a:t>Transforming Education. Transforming Lives.</a:t>
            </a:r>
            <a:endParaRPr lang="en-US" sz="1000"/>
          </a:p>
        </p:txBody>
      </p:sp>
      <p:sp>
        <p:nvSpPr>
          <p:cNvPr id="18" name="Text 16"/>
          <p:cNvSpPr/>
          <p:nvPr/>
        </p:nvSpPr>
        <p:spPr>
          <a:xfrm>
            <a:off x="11521440" y="6355080"/>
            <a:ext cx="457200" cy="457200"/>
          </a:xfrm>
          <a:prstGeom prst="rect">
            <a:avLst/>
          </a:prstGeom>
          <a:noFill/>
          <a:ln/>
        </p:spPr>
        <p:txBody>
          <a:bodyPr wrap="square" lIns="0" tIns="0" rIns="0" bIns="0" rtlCol="0" anchor="ctr"/>
          <a:lstStyle/>
          <a:p>
            <a:pPr marL="0" indent="0" algn="r">
              <a:buNone/>
            </a:pPr>
            <a:r>
              <a:rPr lang="en-US" sz="1000" b="1">
                <a:solidFill>
                  <a:srgbClr val="BEEAE5"/>
                </a:solidFill>
                <a:latin typeface="Calibri" pitchFamily="34" charset="0"/>
                <a:ea typeface="Calibri" pitchFamily="34" charset="-122"/>
                <a:cs typeface="Calibri" pitchFamily="34" charset="-120"/>
              </a:rPr>
              <a:t>5</a:t>
            </a:r>
            <a:endParaRPr lang="en-US" sz="10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
          <p:cNvSpPr/>
          <p:nvPr/>
        </p:nvSpPr>
        <p:spPr>
          <a:xfrm>
            <a:off x="9418320" y="566928"/>
            <a:ext cx="457200" cy="457200"/>
          </a:xfrm>
          <a:prstGeom prst="ellipse">
            <a:avLst/>
          </a:prstGeom>
          <a:solidFill>
            <a:srgbClr val="FFFFFF"/>
          </a:solidFill>
          <a:ln>
            <a:solidFill>
              <a:schemeClr val="tx2"/>
            </a:solidFill>
          </a:ln>
        </p:spPr>
        <p:txBody>
          <a:bodyPr/>
          <a:lstStyle/>
          <a:p>
            <a:endParaRPr lang="en-GB"/>
          </a:p>
        </p:txBody>
      </p:sp>
      <p:sp>
        <p:nvSpPr>
          <p:cNvPr id="4" name="Text 2"/>
          <p:cNvSpPr/>
          <p:nvPr/>
        </p:nvSpPr>
        <p:spPr>
          <a:xfrm>
            <a:off x="9418320" y="566928"/>
            <a:ext cx="457200" cy="457200"/>
          </a:xfrm>
          <a:prstGeom prst="rect">
            <a:avLst/>
          </a:prstGeom>
          <a:noFill/>
          <a:ln/>
        </p:spPr>
        <p:txBody>
          <a:bodyPr wrap="square" lIns="0" tIns="0" rIns="0" bIns="0" rtlCol="0" anchor="ctr"/>
          <a:lstStyle/>
          <a:p>
            <a:pPr marL="0" indent="0" algn="ctr">
              <a:buNone/>
            </a:pPr>
            <a:r>
              <a:rPr lang="en-US" sz="1600" b="1">
                <a:solidFill>
                  <a:srgbClr val="FFFFFF"/>
                </a:solidFill>
                <a:latin typeface="Calibri" pitchFamily="34" charset="0"/>
                <a:ea typeface="Calibri" pitchFamily="34" charset="-122"/>
                <a:cs typeface="Calibri" pitchFamily="34" charset="-120"/>
              </a:rPr>
              <a:t>C</a:t>
            </a:r>
            <a:endParaRPr lang="en-US" sz="1600"/>
          </a:p>
        </p:txBody>
      </p:sp>
      <p:sp>
        <p:nvSpPr>
          <p:cNvPr id="5" name="Shape 3"/>
          <p:cNvSpPr/>
          <p:nvPr/>
        </p:nvSpPr>
        <p:spPr>
          <a:xfrm>
            <a:off x="9985248" y="566928"/>
            <a:ext cx="457200" cy="457200"/>
          </a:xfrm>
          <a:prstGeom prst="ellipse">
            <a:avLst/>
          </a:prstGeom>
          <a:solidFill>
            <a:srgbClr val="FFFFFF"/>
          </a:solidFill>
          <a:ln>
            <a:solidFill>
              <a:schemeClr val="tx2"/>
            </a:solidFill>
          </a:ln>
        </p:spPr>
        <p:txBody>
          <a:bodyPr/>
          <a:lstStyle/>
          <a:p>
            <a:endParaRPr lang="en-GB"/>
          </a:p>
        </p:txBody>
      </p:sp>
      <p:sp>
        <p:nvSpPr>
          <p:cNvPr id="6" name="Text 4"/>
          <p:cNvSpPr/>
          <p:nvPr/>
        </p:nvSpPr>
        <p:spPr>
          <a:xfrm>
            <a:off x="9985248" y="566928"/>
            <a:ext cx="457200" cy="457200"/>
          </a:xfrm>
          <a:prstGeom prst="rect">
            <a:avLst/>
          </a:prstGeom>
          <a:noFill/>
          <a:ln/>
        </p:spPr>
        <p:txBody>
          <a:bodyPr wrap="square" lIns="0" tIns="0" rIns="0" bIns="0" rtlCol="0" anchor="ctr"/>
          <a:lstStyle/>
          <a:p>
            <a:pPr marL="0" indent="0" algn="ctr">
              <a:buNone/>
            </a:pPr>
            <a:r>
              <a:rPr lang="en-US" sz="1600" b="1">
                <a:solidFill>
                  <a:srgbClr val="FFFFFF"/>
                </a:solidFill>
                <a:latin typeface="Calibri" pitchFamily="34" charset="0"/>
                <a:ea typeface="Calibri" pitchFamily="34" charset="-122"/>
                <a:cs typeface="Calibri" pitchFamily="34" charset="-120"/>
              </a:rPr>
              <a:t>O</a:t>
            </a:r>
            <a:endParaRPr lang="en-US" sz="1600"/>
          </a:p>
        </p:txBody>
      </p:sp>
      <p:sp>
        <p:nvSpPr>
          <p:cNvPr id="7" name="Shape 5"/>
          <p:cNvSpPr/>
          <p:nvPr/>
        </p:nvSpPr>
        <p:spPr>
          <a:xfrm>
            <a:off x="10552176" y="566928"/>
            <a:ext cx="457200" cy="457200"/>
          </a:xfrm>
          <a:prstGeom prst="ellipse">
            <a:avLst/>
          </a:prstGeom>
          <a:solidFill>
            <a:srgbClr val="BEEAE5"/>
          </a:solidFill>
          <a:ln>
            <a:solidFill>
              <a:schemeClr val="tx2"/>
            </a:solidFill>
          </a:ln>
        </p:spPr>
        <p:txBody>
          <a:bodyPr/>
          <a:lstStyle/>
          <a:p>
            <a:endParaRPr lang="en-GB"/>
          </a:p>
        </p:txBody>
      </p:sp>
      <p:sp>
        <p:nvSpPr>
          <p:cNvPr id="8" name="Text 6"/>
          <p:cNvSpPr/>
          <p:nvPr/>
        </p:nvSpPr>
        <p:spPr>
          <a:xfrm>
            <a:off x="10552176" y="566928"/>
            <a:ext cx="457200" cy="457200"/>
          </a:xfrm>
          <a:prstGeom prst="rect">
            <a:avLst/>
          </a:prstGeom>
          <a:noFill/>
          <a:ln/>
        </p:spPr>
        <p:txBody>
          <a:bodyPr wrap="square" lIns="0" tIns="0" rIns="0" bIns="0" rtlCol="0" anchor="ctr"/>
          <a:lstStyle/>
          <a:p>
            <a:pPr marL="0" indent="0" algn="ctr">
              <a:buNone/>
            </a:pPr>
            <a:endParaRPr lang="en-US" sz="1600"/>
          </a:p>
        </p:txBody>
      </p:sp>
      <p:sp>
        <p:nvSpPr>
          <p:cNvPr id="10" name="Text 8"/>
          <p:cNvSpPr/>
          <p:nvPr/>
        </p:nvSpPr>
        <p:spPr>
          <a:xfrm>
            <a:off x="914400" y="1417320"/>
            <a:ext cx="10607040" cy="457200"/>
          </a:xfrm>
          <a:prstGeom prst="rect">
            <a:avLst/>
          </a:prstGeom>
          <a:noFill/>
          <a:ln/>
        </p:spPr>
        <p:txBody>
          <a:bodyPr wrap="square" lIns="0" tIns="0" rIns="0" bIns="0" rtlCol="0" anchor="ctr"/>
          <a:lstStyle/>
          <a:p>
            <a:pPr marL="0" indent="0" algn="ctr">
              <a:buNone/>
            </a:pPr>
            <a:r>
              <a:rPr lang="en-US" sz="3200" b="1" dirty="0">
                <a:solidFill>
                  <a:srgbClr val="002060"/>
                </a:solidFill>
                <a:latin typeface="Calibri" pitchFamily="34" charset="0"/>
                <a:ea typeface="Calibri" pitchFamily="34" charset="-122"/>
                <a:cs typeface="Calibri" pitchFamily="34" charset="-120"/>
              </a:rPr>
              <a:t>Applying Motivation</a:t>
            </a:r>
            <a:endParaRPr lang="en-US" sz="3200" dirty="0">
              <a:solidFill>
                <a:srgbClr val="002060"/>
              </a:solidFill>
            </a:endParaRPr>
          </a:p>
        </p:txBody>
      </p:sp>
      <p:sp>
        <p:nvSpPr>
          <p:cNvPr id="11" name="Shape 9"/>
          <p:cNvSpPr/>
          <p:nvPr/>
        </p:nvSpPr>
        <p:spPr>
          <a:xfrm>
            <a:off x="640080" y="1920240"/>
            <a:ext cx="10881360" cy="4251960"/>
          </a:xfrm>
          <a:prstGeom prst="rect">
            <a:avLst/>
          </a:prstGeom>
          <a:solidFill>
            <a:srgbClr val="3E1233">
              <a:alpha val="45000"/>
            </a:srgbClr>
          </a:solidFill>
          <a:ln/>
        </p:spPr>
        <p:txBody>
          <a:bodyPr/>
          <a:lstStyle/>
          <a:p>
            <a:endParaRPr lang="en-GB"/>
          </a:p>
        </p:txBody>
      </p:sp>
      <p:sp>
        <p:nvSpPr>
          <p:cNvPr id="13" name="Text 11"/>
          <p:cNvSpPr/>
          <p:nvPr/>
        </p:nvSpPr>
        <p:spPr>
          <a:xfrm>
            <a:off x="640080" y="2148840"/>
            <a:ext cx="777240" cy="777240"/>
          </a:xfrm>
          <a:prstGeom prst="rect">
            <a:avLst/>
          </a:prstGeom>
          <a:noFill/>
          <a:ln/>
        </p:spPr>
        <p:txBody>
          <a:bodyPr wrap="square" lIns="0" tIns="0" rIns="0" bIns="0" rtlCol="0" anchor="ctr"/>
          <a:lstStyle/>
          <a:p>
            <a:pPr marL="0" indent="0" algn="ctr">
              <a:buNone/>
            </a:pPr>
            <a:endParaRPr lang="en-US" sz="3000"/>
          </a:p>
        </p:txBody>
      </p:sp>
      <p:sp>
        <p:nvSpPr>
          <p:cNvPr id="14" name="Text 12"/>
          <p:cNvSpPr/>
          <p:nvPr/>
        </p:nvSpPr>
        <p:spPr>
          <a:xfrm>
            <a:off x="1600200" y="2121408"/>
            <a:ext cx="9692640" cy="3840480"/>
          </a:xfrm>
          <a:prstGeom prst="rect">
            <a:avLst/>
          </a:prstGeom>
          <a:noFill/>
          <a:ln/>
        </p:spPr>
        <p:txBody>
          <a:bodyPr wrap="square" lIns="0" tIns="0" rIns="0" bIns="0" rtlCol="0" anchor="t"/>
          <a:lstStyle/>
          <a:p>
            <a:pPr marL="254000" indent="-254000">
              <a:lnSpc>
                <a:spcPct val="115000"/>
              </a:lnSpc>
              <a:spcAft>
                <a:spcPts val="2000"/>
              </a:spcAft>
              <a:buSzPct val="100000"/>
              <a:buChar char="•"/>
            </a:pPr>
            <a:r>
              <a:rPr lang="en-US" sz="1900">
                <a:solidFill>
                  <a:srgbClr val="FFFFFF"/>
                </a:solidFill>
                <a:latin typeface="Calibri" pitchFamily="34" charset="0"/>
                <a:ea typeface="Calibri" pitchFamily="34" charset="-122"/>
                <a:cs typeface="Calibri" pitchFamily="34" charset="-120"/>
              </a:rPr>
              <a:t>The wearable sleep monitoring integration feeds directly into motivation by giving students concrete, personal feedback on how their sleep patterns relate to their mood. Greater night-to-night variability in sleep efficiency has been shown to predict higher depression and anxiety in young adults (Lim et al., 2022).</a:t>
            </a:r>
            <a:endParaRPr lang="en-US" sz="1900"/>
          </a:p>
          <a:p>
            <a:pPr marL="254000" indent="-254000">
              <a:lnSpc>
                <a:spcPct val="115000"/>
              </a:lnSpc>
              <a:spcAft>
                <a:spcPts val="2000"/>
              </a:spcAft>
              <a:buSzPct val="100000"/>
              <a:buChar char="•"/>
            </a:pPr>
            <a:r>
              <a:rPr lang="en-US" sz="1900">
                <a:solidFill>
                  <a:srgbClr val="FFFFFF"/>
                </a:solidFill>
                <a:latin typeface="Calibri" pitchFamily="34" charset="0"/>
                <a:ea typeface="Calibri" pitchFamily="34" charset="-122"/>
                <a:cs typeface="Calibri" pitchFamily="34" charset="-120"/>
              </a:rPr>
              <a:t>The chatbot's daily prompts and progress tracking sustain motivation through frequent, low-effort check-ins rather than relying on students to seek help unprompted. This approach produced high adherence in a comparable seven-day chatbot programme for university students (Wang et al., 2025).</a:t>
            </a:r>
            <a:endParaRPr lang="en-US" sz="1900"/>
          </a:p>
        </p:txBody>
      </p:sp>
      <p:sp>
        <p:nvSpPr>
          <p:cNvPr id="15" name="Shape 13"/>
          <p:cNvSpPr/>
          <p:nvPr/>
        </p:nvSpPr>
        <p:spPr>
          <a:xfrm>
            <a:off x="0" y="6309360"/>
            <a:ext cx="12188952" cy="548640"/>
          </a:xfrm>
          <a:prstGeom prst="rect">
            <a:avLst/>
          </a:prstGeom>
          <a:solidFill>
            <a:srgbClr val="3E1233"/>
          </a:solidFill>
          <a:ln/>
        </p:spPr>
        <p:txBody>
          <a:bodyPr/>
          <a:lstStyle/>
          <a:p>
            <a:endParaRPr lang="en-GB"/>
          </a:p>
        </p:txBody>
      </p:sp>
      <p:sp>
        <p:nvSpPr>
          <p:cNvPr id="16" name="Text 14"/>
          <p:cNvSpPr/>
          <p:nvPr/>
        </p:nvSpPr>
        <p:spPr>
          <a:xfrm>
            <a:off x="365760" y="6355080"/>
            <a:ext cx="5029200" cy="457200"/>
          </a:xfrm>
          <a:prstGeom prst="rect">
            <a:avLst/>
          </a:prstGeom>
          <a:noFill/>
          <a:ln/>
        </p:spPr>
        <p:txBody>
          <a:bodyPr wrap="square" lIns="0" tIns="0" rIns="0" bIns="0" rtlCol="0" anchor="ctr"/>
          <a:lstStyle/>
          <a:p>
            <a:pPr marL="0" indent="0">
              <a:buNone/>
            </a:pPr>
            <a:r>
              <a:rPr lang="en-US" sz="1000" b="1">
                <a:solidFill>
                  <a:srgbClr val="BEEAE5"/>
                </a:solidFill>
                <a:latin typeface="Calibri" pitchFamily="34" charset="0"/>
                <a:ea typeface="Calibri" pitchFamily="34" charset="-122"/>
                <a:cs typeface="Calibri" pitchFamily="34" charset="-120"/>
              </a:rPr>
              <a:t>University of Wales Trinity Saint David</a:t>
            </a:r>
            <a:endParaRPr lang="en-US" sz="1000"/>
          </a:p>
        </p:txBody>
      </p:sp>
      <p:sp>
        <p:nvSpPr>
          <p:cNvPr id="17" name="Text 15"/>
          <p:cNvSpPr/>
          <p:nvPr/>
        </p:nvSpPr>
        <p:spPr>
          <a:xfrm>
            <a:off x="6400800" y="6355080"/>
            <a:ext cx="4480560" cy="457200"/>
          </a:xfrm>
          <a:prstGeom prst="rect">
            <a:avLst/>
          </a:prstGeom>
          <a:noFill/>
          <a:ln/>
        </p:spPr>
        <p:txBody>
          <a:bodyPr wrap="square" lIns="0" tIns="0" rIns="0" bIns="0" rtlCol="0" anchor="ctr"/>
          <a:lstStyle/>
          <a:p>
            <a:pPr marL="0" indent="0" algn="r">
              <a:buNone/>
            </a:pPr>
            <a:r>
              <a:rPr lang="en-US" sz="1000" i="1">
                <a:solidFill>
                  <a:srgbClr val="D7E2E9"/>
                </a:solidFill>
                <a:latin typeface="Calibri" pitchFamily="34" charset="0"/>
                <a:ea typeface="Calibri" pitchFamily="34" charset="-122"/>
                <a:cs typeface="Calibri" pitchFamily="34" charset="-120"/>
              </a:rPr>
              <a:t>Transforming Education. Transforming Lives.</a:t>
            </a:r>
            <a:endParaRPr lang="en-US" sz="1000"/>
          </a:p>
        </p:txBody>
      </p:sp>
      <p:sp>
        <p:nvSpPr>
          <p:cNvPr id="18" name="Text 16"/>
          <p:cNvSpPr/>
          <p:nvPr/>
        </p:nvSpPr>
        <p:spPr>
          <a:xfrm>
            <a:off x="11521440" y="6355080"/>
            <a:ext cx="457200" cy="457200"/>
          </a:xfrm>
          <a:prstGeom prst="rect">
            <a:avLst/>
          </a:prstGeom>
          <a:noFill/>
          <a:ln/>
        </p:spPr>
        <p:txBody>
          <a:bodyPr wrap="square" lIns="0" tIns="0" rIns="0" bIns="0" rtlCol="0" anchor="ctr"/>
          <a:lstStyle/>
          <a:p>
            <a:pPr marL="0" indent="0" algn="r">
              <a:buNone/>
            </a:pPr>
            <a:r>
              <a:rPr lang="en-US" sz="1000" b="1">
                <a:solidFill>
                  <a:srgbClr val="BEEAE5"/>
                </a:solidFill>
                <a:latin typeface="Calibri" pitchFamily="34" charset="0"/>
                <a:ea typeface="Calibri" pitchFamily="34" charset="-122"/>
                <a:cs typeface="Calibri" pitchFamily="34" charset="-120"/>
              </a:rPr>
              <a:t>6</a:t>
            </a:r>
            <a:endParaRPr lang="en-US" sz="10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16798-9A3A-96F0-F2FD-C50A2642C1A5}"/>
              </a:ext>
            </a:extLst>
          </p:cNvPr>
          <p:cNvSpPr>
            <a:spLocks noGrp="1"/>
          </p:cNvSpPr>
          <p:nvPr>
            <p:ph type="ctrTitle"/>
          </p:nvPr>
        </p:nvSpPr>
        <p:spPr>
          <a:xfrm>
            <a:off x="0" y="599768"/>
            <a:ext cx="12192000" cy="1740309"/>
          </a:xfrm>
        </p:spPr>
        <p:txBody>
          <a:bodyPr>
            <a:noAutofit/>
          </a:bodyPr>
          <a:lstStyle/>
          <a:p>
            <a:r>
              <a:rPr lang="en-IN" sz="4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 Digital Mental Health Promotion Intervention for International University Students</a:t>
            </a:r>
            <a:br>
              <a:rPr lang="en-IN" sz="4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IN" sz="4000" b="1" dirty="0" err="1">
                <a:solidFill>
                  <a:srgbClr val="FF0000"/>
                </a:solidFill>
                <a:latin typeface="Arial" panose="020B0604020202020204" pitchFamily="34" charset="0"/>
                <a:cs typeface="Arial" panose="020B0604020202020204" pitchFamily="34" charset="0"/>
              </a:rPr>
              <a:t>M</a:t>
            </a:r>
            <a:r>
              <a:rPr lang="en-IN" sz="4000" b="1" dirty="0" err="1">
                <a:solidFill>
                  <a:srgbClr val="FFC000"/>
                </a:solidFill>
                <a:latin typeface="Arial" panose="020B0604020202020204" pitchFamily="34" charset="0"/>
                <a:cs typeface="Arial" panose="020B0604020202020204" pitchFamily="34" charset="0"/>
              </a:rPr>
              <a:t>i</a:t>
            </a:r>
            <a:r>
              <a:rPr lang="en-IN" sz="4000" b="1" dirty="0" err="1">
                <a:solidFill>
                  <a:srgbClr val="FFFF00"/>
                </a:solidFill>
                <a:latin typeface="Arial" panose="020B0604020202020204" pitchFamily="34" charset="0"/>
                <a:cs typeface="Arial" panose="020B0604020202020204" pitchFamily="34" charset="0"/>
              </a:rPr>
              <a:t>n</a:t>
            </a:r>
            <a:r>
              <a:rPr lang="en-IN" sz="4000" b="1" dirty="0" err="1">
                <a:solidFill>
                  <a:srgbClr val="92D050"/>
                </a:solidFill>
                <a:latin typeface="Arial" panose="020B0604020202020204" pitchFamily="34" charset="0"/>
                <a:cs typeface="Arial" panose="020B0604020202020204" pitchFamily="34" charset="0"/>
              </a:rPr>
              <a:t>d</a:t>
            </a:r>
            <a:r>
              <a:rPr lang="en-IN" sz="4000" b="1" dirty="0" err="1">
                <a:solidFill>
                  <a:srgbClr val="00B050"/>
                </a:solidFill>
                <a:latin typeface="Arial" panose="020B0604020202020204" pitchFamily="34" charset="0"/>
                <a:cs typeface="Arial" panose="020B0604020202020204" pitchFamily="34" charset="0"/>
              </a:rPr>
              <a:t>C</a:t>
            </a:r>
            <a:r>
              <a:rPr lang="en-IN" sz="4000" b="1" dirty="0" err="1">
                <a:solidFill>
                  <a:srgbClr val="00B0F0"/>
                </a:solidFill>
                <a:latin typeface="Arial" panose="020B0604020202020204" pitchFamily="34" charset="0"/>
                <a:cs typeface="Arial" panose="020B0604020202020204" pitchFamily="34" charset="0"/>
              </a:rPr>
              <a:t>o</a:t>
            </a:r>
            <a:r>
              <a:rPr lang="en-IN" sz="4000" b="1" dirty="0" err="1">
                <a:solidFill>
                  <a:srgbClr val="0070C0"/>
                </a:solidFill>
                <a:latin typeface="Arial" panose="020B0604020202020204" pitchFamily="34" charset="0"/>
                <a:cs typeface="Arial" panose="020B0604020202020204" pitchFamily="34" charset="0"/>
              </a:rPr>
              <a:t>n</a:t>
            </a:r>
            <a:r>
              <a:rPr lang="en-IN" sz="4000" b="1" dirty="0" err="1">
                <a:solidFill>
                  <a:srgbClr val="002060"/>
                </a:solidFill>
                <a:latin typeface="Arial" panose="020B0604020202020204" pitchFamily="34" charset="0"/>
                <a:cs typeface="Arial" panose="020B0604020202020204" pitchFamily="34" charset="0"/>
              </a:rPr>
              <a:t>n</a:t>
            </a:r>
            <a:r>
              <a:rPr lang="en-IN" sz="4000" b="1" dirty="0" err="1">
                <a:solidFill>
                  <a:srgbClr val="7030A0"/>
                </a:solidFill>
                <a:latin typeface="Arial" panose="020B0604020202020204" pitchFamily="34" charset="0"/>
                <a:cs typeface="Arial" panose="020B0604020202020204" pitchFamily="34" charset="0"/>
              </a:rPr>
              <a:t>e</a:t>
            </a:r>
            <a:r>
              <a:rPr lang="en-IN" sz="4000" b="1" dirty="0" err="1">
                <a:solidFill>
                  <a:srgbClr val="C00000"/>
                </a:solidFill>
                <a:latin typeface="Arial" panose="020B0604020202020204" pitchFamily="34" charset="0"/>
                <a:cs typeface="Arial" panose="020B0604020202020204" pitchFamily="34" charset="0"/>
              </a:rPr>
              <a:t>c</a:t>
            </a:r>
            <a:r>
              <a:rPr lang="en-IN" sz="4000" b="1" dirty="0" err="1">
                <a:solidFill>
                  <a:srgbClr val="FF0000"/>
                </a:solidFill>
                <a:latin typeface="Arial" panose="020B0604020202020204" pitchFamily="34" charset="0"/>
                <a:cs typeface="Arial" panose="020B0604020202020204" pitchFamily="34" charset="0"/>
              </a:rPr>
              <a:t>t</a:t>
            </a:r>
            <a:endParaRPr lang="en-IN" sz="4000" b="1" u="sng"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202CC3C-51D3-121C-EC48-0F8DD6315227}"/>
              </a:ext>
            </a:extLst>
          </p:cNvPr>
          <p:cNvSpPr>
            <a:spLocks noGrp="1"/>
          </p:cNvSpPr>
          <p:nvPr>
            <p:ph type="subTitle" idx="1"/>
          </p:nvPr>
        </p:nvSpPr>
        <p:spPr>
          <a:xfrm>
            <a:off x="2035277" y="5068528"/>
            <a:ext cx="8121445" cy="1314251"/>
          </a:xfrm>
        </p:spPr>
        <p:txBody>
          <a:bodyPr>
            <a:normAutofit fontScale="62500" lnSpcReduction="20000"/>
          </a:bodyPr>
          <a:lstStyle/>
          <a:p>
            <a:r>
              <a:rPr lang="en-IN" dirty="0"/>
              <a:t>Student name: Ardra Sudhan</a:t>
            </a:r>
          </a:p>
          <a:p>
            <a:r>
              <a:rPr lang="en-IN" dirty="0"/>
              <a:t>Student number: 2429434</a:t>
            </a:r>
          </a:p>
          <a:p>
            <a:r>
              <a:rPr lang="en-IN" dirty="0"/>
              <a:t>Module code and title: Population Health and Digital Health Promotion (LCHS7009)</a:t>
            </a:r>
          </a:p>
          <a:p>
            <a:r>
              <a:rPr lang="en-IN" dirty="0"/>
              <a:t>Lecturer’s name: Dr Ping Wu</a:t>
            </a:r>
          </a:p>
          <a:p>
            <a:r>
              <a:rPr lang="en-IN" dirty="0"/>
              <a:t>Assignment title: Component 3 Group Project Presentation </a:t>
            </a:r>
          </a:p>
        </p:txBody>
      </p:sp>
      <p:pic>
        <p:nvPicPr>
          <p:cNvPr id="5" name="Picture 4" descr="Mental health illustration | Canva">
            <a:extLst>
              <a:ext uri="{FF2B5EF4-FFF2-40B4-BE49-F238E27FC236}">
                <a16:creationId xmlns:a16="http://schemas.microsoft.com/office/drawing/2014/main" id="{E9254E9B-C2A5-109F-506E-1A5B5DF19F51}"/>
              </a:ext>
            </a:extLst>
          </p:cNvPr>
          <p:cNvPicPr>
            <a:picLocks noChangeAspect="1"/>
          </p:cNvPicPr>
          <p:nvPr/>
        </p:nvPicPr>
        <p:blipFill>
          <a:blip r:embed="rId2"/>
          <a:stretch>
            <a:fillRect/>
          </a:stretch>
        </p:blipFill>
        <p:spPr>
          <a:xfrm>
            <a:off x="4432505" y="2462833"/>
            <a:ext cx="2628900" cy="1743075"/>
          </a:xfrm>
          <a:prstGeom prst="rect">
            <a:avLst/>
          </a:prstGeom>
        </p:spPr>
      </p:pic>
      <p:sp>
        <p:nvSpPr>
          <p:cNvPr id="6" name="TextBox 5">
            <a:extLst>
              <a:ext uri="{FF2B5EF4-FFF2-40B4-BE49-F238E27FC236}">
                <a16:creationId xmlns:a16="http://schemas.microsoft.com/office/drawing/2014/main" id="{AB64009F-F232-237F-3688-CA662AB0FEC1}"/>
              </a:ext>
            </a:extLst>
          </p:cNvPr>
          <p:cNvSpPr txBox="1"/>
          <p:nvPr/>
        </p:nvSpPr>
        <p:spPr>
          <a:xfrm>
            <a:off x="1938450" y="4194758"/>
            <a:ext cx="8315097" cy="646331"/>
          </a:xfrm>
          <a:prstGeom prst="rect">
            <a:avLst/>
          </a:prstGeom>
          <a:noFill/>
        </p:spPr>
        <p:txBody>
          <a:bodyPr wrap="none" rtlCol="0">
            <a:spAutoFit/>
          </a:bodyPr>
          <a:lstStyle/>
          <a:p>
            <a:pPr lvl="0"/>
            <a:r>
              <a:rPr lang="en-IN" b="1" dirty="0">
                <a:latin typeface="Arial" panose="020B0604020202020204" pitchFamily="34" charset="0"/>
                <a:cs typeface="Arial" panose="020B0604020202020204" pitchFamily="34" charset="0"/>
              </a:rPr>
              <a:t>* The Stakeholders                   </a:t>
            </a:r>
            <a:r>
              <a:rPr lang="en-IN" dirty="0">
                <a:latin typeface="Arial" panose="020B0604020202020204" pitchFamily="34" charset="0"/>
                <a:cs typeface="Arial" panose="020B0604020202020204" pitchFamily="34" charset="0"/>
              </a:rPr>
              <a:t>  *</a:t>
            </a:r>
            <a:r>
              <a:rPr lang="en-IN" b="1" dirty="0">
                <a:latin typeface="Arial" panose="020B0604020202020204" pitchFamily="34" charset="0"/>
                <a:cs typeface="Arial" panose="020B0604020202020204" pitchFamily="34" charset="0"/>
              </a:rPr>
              <a:t>Barriers               </a:t>
            </a:r>
            <a:r>
              <a:rPr lang="en-IN" dirty="0">
                <a:latin typeface="Arial" panose="020B0604020202020204" pitchFamily="34" charset="0"/>
                <a:cs typeface="Arial" panose="020B0604020202020204" pitchFamily="34" charset="0"/>
              </a:rPr>
              <a:t>*</a:t>
            </a:r>
            <a:r>
              <a:rPr lang="en-IN" b="1" dirty="0">
                <a:latin typeface="Arial" panose="020B0604020202020204" pitchFamily="34" charset="0"/>
                <a:cs typeface="Arial" panose="020B0604020202020204" pitchFamily="34" charset="0"/>
              </a:rPr>
              <a:t>Legal and Ethical Issues</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4F95897A-DD99-CBDB-B789-7165D822D8BE}"/>
              </a:ext>
            </a:extLst>
          </p:cNvPr>
          <p:cNvSpPr/>
          <p:nvPr/>
        </p:nvSpPr>
        <p:spPr>
          <a:xfrm>
            <a:off x="-353961" y="5437239"/>
            <a:ext cx="3283974" cy="2743200"/>
          </a:xfrm>
          <a:prstGeom prst="ellipse">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Oval 7">
            <a:extLst>
              <a:ext uri="{FF2B5EF4-FFF2-40B4-BE49-F238E27FC236}">
                <a16:creationId xmlns:a16="http://schemas.microsoft.com/office/drawing/2014/main" id="{D205FA45-E423-06BA-94F8-22A0EE9EFC03}"/>
              </a:ext>
            </a:extLst>
          </p:cNvPr>
          <p:cNvSpPr/>
          <p:nvPr/>
        </p:nvSpPr>
        <p:spPr>
          <a:xfrm>
            <a:off x="-521110" y="3864077"/>
            <a:ext cx="2192593" cy="226141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Oval 8">
            <a:extLst>
              <a:ext uri="{FF2B5EF4-FFF2-40B4-BE49-F238E27FC236}">
                <a16:creationId xmlns:a16="http://schemas.microsoft.com/office/drawing/2014/main" id="{408920AA-CDDA-71EE-9A96-DD23B1540723}"/>
              </a:ext>
            </a:extLst>
          </p:cNvPr>
          <p:cNvSpPr/>
          <p:nvPr/>
        </p:nvSpPr>
        <p:spPr>
          <a:xfrm>
            <a:off x="-874323" y="2889033"/>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1" name="Oval 10">
            <a:extLst>
              <a:ext uri="{FF2B5EF4-FFF2-40B4-BE49-F238E27FC236}">
                <a16:creationId xmlns:a16="http://schemas.microsoft.com/office/drawing/2014/main" id="{B1BBBE2C-D319-CF1E-C724-2A680C7F3937}"/>
              </a:ext>
            </a:extLst>
          </p:cNvPr>
          <p:cNvSpPr/>
          <p:nvPr/>
        </p:nvSpPr>
        <p:spPr>
          <a:xfrm>
            <a:off x="11095703" y="2579670"/>
            <a:ext cx="2192593" cy="226141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Oval 12">
            <a:extLst>
              <a:ext uri="{FF2B5EF4-FFF2-40B4-BE49-F238E27FC236}">
                <a16:creationId xmlns:a16="http://schemas.microsoft.com/office/drawing/2014/main" id="{DF239CA7-BEA9-C756-51C5-B4A9DF868B4D}"/>
              </a:ext>
            </a:extLst>
          </p:cNvPr>
          <p:cNvSpPr/>
          <p:nvPr/>
        </p:nvSpPr>
        <p:spPr>
          <a:xfrm>
            <a:off x="11333175" y="1270012"/>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4859600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8B09B-9F41-A006-1B14-ADD4AEDD9F07}"/>
              </a:ext>
            </a:extLst>
          </p:cNvPr>
          <p:cNvSpPr>
            <a:spLocks noGrp="1"/>
          </p:cNvSpPr>
          <p:nvPr>
            <p:ph type="title"/>
          </p:nvPr>
        </p:nvSpPr>
        <p:spPr>
          <a:xfrm>
            <a:off x="0" y="778080"/>
            <a:ext cx="12192000" cy="1011391"/>
          </a:xfrm>
        </p:spPr>
        <p:txBody>
          <a:bodyPr>
            <a:normAutofit/>
          </a:bodyPr>
          <a:lstStyle/>
          <a:p>
            <a:r>
              <a:rPr lang="en-IN" sz="3200" b="1" u="sng" dirty="0">
                <a:solidFill>
                  <a:srgbClr val="002060"/>
                </a:solidFill>
                <a:latin typeface="Arial" panose="020B0604020202020204" pitchFamily="34" charset="0"/>
                <a:cs typeface="Arial" panose="020B0604020202020204" pitchFamily="34" charset="0"/>
              </a:rPr>
              <a:t>Stakeholders Supporting the Implementation of </a:t>
            </a:r>
            <a:r>
              <a:rPr lang="en-IN" sz="3200" b="1" u="sng" dirty="0" err="1">
                <a:solidFill>
                  <a:srgbClr val="002060"/>
                </a:solidFill>
                <a:latin typeface="Arial" panose="020B0604020202020204" pitchFamily="34" charset="0"/>
                <a:cs typeface="Arial" panose="020B0604020202020204" pitchFamily="34" charset="0"/>
              </a:rPr>
              <a:t>MindConnect</a:t>
            </a:r>
            <a:endParaRPr lang="en-IN" sz="3200" b="1" u="sng" dirty="0">
              <a:solidFill>
                <a:srgbClr val="002060"/>
              </a:solidFill>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73CC8BB2-9879-A531-56E0-46835E0E5960}"/>
              </a:ext>
            </a:extLst>
          </p:cNvPr>
          <p:cNvSpPr/>
          <p:nvPr/>
        </p:nvSpPr>
        <p:spPr>
          <a:xfrm>
            <a:off x="-747252" y="-779205"/>
            <a:ext cx="1986116" cy="1811594"/>
          </a:xfrm>
          <a:prstGeom prst="ellipse">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Oval 5">
            <a:extLst>
              <a:ext uri="{FF2B5EF4-FFF2-40B4-BE49-F238E27FC236}">
                <a16:creationId xmlns:a16="http://schemas.microsoft.com/office/drawing/2014/main" id="{69CE448B-E8A4-8738-1D8D-D1725E0C70EB}"/>
              </a:ext>
            </a:extLst>
          </p:cNvPr>
          <p:cNvSpPr/>
          <p:nvPr/>
        </p:nvSpPr>
        <p:spPr>
          <a:xfrm>
            <a:off x="-2251587" y="4581832"/>
            <a:ext cx="3175820" cy="284643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Oval 7">
            <a:extLst>
              <a:ext uri="{FF2B5EF4-FFF2-40B4-BE49-F238E27FC236}">
                <a16:creationId xmlns:a16="http://schemas.microsoft.com/office/drawing/2014/main" id="{25FF9356-02D0-0029-E75F-F51F8646C3BA}"/>
              </a:ext>
            </a:extLst>
          </p:cNvPr>
          <p:cNvSpPr/>
          <p:nvPr/>
        </p:nvSpPr>
        <p:spPr>
          <a:xfrm>
            <a:off x="1042967" y="-718317"/>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0" name="Picture 9" descr="Mental health illustration | Canva">
            <a:extLst>
              <a:ext uri="{FF2B5EF4-FFF2-40B4-BE49-F238E27FC236}">
                <a16:creationId xmlns:a16="http://schemas.microsoft.com/office/drawing/2014/main" id="{756EB29E-A3D5-D840-2702-3FBB849090D6}"/>
              </a:ext>
            </a:extLst>
          </p:cNvPr>
          <p:cNvPicPr>
            <a:picLocks noChangeAspect="1"/>
          </p:cNvPicPr>
          <p:nvPr/>
        </p:nvPicPr>
        <p:blipFill>
          <a:blip r:embed="rId2"/>
          <a:stretch>
            <a:fillRect/>
          </a:stretch>
        </p:blipFill>
        <p:spPr>
          <a:xfrm rot="320643">
            <a:off x="10709876" y="270065"/>
            <a:ext cx="1099845" cy="729246"/>
          </a:xfrm>
          <a:prstGeom prst="rect">
            <a:avLst/>
          </a:prstGeom>
        </p:spPr>
      </p:pic>
      <p:sp>
        <p:nvSpPr>
          <p:cNvPr id="11" name="TextBox 10">
            <a:extLst>
              <a:ext uri="{FF2B5EF4-FFF2-40B4-BE49-F238E27FC236}">
                <a16:creationId xmlns:a16="http://schemas.microsoft.com/office/drawing/2014/main" id="{35642408-E14C-4ED0-0022-F0AA32E24F8B}"/>
              </a:ext>
            </a:extLst>
          </p:cNvPr>
          <p:cNvSpPr txBox="1"/>
          <p:nvPr/>
        </p:nvSpPr>
        <p:spPr>
          <a:xfrm>
            <a:off x="2310580" y="1592826"/>
            <a:ext cx="9437199" cy="5396349"/>
          </a:xfrm>
          <a:prstGeom prst="rect">
            <a:avLst/>
          </a:prstGeom>
          <a:noFill/>
        </p:spPr>
        <p:txBody>
          <a:bodyPr wrap="none" rtlCol="0">
            <a:spAutoFit/>
          </a:bodyPr>
          <a:lstStyle/>
          <a:p>
            <a:pPr>
              <a:lnSpc>
                <a:spcPct val="150000"/>
              </a:lnSpc>
            </a:pPr>
            <a:r>
              <a:rPr lang="en-IN" b="1" dirty="0">
                <a:latin typeface="Arial" panose="020B0604020202020204" pitchFamily="34" charset="0"/>
                <a:cs typeface="Arial" panose="020B0604020202020204" pitchFamily="34" charset="0"/>
              </a:rPr>
              <a:t>Key Stakeholders</a:t>
            </a:r>
          </a:p>
          <a:p>
            <a:pPr marL="285750" lvl="0" indent="-285750">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University Mental Health &amp; Wellbeing Services</a:t>
            </a:r>
            <a:r>
              <a:rPr lang="en-IN" dirty="0">
                <a:latin typeface="Arial" panose="020B0604020202020204" pitchFamily="34" charset="0"/>
                <a:cs typeface="Arial" panose="020B0604020202020204" pitchFamily="34" charset="0"/>
              </a:rPr>
              <a:t> </a:t>
            </a:r>
          </a:p>
          <a:p>
            <a:pPr marL="285750" lvl="0" indent="-285750">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University Counselling Teams</a:t>
            </a:r>
            <a:r>
              <a:rPr lang="en-IN" dirty="0">
                <a:latin typeface="Arial" panose="020B0604020202020204" pitchFamily="34" charset="0"/>
                <a:cs typeface="Arial" panose="020B0604020202020204" pitchFamily="34" charset="0"/>
              </a:rPr>
              <a:t> </a:t>
            </a:r>
          </a:p>
          <a:p>
            <a:pPr marL="285750" lvl="0" indent="-285750">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NHS Mental Health Services (CAMHS/Adult Mental Health)</a:t>
            </a:r>
            <a:r>
              <a:rPr lang="en-IN" dirty="0">
                <a:latin typeface="Arial" panose="020B0604020202020204" pitchFamily="34" charset="0"/>
                <a:cs typeface="Arial" panose="020B0604020202020204" pitchFamily="34" charset="0"/>
              </a:rPr>
              <a:t> </a:t>
            </a:r>
          </a:p>
          <a:p>
            <a:pPr marL="285750" lvl="0" indent="-285750">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General Practitioners (GPs)</a:t>
            </a:r>
            <a:r>
              <a:rPr lang="en-IN" dirty="0">
                <a:latin typeface="Arial" panose="020B0604020202020204" pitchFamily="34" charset="0"/>
                <a:cs typeface="Arial" panose="020B0604020202020204" pitchFamily="34" charset="0"/>
              </a:rPr>
              <a:t> </a:t>
            </a:r>
          </a:p>
          <a:p>
            <a:pPr marL="285750" lvl="0" indent="-285750">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Student Unions</a:t>
            </a:r>
            <a:r>
              <a:rPr lang="en-IN" dirty="0">
                <a:latin typeface="Arial" panose="020B0604020202020204" pitchFamily="34" charset="0"/>
                <a:cs typeface="Arial" panose="020B0604020202020204" pitchFamily="34" charset="0"/>
              </a:rPr>
              <a:t> </a:t>
            </a:r>
          </a:p>
          <a:p>
            <a:pPr marL="285750" lvl="0" indent="-285750">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University IT Department</a:t>
            </a:r>
            <a:r>
              <a:rPr lang="en-IN" dirty="0">
                <a:latin typeface="Arial" panose="020B0604020202020204" pitchFamily="34" charset="0"/>
                <a:cs typeface="Arial" panose="020B0604020202020204" pitchFamily="34" charset="0"/>
              </a:rPr>
              <a:t> </a:t>
            </a:r>
          </a:p>
          <a:p>
            <a:pPr marL="285750" lvl="0" indent="-285750">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App Developers &amp; AI Specialists</a:t>
            </a:r>
            <a:r>
              <a:rPr lang="en-IN" dirty="0">
                <a:latin typeface="Arial" panose="020B0604020202020204" pitchFamily="34" charset="0"/>
                <a:cs typeface="Arial" panose="020B0604020202020204" pitchFamily="34" charset="0"/>
              </a:rPr>
              <a:t> </a:t>
            </a:r>
          </a:p>
          <a:p>
            <a:pPr marL="285750" lvl="0" indent="-285750">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International Student Support Office</a:t>
            </a:r>
            <a:r>
              <a:rPr lang="en-IN" dirty="0">
                <a:latin typeface="Arial" panose="020B0604020202020204" pitchFamily="34" charset="0"/>
                <a:cs typeface="Arial" panose="020B0604020202020204" pitchFamily="34" charset="0"/>
              </a:rPr>
              <a:t> </a:t>
            </a:r>
          </a:p>
          <a:p>
            <a:pPr marL="285750" lvl="0" indent="-285750">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Mental Health Charities (e.g., Mind, Student Minds)</a:t>
            </a:r>
            <a:r>
              <a:rPr lang="en-IN" dirty="0">
                <a:latin typeface="Arial" panose="020B0604020202020204" pitchFamily="34" charset="0"/>
                <a:cs typeface="Arial" panose="020B0604020202020204" pitchFamily="34" charset="0"/>
              </a:rPr>
              <a:t> </a:t>
            </a:r>
          </a:p>
          <a:p>
            <a:pPr>
              <a:lnSpc>
                <a:spcPct val="150000"/>
              </a:lnSpc>
            </a:pPr>
            <a:br>
              <a:rPr lang="en-IN" dirty="0">
                <a:latin typeface="Arial" panose="020B0604020202020204" pitchFamily="34" charset="0"/>
                <a:cs typeface="Arial" panose="020B0604020202020204" pitchFamily="34" charset="0"/>
              </a:rPr>
            </a:br>
            <a:r>
              <a:rPr lang="en-IN" sz="1600" dirty="0">
                <a:latin typeface="Arial" panose="020B0604020202020204" pitchFamily="34" charset="0"/>
                <a:cs typeface="Arial" panose="020B0604020202020204" pitchFamily="34" charset="0"/>
              </a:rPr>
              <a:t>                                                                                                           (NHS England, 2019; WHO, 2022)</a:t>
            </a:r>
          </a:p>
          <a:p>
            <a:pPr>
              <a:lnSpc>
                <a:spcPct val="150000"/>
              </a:lnSpc>
            </a:pPr>
            <a:endParaRPr lang="en-IN" dirty="0">
              <a:latin typeface="Arial" panose="020B0604020202020204" pitchFamily="34" charset="0"/>
              <a:cs typeface="Arial" panose="020B0604020202020204" pitchFamily="34" charset="0"/>
            </a:endParaRPr>
          </a:p>
        </p:txBody>
      </p:sp>
      <p:pic>
        <p:nvPicPr>
          <p:cNvPr id="12" name="Picture 11" descr="CAMHS | East London NHS Foundation Trust">
            <a:extLst>
              <a:ext uri="{FF2B5EF4-FFF2-40B4-BE49-F238E27FC236}">
                <a16:creationId xmlns:a16="http://schemas.microsoft.com/office/drawing/2014/main" id="{ED5D173C-10A4-D335-E866-6BF06C941523}"/>
              </a:ext>
            </a:extLst>
          </p:cNvPr>
          <p:cNvPicPr>
            <a:picLocks noChangeAspect="1"/>
          </p:cNvPicPr>
          <p:nvPr/>
        </p:nvPicPr>
        <p:blipFill>
          <a:blip r:embed="rId3"/>
          <a:stretch>
            <a:fillRect/>
          </a:stretch>
        </p:blipFill>
        <p:spPr>
          <a:xfrm>
            <a:off x="9289716" y="2686357"/>
            <a:ext cx="2458063" cy="998588"/>
          </a:xfrm>
          <a:prstGeom prst="rect">
            <a:avLst/>
          </a:prstGeom>
        </p:spPr>
      </p:pic>
      <p:pic>
        <p:nvPicPr>
          <p:cNvPr id="14" name="Picture 13" descr="NHS Identity Guidelines | NHS logo">
            <a:extLst>
              <a:ext uri="{FF2B5EF4-FFF2-40B4-BE49-F238E27FC236}">
                <a16:creationId xmlns:a16="http://schemas.microsoft.com/office/drawing/2014/main" id="{5F4884A8-B119-FC8F-A843-2A1401C3529F}"/>
              </a:ext>
            </a:extLst>
          </p:cNvPr>
          <p:cNvPicPr>
            <a:picLocks noChangeAspect="1"/>
          </p:cNvPicPr>
          <p:nvPr/>
        </p:nvPicPr>
        <p:blipFill>
          <a:blip r:embed="rId4"/>
          <a:stretch>
            <a:fillRect/>
          </a:stretch>
        </p:blipFill>
        <p:spPr>
          <a:xfrm>
            <a:off x="9311147" y="4380519"/>
            <a:ext cx="2510797" cy="1376289"/>
          </a:xfrm>
          <a:prstGeom prst="rect">
            <a:avLst/>
          </a:prstGeom>
        </p:spPr>
      </p:pic>
    </p:spTree>
    <p:extLst>
      <p:ext uri="{BB962C8B-B14F-4D97-AF65-F5344CB8AC3E}">
        <p14:creationId xmlns:p14="http://schemas.microsoft.com/office/powerpoint/2010/main" val="34551345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A4C57-AE3C-7B7F-78CF-85CD46A5C3AB}"/>
              </a:ext>
            </a:extLst>
          </p:cNvPr>
          <p:cNvSpPr>
            <a:spLocks noGrp="1"/>
          </p:cNvSpPr>
          <p:nvPr>
            <p:ph type="title"/>
          </p:nvPr>
        </p:nvSpPr>
        <p:spPr>
          <a:xfrm>
            <a:off x="838200" y="365125"/>
            <a:ext cx="10515600" cy="806249"/>
          </a:xfrm>
        </p:spPr>
        <p:txBody>
          <a:bodyPr/>
          <a:lstStyle/>
          <a:p>
            <a:pPr algn="ctr"/>
            <a:r>
              <a:rPr lang="en-IN" b="1" u="sng" dirty="0">
                <a:solidFill>
                  <a:srgbClr val="002060"/>
                </a:solidFill>
                <a:latin typeface="Arial" panose="020B0604020202020204" pitchFamily="34" charset="0"/>
                <a:cs typeface="Arial" panose="020B0604020202020204" pitchFamily="34" charset="0"/>
              </a:rPr>
              <a:t>Stakeholder Roles</a:t>
            </a:r>
          </a:p>
        </p:txBody>
      </p:sp>
      <p:sp>
        <p:nvSpPr>
          <p:cNvPr id="4" name="Oval 3">
            <a:extLst>
              <a:ext uri="{FF2B5EF4-FFF2-40B4-BE49-F238E27FC236}">
                <a16:creationId xmlns:a16="http://schemas.microsoft.com/office/drawing/2014/main" id="{0424310C-EF62-CB42-E97F-D08E81583A7B}"/>
              </a:ext>
            </a:extLst>
          </p:cNvPr>
          <p:cNvSpPr/>
          <p:nvPr/>
        </p:nvSpPr>
        <p:spPr>
          <a:xfrm>
            <a:off x="-747252" y="-779205"/>
            <a:ext cx="1986116" cy="1811594"/>
          </a:xfrm>
          <a:prstGeom prst="ellipse">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Oval 5">
            <a:extLst>
              <a:ext uri="{FF2B5EF4-FFF2-40B4-BE49-F238E27FC236}">
                <a16:creationId xmlns:a16="http://schemas.microsoft.com/office/drawing/2014/main" id="{E7074B6C-5A31-C216-41E4-32B4F7EEDAEA}"/>
              </a:ext>
            </a:extLst>
          </p:cNvPr>
          <p:cNvSpPr/>
          <p:nvPr/>
        </p:nvSpPr>
        <p:spPr>
          <a:xfrm>
            <a:off x="10441858" y="5069655"/>
            <a:ext cx="3175820" cy="284643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Oval 7">
            <a:extLst>
              <a:ext uri="{FF2B5EF4-FFF2-40B4-BE49-F238E27FC236}">
                <a16:creationId xmlns:a16="http://schemas.microsoft.com/office/drawing/2014/main" id="{3E0A9437-84E5-7E55-7501-8D43B5470C4C}"/>
              </a:ext>
            </a:extLst>
          </p:cNvPr>
          <p:cNvSpPr/>
          <p:nvPr/>
        </p:nvSpPr>
        <p:spPr>
          <a:xfrm>
            <a:off x="1042967" y="-718317"/>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Oval 9">
            <a:extLst>
              <a:ext uri="{FF2B5EF4-FFF2-40B4-BE49-F238E27FC236}">
                <a16:creationId xmlns:a16="http://schemas.microsoft.com/office/drawing/2014/main" id="{B99FC548-2BE1-EDDD-ECCD-8DF545EB9718}"/>
              </a:ext>
            </a:extLst>
          </p:cNvPr>
          <p:cNvSpPr/>
          <p:nvPr/>
        </p:nvSpPr>
        <p:spPr>
          <a:xfrm>
            <a:off x="9149664" y="5775120"/>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aphicFrame>
        <p:nvGraphicFramePr>
          <p:cNvPr id="12" name="Table 11">
            <a:extLst>
              <a:ext uri="{FF2B5EF4-FFF2-40B4-BE49-F238E27FC236}">
                <a16:creationId xmlns:a16="http://schemas.microsoft.com/office/drawing/2014/main" id="{305EA8AE-DCDA-D557-FA00-EC950FCA3261}"/>
              </a:ext>
            </a:extLst>
          </p:cNvPr>
          <p:cNvGraphicFramePr>
            <a:graphicFrameLocks noGrp="1"/>
          </p:cNvGraphicFramePr>
          <p:nvPr/>
        </p:nvGraphicFramePr>
        <p:xfrm>
          <a:off x="1893457" y="1190286"/>
          <a:ext cx="8999794" cy="4190212"/>
        </p:xfrm>
        <a:graphic>
          <a:graphicData uri="http://schemas.openxmlformats.org/drawingml/2006/table">
            <a:tbl>
              <a:tblPr firstRow="1" bandRow="1">
                <a:tableStyleId>{5C22544A-7EE6-4342-B048-85BDC9FD1C3A}</a:tableStyleId>
              </a:tblPr>
              <a:tblGrid>
                <a:gridCol w="4499897">
                  <a:extLst>
                    <a:ext uri="{9D8B030D-6E8A-4147-A177-3AD203B41FA5}">
                      <a16:colId xmlns:a16="http://schemas.microsoft.com/office/drawing/2014/main" val="301798264"/>
                    </a:ext>
                  </a:extLst>
                </a:gridCol>
                <a:gridCol w="4499897">
                  <a:extLst>
                    <a:ext uri="{9D8B030D-6E8A-4147-A177-3AD203B41FA5}">
                      <a16:colId xmlns:a16="http://schemas.microsoft.com/office/drawing/2014/main" val="3536976329"/>
                    </a:ext>
                  </a:extLst>
                </a:gridCol>
              </a:tblGrid>
              <a:tr h="518734">
                <a:tc>
                  <a:txBody>
                    <a:bodyPr/>
                    <a:lstStyle/>
                    <a:p>
                      <a:pPr algn="ctr">
                        <a:buNone/>
                      </a:pPr>
                      <a:r>
                        <a:rPr lang="en-IN" sz="2400" dirty="0">
                          <a:latin typeface="Arial" panose="020B0604020202020204" pitchFamily="34" charset="0"/>
                          <a:cs typeface="Arial" panose="020B0604020202020204" pitchFamily="34" charset="0"/>
                        </a:rPr>
                        <a:t>Stakeholder</a:t>
                      </a:r>
                    </a:p>
                  </a:txBody>
                  <a:tcPr anchor="ctr"/>
                </a:tc>
                <a:tc>
                  <a:txBody>
                    <a:bodyPr/>
                    <a:lstStyle/>
                    <a:p>
                      <a:pPr algn="ctr">
                        <a:buNone/>
                      </a:pPr>
                      <a:r>
                        <a:rPr lang="en-IN" sz="2400" dirty="0">
                          <a:latin typeface="Arial" panose="020B0604020202020204" pitchFamily="34" charset="0"/>
                          <a:cs typeface="Arial" panose="020B0604020202020204" pitchFamily="34" charset="0"/>
                        </a:rPr>
                        <a:t>Role</a:t>
                      </a:r>
                    </a:p>
                  </a:txBody>
                  <a:tcPr anchor="ctr"/>
                </a:tc>
                <a:extLst>
                  <a:ext uri="{0D108BD9-81ED-4DB2-BD59-A6C34878D82A}">
                    <a16:rowId xmlns:a16="http://schemas.microsoft.com/office/drawing/2014/main" val="2188828803"/>
                  </a:ext>
                </a:extLst>
              </a:tr>
              <a:tr h="420750">
                <a:tc>
                  <a:txBody>
                    <a:bodyPr/>
                    <a:lstStyle/>
                    <a:p>
                      <a:pPr>
                        <a:buNone/>
                      </a:pPr>
                      <a:r>
                        <a:rPr lang="en-IN" dirty="0">
                          <a:latin typeface="Arial" panose="020B0604020202020204" pitchFamily="34" charset="0"/>
                          <a:cs typeface="Arial" panose="020B0604020202020204" pitchFamily="34" charset="0"/>
                        </a:rPr>
                        <a:t>University</a:t>
                      </a:r>
                    </a:p>
                  </a:txBody>
                  <a:tcPr anchor="ctr"/>
                </a:tc>
                <a:tc>
                  <a:txBody>
                    <a:bodyPr/>
                    <a:lstStyle/>
                    <a:p>
                      <a:pPr>
                        <a:buNone/>
                      </a:pPr>
                      <a:r>
                        <a:rPr lang="en-IN" dirty="0">
                          <a:latin typeface="Arial" panose="020B0604020202020204" pitchFamily="34" charset="0"/>
                          <a:cs typeface="Arial" panose="020B0604020202020204" pitchFamily="34" charset="0"/>
                        </a:rPr>
                        <a:t>Funding, implementation, promotion</a:t>
                      </a:r>
                    </a:p>
                  </a:txBody>
                  <a:tcPr anchor="ctr"/>
                </a:tc>
                <a:extLst>
                  <a:ext uri="{0D108BD9-81ED-4DB2-BD59-A6C34878D82A}">
                    <a16:rowId xmlns:a16="http://schemas.microsoft.com/office/drawing/2014/main" val="492300744"/>
                  </a:ext>
                </a:extLst>
              </a:tr>
              <a:tr h="420750">
                <a:tc>
                  <a:txBody>
                    <a:bodyPr/>
                    <a:lstStyle/>
                    <a:p>
                      <a:pPr>
                        <a:buNone/>
                      </a:pPr>
                      <a:r>
                        <a:rPr lang="en-IN" dirty="0">
                          <a:latin typeface="Arial" panose="020B0604020202020204" pitchFamily="34" charset="0"/>
                          <a:cs typeface="Arial" panose="020B0604020202020204" pitchFamily="34" charset="0"/>
                        </a:rPr>
                        <a:t>Counselling Service</a:t>
                      </a:r>
                    </a:p>
                  </a:txBody>
                  <a:tcPr anchor="ctr"/>
                </a:tc>
                <a:tc>
                  <a:txBody>
                    <a:bodyPr/>
                    <a:lstStyle/>
                    <a:p>
                      <a:pPr>
                        <a:buNone/>
                      </a:pPr>
                      <a:r>
                        <a:rPr lang="en-IN" dirty="0">
                          <a:latin typeface="Arial" panose="020B0604020202020204" pitchFamily="34" charset="0"/>
                          <a:cs typeface="Arial" panose="020B0604020202020204" pitchFamily="34" charset="0"/>
                        </a:rPr>
                        <a:t>Clinical support and referrals</a:t>
                      </a:r>
                    </a:p>
                  </a:txBody>
                  <a:tcPr anchor="ctr"/>
                </a:tc>
                <a:extLst>
                  <a:ext uri="{0D108BD9-81ED-4DB2-BD59-A6C34878D82A}">
                    <a16:rowId xmlns:a16="http://schemas.microsoft.com/office/drawing/2014/main" val="2589772570"/>
                  </a:ext>
                </a:extLst>
              </a:tr>
              <a:tr h="420750">
                <a:tc>
                  <a:txBody>
                    <a:bodyPr/>
                    <a:lstStyle/>
                    <a:p>
                      <a:pPr>
                        <a:buNone/>
                      </a:pPr>
                      <a:r>
                        <a:rPr lang="en-IN" dirty="0">
                          <a:latin typeface="Arial" panose="020B0604020202020204" pitchFamily="34" charset="0"/>
                          <a:cs typeface="Arial" panose="020B0604020202020204" pitchFamily="34" charset="0"/>
                        </a:rPr>
                        <a:t>NHS</a:t>
                      </a:r>
                    </a:p>
                  </a:txBody>
                  <a:tcPr anchor="ctr"/>
                </a:tc>
                <a:tc>
                  <a:txBody>
                    <a:bodyPr/>
                    <a:lstStyle/>
                    <a:p>
                      <a:pPr>
                        <a:buNone/>
                      </a:pPr>
                      <a:r>
                        <a:rPr lang="en-IN" dirty="0">
                          <a:latin typeface="Arial" panose="020B0604020202020204" pitchFamily="34" charset="0"/>
                          <a:cs typeface="Arial" panose="020B0604020202020204" pitchFamily="34" charset="0"/>
                        </a:rPr>
                        <a:t>Specialist treatment pathways</a:t>
                      </a:r>
                    </a:p>
                  </a:txBody>
                  <a:tcPr anchor="ctr"/>
                </a:tc>
                <a:extLst>
                  <a:ext uri="{0D108BD9-81ED-4DB2-BD59-A6C34878D82A}">
                    <a16:rowId xmlns:a16="http://schemas.microsoft.com/office/drawing/2014/main" val="2731238296"/>
                  </a:ext>
                </a:extLst>
              </a:tr>
              <a:tr h="420750">
                <a:tc>
                  <a:txBody>
                    <a:bodyPr/>
                    <a:lstStyle/>
                    <a:p>
                      <a:pPr>
                        <a:buNone/>
                      </a:pPr>
                      <a:r>
                        <a:rPr lang="en-IN" dirty="0">
                          <a:latin typeface="Arial" panose="020B0604020202020204" pitchFamily="34" charset="0"/>
                          <a:cs typeface="Arial" panose="020B0604020202020204" pitchFamily="34" charset="0"/>
                        </a:rPr>
                        <a:t>IT Department</a:t>
                      </a:r>
                    </a:p>
                  </a:txBody>
                  <a:tcPr anchor="ctr"/>
                </a:tc>
                <a:tc>
                  <a:txBody>
                    <a:bodyPr/>
                    <a:lstStyle/>
                    <a:p>
                      <a:pPr>
                        <a:buNone/>
                      </a:pPr>
                      <a:r>
                        <a:rPr lang="en-IN" dirty="0">
                          <a:latin typeface="Arial" panose="020B0604020202020204" pitchFamily="34" charset="0"/>
                          <a:cs typeface="Arial" panose="020B0604020202020204" pitchFamily="34" charset="0"/>
                        </a:rPr>
                        <a:t>Cybersecurity and technical support</a:t>
                      </a:r>
                    </a:p>
                  </a:txBody>
                  <a:tcPr anchor="ctr"/>
                </a:tc>
                <a:extLst>
                  <a:ext uri="{0D108BD9-81ED-4DB2-BD59-A6C34878D82A}">
                    <a16:rowId xmlns:a16="http://schemas.microsoft.com/office/drawing/2014/main" val="1528710887"/>
                  </a:ext>
                </a:extLst>
              </a:tr>
              <a:tr h="726228">
                <a:tc>
                  <a:txBody>
                    <a:bodyPr/>
                    <a:lstStyle/>
                    <a:p>
                      <a:pPr>
                        <a:buNone/>
                      </a:pPr>
                      <a:r>
                        <a:rPr lang="en-IN" dirty="0">
                          <a:latin typeface="Arial" panose="020B0604020202020204" pitchFamily="34" charset="0"/>
                          <a:cs typeface="Arial" panose="020B0604020202020204" pitchFamily="34" charset="0"/>
                        </a:rPr>
                        <a:t>AI Developers</a:t>
                      </a:r>
                    </a:p>
                  </a:txBody>
                  <a:tcPr anchor="ctr"/>
                </a:tc>
                <a:tc>
                  <a:txBody>
                    <a:bodyPr/>
                    <a:lstStyle/>
                    <a:p>
                      <a:pPr>
                        <a:buNone/>
                      </a:pPr>
                      <a:r>
                        <a:rPr lang="en-IN" dirty="0">
                          <a:latin typeface="Arial" panose="020B0604020202020204" pitchFamily="34" charset="0"/>
                          <a:cs typeface="Arial" panose="020B0604020202020204" pitchFamily="34" charset="0"/>
                        </a:rPr>
                        <a:t>Chatbot maintenance and software updates</a:t>
                      </a:r>
                    </a:p>
                  </a:txBody>
                  <a:tcPr anchor="ctr"/>
                </a:tc>
                <a:extLst>
                  <a:ext uri="{0D108BD9-81ED-4DB2-BD59-A6C34878D82A}">
                    <a16:rowId xmlns:a16="http://schemas.microsoft.com/office/drawing/2014/main" val="3838711895"/>
                  </a:ext>
                </a:extLst>
              </a:tr>
              <a:tr h="420750">
                <a:tc>
                  <a:txBody>
                    <a:bodyPr/>
                    <a:lstStyle/>
                    <a:p>
                      <a:pPr>
                        <a:buNone/>
                      </a:pPr>
                      <a:r>
                        <a:rPr lang="en-IN" dirty="0">
                          <a:latin typeface="Arial" panose="020B0604020202020204" pitchFamily="34" charset="0"/>
                          <a:cs typeface="Arial" panose="020B0604020202020204" pitchFamily="34" charset="0"/>
                        </a:rPr>
                        <a:t>Student Union</a:t>
                      </a:r>
                    </a:p>
                  </a:txBody>
                  <a:tcPr anchor="ctr"/>
                </a:tc>
                <a:tc>
                  <a:txBody>
                    <a:bodyPr/>
                    <a:lstStyle/>
                    <a:p>
                      <a:pPr>
                        <a:buNone/>
                      </a:pPr>
                      <a:r>
                        <a:rPr lang="en-IN" dirty="0">
                          <a:latin typeface="Arial" panose="020B0604020202020204" pitchFamily="34" charset="0"/>
                          <a:cs typeface="Arial" panose="020B0604020202020204" pitchFamily="34" charset="0"/>
                        </a:rPr>
                        <a:t>Student engagement and awareness</a:t>
                      </a:r>
                    </a:p>
                  </a:txBody>
                  <a:tcPr anchor="ctr"/>
                </a:tc>
                <a:extLst>
                  <a:ext uri="{0D108BD9-81ED-4DB2-BD59-A6C34878D82A}">
                    <a16:rowId xmlns:a16="http://schemas.microsoft.com/office/drawing/2014/main" val="2553445379"/>
                  </a:ext>
                </a:extLst>
              </a:tr>
              <a:tr h="420750">
                <a:tc>
                  <a:txBody>
                    <a:bodyPr/>
                    <a:lstStyle/>
                    <a:p>
                      <a:pPr>
                        <a:buNone/>
                      </a:pPr>
                      <a:r>
                        <a:rPr lang="en-IN" dirty="0">
                          <a:latin typeface="Arial" panose="020B0604020202020204" pitchFamily="34" charset="0"/>
                          <a:cs typeface="Arial" panose="020B0604020202020204" pitchFamily="34" charset="0"/>
                        </a:rPr>
                        <a:t>International Student Office</a:t>
                      </a:r>
                    </a:p>
                  </a:txBody>
                  <a:tcPr anchor="ctr"/>
                </a:tc>
                <a:tc>
                  <a:txBody>
                    <a:bodyPr/>
                    <a:lstStyle/>
                    <a:p>
                      <a:pPr>
                        <a:buNone/>
                      </a:pPr>
                      <a:r>
                        <a:rPr lang="en-IN" dirty="0">
                          <a:latin typeface="Arial" panose="020B0604020202020204" pitchFamily="34" charset="0"/>
                          <a:cs typeface="Arial" panose="020B0604020202020204" pitchFamily="34" charset="0"/>
                        </a:rPr>
                        <a:t>Cultural support and accessibility</a:t>
                      </a:r>
                    </a:p>
                  </a:txBody>
                  <a:tcPr anchor="ctr"/>
                </a:tc>
                <a:extLst>
                  <a:ext uri="{0D108BD9-81ED-4DB2-BD59-A6C34878D82A}">
                    <a16:rowId xmlns:a16="http://schemas.microsoft.com/office/drawing/2014/main" val="1059787791"/>
                  </a:ext>
                </a:extLst>
              </a:tr>
              <a:tr h="420750">
                <a:tc>
                  <a:txBody>
                    <a:bodyPr/>
                    <a:lstStyle/>
                    <a:p>
                      <a:pPr>
                        <a:buNone/>
                      </a:pPr>
                      <a:r>
                        <a:rPr lang="en-IN" dirty="0">
                          <a:latin typeface="Arial" panose="020B0604020202020204" pitchFamily="34" charset="0"/>
                          <a:cs typeface="Arial" panose="020B0604020202020204" pitchFamily="34" charset="0"/>
                        </a:rPr>
                        <a:t>Mental Health Charities</a:t>
                      </a:r>
                    </a:p>
                  </a:txBody>
                  <a:tcPr anchor="ctr"/>
                </a:tc>
                <a:tc>
                  <a:txBody>
                    <a:bodyPr/>
                    <a:lstStyle/>
                    <a:p>
                      <a:r>
                        <a:rPr lang="en-IN" dirty="0">
                          <a:latin typeface="Arial" panose="020B0604020202020204" pitchFamily="34" charset="0"/>
                          <a:cs typeface="Arial" panose="020B0604020202020204" pitchFamily="34" charset="0"/>
                        </a:rPr>
                        <a:t>Education and advocacy</a:t>
                      </a:r>
                    </a:p>
                  </a:txBody>
                  <a:tcPr/>
                </a:tc>
                <a:extLst>
                  <a:ext uri="{0D108BD9-81ED-4DB2-BD59-A6C34878D82A}">
                    <a16:rowId xmlns:a16="http://schemas.microsoft.com/office/drawing/2014/main" val="4277264273"/>
                  </a:ext>
                </a:extLst>
              </a:tr>
            </a:tbl>
          </a:graphicData>
        </a:graphic>
      </p:graphicFrame>
      <p:sp>
        <p:nvSpPr>
          <p:cNvPr id="14" name="TextBox 13">
            <a:extLst>
              <a:ext uri="{FF2B5EF4-FFF2-40B4-BE49-F238E27FC236}">
                <a16:creationId xmlns:a16="http://schemas.microsoft.com/office/drawing/2014/main" id="{19873A96-8311-2A64-A56B-CA998EEE6639}"/>
              </a:ext>
            </a:extLst>
          </p:cNvPr>
          <p:cNvSpPr txBox="1"/>
          <p:nvPr/>
        </p:nvSpPr>
        <p:spPr>
          <a:xfrm>
            <a:off x="7381568" y="5408532"/>
            <a:ext cx="3719052" cy="338554"/>
          </a:xfrm>
          <a:prstGeom prst="rect">
            <a:avLst/>
          </a:prstGeom>
          <a:noFill/>
        </p:spPr>
        <p:txBody>
          <a:bodyPr wrap="square">
            <a:spAutoFit/>
          </a:bodyPr>
          <a:lstStyle/>
          <a:p>
            <a:r>
              <a:rPr lang="en-IN" sz="1600" dirty="0">
                <a:latin typeface="Arial" panose="020B0604020202020204" pitchFamily="34" charset="0"/>
                <a:cs typeface="Arial" panose="020B0604020202020204" pitchFamily="34" charset="0"/>
              </a:rPr>
              <a:t>(NHS England, 2019; DHSC, 2022)</a:t>
            </a:r>
          </a:p>
        </p:txBody>
      </p:sp>
      <p:sp>
        <p:nvSpPr>
          <p:cNvPr id="16" name="Oval 15">
            <a:extLst>
              <a:ext uri="{FF2B5EF4-FFF2-40B4-BE49-F238E27FC236}">
                <a16:creationId xmlns:a16="http://schemas.microsoft.com/office/drawing/2014/main" id="{6B650FF8-81CB-7361-7102-67B61B646CBE}"/>
              </a:ext>
            </a:extLst>
          </p:cNvPr>
          <p:cNvSpPr/>
          <p:nvPr/>
        </p:nvSpPr>
        <p:spPr>
          <a:xfrm>
            <a:off x="1195367" y="-565917"/>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11658707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F3EDC-3DFF-7D00-1E36-5D474030C1C7}"/>
              </a:ext>
            </a:extLst>
          </p:cNvPr>
          <p:cNvSpPr>
            <a:spLocks noGrp="1"/>
          </p:cNvSpPr>
          <p:nvPr>
            <p:ph type="title"/>
          </p:nvPr>
        </p:nvSpPr>
        <p:spPr/>
        <p:txBody>
          <a:bodyPr/>
          <a:lstStyle/>
          <a:p>
            <a:r>
              <a:rPr lang="en-IN" b="1" u="sng" dirty="0">
                <a:solidFill>
                  <a:srgbClr val="002060"/>
                </a:solidFill>
                <a:latin typeface="Arial" panose="020B0604020202020204" pitchFamily="34" charset="0"/>
                <a:cs typeface="Arial" panose="020B0604020202020204" pitchFamily="34" charset="0"/>
              </a:rPr>
              <a:t>Potential Barriers to Implementation</a:t>
            </a:r>
            <a:endParaRPr lang="en-IN" u="sng" dirty="0">
              <a:solidFill>
                <a:srgbClr val="002060"/>
              </a:solidFill>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BDDD852E-3097-F6AF-BE7C-B9C691529537}"/>
              </a:ext>
            </a:extLst>
          </p:cNvPr>
          <p:cNvSpPr/>
          <p:nvPr/>
        </p:nvSpPr>
        <p:spPr>
          <a:xfrm>
            <a:off x="-747252" y="-779205"/>
            <a:ext cx="1986116" cy="1811594"/>
          </a:xfrm>
          <a:prstGeom prst="ellipse">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Oval 7">
            <a:extLst>
              <a:ext uri="{FF2B5EF4-FFF2-40B4-BE49-F238E27FC236}">
                <a16:creationId xmlns:a16="http://schemas.microsoft.com/office/drawing/2014/main" id="{A66CF398-54AA-B457-F131-ACA544B85F65}"/>
              </a:ext>
            </a:extLst>
          </p:cNvPr>
          <p:cNvSpPr/>
          <p:nvPr/>
        </p:nvSpPr>
        <p:spPr>
          <a:xfrm>
            <a:off x="1042967" y="-718317"/>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Oval 9">
            <a:extLst>
              <a:ext uri="{FF2B5EF4-FFF2-40B4-BE49-F238E27FC236}">
                <a16:creationId xmlns:a16="http://schemas.microsoft.com/office/drawing/2014/main" id="{5E5CAE99-AEF0-C904-6D4A-E254E3B014D4}"/>
              </a:ext>
            </a:extLst>
          </p:cNvPr>
          <p:cNvSpPr/>
          <p:nvPr/>
        </p:nvSpPr>
        <p:spPr>
          <a:xfrm>
            <a:off x="10441858" y="5069655"/>
            <a:ext cx="3175820" cy="284643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Oval 11">
            <a:extLst>
              <a:ext uri="{FF2B5EF4-FFF2-40B4-BE49-F238E27FC236}">
                <a16:creationId xmlns:a16="http://schemas.microsoft.com/office/drawing/2014/main" id="{5615DFC7-EB7A-5183-B9D8-279F98136D1A}"/>
              </a:ext>
            </a:extLst>
          </p:cNvPr>
          <p:cNvSpPr/>
          <p:nvPr/>
        </p:nvSpPr>
        <p:spPr>
          <a:xfrm>
            <a:off x="9149664" y="5775120"/>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TextBox 13">
            <a:extLst>
              <a:ext uri="{FF2B5EF4-FFF2-40B4-BE49-F238E27FC236}">
                <a16:creationId xmlns:a16="http://schemas.microsoft.com/office/drawing/2014/main" id="{3B706829-6ABD-0D10-675B-94CDB8856B9D}"/>
              </a:ext>
            </a:extLst>
          </p:cNvPr>
          <p:cNvSpPr txBox="1"/>
          <p:nvPr/>
        </p:nvSpPr>
        <p:spPr>
          <a:xfrm>
            <a:off x="705840" y="1576387"/>
            <a:ext cx="7187380" cy="4524315"/>
          </a:xfrm>
          <a:prstGeom prst="rect">
            <a:avLst/>
          </a:prstGeom>
          <a:noFill/>
        </p:spPr>
        <p:txBody>
          <a:bodyPr wrap="square">
            <a:spAutoFit/>
          </a:bodyPr>
          <a:lstStyle/>
          <a:p>
            <a:pPr>
              <a:buNone/>
            </a:pPr>
            <a:r>
              <a:rPr lang="en-IN" b="1" dirty="0">
                <a:latin typeface="Arial" panose="020B0604020202020204" pitchFamily="34" charset="0"/>
                <a:cs typeface="Arial" panose="020B0604020202020204" pitchFamily="34" charset="0"/>
              </a:rPr>
              <a:t>Technological Barriers</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Limited digital literacy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Internet connectivity issues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Technical failures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Device compatibility </a:t>
            </a:r>
          </a:p>
          <a:p>
            <a:pPr lvl="0"/>
            <a:endParaRPr lang="en-IN" dirty="0">
              <a:latin typeface="Arial" panose="020B0604020202020204" pitchFamily="34" charset="0"/>
              <a:cs typeface="Arial" panose="020B0604020202020204" pitchFamily="34" charset="0"/>
            </a:endParaRPr>
          </a:p>
          <a:p>
            <a:pPr>
              <a:buNone/>
            </a:pPr>
            <a:r>
              <a:rPr lang="en-IN" b="1" dirty="0">
                <a:latin typeface="Arial" panose="020B0604020202020204" pitchFamily="34" charset="0"/>
                <a:cs typeface="Arial" panose="020B0604020202020204" pitchFamily="34" charset="0"/>
              </a:rPr>
              <a:t>Individual Barriers</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Mental health stigma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Fear of judgement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Lack of motivation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Low engagement </a:t>
            </a:r>
          </a:p>
          <a:p>
            <a:pPr lvl="0"/>
            <a:endParaRPr lang="en-IN" dirty="0">
              <a:latin typeface="Arial" panose="020B0604020202020204" pitchFamily="34" charset="0"/>
              <a:cs typeface="Arial" panose="020B0604020202020204" pitchFamily="34" charset="0"/>
            </a:endParaRPr>
          </a:p>
          <a:p>
            <a:pPr>
              <a:buNone/>
            </a:pPr>
            <a:r>
              <a:rPr lang="en-IN" b="1" dirty="0">
                <a:latin typeface="Arial" panose="020B0604020202020204" pitchFamily="34" charset="0"/>
                <a:cs typeface="Arial" panose="020B0604020202020204" pitchFamily="34" charset="0"/>
              </a:rPr>
              <a:t>Organisational Barriers</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Limited funding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Staff training requirements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Resistance to digital change</a:t>
            </a:r>
          </a:p>
        </p:txBody>
      </p:sp>
      <p:sp>
        <p:nvSpPr>
          <p:cNvPr id="16" name="TextBox 15">
            <a:extLst>
              <a:ext uri="{FF2B5EF4-FFF2-40B4-BE49-F238E27FC236}">
                <a16:creationId xmlns:a16="http://schemas.microsoft.com/office/drawing/2014/main" id="{51AE4890-9C84-359F-0E01-85BAB6D734E5}"/>
              </a:ext>
            </a:extLst>
          </p:cNvPr>
          <p:cNvSpPr txBox="1"/>
          <p:nvPr/>
        </p:nvSpPr>
        <p:spPr>
          <a:xfrm>
            <a:off x="3200401" y="6154320"/>
            <a:ext cx="2787444" cy="338554"/>
          </a:xfrm>
          <a:prstGeom prst="rect">
            <a:avLst/>
          </a:prstGeom>
          <a:noFill/>
        </p:spPr>
        <p:txBody>
          <a:bodyPr wrap="square">
            <a:spAutoFit/>
          </a:bodyPr>
          <a:lstStyle/>
          <a:p>
            <a:r>
              <a:rPr lang="en-IN" sz="1600" dirty="0">
                <a:latin typeface="Arial" panose="020B0604020202020204" pitchFamily="34" charset="0"/>
                <a:cs typeface="Arial" panose="020B0604020202020204" pitchFamily="34" charset="0"/>
              </a:rPr>
              <a:t>(WHO, 2022; DHSC, 2022)</a:t>
            </a:r>
          </a:p>
        </p:txBody>
      </p:sp>
      <p:pic>
        <p:nvPicPr>
          <p:cNvPr id="17" name="Picture 16">
            <a:extLst>
              <a:ext uri="{FF2B5EF4-FFF2-40B4-BE49-F238E27FC236}">
                <a16:creationId xmlns:a16="http://schemas.microsoft.com/office/drawing/2014/main" id="{32AECCA9-72A1-A7D2-C9F3-9E55993F3C42}"/>
              </a:ext>
            </a:extLst>
          </p:cNvPr>
          <p:cNvPicPr>
            <a:picLocks noChangeAspect="1"/>
          </p:cNvPicPr>
          <p:nvPr/>
        </p:nvPicPr>
        <p:blipFill>
          <a:blip r:embed="rId2"/>
          <a:stretch>
            <a:fillRect/>
          </a:stretch>
        </p:blipFill>
        <p:spPr>
          <a:xfrm>
            <a:off x="5789303" y="1488868"/>
            <a:ext cx="4207833" cy="4232634"/>
          </a:xfrm>
          <a:prstGeom prst="rect">
            <a:avLst/>
          </a:prstGeom>
        </p:spPr>
      </p:pic>
      <p:sp>
        <p:nvSpPr>
          <p:cNvPr id="19" name="TextBox 18">
            <a:extLst>
              <a:ext uri="{FF2B5EF4-FFF2-40B4-BE49-F238E27FC236}">
                <a16:creationId xmlns:a16="http://schemas.microsoft.com/office/drawing/2014/main" id="{3E482E75-E5CA-A3E7-8A7B-532A239C6B03}"/>
              </a:ext>
            </a:extLst>
          </p:cNvPr>
          <p:cNvSpPr txBox="1"/>
          <p:nvPr/>
        </p:nvSpPr>
        <p:spPr>
          <a:xfrm>
            <a:off x="5734665" y="5693529"/>
            <a:ext cx="4707193" cy="253803"/>
          </a:xfrm>
          <a:prstGeom prst="rect">
            <a:avLst/>
          </a:prstGeom>
          <a:noFill/>
        </p:spPr>
        <p:txBody>
          <a:bodyPr wrap="square">
            <a:spAutoFit/>
          </a:bodyPr>
          <a:lstStyle/>
          <a:p>
            <a:r>
              <a:rPr lang="en-IN" sz="1050" dirty="0">
                <a:effectLst/>
                <a:latin typeface="Arial" panose="020B0604020202020204" pitchFamily="34" charset="0"/>
              </a:rPr>
              <a:t>Figure: The importance of seeking help for mental health issues (Ball, 2024)</a:t>
            </a:r>
            <a:endParaRPr lang="en-IN" sz="1050" dirty="0"/>
          </a:p>
        </p:txBody>
      </p:sp>
    </p:spTree>
    <p:extLst>
      <p:ext uri="{BB962C8B-B14F-4D97-AF65-F5344CB8AC3E}">
        <p14:creationId xmlns:p14="http://schemas.microsoft.com/office/powerpoint/2010/main" val="360838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77102-59B9-7F7A-C12D-45F32AB43D2D}"/>
              </a:ext>
            </a:extLst>
          </p:cNvPr>
          <p:cNvSpPr>
            <a:spLocks noGrp="1"/>
          </p:cNvSpPr>
          <p:nvPr>
            <p:ph type="title"/>
          </p:nvPr>
        </p:nvSpPr>
        <p:spPr>
          <a:xfrm>
            <a:off x="1005348" y="255639"/>
            <a:ext cx="10515600" cy="1052161"/>
          </a:xfrm>
        </p:spPr>
        <p:txBody>
          <a:bodyPr>
            <a:normAutofit/>
          </a:bodyPr>
          <a:lstStyle/>
          <a:p>
            <a:r>
              <a:rPr lang="en-IN" b="1" u="sng" dirty="0">
                <a:solidFill>
                  <a:srgbClr val="002060"/>
                </a:solidFill>
                <a:latin typeface="Arial" panose="020B0604020202020204" pitchFamily="34" charset="0"/>
                <a:cs typeface="Arial" panose="020B0604020202020204" pitchFamily="34" charset="0"/>
              </a:rPr>
              <a:t>Additional Barriers</a:t>
            </a:r>
            <a:endParaRPr lang="en-IN" u="sng" dirty="0">
              <a:solidFill>
                <a:srgbClr val="00206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5AAD4A6-EE8B-956E-14CD-C74989052419}"/>
              </a:ext>
            </a:extLst>
          </p:cNvPr>
          <p:cNvSpPr txBox="1"/>
          <p:nvPr/>
        </p:nvSpPr>
        <p:spPr>
          <a:xfrm>
            <a:off x="2113935" y="1351508"/>
            <a:ext cx="6538451" cy="4247317"/>
          </a:xfrm>
          <a:prstGeom prst="rect">
            <a:avLst/>
          </a:prstGeom>
          <a:noFill/>
        </p:spPr>
        <p:txBody>
          <a:bodyPr wrap="square">
            <a:spAutoFit/>
          </a:bodyPr>
          <a:lstStyle/>
          <a:p>
            <a:pPr>
              <a:buNone/>
            </a:pPr>
            <a:r>
              <a:rPr lang="en-IN" b="1" dirty="0">
                <a:latin typeface="Arial" panose="020B0604020202020204" pitchFamily="34" charset="0"/>
                <a:cs typeface="Arial" panose="020B0604020202020204" pitchFamily="34" charset="0"/>
              </a:rPr>
              <a:t>Privacy Concerns</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Fear of personal data breaches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Lack of trust in AI </a:t>
            </a:r>
          </a:p>
          <a:p>
            <a:pPr lvl="0"/>
            <a:endParaRPr lang="en-IN" dirty="0">
              <a:latin typeface="Arial" panose="020B0604020202020204" pitchFamily="34" charset="0"/>
              <a:cs typeface="Arial" panose="020B0604020202020204" pitchFamily="34" charset="0"/>
            </a:endParaRPr>
          </a:p>
          <a:p>
            <a:pPr>
              <a:buNone/>
            </a:pPr>
            <a:r>
              <a:rPr lang="en-IN" b="1" dirty="0">
                <a:latin typeface="Arial" panose="020B0604020202020204" pitchFamily="34" charset="0"/>
                <a:cs typeface="Arial" panose="020B0604020202020204" pitchFamily="34" charset="0"/>
              </a:rPr>
              <a:t>Cultural Barriers</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Language differences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Different beliefs about mental illness</a:t>
            </a:r>
          </a:p>
          <a:p>
            <a:pPr lvl="0"/>
            <a:r>
              <a:rPr lang="en-IN" dirty="0">
                <a:latin typeface="Arial" panose="020B0604020202020204" pitchFamily="34" charset="0"/>
                <a:cs typeface="Arial" panose="020B0604020202020204" pitchFamily="34" charset="0"/>
              </a:rPr>
              <a:t> </a:t>
            </a:r>
          </a:p>
          <a:p>
            <a:pPr>
              <a:buNone/>
            </a:pPr>
            <a:r>
              <a:rPr lang="en-IN" b="1" dirty="0">
                <a:latin typeface="Arial" panose="020B0604020202020204" pitchFamily="34" charset="0"/>
                <a:cs typeface="Arial" panose="020B0604020202020204" pitchFamily="34" charset="0"/>
              </a:rPr>
              <a:t>Accessibility Issues</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Students with disabilities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Limited multilingual support </a:t>
            </a:r>
          </a:p>
          <a:p>
            <a:pPr lvl="0"/>
            <a:endParaRPr lang="en-IN" dirty="0">
              <a:latin typeface="Arial" panose="020B0604020202020204" pitchFamily="34" charset="0"/>
              <a:cs typeface="Arial" panose="020B0604020202020204" pitchFamily="34" charset="0"/>
            </a:endParaRPr>
          </a:p>
          <a:p>
            <a:pPr>
              <a:buNone/>
            </a:pPr>
            <a:r>
              <a:rPr lang="en-IN" b="1" dirty="0">
                <a:latin typeface="Arial" panose="020B0604020202020204" pitchFamily="34" charset="0"/>
                <a:cs typeface="Arial" panose="020B0604020202020204" pitchFamily="34" charset="0"/>
              </a:rPr>
              <a:t>Digital Inequalities</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Financial barriers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Unequal access to smartphones </a:t>
            </a:r>
          </a:p>
        </p:txBody>
      </p:sp>
      <p:sp>
        <p:nvSpPr>
          <p:cNvPr id="6" name="TextBox 5">
            <a:extLst>
              <a:ext uri="{FF2B5EF4-FFF2-40B4-BE49-F238E27FC236}">
                <a16:creationId xmlns:a16="http://schemas.microsoft.com/office/drawing/2014/main" id="{A4A67C8A-F965-ED62-E277-FDC62252D2F7}"/>
              </a:ext>
            </a:extLst>
          </p:cNvPr>
          <p:cNvSpPr txBox="1"/>
          <p:nvPr/>
        </p:nvSpPr>
        <p:spPr>
          <a:xfrm>
            <a:off x="5653240" y="5612117"/>
            <a:ext cx="1927123" cy="307777"/>
          </a:xfrm>
          <a:prstGeom prst="rect">
            <a:avLst/>
          </a:prstGeom>
          <a:noFill/>
        </p:spPr>
        <p:txBody>
          <a:bodyPr wrap="square">
            <a:spAutoFit/>
          </a:bodyPr>
          <a:lstStyle/>
          <a:p>
            <a:r>
              <a:rPr lang="en-IN" sz="1400" dirty="0">
                <a:latin typeface="Arial" panose="020B0604020202020204" pitchFamily="34" charset="0"/>
                <a:cs typeface="Arial" panose="020B0604020202020204" pitchFamily="34" charset="0"/>
              </a:rPr>
              <a:t>(WHO, 2022)</a:t>
            </a:r>
          </a:p>
        </p:txBody>
      </p:sp>
      <p:sp>
        <p:nvSpPr>
          <p:cNvPr id="8" name="Oval 7">
            <a:extLst>
              <a:ext uri="{FF2B5EF4-FFF2-40B4-BE49-F238E27FC236}">
                <a16:creationId xmlns:a16="http://schemas.microsoft.com/office/drawing/2014/main" id="{5A83C78C-7373-41DB-6E41-349F25492BF2}"/>
              </a:ext>
            </a:extLst>
          </p:cNvPr>
          <p:cNvSpPr/>
          <p:nvPr/>
        </p:nvSpPr>
        <p:spPr>
          <a:xfrm>
            <a:off x="-353961" y="5437239"/>
            <a:ext cx="3283974" cy="2743200"/>
          </a:xfrm>
          <a:prstGeom prst="ellipse">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Oval 9">
            <a:extLst>
              <a:ext uri="{FF2B5EF4-FFF2-40B4-BE49-F238E27FC236}">
                <a16:creationId xmlns:a16="http://schemas.microsoft.com/office/drawing/2014/main" id="{C54D9430-DBAE-013B-029B-B52990AC3940}"/>
              </a:ext>
            </a:extLst>
          </p:cNvPr>
          <p:cNvSpPr/>
          <p:nvPr/>
        </p:nvSpPr>
        <p:spPr>
          <a:xfrm>
            <a:off x="-521110" y="3864077"/>
            <a:ext cx="2192593" cy="226141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Oval 11">
            <a:extLst>
              <a:ext uri="{FF2B5EF4-FFF2-40B4-BE49-F238E27FC236}">
                <a16:creationId xmlns:a16="http://schemas.microsoft.com/office/drawing/2014/main" id="{17093294-26F0-AD58-E005-8613D93FCB69}"/>
              </a:ext>
            </a:extLst>
          </p:cNvPr>
          <p:cNvSpPr/>
          <p:nvPr/>
        </p:nvSpPr>
        <p:spPr>
          <a:xfrm>
            <a:off x="-874323" y="2889033"/>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Oval 13">
            <a:extLst>
              <a:ext uri="{FF2B5EF4-FFF2-40B4-BE49-F238E27FC236}">
                <a16:creationId xmlns:a16="http://schemas.microsoft.com/office/drawing/2014/main" id="{25C019C8-D1A9-3F46-56AD-00B182C5F057}"/>
              </a:ext>
            </a:extLst>
          </p:cNvPr>
          <p:cNvSpPr/>
          <p:nvPr/>
        </p:nvSpPr>
        <p:spPr>
          <a:xfrm>
            <a:off x="11095703" y="2579670"/>
            <a:ext cx="2192593" cy="226141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6" name="Oval 15">
            <a:extLst>
              <a:ext uri="{FF2B5EF4-FFF2-40B4-BE49-F238E27FC236}">
                <a16:creationId xmlns:a16="http://schemas.microsoft.com/office/drawing/2014/main" id="{21ABD392-A6C4-9BA6-59CC-9E68A14D5DA2}"/>
              </a:ext>
            </a:extLst>
          </p:cNvPr>
          <p:cNvSpPr/>
          <p:nvPr/>
        </p:nvSpPr>
        <p:spPr>
          <a:xfrm>
            <a:off x="11333175" y="1270012"/>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7" name="Picture 16" descr="Personal Data Privacy issues and the need for technology ...">
            <a:extLst>
              <a:ext uri="{FF2B5EF4-FFF2-40B4-BE49-F238E27FC236}">
                <a16:creationId xmlns:a16="http://schemas.microsoft.com/office/drawing/2014/main" id="{358D9B40-94AE-BD99-665C-D7007F8B926F}"/>
              </a:ext>
            </a:extLst>
          </p:cNvPr>
          <p:cNvPicPr>
            <a:picLocks noChangeAspect="1"/>
          </p:cNvPicPr>
          <p:nvPr/>
        </p:nvPicPr>
        <p:blipFill>
          <a:blip r:embed="rId2"/>
          <a:stretch>
            <a:fillRect/>
          </a:stretch>
        </p:blipFill>
        <p:spPr>
          <a:xfrm>
            <a:off x="6921910" y="1091994"/>
            <a:ext cx="3919653" cy="2130461"/>
          </a:xfrm>
          <a:prstGeom prst="rect">
            <a:avLst/>
          </a:prstGeom>
        </p:spPr>
      </p:pic>
      <p:sp>
        <p:nvSpPr>
          <p:cNvPr id="19" name="TextBox 18">
            <a:extLst>
              <a:ext uri="{FF2B5EF4-FFF2-40B4-BE49-F238E27FC236}">
                <a16:creationId xmlns:a16="http://schemas.microsoft.com/office/drawing/2014/main" id="{754B3AE2-6486-18C1-75DC-92DC7EB337C1}"/>
              </a:ext>
            </a:extLst>
          </p:cNvPr>
          <p:cNvSpPr txBox="1"/>
          <p:nvPr/>
        </p:nvSpPr>
        <p:spPr>
          <a:xfrm>
            <a:off x="9504375" y="3095497"/>
            <a:ext cx="1582994" cy="253916"/>
          </a:xfrm>
          <a:prstGeom prst="rect">
            <a:avLst/>
          </a:prstGeom>
          <a:noFill/>
        </p:spPr>
        <p:txBody>
          <a:bodyPr wrap="square">
            <a:spAutoFit/>
          </a:bodyPr>
          <a:lstStyle/>
          <a:p>
            <a:r>
              <a:rPr lang="en-IN" sz="1000" dirty="0">
                <a:effectLst/>
                <a:latin typeface="Arial" panose="020B0604020202020204" pitchFamily="34" charset="0"/>
              </a:rPr>
              <a:t>Figure: (Solanki, 2018)</a:t>
            </a:r>
            <a:endParaRPr lang="en-IN" sz="1000" dirty="0"/>
          </a:p>
        </p:txBody>
      </p:sp>
      <p:pic>
        <p:nvPicPr>
          <p:cNvPr id="20" name="Picture 19" descr="supporting disabled students ...">
            <a:extLst>
              <a:ext uri="{FF2B5EF4-FFF2-40B4-BE49-F238E27FC236}">
                <a16:creationId xmlns:a16="http://schemas.microsoft.com/office/drawing/2014/main" id="{578CDCF7-030E-93F1-EE24-6496908FAD35}"/>
              </a:ext>
            </a:extLst>
          </p:cNvPr>
          <p:cNvPicPr>
            <a:picLocks noChangeAspect="1"/>
          </p:cNvPicPr>
          <p:nvPr/>
        </p:nvPicPr>
        <p:blipFill>
          <a:blip r:embed="rId3"/>
          <a:stretch>
            <a:fillRect/>
          </a:stretch>
        </p:blipFill>
        <p:spPr>
          <a:xfrm>
            <a:off x="7580363" y="3756024"/>
            <a:ext cx="3028950" cy="1514475"/>
          </a:xfrm>
          <a:prstGeom prst="rect">
            <a:avLst/>
          </a:prstGeom>
        </p:spPr>
      </p:pic>
      <p:sp>
        <p:nvSpPr>
          <p:cNvPr id="22" name="TextBox 21">
            <a:extLst>
              <a:ext uri="{FF2B5EF4-FFF2-40B4-BE49-F238E27FC236}">
                <a16:creationId xmlns:a16="http://schemas.microsoft.com/office/drawing/2014/main" id="{AC82034A-1435-C5E5-F5A7-B2CB028949C4}"/>
              </a:ext>
            </a:extLst>
          </p:cNvPr>
          <p:cNvSpPr txBox="1"/>
          <p:nvPr/>
        </p:nvSpPr>
        <p:spPr>
          <a:xfrm>
            <a:off x="8724248" y="5259242"/>
            <a:ext cx="2956436" cy="230832"/>
          </a:xfrm>
          <a:prstGeom prst="rect">
            <a:avLst/>
          </a:prstGeom>
          <a:noFill/>
        </p:spPr>
        <p:txBody>
          <a:bodyPr wrap="square">
            <a:spAutoFit/>
          </a:bodyPr>
          <a:lstStyle/>
          <a:p>
            <a:r>
              <a:rPr lang="en-IN" sz="900" dirty="0">
                <a:effectLst/>
                <a:latin typeface="Arial" panose="020B0604020202020204" pitchFamily="34" charset="0"/>
              </a:rPr>
              <a:t>Figure: (Office for Students, 2023)</a:t>
            </a:r>
            <a:endParaRPr lang="en-IN" sz="900" dirty="0"/>
          </a:p>
        </p:txBody>
      </p:sp>
    </p:spTree>
    <p:extLst>
      <p:ext uri="{BB962C8B-B14F-4D97-AF65-F5344CB8AC3E}">
        <p14:creationId xmlns:p14="http://schemas.microsoft.com/office/powerpoint/2010/main" val="10628512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993DF-4D44-F0E4-ED35-17B7AE24A100}"/>
              </a:ext>
            </a:extLst>
          </p:cNvPr>
          <p:cNvSpPr>
            <a:spLocks noGrp="1"/>
          </p:cNvSpPr>
          <p:nvPr>
            <p:ph type="title"/>
          </p:nvPr>
        </p:nvSpPr>
        <p:spPr>
          <a:xfrm>
            <a:off x="1339645" y="407145"/>
            <a:ext cx="10515600" cy="1015514"/>
          </a:xfrm>
        </p:spPr>
        <p:txBody>
          <a:bodyPr/>
          <a:lstStyle/>
          <a:p>
            <a:r>
              <a:rPr lang="en-IN" b="1" u="sng" dirty="0">
                <a:solidFill>
                  <a:srgbClr val="002060"/>
                </a:solidFill>
                <a:latin typeface="Arial" panose="020B0604020202020204" pitchFamily="34" charset="0"/>
                <a:cs typeface="Arial" panose="020B0604020202020204" pitchFamily="34" charset="0"/>
              </a:rPr>
              <a:t>Legal Issues</a:t>
            </a:r>
          </a:p>
        </p:txBody>
      </p:sp>
      <p:sp>
        <p:nvSpPr>
          <p:cNvPr id="4" name="Oval 3">
            <a:extLst>
              <a:ext uri="{FF2B5EF4-FFF2-40B4-BE49-F238E27FC236}">
                <a16:creationId xmlns:a16="http://schemas.microsoft.com/office/drawing/2014/main" id="{59CF4C8F-0FBC-8482-BB44-173636F81B59}"/>
              </a:ext>
            </a:extLst>
          </p:cNvPr>
          <p:cNvSpPr/>
          <p:nvPr/>
        </p:nvSpPr>
        <p:spPr>
          <a:xfrm>
            <a:off x="-747252" y="-779205"/>
            <a:ext cx="1986116" cy="1811594"/>
          </a:xfrm>
          <a:prstGeom prst="ellipse">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Oval 5">
            <a:extLst>
              <a:ext uri="{FF2B5EF4-FFF2-40B4-BE49-F238E27FC236}">
                <a16:creationId xmlns:a16="http://schemas.microsoft.com/office/drawing/2014/main" id="{AA5272CE-4F87-FB9F-AB0F-2BE201089761}"/>
              </a:ext>
            </a:extLst>
          </p:cNvPr>
          <p:cNvSpPr/>
          <p:nvPr/>
        </p:nvSpPr>
        <p:spPr>
          <a:xfrm>
            <a:off x="1042967" y="-718317"/>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Oval 9">
            <a:extLst>
              <a:ext uri="{FF2B5EF4-FFF2-40B4-BE49-F238E27FC236}">
                <a16:creationId xmlns:a16="http://schemas.microsoft.com/office/drawing/2014/main" id="{AA8BA451-BBDE-F380-D653-BB07BEC19836}"/>
              </a:ext>
            </a:extLst>
          </p:cNvPr>
          <p:cNvSpPr/>
          <p:nvPr/>
        </p:nvSpPr>
        <p:spPr>
          <a:xfrm>
            <a:off x="10441858" y="5069655"/>
            <a:ext cx="3175820" cy="284643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Oval 11">
            <a:extLst>
              <a:ext uri="{FF2B5EF4-FFF2-40B4-BE49-F238E27FC236}">
                <a16:creationId xmlns:a16="http://schemas.microsoft.com/office/drawing/2014/main" id="{D1290620-328D-4479-8F35-0799A15D0060}"/>
              </a:ext>
            </a:extLst>
          </p:cNvPr>
          <p:cNvSpPr/>
          <p:nvPr/>
        </p:nvSpPr>
        <p:spPr>
          <a:xfrm>
            <a:off x="9149664" y="5775120"/>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TextBox 13">
            <a:extLst>
              <a:ext uri="{FF2B5EF4-FFF2-40B4-BE49-F238E27FC236}">
                <a16:creationId xmlns:a16="http://schemas.microsoft.com/office/drawing/2014/main" id="{0B8678CC-85A1-E117-F830-8890F0853C1B}"/>
              </a:ext>
            </a:extLst>
          </p:cNvPr>
          <p:cNvSpPr txBox="1"/>
          <p:nvPr/>
        </p:nvSpPr>
        <p:spPr>
          <a:xfrm>
            <a:off x="1893457" y="1361030"/>
            <a:ext cx="7187380" cy="5016758"/>
          </a:xfrm>
          <a:prstGeom prst="rect">
            <a:avLst/>
          </a:prstGeom>
          <a:noFill/>
        </p:spPr>
        <p:txBody>
          <a:bodyPr wrap="square">
            <a:spAutoFit/>
          </a:bodyPr>
          <a:lstStyle/>
          <a:p>
            <a:pPr>
              <a:buNone/>
            </a:pPr>
            <a:r>
              <a:rPr lang="en-IN" b="1" dirty="0">
                <a:latin typeface="Arial" panose="020B0604020202020204" pitchFamily="34" charset="0"/>
                <a:cs typeface="Arial" panose="020B0604020202020204" pitchFamily="34" charset="0"/>
              </a:rPr>
              <a:t>UK GDPR (</a:t>
            </a:r>
            <a:r>
              <a:rPr lang="en-IN" dirty="0"/>
              <a:t>General Data Protection Regulation</a:t>
            </a:r>
            <a:r>
              <a:rPr lang="en-IN" b="1" dirty="0">
                <a:latin typeface="Arial" panose="020B0604020202020204" pitchFamily="34" charset="0"/>
                <a:cs typeface="Arial" panose="020B0604020202020204" pitchFamily="34" charset="0"/>
              </a:rPr>
              <a:t>)</a:t>
            </a:r>
          </a:p>
          <a:p>
            <a:pPr>
              <a:buNone/>
            </a:pPr>
            <a:r>
              <a:rPr lang="en-IN" dirty="0">
                <a:latin typeface="Arial" panose="020B0604020202020204" pitchFamily="34" charset="0"/>
                <a:cs typeface="Arial" panose="020B0604020202020204" pitchFamily="34" charset="0"/>
              </a:rPr>
              <a:t>Personal health information is classified as </a:t>
            </a:r>
            <a:r>
              <a:rPr lang="en-IN" b="1" dirty="0">
                <a:latin typeface="Arial" panose="020B0604020202020204" pitchFamily="34" charset="0"/>
                <a:cs typeface="Arial" panose="020B0604020202020204" pitchFamily="34" charset="0"/>
              </a:rPr>
              <a:t>special category data</a:t>
            </a:r>
            <a:r>
              <a:rPr lang="en-IN" dirty="0">
                <a:latin typeface="Arial" panose="020B0604020202020204" pitchFamily="34" charset="0"/>
                <a:cs typeface="Arial" panose="020B0604020202020204" pitchFamily="34" charset="0"/>
              </a:rPr>
              <a:t>.</a:t>
            </a:r>
          </a:p>
          <a:p>
            <a:pPr>
              <a:buNone/>
            </a:pPr>
            <a:endParaRPr lang="en-IN" dirty="0">
              <a:latin typeface="Arial" panose="020B0604020202020204" pitchFamily="34" charset="0"/>
              <a:cs typeface="Arial" panose="020B0604020202020204" pitchFamily="34" charset="0"/>
            </a:endParaRPr>
          </a:p>
          <a:p>
            <a:pPr>
              <a:buNone/>
            </a:pPr>
            <a:r>
              <a:rPr lang="en-IN" dirty="0">
                <a:latin typeface="Arial" panose="020B0604020202020204" pitchFamily="34" charset="0"/>
                <a:cs typeface="Arial" panose="020B0604020202020204" pitchFamily="34" charset="0"/>
              </a:rPr>
              <a:t>The intervention must ensure:</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Lawful processing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Data minimisation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Secure storage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Confidentiality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User rights </a:t>
            </a:r>
          </a:p>
          <a:p>
            <a:pPr marL="342900" lvl="0" indent="-342900">
              <a:buFont typeface="Arial" panose="020B0604020202020204" pitchFamily="34" charset="0"/>
              <a:buChar char="•"/>
            </a:pPr>
            <a:endParaRPr lang="en-IN" dirty="0">
              <a:latin typeface="Arial" panose="020B0604020202020204" pitchFamily="34" charset="0"/>
              <a:cs typeface="Arial" panose="020B0604020202020204" pitchFamily="34" charset="0"/>
            </a:endParaRPr>
          </a:p>
          <a:p>
            <a:pPr>
              <a:buNone/>
            </a:pPr>
            <a:r>
              <a:rPr lang="en-IN" b="1" dirty="0">
                <a:latin typeface="Arial" panose="020B0604020202020204" pitchFamily="34" charset="0"/>
                <a:cs typeface="Arial" panose="020B0604020202020204" pitchFamily="34" charset="0"/>
              </a:rPr>
              <a:t>Data Protection Act 2018</a:t>
            </a:r>
          </a:p>
          <a:p>
            <a:pPr>
              <a:buNone/>
            </a:pPr>
            <a:r>
              <a:rPr lang="en-IN" dirty="0">
                <a:latin typeface="Arial" panose="020B0604020202020204" pitchFamily="34" charset="0"/>
                <a:cs typeface="Arial" panose="020B0604020202020204" pitchFamily="34" charset="0"/>
              </a:rPr>
              <a:t>Supports UK GDPR by protecting sensitive health information.</a:t>
            </a:r>
          </a:p>
          <a:p>
            <a:pPr>
              <a:buNone/>
            </a:pPr>
            <a:endParaRPr lang="en-IN" dirty="0">
              <a:latin typeface="Arial" panose="020B0604020202020204" pitchFamily="34" charset="0"/>
              <a:cs typeface="Arial" panose="020B0604020202020204" pitchFamily="34" charset="0"/>
            </a:endParaRPr>
          </a:p>
          <a:p>
            <a:pPr>
              <a:buNone/>
            </a:pPr>
            <a:r>
              <a:rPr lang="en-IN" b="1" dirty="0">
                <a:latin typeface="Arial" panose="020B0604020202020204" pitchFamily="34" charset="0"/>
                <a:cs typeface="Arial" panose="020B0604020202020204" pitchFamily="34" charset="0"/>
              </a:rPr>
              <a:t>Cybersecurity</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Encryption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Secure servers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Multi-factor authentication </a:t>
            </a:r>
          </a:p>
          <a:p>
            <a:pPr lvl="0"/>
            <a:r>
              <a:rPr lang="en-IN" sz="1400" dirty="0">
                <a:latin typeface="Arial" panose="020B0604020202020204" pitchFamily="34" charset="0"/>
                <a:cs typeface="Arial" panose="020B0604020202020204" pitchFamily="34" charset="0"/>
              </a:rPr>
              <a:t>                                                                                          (ICO, 2024; NHS, 2026)</a:t>
            </a:r>
            <a:endParaRPr lang="en-IN" dirty="0">
              <a:latin typeface="Arial" panose="020B0604020202020204" pitchFamily="34" charset="0"/>
              <a:cs typeface="Arial" panose="020B0604020202020204" pitchFamily="34" charset="0"/>
            </a:endParaRPr>
          </a:p>
        </p:txBody>
      </p:sp>
      <p:pic>
        <p:nvPicPr>
          <p:cNvPr id="15" name="Picture 14" descr="GDPR - What is it and how it affects you - Prestige Business Management">
            <a:extLst>
              <a:ext uri="{FF2B5EF4-FFF2-40B4-BE49-F238E27FC236}">
                <a16:creationId xmlns:a16="http://schemas.microsoft.com/office/drawing/2014/main" id="{B5FA9199-DF55-E467-D3A3-D70531B3FFA9}"/>
              </a:ext>
            </a:extLst>
          </p:cNvPr>
          <p:cNvPicPr>
            <a:picLocks noChangeAspect="1"/>
          </p:cNvPicPr>
          <p:nvPr/>
        </p:nvPicPr>
        <p:blipFill>
          <a:blip r:embed="rId2"/>
          <a:stretch>
            <a:fillRect/>
          </a:stretch>
        </p:blipFill>
        <p:spPr>
          <a:xfrm>
            <a:off x="7675065" y="2066496"/>
            <a:ext cx="4172565" cy="2086283"/>
          </a:xfrm>
          <a:prstGeom prst="rect">
            <a:avLst/>
          </a:prstGeom>
        </p:spPr>
      </p:pic>
      <p:sp>
        <p:nvSpPr>
          <p:cNvPr id="17" name="TextBox 16">
            <a:extLst>
              <a:ext uri="{FF2B5EF4-FFF2-40B4-BE49-F238E27FC236}">
                <a16:creationId xmlns:a16="http://schemas.microsoft.com/office/drawing/2014/main" id="{2FC5C290-53A8-E2A7-ED3B-9791F8C34E3A}"/>
              </a:ext>
            </a:extLst>
          </p:cNvPr>
          <p:cNvSpPr txBox="1"/>
          <p:nvPr/>
        </p:nvSpPr>
        <p:spPr>
          <a:xfrm>
            <a:off x="8151931" y="4135374"/>
            <a:ext cx="3877837" cy="230832"/>
          </a:xfrm>
          <a:prstGeom prst="rect">
            <a:avLst/>
          </a:prstGeom>
          <a:noFill/>
        </p:spPr>
        <p:txBody>
          <a:bodyPr wrap="square">
            <a:spAutoFit/>
          </a:bodyPr>
          <a:lstStyle/>
          <a:p>
            <a:r>
              <a:rPr lang="en-IN" sz="900" dirty="0">
                <a:effectLst/>
                <a:latin typeface="Arial" panose="020B0604020202020204" pitchFamily="34" charset="0"/>
                <a:cs typeface="Arial" panose="020B0604020202020204" pitchFamily="34" charset="0"/>
              </a:rPr>
              <a:t>Figure: </a:t>
            </a:r>
            <a:r>
              <a:rPr lang="en-IN" sz="900" dirty="0">
                <a:latin typeface="Arial" panose="020B0604020202020204" pitchFamily="34" charset="0"/>
                <a:cs typeface="Arial" panose="020B0604020202020204" pitchFamily="34" charset="0"/>
              </a:rPr>
              <a:t>GDPR – What is it and how it affects you </a:t>
            </a:r>
            <a:r>
              <a:rPr lang="en-IN" sz="900" dirty="0">
                <a:effectLst/>
                <a:latin typeface="Arial" panose="020B0604020202020204" pitchFamily="34" charset="0"/>
                <a:cs typeface="Arial" panose="020B0604020202020204" pitchFamily="34" charset="0"/>
              </a:rPr>
              <a:t>(Bondarenko, 2018)</a:t>
            </a:r>
            <a:endParaRPr lang="en-IN" sz="1000" dirty="0">
              <a:latin typeface="Arial" panose="020B0604020202020204" pitchFamily="34" charset="0"/>
              <a:cs typeface="Arial" panose="020B0604020202020204" pitchFamily="34" charset="0"/>
            </a:endParaRPr>
          </a:p>
        </p:txBody>
      </p:sp>
      <p:pic>
        <p:nvPicPr>
          <p:cNvPr id="24" name="Picture 23" descr="UK GDPR ...">
            <a:extLst>
              <a:ext uri="{FF2B5EF4-FFF2-40B4-BE49-F238E27FC236}">
                <a16:creationId xmlns:a16="http://schemas.microsoft.com/office/drawing/2014/main" id="{4D49E395-2545-B3D5-8AF3-C1F79C06E33C}"/>
              </a:ext>
            </a:extLst>
          </p:cNvPr>
          <p:cNvPicPr>
            <a:picLocks noChangeAspect="1"/>
          </p:cNvPicPr>
          <p:nvPr/>
        </p:nvPicPr>
        <p:blipFill>
          <a:blip r:embed="rId3"/>
          <a:stretch>
            <a:fillRect/>
          </a:stretch>
        </p:blipFill>
        <p:spPr>
          <a:xfrm>
            <a:off x="9080837" y="490929"/>
            <a:ext cx="1700981" cy="1362140"/>
          </a:xfrm>
          <a:prstGeom prst="rect">
            <a:avLst/>
          </a:prstGeom>
        </p:spPr>
      </p:pic>
      <p:sp>
        <p:nvSpPr>
          <p:cNvPr id="26" name="TextBox 25">
            <a:extLst>
              <a:ext uri="{FF2B5EF4-FFF2-40B4-BE49-F238E27FC236}">
                <a16:creationId xmlns:a16="http://schemas.microsoft.com/office/drawing/2014/main" id="{D69FA0A3-F806-7BEA-2A43-F33409B533D2}"/>
              </a:ext>
            </a:extLst>
          </p:cNvPr>
          <p:cNvSpPr txBox="1"/>
          <p:nvPr/>
        </p:nvSpPr>
        <p:spPr>
          <a:xfrm>
            <a:off x="9549580" y="1827033"/>
            <a:ext cx="1784555" cy="200055"/>
          </a:xfrm>
          <a:prstGeom prst="rect">
            <a:avLst/>
          </a:prstGeom>
          <a:noFill/>
        </p:spPr>
        <p:txBody>
          <a:bodyPr wrap="square">
            <a:spAutoFit/>
          </a:bodyPr>
          <a:lstStyle/>
          <a:p>
            <a:r>
              <a:rPr lang="en-IN" sz="700" dirty="0">
                <a:effectLst/>
                <a:latin typeface="Arial" panose="020B0604020202020204" pitchFamily="34" charset="0"/>
              </a:rPr>
              <a:t>Figure: (</a:t>
            </a:r>
            <a:r>
              <a:rPr lang="en-IN" sz="700" dirty="0" err="1">
                <a:effectLst/>
                <a:latin typeface="Arial" panose="020B0604020202020204" pitchFamily="34" charset="0"/>
              </a:rPr>
              <a:t>SecureRedact</a:t>
            </a:r>
            <a:r>
              <a:rPr lang="en-IN" sz="700" dirty="0">
                <a:effectLst/>
                <a:latin typeface="Arial" panose="020B0604020202020204" pitchFamily="34" charset="0"/>
              </a:rPr>
              <a:t>, 2023)</a:t>
            </a:r>
            <a:endParaRPr lang="en-IN" sz="700" dirty="0"/>
          </a:p>
        </p:txBody>
      </p:sp>
    </p:spTree>
    <p:extLst>
      <p:ext uri="{BB962C8B-B14F-4D97-AF65-F5344CB8AC3E}">
        <p14:creationId xmlns:p14="http://schemas.microsoft.com/office/powerpoint/2010/main" val="17727647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CFCFB-C33F-7F28-5A8F-2E504282A97D}"/>
              </a:ext>
            </a:extLst>
          </p:cNvPr>
          <p:cNvSpPr>
            <a:spLocks noGrp="1"/>
          </p:cNvSpPr>
          <p:nvPr>
            <p:ph type="title"/>
          </p:nvPr>
        </p:nvSpPr>
        <p:spPr>
          <a:xfrm>
            <a:off x="973393" y="127256"/>
            <a:ext cx="10655710" cy="785249"/>
          </a:xfrm>
        </p:spPr>
        <p:txBody>
          <a:bodyPr/>
          <a:lstStyle/>
          <a:p>
            <a:r>
              <a:rPr lang="en-IN" b="1" u="sng" dirty="0">
                <a:solidFill>
                  <a:srgbClr val="002060"/>
                </a:solidFill>
                <a:latin typeface="Arial" panose="020B0604020202020204" pitchFamily="34" charset="0"/>
                <a:cs typeface="Arial" panose="020B0604020202020204" pitchFamily="34" charset="0"/>
              </a:rPr>
              <a:t>Ethical Issues</a:t>
            </a:r>
            <a:endParaRPr lang="en-IN" u="sng" dirty="0">
              <a:solidFill>
                <a:srgbClr val="00206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B7EDCC7-9A4C-566F-66F1-93F72B2C8165}"/>
              </a:ext>
            </a:extLst>
          </p:cNvPr>
          <p:cNvSpPr txBox="1"/>
          <p:nvPr/>
        </p:nvSpPr>
        <p:spPr>
          <a:xfrm>
            <a:off x="1238865" y="907874"/>
            <a:ext cx="9045677" cy="5801588"/>
          </a:xfrm>
          <a:prstGeom prst="rect">
            <a:avLst/>
          </a:prstGeom>
          <a:noFill/>
        </p:spPr>
        <p:txBody>
          <a:bodyPr wrap="square">
            <a:spAutoFit/>
          </a:bodyPr>
          <a:lstStyle/>
          <a:p>
            <a:pPr>
              <a:buNone/>
            </a:pPr>
            <a:r>
              <a:rPr lang="en-IN" b="1" dirty="0">
                <a:latin typeface="Arial" panose="020B0604020202020204" pitchFamily="34" charset="0"/>
                <a:cs typeface="Arial" panose="020B0604020202020204" pitchFamily="34" charset="0"/>
              </a:rPr>
              <a:t>Informed Consent</a:t>
            </a:r>
          </a:p>
          <a:p>
            <a:pPr>
              <a:buNone/>
            </a:pPr>
            <a:r>
              <a:rPr lang="en-IN" dirty="0">
                <a:latin typeface="Arial" panose="020B0604020202020204" pitchFamily="34" charset="0"/>
                <a:cs typeface="Arial" panose="020B0604020202020204" pitchFamily="34" charset="0"/>
              </a:rPr>
              <a:t>Students must understand:</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What data are collected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Why they are collected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How they will be used </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a:p>
            <a:pPr>
              <a:buNone/>
            </a:pPr>
            <a:r>
              <a:rPr lang="en-IN" b="1" dirty="0">
                <a:latin typeface="Arial" panose="020B0604020202020204" pitchFamily="34" charset="0"/>
                <a:cs typeface="Arial" panose="020B0604020202020204" pitchFamily="34" charset="0"/>
              </a:rPr>
              <a:t>Confidentiality</a:t>
            </a:r>
          </a:p>
          <a:p>
            <a:pPr>
              <a:buNone/>
            </a:pPr>
            <a:r>
              <a:rPr lang="en-IN" dirty="0">
                <a:latin typeface="Arial" panose="020B0604020202020204" pitchFamily="34" charset="0"/>
                <a:cs typeface="Arial" panose="020B0604020202020204" pitchFamily="34" charset="0"/>
              </a:rPr>
              <a:t>Sensitive mental health information must remain private.</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a:p>
            <a:pPr>
              <a:buNone/>
            </a:pPr>
            <a:r>
              <a:rPr lang="en-IN" b="1" dirty="0">
                <a:latin typeface="Arial" panose="020B0604020202020204" pitchFamily="34" charset="0"/>
                <a:cs typeface="Arial" panose="020B0604020202020204" pitchFamily="34" charset="0"/>
              </a:rPr>
              <a:t>Equity</a:t>
            </a:r>
          </a:p>
          <a:p>
            <a:pPr>
              <a:buNone/>
            </a:pPr>
            <a:r>
              <a:rPr lang="en-IN" dirty="0">
                <a:latin typeface="Arial" panose="020B0604020202020204" pitchFamily="34" charset="0"/>
                <a:cs typeface="Arial" panose="020B0604020202020204" pitchFamily="34" charset="0"/>
              </a:rPr>
              <a:t>The intervention should be accessible to all students regardless of:</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Income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Disability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Language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Culture </a:t>
            </a:r>
          </a:p>
          <a:p>
            <a:pPr>
              <a:buNone/>
            </a:pPr>
            <a:endParaRPr lang="en-IN" dirty="0">
              <a:latin typeface="Arial" panose="020B0604020202020204" pitchFamily="34" charset="0"/>
              <a:cs typeface="Arial" panose="020B0604020202020204" pitchFamily="34" charset="0"/>
            </a:endParaRPr>
          </a:p>
          <a:p>
            <a:pPr>
              <a:buNone/>
            </a:pPr>
            <a:r>
              <a:rPr lang="en-IN" b="1" dirty="0">
                <a:latin typeface="Arial" panose="020B0604020202020204" pitchFamily="34" charset="0"/>
                <a:cs typeface="Arial" panose="020B0604020202020204" pitchFamily="34" charset="0"/>
              </a:rPr>
              <a:t>AI Transparency</a:t>
            </a:r>
          </a:p>
          <a:p>
            <a:pPr>
              <a:buNone/>
            </a:pPr>
            <a:r>
              <a:rPr lang="en-IN" dirty="0">
                <a:latin typeface="Arial" panose="020B0604020202020204" pitchFamily="34" charset="0"/>
                <a:cs typeface="Arial" panose="020B0604020202020204" pitchFamily="34" charset="0"/>
              </a:rPr>
              <a:t>Students should understand that:</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AI does not replace psychologists. </a:t>
            </a:r>
          </a:p>
          <a:p>
            <a:pPr marL="342900" lvl="0" indent="-342900">
              <a:buFont typeface="Arial" panose="020B0604020202020204" pitchFamily="34" charset="0"/>
              <a:buChar char="•"/>
            </a:pPr>
            <a:r>
              <a:rPr lang="en-IN" dirty="0">
                <a:latin typeface="Arial" panose="020B0604020202020204" pitchFamily="34" charset="0"/>
                <a:cs typeface="Arial" panose="020B0604020202020204" pitchFamily="34" charset="0"/>
              </a:rPr>
              <a:t>High-risk users must be referred to professionals. </a:t>
            </a:r>
          </a:p>
          <a:p>
            <a:pPr algn="r">
              <a:buNone/>
            </a:pPr>
            <a:r>
              <a:rPr lang="en-IN" sz="1100" dirty="0">
                <a:latin typeface="Arial" panose="020B0604020202020204" pitchFamily="34" charset="0"/>
                <a:cs typeface="Arial" panose="020B0604020202020204" pitchFamily="34" charset="0"/>
              </a:rPr>
              <a:t>(WHO, 2022; NICE, 2022)</a:t>
            </a:r>
          </a:p>
        </p:txBody>
      </p:sp>
      <p:sp>
        <p:nvSpPr>
          <p:cNvPr id="6" name="Oval 5">
            <a:extLst>
              <a:ext uri="{FF2B5EF4-FFF2-40B4-BE49-F238E27FC236}">
                <a16:creationId xmlns:a16="http://schemas.microsoft.com/office/drawing/2014/main" id="{9E45B569-FBDC-5C37-871F-CC73A5A003FB}"/>
              </a:ext>
            </a:extLst>
          </p:cNvPr>
          <p:cNvSpPr/>
          <p:nvPr/>
        </p:nvSpPr>
        <p:spPr>
          <a:xfrm>
            <a:off x="10441858" y="5069655"/>
            <a:ext cx="3175820" cy="284643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Oval 7">
            <a:extLst>
              <a:ext uri="{FF2B5EF4-FFF2-40B4-BE49-F238E27FC236}">
                <a16:creationId xmlns:a16="http://schemas.microsoft.com/office/drawing/2014/main" id="{4CFD5D7F-4009-67E4-A185-98E5B0A067A4}"/>
              </a:ext>
            </a:extLst>
          </p:cNvPr>
          <p:cNvSpPr/>
          <p:nvPr/>
        </p:nvSpPr>
        <p:spPr>
          <a:xfrm>
            <a:off x="10988296" y="3808668"/>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Oval 9">
            <a:extLst>
              <a:ext uri="{FF2B5EF4-FFF2-40B4-BE49-F238E27FC236}">
                <a16:creationId xmlns:a16="http://schemas.microsoft.com/office/drawing/2014/main" id="{4FBDFAA8-1A75-39DA-284B-F5A0842796B2}"/>
              </a:ext>
            </a:extLst>
          </p:cNvPr>
          <p:cNvSpPr/>
          <p:nvPr/>
        </p:nvSpPr>
        <p:spPr>
          <a:xfrm>
            <a:off x="10825317" y="-305364"/>
            <a:ext cx="1986116" cy="1811594"/>
          </a:xfrm>
          <a:prstGeom prst="ellipse">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Oval 11">
            <a:extLst>
              <a:ext uri="{FF2B5EF4-FFF2-40B4-BE49-F238E27FC236}">
                <a16:creationId xmlns:a16="http://schemas.microsoft.com/office/drawing/2014/main" id="{3ECA3F6D-DE43-4EE1-7F11-4A37F3FD3FB2}"/>
              </a:ext>
            </a:extLst>
          </p:cNvPr>
          <p:cNvSpPr/>
          <p:nvPr/>
        </p:nvSpPr>
        <p:spPr>
          <a:xfrm>
            <a:off x="-1002891" y="-492176"/>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276047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5A596-5F68-D736-B47A-203AC599EB83}"/>
              </a:ext>
            </a:extLst>
          </p:cNvPr>
          <p:cNvSpPr>
            <a:spLocks noGrp="1"/>
          </p:cNvSpPr>
          <p:nvPr>
            <p:ph type="title"/>
          </p:nvPr>
        </p:nvSpPr>
        <p:spPr>
          <a:xfrm>
            <a:off x="838200" y="365126"/>
            <a:ext cx="10515600" cy="893404"/>
          </a:xfrm>
        </p:spPr>
        <p:txBody>
          <a:bodyPr/>
          <a:lstStyle/>
          <a:p>
            <a:r>
              <a:rPr lang="en-IN" b="1" u="sng" dirty="0">
                <a:solidFill>
                  <a:srgbClr val="002060"/>
                </a:solidFill>
                <a:latin typeface="Arial" panose="020B0604020202020204" pitchFamily="34" charset="0"/>
                <a:cs typeface="Arial" panose="020B0604020202020204" pitchFamily="34" charset="0"/>
              </a:rPr>
              <a:t>Recommendations &amp; Conclusion</a:t>
            </a:r>
            <a:endParaRPr lang="en-IN" u="sng" dirty="0">
              <a:solidFill>
                <a:srgbClr val="00206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2208049-2B27-4F65-B2FB-5CECDB6DFCFE}"/>
              </a:ext>
            </a:extLst>
          </p:cNvPr>
          <p:cNvSpPr txBox="1"/>
          <p:nvPr/>
        </p:nvSpPr>
        <p:spPr>
          <a:xfrm>
            <a:off x="1602658" y="1455176"/>
            <a:ext cx="7639664" cy="2949525"/>
          </a:xfrm>
          <a:prstGeom prst="rect">
            <a:avLst/>
          </a:prstGeom>
          <a:solidFill>
            <a:schemeClr val="bg1"/>
          </a:solidFill>
        </p:spPr>
        <p:txBody>
          <a:bodyPr wrap="square">
            <a:spAutoFit/>
          </a:bodyPr>
          <a:lstStyle/>
          <a:p>
            <a:pPr>
              <a:lnSpc>
                <a:spcPct val="150000"/>
              </a:lnSpc>
              <a:buNone/>
            </a:pPr>
            <a:r>
              <a:rPr lang="en-IN" dirty="0">
                <a:latin typeface="Arial" panose="020B0604020202020204" pitchFamily="34" charset="0"/>
                <a:cs typeface="Arial" panose="020B0604020202020204" pitchFamily="34" charset="0"/>
              </a:rPr>
              <a:t>Regular cybersecurity audits</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 Continuous AI monitoring</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 Student digital literacy training</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 Multilingual platform</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 Collaboration between universities and NHS</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 Strong privacy policies</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 Continuous evaluation</a:t>
            </a:r>
          </a:p>
        </p:txBody>
      </p:sp>
      <p:sp>
        <p:nvSpPr>
          <p:cNvPr id="9" name="Oval 8">
            <a:extLst>
              <a:ext uri="{FF2B5EF4-FFF2-40B4-BE49-F238E27FC236}">
                <a16:creationId xmlns:a16="http://schemas.microsoft.com/office/drawing/2014/main" id="{97778946-C8FF-C281-8A8A-50ABBCF4C0FA}"/>
              </a:ext>
            </a:extLst>
          </p:cNvPr>
          <p:cNvSpPr/>
          <p:nvPr/>
        </p:nvSpPr>
        <p:spPr>
          <a:xfrm>
            <a:off x="-353961" y="5437239"/>
            <a:ext cx="3283974" cy="2743200"/>
          </a:xfrm>
          <a:prstGeom prst="ellipse">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1" name="Oval 10">
            <a:extLst>
              <a:ext uri="{FF2B5EF4-FFF2-40B4-BE49-F238E27FC236}">
                <a16:creationId xmlns:a16="http://schemas.microsoft.com/office/drawing/2014/main" id="{1133CCA1-B2A8-89D9-3B53-0775BCD68425}"/>
              </a:ext>
            </a:extLst>
          </p:cNvPr>
          <p:cNvSpPr/>
          <p:nvPr/>
        </p:nvSpPr>
        <p:spPr>
          <a:xfrm>
            <a:off x="-521110" y="3864077"/>
            <a:ext cx="2192593" cy="226141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Oval 12">
            <a:extLst>
              <a:ext uri="{FF2B5EF4-FFF2-40B4-BE49-F238E27FC236}">
                <a16:creationId xmlns:a16="http://schemas.microsoft.com/office/drawing/2014/main" id="{546BC906-3E50-63DB-2E91-91CA637EC48B}"/>
              </a:ext>
            </a:extLst>
          </p:cNvPr>
          <p:cNvSpPr/>
          <p:nvPr/>
        </p:nvSpPr>
        <p:spPr>
          <a:xfrm>
            <a:off x="2930013" y="5775119"/>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Oval 14">
            <a:extLst>
              <a:ext uri="{FF2B5EF4-FFF2-40B4-BE49-F238E27FC236}">
                <a16:creationId xmlns:a16="http://schemas.microsoft.com/office/drawing/2014/main" id="{6003E593-B233-465B-2E7D-7E79E24DAE34}"/>
              </a:ext>
            </a:extLst>
          </p:cNvPr>
          <p:cNvSpPr/>
          <p:nvPr/>
        </p:nvSpPr>
        <p:spPr>
          <a:xfrm>
            <a:off x="11095703" y="2579670"/>
            <a:ext cx="2192593" cy="226141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Oval 16">
            <a:extLst>
              <a:ext uri="{FF2B5EF4-FFF2-40B4-BE49-F238E27FC236}">
                <a16:creationId xmlns:a16="http://schemas.microsoft.com/office/drawing/2014/main" id="{203C06DE-DB7A-1FB1-9A2C-B2C6A4CB8D4B}"/>
              </a:ext>
            </a:extLst>
          </p:cNvPr>
          <p:cNvSpPr/>
          <p:nvPr/>
        </p:nvSpPr>
        <p:spPr>
          <a:xfrm>
            <a:off x="11333175" y="1270012"/>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1" name="Oval 20">
            <a:extLst>
              <a:ext uri="{FF2B5EF4-FFF2-40B4-BE49-F238E27FC236}">
                <a16:creationId xmlns:a16="http://schemas.microsoft.com/office/drawing/2014/main" id="{3FAC8868-96F1-EE29-94EE-60AB7BB79791}"/>
              </a:ext>
            </a:extLst>
          </p:cNvPr>
          <p:cNvSpPr/>
          <p:nvPr/>
        </p:nvSpPr>
        <p:spPr>
          <a:xfrm>
            <a:off x="3082413" y="5927519"/>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5217359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85909-BBD7-F13D-F0F0-2CF2FADC0CC9}"/>
              </a:ext>
            </a:extLst>
          </p:cNvPr>
          <p:cNvSpPr>
            <a:spLocks noGrp="1"/>
          </p:cNvSpPr>
          <p:nvPr>
            <p:ph type="title"/>
          </p:nvPr>
        </p:nvSpPr>
        <p:spPr/>
        <p:txBody>
          <a:bodyPr/>
          <a:lstStyle/>
          <a:p>
            <a:endParaRPr lang="en-IN" u="sng" dirty="0">
              <a:solidFill>
                <a:srgbClr val="00206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89827E3-A9DB-0659-78D7-D1C37F94F429}"/>
              </a:ext>
            </a:extLst>
          </p:cNvPr>
          <p:cNvSpPr txBox="1"/>
          <p:nvPr/>
        </p:nvSpPr>
        <p:spPr>
          <a:xfrm>
            <a:off x="1140542" y="1936955"/>
            <a:ext cx="9910916" cy="1703030"/>
          </a:xfrm>
          <a:prstGeom prst="rect">
            <a:avLst/>
          </a:prstGeom>
          <a:solidFill>
            <a:schemeClr val="bg1"/>
          </a:solidFill>
        </p:spPr>
        <p:txBody>
          <a:bodyPr wrap="square">
            <a:spAutoFit/>
          </a:bodyPr>
          <a:lstStyle/>
          <a:p>
            <a:pPr>
              <a:lnSpc>
                <a:spcPct val="150000"/>
              </a:lnSpc>
              <a:buNone/>
            </a:pPr>
            <a:r>
              <a:rPr lang="en-IN" dirty="0" err="1">
                <a:latin typeface="Arial" panose="020B0604020202020204" pitchFamily="34" charset="0"/>
                <a:cs typeface="Arial" panose="020B0604020202020204" pitchFamily="34" charset="0"/>
              </a:rPr>
              <a:t>MindConnect</a:t>
            </a:r>
            <a:r>
              <a:rPr lang="en-IN" dirty="0">
                <a:latin typeface="Arial" panose="020B0604020202020204" pitchFamily="34" charset="0"/>
                <a:cs typeface="Arial" panose="020B0604020202020204" pitchFamily="34" charset="0"/>
              </a:rPr>
              <a:t> can successfully improve student mental health if:</a:t>
            </a:r>
          </a:p>
          <a:p>
            <a:pPr marL="342900" lvl="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Stakeholders work collaboratively. </a:t>
            </a:r>
          </a:p>
          <a:p>
            <a:pPr marL="342900" lvl="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Barriers are proactively addressed. </a:t>
            </a:r>
          </a:p>
          <a:p>
            <a:pPr marL="342900" lvl="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Legal and ethical standards are maintained.</a:t>
            </a:r>
          </a:p>
        </p:txBody>
      </p:sp>
      <p:sp>
        <p:nvSpPr>
          <p:cNvPr id="6" name="Oval 5">
            <a:extLst>
              <a:ext uri="{FF2B5EF4-FFF2-40B4-BE49-F238E27FC236}">
                <a16:creationId xmlns:a16="http://schemas.microsoft.com/office/drawing/2014/main" id="{28B35FBA-B748-FAC6-7982-284F77CC8E34}"/>
              </a:ext>
            </a:extLst>
          </p:cNvPr>
          <p:cNvSpPr/>
          <p:nvPr/>
        </p:nvSpPr>
        <p:spPr>
          <a:xfrm>
            <a:off x="-747252" y="-779205"/>
            <a:ext cx="1986116" cy="1811594"/>
          </a:xfrm>
          <a:prstGeom prst="ellipse">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Oval 7">
            <a:extLst>
              <a:ext uri="{FF2B5EF4-FFF2-40B4-BE49-F238E27FC236}">
                <a16:creationId xmlns:a16="http://schemas.microsoft.com/office/drawing/2014/main" id="{A799D2B9-FD01-A86B-1CA0-15AF1170FF99}"/>
              </a:ext>
            </a:extLst>
          </p:cNvPr>
          <p:cNvSpPr/>
          <p:nvPr/>
        </p:nvSpPr>
        <p:spPr>
          <a:xfrm>
            <a:off x="-521110" y="3864077"/>
            <a:ext cx="2192593" cy="226141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Oval 9">
            <a:extLst>
              <a:ext uri="{FF2B5EF4-FFF2-40B4-BE49-F238E27FC236}">
                <a16:creationId xmlns:a16="http://schemas.microsoft.com/office/drawing/2014/main" id="{E0BCDFE4-9989-6EE5-660E-6CF9BACDF117}"/>
              </a:ext>
            </a:extLst>
          </p:cNvPr>
          <p:cNvSpPr/>
          <p:nvPr/>
        </p:nvSpPr>
        <p:spPr>
          <a:xfrm>
            <a:off x="-353961" y="5437239"/>
            <a:ext cx="3283974" cy="2743200"/>
          </a:xfrm>
          <a:prstGeom prst="ellipse">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Oval 11">
            <a:extLst>
              <a:ext uri="{FF2B5EF4-FFF2-40B4-BE49-F238E27FC236}">
                <a16:creationId xmlns:a16="http://schemas.microsoft.com/office/drawing/2014/main" id="{885839F3-7EC9-A4FA-08CE-120C8A0FC8A5}"/>
              </a:ext>
            </a:extLst>
          </p:cNvPr>
          <p:cNvSpPr/>
          <p:nvPr/>
        </p:nvSpPr>
        <p:spPr>
          <a:xfrm>
            <a:off x="2930013" y="5775119"/>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Oval 13">
            <a:extLst>
              <a:ext uri="{FF2B5EF4-FFF2-40B4-BE49-F238E27FC236}">
                <a16:creationId xmlns:a16="http://schemas.microsoft.com/office/drawing/2014/main" id="{4C97E2A4-6BF9-D70C-4D52-F0D5CD3EF6D2}"/>
              </a:ext>
            </a:extLst>
          </p:cNvPr>
          <p:cNvSpPr/>
          <p:nvPr/>
        </p:nvSpPr>
        <p:spPr>
          <a:xfrm>
            <a:off x="10781071" y="-213390"/>
            <a:ext cx="1700981" cy="1435510"/>
          </a:xfrm>
          <a:prstGeom prst="ellipse">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6" name="Oval 15">
            <a:extLst>
              <a:ext uri="{FF2B5EF4-FFF2-40B4-BE49-F238E27FC236}">
                <a16:creationId xmlns:a16="http://schemas.microsoft.com/office/drawing/2014/main" id="{353B24D6-3577-2F63-717D-15670DED3041}"/>
              </a:ext>
            </a:extLst>
          </p:cNvPr>
          <p:cNvSpPr/>
          <p:nvPr/>
        </p:nvSpPr>
        <p:spPr>
          <a:xfrm>
            <a:off x="10441858" y="5069655"/>
            <a:ext cx="3175820" cy="2846439"/>
          </a:xfrm>
          <a:prstGeom prst="ellipse">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4E904026-F86D-E719-8042-93B7A5D3BB0C}"/>
              </a:ext>
            </a:extLst>
          </p:cNvPr>
          <p:cNvSpPr txBox="1"/>
          <p:nvPr/>
        </p:nvSpPr>
        <p:spPr>
          <a:xfrm>
            <a:off x="4502552" y="554116"/>
            <a:ext cx="3692324" cy="769441"/>
          </a:xfrm>
          <a:prstGeom prst="rect">
            <a:avLst/>
          </a:prstGeom>
          <a:noFill/>
        </p:spPr>
        <p:txBody>
          <a:bodyPr wrap="square" rtlCol="0">
            <a:spAutoFit/>
          </a:bodyPr>
          <a:lstStyle/>
          <a:p>
            <a:r>
              <a:rPr lang="en-IN" sz="4400" b="1" u="sng" dirty="0">
                <a:solidFill>
                  <a:srgbClr val="002060"/>
                </a:solidFill>
                <a:latin typeface="Arial" panose="020B0604020202020204" pitchFamily="34" charset="0"/>
                <a:cs typeface="Arial" panose="020B0604020202020204" pitchFamily="34" charset="0"/>
              </a:rPr>
              <a:t>Conclusion</a:t>
            </a:r>
            <a:endParaRPr lang="en-IN" sz="4400" dirty="0"/>
          </a:p>
        </p:txBody>
      </p:sp>
    </p:spTree>
    <p:extLst>
      <p:ext uri="{BB962C8B-B14F-4D97-AF65-F5344CB8AC3E}">
        <p14:creationId xmlns:p14="http://schemas.microsoft.com/office/powerpoint/2010/main" val="41061133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WTSD Named UK University of the Year for Teaching Quality">
            <a:extLst>
              <a:ext uri="{FF2B5EF4-FFF2-40B4-BE49-F238E27FC236}">
                <a16:creationId xmlns:a16="http://schemas.microsoft.com/office/drawing/2014/main" id="{C4FDA09C-26C5-3315-37CA-152CE40C4A44}"/>
              </a:ext>
            </a:extLst>
          </p:cNvPr>
          <p:cNvPicPr>
            <a:picLocks noChangeAspect="1"/>
          </p:cNvPicPr>
          <p:nvPr/>
        </p:nvPicPr>
        <p:blipFill rotWithShape="1">
          <a:blip r:embed="rId2">
            <a:extLst>
              <a:ext uri="{28A0092B-C50C-407E-A947-70E740481C1C}">
                <a14:useLocalDpi xmlns:a14="http://schemas.microsoft.com/office/drawing/2010/main" val="0"/>
              </a:ext>
            </a:extLst>
          </a:blip>
          <a:srcRect t="14410" b="17897"/>
          <a:stretch>
            <a:fillRect/>
          </a:stretch>
        </p:blipFill>
        <p:spPr bwMode="auto">
          <a:xfrm>
            <a:off x="2601225" y="346336"/>
            <a:ext cx="6037580" cy="2112010"/>
          </a:xfrm>
          <a:prstGeom prst="rect">
            <a:avLst/>
          </a:prstGeom>
          <a:noFill/>
        </p:spPr>
      </p:pic>
      <p:sp>
        <p:nvSpPr>
          <p:cNvPr id="4" name="TextBox 3">
            <a:extLst>
              <a:ext uri="{FF2B5EF4-FFF2-40B4-BE49-F238E27FC236}">
                <a16:creationId xmlns:a16="http://schemas.microsoft.com/office/drawing/2014/main" id="{7B121F42-9E6B-1A73-1A68-EDBFE40AC980}"/>
              </a:ext>
            </a:extLst>
          </p:cNvPr>
          <p:cNvSpPr txBox="1"/>
          <p:nvPr/>
        </p:nvSpPr>
        <p:spPr>
          <a:xfrm>
            <a:off x="2601225" y="3275575"/>
            <a:ext cx="6105832" cy="1631216"/>
          </a:xfrm>
          <a:prstGeom prst="rect">
            <a:avLst/>
          </a:prstGeom>
          <a:noFill/>
        </p:spPr>
        <p:txBody>
          <a:bodyPr wrap="square">
            <a:spAutoFit/>
          </a:bodyPr>
          <a:lstStyle/>
          <a:p>
            <a:pPr algn="ctr">
              <a:spcAft>
                <a:spcPts val="400"/>
              </a:spcAft>
              <a:buNone/>
            </a:pPr>
            <a:r>
              <a:rPr lang="en-GB" sz="1800" dirty="0">
                <a:solidFill>
                  <a:srgbClr val="000000"/>
                </a:solidFill>
                <a:effectLst/>
                <a:latin typeface="Times New Roman" panose="02020603050405020304" pitchFamily="18" charset="0"/>
                <a:ea typeface="Times New Roman" panose="02020603050405020304" pitchFamily="18" charset="0"/>
              </a:rPr>
              <a:t>M.Sc. Public Health and Social Care in Practice</a:t>
            </a:r>
            <a:endParaRPr lang="en-GB" sz="1050" dirty="0">
              <a:effectLst/>
              <a:latin typeface="Times New Roman" panose="02020603050405020304" pitchFamily="18" charset="0"/>
              <a:ea typeface="Times New Roman" panose="02020603050405020304" pitchFamily="18" charset="0"/>
            </a:endParaRPr>
          </a:p>
          <a:p>
            <a:pPr algn="ctr">
              <a:spcAft>
                <a:spcPts val="400"/>
              </a:spcAft>
              <a:buNone/>
            </a:pPr>
            <a:r>
              <a:rPr lang="en-GB" sz="1800" dirty="0">
                <a:solidFill>
                  <a:srgbClr val="000000"/>
                </a:solidFill>
                <a:effectLst/>
                <a:latin typeface="Times New Roman" panose="02020603050405020304" pitchFamily="18" charset="0"/>
                <a:ea typeface="Times New Roman" panose="02020603050405020304" pitchFamily="18" charset="0"/>
              </a:rPr>
              <a:t>Module Code: LCHS7009 – Population Health and Digital Health Promotion</a:t>
            </a:r>
            <a:endParaRPr lang="en-GB" sz="1050" dirty="0">
              <a:effectLst/>
              <a:latin typeface="Times New Roman" panose="02020603050405020304" pitchFamily="18" charset="0"/>
              <a:ea typeface="Times New Roman" panose="02020603050405020304" pitchFamily="18" charset="0"/>
            </a:endParaRPr>
          </a:p>
          <a:p>
            <a:pPr algn="ctr">
              <a:spcAft>
                <a:spcPts val="400"/>
              </a:spcAft>
              <a:buNone/>
            </a:pPr>
            <a:r>
              <a:rPr lang="en-GB" sz="1800" dirty="0">
                <a:solidFill>
                  <a:srgbClr val="000000"/>
                </a:solidFill>
                <a:effectLst/>
                <a:latin typeface="Times New Roman" panose="02020603050405020304" pitchFamily="18" charset="0"/>
                <a:ea typeface="Times New Roman" panose="02020603050405020304" pitchFamily="18" charset="0"/>
              </a:rPr>
              <a:t>Student Name: JATIN MAKWANA  |  Student ID: </a:t>
            </a:r>
            <a:r>
              <a:rPr lang="en-GB" dirty="0">
                <a:solidFill>
                  <a:srgbClr val="000000"/>
                </a:solidFill>
                <a:latin typeface="Times New Roman" panose="02020603050405020304" pitchFamily="18" charset="0"/>
                <a:ea typeface="Times New Roman" panose="02020603050405020304" pitchFamily="18" charset="0"/>
              </a:rPr>
              <a:t>2521166</a:t>
            </a:r>
            <a:endParaRPr lang="en-GB" sz="1050" dirty="0">
              <a:effectLst/>
              <a:latin typeface="Times New Roman" panose="02020603050405020304" pitchFamily="18" charset="0"/>
              <a:ea typeface="Times New Roman" panose="02020603050405020304" pitchFamily="18" charset="0"/>
            </a:endParaRPr>
          </a:p>
          <a:p>
            <a:pPr algn="ctr">
              <a:spcAft>
                <a:spcPts val="2000"/>
              </a:spcAft>
              <a:buNone/>
            </a:pPr>
            <a:r>
              <a:rPr lang="en-GB" sz="1800" dirty="0">
                <a:solidFill>
                  <a:srgbClr val="000000"/>
                </a:solidFill>
                <a:effectLst/>
                <a:latin typeface="Times New Roman" panose="02020603050405020304" pitchFamily="18" charset="0"/>
                <a:ea typeface="Times New Roman" panose="02020603050405020304" pitchFamily="18" charset="0"/>
              </a:rPr>
              <a:t>Lecturer: Dr Ping Wu</a:t>
            </a:r>
            <a:endParaRPr lang="en-GB" sz="105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722379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3"/>
          <p:cNvSpPr/>
          <p:nvPr/>
        </p:nvSpPr>
        <p:spPr>
          <a:xfrm>
            <a:off x="777240" y="2331720"/>
            <a:ext cx="8229600" cy="822960"/>
          </a:xfrm>
          <a:prstGeom prst="rect">
            <a:avLst/>
          </a:prstGeom>
          <a:noFill/>
          <a:ln/>
        </p:spPr>
        <p:txBody>
          <a:bodyPr wrap="square" rtlCol="0" anchor="ctr"/>
          <a:lstStyle/>
          <a:p>
            <a:pPr marL="0" indent="0">
              <a:buNone/>
            </a:pPr>
            <a:r>
              <a:rPr lang="en-US" sz="4400" b="1" kern="0" spc="200" dirty="0">
                <a:solidFill>
                  <a:schemeClr val="tx1">
                    <a:lumMod val="95000"/>
                    <a:lumOff val="5000"/>
                  </a:schemeClr>
                </a:solidFill>
                <a:latin typeface="Cambria" pitchFamily="34" charset="0"/>
                <a:ea typeface="Cambria" pitchFamily="34" charset="-122"/>
                <a:cs typeface="Cambria" pitchFamily="34" charset="-120"/>
              </a:rPr>
              <a:t>MIND CONNECT</a:t>
            </a:r>
            <a:endParaRPr lang="en-US" sz="4400" dirty="0">
              <a:solidFill>
                <a:schemeClr val="tx1">
                  <a:lumMod val="95000"/>
                  <a:lumOff val="5000"/>
                </a:schemeClr>
              </a:solidFill>
            </a:endParaRPr>
          </a:p>
        </p:txBody>
      </p:sp>
      <p:sp>
        <p:nvSpPr>
          <p:cNvPr id="7" name="Text 4"/>
          <p:cNvSpPr/>
          <p:nvPr/>
        </p:nvSpPr>
        <p:spPr>
          <a:xfrm>
            <a:off x="822960" y="3063240"/>
            <a:ext cx="8961120" cy="548640"/>
          </a:xfrm>
          <a:prstGeom prst="rect">
            <a:avLst/>
          </a:prstGeom>
          <a:noFill/>
          <a:ln/>
        </p:spPr>
        <p:txBody>
          <a:bodyPr wrap="square" rtlCol="0" anchor="ctr"/>
          <a:lstStyle/>
          <a:p>
            <a:pPr marL="0" indent="0">
              <a:buNone/>
            </a:pPr>
            <a:r>
              <a:rPr lang="en-US" sz="1800" dirty="0">
                <a:solidFill>
                  <a:schemeClr val="accent6">
                    <a:lumMod val="50000"/>
                  </a:schemeClr>
                </a:solidFill>
                <a:latin typeface="Calibri" pitchFamily="34" charset="0"/>
                <a:ea typeface="Calibri" pitchFamily="34" charset="-122"/>
                <a:cs typeface="Calibri" pitchFamily="34" charset="-120"/>
              </a:rPr>
              <a:t>A Digital Health Promotion Intervention for International Students (18–25)</a:t>
            </a:r>
            <a:endParaRPr lang="en-US" sz="1800" dirty="0">
              <a:solidFill>
                <a:schemeClr val="accent6">
                  <a:lumMod val="50000"/>
                </a:schemeClr>
              </a:solidFill>
            </a:endParaRPr>
          </a:p>
        </p:txBody>
      </p:sp>
      <p:sp>
        <p:nvSpPr>
          <p:cNvPr id="8" name="Shape 5"/>
          <p:cNvSpPr/>
          <p:nvPr/>
        </p:nvSpPr>
        <p:spPr>
          <a:xfrm>
            <a:off x="822960" y="3703320"/>
            <a:ext cx="2011680" cy="0"/>
          </a:xfrm>
          <a:prstGeom prst="line">
            <a:avLst/>
          </a:prstGeom>
          <a:noFill/>
          <a:ln w="31750">
            <a:solidFill>
              <a:schemeClr val="tx1"/>
            </a:solidFill>
            <a:prstDash val="solid"/>
          </a:ln>
        </p:spPr>
        <p:txBody>
          <a:bodyPr/>
          <a:lstStyle/>
          <a:p>
            <a:endParaRPr lang="en-US"/>
          </a:p>
        </p:txBody>
      </p:sp>
      <p:sp>
        <p:nvSpPr>
          <p:cNvPr id="9" name="Text 6"/>
          <p:cNvSpPr/>
          <p:nvPr/>
        </p:nvSpPr>
        <p:spPr>
          <a:xfrm>
            <a:off x="822960" y="3886200"/>
            <a:ext cx="8229600" cy="457200"/>
          </a:xfrm>
          <a:prstGeom prst="rect">
            <a:avLst/>
          </a:prstGeom>
          <a:noFill/>
          <a:ln/>
        </p:spPr>
        <p:txBody>
          <a:bodyPr wrap="square" rtlCol="0" anchor="ctr"/>
          <a:lstStyle/>
          <a:p>
            <a:pPr marL="0" indent="0">
              <a:buNone/>
            </a:pPr>
            <a:r>
              <a:rPr lang="en-US" sz="2000" b="1" dirty="0">
                <a:solidFill>
                  <a:schemeClr val="accent6">
                    <a:lumMod val="50000"/>
                  </a:schemeClr>
                </a:solidFill>
                <a:latin typeface="Calibri" pitchFamily="34" charset="0"/>
                <a:ea typeface="Calibri" pitchFamily="34" charset="-122"/>
                <a:cs typeface="Calibri" pitchFamily="34" charset="-120"/>
              </a:rPr>
              <a:t>Benefits of the Intervention</a:t>
            </a:r>
            <a:endParaRPr lang="en-US" sz="2000" dirty="0">
              <a:solidFill>
                <a:schemeClr val="accent6">
                  <a:lumMod val="50000"/>
                </a:schemeClr>
              </a:solidFill>
            </a:endParaRPr>
          </a:p>
        </p:txBody>
      </p:sp>
      <p:sp>
        <p:nvSpPr>
          <p:cNvPr id="10" name="Text 7"/>
          <p:cNvSpPr/>
          <p:nvPr/>
        </p:nvSpPr>
        <p:spPr>
          <a:xfrm>
            <a:off x="822960" y="4343400"/>
            <a:ext cx="8229600" cy="365760"/>
          </a:xfrm>
          <a:prstGeom prst="rect">
            <a:avLst/>
          </a:prstGeom>
          <a:noFill/>
          <a:ln/>
        </p:spPr>
        <p:txBody>
          <a:bodyPr wrap="square" rtlCol="0" anchor="ctr"/>
          <a:lstStyle/>
          <a:p>
            <a:pPr marL="0" indent="0">
              <a:buNone/>
            </a:pPr>
            <a:r>
              <a:rPr lang="en-US" sz="1400" i="1" dirty="0">
                <a:solidFill>
                  <a:schemeClr val="accent6">
                    <a:lumMod val="75000"/>
                  </a:schemeClr>
                </a:solidFill>
                <a:latin typeface="Calibri" pitchFamily="34" charset="0"/>
                <a:ea typeface="Calibri" pitchFamily="34" charset="-122"/>
                <a:cs typeface="Calibri" pitchFamily="34" charset="-120"/>
              </a:rPr>
              <a:t>Group Member 4 – Benefits to Population, Policy, Research and Education</a:t>
            </a:r>
            <a:endParaRPr lang="en-US" sz="1400" dirty="0">
              <a:solidFill>
                <a:schemeClr val="accent6">
                  <a:lumMod val="75000"/>
                </a:schemeClr>
              </a:solidFill>
            </a:endParaRPr>
          </a:p>
        </p:txBody>
      </p:sp>
      <p:sp>
        <p:nvSpPr>
          <p:cNvPr id="11" name="Text 8"/>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C7A7D"/>
                </a:solidFill>
                <a:latin typeface="Calibri" pitchFamily="34" charset="0"/>
                <a:ea typeface="Calibri" pitchFamily="34" charset="-122"/>
                <a:cs typeface="Calibri" pitchFamily="34" charset="-120"/>
              </a:rPr>
              <a:t>01</a:t>
            </a:r>
            <a:endParaRPr lang="en-US" sz="10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548640" y="777240"/>
            <a:ext cx="7863840" cy="886968"/>
          </a:xfrm>
          <a:prstGeom prst="rect">
            <a:avLst/>
          </a:prstGeom>
          <a:noFill/>
          <a:ln/>
        </p:spPr>
        <p:txBody>
          <a:bodyPr wrap="square" rtlCol="0" anchor="ctr"/>
          <a:lstStyle/>
          <a:p>
            <a:pPr marL="0" indent="0">
              <a:buNone/>
            </a:pPr>
            <a:r>
              <a:rPr lang="en-US" sz="3200" b="1" dirty="0">
                <a:solidFill>
                  <a:srgbClr val="0B2B2E"/>
                </a:solidFill>
                <a:latin typeface="Arial" panose="020B0604020202020204" pitchFamily="34" charset="0"/>
                <a:ea typeface="Cambria" pitchFamily="34" charset="-122"/>
                <a:cs typeface="Arial" panose="020B0604020202020204" pitchFamily="34" charset="0"/>
              </a:rPr>
              <a:t>A generation used to go online for support</a:t>
            </a:r>
            <a:endParaRPr lang="en-US" sz="3200" dirty="0">
              <a:latin typeface="Arial" panose="020B0604020202020204" pitchFamily="34" charset="0"/>
              <a:cs typeface="Arial" panose="020B0604020202020204" pitchFamily="34" charset="0"/>
            </a:endParaRPr>
          </a:p>
        </p:txBody>
      </p:sp>
      <p:sp>
        <p:nvSpPr>
          <p:cNvPr id="4" name="Text 2"/>
          <p:cNvSpPr/>
          <p:nvPr/>
        </p:nvSpPr>
        <p:spPr>
          <a:xfrm>
            <a:off x="548640" y="2011680"/>
            <a:ext cx="6035040" cy="3291840"/>
          </a:xfrm>
          <a:prstGeom prst="rect">
            <a:avLst/>
          </a:prstGeom>
          <a:noFill/>
          <a:ln/>
        </p:spPr>
        <p:txBody>
          <a:bodyPr wrap="square" lIns="0" tIns="0" rIns="0" bIns="0" rtlCol="0" anchor="ctr"/>
          <a:lstStyle/>
          <a:p>
            <a:pPr marL="342900" indent="-342900">
              <a:lnSpc>
                <a:spcPct val="115000"/>
              </a:lnSpc>
              <a:spcAft>
                <a:spcPts val="12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International students arrive without the local support network most home students rely on – family, GPs they already trust, and familiar routes into care.</a:t>
            </a:r>
            <a:endParaRPr lang="en-US" sz="1600" dirty="0">
              <a:latin typeface="Arial" panose="020B0604020202020204" pitchFamily="34" charset="0"/>
              <a:cs typeface="Arial" panose="020B0604020202020204" pitchFamily="34" charset="0"/>
            </a:endParaRPr>
          </a:p>
          <a:p>
            <a:pPr marL="342900" indent="-342900">
              <a:lnSpc>
                <a:spcPct val="115000"/>
              </a:lnSpc>
              <a:spcAft>
                <a:spcPts val="12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Depression and anxiety are common among this group, and loneliness affects well over a third of the wider student population.</a:t>
            </a:r>
            <a:endParaRPr lang="en-US" sz="1600" dirty="0">
              <a:latin typeface="Arial" panose="020B0604020202020204" pitchFamily="34" charset="0"/>
              <a:cs typeface="Arial" panose="020B0604020202020204" pitchFamily="34" charset="0"/>
            </a:endParaRPr>
          </a:p>
          <a:p>
            <a:pPr marL="342900" indent="-342900">
              <a:lnSpc>
                <a:spcPct val="115000"/>
              </a:lnSpc>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Mind Connect is designed to meet this need at the point students are most likely to look for help: on their phone.</a:t>
            </a:r>
            <a:endParaRPr lang="en-US" sz="1600" dirty="0">
              <a:latin typeface="Arial" panose="020B0604020202020204" pitchFamily="34" charset="0"/>
              <a:cs typeface="Arial" panose="020B0604020202020204" pitchFamily="34" charset="0"/>
            </a:endParaRPr>
          </a:p>
        </p:txBody>
      </p:sp>
      <p:sp>
        <p:nvSpPr>
          <p:cNvPr id="5" name="Shape 3"/>
          <p:cNvSpPr/>
          <p:nvPr/>
        </p:nvSpPr>
        <p:spPr>
          <a:xfrm>
            <a:off x="6949440" y="1783080"/>
            <a:ext cx="4754880" cy="4114800"/>
          </a:xfrm>
          <a:prstGeom prst="roundRect">
            <a:avLst>
              <a:gd name="adj" fmla="val 2667"/>
            </a:avLst>
          </a:prstGeom>
          <a:solidFill>
            <a:srgbClr val="013A40"/>
          </a:solidFill>
          <a:ln/>
        </p:spPr>
        <p:txBody>
          <a:bodyPr/>
          <a:lstStyle/>
          <a:p>
            <a:endParaRPr lang="en-US"/>
          </a:p>
        </p:txBody>
      </p:sp>
      <p:sp>
        <p:nvSpPr>
          <p:cNvPr id="6" name="Text 4"/>
          <p:cNvSpPr/>
          <p:nvPr/>
        </p:nvSpPr>
        <p:spPr>
          <a:xfrm>
            <a:off x="7223760" y="1965960"/>
            <a:ext cx="4206240" cy="731520"/>
          </a:xfrm>
          <a:prstGeom prst="rect">
            <a:avLst/>
          </a:prstGeom>
          <a:noFill/>
          <a:ln/>
        </p:spPr>
        <p:txBody>
          <a:bodyPr wrap="square" lIns="0" tIns="0" rIns="0" bIns="0" rtlCol="0" anchor="ctr"/>
          <a:lstStyle/>
          <a:p>
            <a:pPr marL="0" indent="0">
              <a:buNone/>
            </a:pPr>
            <a:r>
              <a:rPr lang="en-US" sz="4400" b="1" dirty="0">
                <a:solidFill>
                  <a:srgbClr val="02C39A"/>
                </a:solidFill>
                <a:latin typeface="Cambria" pitchFamily="34" charset="0"/>
                <a:ea typeface="Cambria" pitchFamily="34" charset="-122"/>
                <a:cs typeface="Cambria" pitchFamily="34" charset="-120"/>
              </a:rPr>
              <a:t>40%</a:t>
            </a:r>
            <a:endParaRPr lang="en-US" sz="4400" dirty="0"/>
          </a:p>
        </p:txBody>
      </p:sp>
      <p:sp>
        <p:nvSpPr>
          <p:cNvPr id="7" name="Text 5"/>
          <p:cNvSpPr/>
          <p:nvPr/>
        </p:nvSpPr>
        <p:spPr>
          <a:xfrm>
            <a:off x="7223760" y="2651760"/>
            <a:ext cx="4206240" cy="868680"/>
          </a:xfrm>
          <a:prstGeom prst="rect">
            <a:avLst/>
          </a:prstGeom>
          <a:noFill/>
          <a:ln/>
        </p:spPr>
        <p:txBody>
          <a:bodyPr wrap="square" lIns="0" tIns="0" rIns="0" bIns="0" rtlCol="0" anchor="ctr"/>
          <a:lstStyle/>
          <a:p>
            <a:pPr marL="0" indent="0">
              <a:buNone/>
            </a:pPr>
            <a:r>
              <a:rPr lang="en-US" sz="1150" dirty="0">
                <a:solidFill>
                  <a:srgbClr val="F4FAF9"/>
                </a:solidFill>
                <a:latin typeface="Calibri" pitchFamily="34" charset="0"/>
                <a:ea typeface="Calibri" pitchFamily="34" charset="-122"/>
                <a:cs typeface="Calibri" pitchFamily="34" charset="-120"/>
              </a:rPr>
              <a:t>of Arab/Middle Eastern international students screened positive for depression during the COVID-19 recovery period</a:t>
            </a:r>
            <a:endParaRPr lang="en-US" sz="1150" dirty="0"/>
          </a:p>
        </p:txBody>
      </p:sp>
      <p:sp>
        <p:nvSpPr>
          <p:cNvPr id="8" name="Shape 6"/>
          <p:cNvSpPr/>
          <p:nvPr/>
        </p:nvSpPr>
        <p:spPr>
          <a:xfrm>
            <a:off x="7223760" y="3639312"/>
            <a:ext cx="4206240" cy="0"/>
          </a:xfrm>
          <a:prstGeom prst="line">
            <a:avLst/>
          </a:prstGeom>
          <a:noFill/>
          <a:ln w="12700">
            <a:solidFill>
              <a:srgbClr val="1E5A5E"/>
            </a:solidFill>
            <a:prstDash val="solid"/>
          </a:ln>
        </p:spPr>
        <p:txBody>
          <a:bodyPr/>
          <a:lstStyle/>
          <a:p>
            <a:endParaRPr lang="en-US"/>
          </a:p>
        </p:txBody>
      </p:sp>
      <p:sp>
        <p:nvSpPr>
          <p:cNvPr id="9" name="Text 7"/>
          <p:cNvSpPr/>
          <p:nvPr/>
        </p:nvSpPr>
        <p:spPr>
          <a:xfrm>
            <a:off x="7223760" y="3803904"/>
            <a:ext cx="4206240" cy="594360"/>
          </a:xfrm>
          <a:prstGeom prst="rect">
            <a:avLst/>
          </a:prstGeom>
          <a:noFill/>
          <a:ln/>
        </p:spPr>
        <p:txBody>
          <a:bodyPr wrap="square" lIns="0" tIns="0" rIns="0" bIns="0" rtlCol="0" anchor="ctr"/>
          <a:lstStyle/>
          <a:p>
            <a:pPr marL="0" indent="0">
              <a:buNone/>
            </a:pPr>
            <a:r>
              <a:rPr lang="en-US" sz="3800" b="1" dirty="0">
                <a:solidFill>
                  <a:srgbClr val="02C39A"/>
                </a:solidFill>
                <a:latin typeface="Cambria" pitchFamily="34" charset="0"/>
                <a:ea typeface="Cambria" pitchFamily="34" charset="-122"/>
                <a:cs typeface="Cambria" pitchFamily="34" charset="-120"/>
              </a:rPr>
              <a:t>1 in 3</a:t>
            </a:r>
            <a:endParaRPr lang="en-US" sz="3800" dirty="0"/>
          </a:p>
        </p:txBody>
      </p:sp>
      <p:sp>
        <p:nvSpPr>
          <p:cNvPr id="10" name="Text 8"/>
          <p:cNvSpPr/>
          <p:nvPr/>
        </p:nvSpPr>
        <p:spPr>
          <a:xfrm>
            <a:off x="7223760" y="4434840"/>
            <a:ext cx="4206240" cy="868680"/>
          </a:xfrm>
          <a:prstGeom prst="rect">
            <a:avLst/>
          </a:prstGeom>
          <a:noFill/>
          <a:ln/>
        </p:spPr>
        <p:txBody>
          <a:bodyPr wrap="square" lIns="0" tIns="0" rIns="0" bIns="0" rtlCol="0" anchor="ctr"/>
          <a:lstStyle/>
          <a:p>
            <a:pPr marL="0" indent="0">
              <a:buNone/>
            </a:pPr>
            <a:r>
              <a:rPr lang="en-US" sz="1150" dirty="0">
                <a:solidFill>
                  <a:srgbClr val="F4FAF9"/>
                </a:solidFill>
                <a:latin typeface="Calibri" pitchFamily="34" charset="0"/>
                <a:ea typeface="Calibri" pitchFamily="34" charset="-122"/>
                <a:cs typeface="Calibri" pitchFamily="34" charset="-120"/>
              </a:rPr>
              <a:t>university students experience loneliness, worsened by distance from existing support networks</a:t>
            </a:r>
            <a:endParaRPr lang="en-US" sz="1150" dirty="0"/>
          </a:p>
        </p:txBody>
      </p:sp>
      <p:sp>
        <p:nvSpPr>
          <p:cNvPr id="11" name="Text 9"/>
          <p:cNvSpPr/>
          <p:nvPr/>
        </p:nvSpPr>
        <p:spPr>
          <a:xfrm>
            <a:off x="8075023" y="6336792"/>
            <a:ext cx="3629297" cy="274320"/>
          </a:xfrm>
          <a:prstGeom prst="rect">
            <a:avLst/>
          </a:prstGeom>
          <a:noFill/>
          <a:ln/>
        </p:spPr>
        <p:txBody>
          <a:bodyPr wrap="square" lIns="0" tIns="0" rIns="0" bIns="0" rtlCol="0" anchor="ctr"/>
          <a:lstStyle/>
          <a:p>
            <a:pPr marL="0" indent="0">
              <a:buNone/>
            </a:pPr>
            <a:r>
              <a:rPr lang="en-US" sz="1400" i="1" dirty="0">
                <a:latin typeface="Arial" panose="020B0604020202020204" pitchFamily="34" charset="0"/>
                <a:ea typeface="Calibri" pitchFamily="34" charset="-122"/>
                <a:cs typeface="Arial" panose="020B0604020202020204" pitchFamily="34" charset="0"/>
              </a:rPr>
              <a:t>Aldarweesh et al., 2025; Homer et al., 2026</a:t>
            </a:r>
            <a:endParaRPr lang="en-US" sz="1400" dirty="0">
              <a:latin typeface="Arial" panose="020B0604020202020204" pitchFamily="34" charset="0"/>
              <a:cs typeface="Arial" panose="020B0604020202020204" pitchFamily="34" charset="0"/>
            </a:endParaRPr>
          </a:p>
        </p:txBody>
      </p:sp>
      <p:sp>
        <p:nvSpPr>
          <p:cNvPr id="13" name="Text 11"/>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C7A7D"/>
                </a:solidFill>
                <a:latin typeface="Calibri" pitchFamily="34" charset="0"/>
                <a:ea typeface="Calibri" pitchFamily="34" charset="-122"/>
                <a:cs typeface="Calibri" pitchFamily="34" charset="-120"/>
              </a:rPr>
              <a:t>02</a:t>
            </a:r>
            <a:endParaRPr lang="en-US" sz="10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3291840" cy="6858000"/>
          </a:xfrm>
          <a:prstGeom prst="rect">
            <a:avLst/>
          </a:prstGeom>
          <a:solidFill>
            <a:srgbClr val="013A40"/>
          </a:solidFill>
          <a:ln/>
        </p:spPr>
        <p:txBody>
          <a:bodyPr/>
          <a:lstStyle/>
          <a:p>
            <a:endParaRPr lang="en-US"/>
          </a:p>
        </p:txBody>
      </p:sp>
      <p:sp>
        <p:nvSpPr>
          <p:cNvPr id="3" name="Shape 1"/>
          <p:cNvSpPr/>
          <p:nvPr/>
        </p:nvSpPr>
        <p:spPr>
          <a:xfrm>
            <a:off x="1051560" y="868680"/>
            <a:ext cx="1188720" cy="1188720"/>
          </a:xfrm>
          <a:prstGeom prst="ellipse">
            <a:avLst/>
          </a:prstGeom>
          <a:solidFill>
            <a:srgbClr val="02C39A"/>
          </a:solidFill>
          <a:ln/>
        </p:spPr>
        <p:txBody>
          <a:bodyPr/>
          <a:lstStyle/>
          <a:p>
            <a:endParaRPr lang="en-US"/>
          </a:p>
        </p:txBody>
      </p:sp>
      <p:pic>
        <p:nvPicPr>
          <p:cNvPr id="4" name="Image 0" descr="access.png"/>
          <p:cNvPicPr>
            <a:picLocks noChangeAspect="1"/>
          </p:cNvPicPr>
          <p:nvPr/>
        </p:nvPicPr>
        <p:blipFill>
          <a:blip r:embed="rId3"/>
          <a:stretch>
            <a:fillRect/>
          </a:stretch>
        </p:blipFill>
        <p:spPr>
          <a:xfrm>
            <a:off x="1360627" y="1177747"/>
            <a:ext cx="570586" cy="570586"/>
          </a:xfrm>
          <a:prstGeom prst="rect">
            <a:avLst/>
          </a:prstGeom>
        </p:spPr>
      </p:pic>
      <p:sp>
        <p:nvSpPr>
          <p:cNvPr id="5" name="Text 2"/>
          <p:cNvSpPr/>
          <p:nvPr/>
        </p:nvSpPr>
        <p:spPr>
          <a:xfrm>
            <a:off x="548640" y="2331720"/>
            <a:ext cx="2286000" cy="457200"/>
          </a:xfrm>
          <a:prstGeom prst="rect">
            <a:avLst/>
          </a:prstGeom>
          <a:noFill/>
          <a:ln/>
        </p:spPr>
        <p:txBody>
          <a:bodyPr wrap="square" rtlCol="0" anchor="ctr"/>
          <a:lstStyle/>
          <a:p>
            <a:pPr marL="0" indent="0">
              <a:buNone/>
            </a:pPr>
            <a:r>
              <a:rPr lang="en-US" sz="1400" b="1" kern="0" spc="150" dirty="0">
                <a:solidFill>
                  <a:srgbClr val="8FC4C1"/>
                </a:solidFill>
                <a:latin typeface="Arial" panose="020B0604020202020204" pitchFamily="34" charset="0"/>
                <a:ea typeface="Calibri" pitchFamily="34" charset="-122"/>
                <a:cs typeface="Arial" panose="020B0604020202020204" pitchFamily="34" charset="0"/>
              </a:rPr>
              <a:t>BENEFIT 01</a:t>
            </a:r>
            <a:endParaRPr lang="en-US" sz="1400" dirty="0">
              <a:latin typeface="Arial" panose="020B0604020202020204" pitchFamily="34" charset="0"/>
              <a:cs typeface="Arial" panose="020B0604020202020204" pitchFamily="34" charset="0"/>
            </a:endParaRPr>
          </a:p>
        </p:txBody>
      </p:sp>
      <p:sp>
        <p:nvSpPr>
          <p:cNvPr id="6" name="Text 3"/>
          <p:cNvSpPr/>
          <p:nvPr/>
        </p:nvSpPr>
        <p:spPr>
          <a:xfrm>
            <a:off x="548640" y="2743200"/>
            <a:ext cx="2286000" cy="1828800"/>
          </a:xfrm>
          <a:prstGeom prst="rect">
            <a:avLst/>
          </a:prstGeom>
          <a:noFill/>
          <a:ln/>
        </p:spPr>
        <p:txBody>
          <a:bodyPr wrap="square" rtlCol="0" anchor="ctr"/>
          <a:lstStyle/>
          <a:p>
            <a:pPr marL="0" indent="0">
              <a:buNone/>
            </a:pPr>
            <a:r>
              <a:rPr lang="en-US" sz="3200" b="1" dirty="0">
                <a:solidFill>
                  <a:srgbClr val="F4FAF9"/>
                </a:solidFill>
                <a:latin typeface="Arial" panose="020B0604020202020204" pitchFamily="34" charset="0"/>
                <a:ea typeface="Cambria" pitchFamily="34" charset="-122"/>
                <a:cs typeface="Arial" panose="020B0604020202020204" pitchFamily="34" charset="0"/>
              </a:rPr>
              <a:t>Improved access to support</a:t>
            </a:r>
            <a:endParaRPr lang="en-US" sz="3200" dirty="0">
              <a:latin typeface="Arial" panose="020B0604020202020204" pitchFamily="34" charset="0"/>
              <a:cs typeface="Arial" panose="020B0604020202020204" pitchFamily="34" charset="0"/>
            </a:endParaRPr>
          </a:p>
        </p:txBody>
      </p:sp>
      <p:sp>
        <p:nvSpPr>
          <p:cNvPr id="7" name="Text 4"/>
          <p:cNvSpPr/>
          <p:nvPr/>
        </p:nvSpPr>
        <p:spPr>
          <a:xfrm>
            <a:off x="3749040" y="707592"/>
            <a:ext cx="7863840" cy="4993029"/>
          </a:xfrm>
          <a:prstGeom prst="rect">
            <a:avLst/>
          </a:prstGeom>
          <a:noFill/>
          <a:ln/>
        </p:spPr>
        <p:txBody>
          <a:bodyPr wrap="square" lIns="0" tIns="0" rIns="0" bIns="0" rtlCol="0" anchor="t"/>
          <a:lstStyle/>
          <a:p>
            <a:pPr marL="342900" indent="-342900">
              <a:lnSpc>
                <a:spcPct val="150000"/>
              </a:lnSpc>
              <a:spcAft>
                <a:spcPts val="10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Digital tools are directly accessible with little to no reliance on clinical staff, at any time of day, at the point a student needs help.</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This removes the need to first find and register with an unfamiliar GP or NHS service soon after arriving in the UK.</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Low-intensity, video- and app-based content can act as a first step before, or instead of, a formal referral.</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Access is not the same as quality. Students consistently rate digital tools as less effective than face-to-face support and point to a lack of personalisation as a real drawback.</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Easy access can also mean a student never moves on to the help they need. Mind Connect should include a clear route for escalating anyone whose needs go beyond what an app can offer.</a:t>
            </a:r>
            <a:endParaRPr lang="en-US" sz="1600" dirty="0">
              <a:latin typeface="Arial" panose="020B0604020202020204" pitchFamily="34" charset="0"/>
              <a:cs typeface="Arial" panose="020B0604020202020204" pitchFamily="34" charset="0"/>
            </a:endParaRPr>
          </a:p>
        </p:txBody>
      </p:sp>
      <p:sp>
        <p:nvSpPr>
          <p:cNvPr id="9" name="Text 6"/>
          <p:cNvSpPr/>
          <p:nvPr/>
        </p:nvSpPr>
        <p:spPr>
          <a:xfrm>
            <a:off x="6487885" y="6108192"/>
            <a:ext cx="5342709" cy="365760"/>
          </a:xfrm>
          <a:prstGeom prst="rect">
            <a:avLst/>
          </a:prstGeom>
          <a:noFill/>
          <a:ln/>
        </p:spPr>
        <p:txBody>
          <a:bodyPr wrap="square" lIns="0" tIns="0" rIns="0" bIns="0" rtlCol="0" anchor="ctr"/>
          <a:lstStyle/>
          <a:p>
            <a:pPr marL="0" indent="0" algn="r">
              <a:buNone/>
            </a:pPr>
            <a:r>
              <a:rPr lang="en-US" sz="1400" i="1" dirty="0">
                <a:latin typeface="Arial" panose="020B0604020202020204" pitchFamily="34" charset="0"/>
                <a:ea typeface="Calibri" pitchFamily="34" charset="-122"/>
                <a:cs typeface="Arial" panose="020B0604020202020204" pitchFamily="34" charset="0"/>
              </a:rPr>
              <a:t>Madrid-Cagigal et al., 2025; Ferrari et al., 2022; Riboldi et al., 2024</a:t>
            </a:r>
            <a:endParaRPr lang="en-US" sz="1400" dirty="0">
              <a:latin typeface="Arial" panose="020B0604020202020204" pitchFamily="34" charset="0"/>
              <a:cs typeface="Arial" panose="020B0604020202020204" pitchFamily="34" charset="0"/>
            </a:endParaRPr>
          </a:p>
        </p:txBody>
      </p:sp>
      <p:sp>
        <p:nvSpPr>
          <p:cNvPr id="11" name="Text 8"/>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C7A7D"/>
                </a:solidFill>
                <a:latin typeface="Calibri" pitchFamily="34" charset="0"/>
                <a:ea typeface="Calibri" pitchFamily="34" charset="-122"/>
                <a:cs typeface="Calibri" pitchFamily="34" charset="-120"/>
              </a:rPr>
              <a:t>03</a:t>
            </a:r>
            <a:endParaRPr lang="en-US" sz="1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3291840" cy="6858000"/>
          </a:xfrm>
          <a:prstGeom prst="rect">
            <a:avLst/>
          </a:prstGeom>
          <a:solidFill>
            <a:srgbClr val="013A40"/>
          </a:solidFill>
          <a:ln/>
        </p:spPr>
        <p:txBody>
          <a:bodyPr/>
          <a:lstStyle/>
          <a:p>
            <a:endParaRPr lang="en-US"/>
          </a:p>
        </p:txBody>
      </p:sp>
      <p:sp>
        <p:nvSpPr>
          <p:cNvPr id="3" name="Shape 1"/>
          <p:cNvSpPr/>
          <p:nvPr/>
        </p:nvSpPr>
        <p:spPr>
          <a:xfrm>
            <a:off x="1051560" y="868680"/>
            <a:ext cx="1188720" cy="1188720"/>
          </a:xfrm>
          <a:prstGeom prst="ellipse">
            <a:avLst/>
          </a:prstGeom>
          <a:solidFill>
            <a:srgbClr val="02C39A"/>
          </a:solidFill>
          <a:ln/>
        </p:spPr>
        <p:txBody>
          <a:bodyPr/>
          <a:lstStyle/>
          <a:p>
            <a:endParaRPr lang="en-US"/>
          </a:p>
        </p:txBody>
      </p:sp>
      <p:pic>
        <p:nvPicPr>
          <p:cNvPr id="4" name="Image 0" descr="scale.png"/>
          <p:cNvPicPr>
            <a:picLocks noChangeAspect="1"/>
          </p:cNvPicPr>
          <p:nvPr/>
        </p:nvPicPr>
        <p:blipFill>
          <a:blip r:embed="rId3"/>
          <a:stretch>
            <a:fillRect/>
          </a:stretch>
        </p:blipFill>
        <p:spPr>
          <a:xfrm>
            <a:off x="1360627" y="1177747"/>
            <a:ext cx="570586" cy="570586"/>
          </a:xfrm>
          <a:prstGeom prst="rect">
            <a:avLst/>
          </a:prstGeom>
        </p:spPr>
      </p:pic>
      <p:sp>
        <p:nvSpPr>
          <p:cNvPr id="5" name="Text 2"/>
          <p:cNvSpPr/>
          <p:nvPr/>
        </p:nvSpPr>
        <p:spPr>
          <a:xfrm>
            <a:off x="548640" y="2331720"/>
            <a:ext cx="2286000" cy="457200"/>
          </a:xfrm>
          <a:prstGeom prst="rect">
            <a:avLst/>
          </a:prstGeom>
          <a:noFill/>
          <a:ln/>
        </p:spPr>
        <p:txBody>
          <a:bodyPr wrap="square" rtlCol="0" anchor="ctr"/>
          <a:lstStyle/>
          <a:p>
            <a:pPr marL="0" indent="0">
              <a:buNone/>
            </a:pPr>
            <a:r>
              <a:rPr lang="en-US" sz="1400" b="1" kern="0" spc="150" dirty="0">
                <a:solidFill>
                  <a:srgbClr val="8FC4C1"/>
                </a:solidFill>
                <a:latin typeface="Arial" panose="020B0604020202020204" pitchFamily="34" charset="0"/>
                <a:ea typeface="Calibri" pitchFamily="34" charset="-122"/>
                <a:cs typeface="Arial" panose="020B0604020202020204" pitchFamily="34" charset="0"/>
              </a:rPr>
              <a:t>BENEFIT 02</a:t>
            </a:r>
            <a:endParaRPr lang="en-US" sz="1400" dirty="0">
              <a:latin typeface="Arial" panose="020B0604020202020204" pitchFamily="34" charset="0"/>
              <a:cs typeface="Arial" panose="020B0604020202020204" pitchFamily="34" charset="0"/>
            </a:endParaRPr>
          </a:p>
        </p:txBody>
      </p:sp>
      <p:sp>
        <p:nvSpPr>
          <p:cNvPr id="6" name="Text 3"/>
          <p:cNvSpPr/>
          <p:nvPr/>
        </p:nvSpPr>
        <p:spPr>
          <a:xfrm>
            <a:off x="548640" y="2743200"/>
            <a:ext cx="2286000" cy="1828800"/>
          </a:xfrm>
          <a:prstGeom prst="rect">
            <a:avLst/>
          </a:prstGeom>
          <a:noFill/>
          <a:ln/>
        </p:spPr>
        <p:txBody>
          <a:bodyPr wrap="square" rtlCol="0" anchor="ctr"/>
          <a:lstStyle/>
          <a:p>
            <a:pPr marL="0" indent="0">
              <a:buNone/>
            </a:pPr>
            <a:r>
              <a:rPr lang="en-US" sz="3200" b="1" dirty="0">
                <a:solidFill>
                  <a:srgbClr val="F4FAF9"/>
                </a:solidFill>
                <a:latin typeface="Arial" panose="020B0604020202020204" pitchFamily="34" charset="0"/>
                <a:ea typeface="Cambria" pitchFamily="34" charset="-122"/>
                <a:cs typeface="Arial" panose="020B0604020202020204" pitchFamily="34" charset="0"/>
              </a:rPr>
              <a:t>Scalable, cost-effective reach</a:t>
            </a:r>
            <a:endParaRPr lang="en-US" sz="3200" dirty="0">
              <a:latin typeface="Arial" panose="020B0604020202020204" pitchFamily="34" charset="0"/>
              <a:cs typeface="Arial" panose="020B0604020202020204" pitchFamily="34" charset="0"/>
            </a:endParaRPr>
          </a:p>
        </p:txBody>
      </p:sp>
      <p:sp>
        <p:nvSpPr>
          <p:cNvPr id="7" name="Text 4"/>
          <p:cNvSpPr/>
          <p:nvPr/>
        </p:nvSpPr>
        <p:spPr>
          <a:xfrm>
            <a:off x="3749040" y="868680"/>
            <a:ext cx="7863840" cy="4846320"/>
          </a:xfrm>
          <a:prstGeom prst="rect">
            <a:avLst/>
          </a:prstGeom>
          <a:noFill/>
          <a:ln/>
        </p:spPr>
        <p:txBody>
          <a:bodyPr wrap="square" lIns="0" tIns="0" rIns="0" bIns="0" rtlCol="0" anchor="t"/>
          <a:lstStyle/>
          <a:p>
            <a:pPr marL="342900" indent="-342900">
              <a:lnSpc>
                <a:spcPct val="150000"/>
              </a:lnSpc>
              <a:spcAft>
                <a:spcPts val="1000"/>
              </a:spcAft>
              <a:buSzPct val="100000"/>
              <a:buChar char="●"/>
            </a:pPr>
            <a:r>
              <a:rPr lang="en-US" sz="1600" dirty="0">
                <a:solidFill>
                  <a:srgbClr val="0B2B2E"/>
                </a:solidFill>
                <a:latin typeface="Calibri" pitchFamily="34" charset="0"/>
                <a:ea typeface="Calibri" pitchFamily="34" charset="-122"/>
                <a:cs typeface="Calibri" pitchFamily="34" charset="-120"/>
              </a:rPr>
              <a:t>A recent meta-analysis found medium beneficial effects of digital mental health interventions on both depression (d = 0.55) and anxiety (d = 0.46) among university students.</a:t>
            </a:r>
            <a:endParaRPr lang="en-US" sz="1600" dirty="0"/>
          </a:p>
          <a:p>
            <a:pPr marL="342900" indent="-342900">
              <a:lnSpc>
                <a:spcPct val="150000"/>
              </a:lnSpc>
              <a:spcAft>
                <a:spcPts val="1000"/>
              </a:spcAft>
              <a:buSzPct val="100000"/>
              <a:buChar char="●"/>
            </a:pPr>
            <a:r>
              <a:rPr lang="en-US" sz="1600" dirty="0">
                <a:solidFill>
                  <a:srgbClr val="0B2B2E"/>
                </a:solidFill>
                <a:latin typeface="Calibri" pitchFamily="34" charset="0"/>
                <a:ea typeface="Calibri" pitchFamily="34" charset="-122"/>
                <a:cs typeface="Calibri" pitchFamily="34" charset="-120"/>
              </a:rPr>
              <a:t>Because delivery needs minimal clinician time, Mind Connect can reach a growing and diverse international cohort without a matching rise in counselling-service costs.</a:t>
            </a:r>
            <a:endParaRPr lang="en-US" sz="1600" dirty="0"/>
          </a:p>
          <a:p>
            <a:pPr marL="342900" indent="-342900">
              <a:lnSpc>
                <a:spcPct val="150000"/>
              </a:lnSpc>
              <a:spcAft>
                <a:spcPts val="1000"/>
              </a:spcAft>
              <a:buSzPct val="100000"/>
              <a:buChar char="●"/>
            </a:pPr>
            <a:r>
              <a:rPr lang="en-US" sz="1600" dirty="0">
                <a:solidFill>
                  <a:srgbClr val="0B2B2E"/>
                </a:solidFill>
                <a:latin typeface="Calibri" pitchFamily="34" charset="0"/>
                <a:ea typeface="Calibri" pitchFamily="34" charset="-122"/>
                <a:cs typeface="Calibri" pitchFamily="34" charset="-120"/>
              </a:rPr>
              <a:t>This eases pressure on stretched university wellbeing teams during peak demand points, such as induction week and exam periods.</a:t>
            </a:r>
            <a:endParaRPr lang="en-US" sz="1600" dirty="0"/>
          </a:p>
          <a:p>
            <a:pPr marL="342900" indent="-342900">
              <a:lnSpc>
                <a:spcPct val="150000"/>
              </a:lnSpc>
              <a:spcAft>
                <a:spcPts val="1000"/>
              </a:spcAft>
              <a:buSzPct val="100000"/>
              <a:buChar char="●"/>
            </a:pPr>
            <a:r>
              <a:rPr lang="en-US" sz="1600" dirty="0">
                <a:solidFill>
                  <a:srgbClr val="0B2B2E"/>
                </a:solidFill>
                <a:latin typeface="Calibri" pitchFamily="34" charset="0"/>
                <a:ea typeface="Calibri" pitchFamily="34" charset="-122"/>
                <a:cs typeface="Calibri" pitchFamily="34" charset="-120"/>
              </a:rPr>
              <a:t>A medium effect size is an average, not a guarantee. It hides the students for whom the app does very little, so uptake figures alone don't prove the intervention is working for everyone.</a:t>
            </a:r>
            <a:endParaRPr lang="en-US" sz="1600" dirty="0"/>
          </a:p>
          <a:p>
            <a:pPr marL="342900" indent="-342900">
              <a:lnSpc>
                <a:spcPct val="150000"/>
              </a:lnSpc>
              <a:spcAft>
                <a:spcPts val="1000"/>
              </a:spcAft>
              <a:buSzPct val="100000"/>
              <a:buChar char="●"/>
            </a:pPr>
            <a:r>
              <a:rPr lang="en-US" sz="1600" dirty="0">
                <a:solidFill>
                  <a:srgbClr val="0B2B2E"/>
                </a:solidFill>
                <a:latin typeface="Calibri" pitchFamily="34" charset="0"/>
                <a:ea typeface="Calibri" pitchFamily="34" charset="-122"/>
                <a:cs typeface="Calibri" pitchFamily="34" charset="-120"/>
              </a:rPr>
              <a:t>Cheaper delivery is only a real saving if it doesn't end up carrying complex cases that a self-help tool was never built to hold on its own.</a:t>
            </a:r>
            <a:endParaRPr lang="en-US" sz="1600" dirty="0"/>
          </a:p>
        </p:txBody>
      </p:sp>
      <p:sp>
        <p:nvSpPr>
          <p:cNvPr id="9" name="Text 6"/>
          <p:cNvSpPr/>
          <p:nvPr/>
        </p:nvSpPr>
        <p:spPr>
          <a:xfrm>
            <a:off x="9263742" y="5943600"/>
            <a:ext cx="2349137" cy="365760"/>
          </a:xfrm>
          <a:prstGeom prst="rect">
            <a:avLst/>
          </a:prstGeom>
          <a:noFill/>
          <a:ln/>
        </p:spPr>
        <p:txBody>
          <a:bodyPr wrap="square" lIns="0" tIns="0" rIns="0" bIns="0" rtlCol="0" anchor="ctr"/>
          <a:lstStyle/>
          <a:p>
            <a:pPr marL="0" indent="0" algn="r">
              <a:buNone/>
            </a:pPr>
            <a:r>
              <a:rPr lang="en-US" sz="1400" i="1" dirty="0">
                <a:latin typeface="Arial" panose="020B0604020202020204" pitchFamily="34" charset="0"/>
                <a:ea typeface="Calibri" pitchFamily="34" charset="-122"/>
                <a:cs typeface="Arial" panose="020B0604020202020204" pitchFamily="34" charset="0"/>
              </a:rPr>
              <a:t>Madrid-Cagigal et al., 2025</a:t>
            </a:r>
            <a:endParaRPr lang="en-US" sz="1400" dirty="0">
              <a:latin typeface="Arial" panose="020B0604020202020204" pitchFamily="34" charset="0"/>
              <a:cs typeface="Arial" panose="020B0604020202020204" pitchFamily="34" charset="0"/>
            </a:endParaRPr>
          </a:p>
        </p:txBody>
      </p:sp>
      <p:sp>
        <p:nvSpPr>
          <p:cNvPr id="11" name="Text 8"/>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C7A7D"/>
                </a:solidFill>
                <a:latin typeface="Calibri" pitchFamily="34" charset="0"/>
                <a:ea typeface="Calibri" pitchFamily="34" charset="-122"/>
                <a:cs typeface="Calibri" pitchFamily="34" charset="-120"/>
              </a:rPr>
              <a:t>04</a:t>
            </a:r>
            <a:endParaRPr lang="en-US" sz="10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3291840" cy="6858000"/>
          </a:xfrm>
          <a:prstGeom prst="rect">
            <a:avLst/>
          </a:prstGeom>
          <a:solidFill>
            <a:srgbClr val="013A40"/>
          </a:solidFill>
          <a:ln/>
        </p:spPr>
        <p:txBody>
          <a:bodyPr/>
          <a:lstStyle/>
          <a:p>
            <a:endParaRPr lang="en-US"/>
          </a:p>
        </p:txBody>
      </p:sp>
      <p:sp>
        <p:nvSpPr>
          <p:cNvPr id="3" name="Shape 1"/>
          <p:cNvSpPr/>
          <p:nvPr/>
        </p:nvSpPr>
        <p:spPr>
          <a:xfrm>
            <a:off x="1051560" y="868680"/>
            <a:ext cx="1188720" cy="1188720"/>
          </a:xfrm>
          <a:prstGeom prst="ellipse">
            <a:avLst/>
          </a:prstGeom>
          <a:solidFill>
            <a:srgbClr val="02C39A"/>
          </a:solidFill>
          <a:ln/>
        </p:spPr>
        <p:txBody>
          <a:bodyPr/>
          <a:lstStyle/>
          <a:p>
            <a:endParaRPr lang="en-US"/>
          </a:p>
        </p:txBody>
      </p:sp>
      <p:pic>
        <p:nvPicPr>
          <p:cNvPr id="4" name="Image 0" descr="privacy.png"/>
          <p:cNvPicPr>
            <a:picLocks noChangeAspect="1"/>
          </p:cNvPicPr>
          <p:nvPr/>
        </p:nvPicPr>
        <p:blipFill>
          <a:blip r:embed="rId3"/>
          <a:stretch>
            <a:fillRect/>
          </a:stretch>
        </p:blipFill>
        <p:spPr>
          <a:xfrm>
            <a:off x="1360627" y="1177747"/>
            <a:ext cx="570586" cy="570586"/>
          </a:xfrm>
          <a:prstGeom prst="rect">
            <a:avLst/>
          </a:prstGeom>
        </p:spPr>
      </p:pic>
      <p:sp>
        <p:nvSpPr>
          <p:cNvPr id="5" name="Text 2"/>
          <p:cNvSpPr/>
          <p:nvPr/>
        </p:nvSpPr>
        <p:spPr>
          <a:xfrm>
            <a:off x="548640" y="2331720"/>
            <a:ext cx="2286000" cy="457200"/>
          </a:xfrm>
          <a:prstGeom prst="rect">
            <a:avLst/>
          </a:prstGeom>
          <a:noFill/>
          <a:ln/>
        </p:spPr>
        <p:txBody>
          <a:bodyPr wrap="square" rtlCol="0" anchor="ctr"/>
          <a:lstStyle/>
          <a:p>
            <a:pPr marL="0" indent="0">
              <a:buNone/>
            </a:pPr>
            <a:r>
              <a:rPr lang="en-US" sz="1400" b="1" kern="0" spc="150" dirty="0">
                <a:solidFill>
                  <a:srgbClr val="8FC4C1"/>
                </a:solidFill>
                <a:latin typeface="Arial" panose="020B0604020202020204" pitchFamily="34" charset="0"/>
                <a:ea typeface="Calibri" pitchFamily="34" charset="-122"/>
                <a:cs typeface="Arial" panose="020B0604020202020204" pitchFamily="34" charset="0"/>
              </a:rPr>
              <a:t>BENEFIT 03</a:t>
            </a:r>
            <a:endParaRPr lang="en-US" sz="1400" dirty="0">
              <a:latin typeface="Arial" panose="020B0604020202020204" pitchFamily="34" charset="0"/>
              <a:cs typeface="Arial" panose="020B0604020202020204" pitchFamily="34" charset="0"/>
            </a:endParaRPr>
          </a:p>
        </p:txBody>
      </p:sp>
      <p:sp>
        <p:nvSpPr>
          <p:cNvPr id="6" name="Text 3"/>
          <p:cNvSpPr/>
          <p:nvPr/>
        </p:nvSpPr>
        <p:spPr>
          <a:xfrm>
            <a:off x="548640" y="2953512"/>
            <a:ext cx="2286000" cy="1828800"/>
          </a:xfrm>
          <a:prstGeom prst="rect">
            <a:avLst/>
          </a:prstGeom>
          <a:noFill/>
          <a:ln/>
        </p:spPr>
        <p:txBody>
          <a:bodyPr wrap="square" rtlCol="0" anchor="ctr"/>
          <a:lstStyle/>
          <a:p>
            <a:pPr marL="0" indent="0">
              <a:buNone/>
            </a:pPr>
            <a:r>
              <a:rPr lang="en-US" sz="3200" b="1" dirty="0">
                <a:solidFill>
                  <a:srgbClr val="F4FAF9"/>
                </a:solidFill>
                <a:latin typeface="Arial" panose="020B0604020202020204" pitchFamily="34" charset="0"/>
                <a:ea typeface="Cambria" pitchFamily="34" charset="-122"/>
                <a:cs typeface="Arial" panose="020B0604020202020204" pitchFamily="34" charset="0"/>
              </a:rPr>
              <a:t>Reduced stigma, greater anonymity</a:t>
            </a:r>
            <a:endParaRPr lang="en-US" sz="3200" dirty="0">
              <a:latin typeface="Arial" panose="020B0604020202020204" pitchFamily="34" charset="0"/>
              <a:cs typeface="Arial" panose="020B0604020202020204" pitchFamily="34" charset="0"/>
            </a:endParaRPr>
          </a:p>
        </p:txBody>
      </p:sp>
      <p:sp>
        <p:nvSpPr>
          <p:cNvPr id="7" name="Text 4"/>
          <p:cNvSpPr/>
          <p:nvPr/>
        </p:nvSpPr>
        <p:spPr>
          <a:xfrm>
            <a:off x="3749040" y="868680"/>
            <a:ext cx="7863840" cy="4846320"/>
          </a:xfrm>
          <a:prstGeom prst="rect">
            <a:avLst/>
          </a:prstGeom>
          <a:noFill/>
          <a:ln/>
        </p:spPr>
        <p:txBody>
          <a:bodyPr wrap="square" lIns="0" tIns="0" rIns="0" bIns="0" rtlCol="0" anchor="t"/>
          <a:lstStyle/>
          <a:p>
            <a:pPr marL="342900" indent="-342900">
              <a:lnSpc>
                <a:spcPct val="150000"/>
              </a:lnSpc>
              <a:spcAft>
                <a:spcPts val="1000"/>
              </a:spcAft>
              <a:buSzPct val="100000"/>
              <a:buChar char="●"/>
            </a:pPr>
            <a:r>
              <a:rPr lang="en-US" sz="1600" dirty="0">
                <a:latin typeface="Arial" panose="020B0604020202020204" pitchFamily="34" charset="0"/>
                <a:ea typeface="Calibri" pitchFamily="34" charset="-122"/>
                <a:cs typeface="Arial" panose="020B0604020202020204" pitchFamily="34" charset="0"/>
              </a:rPr>
              <a:t>International students, particularly those from cultures where mental illness is stigmatised, are less likely to use campus counselling in person.</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latin typeface="Arial" panose="020B0604020202020204" pitchFamily="34" charset="0"/>
                <a:ea typeface="Calibri" pitchFamily="34" charset="-122"/>
                <a:cs typeface="Arial" panose="020B0604020202020204" pitchFamily="34" charset="0"/>
              </a:rPr>
              <a:t>An app-based format lets students engage privately, without being seen entering a counselling service or disclosing difficulties to staff face to face.</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latin typeface="Arial" panose="020B0604020202020204" pitchFamily="34" charset="0"/>
                <a:ea typeface="Calibri" pitchFamily="34" charset="-122"/>
                <a:cs typeface="Arial" panose="020B0604020202020204" pitchFamily="34" charset="0"/>
              </a:rPr>
              <a:t>Students consistently ask for interventions to be framed as a normal, everyday tool rather than a clinical service, which lowers the barrier to a first try.</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latin typeface="Arial" panose="020B0604020202020204" pitchFamily="34" charset="0"/>
                <a:ea typeface="Calibri" pitchFamily="34" charset="-122"/>
                <a:cs typeface="Arial" panose="020B0604020202020204" pitchFamily="34" charset="0"/>
              </a:rPr>
              <a:t>Evidence on which words and framing actually reduce stigma is mixed. What reads as normalising to one student can read as dismissive to another.</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latin typeface="Arial" panose="020B0604020202020204" pitchFamily="34" charset="0"/>
                <a:ea typeface="Calibri" pitchFamily="34" charset="-122"/>
                <a:cs typeface="Arial" panose="020B0604020202020204" pitchFamily="34" charset="0"/>
              </a:rPr>
              <a:t>Anonymity cuts both ways. Without anyone tracking how a student is doing, it is just as easy to quietly stop using the app during a bad week as it is to reach out.</a:t>
            </a:r>
            <a:endParaRPr lang="en-US" sz="1600" dirty="0">
              <a:latin typeface="Arial" panose="020B0604020202020204" pitchFamily="34" charset="0"/>
              <a:cs typeface="Arial" panose="020B0604020202020204" pitchFamily="34" charset="0"/>
            </a:endParaRPr>
          </a:p>
        </p:txBody>
      </p:sp>
      <p:sp>
        <p:nvSpPr>
          <p:cNvPr id="9" name="Text 6"/>
          <p:cNvSpPr/>
          <p:nvPr/>
        </p:nvSpPr>
        <p:spPr>
          <a:xfrm>
            <a:off x="7826828" y="5943600"/>
            <a:ext cx="3786051" cy="365760"/>
          </a:xfrm>
          <a:prstGeom prst="rect">
            <a:avLst/>
          </a:prstGeom>
          <a:noFill/>
          <a:ln/>
        </p:spPr>
        <p:txBody>
          <a:bodyPr wrap="square" lIns="0" tIns="0" rIns="0" bIns="0" rtlCol="0" anchor="ctr"/>
          <a:lstStyle/>
          <a:p>
            <a:pPr marL="0" indent="0" algn="r">
              <a:buNone/>
            </a:pPr>
            <a:r>
              <a:rPr lang="en-US" sz="1400" i="1" dirty="0">
                <a:latin typeface="Arial" panose="020B0604020202020204" pitchFamily="34" charset="0"/>
                <a:ea typeface="Calibri" pitchFamily="34" charset="-122"/>
                <a:cs typeface="Arial" panose="020B0604020202020204" pitchFamily="34" charset="0"/>
              </a:rPr>
              <a:t>Aldarweesh et al., 2025; Jackson et al., 2024</a:t>
            </a:r>
            <a:endParaRPr lang="en-US" sz="1400" dirty="0">
              <a:latin typeface="Arial" panose="020B0604020202020204" pitchFamily="34" charset="0"/>
              <a:cs typeface="Arial" panose="020B0604020202020204" pitchFamily="34" charset="0"/>
            </a:endParaRPr>
          </a:p>
        </p:txBody>
      </p:sp>
      <p:sp>
        <p:nvSpPr>
          <p:cNvPr id="11" name="Text 8"/>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C7A7D"/>
                </a:solidFill>
                <a:latin typeface="Calibri" pitchFamily="34" charset="0"/>
                <a:ea typeface="Calibri" pitchFamily="34" charset="-122"/>
                <a:cs typeface="Calibri" pitchFamily="34" charset="-120"/>
              </a:rPr>
              <a:t>05</a:t>
            </a:r>
            <a:endParaRPr lang="en-US" sz="10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3291840" cy="6858000"/>
          </a:xfrm>
          <a:prstGeom prst="rect">
            <a:avLst/>
          </a:prstGeom>
          <a:solidFill>
            <a:srgbClr val="013A40"/>
          </a:solidFill>
          <a:ln/>
        </p:spPr>
        <p:txBody>
          <a:bodyPr/>
          <a:lstStyle/>
          <a:p>
            <a:endParaRPr lang="en-US"/>
          </a:p>
        </p:txBody>
      </p:sp>
      <p:sp>
        <p:nvSpPr>
          <p:cNvPr id="3" name="Shape 1"/>
          <p:cNvSpPr/>
          <p:nvPr/>
        </p:nvSpPr>
        <p:spPr>
          <a:xfrm>
            <a:off x="1051560" y="868680"/>
            <a:ext cx="1136469" cy="1188720"/>
          </a:xfrm>
          <a:prstGeom prst="ellipse">
            <a:avLst/>
          </a:prstGeom>
          <a:solidFill>
            <a:srgbClr val="02C39A"/>
          </a:solidFill>
          <a:ln/>
        </p:spPr>
        <p:txBody>
          <a:bodyPr/>
          <a:lstStyle/>
          <a:p>
            <a:endParaRPr lang="en-US"/>
          </a:p>
        </p:txBody>
      </p:sp>
      <p:pic>
        <p:nvPicPr>
          <p:cNvPr id="4" name="Image 0" descr="community.png"/>
          <p:cNvPicPr>
            <a:picLocks noChangeAspect="1"/>
          </p:cNvPicPr>
          <p:nvPr/>
        </p:nvPicPr>
        <p:blipFill>
          <a:blip r:embed="rId3"/>
          <a:stretch>
            <a:fillRect/>
          </a:stretch>
        </p:blipFill>
        <p:spPr>
          <a:xfrm>
            <a:off x="1360627" y="1177747"/>
            <a:ext cx="570586" cy="570586"/>
          </a:xfrm>
          <a:prstGeom prst="rect">
            <a:avLst/>
          </a:prstGeom>
        </p:spPr>
      </p:pic>
      <p:sp>
        <p:nvSpPr>
          <p:cNvPr id="5" name="Text 2"/>
          <p:cNvSpPr/>
          <p:nvPr/>
        </p:nvSpPr>
        <p:spPr>
          <a:xfrm>
            <a:off x="548640" y="2331720"/>
            <a:ext cx="2286000" cy="457200"/>
          </a:xfrm>
          <a:prstGeom prst="rect">
            <a:avLst/>
          </a:prstGeom>
          <a:noFill/>
          <a:ln/>
        </p:spPr>
        <p:txBody>
          <a:bodyPr wrap="square" rtlCol="0" anchor="ctr"/>
          <a:lstStyle/>
          <a:p>
            <a:pPr marL="0" indent="0">
              <a:buNone/>
            </a:pPr>
            <a:r>
              <a:rPr lang="en-US" sz="1400" b="1" kern="0" spc="150" dirty="0">
                <a:solidFill>
                  <a:srgbClr val="8FC4C1"/>
                </a:solidFill>
                <a:latin typeface="Arial" panose="020B0604020202020204" pitchFamily="34" charset="0"/>
                <a:ea typeface="Calibri" pitchFamily="34" charset="-122"/>
                <a:cs typeface="Arial" panose="020B0604020202020204" pitchFamily="34" charset="0"/>
              </a:rPr>
              <a:t>BENEFIT 04</a:t>
            </a:r>
            <a:endParaRPr lang="en-US" sz="1400" dirty="0">
              <a:latin typeface="Arial" panose="020B0604020202020204" pitchFamily="34" charset="0"/>
              <a:cs typeface="Arial" panose="020B0604020202020204" pitchFamily="34" charset="0"/>
            </a:endParaRPr>
          </a:p>
        </p:txBody>
      </p:sp>
      <p:sp>
        <p:nvSpPr>
          <p:cNvPr id="6" name="Text 3"/>
          <p:cNvSpPr/>
          <p:nvPr/>
        </p:nvSpPr>
        <p:spPr>
          <a:xfrm>
            <a:off x="485503" y="2923446"/>
            <a:ext cx="2412274" cy="2313214"/>
          </a:xfrm>
          <a:prstGeom prst="rect">
            <a:avLst/>
          </a:prstGeom>
          <a:noFill/>
          <a:ln/>
        </p:spPr>
        <p:txBody>
          <a:bodyPr wrap="square" rtlCol="0" anchor="ctr"/>
          <a:lstStyle/>
          <a:p>
            <a:pPr marL="0" indent="0">
              <a:buNone/>
            </a:pPr>
            <a:r>
              <a:rPr lang="en-US" sz="3200" b="1" dirty="0">
                <a:solidFill>
                  <a:srgbClr val="F4FAF9"/>
                </a:solidFill>
                <a:latin typeface="Arial" panose="020B0604020202020204" pitchFamily="34" charset="0"/>
                <a:ea typeface="Cambria" pitchFamily="34" charset="-122"/>
                <a:cs typeface="Arial" panose="020B0604020202020204" pitchFamily="34" charset="0"/>
              </a:rPr>
              <a:t>Builds peer community and belonging</a:t>
            </a:r>
            <a:endParaRPr lang="en-US" sz="3200" dirty="0">
              <a:latin typeface="Arial" panose="020B0604020202020204" pitchFamily="34" charset="0"/>
              <a:cs typeface="Arial" panose="020B0604020202020204" pitchFamily="34" charset="0"/>
            </a:endParaRPr>
          </a:p>
        </p:txBody>
      </p:sp>
      <p:sp>
        <p:nvSpPr>
          <p:cNvPr id="7" name="Text 4"/>
          <p:cNvSpPr/>
          <p:nvPr/>
        </p:nvSpPr>
        <p:spPr>
          <a:xfrm>
            <a:off x="3611880" y="548640"/>
            <a:ext cx="7863840" cy="5394960"/>
          </a:xfrm>
          <a:prstGeom prst="rect">
            <a:avLst/>
          </a:prstGeom>
          <a:noFill/>
          <a:ln/>
        </p:spPr>
        <p:txBody>
          <a:bodyPr wrap="square" lIns="0" tIns="0" rIns="0" bIns="0" rtlCol="0" anchor="t"/>
          <a:lstStyle/>
          <a:p>
            <a:pPr marL="342900" indent="-342900">
              <a:lnSpc>
                <a:spcPct val="150000"/>
              </a:lnSpc>
              <a:spcAft>
                <a:spcPts val="1000"/>
              </a:spcAft>
              <a:buSzPct val="100000"/>
              <a:buChar char="●"/>
            </a:pPr>
            <a:r>
              <a:rPr lang="en-US" sz="1600" dirty="0">
                <a:latin typeface="Arial" panose="020B0604020202020204" pitchFamily="34" charset="0"/>
                <a:ea typeface="Calibri" pitchFamily="34" charset="-122"/>
                <a:cs typeface="Arial" panose="020B0604020202020204" pitchFamily="34" charset="0"/>
              </a:rPr>
              <a:t>Loneliness is a leading driver of poor student mental health, and is heightened for students who have left existing social networks behind.</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latin typeface="Arial" panose="020B0604020202020204" pitchFamily="34" charset="0"/>
                <a:ea typeface="Calibri" pitchFamily="34" charset="-122"/>
                <a:cs typeface="Arial" panose="020B0604020202020204" pitchFamily="34" charset="0"/>
              </a:rPr>
              <a:t>Co-designed digital tools such as MAPP show that visualising and opening up the university's social network helps students find people and activities that match their interests.</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latin typeface="Arial" panose="020B0604020202020204" pitchFamily="34" charset="0"/>
                <a:ea typeface="Calibri" pitchFamily="34" charset="-122"/>
                <a:cs typeface="Arial" panose="020B0604020202020204" pitchFamily="34" charset="0"/>
              </a:rPr>
              <a:t>Mind Connect can apply the same principle to connect international students with peer groups, societies and events relevant to them from day one.</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latin typeface="Arial" panose="020B0604020202020204" pitchFamily="34" charset="0"/>
                <a:ea typeface="Calibri" pitchFamily="34" charset="-122"/>
                <a:cs typeface="Arial" panose="020B0604020202020204" pitchFamily="34" charset="0"/>
              </a:rPr>
              <a:t>A map of the social network only helps students who already feel able to reach out. The most isolated students often need a person, not a feature, to make that first move happen.</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latin typeface="Arial" panose="020B0604020202020204" pitchFamily="34" charset="0"/>
                <a:ea typeface="Calibri" pitchFamily="34" charset="-122"/>
                <a:cs typeface="Arial" panose="020B0604020202020204" pitchFamily="34" charset="0"/>
              </a:rPr>
              <a:t>Peer contact inside the app raises a real safeguarding question: any unmoderated space needs a clear, visible path to a real member of staff when a student is struggling.</a:t>
            </a:r>
            <a:endParaRPr lang="en-US" sz="1600" dirty="0">
              <a:latin typeface="Arial" panose="020B0604020202020204" pitchFamily="34" charset="0"/>
              <a:cs typeface="Arial" panose="020B0604020202020204" pitchFamily="34" charset="0"/>
            </a:endParaRPr>
          </a:p>
        </p:txBody>
      </p:sp>
      <p:sp>
        <p:nvSpPr>
          <p:cNvPr id="9" name="Text 6"/>
          <p:cNvSpPr/>
          <p:nvPr/>
        </p:nvSpPr>
        <p:spPr>
          <a:xfrm>
            <a:off x="9681754" y="6025896"/>
            <a:ext cx="1793966" cy="365760"/>
          </a:xfrm>
          <a:prstGeom prst="rect">
            <a:avLst/>
          </a:prstGeom>
          <a:noFill/>
          <a:ln/>
        </p:spPr>
        <p:txBody>
          <a:bodyPr wrap="square" lIns="0" tIns="0" rIns="0" bIns="0" rtlCol="0" anchor="ctr"/>
          <a:lstStyle/>
          <a:p>
            <a:pPr marL="0" indent="0" algn="r">
              <a:buNone/>
            </a:pPr>
            <a:r>
              <a:rPr lang="en-US" sz="1400" i="1" dirty="0">
                <a:latin typeface="Arial" panose="020B0604020202020204" pitchFamily="34" charset="0"/>
                <a:ea typeface="Calibri" pitchFamily="34" charset="-122"/>
                <a:cs typeface="Arial" panose="020B0604020202020204" pitchFamily="34" charset="0"/>
              </a:rPr>
              <a:t>Homer et al., 2026</a:t>
            </a:r>
            <a:endParaRPr lang="en-US" sz="1400" dirty="0">
              <a:latin typeface="Arial" panose="020B0604020202020204" pitchFamily="34" charset="0"/>
              <a:cs typeface="Arial" panose="020B0604020202020204" pitchFamily="34" charset="0"/>
            </a:endParaRPr>
          </a:p>
        </p:txBody>
      </p:sp>
      <p:sp>
        <p:nvSpPr>
          <p:cNvPr id="11" name="Text 8"/>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C7A7D"/>
                </a:solidFill>
                <a:latin typeface="Calibri" pitchFamily="34" charset="0"/>
                <a:ea typeface="Calibri" pitchFamily="34" charset="-122"/>
                <a:cs typeface="Calibri" pitchFamily="34" charset="-120"/>
              </a:rPr>
              <a:t>06</a:t>
            </a:r>
            <a:endParaRPr lang="en-US" sz="10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3291840" cy="6858000"/>
          </a:xfrm>
          <a:prstGeom prst="rect">
            <a:avLst/>
          </a:prstGeom>
          <a:solidFill>
            <a:srgbClr val="013A40"/>
          </a:solidFill>
          <a:ln/>
        </p:spPr>
        <p:txBody>
          <a:bodyPr/>
          <a:lstStyle/>
          <a:p>
            <a:endParaRPr lang="en-US"/>
          </a:p>
        </p:txBody>
      </p:sp>
      <p:sp>
        <p:nvSpPr>
          <p:cNvPr id="3" name="Shape 1"/>
          <p:cNvSpPr/>
          <p:nvPr/>
        </p:nvSpPr>
        <p:spPr>
          <a:xfrm>
            <a:off x="1051560" y="868680"/>
            <a:ext cx="1188720" cy="1188720"/>
          </a:xfrm>
          <a:prstGeom prst="ellipse">
            <a:avLst/>
          </a:prstGeom>
          <a:solidFill>
            <a:srgbClr val="02C39A"/>
          </a:solidFill>
          <a:ln/>
        </p:spPr>
        <p:txBody>
          <a:bodyPr/>
          <a:lstStyle/>
          <a:p>
            <a:endParaRPr lang="en-US"/>
          </a:p>
        </p:txBody>
      </p:sp>
      <p:pic>
        <p:nvPicPr>
          <p:cNvPr id="4" name="Image 0" descr="clock.png"/>
          <p:cNvPicPr>
            <a:picLocks noChangeAspect="1"/>
          </p:cNvPicPr>
          <p:nvPr/>
        </p:nvPicPr>
        <p:blipFill>
          <a:blip r:embed="rId3"/>
          <a:stretch>
            <a:fillRect/>
          </a:stretch>
        </p:blipFill>
        <p:spPr>
          <a:xfrm>
            <a:off x="1360627" y="1177747"/>
            <a:ext cx="570586" cy="570586"/>
          </a:xfrm>
          <a:prstGeom prst="rect">
            <a:avLst/>
          </a:prstGeom>
        </p:spPr>
      </p:pic>
      <p:sp>
        <p:nvSpPr>
          <p:cNvPr id="5" name="Text 2"/>
          <p:cNvSpPr/>
          <p:nvPr/>
        </p:nvSpPr>
        <p:spPr>
          <a:xfrm>
            <a:off x="548640" y="2331720"/>
            <a:ext cx="2286000" cy="457200"/>
          </a:xfrm>
          <a:prstGeom prst="rect">
            <a:avLst/>
          </a:prstGeom>
          <a:noFill/>
          <a:ln/>
        </p:spPr>
        <p:txBody>
          <a:bodyPr wrap="square" rtlCol="0" anchor="ctr"/>
          <a:lstStyle/>
          <a:p>
            <a:pPr marL="0" indent="0">
              <a:buNone/>
            </a:pPr>
            <a:r>
              <a:rPr lang="en-US" sz="1400" b="1" kern="0" spc="150" dirty="0">
                <a:solidFill>
                  <a:srgbClr val="8FC4C1"/>
                </a:solidFill>
                <a:latin typeface="Arial" panose="020B0604020202020204" pitchFamily="34" charset="0"/>
                <a:ea typeface="Calibri" pitchFamily="34" charset="-122"/>
                <a:cs typeface="Arial" panose="020B0604020202020204" pitchFamily="34" charset="0"/>
              </a:rPr>
              <a:t>BENEFIT 05</a:t>
            </a:r>
            <a:endParaRPr lang="en-US" sz="1400" dirty="0">
              <a:latin typeface="Arial" panose="020B0604020202020204" pitchFamily="34" charset="0"/>
              <a:cs typeface="Arial" panose="020B0604020202020204" pitchFamily="34" charset="0"/>
            </a:endParaRPr>
          </a:p>
        </p:txBody>
      </p:sp>
      <p:sp>
        <p:nvSpPr>
          <p:cNvPr id="6" name="Text 3"/>
          <p:cNvSpPr/>
          <p:nvPr/>
        </p:nvSpPr>
        <p:spPr>
          <a:xfrm>
            <a:off x="548640" y="2743200"/>
            <a:ext cx="2286000" cy="1828800"/>
          </a:xfrm>
          <a:prstGeom prst="rect">
            <a:avLst/>
          </a:prstGeom>
          <a:noFill/>
          <a:ln/>
        </p:spPr>
        <p:txBody>
          <a:bodyPr wrap="square" rtlCol="0" anchor="ctr"/>
          <a:lstStyle/>
          <a:p>
            <a:pPr marL="0" indent="0">
              <a:buNone/>
            </a:pPr>
            <a:r>
              <a:rPr lang="en-US" sz="3200" b="1" dirty="0">
                <a:solidFill>
                  <a:srgbClr val="F4FAF9"/>
                </a:solidFill>
                <a:latin typeface="Arial" panose="020B0604020202020204" pitchFamily="34" charset="0"/>
                <a:ea typeface="Cambria" pitchFamily="34" charset="-122"/>
                <a:cs typeface="Arial" panose="020B0604020202020204" pitchFamily="34" charset="0"/>
              </a:rPr>
              <a:t>Flexible, round-the-clock use</a:t>
            </a:r>
            <a:endParaRPr lang="en-US" sz="3200" dirty="0">
              <a:latin typeface="Arial" panose="020B0604020202020204" pitchFamily="34" charset="0"/>
              <a:cs typeface="Arial" panose="020B0604020202020204" pitchFamily="34" charset="0"/>
            </a:endParaRPr>
          </a:p>
        </p:txBody>
      </p:sp>
      <p:sp>
        <p:nvSpPr>
          <p:cNvPr id="7" name="Text 4"/>
          <p:cNvSpPr/>
          <p:nvPr/>
        </p:nvSpPr>
        <p:spPr>
          <a:xfrm>
            <a:off x="3611880" y="455023"/>
            <a:ext cx="7863840" cy="4846320"/>
          </a:xfrm>
          <a:prstGeom prst="rect">
            <a:avLst/>
          </a:prstGeom>
          <a:noFill/>
          <a:ln/>
        </p:spPr>
        <p:txBody>
          <a:bodyPr wrap="square" lIns="0" tIns="0" rIns="0" bIns="0" rtlCol="0" anchor="t"/>
          <a:lstStyle/>
          <a:p>
            <a:pPr marL="342900" indent="-342900">
              <a:lnSpc>
                <a:spcPct val="150000"/>
              </a:lnSpc>
              <a:spcAft>
                <a:spcPts val="10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Support is available whenever a student needs it, including evenings and weekends, when many international students are also coordinating calls with family in different time zones.</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Self-guided modules fit around lectures, part-time work and the general adjustment period, rather than requiring a fixed appointment slot.</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Students consistently ask for programmes they can dip in and out of, rather than a rigid, session-by-session structure.</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That same flexibility assumes a level of motivation that a struggling student may not have. Fully self-guided tools tend to see more drop-off than programmes with some human contact built in.</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No fixed appointment also means no gentle nudge from someone else. Left alone, it's easy to keep putting off the moment you actually open the app.</a:t>
            </a:r>
            <a:endParaRPr lang="en-US" sz="1600" dirty="0">
              <a:latin typeface="Arial" panose="020B0604020202020204" pitchFamily="34" charset="0"/>
              <a:cs typeface="Arial" panose="020B0604020202020204" pitchFamily="34" charset="0"/>
            </a:endParaRPr>
          </a:p>
        </p:txBody>
      </p:sp>
      <p:sp>
        <p:nvSpPr>
          <p:cNvPr id="9" name="Text 6"/>
          <p:cNvSpPr/>
          <p:nvPr/>
        </p:nvSpPr>
        <p:spPr>
          <a:xfrm>
            <a:off x="7652656" y="5943600"/>
            <a:ext cx="3960223" cy="365760"/>
          </a:xfrm>
          <a:prstGeom prst="rect">
            <a:avLst/>
          </a:prstGeom>
          <a:noFill/>
          <a:ln/>
        </p:spPr>
        <p:txBody>
          <a:bodyPr wrap="square" lIns="0" tIns="0" rIns="0" bIns="0" rtlCol="0" anchor="ctr"/>
          <a:lstStyle/>
          <a:p>
            <a:pPr marL="0" indent="0" algn="r">
              <a:buNone/>
            </a:pPr>
            <a:r>
              <a:rPr lang="en-US" sz="1400" i="1" dirty="0">
                <a:latin typeface="Arial" panose="020B0604020202020204" pitchFamily="34" charset="0"/>
                <a:ea typeface="Calibri" pitchFamily="34" charset="-122"/>
                <a:cs typeface="Arial" panose="020B0604020202020204" pitchFamily="34" charset="0"/>
              </a:rPr>
              <a:t>Jackson et al., 2024; Madrid-Cagigal et al., 2025</a:t>
            </a:r>
            <a:endParaRPr lang="en-US" sz="1400" dirty="0">
              <a:latin typeface="Arial" panose="020B0604020202020204" pitchFamily="34" charset="0"/>
              <a:cs typeface="Arial" panose="020B0604020202020204" pitchFamily="34" charset="0"/>
            </a:endParaRPr>
          </a:p>
        </p:txBody>
      </p:sp>
      <p:sp>
        <p:nvSpPr>
          <p:cNvPr id="11" name="Text 8"/>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C7A7D"/>
                </a:solidFill>
                <a:latin typeface="Calibri" pitchFamily="34" charset="0"/>
                <a:ea typeface="Calibri" pitchFamily="34" charset="-122"/>
                <a:cs typeface="Calibri" pitchFamily="34" charset="-120"/>
              </a:rPr>
              <a:t>07</a:t>
            </a:r>
            <a:endParaRPr lang="en-US" sz="10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548640" y="502920"/>
            <a:ext cx="868680" cy="868680"/>
          </a:xfrm>
          <a:prstGeom prst="ellipse">
            <a:avLst/>
          </a:prstGeom>
          <a:solidFill>
            <a:srgbClr val="028090"/>
          </a:solidFill>
          <a:ln/>
        </p:spPr>
        <p:txBody>
          <a:bodyPr/>
          <a:lstStyle/>
          <a:p>
            <a:endParaRPr lang="en-US"/>
          </a:p>
        </p:txBody>
      </p:sp>
      <p:pic>
        <p:nvPicPr>
          <p:cNvPr id="3" name="Image 0" descr="policy.png"/>
          <p:cNvPicPr>
            <a:picLocks noChangeAspect="1"/>
          </p:cNvPicPr>
          <p:nvPr/>
        </p:nvPicPr>
        <p:blipFill>
          <a:blip r:embed="rId3"/>
          <a:stretch>
            <a:fillRect/>
          </a:stretch>
        </p:blipFill>
        <p:spPr>
          <a:xfrm>
            <a:off x="774497" y="728777"/>
            <a:ext cx="416966" cy="416966"/>
          </a:xfrm>
          <a:prstGeom prst="rect">
            <a:avLst/>
          </a:prstGeom>
        </p:spPr>
      </p:pic>
      <p:sp>
        <p:nvSpPr>
          <p:cNvPr id="4" name="Text 1"/>
          <p:cNvSpPr/>
          <p:nvPr/>
        </p:nvSpPr>
        <p:spPr>
          <a:xfrm>
            <a:off x="1600200" y="548640"/>
            <a:ext cx="1861457" cy="320040"/>
          </a:xfrm>
          <a:prstGeom prst="rect">
            <a:avLst/>
          </a:prstGeom>
          <a:noFill/>
          <a:ln/>
        </p:spPr>
        <p:txBody>
          <a:bodyPr wrap="square" rtlCol="0" anchor="ctr"/>
          <a:lstStyle/>
          <a:p>
            <a:pPr marL="0" indent="0">
              <a:buNone/>
            </a:pPr>
            <a:r>
              <a:rPr lang="en-US" sz="1400" b="1" kern="0" spc="150" dirty="0">
                <a:solidFill>
                  <a:srgbClr val="028090"/>
                </a:solidFill>
                <a:latin typeface="Arial" panose="020B0604020202020204" pitchFamily="34" charset="0"/>
                <a:ea typeface="Calibri" pitchFamily="34" charset="-122"/>
                <a:cs typeface="Arial" panose="020B0604020202020204" pitchFamily="34" charset="0"/>
              </a:rPr>
              <a:t>IMPLICATIONS</a:t>
            </a:r>
            <a:endParaRPr lang="en-US" sz="1400" dirty="0">
              <a:latin typeface="Arial" panose="020B0604020202020204" pitchFamily="34" charset="0"/>
              <a:cs typeface="Arial" panose="020B0604020202020204" pitchFamily="34" charset="0"/>
            </a:endParaRPr>
          </a:p>
        </p:txBody>
      </p:sp>
      <p:sp>
        <p:nvSpPr>
          <p:cNvPr id="5" name="Text 2"/>
          <p:cNvSpPr/>
          <p:nvPr/>
        </p:nvSpPr>
        <p:spPr>
          <a:xfrm>
            <a:off x="1600200" y="841248"/>
            <a:ext cx="8686800" cy="548640"/>
          </a:xfrm>
          <a:prstGeom prst="rect">
            <a:avLst/>
          </a:prstGeom>
          <a:noFill/>
          <a:ln/>
        </p:spPr>
        <p:txBody>
          <a:bodyPr wrap="square" rtlCol="0" anchor="ctr"/>
          <a:lstStyle/>
          <a:p>
            <a:pPr marL="0" indent="0">
              <a:buNone/>
            </a:pPr>
            <a:r>
              <a:rPr lang="en-US" sz="3200" b="1" dirty="0">
                <a:solidFill>
                  <a:srgbClr val="0B2B2E"/>
                </a:solidFill>
                <a:latin typeface="Arial" panose="020B0604020202020204" pitchFamily="34" charset="0"/>
                <a:ea typeface="Cambria" pitchFamily="34" charset="-122"/>
                <a:cs typeface="Arial" panose="020B0604020202020204" pitchFamily="34" charset="0"/>
              </a:rPr>
              <a:t>What this mean for policy</a:t>
            </a:r>
            <a:endParaRPr lang="en-US" sz="3200" dirty="0">
              <a:latin typeface="Arial" panose="020B0604020202020204" pitchFamily="34" charset="0"/>
              <a:cs typeface="Arial" panose="020B0604020202020204" pitchFamily="34" charset="0"/>
            </a:endParaRPr>
          </a:p>
        </p:txBody>
      </p:sp>
      <p:sp>
        <p:nvSpPr>
          <p:cNvPr id="6" name="Shape 3"/>
          <p:cNvSpPr/>
          <p:nvPr/>
        </p:nvSpPr>
        <p:spPr>
          <a:xfrm>
            <a:off x="548640" y="1965960"/>
            <a:ext cx="3529584" cy="3566160"/>
          </a:xfrm>
          <a:prstGeom prst="roundRect">
            <a:avLst>
              <a:gd name="adj" fmla="val 2591"/>
            </a:avLst>
          </a:prstGeom>
          <a:solidFill>
            <a:schemeClr val="accent1">
              <a:lumMod val="20000"/>
              <a:lumOff val="80000"/>
            </a:schemeClr>
          </a:solidFill>
          <a:ln w="12700">
            <a:solidFill>
              <a:srgbClr val="DCEBE9"/>
            </a:solidFill>
            <a:prstDash val="solid"/>
          </a:ln>
        </p:spPr>
        <p:txBody>
          <a:bodyPr/>
          <a:lstStyle/>
          <a:p>
            <a:endParaRPr lang="en-US"/>
          </a:p>
        </p:txBody>
      </p:sp>
      <p:sp>
        <p:nvSpPr>
          <p:cNvPr id="7" name="Shape 4"/>
          <p:cNvSpPr/>
          <p:nvPr/>
        </p:nvSpPr>
        <p:spPr>
          <a:xfrm>
            <a:off x="804672" y="2221992"/>
            <a:ext cx="502920" cy="502920"/>
          </a:xfrm>
          <a:prstGeom prst="roundRect">
            <a:avLst>
              <a:gd name="adj" fmla="val 50909"/>
            </a:avLst>
          </a:prstGeom>
          <a:solidFill>
            <a:srgbClr val="00A896"/>
          </a:solidFill>
          <a:ln/>
        </p:spPr>
        <p:txBody>
          <a:bodyPr/>
          <a:lstStyle/>
          <a:p>
            <a:endParaRPr lang="en-US"/>
          </a:p>
        </p:txBody>
      </p:sp>
      <p:sp>
        <p:nvSpPr>
          <p:cNvPr id="8" name="Text 5"/>
          <p:cNvSpPr/>
          <p:nvPr/>
        </p:nvSpPr>
        <p:spPr>
          <a:xfrm>
            <a:off x="804672" y="2221992"/>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1</a:t>
            </a:r>
            <a:endParaRPr lang="en-US" sz="2000" dirty="0"/>
          </a:p>
        </p:txBody>
      </p:sp>
      <p:sp>
        <p:nvSpPr>
          <p:cNvPr id="9" name="Text 6"/>
          <p:cNvSpPr/>
          <p:nvPr/>
        </p:nvSpPr>
        <p:spPr>
          <a:xfrm>
            <a:off x="804672" y="2926080"/>
            <a:ext cx="3017520" cy="640080"/>
          </a:xfrm>
          <a:prstGeom prst="rect">
            <a:avLst/>
          </a:prstGeom>
          <a:noFill/>
          <a:ln/>
        </p:spPr>
        <p:txBody>
          <a:bodyPr wrap="square" lIns="0" tIns="0" rIns="0" bIns="0" rtlCol="0" anchor="ctr"/>
          <a:lstStyle/>
          <a:p>
            <a:pPr marL="0" indent="0">
              <a:buNone/>
            </a:pPr>
            <a:r>
              <a:rPr lang="en-US" sz="1500" b="1" dirty="0">
                <a:solidFill>
                  <a:srgbClr val="0B2B2E"/>
                </a:solidFill>
                <a:latin typeface="Cambria" pitchFamily="34" charset="0"/>
                <a:ea typeface="Cambria" pitchFamily="34" charset="-122"/>
                <a:cs typeface="Cambria" pitchFamily="34" charset="-120"/>
              </a:rPr>
              <a:t>Whole-institution strategy</a:t>
            </a:r>
            <a:endParaRPr lang="en-US" sz="1500" dirty="0"/>
          </a:p>
        </p:txBody>
      </p:sp>
      <p:sp>
        <p:nvSpPr>
          <p:cNvPr id="10" name="Text 7"/>
          <p:cNvSpPr/>
          <p:nvPr/>
        </p:nvSpPr>
        <p:spPr>
          <a:xfrm>
            <a:off x="804672" y="3566160"/>
            <a:ext cx="3017520" cy="1737360"/>
          </a:xfrm>
          <a:prstGeom prst="rect">
            <a:avLst/>
          </a:prstGeom>
          <a:noFill/>
          <a:ln/>
        </p:spPr>
        <p:txBody>
          <a:bodyPr wrap="square" lIns="0" tIns="0" rIns="0" bIns="0" rtlCol="0" anchor="ctr"/>
          <a:lstStyle/>
          <a:p>
            <a:pPr marL="0" indent="0">
              <a:lnSpc>
                <a:spcPct val="115000"/>
              </a:lnSpc>
              <a:buNone/>
            </a:pPr>
            <a:r>
              <a:rPr lang="en-US" sz="1250" dirty="0">
                <a:solidFill>
                  <a:srgbClr val="35494B"/>
                </a:solidFill>
                <a:latin typeface="Calibri" pitchFamily="34" charset="0"/>
                <a:ea typeface="Calibri" pitchFamily="34" charset="-122"/>
                <a:cs typeface="Calibri" pitchFamily="34" charset="-120"/>
              </a:rPr>
              <a:t>Evidence of reach and low cost supports the whole-university response called for by Universities UK's Stepchange framework.</a:t>
            </a:r>
            <a:endParaRPr lang="en-US" sz="1250" dirty="0"/>
          </a:p>
        </p:txBody>
      </p:sp>
      <p:sp>
        <p:nvSpPr>
          <p:cNvPr id="11" name="Shape 8"/>
          <p:cNvSpPr/>
          <p:nvPr/>
        </p:nvSpPr>
        <p:spPr>
          <a:xfrm>
            <a:off x="4306824" y="1965960"/>
            <a:ext cx="3529584" cy="3566160"/>
          </a:xfrm>
          <a:prstGeom prst="roundRect">
            <a:avLst>
              <a:gd name="adj" fmla="val 2591"/>
            </a:avLst>
          </a:prstGeom>
          <a:solidFill>
            <a:schemeClr val="accent1">
              <a:lumMod val="20000"/>
              <a:lumOff val="80000"/>
            </a:schemeClr>
          </a:solidFill>
          <a:ln w="12700">
            <a:solidFill>
              <a:srgbClr val="DCEBE9"/>
            </a:solidFill>
            <a:prstDash val="solid"/>
          </a:ln>
        </p:spPr>
        <p:txBody>
          <a:bodyPr/>
          <a:lstStyle/>
          <a:p>
            <a:endParaRPr lang="en-US"/>
          </a:p>
        </p:txBody>
      </p:sp>
      <p:sp>
        <p:nvSpPr>
          <p:cNvPr id="12" name="Shape 9"/>
          <p:cNvSpPr/>
          <p:nvPr/>
        </p:nvSpPr>
        <p:spPr>
          <a:xfrm>
            <a:off x="4562856" y="2221992"/>
            <a:ext cx="502920" cy="502920"/>
          </a:xfrm>
          <a:prstGeom prst="roundRect">
            <a:avLst>
              <a:gd name="adj" fmla="val 50909"/>
            </a:avLst>
          </a:prstGeom>
          <a:solidFill>
            <a:srgbClr val="00A896"/>
          </a:solidFill>
          <a:ln/>
        </p:spPr>
        <p:txBody>
          <a:bodyPr/>
          <a:lstStyle/>
          <a:p>
            <a:endParaRPr lang="en-US"/>
          </a:p>
        </p:txBody>
      </p:sp>
      <p:sp>
        <p:nvSpPr>
          <p:cNvPr id="13" name="Text 10"/>
          <p:cNvSpPr/>
          <p:nvPr/>
        </p:nvSpPr>
        <p:spPr>
          <a:xfrm>
            <a:off x="4562856" y="2221992"/>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2</a:t>
            </a:r>
            <a:endParaRPr lang="en-US" sz="2000" dirty="0"/>
          </a:p>
        </p:txBody>
      </p:sp>
      <p:sp>
        <p:nvSpPr>
          <p:cNvPr id="14" name="Text 11"/>
          <p:cNvSpPr/>
          <p:nvPr/>
        </p:nvSpPr>
        <p:spPr>
          <a:xfrm>
            <a:off x="4562856" y="2926080"/>
            <a:ext cx="3017520" cy="640080"/>
          </a:xfrm>
          <a:prstGeom prst="rect">
            <a:avLst/>
          </a:prstGeom>
          <a:noFill/>
          <a:ln/>
        </p:spPr>
        <p:txBody>
          <a:bodyPr wrap="square" lIns="0" tIns="0" rIns="0" bIns="0" rtlCol="0" anchor="ctr"/>
          <a:lstStyle/>
          <a:p>
            <a:pPr marL="0" indent="0">
              <a:buNone/>
            </a:pPr>
            <a:r>
              <a:rPr lang="en-US" sz="1500" b="1" dirty="0">
                <a:solidFill>
                  <a:srgbClr val="0B2B2E"/>
                </a:solidFill>
                <a:latin typeface="Cambria" pitchFamily="34" charset="0"/>
                <a:ea typeface="Cambria" pitchFamily="34" charset="-122"/>
                <a:cs typeface="Cambria" pitchFamily="34" charset="-120"/>
              </a:rPr>
              <a:t>International-student welfare</a:t>
            </a:r>
            <a:endParaRPr lang="en-US" sz="1500" dirty="0"/>
          </a:p>
        </p:txBody>
      </p:sp>
      <p:sp>
        <p:nvSpPr>
          <p:cNvPr id="15" name="Text 12"/>
          <p:cNvSpPr/>
          <p:nvPr/>
        </p:nvSpPr>
        <p:spPr>
          <a:xfrm>
            <a:off x="4562856" y="3566160"/>
            <a:ext cx="3017520" cy="1737360"/>
          </a:xfrm>
          <a:prstGeom prst="rect">
            <a:avLst/>
          </a:prstGeom>
          <a:noFill/>
          <a:ln/>
        </p:spPr>
        <p:txBody>
          <a:bodyPr wrap="square" lIns="0" tIns="0" rIns="0" bIns="0" rtlCol="0" anchor="ctr"/>
          <a:lstStyle/>
          <a:p>
            <a:pPr marL="0" indent="0">
              <a:lnSpc>
                <a:spcPct val="115000"/>
              </a:lnSpc>
              <a:buNone/>
            </a:pPr>
            <a:r>
              <a:rPr lang="en-US" sz="1250" dirty="0">
                <a:solidFill>
                  <a:srgbClr val="35494B"/>
                </a:solidFill>
                <a:latin typeface="Calibri" pitchFamily="34" charset="0"/>
                <a:ea typeface="Calibri" pitchFamily="34" charset="-122"/>
                <a:cs typeface="Calibri" pitchFamily="34" charset="-120"/>
              </a:rPr>
              <a:t>Findings can inform induction and pastoral policy specifically for international students, not just a general student population.</a:t>
            </a:r>
            <a:endParaRPr lang="en-US" sz="1250" dirty="0"/>
          </a:p>
        </p:txBody>
      </p:sp>
      <p:sp>
        <p:nvSpPr>
          <p:cNvPr id="16" name="Shape 13"/>
          <p:cNvSpPr/>
          <p:nvPr/>
        </p:nvSpPr>
        <p:spPr>
          <a:xfrm>
            <a:off x="8065008" y="1965960"/>
            <a:ext cx="3529584" cy="3566160"/>
          </a:xfrm>
          <a:prstGeom prst="roundRect">
            <a:avLst>
              <a:gd name="adj" fmla="val 2591"/>
            </a:avLst>
          </a:prstGeom>
          <a:solidFill>
            <a:schemeClr val="accent1">
              <a:lumMod val="20000"/>
              <a:lumOff val="80000"/>
            </a:schemeClr>
          </a:solidFill>
          <a:ln w="12700">
            <a:solidFill>
              <a:srgbClr val="DCEBE9"/>
            </a:solidFill>
            <a:prstDash val="solid"/>
          </a:ln>
        </p:spPr>
        <p:txBody>
          <a:bodyPr/>
          <a:lstStyle/>
          <a:p>
            <a:endParaRPr lang="en-US"/>
          </a:p>
        </p:txBody>
      </p:sp>
      <p:sp>
        <p:nvSpPr>
          <p:cNvPr id="17" name="Shape 14"/>
          <p:cNvSpPr/>
          <p:nvPr/>
        </p:nvSpPr>
        <p:spPr>
          <a:xfrm>
            <a:off x="8321040" y="2221992"/>
            <a:ext cx="502920" cy="502920"/>
          </a:xfrm>
          <a:prstGeom prst="roundRect">
            <a:avLst>
              <a:gd name="adj" fmla="val 50909"/>
            </a:avLst>
          </a:prstGeom>
          <a:solidFill>
            <a:srgbClr val="00A896"/>
          </a:solidFill>
          <a:ln/>
        </p:spPr>
        <p:txBody>
          <a:bodyPr/>
          <a:lstStyle/>
          <a:p>
            <a:endParaRPr lang="en-US"/>
          </a:p>
        </p:txBody>
      </p:sp>
      <p:sp>
        <p:nvSpPr>
          <p:cNvPr id="18" name="Text 15"/>
          <p:cNvSpPr/>
          <p:nvPr/>
        </p:nvSpPr>
        <p:spPr>
          <a:xfrm>
            <a:off x="8321040" y="2221992"/>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3</a:t>
            </a:r>
            <a:endParaRPr lang="en-US" sz="2000" dirty="0"/>
          </a:p>
        </p:txBody>
      </p:sp>
      <p:sp>
        <p:nvSpPr>
          <p:cNvPr id="19" name="Text 16"/>
          <p:cNvSpPr/>
          <p:nvPr/>
        </p:nvSpPr>
        <p:spPr>
          <a:xfrm>
            <a:off x="8321040" y="2926080"/>
            <a:ext cx="3017520" cy="640080"/>
          </a:xfrm>
          <a:prstGeom prst="rect">
            <a:avLst/>
          </a:prstGeom>
          <a:noFill/>
          <a:ln/>
        </p:spPr>
        <p:txBody>
          <a:bodyPr wrap="square" lIns="0" tIns="0" rIns="0" bIns="0" rtlCol="0" anchor="ctr"/>
          <a:lstStyle/>
          <a:p>
            <a:pPr marL="0" indent="0">
              <a:buNone/>
            </a:pPr>
            <a:r>
              <a:rPr lang="en-US" sz="1500" b="1" dirty="0">
                <a:solidFill>
                  <a:srgbClr val="0B2B2E"/>
                </a:solidFill>
                <a:latin typeface="Cambria" pitchFamily="34" charset="0"/>
                <a:ea typeface="Cambria" pitchFamily="34" charset="-122"/>
                <a:cs typeface="Cambria" pitchFamily="34" charset="-120"/>
              </a:rPr>
              <a:t>Commissioning decisions</a:t>
            </a:r>
            <a:endParaRPr lang="en-US" sz="1500" dirty="0"/>
          </a:p>
        </p:txBody>
      </p:sp>
      <p:sp>
        <p:nvSpPr>
          <p:cNvPr id="20" name="Text 17"/>
          <p:cNvSpPr/>
          <p:nvPr/>
        </p:nvSpPr>
        <p:spPr>
          <a:xfrm>
            <a:off x="8321040" y="3566160"/>
            <a:ext cx="3017520" cy="1737360"/>
          </a:xfrm>
          <a:prstGeom prst="rect">
            <a:avLst/>
          </a:prstGeom>
          <a:noFill/>
          <a:ln/>
        </p:spPr>
        <p:txBody>
          <a:bodyPr wrap="square" lIns="0" tIns="0" rIns="0" bIns="0" rtlCol="0" anchor="ctr"/>
          <a:lstStyle/>
          <a:p>
            <a:pPr marL="0" indent="0">
              <a:lnSpc>
                <a:spcPct val="115000"/>
              </a:lnSpc>
              <a:buNone/>
            </a:pPr>
            <a:r>
              <a:rPr lang="en-US" sz="1250" dirty="0">
                <a:solidFill>
                  <a:srgbClr val="35494B"/>
                </a:solidFill>
                <a:latin typeface="Calibri" pitchFamily="34" charset="0"/>
                <a:ea typeface="Calibri" pitchFamily="34" charset="-122"/>
                <a:cs typeface="Calibri" pitchFamily="34" charset="-120"/>
              </a:rPr>
              <a:t>Effect-size and cost data give university leaders a stronger evidence base for funding digital tools alongside face-to-face counselling.</a:t>
            </a:r>
            <a:endParaRPr lang="en-US" sz="1250" dirty="0"/>
          </a:p>
        </p:txBody>
      </p:sp>
      <p:sp>
        <p:nvSpPr>
          <p:cNvPr id="21" name="Text 18"/>
          <p:cNvSpPr/>
          <p:nvPr/>
        </p:nvSpPr>
        <p:spPr>
          <a:xfrm>
            <a:off x="7693152" y="5948172"/>
            <a:ext cx="3901440" cy="320040"/>
          </a:xfrm>
          <a:prstGeom prst="rect">
            <a:avLst/>
          </a:prstGeom>
          <a:noFill/>
          <a:ln/>
        </p:spPr>
        <p:txBody>
          <a:bodyPr wrap="square" lIns="0" tIns="0" rIns="0" bIns="0" rtlCol="0" anchor="ctr"/>
          <a:lstStyle/>
          <a:p>
            <a:pPr marL="0" indent="0" algn="r">
              <a:buNone/>
            </a:pPr>
            <a:r>
              <a:rPr lang="en-US" sz="1400" i="1" dirty="0">
                <a:latin typeface="Arial" panose="020B0604020202020204" pitchFamily="34" charset="0"/>
                <a:ea typeface="Calibri" pitchFamily="34" charset="-122"/>
                <a:cs typeface="Arial" panose="020B0604020202020204" pitchFamily="34" charset="0"/>
              </a:rPr>
              <a:t>Homer et al., 2026; Madrid-Cagigal et al., 2025</a:t>
            </a:r>
            <a:endParaRPr lang="en-US" sz="1400" dirty="0">
              <a:latin typeface="Arial" panose="020B0604020202020204" pitchFamily="34" charset="0"/>
              <a:cs typeface="Arial" panose="020B0604020202020204" pitchFamily="34" charset="0"/>
            </a:endParaRPr>
          </a:p>
        </p:txBody>
      </p:sp>
      <p:sp>
        <p:nvSpPr>
          <p:cNvPr id="23" name="Text 20"/>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C7A7D"/>
                </a:solidFill>
                <a:latin typeface="Calibri" pitchFamily="34" charset="0"/>
                <a:ea typeface="Calibri" pitchFamily="34" charset="-122"/>
                <a:cs typeface="Calibri" pitchFamily="34" charset="-120"/>
              </a:rPr>
              <a:t>08</a:t>
            </a:r>
            <a:endParaRPr lang="en-US" sz="10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548640" y="502920"/>
            <a:ext cx="868680" cy="868680"/>
          </a:xfrm>
          <a:prstGeom prst="ellipse">
            <a:avLst/>
          </a:prstGeom>
          <a:solidFill>
            <a:srgbClr val="028090"/>
          </a:solidFill>
          <a:ln/>
        </p:spPr>
        <p:txBody>
          <a:bodyPr/>
          <a:lstStyle/>
          <a:p>
            <a:endParaRPr lang="en-US"/>
          </a:p>
        </p:txBody>
      </p:sp>
      <p:pic>
        <p:nvPicPr>
          <p:cNvPr id="3" name="Image 0" descr="research.png"/>
          <p:cNvPicPr>
            <a:picLocks noChangeAspect="1"/>
          </p:cNvPicPr>
          <p:nvPr/>
        </p:nvPicPr>
        <p:blipFill>
          <a:blip r:embed="rId3"/>
          <a:stretch>
            <a:fillRect/>
          </a:stretch>
        </p:blipFill>
        <p:spPr>
          <a:xfrm>
            <a:off x="774497" y="728777"/>
            <a:ext cx="416966" cy="416966"/>
          </a:xfrm>
          <a:prstGeom prst="rect">
            <a:avLst/>
          </a:prstGeom>
        </p:spPr>
      </p:pic>
      <p:sp>
        <p:nvSpPr>
          <p:cNvPr id="4" name="Text 1"/>
          <p:cNvSpPr/>
          <p:nvPr/>
        </p:nvSpPr>
        <p:spPr>
          <a:xfrm>
            <a:off x="1600200" y="548640"/>
            <a:ext cx="2090057" cy="320040"/>
          </a:xfrm>
          <a:prstGeom prst="rect">
            <a:avLst/>
          </a:prstGeom>
          <a:noFill/>
          <a:ln/>
        </p:spPr>
        <p:txBody>
          <a:bodyPr wrap="square" rtlCol="0" anchor="ctr"/>
          <a:lstStyle/>
          <a:p>
            <a:pPr marL="0" indent="0">
              <a:buNone/>
            </a:pPr>
            <a:r>
              <a:rPr lang="en-US" sz="1400" b="1" kern="0" spc="150" dirty="0">
                <a:solidFill>
                  <a:srgbClr val="028090"/>
                </a:solidFill>
                <a:latin typeface="Arial" panose="020B0604020202020204" pitchFamily="34" charset="0"/>
                <a:ea typeface="Calibri" pitchFamily="34" charset="-122"/>
                <a:cs typeface="Arial" panose="020B0604020202020204" pitchFamily="34" charset="0"/>
              </a:rPr>
              <a:t>IMPLICATIONS</a:t>
            </a:r>
            <a:endParaRPr lang="en-US" sz="1400" dirty="0">
              <a:latin typeface="Arial" panose="020B0604020202020204" pitchFamily="34" charset="0"/>
              <a:cs typeface="Arial" panose="020B0604020202020204" pitchFamily="34" charset="0"/>
            </a:endParaRPr>
          </a:p>
        </p:txBody>
      </p:sp>
      <p:sp>
        <p:nvSpPr>
          <p:cNvPr id="5" name="Text 2"/>
          <p:cNvSpPr/>
          <p:nvPr/>
        </p:nvSpPr>
        <p:spPr>
          <a:xfrm>
            <a:off x="1600200" y="841248"/>
            <a:ext cx="8686800" cy="548640"/>
          </a:xfrm>
          <a:prstGeom prst="rect">
            <a:avLst/>
          </a:prstGeom>
          <a:noFill/>
          <a:ln/>
        </p:spPr>
        <p:txBody>
          <a:bodyPr wrap="square" rtlCol="0" anchor="ctr"/>
          <a:lstStyle/>
          <a:p>
            <a:pPr marL="0" indent="0">
              <a:buNone/>
            </a:pPr>
            <a:r>
              <a:rPr lang="en-US" sz="3200" b="1" dirty="0">
                <a:solidFill>
                  <a:srgbClr val="0B2B2E"/>
                </a:solidFill>
                <a:latin typeface="Arial" panose="020B0604020202020204" pitchFamily="34" charset="0"/>
                <a:ea typeface="Cambria" pitchFamily="34" charset="-122"/>
                <a:cs typeface="Arial" panose="020B0604020202020204" pitchFamily="34" charset="0"/>
              </a:rPr>
              <a:t>What this mean for research</a:t>
            </a:r>
            <a:endParaRPr lang="en-US" sz="3200" dirty="0">
              <a:latin typeface="Arial" panose="020B0604020202020204" pitchFamily="34" charset="0"/>
              <a:cs typeface="Arial" panose="020B0604020202020204" pitchFamily="34" charset="0"/>
            </a:endParaRPr>
          </a:p>
        </p:txBody>
      </p:sp>
      <p:sp>
        <p:nvSpPr>
          <p:cNvPr id="6" name="Shape 3"/>
          <p:cNvSpPr/>
          <p:nvPr/>
        </p:nvSpPr>
        <p:spPr>
          <a:xfrm>
            <a:off x="548640" y="1965960"/>
            <a:ext cx="3529584" cy="3566160"/>
          </a:xfrm>
          <a:prstGeom prst="roundRect">
            <a:avLst>
              <a:gd name="adj" fmla="val 2591"/>
            </a:avLst>
          </a:prstGeom>
          <a:solidFill>
            <a:schemeClr val="accent1">
              <a:lumMod val="20000"/>
              <a:lumOff val="80000"/>
            </a:schemeClr>
          </a:solidFill>
          <a:ln w="12700">
            <a:solidFill>
              <a:srgbClr val="DCEBE9"/>
            </a:solidFill>
            <a:prstDash val="solid"/>
          </a:ln>
        </p:spPr>
        <p:txBody>
          <a:bodyPr/>
          <a:lstStyle/>
          <a:p>
            <a:endParaRPr lang="en-US"/>
          </a:p>
        </p:txBody>
      </p:sp>
      <p:sp>
        <p:nvSpPr>
          <p:cNvPr id="7" name="Shape 4"/>
          <p:cNvSpPr/>
          <p:nvPr/>
        </p:nvSpPr>
        <p:spPr>
          <a:xfrm>
            <a:off x="804672" y="2221992"/>
            <a:ext cx="502920" cy="502920"/>
          </a:xfrm>
          <a:prstGeom prst="roundRect">
            <a:avLst>
              <a:gd name="adj" fmla="val 50909"/>
            </a:avLst>
          </a:prstGeom>
          <a:solidFill>
            <a:srgbClr val="00A896"/>
          </a:solidFill>
          <a:ln/>
        </p:spPr>
        <p:txBody>
          <a:bodyPr/>
          <a:lstStyle/>
          <a:p>
            <a:endParaRPr lang="en-US"/>
          </a:p>
        </p:txBody>
      </p:sp>
      <p:sp>
        <p:nvSpPr>
          <p:cNvPr id="8" name="Text 5"/>
          <p:cNvSpPr/>
          <p:nvPr/>
        </p:nvSpPr>
        <p:spPr>
          <a:xfrm>
            <a:off x="804672" y="2221992"/>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1</a:t>
            </a:r>
            <a:endParaRPr lang="en-US" sz="2000" dirty="0"/>
          </a:p>
        </p:txBody>
      </p:sp>
      <p:sp>
        <p:nvSpPr>
          <p:cNvPr id="9" name="Text 6"/>
          <p:cNvSpPr/>
          <p:nvPr/>
        </p:nvSpPr>
        <p:spPr>
          <a:xfrm>
            <a:off x="804672" y="2926080"/>
            <a:ext cx="3017520" cy="640080"/>
          </a:xfrm>
          <a:prstGeom prst="rect">
            <a:avLst/>
          </a:prstGeom>
          <a:noFill/>
          <a:ln/>
        </p:spPr>
        <p:txBody>
          <a:bodyPr wrap="square" lIns="0" tIns="0" rIns="0" bIns="0" rtlCol="0" anchor="ctr"/>
          <a:lstStyle/>
          <a:p>
            <a:pPr marL="0" indent="0">
              <a:buNone/>
            </a:pPr>
            <a:r>
              <a:rPr lang="en-US" sz="1500" b="1" dirty="0">
                <a:solidFill>
                  <a:srgbClr val="0B2B2E"/>
                </a:solidFill>
                <a:latin typeface="Cambria" pitchFamily="34" charset="0"/>
                <a:ea typeface="Cambria" pitchFamily="34" charset="-122"/>
                <a:cs typeface="Cambria" pitchFamily="34" charset="-120"/>
              </a:rPr>
              <a:t>Filling an evidence gap</a:t>
            </a:r>
            <a:endParaRPr lang="en-US" sz="1500" dirty="0"/>
          </a:p>
        </p:txBody>
      </p:sp>
      <p:sp>
        <p:nvSpPr>
          <p:cNvPr id="10" name="Text 7"/>
          <p:cNvSpPr/>
          <p:nvPr/>
        </p:nvSpPr>
        <p:spPr>
          <a:xfrm>
            <a:off x="804672" y="3566160"/>
            <a:ext cx="3017520" cy="1737360"/>
          </a:xfrm>
          <a:prstGeom prst="rect">
            <a:avLst/>
          </a:prstGeom>
          <a:noFill/>
          <a:ln/>
        </p:spPr>
        <p:txBody>
          <a:bodyPr wrap="square" lIns="0" tIns="0" rIns="0" bIns="0" rtlCol="0" anchor="ctr"/>
          <a:lstStyle/>
          <a:p>
            <a:pPr marL="0" indent="0">
              <a:lnSpc>
                <a:spcPct val="115000"/>
              </a:lnSpc>
              <a:buNone/>
            </a:pPr>
            <a:r>
              <a:rPr lang="en-US" sz="1250" dirty="0">
                <a:solidFill>
                  <a:srgbClr val="35494B"/>
                </a:solidFill>
                <a:latin typeface="Calibri" pitchFamily="34" charset="0"/>
                <a:ea typeface="Calibri" pitchFamily="34" charset="-122"/>
                <a:cs typeface="Calibri" pitchFamily="34" charset="-120"/>
              </a:rPr>
              <a:t>Research on digital interventions designed specifically for international students remains limited compared with the wider student literature.</a:t>
            </a:r>
            <a:endParaRPr lang="en-US" sz="1250" dirty="0"/>
          </a:p>
        </p:txBody>
      </p:sp>
      <p:sp>
        <p:nvSpPr>
          <p:cNvPr id="11" name="Shape 8"/>
          <p:cNvSpPr/>
          <p:nvPr/>
        </p:nvSpPr>
        <p:spPr>
          <a:xfrm>
            <a:off x="4306824" y="1965960"/>
            <a:ext cx="3529584" cy="3566160"/>
          </a:xfrm>
          <a:prstGeom prst="roundRect">
            <a:avLst>
              <a:gd name="adj" fmla="val 2591"/>
            </a:avLst>
          </a:prstGeom>
          <a:solidFill>
            <a:schemeClr val="accent1">
              <a:lumMod val="20000"/>
              <a:lumOff val="80000"/>
            </a:schemeClr>
          </a:solidFill>
          <a:ln w="12700">
            <a:solidFill>
              <a:srgbClr val="DCEBE9"/>
            </a:solidFill>
            <a:prstDash val="solid"/>
          </a:ln>
        </p:spPr>
        <p:txBody>
          <a:bodyPr/>
          <a:lstStyle/>
          <a:p>
            <a:endParaRPr lang="en-US"/>
          </a:p>
        </p:txBody>
      </p:sp>
      <p:sp>
        <p:nvSpPr>
          <p:cNvPr id="12" name="Shape 9"/>
          <p:cNvSpPr/>
          <p:nvPr/>
        </p:nvSpPr>
        <p:spPr>
          <a:xfrm>
            <a:off x="4562856" y="2221992"/>
            <a:ext cx="502920" cy="502920"/>
          </a:xfrm>
          <a:prstGeom prst="roundRect">
            <a:avLst>
              <a:gd name="adj" fmla="val 50909"/>
            </a:avLst>
          </a:prstGeom>
          <a:solidFill>
            <a:srgbClr val="00A896"/>
          </a:solidFill>
          <a:ln/>
        </p:spPr>
        <p:txBody>
          <a:bodyPr/>
          <a:lstStyle/>
          <a:p>
            <a:endParaRPr lang="en-US"/>
          </a:p>
        </p:txBody>
      </p:sp>
      <p:sp>
        <p:nvSpPr>
          <p:cNvPr id="13" name="Text 10"/>
          <p:cNvSpPr/>
          <p:nvPr/>
        </p:nvSpPr>
        <p:spPr>
          <a:xfrm>
            <a:off x="4562856" y="2221992"/>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2</a:t>
            </a:r>
            <a:endParaRPr lang="en-US" sz="2000" dirty="0"/>
          </a:p>
        </p:txBody>
      </p:sp>
      <p:sp>
        <p:nvSpPr>
          <p:cNvPr id="14" name="Text 11"/>
          <p:cNvSpPr/>
          <p:nvPr/>
        </p:nvSpPr>
        <p:spPr>
          <a:xfrm>
            <a:off x="4562856" y="2926080"/>
            <a:ext cx="3017520" cy="640080"/>
          </a:xfrm>
          <a:prstGeom prst="rect">
            <a:avLst/>
          </a:prstGeom>
          <a:noFill/>
          <a:ln/>
        </p:spPr>
        <p:txBody>
          <a:bodyPr wrap="square" lIns="0" tIns="0" rIns="0" bIns="0" rtlCol="0" anchor="ctr"/>
          <a:lstStyle/>
          <a:p>
            <a:pPr marL="0" indent="0">
              <a:buNone/>
            </a:pPr>
            <a:r>
              <a:rPr lang="en-US" sz="1500" b="1" dirty="0">
                <a:solidFill>
                  <a:srgbClr val="0B2B2E"/>
                </a:solidFill>
                <a:latin typeface="Cambria" pitchFamily="34" charset="0"/>
                <a:ea typeface="Cambria" pitchFamily="34" charset="-122"/>
                <a:cs typeface="Cambria" pitchFamily="34" charset="-120"/>
              </a:rPr>
              <a:t>Larger, diverse trials</a:t>
            </a:r>
            <a:endParaRPr lang="en-US" sz="1500" dirty="0"/>
          </a:p>
        </p:txBody>
      </p:sp>
      <p:sp>
        <p:nvSpPr>
          <p:cNvPr id="15" name="Text 12"/>
          <p:cNvSpPr/>
          <p:nvPr/>
        </p:nvSpPr>
        <p:spPr>
          <a:xfrm>
            <a:off x="4562856" y="3566160"/>
            <a:ext cx="3017520" cy="1737360"/>
          </a:xfrm>
          <a:prstGeom prst="rect">
            <a:avLst/>
          </a:prstGeom>
          <a:noFill/>
          <a:ln/>
        </p:spPr>
        <p:txBody>
          <a:bodyPr wrap="square" lIns="0" tIns="0" rIns="0" bIns="0" rtlCol="0" anchor="ctr"/>
          <a:lstStyle/>
          <a:p>
            <a:pPr marL="0" indent="0">
              <a:lnSpc>
                <a:spcPct val="115000"/>
              </a:lnSpc>
              <a:buNone/>
            </a:pPr>
            <a:r>
              <a:rPr lang="en-US" sz="1250" dirty="0">
                <a:solidFill>
                  <a:srgbClr val="35494B"/>
                </a:solidFill>
                <a:latin typeface="Calibri" pitchFamily="34" charset="0"/>
                <a:ea typeface="Calibri" pitchFamily="34" charset="-122"/>
                <a:cs typeface="Calibri" pitchFamily="34" charset="-120"/>
              </a:rPr>
              <a:t>Findings point to a need for bigger, more culturally diverse trials that track engagement, not just short-term symptom change.</a:t>
            </a:r>
            <a:endParaRPr lang="en-US" sz="1250" dirty="0"/>
          </a:p>
        </p:txBody>
      </p:sp>
      <p:sp>
        <p:nvSpPr>
          <p:cNvPr id="16" name="Shape 13"/>
          <p:cNvSpPr/>
          <p:nvPr/>
        </p:nvSpPr>
        <p:spPr>
          <a:xfrm>
            <a:off x="8065008" y="1965960"/>
            <a:ext cx="3529584" cy="3566160"/>
          </a:xfrm>
          <a:prstGeom prst="roundRect">
            <a:avLst>
              <a:gd name="adj" fmla="val 2591"/>
            </a:avLst>
          </a:prstGeom>
          <a:solidFill>
            <a:schemeClr val="accent1">
              <a:lumMod val="20000"/>
              <a:lumOff val="80000"/>
            </a:schemeClr>
          </a:solidFill>
          <a:ln w="12700">
            <a:solidFill>
              <a:srgbClr val="DCEBE9"/>
            </a:solidFill>
            <a:prstDash val="solid"/>
          </a:ln>
        </p:spPr>
        <p:txBody>
          <a:bodyPr/>
          <a:lstStyle/>
          <a:p>
            <a:endParaRPr lang="en-US"/>
          </a:p>
        </p:txBody>
      </p:sp>
      <p:sp>
        <p:nvSpPr>
          <p:cNvPr id="17" name="Shape 14"/>
          <p:cNvSpPr/>
          <p:nvPr/>
        </p:nvSpPr>
        <p:spPr>
          <a:xfrm>
            <a:off x="8321040" y="2221992"/>
            <a:ext cx="502920" cy="502920"/>
          </a:xfrm>
          <a:prstGeom prst="roundRect">
            <a:avLst>
              <a:gd name="adj" fmla="val 50909"/>
            </a:avLst>
          </a:prstGeom>
          <a:solidFill>
            <a:srgbClr val="00A896"/>
          </a:solidFill>
          <a:ln/>
        </p:spPr>
        <p:txBody>
          <a:bodyPr/>
          <a:lstStyle/>
          <a:p>
            <a:endParaRPr lang="en-US"/>
          </a:p>
        </p:txBody>
      </p:sp>
      <p:sp>
        <p:nvSpPr>
          <p:cNvPr id="18" name="Text 15"/>
          <p:cNvSpPr/>
          <p:nvPr/>
        </p:nvSpPr>
        <p:spPr>
          <a:xfrm>
            <a:off x="8321040" y="2221992"/>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3</a:t>
            </a:r>
            <a:endParaRPr lang="en-US" sz="2000" dirty="0"/>
          </a:p>
        </p:txBody>
      </p:sp>
      <p:sp>
        <p:nvSpPr>
          <p:cNvPr id="19" name="Text 16"/>
          <p:cNvSpPr/>
          <p:nvPr/>
        </p:nvSpPr>
        <p:spPr>
          <a:xfrm>
            <a:off x="8321040" y="2926080"/>
            <a:ext cx="3017520" cy="640080"/>
          </a:xfrm>
          <a:prstGeom prst="rect">
            <a:avLst/>
          </a:prstGeom>
          <a:noFill/>
          <a:ln/>
        </p:spPr>
        <p:txBody>
          <a:bodyPr wrap="square" lIns="0" tIns="0" rIns="0" bIns="0" rtlCol="0" anchor="ctr"/>
          <a:lstStyle/>
          <a:p>
            <a:pPr marL="0" indent="0">
              <a:buNone/>
            </a:pPr>
            <a:r>
              <a:rPr lang="en-US" sz="1500" b="1" dirty="0">
                <a:solidFill>
                  <a:srgbClr val="0B2B2E"/>
                </a:solidFill>
                <a:latin typeface="Cambria" pitchFamily="34" charset="0"/>
                <a:ea typeface="Cambria" pitchFamily="34" charset="-122"/>
                <a:cs typeface="Cambria" pitchFamily="34" charset="-120"/>
              </a:rPr>
              <a:t>Real-world evaluation</a:t>
            </a:r>
            <a:endParaRPr lang="en-US" sz="1500" dirty="0"/>
          </a:p>
        </p:txBody>
      </p:sp>
      <p:sp>
        <p:nvSpPr>
          <p:cNvPr id="20" name="Text 17"/>
          <p:cNvSpPr/>
          <p:nvPr/>
        </p:nvSpPr>
        <p:spPr>
          <a:xfrm>
            <a:off x="8321040" y="3566160"/>
            <a:ext cx="3017520" cy="1737360"/>
          </a:xfrm>
          <a:prstGeom prst="rect">
            <a:avLst/>
          </a:prstGeom>
          <a:noFill/>
          <a:ln/>
        </p:spPr>
        <p:txBody>
          <a:bodyPr wrap="square" lIns="0" tIns="0" rIns="0" bIns="0" rtlCol="0" anchor="ctr"/>
          <a:lstStyle/>
          <a:p>
            <a:pPr marL="0" indent="0">
              <a:lnSpc>
                <a:spcPct val="115000"/>
              </a:lnSpc>
              <a:buNone/>
            </a:pPr>
            <a:r>
              <a:rPr lang="en-US" sz="1250" dirty="0">
                <a:solidFill>
                  <a:srgbClr val="35494B"/>
                </a:solidFill>
                <a:latin typeface="Calibri" pitchFamily="34" charset="0"/>
                <a:ea typeface="Calibri" pitchFamily="34" charset="-122"/>
                <a:cs typeface="Calibri" pitchFamily="34" charset="-120"/>
              </a:rPr>
              <a:t>Rolling Mind Connect out on campus offers a live opportunity to study engagement and effectiveness outside a controlled trial.</a:t>
            </a:r>
            <a:endParaRPr lang="en-US" sz="1250" dirty="0"/>
          </a:p>
        </p:txBody>
      </p:sp>
      <p:sp>
        <p:nvSpPr>
          <p:cNvPr id="21" name="Text 18"/>
          <p:cNvSpPr/>
          <p:nvPr/>
        </p:nvSpPr>
        <p:spPr>
          <a:xfrm>
            <a:off x="7529866" y="5948172"/>
            <a:ext cx="4064726" cy="320040"/>
          </a:xfrm>
          <a:prstGeom prst="rect">
            <a:avLst/>
          </a:prstGeom>
          <a:noFill/>
          <a:ln/>
        </p:spPr>
        <p:txBody>
          <a:bodyPr wrap="square" lIns="0" tIns="0" rIns="0" bIns="0" rtlCol="0" anchor="ctr"/>
          <a:lstStyle/>
          <a:p>
            <a:pPr marL="0" indent="0" algn="r">
              <a:buNone/>
            </a:pPr>
            <a:r>
              <a:rPr lang="en-US" sz="1400" i="1" dirty="0">
                <a:latin typeface="Arial" panose="020B0604020202020204" pitchFamily="34" charset="0"/>
                <a:ea typeface="Calibri" pitchFamily="34" charset="-122"/>
                <a:cs typeface="Arial" panose="020B0604020202020204" pitchFamily="34" charset="0"/>
              </a:rPr>
              <a:t>Jackson et al., 2024; Madrid-Cagigal et al., 2025</a:t>
            </a:r>
            <a:endParaRPr lang="en-US" sz="1400" dirty="0">
              <a:latin typeface="Arial" panose="020B0604020202020204" pitchFamily="34" charset="0"/>
              <a:cs typeface="Arial" panose="020B0604020202020204" pitchFamily="34" charset="0"/>
            </a:endParaRPr>
          </a:p>
        </p:txBody>
      </p:sp>
      <p:sp>
        <p:nvSpPr>
          <p:cNvPr id="23" name="Text 20"/>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C7A7D"/>
                </a:solidFill>
                <a:latin typeface="Calibri" pitchFamily="34" charset="0"/>
                <a:ea typeface="Calibri" pitchFamily="34" charset="-122"/>
                <a:cs typeface="Calibri" pitchFamily="34" charset="-120"/>
              </a:rPr>
              <a:t>09</a:t>
            </a:r>
            <a:endParaRPr lang="en-US" sz="10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548640" y="457200"/>
            <a:ext cx="822960" cy="822960"/>
          </a:xfrm>
          <a:prstGeom prst="ellipse">
            <a:avLst/>
          </a:prstGeom>
          <a:solidFill>
            <a:srgbClr val="028090"/>
          </a:solidFill>
          <a:ln/>
        </p:spPr>
        <p:txBody>
          <a:bodyPr/>
          <a:lstStyle/>
          <a:p>
            <a:endParaRPr lang="en-US"/>
          </a:p>
        </p:txBody>
      </p:sp>
      <p:pic>
        <p:nvPicPr>
          <p:cNvPr id="3" name="Image 0" descr="education.png"/>
          <p:cNvPicPr>
            <a:picLocks noChangeAspect="1"/>
          </p:cNvPicPr>
          <p:nvPr/>
        </p:nvPicPr>
        <p:blipFill>
          <a:blip r:embed="rId3"/>
          <a:stretch>
            <a:fillRect/>
          </a:stretch>
        </p:blipFill>
        <p:spPr>
          <a:xfrm>
            <a:off x="762610" y="671170"/>
            <a:ext cx="395021" cy="395021"/>
          </a:xfrm>
          <a:prstGeom prst="rect">
            <a:avLst/>
          </a:prstGeom>
        </p:spPr>
      </p:pic>
      <p:sp>
        <p:nvSpPr>
          <p:cNvPr id="4" name="Text 1"/>
          <p:cNvSpPr/>
          <p:nvPr/>
        </p:nvSpPr>
        <p:spPr>
          <a:xfrm>
            <a:off x="1554480" y="502920"/>
            <a:ext cx="5486400" cy="320040"/>
          </a:xfrm>
          <a:prstGeom prst="rect">
            <a:avLst/>
          </a:prstGeom>
          <a:noFill/>
          <a:ln/>
        </p:spPr>
        <p:txBody>
          <a:bodyPr wrap="square" rtlCol="0" anchor="ctr"/>
          <a:lstStyle/>
          <a:p>
            <a:pPr marL="0" indent="0">
              <a:buNone/>
            </a:pPr>
            <a:r>
              <a:rPr lang="en-US" sz="1400" b="1" kern="0" spc="150" dirty="0">
                <a:solidFill>
                  <a:srgbClr val="028090"/>
                </a:solidFill>
                <a:latin typeface="Arial" panose="020B0604020202020204" pitchFamily="34" charset="0"/>
                <a:ea typeface="Calibri" pitchFamily="34" charset="-122"/>
                <a:cs typeface="Arial" panose="020B0604020202020204" pitchFamily="34" charset="0"/>
              </a:rPr>
              <a:t>IMPLICATIONS</a:t>
            </a:r>
            <a:endParaRPr lang="en-US" sz="1400" dirty="0">
              <a:latin typeface="Arial" panose="020B0604020202020204" pitchFamily="34" charset="0"/>
              <a:cs typeface="Arial" panose="020B0604020202020204" pitchFamily="34" charset="0"/>
            </a:endParaRPr>
          </a:p>
        </p:txBody>
      </p:sp>
      <p:sp>
        <p:nvSpPr>
          <p:cNvPr id="5" name="Text 2"/>
          <p:cNvSpPr/>
          <p:nvPr/>
        </p:nvSpPr>
        <p:spPr>
          <a:xfrm>
            <a:off x="1554480" y="777240"/>
            <a:ext cx="8686800" cy="502920"/>
          </a:xfrm>
          <a:prstGeom prst="rect">
            <a:avLst/>
          </a:prstGeom>
          <a:noFill/>
          <a:ln/>
        </p:spPr>
        <p:txBody>
          <a:bodyPr wrap="square" rtlCol="0" anchor="ctr"/>
          <a:lstStyle/>
          <a:p>
            <a:r>
              <a:rPr lang="en-US" sz="3200" b="1" dirty="0">
                <a:solidFill>
                  <a:srgbClr val="0B2B2E"/>
                </a:solidFill>
                <a:latin typeface="Arial" panose="020B0604020202020204" pitchFamily="34" charset="0"/>
                <a:ea typeface="Cambria" pitchFamily="34" charset="-122"/>
                <a:cs typeface="Arial" panose="020B0604020202020204" pitchFamily="34" charset="0"/>
              </a:rPr>
              <a:t>What this mean for education</a:t>
            </a:r>
            <a:endParaRPr lang="en-US" sz="3200" dirty="0">
              <a:latin typeface="Arial" panose="020B0604020202020204" pitchFamily="34" charset="0"/>
              <a:cs typeface="Arial" panose="020B0604020202020204" pitchFamily="34" charset="0"/>
            </a:endParaRPr>
          </a:p>
        </p:txBody>
      </p:sp>
      <p:sp>
        <p:nvSpPr>
          <p:cNvPr id="6" name="Text 3"/>
          <p:cNvSpPr/>
          <p:nvPr/>
        </p:nvSpPr>
        <p:spPr>
          <a:xfrm>
            <a:off x="1554480" y="1579517"/>
            <a:ext cx="5943600" cy="3698966"/>
          </a:xfrm>
          <a:prstGeom prst="rect">
            <a:avLst/>
          </a:prstGeom>
          <a:noFill/>
          <a:ln/>
        </p:spPr>
        <p:txBody>
          <a:bodyPr wrap="square" lIns="0" tIns="0" rIns="0" bIns="0" rtlCol="0" anchor="ctr"/>
          <a:lstStyle/>
          <a:p>
            <a:pPr marL="342900" indent="-342900">
              <a:lnSpc>
                <a:spcPct val="150000"/>
              </a:lnSpc>
              <a:spcAft>
                <a:spcPts val="10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Mind Connect can be embedded directly into international-student induction, so digital support is introduced before problems escalate.</a:t>
            </a:r>
            <a:endParaRPr lang="en-US" sz="1600" dirty="0">
              <a:latin typeface="Arial" panose="020B0604020202020204" pitchFamily="34" charset="0"/>
              <a:cs typeface="Arial" panose="020B0604020202020204" pitchFamily="34" charset="0"/>
            </a:endParaRPr>
          </a:p>
          <a:p>
            <a:pPr marL="342900" indent="-342900">
              <a:lnSpc>
                <a:spcPct val="150000"/>
              </a:lnSpc>
              <a:spcAft>
                <a:spcPts val="1000"/>
              </a:spcAft>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Staff training on the tool builds mental health and digital literacy among tutors, wardens and welfare teams, not only students.</a:t>
            </a:r>
            <a:endParaRPr lang="en-US" sz="1600" dirty="0">
              <a:latin typeface="Arial" panose="020B0604020202020204" pitchFamily="34" charset="0"/>
              <a:cs typeface="Arial" panose="020B0604020202020204" pitchFamily="34" charset="0"/>
            </a:endParaRPr>
          </a:p>
          <a:p>
            <a:pPr marL="342900" indent="-342900">
              <a:lnSpc>
                <a:spcPct val="150000"/>
              </a:lnSpc>
              <a:buSzPct val="100000"/>
              <a:buChar char="●"/>
            </a:pPr>
            <a:r>
              <a:rPr lang="en-US" sz="1600" dirty="0">
                <a:solidFill>
                  <a:srgbClr val="0B2B2E"/>
                </a:solidFill>
                <a:latin typeface="Arial" panose="020B0604020202020204" pitchFamily="34" charset="0"/>
                <a:ea typeface="Calibri" pitchFamily="34" charset="-122"/>
                <a:cs typeface="Arial" panose="020B0604020202020204" pitchFamily="34" charset="0"/>
              </a:rPr>
              <a:t>It offers a practical case study for health-promotion modules on how planning models translate into a real, evidence-based intervention.</a:t>
            </a:r>
            <a:endParaRPr lang="en-US" sz="1600" dirty="0">
              <a:latin typeface="Arial" panose="020B0604020202020204" pitchFamily="34" charset="0"/>
              <a:cs typeface="Arial" panose="020B0604020202020204" pitchFamily="34" charset="0"/>
            </a:endParaRPr>
          </a:p>
        </p:txBody>
      </p:sp>
      <p:sp>
        <p:nvSpPr>
          <p:cNvPr id="11" name="Text 8"/>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C7A7D"/>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ECFE6A-3A2A-D5D6-F5F2-CAA8E7F6BBB5}"/>
              </a:ext>
            </a:extLst>
          </p:cNvPr>
          <p:cNvSpPr txBox="1"/>
          <p:nvPr/>
        </p:nvSpPr>
        <p:spPr>
          <a:xfrm>
            <a:off x="283029" y="185448"/>
            <a:ext cx="4114800" cy="584775"/>
          </a:xfrm>
          <a:prstGeom prst="rect">
            <a:avLst/>
          </a:prstGeom>
          <a:noFill/>
        </p:spPr>
        <p:txBody>
          <a:bodyPr wrap="square">
            <a:spAutoFit/>
          </a:bodyPr>
          <a:lstStyle/>
          <a:p>
            <a:r>
              <a:rPr lang="en-US" sz="3200" b="1" kern="0" spc="150" dirty="0">
                <a:latin typeface="Arial" panose="020B0604020202020204" pitchFamily="34" charset="0"/>
                <a:ea typeface="Calibri" pitchFamily="34" charset="-122"/>
                <a:cs typeface="Arial" panose="020B0604020202020204" pitchFamily="34" charset="0"/>
              </a:rPr>
              <a:t>REFERENCES</a:t>
            </a:r>
            <a:endParaRPr lang="en-US" sz="3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C71AC4B-E788-F84B-E730-423C70AB72ED}"/>
              </a:ext>
            </a:extLst>
          </p:cNvPr>
          <p:cNvSpPr txBox="1"/>
          <p:nvPr/>
        </p:nvSpPr>
        <p:spPr>
          <a:xfrm>
            <a:off x="485192" y="770223"/>
            <a:ext cx="11336694" cy="6587381"/>
          </a:xfrm>
          <a:prstGeom prst="rect">
            <a:avLst/>
          </a:prstGeom>
          <a:noFill/>
        </p:spPr>
        <p:txBody>
          <a:bodyPr wrap="square">
            <a:spAutoFit/>
          </a:bodyPr>
          <a:lstStyle/>
          <a:p>
            <a:pPr>
              <a:lnSpc>
                <a:spcPct val="107000"/>
              </a:lnSpc>
              <a:spcAft>
                <a:spcPts val="800"/>
              </a:spcAft>
              <a:buNone/>
            </a:pPr>
            <a:r>
              <a:rPr lang="en-US" sz="1100" kern="100" dirty="0" err="1">
                <a:effectLst/>
                <a:latin typeface="Arial" panose="020B0604020202020204" pitchFamily="34" charset="0"/>
                <a:ea typeface="Aptos" panose="020B0004020202020204" pitchFamily="34" charset="0"/>
                <a:cs typeface="Arial" panose="020B0604020202020204" pitchFamily="34" charset="0"/>
              </a:rPr>
              <a:t>Aldarweesh</a:t>
            </a:r>
            <a:r>
              <a:rPr lang="en-US" sz="1100" kern="100" dirty="0">
                <a:effectLst/>
                <a:latin typeface="Arial" panose="020B0604020202020204" pitchFamily="34" charset="0"/>
                <a:ea typeface="Aptos" panose="020B0004020202020204" pitchFamily="34" charset="0"/>
                <a:cs typeface="Arial" panose="020B0604020202020204" pitchFamily="34" charset="0"/>
              </a:rPr>
              <a:t>, F. M., Johnson, C. E., Roelfs, D. J., Karimi, S. M., &amp; Antimisiaris, D. (2025). Mental health outcomes and digital service utilization: A comparative analysis of Arab American and Arab/Middle Eastern international students during the COVID-19 recovery period. Healthcare, 13(19), 2436.</a:t>
            </a:r>
            <a:endParaRPr lang="en-IN"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IN" sz="1100" kern="100" dirty="0">
                <a:effectLst/>
                <a:latin typeface="Arial" panose="020B0604020202020204" pitchFamily="34" charset="0"/>
                <a:ea typeface="Aptos" panose="020B0004020202020204" pitchFamily="34" charset="0"/>
                <a:cs typeface="Arial" panose="020B0604020202020204" pitchFamily="34" charset="0"/>
              </a:rPr>
              <a:t>Ball, N. (2024). </a:t>
            </a:r>
            <a:r>
              <a:rPr lang="en-IN" sz="1100" i="1" kern="100" dirty="0">
                <a:effectLst/>
                <a:latin typeface="Arial" panose="020B0604020202020204" pitchFamily="34" charset="0"/>
                <a:ea typeface="Aptos" panose="020B0004020202020204" pitchFamily="34" charset="0"/>
                <a:cs typeface="Arial" panose="020B0604020202020204" pitchFamily="34" charset="0"/>
              </a:rPr>
              <a:t>Overcoming stigma: The importance of seeking help for mental health issues - the talking rooms - counselling &amp; psychotherapy in Glasgow</a:t>
            </a:r>
            <a:r>
              <a:rPr lang="en-IN" sz="1100" kern="100" dirty="0">
                <a:effectLst/>
                <a:latin typeface="Arial" panose="020B0604020202020204" pitchFamily="34" charset="0"/>
                <a:ea typeface="Aptos" panose="020B0004020202020204" pitchFamily="34" charset="0"/>
                <a:cs typeface="Arial" panose="020B0604020202020204" pitchFamily="34" charset="0"/>
              </a:rPr>
              <a:t>. [online] </a:t>
            </a:r>
            <a:r>
              <a:rPr lang="en-IN" sz="1100" i="1" kern="100" dirty="0">
                <a:effectLst/>
                <a:latin typeface="Arial" panose="020B0604020202020204" pitchFamily="34" charset="0"/>
                <a:ea typeface="Aptos" panose="020B0004020202020204" pitchFamily="34" charset="0"/>
                <a:cs typeface="Arial" panose="020B0604020202020204" pitchFamily="34" charset="0"/>
              </a:rPr>
              <a:t>The Talking Rooms</a:t>
            </a:r>
            <a:r>
              <a:rPr lang="en-IN" sz="1100" kern="100" dirty="0">
                <a:effectLst/>
                <a:latin typeface="Arial" panose="020B0604020202020204" pitchFamily="34" charset="0"/>
                <a:ea typeface="Aptos" panose="020B0004020202020204" pitchFamily="34" charset="0"/>
                <a:cs typeface="Arial" panose="020B0604020202020204" pitchFamily="34" charset="0"/>
              </a:rPr>
              <a:t>. Available at: https://www.thetalkingrooms.com/2024/05/16/overcoming-stigma-the-importance-of-seeking-help-for-mental-health-issues/ [Accessed 6 Aug. 2026].</a:t>
            </a:r>
          </a:p>
          <a:p>
            <a:pPr>
              <a:lnSpc>
                <a:spcPct val="107000"/>
              </a:lnSpc>
              <a:spcAft>
                <a:spcPts val="800"/>
              </a:spcAft>
              <a:buNone/>
            </a:pPr>
            <a:r>
              <a:rPr lang="en-IN" sz="1100" kern="100" dirty="0">
                <a:effectLst/>
                <a:latin typeface="Arial" panose="020B0604020202020204" pitchFamily="34" charset="0"/>
                <a:ea typeface="Aptos" panose="020B0004020202020204" pitchFamily="34" charset="0"/>
                <a:cs typeface="Arial" panose="020B0604020202020204" pitchFamily="34" charset="0"/>
              </a:rPr>
              <a:t>Bondarenko, S. (2018). </a:t>
            </a:r>
            <a:r>
              <a:rPr lang="en-IN" sz="1100" i="1" kern="100" dirty="0">
                <a:effectLst/>
                <a:latin typeface="Arial" panose="020B0604020202020204" pitchFamily="34" charset="0"/>
                <a:ea typeface="Aptos" panose="020B0004020202020204" pitchFamily="34" charset="0"/>
                <a:cs typeface="Arial" panose="020B0604020202020204" pitchFamily="34" charset="0"/>
              </a:rPr>
              <a:t>GDPR - what is it and how it affects you</a:t>
            </a:r>
            <a:r>
              <a:rPr lang="en-IN" sz="1100" kern="100" dirty="0">
                <a:effectLst/>
                <a:latin typeface="Arial" panose="020B0604020202020204" pitchFamily="34" charset="0"/>
                <a:ea typeface="Aptos" panose="020B0004020202020204" pitchFamily="34" charset="0"/>
                <a:cs typeface="Arial" panose="020B0604020202020204" pitchFamily="34" charset="0"/>
              </a:rPr>
              <a:t>. [online] </a:t>
            </a:r>
            <a:r>
              <a:rPr lang="en-IN" sz="1100" i="1" kern="100" dirty="0">
                <a:effectLst/>
                <a:latin typeface="Arial" panose="020B0604020202020204" pitchFamily="34" charset="0"/>
                <a:ea typeface="Aptos" panose="020B0004020202020204" pitchFamily="34" charset="0"/>
                <a:cs typeface="Arial" panose="020B0604020202020204" pitchFamily="34" charset="0"/>
              </a:rPr>
              <a:t>Prestige Business Management</a:t>
            </a:r>
            <a:r>
              <a:rPr lang="en-IN" sz="1100" kern="100" dirty="0">
                <a:effectLst/>
                <a:latin typeface="Arial" panose="020B0604020202020204" pitchFamily="34" charset="0"/>
                <a:ea typeface="Aptos" panose="020B0004020202020204" pitchFamily="34" charset="0"/>
                <a:cs typeface="Arial" panose="020B0604020202020204" pitchFamily="34" charset="0"/>
              </a:rPr>
              <a:t>. Available at: https://www.prestigebm.co.uk/gdpr-what-is-it-and-how-it-affects-you/ [Accessed 6 Aug. 2026].</a:t>
            </a:r>
          </a:p>
          <a:p>
            <a:pPr>
              <a:lnSpc>
                <a:spcPct val="107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Brown, C.E.B., Richardson, K., Halil-</a:t>
            </a:r>
            <a:r>
              <a:rPr lang="en-US" sz="1100" kern="100" dirty="0" err="1">
                <a:effectLst/>
                <a:latin typeface="Arial" panose="020B0604020202020204" pitchFamily="34" charset="0"/>
                <a:ea typeface="Aptos" panose="020B0004020202020204" pitchFamily="34" charset="0"/>
                <a:cs typeface="Arial" panose="020B0604020202020204" pitchFamily="34" charset="0"/>
              </a:rPr>
              <a:t>Pizzirani</a:t>
            </a:r>
            <a:r>
              <a:rPr lang="en-US" sz="1100" kern="100" dirty="0">
                <a:effectLst/>
                <a:latin typeface="Arial" panose="020B0604020202020204" pitchFamily="34" charset="0"/>
                <a:ea typeface="Aptos" panose="020B0004020202020204" pitchFamily="34" charset="0"/>
                <a:cs typeface="Arial" panose="020B0604020202020204" pitchFamily="34" charset="0"/>
              </a:rPr>
              <a:t>, B., Hughes, S., Atkins, L., </a:t>
            </a:r>
            <a:r>
              <a:rPr lang="en-US" sz="1100" kern="100" dirty="0" err="1">
                <a:effectLst/>
                <a:latin typeface="Arial" panose="020B0604020202020204" pitchFamily="34" charset="0"/>
                <a:ea typeface="Aptos" panose="020B0004020202020204" pitchFamily="34" charset="0"/>
                <a:cs typeface="Arial" panose="020B0604020202020204" pitchFamily="34" charset="0"/>
              </a:rPr>
              <a:t>Perowne</a:t>
            </a:r>
            <a:r>
              <a:rPr lang="en-US" sz="1100" kern="100" dirty="0">
                <a:effectLst/>
                <a:latin typeface="Arial" panose="020B0604020202020204" pitchFamily="34" charset="0"/>
                <a:ea typeface="Aptos" panose="020B0004020202020204" pitchFamily="34" charset="0"/>
                <a:cs typeface="Arial" panose="020B0604020202020204" pitchFamily="34" charset="0"/>
              </a:rPr>
              <a:t>, R., Pitt, J., Yücel, M. and Segrave, R.A. (2024) 'Developing the PEAK mood, mind, and marks program to support university students' mental and cognitive health through physical exercise: a qualitative study using the </a:t>
            </a:r>
            <a:r>
              <a:rPr lang="en-US" sz="1100" kern="100" dirty="0" err="1">
                <a:effectLst/>
                <a:latin typeface="Arial" panose="020B0604020202020204" pitchFamily="34" charset="0"/>
                <a:ea typeface="Aptos" panose="020B0004020202020204" pitchFamily="34" charset="0"/>
                <a:cs typeface="Arial" panose="020B0604020202020204" pitchFamily="34" charset="0"/>
              </a:rPr>
              <a:t>Behaviour</a:t>
            </a:r>
            <a:r>
              <a:rPr lang="en-US" sz="1100" kern="100" dirty="0">
                <a:effectLst/>
                <a:latin typeface="Arial" panose="020B0604020202020204" pitchFamily="34" charset="0"/>
                <a:ea typeface="Aptos" panose="020B0004020202020204" pitchFamily="34" charset="0"/>
                <a:cs typeface="Arial" panose="020B0604020202020204" pitchFamily="34" charset="0"/>
              </a:rPr>
              <a:t> Change Wheel', BMC Public Health, 24, 1959.</a:t>
            </a:r>
            <a:endParaRPr lang="en-IN"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IN" sz="1100" kern="100" dirty="0">
                <a:effectLst/>
                <a:latin typeface="Arial" panose="020B0604020202020204" pitchFamily="34" charset="0"/>
                <a:ea typeface="Aptos" panose="020B0004020202020204" pitchFamily="34" charset="0"/>
                <a:cs typeface="Arial" panose="020B0604020202020204" pitchFamily="34" charset="0"/>
              </a:rPr>
              <a:t>DHSC (2022). </a:t>
            </a:r>
            <a:r>
              <a:rPr lang="en-IN" sz="1100" i="1" kern="100" dirty="0">
                <a:effectLst/>
                <a:latin typeface="Arial" panose="020B0604020202020204" pitchFamily="34" charset="0"/>
                <a:ea typeface="Aptos" panose="020B0004020202020204" pitchFamily="34" charset="0"/>
                <a:cs typeface="Arial" panose="020B0604020202020204" pitchFamily="34" charset="0"/>
              </a:rPr>
              <a:t>A plan for Digital Health and Social Care</a:t>
            </a:r>
            <a:r>
              <a:rPr lang="en-IN" sz="1100" kern="100" dirty="0">
                <a:effectLst/>
                <a:latin typeface="Arial" panose="020B0604020202020204" pitchFamily="34" charset="0"/>
                <a:ea typeface="Aptos" panose="020B0004020202020204" pitchFamily="34" charset="0"/>
                <a:cs typeface="Arial" panose="020B0604020202020204" pitchFamily="34" charset="0"/>
              </a:rPr>
              <a:t>. [online] </a:t>
            </a:r>
            <a:r>
              <a:rPr lang="en-IN" sz="1100" i="1" kern="100" dirty="0">
                <a:effectLst/>
                <a:latin typeface="Arial" panose="020B0604020202020204" pitchFamily="34" charset="0"/>
                <a:ea typeface="Aptos" panose="020B0004020202020204" pitchFamily="34" charset="0"/>
                <a:cs typeface="Arial" panose="020B0604020202020204" pitchFamily="34" charset="0"/>
              </a:rPr>
              <a:t>GOV.UK</a:t>
            </a:r>
            <a:r>
              <a:rPr lang="en-IN" sz="1100" kern="100" dirty="0">
                <a:effectLst/>
                <a:latin typeface="Arial" panose="020B0604020202020204" pitchFamily="34" charset="0"/>
                <a:ea typeface="Aptos" panose="020B0004020202020204" pitchFamily="34" charset="0"/>
                <a:cs typeface="Arial" panose="020B0604020202020204" pitchFamily="34" charset="0"/>
              </a:rPr>
              <a:t>. Available at: https://www.gov.uk/government/publications/a-plan-for-digital-health-and-social-care/a-plan-for-digital-health-and-social-care [Accessed 12 Aug. 2026].</a:t>
            </a:r>
          </a:p>
          <a:p>
            <a:pPr>
              <a:lnSpc>
                <a:spcPct val="107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Farrer, L.M. et al. (2025) 'Digital mental health interventions for university students with mental health difficulties: a systematic review and meta-analysis', Early Intervention in Psychiatry.</a:t>
            </a:r>
            <a:endParaRPr lang="en-IN"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Ferrari, M., Allan, S., Arnold, C., Eleftheriadis, D., Alvarez-Jimenez, M., </a:t>
            </a:r>
            <a:r>
              <a:rPr lang="en-US" sz="1100" kern="100" dirty="0" err="1">
                <a:effectLst/>
                <a:latin typeface="Arial" panose="020B0604020202020204" pitchFamily="34" charset="0"/>
                <a:ea typeface="Aptos" panose="020B0004020202020204" pitchFamily="34" charset="0"/>
                <a:cs typeface="Arial" panose="020B0604020202020204" pitchFamily="34" charset="0"/>
              </a:rPr>
              <a:t>Gumley</a:t>
            </a:r>
            <a:r>
              <a:rPr lang="en-US" sz="1100" kern="100" dirty="0">
                <a:effectLst/>
                <a:latin typeface="Arial" panose="020B0604020202020204" pitchFamily="34" charset="0"/>
                <a:ea typeface="Aptos" panose="020B0004020202020204" pitchFamily="34" charset="0"/>
                <a:cs typeface="Arial" panose="020B0604020202020204" pitchFamily="34" charset="0"/>
              </a:rPr>
              <a:t>, A., &amp; Gleeson, J. F. (2022). Digital interventions for psychological well-being in university students: Systematic review and meta-analysis. Journal of Medical Internet Research, 24(9), e39686.</a:t>
            </a:r>
          </a:p>
          <a:p>
            <a:pPr>
              <a:lnSpc>
                <a:spcPct val="107000"/>
              </a:lnSpc>
              <a:spcAft>
                <a:spcPts val="800"/>
              </a:spcAft>
              <a:buNone/>
            </a:pPr>
            <a:r>
              <a:rPr lang="en-US" sz="1100" kern="100" dirty="0">
                <a:latin typeface="Arial" panose="020B0604020202020204" pitchFamily="34" charset="0"/>
                <a:ea typeface="Aptos" panose="020B0004020202020204" pitchFamily="34" charset="0"/>
                <a:cs typeface="Arial" panose="020B0604020202020204" pitchFamily="34" charset="0"/>
              </a:rPr>
              <a:t>Fitzpatrick, K.K., Darcy, A. and </a:t>
            </a:r>
            <a:r>
              <a:rPr lang="en-US" sz="1100" kern="100" dirty="0" err="1">
                <a:latin typeface="Arial" panose="020B0604020202020204" pitchFamily="34" charset="0"/>
                <a:ea typeface="Aptos" panose="020B0004020202020204" pitchFamily="34" charset="0"/>
                <a:cs typeface="Arial" panose="020B0604020202020204" pitchFamily="34" charset="0"/>
              </a:rPr>
              <a:t>Vierhile</a:t>
            </a:r>
            <a:r>
              <a:rPr lang="en-US" sz="1100" kern="100" dirty="0">
                <a:latin typeface="Arial" panose="020B0604020202020204" pitchFamily="34" charset="0"/>
                <a:ea typeface="Aptos" panose="020B0004020202020204" pitchFamily="34" charset="0"/>
                <a:cs typeface="Arial" panose="020B0604020202020204" pitchFamily="34" charset="0"/>
              </a:rPr>
              <a:t>, M. (2017) 'Delivering cognitive behavior therapy to young adults with symptoms of depression and anxiety using a fully automated conversational agent (</a:t>
            </a:r>
            <a:r>
              <a:rPr lang="en-US" sz="1100" kern="100" dirty="0" err="1">
                <a:latin typeface="Arial" panose="020B0604020202020204" pitchFamily="34" charset="0"/>
                <a:ea typeface="Aptos" panose="020B0004020202020204" pitchFamily="34" charset="0"/>
                <a:cs typeface="Arial" panose="020B0604020202020204" pitchFamily="34" charset="0"/>
              </a:rPr>
              <a:t>Woebot</a:t>
            </a:r>
            <a:r>
              <a:rPr lang="en-US" sz="1100" kern="100" dirty="0">
                <a:latin typeface="Arial" panose="020B0604020202020204" pitchFamily="34" charset="0"/>
                <a:ea typeface="Aptos" panose="020B0004020202020204" pitchFamily="34" charset="0"/>
                <a:cs typeface="Arial" panose="020B0604020202020204" pitchFamily="34" charset="0"/>
              </a:rPr>
              <a:t>): a randomized controlled trial', JMIR Mental Health, 4(2), e19.</a:t>
            </a:r>
            <a:endParaRPr lang="en-IN" sz="1100" kern="100" dirty="0">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US" sz="1100" kern="100" dirty="0">
                <a:latin typeface="Arial" panose="020B0604020202020204" pitchFamily="34" charset="0"/>
                <a:ea typeface="Aptos" panose="020B0004020202020204" pitchFamily="34" charset="0"/>
                <a:cs typeface="Arial" panose="020B0604020202020204" pitchFamily="34" charset="0"/>
              </a:rPr>
              <a:t>Harith, S., Backhaus, I., </a:t>
            </a:r>
            <a:r>
              <a:rPr lang="en-US" sz="1100" kern="100" dirty="0" err="1">
                <a:latin typeface="Arial" panose="020B0604020202020204" pitchFamily="34" charset="0"/>
                <a:ea typeface="Aptos" panose="020B0004020202020204" pitchFamily="34" charset="0"/>
                <a:cs typeface="Arial" panose="020B0604020202020204" pitchFamily="34" charset="0"/>
              </a:rPr>
              <a:t>Mohbin</a:t>
            </a:r>
            <a:r>
              <a:rPr lang="en-US" sz="1100" kern="100" dirty="0">
                <a:latin typeface="Arial" panose="020B0604020202020204" pitchFamily="34" charset="0"/>
                <a:ea typeface="Aptos" panose="020B0004020202020204" pitchFamily="34" charset="0"/>
                <a:cs typeface="Arial" panose="020B0604020202020204" pitchFamily="34" charset="0"/>
              </a:rPr>
              <a:t>, N., Ngo, H.T. and Khoo, S. (2022) 'Effectiveness of digital mental health interventions for university students: an umbrella review', </a:t>
            </a:r>
            <a:r>
              <a:rPr lang="en-US" sz="1100" kern="100" dirty="0" err="1">
                <a:latin typeface="Arial" panose="020B0604020202020204" pitchFamily="34" charset="0"/>
                <a:ea typeface="Aptos" panose="020B0004020202020204" pitchFamily="34" charset="0"/>
                <a:cs typeface="Arial" panose="020B0604020202020204" pitchFamily="34" charset="0"/>
              </a:rPr>
              <a:t>PeerJ</a:t>
            </a:r>
            <a:r>
              <a:rPr lang="en-US" sz="1100" kern="100" dirty="0">
                <a:latin typeface="Arial" panose="020B0604020202020204" pitchFamily="34" charset="0"/>
                <a:ea typeface="Aptos" panose="020B0004020202020204" pitchFamily="34" charset="0"/>
                <a:cs typeface="Arial" panose="020B0604020202020204" pitchFamily="34" charset="0"/>
              </a:rPr>
              <a:t>, 10, e13111.</a:t>
            </a:r>
            <a:endParaRPr lang="en-IN" sz="1100" kern="100" dirty="0">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US" sz="1100" kern="100" dirty="0">
                <a:latin typeface="Arial" panose="020B0604020202020204" pitchFamily="34" charset="0"/>
                <a:ea typeface="Aptos" panose="020B0004020202020204" pitchFamily="34" charset="0"/>
                <a:cs typeface="Arial" panose="020B0604020202020204" pitchFamily="34" charset="0"/>
              </a:rPr>
              <a:t>Homer, S. R., Milne-Ives, M., Cornford, E., Richardson, R., Rogers, A., Relf, O., Andrade, J., Meinert, E., &amp; May, J. (2026). Designing a systemic intervention for student loneliness and social connectedness using a mixed-methods, co-creation approach. </a:t>
            </a:r>
            <a:r>
              <a:rPr lang="en-US" sz="1100" kern="100" dirty="0" err="1">
                <a:latin typeface="Arial" panose="020B0604020202020204" pitchFamily="34" charset="0"/>
                <a:ea typeface="Aptos" panose="020B0004020202020204" pitchFamily="34" charset="0"/>
                <a:cs typeface="Arial" panose="020B0604020202020204" pitchFamily="34" charset="0"/>
              </a:rPr>
              <a:t>npj</a:t>
            </a:r>
            <a:r>
              <a:rPr lang="en-US" sz="1100" kern="100" dirty="0">
                <a:latin typeface="Arial" panose="020B0604020202020204" pitchFamily="34" charset="0"/>
                <a:ea typeface="Aptos" panose="020B0004020202020204" pitchFamily="34" charset="0"/>
                <a:cs typeface="Arial" panose="020B0604020202020204" pitchFamily="34" charset="0"/>
              </a:rPr>
              <a:t> Mental Health Research, 5.</a:t>
            </a:r>
            <a:endParaRPr lang="en-IN" sz="1100" kern="100" dirty="0">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IN" sz="1100" kern="100" dirty="0">
                <a:latin typeface="Arial" panose="020B0604020202020204" pitchFamily="34" charset="0"/>
                <a:ea typeface="Aptos" panose="020B0004020202020204" pitchFamily="34" charset="0"/>
                <a:cs typeface="Arial" panose="020B0604020202020204" pitchFamily="34" charset="0"/>
              </a:rPr>
              <a:t>ICO (2023). </a:t>
            </a:r>
            <a:r>
              <a:rPr lang="en-IN" sz="1100" i="1" kern="100" dirty="0">
                <a:latin typeface="Arial" panose="020B0604020202020204" pitchFamily="34" charset="0"/>
                <a:ea typeface="Aptos" panose="020B0004020202020204" pitchFamily="34" charset="0"/>
                <a:cs typeface="Arial" panose="020B0604020202020204" pitchFamily="34" charset="0"/>
              </a:rPr>
              <a:t>A guide to the data protection principles</a:t>
            </a:r>
            <a:r>
              <a:rPr lang="en-IN" sz="1100" kern="100" dirty="0">
                <a:latin typeface="Arial" panose="020B0604020202020204" pitchFamily="34" charset="0"/>
                <a:ea typeface="Aptos" panose="020B0004020202020204" pitchFamily="34" charset="0"/>
                <a:cs typeface="Arial" panose="020B0604020202020204" pitchFamily="34" charset="0"/>
              </a:rPr>
              <a:t>. [online] </a:t>
            </a:r>
            <a:r>
              <a:rPr lang="en-IN" sz="1100" i="1" kern="100" dirty="0">
                <a:latin typeface="Arial" panose="020B0604020202020204" pitchFamily="34" charset="0"/>
                <a:ea typeface="Aptos" panose="020B0004020202020204" pitchFamily="34" charset="0"/>
                <a:cs typeface="Arial" panose="020B0604020202020204" pitchFamily="34" charset="0"/>
              </a:rPr>
              <a:t>Information Commissioner’s Office</a:t>
            </a:r>
            <a:r>
              <a:rPr lang="en-IN" sz="1100" kern="100" dirty="0">
                <a:latin typeface="Arial" panose="020B0604020202020204" pitchFamily="34" charset="0"/>
                <a:ea typeface="Aptos" panose="020B0004020202020204" pitchFamily="34" charset="0"/>
                <a:cs typeface="Arial" panose="020B0604020202020204" pitchFamily="34" charset="0"/>
              </a:rPr>
              <a:t>. Available at: https://ico.org.uk/for-organisations/uk-gdpr-guidance-and-resources/data-protection-principles/a-guide-to-the-data-protection-principles/ [Accessed 12 Aug. 2026].</a:t>
            </a:r>
          </a:p>
          <a:p>
            <a:pPr>
              <a:lnSpc>
                <a:spcPct val="107000"/>
              </a:lnSpc>
              <a:spcAft>
                <a:spcPts val="800"/>
              </a:spcAft>
              <a:buNone/>
            </a:pPr>
            <a:r>
              <a:rPr lang="en-US" sz="1100" kern="100" dirty="0">
                <a:latin typeface="Arial" panose="020B0604020202020204" pitchFamily="34" charset="0"/>
                <a:ea typeface="Aptos" panose="020B0004020202020204" pitchFamily="34" charset="0"/>
                <a:cs typeface="Arial" panose="020B0604020202020204" pitchFamily="34" charset="0"/>
              </a:rPr>
              <a:t>Jackson, H. M., Gulliver, A., </a:t>
            </a:r>
            <a:r>
              <a:rPr lang="en-US" sz="1100" kern="100" dirty="0" err="1">
                <a:latin typeface="Arial" panose="020B0604020202020204" pitchFamily="34" charset="0"/>
                <a:ea typeface="Aptos" panose="020B0004020202020204" pitchFamily="34" charset="0"/>
                <a:cs typeface="Arial" panose="020B0604020202020204" pitchFamily="34" charset="0"/>
              </a:rPr>
              <a:t>Hasking</a:t>
            </a:r>
            <a:r>
              <a:rPr lang="en-US" sz="1100" kern="100" dirty="0">
                <a:latin typeface="Arial" panose="020B0604020202020204" pitchFamily="34" charset="0"/>
                <a:ea typeface="Aptos" panose="020B0004020202020204" pitchFamily="34" charset="0"/>
                <a:cs typeface="Arial" panose="020B0604020202020204" pitchFamily="34" charset="0"/>
              </a:rPr>
              <a:t>, P., Leach, L., </a:t>
            </a:r>
            <a:r>
              <a:rPr lang="en-US" sz="1100" kern="100" dirty="0" err="1">
                <a:latin typeface="Arial" panose="020B0604020202020204" pitchFamily="34" charset="0"/>
                <a:ea typeface="Aptos" panose="020B0004020202020204" pitchFamily="34" charset="0"/>
                <a:cs typeface="Arial" panose="020B0604020202020204" pitchFamily="34" charset="0"/>
              </a:rPr>
              <a:t>Batterham</a:t>
            </a:r>
            <a:r>
              <a:rPr lang="en-US" sz="1100" kern="100" dirty="0">
                <a:latin typeface="Arial" panose="020B0604020202020204" pitchFamily="34" charset="0"/>
                <a:ea typeface="Aptos" panose="020B0004020202020204" pitchFamily="34" charset="0"/>
                <a:cs typeface="Arial" panose="020B0604020202020204" pitchFamily="34" charset="0"/>
              </a:rPr>
              <a:t>, P. J., </a:t>
            </a:r>
            <a:r>
              <a:rPr lang="en-US" sz="1100" kern="100" dirty="0" err="1">
                <a:latin typeface="Arial" panose="020B0604020202020204" pitchFamily="34" charset="0"/>
                <a:ea typeface="Aptos" panose="020B0004020202020204" pitchFamily="34" charset="0"/>
                <a:cs typeface="Arial" panose="020B0604020202020204" pitchFamily="34" charset="0"/>
              </a:rPr>
              <a:t>Calear</a:t>
            </a:r>
            <a:r>
              <a:rPr lang="en-US" sz="1100" kern="100" dirty="0">
                <a:latin typeface="Arial" panose="020B0604020202020204" pitchFamily="34" charset="0"/>
                <a:ea typeface="Aptos" panose="020B0004020202020204" pitchFamily="34" charset="0"/>
                <a:cs typeface="Arial" panose="020B0604020202020204" pitchFamily="34" charset="0"/>
              </a:rPr>
              <a:t>, A. L., &amp; Farrer, L. M. (2024). Exploring student preferences for implementing a digital mental health intervention in a university setting: Qualitative study within a </a:t>
            </a:r>
            <a:r>
              <a:rPr lang="en-US" sz="1100" kern="100" dirty="0" err="1">
                <a:latin typeface="Arial" panose="020B0604020202020204" pitchFamily="34" charset="0"/>
                <a:ea typeface="Aptos" panose="020B0004020202020204" pitchFamily="34" charset="0"/>
                <a:cs typeface="Arial" panose="020B0604020202020204" pitchFamily="34" charset="0"/>
              </a:rPr>
              <a:t>randomised</a:t>
            </a:r>
            <a:r>
              <a:rPr lang="en-US" sz="1100" kern="100" dirty="0">
                <a:latin typeface="Arial" panose="020B0604020202020204" pitchFamily="34" charset="0"/>
                <a:ea typeface="Aptos" panose="020B0004020202020204" pitchFamily="34" charset="0"/>
                <a:cs typeface="Arial" panose="020B0604020202020204" pitchFamily="34" charset="0"/>
              </a:rPr>
              <a:t> controlled trial. Digital Health, 10.</a:t>
            </a:r>
            <a:endParaRPr lang="en-IN" sz="1100" kern="100" dirty="0">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US" sz="1100" kern="100" dirty="0">
                <a:latin typeface="Arial" panose="020B0604020202020204" pitchFamily="34" charset="0"/>
                <a:ea typeface="Aptos" panose="020B0004020202020204" pitchFamily="34" charset="0"/>
                <a:cs typeface="Arial" panose="020B0604020202020204" pitchFamily="34" charset="0"/>
              </a:rPr>
              <a:t>Lattie, E.G., Adkins, E.C., Winquist, N., Stiles-Shields, C., Wafford, Q.E. and Graham, A.K. (2019) 'Digital mental health interventions for depression, anxiety, and enhancement of psychological well-being among college students: systematic review', Journal of Medical Internet Research, 21(7), e12869.</a:t>
            </a:r>
            <a:endParaRPr lang="en-IN" sz="1100" kern="100" dirty="0">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endParaRPr lang="en-US"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endParaRPr lang="en-IN"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9416119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2E49CC-2B72-4887-35CD-F385B8BAB36E}"/>
              </a:ext>
            </a:extLst>
          </p:cNvPr>
          <p:cNvSpPr txBox="1"/>
          <p:nvPr/>
        </p:nvSpPr>
        <p:spPr>
          <a:xfrm>
            <a:off x="283029" y="185448"/>
            <a:ext cx="4114800" cy="584775"/>
          </a:xfrm>
          <a:prstGeom prst="rect">
            <a:avLst/>
          </a:prstGeom>
          <a:noFill/>
        </p:spPr>
        <p:txBody>
          <a:bodyPr wrap="square">
            <a:spAutoFit/>
          </a:bodyPr>
          <a:lstStyle/>
          <a:p>
            <a:r>
              <a:rPr lang="en-US" sz="3200" b="1" kern="0" spc="150" dirty="0">
                <a:latin typeface="Arial" panose="020B0604020202020204" pitchFamily="34" charset="0"/>
                <a:ea typeface="Calibri" pitchFamily="34" charset="-122"/>
                <a:cs typeface="Arial" panose="020B0604020202020204" pitchFamily="34" charset="0"/>
              </a:rPr>
              <a:t>REFERENCES</a:t>
            </a:r>
            <a:endParaRPr lang="en-US" sz="3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1E042BE-BBB1-0AA3-CF65-056B7540DFEF}"/>
              </a:ext>
            </a:extLst>
          </p:cNvPr>
          <p:cNvSpPr txBox="1"/>
          <p:nvPr/>
        </p:nvSpPr>
        <p:spPr>
          <a:xfrm>
            <a:off x="138404" y="630264"/>
            <a:ext cx="11915191" cy="6355586"/>
          </a:xfrm>
          <a:prstGeom prst="rect">
            <a:avLst/>
          </a:prstGeom>
          <a:noFill/>
        </p:spPr>
        <p:txBody>
          <a:bodyPr wrap="square" rtlCol="0">
            <a:spAutoFit/>
          </a:bodyPr>
          <a:lstStyle/>
          <a:p>
            <a:pPr>
              <a:lnSpc>
                <a:spcPct val="150000"/>
              </a:lnSpc>
            </a:pPr>
            <a:r>
              <a:rPr lang="en-US" sz="1100" dirty="0">
                <a:latin typeface="Arial" panose="020B0604020202020204" pitchFamily="34" charset="0"/>
                <a:cs typeface="Arial" panose="020B0604020202020204" pitchFamily="34" charset="0"/>
              </a:rPr>
              <a:t>Lim, J-A., Yun, J-Y., Choi, S-H., Park, S., Suk, H.W. and Jang, J.H. (2022) 'Greater variability in daily sleep efficiency predicts depression and anxiety in young adults: estimation of depression severity using the two-week sleep quality records of wearable devices', Frontiers in Psychiatry, 13, 1041747.</a:t>
            </a:r>
            <a:endParaRPr lang="en-IN"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Madrid-</a:t>
            </a:r>
            <a:r>
              <a:rPr lang="en-US" sz="1100" dirty="0" err="1">
                <a:latin typeface="Arial" panose="020B0604020202020204" pitchFamily="34" charset="0"/>
                <a:cs typeface="Arial" panose="020B0604020202020204" pitchFamily="34" charset="0"/>
              </a:rPr>
              <a:t>Cagigal</a:t>
            </a:r>
            <a:r>
              <a:rPr lang="en-US" sz="1100" dirty="0">
                <a:latin typeface="Arial" panose="020B0604020202020204" pitchFamily="34" charset="0"/>
                <a:cs typeface="Arial" panose="020B0604020202020204" pitchFamily="34" charset="0"/>
              </a:rPr>
              <a:t>, A., Kealy, C., Potts, C., Mulvenna, M. D., Byrne, M., &amp; Barry, M. M. (2025). Digital mental health interventions for university students with mental health difficulties: A systematic review and meta-analysis. Early Intervention in Psychiatry.</a:t>
            </a:r>
            <a:endParaRPr lang="en-IN"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Michie, S., van Stralen, M.M. and West, R. (2011) 'The </a:t>
            </a:r>
            <a:r>
              <a:rPr lang="en-US" sz="1100" dirty="0" err="1">
                <a:latin typeface="Arial" panose="020B0604020202020204" pitchFamily="34" charset="0"/>
                <a:cs typeface="Arial" panose="020B0604020202020204" pitchFamily="34" charset="0"/>
              </a:rPr>
              <a:t>behaviour</a:t>
            </a:r>
            <a:r>
              <a:rPr lang="en-US" sz="1100" dirty="0">
                <a:latin typeface="Arial" panose="020B0604020202020204" pitchFamily="34" charset="0"/>
                <a:cs typeface="Arial" panose="020B0604020202020204" pitchFamily="34" charset="0"/>
              </a:rPr>
              <a:t> change wheel: a new method for </a:t>
            </a:r>
            <a:r>
              <a:rPr lang="en-US" sz="1100" dirty="0" err="1">
                <a:latin typeface="Arial" panose="020B0604020202020204" pitchFamily="34" charset="0"/>
                <a:cs typeface="Arial" panose="020B0604020202020204" pitchFamily="34" charset="0"/>
              </a:rPr>
              <a:t>characterising</a:t>
            </a:r>
            <a:r>
              <a:rPr lang="en-US" sz="1100" dirty="0">
                <a:latin typeface="Arial" panose="020B0604020202020204" pitchFamily="34" charset="0"/>
                <a:cs typeface="Arial" panose="020B0604020202020204" pitchFamily="34" charset="0"/>
              </a:rPr>
              <a:t> and designing </a:t>
            </a:r>
            <a:r>
              <a:rPr lang="en-US" sz="1100" dirty="0" err="1">
                <a:latin typeface="Arial" panose="020B0604020202020204" pitchFamily="34" charset="0"/>
                <a:cs typeface="Arial" panose="020B0604020202020204" pitchFamily="34" charset="0"/>
              </a:rPr>
              <a:t>behaviour</a:t>
            </a:r>
            <a:r>
              <a:rPr lang="en-US" sz="1100" dirty="0">
                <a:latin typeface="Arial" panose="020B0604020202020204" pitchFamily="34" charset="0"/>
                <a:cs typeface="Arial" panose="020B0604020202020204" pitchFamily="34" charset="0"/>
              </a:rPr>
              <a:t> change interventions', Implementation Science, 6, 42.</a:t>
            </a:r>
            <a:endParaRPr lang="en-IN"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National Institute for Health and Care Excellence (2024) NICE-Recommended Digital Therapies for Depression and Anxiety Could Free Up Thousands of NHS Therapist Hours.</a:t>
            </a:r>
            <a:endParaRPr lang="en-IN" sz="1100" dirty="0">
              <a:latin typeface="Arial" panose="020B0604020202020204" pitchFamily="34" charset="0"/>
              <a:cs typeface="Arial" panose="020B0604020202020204" pitchFamily="34" charset="0"/>
            </a:endParaRPr>
          </a:p>
          <a:p>
            <a:pPr>
              <a:lnSpc>
                <a:spcPct val="150000"/>
              </a:lnSpc>
            </a:pPr>
            <a:r>
              <a:rPr lang="en-IN" sz="1100" dirty="0">
                <a:latin typeface="Arial" panose="020B0604020202020204" pitchFamily="34" charset="0"/>
                <a:cs typeface="Arial" panose="020B0604020202020204" pitchFamily="34" charset="0"/>
              </a:rPr>
              <a:t>NHS (2026). </a:t>
            </a:r>
            <a:r>
              <a:rPr lang="en-IN" sz="1100" i="1" dirty="0">
                <a:latin typeface="Arial" panose="020B0604020202020204" pitchFamily="34" charset="0"/>
                <a:cs typeface="Arial" panose="020B0604020202020204" pitchFamily="34" charset="0"/>
              </a:rPr>
              <a:t>NHS app full privacy notice</a:t>
            </a:r>
            <a:r>
              <a:rPr lang="en-IN" sz="1100" dirty="0">
                <a:latin typeface="Arial" panose="020B0604020202020204" pitchFamily="34" charset="0"/>
                <a:cs typeface="Arial" panose="020B0604020202020204" pitchFamily="34" charset="0"/>
              </a:rPr>
              <a:t>. [online] nhs.uk. Available at: https://www.nhs.uk/nhs-app/about/privacy-legal-information/privacy-notices/full-notice/ [Accessed 12 Aug. 2026].</a:t>
            </a:r>
          </a:p>
          <a:p>
            <a:pPr>
              <a:lnSpc>
                <a:spcPct val="150000"/>
              </a:lnSpc>
            </a:pPr>
            <a:r>
              <a:rPr lang="en-IN" sz="1100" dirty="0">
                <a:latin typeface="Arial" panose="020B0604020202020204" pitchFamily="34" charset="0"/>
                <a:cs typeface="Arial" panose="020B0604020202020204" pitchFamily="34" charset="0"/>
              </a:rPr>
              <a:t>NHS England (2019). </a:t>
            </a:r>
            <a:r>
              <a:rPr lang="en-IN" sz="1100" i="1" dirty="0">
                <a:latin typeface="Arial" panose="020B0604020202020204" pitchFamily="34" charset="0"/>
                <a:cs typeface="Arial" panose="020B0604020202020204" pitchFamily="34" charset="0"/>
              </a:rPr>
              <a:t>NHS long term plan</a:t>
            </a:r>
            <a:r>
              <a:rPr lang="en-IN" sz="1100" dirty="0">
                <a:latin typeface="Arial" panose="020B0604020202020204" pitchFamily="34" charset="0"/>
                <a:cs typeface="Arial" panose="020B0604020202020204" pitchFamily="34" charset="0"/>
              </a:rPr>
              <a:t>. [online] </a:t>
            </a:r>
            <a:r>
              <a:rPr lang="en-IN" sz="1100" i="1" dirty="0">
                <a:latin typeface="Arial" panose="020B0604020202020204" pitchFamily="34" charset="0"/>
                <a:cs typeface="Arial" panose="020B0604020202020204" pitchFamily="34" charset="0"/>
              </a:rPr>
              <a:t>NHS</a:t>
            </a:r>
            <a:r>
              <a:rPr lang="en-IN" sz="1100" dirty="0">
                <a:latin typeface="Arial" panose="020B0604020202020204" pitchFamily="34" charset="0"/>
                <a:cs typeface="Arial" panose="020B0604020202020204" pitchFamily="34" charset="0"/>
              </a:rPr>
              <a:t>. Available at: https://www.england.nhs.uk/long-term-plan/ [Accessed 12 Aug. 2026].</a:t>
            </a:r>
          </a:p>
          <a:p>
            <a:pPr>
              <a:lnSpc>
                <a:spcPct val="150000"/>
              </a:lnSpc>
            </a:pPr>
            <a:r>
              <a:rPr lang="en-IN" sz="1100" dirty="0">
                <a:latin typeface="Arial" panose="020B0604020202020204" pitchFamily="34" charset="0"/>
                <a:cs typeface="Arial" panose="020B0604020202020204" pitchFamily="34" charset="0"/>
              </a:rPr>
              <a:t>NICE (2022). Mental wellbeing at work NICE guideline. In: </a:t>
            </a:r>
            <a:r>
              <a:rPr lang="en-IN" sz="1100" i="1" dirty="0">
                <a:latin typeface="Arial" panose="020B0604020202020204" pitchFamily="34" charset="0"/>
                <a:cs typeface="Arial" panose="020B0604020202020204" pitchFamily="34" charset="0"/>
              </a:rPr>
              <a:t>Mental wellbeing at work </a:t>
            </a:r>
            <a:r>
              <a:rPr lang="en-IN" sz="1100" dirty="0">
                <a:latin typeface="Arial" panose="020B0604020202020204" pitchFamily="34" charset="0"/>
                <a:cs typeface="Arial" panose="020B0604020202020204" pitchFamily="34" charset="0"/>
              </a:rPr>
              <a:t>. [online] Available at: https://www.nice.org.uk/guidance/ng212/resources/mental-wellbeing-at-work-pdf-66143771841733 [Accessed 12 Aug. 2026].</a:t>
            </a:r>
          </a:p>
          <a:p>
            <a:pPr>
              <a:lnSpc>
                <a:spcPct val="150000"/>
              </a:lnSpc>
            </a:pPr>
            <a:r>
              <a:rPr lang="en-IN" sz="1100" dirty="0">
                <a:latin typeface="Arial" panose="020B0604020202020204" pitchFamily="34" charset="0"/>
                <a:cs typeface="Arial" panose="020B0604020202020204" pitchFamily="34" charset="0"/>
              </a:rPr>
              <a:t>Office for Students (2023). </a:t>
            </a:r>
            <a:r>
              <a:rPr lang="en-IN" sz="1100" i="1" dirty="0">
                <a:latin typeface="Arial" panose="020B0604020202020204" pitchFamily="34" charset="0"/>
                <a:cs typeface="Arial" panose="020B0604020202020204" pitchFamily="34" charset="0"/>
              </a:rPr>
              <a:t>New </a:t>
            </a:r>
            <a:r>
              <a:rPr lang="en-IN" sz="1100" i="1" dirty="0" err="1">
                <a:latin typeface="Arial" panose="020B0604020202020204" pitchFamily="34" charset="0"/>
                <a:cs typeface="Arial" panose="020B0604020202020204" pitchFamily="34" charset="0"/>
              </a:rPr>
              <a:t>OfS</a:t>
            </a:r>
            <a:r>
              <a:rPr lang="en-IN" sz="1100" i="1" dirty="0">
                <a:latin typeface="Arial" panose="020B0604020202020204" pitchFamily="34" charset="0"/>
                <a:cs typeface="Arial" panose="020B0604020202020204" pitchFamily="34" charset="0"/>
              </a:rPr>
              <a:t> panel to advise on what works in supporting disabled students</a:t>
            </a:r>
            <a:r>
              <a:rPr lang="en-IN" sz="1100" dirty="0">
                <a:latin typeface="Arial" panose="020B0604020202020204" pitchFamily="34" charset="0"/>
                <a:cs typeface="Arial" panose="020B0604020202020204" pitchFamily="34" charset="0"/>
              </a:rPr>
              <a:t>. [online] </a:t>
            </a:r>
            <a:r>
              <a:rPr lang="en-IN" sz="1100" i="1" dirty="0">
                <a:latin typeface="Arial" panose="020B0604020202020204" pitchFamily="34" charset="0"/>
                <a:cs typeface="Arial" panose="020B0604020202020204" pitchFamily="34" charset="0"/>
              </a:rPr>
              <a:t>Officeforstudents.org.uk</a:t>
            </a:r>
            <a:r>
              <a:rPr lang="en-IN" sz="1100" dirty="0">
                <a:latin typeface="Arial" panose="020B0604020202020204" pitchFamily="34" charset="0"/>
                <a:cs typeface="Arial" panose="020B0604020202020204" pitchFamily="34" charset="0"/>
              </a:rPr>
              <a:t>. Office for Students. Available at: https://www.officeforstudents.org.uk/news-blog-and-events/press-and-media/new-ofs-panel-to-advise-on-what-works-in-supporting-disabled-students/ [Accessed 6 Aug. 2026].</a:t>
            </a:r>
          </a:p>
          <a:p>
            <a:pPr>
              <a:lnSpc>
                <a:spcPct val="150000"/>
              </a:lnSpc>
            </a:pPr>
            <a:r>
              <a:rPr lang="en-US" sz="1100" dirty="0">
                <a:latin typeface="Arial" panose="020B0604020202020204" pitchFamily="34" charset="0"/>
                <a:cs typeface="Arial" panose="020B0604020202020204" pitchFamily="34" charset="0"/>
              </a:rPr>
              <a:t>Oliveira, C., Pereira, A., </a:t>
            </a:r>
            <a:r>
              <a:rPr lang="en-US" sz="1100" dirty="0" err="1">
                <a:latin typeface="Arial" panose="020B0604020202020204" pitchFamily="34" charset="0"/>
                <a:cs typeface="Arial" panose="020B0604020202020204" pitchFamily="34" charset="0"/>
              </a:rPr>
              <a:t>Vagos</a:t>
            </a:r>
            <a:r>
              <a:rPr lang="en-US" sz="1100" dirty="0">
                <a:latin typeface="Arial" panose="020B0604020202020204" pitchFamily="34" charset="0"/>
                <a:cs typeface="Arial" panose="020B0604020202020204" pitchFamily="34" charset="0"/>
              </a:rPr>
              <a:t>, P., Nobrega, C., Goncalves, J. and Afonso, B. (2021) 'Effectiveness of mobile app-based psychological interventions for college students: a systematic review of the literature', Frontiers in Psychology, 12, 647606.</a:t>
            </a:r>
            <a:endParaRPr lang="en-IN"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Prado, A. da S., </a:t>
            </a:r>
            <a:r>
              <a:rPr lang="en-US" sz="1100" dirty="0" err="1">
                <a:latin typeface="Arial" panose="020B0604020202020204" pitchFamily="34" charset="0"/>
                <a:cs typeface="Arial" panose="020B0604020202020204" pitchFamily="34" charset="0"/>
              </a:rPr>
              <a:t>Baldofski</a:t>
            </a:r>
            <a:r>
              <a:rPr lang="en-US" sz="1100" dirty="0">
                <a:latin typeface="Arial" panose="020B0604020202020204" pitchFamily="34" charset="0"/>
                <a:cs typeface="Arial" panose="020B0604020202020204" pitchFamily="34" charset="0"/>
              </a:rPr>
              <a:t>, S., Kohls, E. and Rummel-Kluge, C. (2024) 'International and domestic university students' mental health over the course of the COVID-19 pandemic in Germany', PLOS ONE, 19(2), e0299812.</a:t>
            </a:r>
            <a:endParaRPr lang="en-IN"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Riboldi, I., Calabrese, A., Piacenti, S., </a:t>
            </a:r>
            <a:r>
              <a:rPr lang="en-US" sz="1100" dirty="0" err="1">
                <a:latin typeface="Arial" panose="020B0604020202020204" pitchFamily="34" charset="0"/>
                <a:cs typeface="Arial" panose="020B0604020202020204" pitchFamily="34" charset="0"/>
              </a:rPr>
              <a:t>Capogrosso</a:t>
            </a:r>
            <a:r>
              <a:rPr lang="en-US" sz="1100" dirty="0">
                <a:latin typeface="Arial" panose="020B0604020202020204" pitchFamily="34" charset="0"/>
                <a:cs typeface="Arial" panose="020B0604020202020204" pitchFamily="34" charset="0"/>
              </a:rPr>
              <a:t>, C. A., Lucini </a:t>
            </a:r>
            <a:r>
              <a:rPr lang="en-US" sz="1100" dirty="0" err="1">
                <a:latin typeface="Arial" panose="020B0604020202020204" pitchFamily="34" charset="0"/>
                <a:cs typeface="Arial" panose="020B0604020202020204" pitchFamily="34" charset="0"/>
              </a:rPr>
              <a:t>Paioni</a:t>
            </a:r>
            <a:r>
              <a:rPr lang="en-US" sz="1100" dirty="0">
                <a:latin typeface="Arial" panose="020B0604020202020204" pitchFamily="34" charset="0"/>
                <a:cs typeface="Arial" panose="020B0604020202020204" pitchFamily="34" charset="0"/>
              </a:rPr>
              <a:t>, S., Bartoli, F., Carrà, G., Armes, J., Taylor, C., &amp; </a:t>
            </a:r>
            <a:r>
              <a:rPr lang="en-US" sz="1100" dirty="0" err="1">
                <a:latin typeface="Arial" panose="020B0604020202020204" pitchFamily="34" charset="0"/>
                <a:cs typeface="Arial" panose="020B0604020202020204" pitchFamily="34" charset="0"/>
              </a:rPr>
              <a:t>Crocamo</a:t>
            </a:r>
            <a:r>
              <a:rPr lang="en-US" sz="1100" dirty="0">
                <a:latin typeface="Arial" panose="020B0604020202020204" pitchFamily="34" charset="0"/>
                <a:cs typeface="Arial" panose="020B0604020202020204" pitchFamily="34" charset="0"/>
              </a:rPr>
              <a:t>, C. (2024). Understanding university students' perspectives towards digital tools for mental health support: A cross-country study. Clinical Practice and Epidemiology in Mental Health, 20.</a:t>
            </a:r>
            <a:endParaRPr lang="en-IN" sz="1100" dirty="0">
              <a:latin typeface="Arial" panose="020B0604020202020204" pitchFamily="34" charset="0"/>
              <a:cs typeface="Arial" panose="020B0604020202020204" pitchFamily="34" charset="0"/>
            </a:endParaRPr>
          </a:p>
          <a:p>
            <a:pPr>
              <a:lnSpc>
                <a:spcPct val="150000"/>
              </a:lnSpc>
            </a:pPr>
            <a:r>
              <a:rPr lang="en-IN" sz="1100" dirty="0" err="1">
                <a:latin typeface="Arial" panose="020B0604020202020204" pitchFamily="34" charset="0"/>
                <a:cs typeface="Arial" panose="020B0604020202020204" pitchFamily="34" charset="0"/>
              </a:rPr>
              <a:t>SecureRedact</a:t>
            </a:r>
            <a:r>
              <a:rPr lang="en-IN" sz="1100" dirty="0">
                <a:latin typeface="Arial" panose="020B0604020202020204" pitchFamily="34" charset="0"/>
                <a:cs typeface="Arial" panose="020B0604020202020204" pitchFamily="34" charset="0"/>
              </a:rPr>
              <a:t> (2023). </a:t>
            </a:r>
            <a:r>
              <a:rPr lang="en-IN" sz="1100" i="1" dirty="0" err="1">
                <a:latin typeface="Arial" panose="020B0604020202020204" pitchFamily="34" charset="0"/>
                <a:cs typeface="Arial" panose="020B0604020202020204" pitchFamily="34" charset="0"/>
              </a:rPr>
              <a:t>SecureRedact</a:t>
            </a:r>
            <a:r>
              <a:rPr lang="en-IN" sz="1100" dirty="0">
                <a:latin typeface="Arial" panose="020B0604020202020204" pitchFamily="34" charset="0"/>
                <a:cs typeface="Arial" panose="020B0604020202020204" pitchFamily="34" charset="0"/>
              </a:rPr>
              <a:t>. [online] </a:t>
            </a:r>
            <a:r>
              <a:rPr lang="en-IN" sz="1100" i="1" dirty="0" err="1">
                <a:latin typeface="Arial" panose="020B0604020202020204" pitchFamily="34" charset="0"/>
                <a:cs typeface="Arial" panose="020B0604020202020204" pitchFamily="34" charset="0"/>
              </a:rPr>
              <a:t>SecureRedact</a:t>
            </a:r>
            <a:r>
              <a:rPr lang="en-IN" sz="1100" dirty="0">
                <a:latin typeface="Arial" panose="020B0604020202020204" pitchFamily="34" charset="0"/>
                <a:cs typeface="Arial" panose="020B0604020202020204" pitchFamily="34" charset="0"/>
              </a:rPr>
              <a:t>. Available at: https://www.secureredact.ai/datapolicies/what-is-the-difference-between-the-gdpr-and-the-uk-gdpr [Accessed 6 Aug. 2026].</a:t>
            </a:r>
          </a:p>
          <a:p>
            <a:pPr>
              <a:lnSpc>
                <a:spcPct val="150000"/>
              </a:lnSpc>
            </a:pPr>
            <a:r>
              <a:rPr lang="en-IN" sz="1100" dirty="0">
                <a:latin typeface="Arial" panose="020B0604020202020204" pitchFamily="34" charset="0"/>
                <a:cs typeface="Arial" panose="020B0604020202020204" pitchFamily="34" charset="0"/>
              </a:rPr>
              <a:t>Solanki, R. (2018). </a:t>
            </a:r>
            <a:r>
              <a:rPr lang="en-IN" sz="1100" i="1" dirty="0">
                <a:latin typeface="Arial" panose="020B0604020202020204" pitchFamily="34" charset="0"/>
                <a:cs typeface="Arial" panose="020B0604020202020204" pitchFamily="34" charset="0"/>
              </a:rPr>
              <a:t>Strongly feel, needed technology solution which would allow individuals to control his/her personal data flow instead of companies controlling individual’s personal data. For example, as a funder, it’s important to track the flow of money from point A to point B and whether it has actually been util</a:t>
            </a:r>
            <a:r>
              <a:rPr lang="en-IN" sz="1100" dirty="0">
                <a:latin typeface="Arial" panose="020B0604020202020204" pitchFamily="34" charset="0"/>
                <a:cs typeface="Arial" panose="020B0604020202020204" pitchFamily="34" charset="0"/>
              </a:rPr>
              <a:t>. [online] </a:t>
            </a:r>
            <a:r>
              <a:rPr lang="en-IN" sz="1100" i="1" dirty="0">
                <a:latin typeface="Arial" panose="020B0604020202020204" pitchFamily="34" charset="0"/>
                <a:cs typeface="Arial" panose="020B0604020202020204" pitchFamily="34" charset="0"/>
              </a:rPr>
              <a:t>Linkedin.com</a:t>
            </a:r>
            <a:r>
              <a:rPr lang="en-IN" sz="1100" dirty="0">
                <a:latin typeface="Arial" panose="020B0604020202020204" pitchFamily="34" charset="0"/>
                <a:cs typeface="Arial" panose="020B0604020202020204" pitchFamily="34" charset="0"/>
              </a:rPr>
              <a:t>. Available at: https://www.linkedin.com/pulse/personal-data-privacy-issues-need-technology-solution-solanki [Accessed 6 Aug. 2026].</a:t>
            </a:r>
          </a:p>
          <a:p>
            <a:endParaRPr lang="en-IN"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8045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22895BF-7288-DDA7-CEFE-C6E5BAF51A25}"/>
              </a:ext>
            </a:extLst>
          </p:cNvPr>
          <p:cNvSpPr txBox="1"/>
          <p:nvPr/>
        </p:nvSpPr>
        <p:spPr>
          <a:xfrm>
            <a:off x="233265" y="1176204"/>
            <a:ext cx="11868539" cy="3056478"/>
          </a:xfrm>
          <a:prstGeom prst="rect">
            <a:avLst/>
          </a:prstGeom>
          <a:noFill/>
        </p:spPr>
        <p:txBody>
          <a:bodyPr wrap="square">
            <a:spAutoFit/>
          </a:bodyPr>
          <a:lstStyle/>
          <a:p>
            <a:pPr>
              <a:lnSpc>
                <a:spcPct val="107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Toh, G., Pearce, E., Vines, J., </a:t>
            </a:r>
            <a:r>
              <a:rPr lang="en-US" sz="1100" kern="100" dirty="0" err="1">
                <a:effectLst/>
                <a:latin typeface="Arial" panose="020B0604020202020204" pitchFamily="34" charset="0"/>
                <a:ea typeface="Aptos" panose="020B0004020202020204" pitchFamily="34" charset="0"/>
                <a:cs typeface="Arial" panose="020B0604020202020204" pitchFamily="34" charset="0"/>
              </a:rPr>
              <a:t>Ikhtabi</a:t>
            </a:r>
            <a:r>
              <a:rPr lang="en-US" sz="1100" kern="100" dirty="0">
                <a:effectLst/>
                <a:latin typeface="Arial" panose="020B0604020202020204" pitchFamily="34" charset="0"/>
                <a:ea typeface="Aptos" panose="020B0004020202020204" pitchFamily="34" charset="0"/>
                <a:cs typeface="Arial" panose="020B0604020202020204" pitchFamily="34" charset="0"/>
              </a:rPr>
              <a:t>, S., Birken, M. and Pitman, A. (2022) 'Digital interventions for subjective and objective social isolation among individuals with mental health conditions: a scoping review', BMC Psychiatry, 22(1), 331.</a:t>
            </a:r>
            <a:endParaRPr lang="en-IN"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Wang, Y., Li, X., Zhang, Q., Yeung, D. and Wu, Y. (2025) 'Effect of a cognitive behavioral therapy based AI chatbot on depression and loneliness in Chinese university students: randomized controlled trial with financial stress moderation', JMIR mHealth and </a:t>
            </a:r>
            <a:r>
              <a:rPr lang="en-US" sz="1100" kern="100" dirty="0" err="1">
                <a:effectLst/>
                <a:latin typeface="Arial" panose="020B0604020202020204" pitchFamily="34" charset="0"/>
                <a:ea typeface="Aptos" panose="020B0004020202020204" pitchFamily="34" charset="0"/>
                <a:cs typeface="Arial" panose="020B0604020202020204" pitchFamily="34" charset="0"/>
              </a:rPr>
              <a:t>uHealth</a:t>
            </a:r>
            <a:r>
              <a:rPr lang="en-US" sz="1100" kern="100" dirty="0">
                <a:effectLst/>
                <a:latin typeface="Arial" panose="020B0604020202020204" pitchFamily="34" charset="0"/>
                <a:ea typeface="Aptos" panose="020B0004020202020204" pitchFamily="34" charset="0"/>
                <a:cs typeface="Arial" panose="020B0604020202020204" pitchFamily="34" charset="0"/>
              </a:rPr>
              <a:t>, 13, e63806.</a:t>
            </a:r>
            <a:endParaRPr lang="en-IN"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IN" sz="1100" kern="100" dirty="0">
                <a:effectLst/>
                <a:latin typeface="Arial" panose="020B0604020202020204" pitchFamily="34" charset="0"/>
                <a:ea typeface="Aptos" panose="020B0004020202020204" pitchFamily="34" charset="0"/>
                <a:cs typeface="Arial" panose="020B0604020202020204" pitchFamily="34" charset="0"/>
              </a:rPr>
              <a:t>WHO (2022). </a:t>
            </a:r>
            <a:r>
              <a:rPr lang="en-IN" sz="1100" i="1" kern="100" dirty="0">
                <a:effectLst/>
                <a:latin typeface="Arial" panose="020B0604020202020204" pitchFamily="34" charset="0"/>
                <a:ea typeface="Aptos" panose="020B0004020202020204" pitchFamily="34" charset="0"/>
                <a:cs typeface="Arial" panose="020B0604020202020204" pitchFamily="34" charset="0"/>
              </a:rPr>
              <a:t>World mental health report: Transforming mental health for all</a:t>
            </a:r>
            <a:r>
              <a:rPr lang="en-IN" sz="1100" kern="100" dirty="0">
                <a:effectLst/>
                <a:latin typeface="Arial" panose="020B0604020202020204" pitchFamily="34" charset="0"/>
                <a:ea typeface="Aptos" panose="020B0004020202020204" pitchFamily="34" charset="0"/>
                <a:cs typeface="Arial" panose="020B0604020202020204" pitchFamily="34" charset="0"/>
              </a:rPr>
              <a:t>. [online] </a:t>
            </a:r>
            <a:r>
              <a:rPr lang="en-IN" sz="1100" i="1" kern="100" dirty="0">
                <a:effectLst/>
                <a:latin typeface="Arial" panose="020B0604020202020204" pitchFamily="34" charset="0"/>
                <a:ea typeface="Aptos" panose="020B0004020202020204" pitchFamily="34" charset="0"/>
                <a:cs typeface="Arial" panose="020B0604020202020204" pitchFamily="34" charset="0"/>
              </a:rPr>
              <a:t>www.who.int</a:t>
            </a:r>
            <a:r>
              <a:rPr lang="en-IN" sz="1100" kern="100" dirty="0">
                <a:effectLst/>
                <a:latin typeface="Arial" panose="020B0604020202020204" pitchFamily="34" charset="0"/>
                <a:ea typeface="Aptos" panose="020B0004020202020204" pitchFamily="34" charset="0"/>
                <a:cs typeface="Arial" panose="020B0604020202020204" pitchFamily="34" charset="0"/>
              </a:rPr>
              <a:t>. World Health Organization. Available at: https://www.who.int/publications/i/item/9789240049338 [Accessed 12 Aug. 2026].</a:t>
            </a:r>
          </a:p>
          <a:p>
            <a:pPr>
              <a:lnSpc>
                <a:spcPct val="107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World Health Organization (2019) </a:t>
            </a:r>
            <a:r>
              <a:rPr lang="en-US" sz="1100" kern="100" dirty="0" err="1">
                <a:effectLst/>
                <a:latin typeface="Arial" panose="020B0604020202020204" pitchFamily="34" charset="0"/>
                <a:ea typeface="Aptos" panose="020B0004020202020204" pitchFamily="34" charset="0"/>
                <a:cs typeface="Arial" panose="020B0604020202020204" pitchFamily="34" charset="0"/>
              </a:rPr>
              <a:t>mhGAP</a:t>
            </a:r>
            <a:r>
              <a:rPr lang="en-US" sz="1100" kern="100" dirty="0">
                <a:effectLst/>
                <a:latin typeface="Arial" panose="020B0604020202020204" pitchFamily="34" charset="0"/>
                <a:ea typeface="Aptos" panose="020B0004020202020204" pitchFamily="34" charset="0"/>
                <a:cs typeface="Arial" panose="020B0604020202020204" pitchFamily="34" charset="0"/>
              </a:rPr>
              <a:t> Intervention Guide for Mental, Neurological and Substance Use Disorders in Non-Specialized Health Settings, Version 2.0. Geneva: WHO.</a:t>
            </a:r>
            <a:endParaRPr lang="en-IN"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Zeng, F., Brunsting, N.C., Brocato, N., Kiang, L., </a:t>
            </a:r>
            <a:r>
              <a:rPr lang="en-US" sz="1100" kern="100" dirty="0" err="1">
                <a:effectLst/>
                <a:latin typeface="Arial" panose="020B0604020202020204" pitchFamily="34" charset="0"/>
                <a:ea typeface="Aptos" panose="020B0004020202020204" pitchFamily="34" charset="0"/>
                <a:cs typeface="Arial" panose="020B0604020202020204" pitchFamily="34" charset="0"/>
              </a:rPr>
              <a:t>Jayawickreme</a:t>
            </a:r>
            <a:r>
              <a:rPr lang="en-US" sz="1100" kern="100" dirty="0">
                <a:effectLst/>
                <a:latin typeface="Arial" panose="020B0604020202020204" pitchFamily="34" charset="0"/>
                <a:ea typeface="Aptos" panose="020B0004020202020204" pitchFamily="34" charset="0"/>
                <a:cs typeface="Arial" panose="020B0604020202020204" pitchFamily="34" charset="0"/>
              </a:rPr>
              <a:t>, E. and Kathuria, S. (2022) 'Biopsychosocial factors associated with depression among U.S. undergraduate international students', Journal of International Students, 12(1), pp. 101-122.</a:t>
            </a:r>
            <a:endParaRPr lang="en-IN"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Zhai, Y., Xiong, Y., </a:t>
            </a:r>
            <a:r>
              <a:rPr lang="en-US" sz="1100" kern="100" dirty="0" err="1">
                <a:effectLst/>
                <a:latin typeface="Arial" panose="020B0604020202020204" pitchFamily="34" charset="0"/>
                <a:ea typeface="Aptos" panose="020B0004020202020204" pitchFamily="34" charset="0"/>
                <a:cs typeface="Arial" panose="020B0604020202020204" pitchFamily="34" charset="0"/>
              </a:rPr>
              <a:t>Almaawali</a:t>
            </a:r>
            <a:r>
              <a:rPr lang="en-US" sz="1100" kern="100" dirty="0">
                <a:effectLst/>
                <a:latin typeface="Arial" panose="020B0604020202020204" pitchFamily="34" charset="0"/>
                <a:ea typeface="Aptos" panose="020B0004020202020204" pitchFamily="34" charset="0"/>
                <a:cs typeface="Arial" panose="020B0604020202020204" pitchFamily="34" charset="0"/>
              </a:rPr>
              <a:t>, M., Tian, X. and Du, X. (2025) 'National trends of mental health and service </a:t>
            </a:r>
            <a:r>
              <a:rPr lang="en-US" sz="1100" kern="100" dirty="0" err="1">
                <a:effectLst/>
                <a:latin typeface="Arial" panose="020B0604020202020204" pitchFamily="34" charset="0"/>
                <a:ea typeface="Aptos" panose="020B0004020202020204" pitchFamily="34" charset="0"/>
                <a:cs typeface="Arial" panose="020B0604020202020204" pitchFamily="34" charset="0"/>
              </a:rPr>
              <a:t>utilisation</a:t>
            </a:r>
            <a:r>
              <a:rPr lang="en-US" sz="1100" kern="100" dirty="0">
                <a:effectLst/>
                <a:latin typeface="Arial" panose="020B0604020202020204" pitchFamily="34" charset="0"/>
                <a:ea typeface="Aptos" panose="020B0004020202020204" pitchFamily="34" charset="0"/>
                <a:cs typeface="Arial" panose="020B0604020202020204" pitchFamily="34" charset="0"/>
              </a:rPr>
              <a:t> among international students in the USA, 2015-2024', General Psychiatry, 38(5), e102124.</a:t>
            </a:r>
            <a:endParaRPr lang="en-IN"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US" sz="1100" kern="100" dirty="0">
                <a:effectLst/>
                <a:latin typeface="Arial" panose="020B0604020202020204" pitchFamily="34" charset="0"/>
                <a:ea typeface="Aptos" panose="020B0004020202020204" pitchFamily="34" charset="0"/>
                <a:cs typeface="Arial" panose="020B0604020202020204" pitchFamily="34" charset="0"/>
              </a:rPr>
              <a:t>Zheng, K., Johnson, S., Jarvis, R., Victor, C., Barreto, M., Qualter, P. and Pitman, A. (2023) 'The experience of loneliness among international students participating in the BBC Loneliness Experiment: thematic analysis of qualitative survey data', Current Research in Behavioral Sciences, 5, 100113.</a:t>
            </a:r>
            <a:endParaRPr lang="en-IN" sz="11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A882EA6-99A6-3736-80EF-0753755F59B9}"/>
              </a:ext>
            </a:extLst>
          </p:cNvPr>
          <p:cNvSpPr txBox="1"/>
          <p:nvPr/>
        </p:nvSpPr>
        <p:spPr>
          <a:xfrm>
            <a:off x="283029" y="390722"/>
            <a:ext cx="4114800" cy="584775"/>
          </a:xfrm>
          <a:prstGeom prst="rect">
            <a:avLst/>
          </a:prstGeom>
          <a:noFill/>
        </p:spPr>
        <p:txBody>
          <a:bodyPr wrap="square">
            <a:spAutoFit/>
          </a:bodyPr>
          <a:lstStyle/>
          <a:p>
            <a:r>
              <a:rPr lang="en-US" sz="3200" b="1" kern="0" spc="150" dirty="0">
                <a:latin typeface="Arial" panose="020B0604020202020204" pitchFamily="34" charset="0"/>
                <a:ea typeface="Calibri" pitchFamily="34" charset="-122"/>
                <a:cs typeface="Arial" panose="020B0604020202020204" pitchFamily="34" charset="0"/>
              </a:rPr>
              <a:t>REFERENCES</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84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71</TotalTime>
  <Words>5277</Words>
  <Application>Microsoft Office PowerPoint</Application>
  <PresentationFormat>Widescreen</PresentationFormat>
  <Paragraphs>515</Paragraphs>
  <Slides>40</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Cambria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Digital Mental Health Promotion Intervention for International University Students MindConnect</vt:lpstr>
      <vt:lpstr>Stakeholders Supporting the Implementation of MindConnect</vt:lpstr>
      <vt:lpstr>Stakeholder Roles</vt:lpstr>
      <vt:lpstr>Potential Barriers to Implementation</vt:lpstr>
      <vt:lpstr>Additional Barriers</vt:lpstr>
      <vt:lpstr>Legal Issues</vt:lpstr>
      <vt:lpstr>Ethical Issues</vt:lpstr>
      <vt:lpstr>Recommendations &amp; 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Ardra Sudhan</dc:creator>
  <cp:lastModifiedBy>Ardra Sudhan</cp:lastModifiedBy>
  <cp:revision>2</cp:revision>
  <dcterms:created xsi:type="dcterms:W3CDTF">2026-07-29T17:16:08Z</dcterms:created>
  <dcterms:modified xsi:type="dcterms:W3CDTF">2026-08-13T09:48:13Z</dcterms:modified>
</cp:coreProperties>
</file>