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21"/>
  </p:notesMasterIdLst>
  <p:handoutMasterIdLst>
    <p:handoutMasterId r:id="rId22"/>
  </p:handoutMasterIdLst>
  <p:sldIdLst>
    <p:sldId id="414" r:id="rId2"/>
    <p:sldId id="377" r:id="rId3"/>
    <p:sldId id="378" r:id="rId4"/>
    <p:sldId id="379" r:id="rId5"/>
    <p:sldId id="380" r:id="rId6"/>
    <p:sldId id="381" r:id="rId7"/>
    <p:sldId id="449" r:id="rId8"/>
    <p:sldId id="450" r:id="rId9"/>
    <p:sldId id="392" r:id="rId10"/>
    <p:sldId id="451" r:id="rId11"/>
    <p:sldId id="394" r:id="rId12"/>
    <p:sldId id="395" r:id="rId13"/>
    <p:sldId id="397" r:id="rId14"/>
    <p:sldId id="452" r:id="rId15"/>
    <p:sldId id="398" r:id="rId16"/>
    <p:sldId id="399" r:id="rId17"/>
    <p:sldId id="444" r:id="rId18"/>
    <p:sldId id="445" r:id="rId19"/>
    <p:sldId id="453" r:id="rId20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348" autoAdjust="0"/>
    <p:restoredTop sz="86846" autoAdjust="0"/>
  </p:normalViewPr>
  <p:slideViewPr>
    <p:cSldViewPr>
      <p:cViewPr varScale="1">
        <p:scale>
          <a:sx n="99" d="100"/>
          <a:sy n="99" d="100"/>
        </p:scale>
        <p:origin x="184" y="25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2026/10/22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2026/10/22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2026/10/22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2026/10/22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2026/10/22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2026/10/22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2026/10/22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2026/10/22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2026/10/22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2026/10/22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2026/10/22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2026/10/22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2026/10/22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2026/10/22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8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9.xml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EBE57F4F-94DF-18D8-B17E-FFE9091AF0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317" b="91367" l="9462" r="89462">
                        <a14:foregroundMark x1="17419" y1="50839" x2="17204" y2="51559"/>
                        <a14:foregroundMark x1="85161" y1="48921" x2="86237" y2="49400"/>
                        <a14:foregroundMark x1="74624" y1="22542" x2="75699" y2="22542"/>
                        <a14:foregroundMark x1="70753" y1="20863" x2="70538" y2="21343"/>
                        <a14:foregroundMark x1="68602" y1="18705" x2="68602" y2="18705"/>
                        <a14:foregroundMark x1="69462" y1="12230" x2="69892" y2="12230"/>
                        <a14:foregroundMark x1="74839" y1="16787" x2="74839" y2="17506"/>
                        <a14:foregroundMark x1="55054" y1="10791" x2="56129" y2="11271"/>
                        <a14:foregroundMark x1="49677" y1="11271" x2="50108" y2="11751"/>
                        <a14:foregroundMark x1="55914" y1="5995" x2="56559" y2="6715"/>
                        <a14:foregroundMark x1="59355" y1="6235" x2="59355" y2="6235"/>
                        <a14:foregroundMark x1="62151" y1="7434" x2="62151" y2="7434"/>
                        <a14:foregroundMark x1="52043" y1="4556" x2="52043" y2="4556"/>
                        <a14:foregroundMark x1="44301" y1="6235" x2="44516" y2="6235"/>
                        <a14:foregroundMark x1="46667" y1="14388" x2="46667" y2="14868"/>
                        <a14:foregroundMark x1="42581" y1="15588" x2="42581" y2="15588"/>
                        <a14:foregroundMark x1="35699" y1="13429" x2="35269" y2="13189"/>
                        <a14:foregroundMark x1="39785" y1="15348" x2="39785" y2="15348"/>
                        <a14:foregroundMark x1="39785" y1="15348" x2="39785" y2="15348"/>
                        <a14:foregroundMark x1="33978" y1="15827" x2="33978" y2="15827"/>
                        <a14:foregroundMark x1="33978" y1="15827" x2="33978" y2="15827"/>
                        <a14:foregroundMark x1="34409" y1="17266" x2="34409" y2="17266"/>
                        <a14:foregroundMark x1="38710" y1="10791" x2="38710" y2="10791"/>
                        <a14:foregroundMark x1="35699" y1="7914" x2="35699" y2="7914"/>
                        <a14:foregroundMark x1="31183" y1="9353" x2="31183" y2="9353"/>
                        <a14:foregroundMark x1="23011" y1="72902" x2="23011" y2="73141"/>
                        <a14:foregroundMark x1="47097" y1="91127" x2="47527" y2="91367"/>
                        <a14:foregroundMark x1="69892" y1="74580" x2="71613" y2="75060"/>
                        <a14:foregroundMark x1="17849" y1="43165" x2="17849" y2="43165"/>
                        <a14:foregroundMark x1="10323" y1="39089" x2="10323" y2="39089"/>
                        <a14:foregroundMark x1="15699" y1="43645" x2="15699" y2="43645"/>
                        <a14:foregroundMark x1="14409" y1="43645" x2="14409" y2="43645"/>
                        <a14:foregroundMark x1="16559" y1="33813" x2="16559" y2="33813"/>
                        <a14:foregroundMark x1="24086" y1="21343" x2="24086" y2="21343"/>
                        <a14:foregroundMark x1="80860" y1="29496" x2="80860" y2="29496"/>
                        <a14:foregroundMark x1="82151" y1="38129" x2="82151" y2="38129"/>
                        <a14:foregroundMark x1="83011" y1="27098" x2="83011" y2="27098"/>
                        <a14:foregroundMark x1="83226" y1="28537" x2="83226" y2="28537"/>
                        <a14:foregroundMark x1="83871" y1="29496" x2="83871" y2="29496"/>
                        <a14:foregroundMark x1="80000" y1="25659" x2="80000" y2="25659"/>
                        <a14:foregroundMark x1="80430" y1="24460" x2="80430" y2="24460"/>
                        <a14:foregroundMark x1="80645" y1="23741" x2="80645" y2="23741"/>
                        <a14:foregroundMark x1="81075" y1="27338" x2="81075" y2="27338"/>
                        <a14:foregroundMark x1="70323" y1="27578" x2="70323" y2="27578"/>
                        <a14:foregroundMark x1="24301" y1="12710" x2="24301" y2="12710"/>
                        <a14:foregroundMark x1="12258" y1="34772" x2="12258" y2="34772"/>
                        <a14:foregroundMark x1="38710" y1="5995" x2="38710" y2="5995"/>
                        <a14:foregroundMark x1="36344" y1="10072" x2="36344" y2="10072"/>
                        <a14:foregroundMark x1="34194" y1="9353" x2="34194" y2="9353"/>
                        <a14:foregroundMark x1="9462" y1="52758" x2="9462" y2="52758"/>
                        <a14:backgroundMark x1="84731" y1="53717" x2="84731" y2="53717"/>
                        <a14:backgroundMark x1="83441" y1="48921" x2="83441" y2="489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24659" y="-26590"/>
            <a:ext cx="4302795" cy="6912768"/>
          </a:xfrm>
          <a:prstGeom prst="rect">
            <a:avLst/>
          </a:prstGeom>
          <a:effectLst>
            <a:glow rad="12700">
              <a:schemeClr val="bg1"/>
            </a:glow>
          </a:effectLst>
        </p:spPr>
      </p:pic>
      <p:sp>
        <p:nvSpPr>
          <p:cNvPr id="5" name="文字方塊 4">
            <a:extLst>
              <a:ext uri="{FF2B5EF4-FFF2-40B4-BE49-F238E27FC236}">
                <a16:creationId xmlns:a16="http://schemas.microsoft.com/office/drawing/2014/main" id="{F270EA95-B68F-02E7-19DC-FCC25AF3B40D}"/>
              </a:ext>
            </a:extLst>
          </p:cNvPr>
          <p:cNvSpPr txBox="1"/>
          <p:nvPr/>
        </p:nvSpPr>
        <p:spPr>
          <a:xfrm>
            <a:off x="5725874" y="1485578"/>
            <a:ext cx="738664" cy="3456384"/>
          </a:xfrm>
          <a:prstGeom prst="rect">
            <a:avLst/>
          </a:prstGeom>
          <a:noFill/>
          <a:effectLst>
            <a:glow>
              <a:schemeClr val="bg1"/>
            </a:glow>
          </a:effectLst>
        </p:spPr>
        <p:txBody>
          <a:bodyPr vert="eaVert" wrap="square" rtlCol="0">
            <a:spAutoFit/>
          </a:bodyPr>
          <a:lstStyle/>
          <a:p>
            <a:r>
              <a:rPr lang="zh-TW" altLang="en-US" sz="3600" b="1" dirty="0">
                <a:solidFill>
                  <a:schemeClr val="bg1"/>
                </a:solidFill>
              </a:rPr>
              <a:t>佛說</a:t>
            </a:r>
            <a:r>
              <a:rPr lang="zh-CN" altLang="en-US" sz="3600" b="1" dirty="0">
                <a:solidFill>
                  <a:schemeClr val="bg1"/>
                </a:solidFill>
              </a:rPr>
              <a:t>十善業道</a:t>
            </a:r>
            <a:r>
              <a:rPr lang="zh-TW" altLang="en-US" sz="3600" b="1" dirty="0">
                <a:solidFill>
                  <a:schemeClr val="bg1"/>
                </a:solidFill>
              </a:rPr>
              <a:t>經</a:t>
            </a:r>
          </a:p>
        </p:txBody>
      </p:sp>
    </p:spTree>
    <p:extLst>
      <p:ext uri="{BB962C8B-B14F-4D97-AF65-F5344CB8AC3E}">
        <p14:creationId xmlns:p14="http://schemas.microsoft.com/office/powerpoint/2010/main" val="28241598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4EF8E861-285B-434A-D7ED-D1CC50FED9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12190413" cy="6859588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9D06A8B5-EE07-6257-15E8-69B648465CD9}"/>
              </a:ext>
            </a:extLst>
          </p:cNvPr>
          <p:cNvSpPr/>
          <p:nvPr/>
        </p:nvSpPr>
        <p:spPr>
          <a:xfrm>
            <a:off x="11495806" y="4653930"/>
            <a:ext cx="694607" cy="1944216"/>
          </a:xfrm>
          <a:prstGeom prst="rect">
            <a:avLst/>
          </a:prstGeom>
          <a:noFill/>
          <a:ln w="444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13B2F929-FC1F-68CC-EE40-FD452495D4B6}"/>
              </a:ext>
            </a:extLst>
          </p:cNvPr>
          <p:cNvSpPr txBox="1"/>
          <p:nvPr/>
        </p:nvSpPr>
        <p:spPr>
          <a:xfrm>
            <a:off x="1885057" y="1485578"/>
            <a:ext cx="2769989" cy="5184576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C00000"/>
                </a:solidFill>
              </a:rPr>
              <a:t>「</a:t>
            </a:r>
            <a:r>
              <a:rPr lang="zh-TW" altLang="en-US" sz="2800" b="1" dirty="0">
                <a:solidFill>
                  <a:srgbClr val="C00000"/>
                </a:solidFill>
              </a:rPr>
              <a:t>龍王！汝見此會及大海中，形色種類各別不耶？如是一切，靡不由心造善不善身業、語業、意業所致。</a:t>
            </a:r>
            <a:r>
              <a:rPr lang="zh-CN" altLang="en-US" sz="2800" b="1" dirty="0">
                <a:solidFill>
                  <a:srgbClr val="C00000"/>
                </a:solidFill>
              </a:rPr>
              <a:t>」</a:t>
            </a:r>
            <a:endParaRPr lang="en-US" altLang="zh-TW" sz="2800" b="1" dirty="0">
              <a:solidFill>
                <a:srgbClr val="C00000"/>
              </a:solidFill>
            </a:endParaRPr>
          </a:p>
        </p:txBody>
      </p:sp>
      <p:cxnSp>
        <p:nvCxnSpPr>
          <p:cNvPr id="9" name="直線單箭頭接點 8">
            <a:extLst>
              <a:ext uri="{FF2B5EF4-FFF2-40B4-BE49-F238E27FC236}">
                <a16:creationId xmlns:a16="http://schemas.microsoft.com/office/drawing/2014/main" id="{518D4011-354B-AC42-12C7-CB5444EF6E91}"/>
              </a:ext>
            </a:extLst>
          </p:cNvPr>
          <p:cNvCxnSpPr/>
          <p:nvPr/>
        </p:nvCxnSpPr>
        <p:spPr>
          <a:xfrm flipH="1">
            <a:off x="4727054" y="6526138"/>
            <a:ext cx="6696744" cy="0"/>
          </a:xfrm>
          <a:prstGeom prst="straightConnector1">
            <a:avLst/>
          </a:prstGeom>
          <a:ln w="3175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17756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7F987D9C-98B7-CC3C-1D92-209626F3718C}"/>
              </a:ext>
            </a:extLst>
          </p:cNvPr>
          <p:cNvSpPr txBox="1"/>
          <p:nvPr/>
        </p:nvSpPr>
        <p:spPr>
          <a:xfrm>
            <a:off x="8543478" y="549474"/>
            <a:ext cx="2123658" cy="57606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龍王！汝見此會及大海中，形色種類各別不耶？如是一切，靡不由心造善不善身業、語業、意業所致。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en-US" altLang="zh-TW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8BDB2867-7FF8-05C0-4895-2D8E3060BF70}"/>
              </a:ext>
            </a:extLst>
          </p:cNvPr>
          <p:cNvSpPr txBox="1"/>
          <p:nvPr/>
        </p:nvSpPr>
        <p:spPr>
          <a:xfrm>
            <a:off x="1379261" y="697414"/>
            <a:ext cx="6647974" cy="54647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「</a:t>
            </a:r>
            <a:r>
              <a:rPr lang="zh-TW" altLang="en-US" sz="2800" b="1" dirty="0">
                <a:solidFill>
                  <a:srgbClr val="FFFF00"/>
                </a:solidFill>
              </a:rPr>
              <a:t>龍王</a:t>
            </a:r>
            <a:r>
              <a:rPr lang="zh-CN" altLang="en-US" sz="2800" b="1" dirty="0">
                <a:solidFill>
                  <a:srgbClr val="FFFF00"/>
                </a:solidFill>
              </a:rPr>
              <a:t>」</a:t>
            </a:r>
            <a:r>
              <a:rPr lang="zh-TW" altLang="en-US" sz="2800" b="1" dirty="0">
                <a:solidFill>
                  <a:srgbClr val="FFFF00"/>
                </a:solidFill>
              </a:rPr>
              <a:t>是我們大眾的代表，在現代社會制度下，是非常貼切的一個稱呼。現在全世界高唱「民主自由開放」，人人都是主，「王」就是「主」的意思。古時候帝王時代，帝王說話才算數，他做得了主，全國臣民要聽命於他。聽命的人不自在，發號施令的人自在，所以稱之為「王」。今天民主了，每一個人都是王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E58921D1-6F8D-93A6-FCC0-D459925107CD}"/>
              </a:ext>
            </a:extLst>
          </p:cNvPr>
          <p:cNvSpPr/>
          <p:nvPr/>
        </p:nvSpPr>
        <p:spPr>
          <a:xfrm>
            <a:off x="11180341" y="153430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第三講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6215239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F6CCD078-82AF-B883-E5D0-A10F5FB5FDE4}"/>
              </a:ext>
            </a:extLst>
          </p:cNvPr>
          <p:cNvSpPr txBox="1"/>
          <p:nvPr/>
        </p:nvSpPr>
        <p:spPr>
          <a:xfrm>
            <a:off x="3110688" y="477466"/>
            <a:ext cx="5355312" cy="54647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rgbClr val="FFFF00"/>
                </a:solidFill>
              </a:rPr>
              <a:t>「龍」是千變萬化，用現在的話說，說得不好聽是胡思亂想，妄想分別執著，這是你自己做得了主的</a:t>
            </a:r>
            <a:r>
              <a:rPr lang="zh-CN" altLang="en-US" sz="2800" b="1" dirty="0">
                <a:solidFill>
                  <a:srgbClr val="FFFF00"/>
                </a:solidFill>
              </a:rPr>
              <a:t>。</a:t>
            </a:r>
            <a:r>
              <a:rPr lang="zh-TW" altLang="en-US" sz="2800" b="1" dirty="0">
                <a:solidFill>
                  <a:srgbClr val="FFFF00"/>
                </a:solidFill>
              </a:rPr>
              <a:t>天天在那裡打妄想，這就是代表一切眾生。佛講經說法，我們深深體會到他具足圓滿智慧、高度的藝術，所以說起來非常生動，讓人聽起來很歡喜、很歡迎，容易接受。 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27B5DEB1-81BA-4C5D-D1EC-B0A427F889A9}"/>
              </a:ext>
            </a:extLst>
          </p:cNvPr>
          <p:cNvSpPr txBox="1"/>
          <p:nvPr/>
        </p:nvSpPr>
        <p:spPr>
          <a:xfrm>
            <a:off x="8903518" y="697414"/>
            <a:ext cx="2123658" cy="54647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b="1" dirty="0">
                <a:solidFill>
                  <a:schemeClr val="accent6"/>
                </a:solidFill>
              </a:rPr>
              <a:t>《</a:t>
            </a:r>
            <a:r>
              <a:rPr lang="zh-CN" altLang="en-US" sz="2800" b="1" dirty="0">
                <a:solidFill>
                  <a:schemeClr val="accent6"/>
                </a:solidFill>
              </a:rPr>
              <a:t>說文解字</a:t>
            </a:r>
            <a:r>
              <a:rPr lang="en-US" altLang="zh-CN" sz="2800" b="1" dirty="0">
                <a:solidFill>
                  <a:schemeClr val="accent6"/>
                </a:solidFill>
              </a:rPr>
              <a:t>》</a:t>
            </a:r>
            <a:r>
              <a:rPr lang="zh-CN" altLang="en-US" sz="2800" b="1" dirty="0">
                <a:solidFill>
                  <a:schemeClr val="accent6"/>
                </a:solidFill>
              </a:rPr>
              <a:t>：「</a:t>
            </a:r>
            <a:r>
              <a:rPr lang="zh-TW" altLang="en-US" sz="2800" b="1" dirty="0">
                <a:solidFill>
                  <a:schemeClr val="accent6"/>
                </a:solidFill>
              </a:rPr>
              <a:t>鱗蟲之長。能幽，能明，能細，能巨，能短，能長；春分而登天，秋分而潛淵。</a:t>
            </a:r>
            <a:r>
              <a:rPr lang="zh-CN" altLang="en-US" sz="2800" b="1" dirty="0">
                <a:solidFill>
                  <a:schemeClr val="accent6"/>
                </a:solidFill>
              </a:rPr>
              <a:t>」</a:t>
            </a:r>
            <a:r>
              <a:rPr lang="zh-TW" altLang="en-US" sz="2800" b="1" dirty="0">
                <a:solidFill>
                  <a:schemeClr val="accent6"/>
                </a:solidFill>
              </a:rPr>
              <a:t> </a:t>
            </a:r>
            <a:endParaRPr lang="zh-TW" altLang="en-US" sz="2800" dirty="0">
              <a:solidFill>
                <a:schemeClr val="accent6"/>
              </a:solidFill>
            </a:endParaRPr>
          </a:p>
        </p:txBody>
      </p:sp>
      <p:cxnSp>
        <p:nvCxnSpPr>
          <p:cNvPr id="8" name="直線單箭頭接點 7">
            <a:extLst>
              <a:ext uri="{FF2B5EF4-FFF2-40B4-BE49-F238E27FC236}">
                <a16:creationId xmlns:a16="http://schemas.microsoft.com/office/drawing/2014/main" id="{C46F5A83-9914-1DA9-2402-5C8FF3F55159}"/>
              </a:ext>
            </a:extLst>
          </p:cNvPr>
          <p:cNvCxnSpPr>
            <a:cxnSpLocks/>
          </p:cNvCxnSpPr>
          <p:nvPr/>
        </p:nvCxnSpPr>
        <p:spPr>
          <a:xfrm>
            <a:off x="8255446" y="1125538"/>
            <a:ext cx="576064" cy="144016"/>
          </a:xfrm>
          <a:prstGeom prst="straightConnector1">
            <a:avLst/>
          </a:prstGeom>
          <a:ln w="2540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DDE91A62-344A-F2D9-D8C4-9F102048398F}"/>
              </a:ext>
            </a:extLst>
          </p:cNvPr>
          <p:cNvSpPr/>
          <p:nvPr/>
        </p:nvSpPr>
        <p:spPr>
          <a:xfrm>
            <a:off x="11180341" y="153430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第三講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0467716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F618C26F-BB8C-F1BC-1D6F-DBA8ABAB8A9F}"/>
              </a:ext>
            </a:extLst>
          </p:cNvPr>
          <p:cNvSpPr txBox="1"/>
          <p:nvPr/>
        </p:nvSpPr>
        <p:spPr>
          <a:xfrm>
            <a:off x="4727054" y="697414"/>
            <a:ext cx="6001643" cy="54647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「</a:t>
            </a:r>
            <a:r>
              <a:rPr lang="zh-TW" altLang="en-US" sz="2800" b="1" dirty="0">
                <a:solidFill>
                  <a:srgbClr val="FFFF00"/>
                </a:solidFill>
              </a:rPr>
              <a:t>汝見此會</a:t>
            </a:r>
            <a:r>
              <a:rPr lang="zh-CN" altLang="en-US" sz="2800" b="1" dirty="0">
                <a:solidFill>
                  <a:srgbClr val="FFFF00"/>
                </a:solidFill>
              </a:rPr>
              <a:t>」</a:t>
            </a:r>
            <a:r>
              <a:rPr lang="zh-TW" altLang="en-US" sz="2800" b="1" dirty="0">
                <a:solidFill>
                  <a:srgbClr val="FFFF00"/>
                </a:solidFill>
              </a:rPr>
              <a:t>，今天啟建十善業道的大會，用現在的話來說，「我們這一次舉辦這個活動」。這個活動目的何在？是來討論十善業道。參加活動的人，有八千大比丘眾，</a:t>
            </a:r>
            <a:r>
              <a:rPr lang="zh-CN" altLang="en-US" sz="2800" b="1" dirty="0">
                <a:solidFill>
                  <a:srgbClr val="FFFF00"/>
                </a:solidFill>
              </a:rPr>
              <a:t>和</a:t>
            </a:r>
            <a:r>
              <a:rPr lang="zh-TW" altLang="en-US" sz="2800" b="1" dirty="0">
                <a:solidFill>
                  <a:srgbClr val="FFFF00"/>
                </a:solidFill>
              </a:rPr>
              <a:t>三萬二千菩薩眾。雖然說兩類，而實際上把社會上男女老少、各行各業統統包括在其中，比丘代表出家眾，菩薩在家出家都有。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785A83B7-5B26-3CE9-6FC3-92EED5F3A3B7}"/>
              </a:ext>
            </a:extLst>
          </p:cNvPr>
          <p:cNvSpPr txBox="1"/>
          <p:nvPr/>
        </p:nvSpPr>
        <p:spPr>
          <a:xfrm>
            <a:off x="2051212" y="697413"/>
            <a:ext cx="2123658" cy="54647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rgbClr val="FFFF00"/>
                </a:solidFill>
              </a:rPr>
              <a:t>凡是依照佛所傳授的理論方法去修學，落實在日常生活裡面，這個人就叫做菩薩。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9A1C3FFF-A8EB-D5AE-D033-4CDA2EFD0E14}"/>
              </a:ext>
            </a:extLst>
          </p:cNvPr>
          <p:cNvSpPr/>
          <p:nvPr/>
        </p:nvSpPr>
        <p:spPr>
          <a:xfrm>
            <a:off x="11180341" y="153430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第三講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8734012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CFB260CC-4D90-5D3A-D9FE-3ADA6C6C25AB}"/>
              </a:ext>
            </a:extLst>
          </p:cNvPr>
          <p:cNvSpPr txBox="1"/>
          <p:nvPr/>
        </p:nvSpPr>
        <p:spPr>
          <a:xfrm>
            <a:off x="4846091" y="697414"/>
            <a:ext cx="6001643" cy="54647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rgbClr val="FFFF00"/>
                </a:solidFill>
              </a:rPr>
              <a:t>『</a:t>
            </a:r>
            <a:r>
              <a:rPr lang="zh-TW" altLang="en-US" sz="2800" b="1" dirty="0">
                <a:solidFill>
                  <a:srgbClr val="FFFF00"/>
                </a:solidFill>
              </a:rPr>
              <a:t>及大海中</a:t>
            </a:r>
            <a:r>
              <a:rPr lang="en-US" altLang="zh-TW" sz="2800" b="1" dirty="0">
                <a:solidFill>
                  <a:srgbClr val="FFFF00"/>
                </a:solidFill>
              </a:rPr>
              <a:t>』</a:t>
            </a:r>
            <a:r>
              <a:rPr lang="zh-TW" altLang="en-US" sz="2800" b="1" dirty="0">
                <a:solidFill>
                  <a:srgbClr val="FFFF00"/>
                </a:solidFill>
              </a:rPr>
              <a:t>，「大海中」是比喻社會。這部經是佛在娑竭羅龍宮講的。「娑竭羅」翻成中文的意思是「鹹水海」，我們知道大海水都是鹹的，所以你立刻要體會到佛的意思，佛說法都是意在言外，聽了你要體會得到。「鹹水海」，我們就很容易體會到是苦海，海水是苦的，這正是形容苦海無邊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110A6991-729F-2EFB-72E6-16421D2B7675}"/>
              </a:ext>
            </a:extLst>
          </p:cNvPr>
          <p:cNvSpPr txBox="1"/>
          <p:nvPr/>
        </p:nvSpPr>
        <p:spPr>
          <a:xfrm>
            <a:off x="694606" y="697414"/>
            <a:ext cx="4062651" cy="54647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rgbClr val="FFFF00"/>
                </a:solidFill>
              </a:rPr>
              <a:t>你在苦海裡面好像還過得很快樂、很自在，這叫龍王，這是不覺悟。娑竭羅龍王是皈依三寶的佛弟子，也是菩薩摩訶薩。這個苦海就是形容六道，特別是三惡道。龍是屬於畜生道，所以代表三惡道。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3" name="匾額 2" descr="佛學概要十四講表 習講">
            <a:extLst>
              <a:ext uri="{FF2B5EF4-FFF2-40B4-BE49-F238E27FC236}">
                <a16:creationId xmlns:a16="http://schemas.microsoft.com/office/drawing/2014/main" id="{E1DC8757-1981-E4D4-3D85-4500DC2409E2}"/>
              </a:ext>
            </a:extLst>
          </p:cNvPr>
          <p:cNvSpPr/>
          <p:nvPr/>
        </p:nvSpPr>
        <p:spPr>
          <a:xfrm>
            <a:off x="11180341" y="153430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第三講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5797864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BA490D68-5DC9-D23B-3BE4-66FD7B354D49}"/>
              </a:ext>
            </a:extLst>
          </p:cNvPr>
          <p:cNvSpPr txBox="1"/>
          <p:nvPr/>
        </p:nvSpPr>
        <p:spPr>
          <a:xfrm>
            <a:off x="6448281" y="697414"/>
            <a:ext cx="4062651" cy="54647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rgbClr val="FFFF00"/>
                </a:solidFill>
              </a:rPr>
              <a:t>大海就是讓我們觀察這個社會、這個世界，一切眾生</a:t>
            </a:r>
            <a:r>
              <a:rPr lang="zh-CN" altLang="en-US" sz="2800" b="1" dirty="0">
                <a:solidFill>
                  <a:srgbClr val="FFFF00"/>
                </a:solidFill>
              </a:rPr>
              <a:t>「</a:t>
            </a:r>
            <a:r>
              <a:rPr lang="zh-TW" altLang="en-US" sz="2800" b="1" dirty="0">
                <a:solidFill>
                  <a:srgbClr val="FFFF00"/>
                </a:solidFill>
              </a:rPr>
              <a:t>形</a:t>
            </a:r>
            <a:r>
              <a:rPr lang="zh-CN" altLang="en-US" sz="2800" b="1" dirty="0">
                <a:solidFill>
                  <a:srgbClr val="FFFF00"/>
                </a:solidFill>
              </a:rPr>
              <a:t>」</a:t>
            </a:r>
            <a:r>
              <a:rPr lang="zh-TW" altLang="en-US" sz="2800" b="1" dirty="0">
                <a:solidFill>
                  <a:srgbClr val="FFFF00"/>
                </a:solidFill>
              </a:rPr>
              <a:t>狀不一樣。縱然同是人類，形狀也不一樣，有個子高的、有矮的，有胖的、有瘦的。</a:t>
            </a:r>
            <a:r>
              <a:rPr lang="zh-CN" altLang="en-US" sz="2800" b="1" dirty="0">
                <a:solidFill>
                  <a:srgbClr val="FFFF00"/>
                </a:solidFill>
              </a:rPr>
              <a:t>「</a:t>
            </a:r>
            <a:r>
              <a:rPr lang="zh-TW" altLang="en-US" sz="2800" b="1" dirty="0">
                <a:solidFill>
                  <a:srgbClr val="FFFF00"/>
                </a:solidFill>
              </a:rPr>
              <a:t>色</a:t>
            </a:r>
            <a:r>
              <a:rPr lang="zh-CN" altLang="en-US" sz="2800" b="1" dirty="0">
                <a:solidFill>
                  <a:srgbClr val="FFFF00"/>
                </a:solidFill>
              </a:rPr>
              <a:t>」</a:t>
            </a:r>
            <a:r>
              <a:rPr lang="zh-TW" altLang="en-US" sz="2800" b="1" dirty="0">
                <a:solidFill>
                  <a:srgbClr val="FFFF00"/>
                </a:solidFill>
              </a:rPr>
              <a:t>，膚色不一樣，有白種人、黃種人、紅種人、黑種人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028EA7D8-AF0E-2653-90D5-0DA667263AF6}"/>
              </a:ext>
            </a:extLst>
          </p:cNvPr>
          <p:cNvSpPr txBox="1"/>
          <p:nvPr/>
        </p:nvSpPr>
        <p:spPr>
          <a:xfrm>
            <a:off x="2781097" y="697414"/>
            <a:ext cx="2769989" cy="54647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「</a:t>
            </a:r>
            <a:r>
              <a:rPr lang="zh-TW" altLang="en-US" sz="2800" b="1" dirty="0">
                <a:solidFill>
                  <a:srgbClr val="FFFF00"/>
                </a:solidFill>
              </a:rPr>
              <a:t>種類</a:t>
            </a:r>
            <a:r>
              <a:rPr lang="zh-CN" altLang="en-US" sz="2800" b="1" dirty="0">
                <a:solidFill>
                  <a:srgbClr val="FFFF00"/>
                </a:solidFill>
              </a:rPr>
              <a:t>」</a:t>
            </a:r>
            <a:r>
              <a:rPr lang="zh-TW" altLang="en-US" sz="2800" b="1" dirty="0">
                <a:solidFill>
                  <a:srgbClr val="FFFF00"/>
                </a:solidFill>
              </a:rPr>
              <a:t>差別就更多了，男女老少、各行各業。如果再擴大到一切生物，陸地上的動物，大海裡面的動物，這個形色種類差別太多太多了。 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D09463D8-E35C-8000-B548-77A5998EC9D3}"/>
              </a:ext>
            </a:extLst>
          </p:cNvPr>
          <p:cNvSpPr/>
          <p:nvPr/>
        </p:nvSpPr>
        <p:spPr>
          <a:xfrm>
            <a:off x="11180341" y="153430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第三講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598292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AC8CA60A-F8F7-DB33-AD3F-434364A5118E}"/>
              </a:ext>
            </a:extLst>
          </p:cNvPr>
          <p:cNvSpPr txBox="1"/>
          <p:nvPr/>
        </p:nvSpPr>
        <p:spPr>
          <a:xfrm>
            <a:off x="8091686" y="685668"/>
            <a:ext cx="3724096" cy="54647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b="1" dirty="0">
                <a:solidFill>
                  <a:srgbClr val="FFFF00"/>
                </a:solidFill>
              </a:rPr>
              <a:t>為什麼會有這麼多差別？佛在下面說，</a:t>
            </a:r>
            <a:r>
              <a:rPr lang="en-US" altLang="zh-TW" sz="2800" b="1" dirty="0">
                <a:solidFill>
                  <a:srgbClr val="FFFF00"/>
                </a:solidFill>
              </a:rPr>
              <a:t>『</a:t>
            </a:r>
            <a:r>
              <a:rPr lang="zh-TW" altLang="en-US" sz="2800" b="1" dirty="0">
                <a:solidFill>
                  <a:srgbClr val="FFFF00"/>
                </a:solidFill>
              </a:rPr>
              <a:t>如是一切</a:t>
            </a:r>
            <a:r>
              <a:rPr lang="en-US" altLang="zh-TW" sz="2800" b="1" dirty="0">
                <a:solidFill>
                  <a:srgbClr val="FFFF00"/>
                </a:solidFill>
              </a:rPr>
              <a:t>』</a:t>
            </a:r>
            <a:r>
              <a:rPr lang="zh-TW" altLang="en-US" sz="2800" b="1" dirty="0">
                <a:solidFill>
                  <a:srgbClr val="FFFF00"/>
                </a:solidFill>
              </a:rPr>
              <a:t>，「一切」不但包括我們剛才講的動物，還包括植物，還要包括礦物，真的是各別不同。所以仔細去想想，這個宇宙之間一切事物的複雜性。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81A9267D-0D5F-EA0A-5CB0-2C718D36A0C4}"/>
              </a:ext>
            </a:extLst>
          </p:cNvPr>
          <p:cNvSpPr txBox="1"/>
          <p:nvPr/>
        </p:nvSpPr>
        <p:spPr>
          <a:xfrm>
            <a:off x="550590" y="697414"/>
            <a:ext cx="7263527" cy="54647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b="1" dirty="0">
                <a:solidFill>
                  <a:srgbClr val="FFFF00"/>
                </a:solidFill>
              </a:rPr>
              <a:t>這些界限怎麼來的？佛在這裡告訴我們，</a:t>
            </a:r>
            <a:r>
              <a:rPr lang="zh-CN" altLang="en-US" sz="2800" b="1" dirty="0">
                <a:solidFill>
                  <a:srgbClr val="FFFF00"/>
                </a:solidFill>
              </a:rPr>
              <a:t>「</a:t>
            </a:r>
            <a:r>
              <a:rPr lang="zh-TW" altLang="en-US" sz="2800" b="1" dirty="0">
                <a:solidFill>
                  <a:srgbClr val="FFFF00"/>
                </a:solidFill>
              </a:rPr>
              <a:t>靡不由心造善不善身業、語業、意業所致。</a:t>
            </a:r>
            <a:r>
              <a:rPr lang="zh-CN" altLang="en-US" sz="2800" b="1" dirty="0">
                <a:solidFill>
                  <a:srgbClr val="FFFF00"/>
                </a:solidFill>
              </a:rPr>
              <a:t>」</a:t>
            </a:r>
            <a:r>
              <a:rPr lang="zh-TW" altLang="en-US" sz="2800" b="1" dirty="0">
                <a:solidFill>
                  <a:srgbClr val="FFFF00"/>
                </a:solidFill>
              </a:rPr>
              <a:t>我們這才恍然大悟，整個宇宙人生的現象，</a:t>
            </a:r>
            <a:r>
              <a:rPr lang="zh-CN" altLang="en-US" sz="2800" b="1" dirty="0">
                <a:solidFill>
                  <a:srgbClr val="FFFF00"/>
                </a:solidFill>
              </a:rPr>
              <a:t>都是</a:t>
            </a:r>
            <a:r>
              <a:rPr lang="zh-TW" altLang="en-US" sz="2800" b="1" dirty="0">
                <a:solidFill>
                  <a:srgbClr val="FFFF00"/>
                </a:solidFill>
              </a:rPr>
              <a:t>由心想變現出來的。前面講的「心想異故，造業亦異」，「異」就變成不同的界限。我們每一個人天天在造，從來沒有停止過</a:t>
            </a:r>
            <a:r>
              <a:rPr lang="zh-CN" altLang="en-US" sz="2800" b="1" dirty="0">
                <a:solidFill>
                  <a:srgbClr val="FFFF00"/>
                </a:solidFill>
              </a:rPr>
              <a:t>。</a:t>
            </a:r>
            <a:r>
              <a:rPr lang="zh-TW" altLang="en-US" sz="2800" b="1" dirty="0">
                <a:solidFill>
                  <a:srgbClr val="FFFF00"/>
                </a:solidFill>
              </a:rPr>
              <a:t>佛講的妄想分別執著，你所造的總不外乎這三大類。由於你有妄想分別執著，才變成凡夫，凡夫跟佛菩薩的差別就在此地。 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80246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3A42FB1A-C188-39E9-656A-9549CE9C3350}"/>
              </a:ext>
            </a:extLst>
          </p:cNvPr>
          <p:cNvSpPr/>
          <p:nvPr/>
        </p:nvSpPr>
        <p:spPr>
          <a:xfrm>
            <a:off x="11180341" y="153430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第六講</a:t>
            </a:r>
            <a:endParaRPr lang="zh-TW" altLang="en-US" dirty="0"/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C992728B-8521-6371-45BB-D18C88FE81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12190413" cy="6859588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2A8CFCFE-1C05-425E-9CD2-F1E93CE107C8}"/>
              </a:ext>
            </a:extLst>
          </p:cNvPr>
          <p:cNvSpPr/>
          <p:nvPr/>
        </p:nvSpPr>
        <p:spPr>
          <a:xfrm>
            <a:off x="9119542" y="4724410"/>
            <a:ext cx="694607" cy="1944216"/>
          </a:xfrm>
          <a:prstGeom prst="rect">
            <a:avLst/>
          </a:prstGeom>
          <a:noFill/>
          <a:ln w="444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3D1B30EF-6B69-B704-FF34-DB8313D627AC}"/>
              </a:ext>
            </a:extLst>
          </p:cNvPr>
          <p:cNvSpPr txBox="1"/>
          <p:nvPr/>
        </p:nvSpPr>
        <p:spPr>
          <a:xfrm>
            <a:off x="2605137" y="1484050"/>
            <a:ext cx="2769989" cy="5184576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rgbClr val="C00000"/>
                </a:solidFill>
              </a:rPr>
              <a:t>「而心無色，不可見取，但是虛妄諸法集起，畢竟無主，無我、我所。雖各隨業，所現不同，而實於中無有作者。」</a:t>
            </a:r>
          </a:p>
        </p:txBody>
      </p:sp>
      <p:cxnSp>
        <p:nvCxnSpPr>
          <p:cNvPr id="8" name="直線單箭頭接點 7">
            <a:extLst>
              <a:ext uri="{FF2B5EF4-FFF2-40B4-BE49-F238E27FC236}">
                <a16:creationId xmlns:a16="http://schemas.microsoft.com/office/drawing/2014/main" id="{73995AFC-27DB-3F9F-61FE-E12BA2C65F62}"/>
              </a:ext>
            </a:extLst>
          </p:cNvPr>
          <p:cNvCxnSpPr>
            <a:cxnSpLocks/>
          </p:cNvCxnSpPr>
          <p:nvPr/>
        </p:nvCxnSpPr>
        <p:spPr>
          <a:xfrm flipH="1">
            <a:off x="5447134" y="6526138"/>
            <a:ext cx="3600400" cy="0"/>
          </a:xfrm>
          <a:prstGeom prst="straightConnector1">
            <a:avLst/>
          </a:prstGeom>
          <a:ln w="31750">
            <a:solidFill>
              <a:schemeClr val="accent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AD2E2583-AC04-F4D3-3203-777652F33B1B}"/>
              </a:ext>
            </a:extLst>
          </p:cNvPr>
          <p:cNvSpPr txBox="1"/>
          <p:nvPr/>
        </p:nvSpPr>
        <p:spPr>
          <a:xfrm>
            <a:off x="177116" y="1485558"/>
            <a:ext cx="2123658" cy="5374030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C00000"/>
                </a:solidFill>
              </a:rPr>
              <a:t>「</a:t>
            </a:r>
            <a:r>
              <a:rPr lang="zh-TW" altLang="en-US" sz="2800" b="1" dirty="0">
                <a:solidFill>
                  <a:srgbClr val="C00000"/>
                </a:solidFill>
              </a:rPr>
              <a:t>諸佛依二諦，為眾生說法</a:t>
            </a:r>
            <a:r>
              <a:rPr lang="zh-CN" altLang="en-US" sz="2800" b="1" dirty="0">
                <a:solidFill>
                  <a:srgbClr val="C00000"/>
                </a:solidFill>
              </a:rPr>
              <a:t>」</a:t>
            </a:r>
            <a:endParaRPr lang="en-US" altLang="zh-CN" sz="2800" b="1" dirty="0">
              <a:solidFill>
                <a:srgbClr val="C00000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C00000"/>
                </a:solidFill>
              </a:rPr>
              <a:t>世俗諦：俗諦；</a:t>
            </a:r>
            <a:r>
              <a:rPr lang="zh-TW" altLang="en-US" sz="2800" b="1" dirty="0">
                <a:solidFill>
                  <a:srgbClr val="C00000"/>
                </a:solidFill>
              </a:rPr>
              <a:t>迷情所見世間事相</a:t>
            </a:r>
            <a:endParaRPr lang="en-US" altLang="zh-TW" sz="2800" b="1" dirty="0">
              <a:solidFill>
                <a:srgbClr val="C00000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C00000"/>
                </a:solidFill>
              </a:rPr>
              <a:t>勝義諦：真諦；</a:t>
            </a:r>
            <a:r>
              <a:rPr lang="zh-TW" altLang="en-US" sz="2800" b="1" dirty="0">
                <a:solidFill>
                  <a:srgbClr val="C00000"/>
                </a:solidFill>
              </a:rPr>
              <a:t>聖智所見真實理性</a:t>
            </a:r>
          </a:p>
        </p:txBody>
      </p:sp>
      <p:sp>
        <p:nvSpPr>
          <p:cNvPr id="12" name="右大括弧 11">
            <a:extLst>
              <a:ext uri="{FF2B5EF4-FFF2-40B4-BE49-F238E27FC236}">
                <a16:creationId xmlns:a16="http://schemas.microsoft.com/office/drawing/2014/main" id="{C2F89690-8695-5D6A-9B27-22D81B8A2B22}"/>
              </a:ext>
            </a:extLst>
          </p:cNvPr>
          <p:cNvSpPr/>
          <p:nvPr/>
        </p:nvSpPr>
        <p:spPr>
          <a:xfrm rot="16200000">
            <a:off x="640798" y="841269"/>
            <a:ext cx="260190" cy="936104"/>
          </a:xfrm>
          <a:prstGeom prst="rightBrace">
            <a:avLst/>
          </a:prstGeom>
          <a:ln w="190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9D656593-8188-00A3-33A2-0DC459C1575A}"/>
              </a:ext>
            </a:extLst>
          </p:cNvPr>
          <p:cNvSpPr txBox="1"/>
          <p:nvPr/>
        </p:nvSpPr>
        <p:spPr>
          <a:xfrm>
            <a:off x="7664823" y="333449"/>
            <a:ext cx="4708981" cy="2592288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C00000"/>
                </a:solidFill>
              </a:rPr>
              <a:t>「</a:t>
            </a:r>
            <a:r>
              <a:rPr lang="zh-TW" altLang="en-US" sz="2800" b="1" dirty="0">
                <a:solidFill>
                  <a:srgbClr val="C00000"/>
                </a:solidFill>
              </a:rPr>
              <a:t>汝見此會及大海中，形色種類各別不耶？如是一切，靡不由心造善不善身業、語業、意業所致。</a:t>
            </a:r>
            <a:r>
              <a:rPr lang="zh-CN" altLang="en-US" sz="2800" b="1" dirty="0">
                <a:solidFill>
                  <a:srgbClr val="C00000"/>
                </a:solidFill>
              </a:rPr>
              <a:t>」</a:t>
            </a:r>
            <a:endParaRPr lang="en-US" altLang="zh-TW" sz="2800" b="1" dirty="0">
              <a:solidFill>
                <a:srgbClr val="C00000"/>
              </a:solidFill>
            </a:endParaRPr>
          </a:p>
        </p:txBody>
      </p:sp>
      <p:cxnSp>
        <p:nvCxnSpPr>
          <p:cNvPr id="15" name="直線單箭頭接點 14">
            <a:extLst>
              <a:ext uri="{FF2B5EF4-FFF2-40B4-BE49-F238E27FC236}">
                <a16:creationId xmlns:a16="http://schemas.microsoft.com/office/drawing/2014/main" id="{D6E76105-5092-4AA1-0F60-D841089F6602}"/>
              </a:ext>
            </a:extLst>
          </p:cNvPr>
          <p:cNvCxnSpPr/>
          <p:nvPr/>
        </p:nvCxnSpPr>
        <p:spPr>
          <a:xfrm flipH="1" flipV="1">
            <a:off x="11279782" y="2997746"/>
            <a:ext cx="296603" cy="1726664"/>
          </a:xfrm>
          <a:prstGeom prst="straightConnector1">
            <a:avLst/>
          </a:prstGeom>
          <a:ln w="1905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60097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1" grpId="0" animBg="1"/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79958CB7-9A88-2528-BB7F-C4D76037FEF7}"/>
              </a:ext>
            </a:extLst>
          </p:cNvPr>
          <p:cNvSpPr txBox="1"/>
          <p:nvPr/>
        </p:nvSpPr>
        <p:spPr>
          <a:xfrm>
            <a:off x="8149753" y="621482"/>
            <a:ext cx="2769989" cy="54647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而心無色，不可見取，但是虛妄諸法集起，畢竟無主，無我、我所。雖各隨業，所現不同，而實於中無有作者。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en-US" altLang="zh-TW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9CAA734B-07F6-4B71-547C-6CF73BF92760}"/>
              </a:ext>
            </a:extLst>
          </p:cNvPr>
          <p:cNvSpPr txBox="1"/>
          <p:nvPr/>
        </p:nvSpPr>
        <p:spPr>
          <a:xfrm>
            <a:off x="3865633" y="697414"/>
            <a:ext cx="4062651" cy="54647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六道輪迴</a:t>
            </a:r>
            <a:r>
              <a:rPr lang="zh-TW" altLang="en-US" sz="2800" b="1" dirty="0">
                <a:solidFill>
                  <a:srgbClr val="FFFF00"/>
                </a:solidFill>
              </a:rPr>
              <a:t>的根源是心。這個「心」非常難懂，古來的大德常說：「若人識得心，大地無寸土。」佛法講悟道、證果</a:t>
            </a:r>
            <a:r>
              <a:rPr lang="zh-CN" altLang="en-US" sz="2800" b="1" dirty="0">
                <a:solidFill>
                  <a:srgbClr val="FFFF00"/>
                </a:solidFill>
              </a:rPr>
              <a:t>，</a:t>
            </a:r>
            <a:r>
              <a:rPr lang="zh-TW" altLang="en-US" sz="2800" b="1" dirty="0">
                <a:solidFill>
                  <a:srgbClr val="FFFF00"/>
                </a:solidFill>
              </a:rPr>
              <a:t>無非</a:t>
            </a:r>
            <a:r>
              <a:rPr lang="zh-CN" altLang="en-US" sz="2800" b="1" dirty="0">
                <a:solidFill>
                  <a:srgbClr val="FFFF00"/>
                </a:solidFill>
              </a:rPr>
              <a:t>讓我們</a:t>
            </a:r>
            <a:r>
              <a:rPr lang="zh-TW" altLang="en-US" sz="2800" b="1" dirty="0">
                <a:solidFill>
                  <a:srgbClr val="FFFF00"/>
                </a:solidFill>
              </a:rPr>
              <a:t>真正明白「心」是怎麼回事，所以叫「明心見性」</a:t>
            </a:r>
            <a:r>
              <a:rPr lang="zh-CN" altLang="en-US" sz="2800" b="1" dirty="0">
                <a:solidFill>
                  <a:srgbClr val="FFFF00"/>
                </a:solidFill>
              </a:rPr>
              <a:t>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D0A7D987-FA7F-60C6-41CD-5F3AA757CAC9}"/>
              </a:ext>
            </a:extLst>
          </p:cNvPr>
          <p:cNvSpPr txBox="1"/>
          <p:nvPr/>
        </p:nvSpPr>
        <p:spPr>
          <a:xfrm>
            <a:off x="896857" y="680928"/>
            <a:ext cx="2769989" cy="54647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rgbClr val="FFFF00"/>
                </a:solidFill>
              </a:rPr>
              <a:t>虛空法界「唯心所現，唯識所變」，這個「心」是真心，「識」是妄心，真心跟妄心是一個心。完全覺悟叫真心</a:t>
            </a:r>
            <a:r>
              <a:rPr lang="zh-CN" altLang="en-US" sz="2800" b="1" dirty="0">
                <a:solidFill>
                  <a:srgbClr val="FFFF00"/>
                </a:solidFill>
              </a:rPr>
              <a:t>；</a:t>
            </a:r>
            <a:r>
              <a:rPr lang="zh-TW" altLang="en-US" sz="2800" b="1" dirty="0">
                <a:solidFill>
                  <a:srgbClr val="FFFF00"/>
                </a:solidFill>
              </a:rPr>
              <a:t>帶著迷惑叫作妄心。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66A0BA13-9A9C-2C32-C894-7E4459EB29E5}"/>
              </a:ext>
            </a:extLst>
          </p:cNvPr>
          <p:cNvSpPr/>
          <p:nvPr/>
        </p:nvSpPr>
        <p:spPr>
          <a:xfrm>
            <a:off x="11180341" y="153430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第三講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8528964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9ADE5C8A-D16C-A035-AC46-115BFF94FA04}"/>
              </a:ext>
            </a:extLst>
          </p:cNvPr>
          <p:cNvSpPr/>
          <p:nvPr/>
        </p:nvSpPr>
        <p:spPr>
          <a:xfrm>
            <a:off x="13985978" y="148424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第六講</a:t>
            </a:r>
            <a:endParaRPr lang="zh-TW" altLang="en-US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139091DC-C572-C2D3-5084-32B26F8C96A7}"/>
              </a:ext>
            </a:extLst>
          </p:cNvPr>
          <p:cNvSpPr txBox="1"/>
          <p:nvPr/>
        </p:nvSpPr>
        <p:spPr>
          <a:xfrm>
            <a:off x="7317601" y="692408"/>
            <a:ext cx="3416320" cy="54647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rgbClr val="FFFF00"/>
                </a:solidFill>
              </a:rPr>
              <a:t>心裡</a:t>
            </a:r>
            <a:r>
              <a:rPr lang="zh-CN" altLang="en-US" sz="2800" b="1" dirty="0">
                <a:solidFill>
                  <a:srgbClr val="FFFF00"/>
                </a:solidFill>
              </a:rPr>
              <a:t>還有</a:t>
            </a:r>
            <a:r>
              <a:rPr lang="zh-TW" altLang="en-US" sz="2800" b="1" dirty="0">
                <a:solidFill>
                  <a:srgbClr val="FFFF00"/>
                </a:solidFill>
              </a:rPr>
              <a:t>妄想分別執著</a:t>
            </a:r>
            <a:r>
              <a:rPr lang="zh-CN" altLang="en-US" sz="2800" b="1" dirty="0">
                <a:solidFill>
                  <a:srgbClr val="FFFF00"/>
                </a:solidFill>
              </a:rPr>
              <a:t>，</a:t>
            </a:r>
            <a:r>
              <a:rPr lang="zh-TW" altLang="en-US" sz="2800" b="1" dirty="0">
                <a:solidFill>
                  <a:srgbClr val="FFFF00"/>
                </a:solidFill>
              </a:rPr>
              <a:t>沒有淘汰得乾淨，這就是妄心。這</a:t>
            </a:r>
            <a:r>
              <a:rPr lang="zh-CN" altLang="en-US" sz="2800" b="1" dirty="0">
                <a:solidFill>
                  <a:srgbClr val="FFFF00"/>
                </a:solidFill>
              </a:rPr>
              <a:t>三</a:t>
            </a:r>
            <a:r>
              <a:rPr lang="zh-TW" altLang="en-US" sz="2800" b="1" dirty="0">
                <a:solidFill>
                  <a:srgbClr val="FFFF00"/>
                </a:solidFill>
              </a:rPr>
              <a:t>個統統淘汰盡了，真心就現前。絕不是說妄心外面還有個真心，所以說「真妄不二」。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C0F42510-43D5-675D-68CB-562FCE4D9729}"/>
              </a:ext>
            </a:extLst>
          </p:cNvPr>
          <p:cNvSpPr txBox="1"/>
          <p:nvPr/>
        </p:nvSpPr>
        <p:spPr>
          <a:xfrm>
            <a:off x="2062758" y="692407"/>
            <a:ext cx="4708981" cy="54647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rgbClr val="FFFF00"/>
                </a:solidFill>
              </a:rPr>
              <a:t>我們今天講「妄想、分別、執著」，大家好懂，佛學名詞是說「無明煩惱」、「塵沙煩惱」、「見思煩惱」。見思煩惱就是執著，塵沙煩惱就是分別，無明煩惱就是妄想，我把它換個名詞大家好懂，意思很深很深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F5C5AD3F-7939-273F-3148-3A3C95651A8B}"/>
              </a:ext>
            </a:extLst>
          </p:cNvPr>
          <p:cNvSpPr/>
          <p:nvPr/>
        </p:nvSpPr>
        <p:spPr>
          <a:xfrm>
            <a:off x="11180341" y="153430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第三講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6449241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3B3B7ADA-28C0-4444-B9B4-F5CA4DC33931}"/>
              </a:ext>
            </a:extLst>
          </p:cNvPr>
          <p:cNvSpPr txBox="1"/>
          <p:nvPr/>
        </p:nvSpPr>
        <p:spPr>
          <a:xfrm>
            <a:off x="9301881" y="621482"/>
            <a:ext cx="2769989" cy="54647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「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而心無色，不可見取，但是虛妄諸法集起，畢竟無主，無我、我所。雖各隨業，所現不同，而實於中無有作者。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」</a:t>
            </a:r>
            <a:endParaRPr lang="en-US" altLang="zh-TW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3F13FA54-33F5-1B1A-6B57-01852B111F13}"/>
              </a:ext>
            </a:extLst>
          </p:cNvPr>
          <p:cNvSpPr txBox="1"/>
          <p:nvPr/>
        </p:nvSpPr>
        <p:spPr>
          <a:xfrm>
            <a:off x="5239230" y="631298"/>
            <a:ext cx="4062651" cy="54647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「</a:t>
            </a:r>
            <a:r>
              <a:rPr lang="zh-TW" altLang="en-US" sz="2800" b="1" dirty="0">
                <a:solidFill>
                  <a:srgbClr val="FFFF00"/>
                </a:solidFill>
              </a:rPr>
              <a:t>而心無色</a:t>
            </a:r>
            <a:r>
              <a:rPr lang="zh-CN" altLang="en-US" sz="2800" b="1" dirty="0">
                <a:solidFill>
                  <a:srgbClr val="FFFF00"/>
                </a:solidFill>
              </a:rPr>
              <a:t>」</a:t>
            </a:r>
            <a:r>
              <a:rPr lang="zh-TW" altLang="en-US" sz="2800" b="1" dirty="0">
                <a:solidFill>
                  <a:srgbClr val="FFFF00"/>
                </a:solidFill>
              </a:rPr>
              <a:t>，「色」是講</a:t>
            </a:r>
            <a:r>
              <a:rPr lang="zh-CN" altLang="en-US" sz="2800" b="1" dirty="0">
                <a:solidFill>
                  <a:srgbClr val="FFFF00"/>
                </a:solidFill>
              </a:rPr>
              <a:t>物質；</a:t>
            </a:r>
            <a:r>
              <a:rPr lang="zh-TW" altLang="en-US" sz="2800" b="1" dirty="0">
                <a:solidFill>
                  <a:srgbClr val="FFFF00"/>
                </a:solidFill>
              </a:rPr>
              <a:t>「心」不是物質</a:t>
            </a:r>
            <a:r>
              <a:rPr lang="zh-CN" altLang="en-US" sz="2800" b="1" dirty="0">
                <a:solidFill>
                  <a:srgbClr val="FFFF00"/>
                </a:solidFill>
              </a:rPr>
              <a:t>。</a:t>
            </a:r>
            <a:r>
              <a:rPr lang="zh-TW" altLang="en-US" sz="2800" b="1" dirty="0">
                <a:solidFill>
                  <a:srgbClr val="FFFF00"/>
                </a:solidFill>
              </a:rPr>
              <a:t>無論是真心</a:t>
            </a:r>
            <a:r>
              <a:rPr lang="zh-CN" altLang="en-US" sz="2800" b="1" dirty="0">
                <a:solidFill>
                  <a:srgbClr val="FFFF00"/>
                </a:solidFill>
              </a:rPr>
              <a:t>或</a:t>
            </a:r>
            <a:r>
              <a:rPr lang="zh-TW" altLang="en-US" sz="2800" b="1" dirty="0">
                <a:solidFill>
                  <a:srgbClr val="FFFF00"/>
                </a:solidFill>
              </a:rPr>
              <a:t>妄心，</a:t>
            </a:r>
            <a:r>
              <a:rPr lang="zh-CN" altLang="en-US" sz="2800" b="1" dirty="0">
                <a:solidFill>
                  <a:srgbClr val="FFFF00"/>
                </a:solidFill>
              </a:rPr>
              <a:t>都</a:t>
            </a:r>
            <a:r>
              <a:rPr lang="zh-TW" altLang="en-US" sz="2800" b="1" dirty="0">
                <a:solidFill>
                  <a:srgbClr val="FFFF00"/>
                </a:solidFill>
              </a:rPr>
              <a:t>不是物質，所以你眼看不見，耳也聽不見，身體也接觸不到，連你心裡都想不到。所以佛說「不可見」</a:t>
            </a:r>
            <a:r>
              <a:rPr lang="zh-CN" altLang="en-US" sz="2800" b="1" dirty="0">
                <a:solidFill>
                  <a:srgbClr val="FFFF00"/>
                </a:solidFill>
              </a:rPr>
              <a:t>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009D2883-2B4A-55C7-CE3F-1AB836DC34FC}"/>
              </a:ext>
            </a:extLst>
          </p:cNvPr>
          <p:cNvSpPr txBox="1"/>
          <p:nvPr/>
        </p:nvSpPr>
        <p:spPr>
          <a:xfrm>
            <a:off x="338574" y="619743"/>
            <a:ext cx="4708981" cy="54647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rgbClr val="FFFF00"/>
                </a:solidFill>
              </a:rPr>
              <a:t>「不可取」。「取」是執著，沒有辦法執著。取，有「佔有」的意思，「我得到」的意思。我們這個身體自己不能</a:t>
            </a:r>
            <a:r>
              <a:rPr lang="zh-CN" altLang="en-US" sz="2800" b="1" dirty="0">
                <a:solidFill>
                  <a:srgbClr val="FFFF00"/>
                </a:solidFill>
              </a:rPr>
              <a:t>得到</a:t>
            </a:r>
            <a:r>
              <a:rPr lang="zh-TW" altLang="en-US" sz="2800" b="1" dirty="0">
                <a:solidFill>
                  <a:srgbClr val="FFFF00"/>
                </a:solidFill>
              </a:rPr>
              <a:t>。現在科學證明，身體的細胞新陳代謝，剎那剎那在換，不可取！換句話說，哪一樣東西是你的？連自己身體都不是</a:t>
            </a:r>
            <a:r>
              <a:rPr lang="zh-CN" altLang="en-US" sz="2800" b="1" dirty="0">
                <a:solidFill>
                  <a:srgbClr val="FFFF00"/>
                </a:solidFill>
              </a:rPr>
              <a:t>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4136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字方塊 1">
            <a:extLst>
              <a:ext uri="{FF2B5EF4-FFF2-40B4-BE49-F238E27FC236}">
                <a16:creationId xmlns:a16="http://schemas.microsoft.com/office/drawing/2014/main" id="{C1D54403-B467-46D0-1450-9551F8E44A0B}"/>
              </a:ext>
            </a:extLst>
          </p:cNvPr>
          <p:cNvSpPr txBox="1"/>
          <p:nvPr/>
        </p:nvSpPr>
        <p:spPr>
          <a:xfrm>
            <a:off x="8655550" y="811152"/>
            <a:ext cx="3416320" cy="54647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rgbClr val="FFFF00"/>
                </a:solidFill>
              </a:rPr>
              <a:t>經上說的這些話，我們一看就知道它是識心，不是真心，因為真心不是虛妄的，它是真實的，所以這一看就是阿賴耶識。</a:t>
            </a:r>
            <a:r>
              <a:rPr lang="zh-CN" altLang="en-US" sz="2800" b="1" dirty="0">
                <a:solidFill>
                  <a:srgbClr val="FFFF00"/>
                </a:solidFill>
              </a:rPr>
              <a:t>「</a:t>
            </a:r>
            <a:r>
              <a:rPr lang="zh-TW" altLang="en-US" sz="2800" b="1" dirty="0">
                <a:solidFill>
                  <a:srgbClr val="FFFF00"/>
                </a:solidFill>
              </a:rPr>
              <a:t>但是虛妄，諸法集起，畢竟無主，無我我所</a:t>
            </a:r>
            <a:r>
              <a:rPr lang="zh-CN" altLang="en-US" sz="2800" b="1" dirty="0">
                <a:solidFill>
                  <a:srgbClr val="FFFF00"/>
                </a:solidFill>
              </a:rPr>
              <a:t>」。</a:t>
            </a:r>
            <a:endParaRPr lang="en-US" altLang="zh-TW" sz="2800" b="1" dirty="0">
              <a:solidFill>
                <a:srgbClr val="FFFF00"/>
              </a:solidFill>
            </a:endParaRP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B5F25F6F-F1AD-C06F-26AD-67E4C61D2A5B}"/>
              </a:ext>
            </a:extLst>
          </p:cNvPr>
          <p:cNvSpPr txBox="1"/>
          <p:nvPr/>
        </p:nvSpPr>
        <p:spPr>
          <a:xfrm>
            <a:off x="5199166" y="782210"/>
            <a:ext cx="3416320" cy="54647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rgbClr val="FFFF00"/>
                </a:solidFill>
              </a:rPr>
              <a:t>妄心能變，把一真法界變成十法界，變成無量無邊的法界，它有這個功能。妄心從哪裡來的？「但是虛妄，諸法集起」，「虛妄」是說它不是真實的，怎麼有這種現象？集起的。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B558AD88-9EF3-2AC9-3681-555A46744AD8}"/>
              </a:ext>
            </a:extLst>
          </p:cNvPr>
          <p:cNvSpPr txBox="1"/>
          <p:nvPr/>
        </p:nvSpPr>
        <p:spPr>
          <a:xfrm>
            <a:off x="3290951" y="337374"/>
            <a:ext cx="1908215" cy="30924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2800" b="1" dirty="0">
                <a:solidFill>
                  <a:schemeClr val="accent6"/>
                </a:solidFill>
              </a:rPr>
              <a:t>集</a:t>
            </a:r>
            <a:r>
              <a:rPr lang="zh-CN" altLang="en-US" sz="2800" b="1" dirty="0">
                <a:solidFill>
                  <a:schemeClr val="accent6"/>
                </a:solidFill>
              </a:rPr>
              <a:t>：</a:t>
            </a:r>
            <a:r>
              <a:rPr lang="zh-TW" altLang="en-US" sz="2800" b="1" dirty="0">
                <a:solidFill>
                  <a:schemeClr val="accent6"/>
                </a:solidFill>
              </a:rPr>
              <a:t>謂一切現行法皆於阿賴耶識薰其種子</a:t>
            </a:r>
            <a:r>
              <a:rPr lang="zh-CN" altLang="en-US" sz="2800" b="1" dirty="0">
                <a:solidFill>
                  <a:schemeClr val="accent6"/>
                </a:solidFill>
              </a:rPr>
              <a:t>；「現行薰種子」。</a:t>
            </a:r>
            <a:endParaRPr lang="en-US" altLang="zh-TW" sz="2800" b="1" dirty="0">
              <a:solidFill>
                <a:schemeClr val="accent6"/>
              </a:solidFill>
            </a:endParaRPr>
          </a:p>
        </p:txBody>
      </p:sp>
      <p:cxnSp>
        <p:nvCxnSpPr>
          <p:cNvPr id="7" name="直線接點 6">
            <a:extLst>
              <a:ext uri="{FF2B5EF4-FFF2-40B4-BE49-F238E27FC236}">
                <a16:creationId xmlns:a16="http://schemas.microsoft.com/office/drawing/2014/main" id="{F53662BF-C0FD-30F4-3BDE-0365204C12C2}"/>
              </a:ext>
            </a:extLst>
          </p:cNvPr>
          <p:cNvCxnSpPr/>
          <p:nvPr/>
        </p:nvCxnSpPr>
        <p:spPr>
          <a:xfrm flipH="1" flipV="1">
            <a:off x="5199166" y="1125538"/>
            <a:ext cx="825773" cy="576064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文字方塊 7">
            <a:extLst>
              <a:ext uri="{FF2B5EF4-FFF2-40B4-BE49-F238E27FC236}">
                <a16:creationId xmlns:a16="http://schemas.microsoft.com/office/drawing/2014/main" id="{E5FD288C-A4AC-016A-4EEC-852287185D45}"/>
              </a:ext>
            </a:extLst>
          </p:cNvPr>
          <p:cNvSpPr txBox="1"/>
          <p:nvPr/>
        </p:nvSpPr>
        <p:spPr>
          <a:xfrm>
            <a:off x="3650286" y="3582966"/>
            <a:ext cx="1477328" cy="30924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accent6"/>
                </a:solidFill>
              </a:rPr>
              <a:t>起：</a:t>
            </a:r>
            <a:r>
              <a:rPr lang="zh-TW" altLang="en-US" sz="2800" b="1" dirty="0">
                <a:solidFill>
                  <a:schemeClr val="accent6"/>
                </a:solidFill>
              </a:rPr>
              <a:t>謂由此識</a:t>
            </a:r>
            <a:r>
              <a:rPr lang="zh-CN" altLang="en-US" sz="2800" b="1" dirty="0">
                <a:solidFill>
                  <a:schemeClr val="accent6"/>
                </a:solidFill>
              </a:rPr>
              <a:t>的種子</a:t>
            </a:r>
            <a:r>
              <a:rPr lang="zh-TW" altLang="en-US" sz="2800" b="1" dirty="0">
                <a:solidFill>
                  <a:schemeClr val="accent6"/>
                </a:solidFill>
              </a:rPr>
              <a:t>生一切現行法</a:t>
            </a:r>
            <a:r>
              <a:rPr lang="zh-CN" altLang="en-US" sz="2800" b="1" dirty="0">
                <a:solidFill>
                  <a:schemeClr val="accent6"/>
                </a:solidFill>
              </a:rPr>
              <a:t>；「種子起現行」。</a:t>
            </a:r>
            <a:endParaRPr lang="en-US" altLang="zh-TW" sz="2800" b="1" dirty="0">
              <a:solidFill>
                <a:schemeClr val="accent6"/>
              </a:solidFill>
            </a:endParaRPr>
          </a:p>
        </p:txBody>
      </p:sp>
      <p:cxnSp>
        <p:nvCxnSpPr>
          <p:cNvPr id="9" name="直線接點 8">
            <a:extLst>
              <a:ext uri="{FF2B5EF4-FFF2-40B4-BE49-F238E27FC236}">
                <a16:creationId xmlns:a16="http://schemas.microsoft.com/office/drawing/2014/main" id="{414F533B-EE7D-40F1-263B-9F893B2F61E4}"/>
              </a:ext>
            </a:extLst>
          </p:cNvPr>
          <p:cNvCxnSpPr>
            <a:cxnSpLocks/>
          </p:cNvCxnSpPr>
          <p:nvPr/>
        </p:nvCxnSpPr>
        <p:spPr>
          <a:xfrm flipH="1">
            <a:off x="5078895" y="2146438"/>
            <a:ext cx="946044" cy="1571388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517BFB00-F72D-DDF3-90AB-4639A78CB30D}"/>
              </a:ext>
            </a:extLst>
          </p:cNvPr>
          <p:cNvSpPr txBox="1"/>
          <p:nvPr/>
        </p:nvSpPr>
        <p:spPr>
          <a:xfrm>
            <a:off x="224864" y="782210"/>
            <a:ext cx="3005951" cy="54647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en-US" altLang="zh-TW" sz="2800" b="1" dirty="0">
                <a:solidFill>
                  <a:srgbClr val="FFFF00"/>
                </a:solidFill>
              </a:rPr>
              <a:t>《</a:t>
            </a:r>
            <a:r>
              <a:rPr lang="zh-TW" altLang="en-US" sz="2800" b="1" dirty="0">
                <a:solidFill>
                  <a:srgbClr val="FFFF00"/>
                </a:solidFill>
              </a:rPr>
              <a:t>金剛經</a:t>
            </a:r>
            <a:r>
              <a:rPr lang="en-US" altLang="zh-TW" sz="2800" b="1" dirty="0">
                <a:solidFill>
                  <a:srgbClr val="FFFF00"/>
                </a:solidFill>
              </a:rPr>
              <a:t>》</a:t>
            </a:r>
            <a:r>
              <a:rPr lang="zh-TW" altLang="en-US" sz="2800" b="1" dirty="0">
                <a:solidFill>
                  <a:srgbClr val="FFFF00"/>
                </a:solidFill>
              </a:rPr>
              <a:t>講「一切有為法，如夢幻泡影」。「有為法」就是</a:t>
            </a:r>
            <a:r>
              <a:rPr lang="en-US" altLang="zh-TW" sz="2800" b="1" dirty="0">
                <a:solidFill>
                  <a:srgbClr val="FFFF00"/>
                </a:solidFill>
              </a:rPr>
              <a:t>《</a:t>
            </a:r>
            <a:r>
              <a:rPr lang="zh-TW" altLang="en-US" sz="2800" b="1" dirty="0">
                <a:solidFill>
                  <a:srgbClr val="FFFF00"/>
                </a:solidFill>
              </a:rPr>
              <a:t>百法</a:t>
            </a:r>
            <a:r>
              <a:rPr lang="en-US" altLang="zh-TW" sz="2800" b="1" dirty="0">
                <a:solidFill>
                  <a:srgbClr val="FFFF00"/>
                </a:solidFill>
              </a:rPr>
              <a:t>》</a:t>
            </a:r>
            <a:r>
              <a:rPr lang="zh-TW" altLang="en-US" sz="2800" b="1" dirty="0">
                <a:solidFill>
                  <a:srgbClr val="FFFF00"/>
                </a:solidFill>
              </a:rPr>
              <a:t>前面的九十四法。無論是心法、心所法、色法、心不相應行法，都是諸法集起的。</a:t>
            </a:r>
            <a:endParaRPr lang="en-US" altLang="zh-TW" sz="2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44572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8" grpId="0"/>
      <p:bldP spid="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B1D61F21-8DED-DD23-4D6F-1E153F67E4DD}"/>
              </a:ext>
            </a:extLst>
          </p:cNvPr>
          <p:cNvSpPr txBox="1"/>
          <p:nvPr/>
        </p:nvSpPr>
        <p:spPr>
          <a:xfrm>
            <a:off x="10209652" y="199631"/>
            <a:ext cx="615553" cy="434047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因果報應的原理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——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八識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CEDE0D6C-EA0D-42E4-1786-6A2434BFA26A}"/>
              </a:ext>
            </a:extLst>
          </p:cNvPr>
          <p:cNvSpPr txBox="1"/>
          <p:nvPr/>
        </p:nvSpPr>
        <p:spPr>
          <a:xfrm>
            <a:off x="1043031" y="4104931"/>
            <a:ext cx="584775" cy="158417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600" dirty="0">
                <a:solidFill>
                  <a:schemeClr val="bg1">
                    <a:lumMod val="95000"/>
                  </a:schemeClr>
                </a:solidFill>
              </a:rPr>
              <a:t>真如自性</a:t>
            </a:r>
            <a:endParaRPr lang="en-US" altLang="zh-TW" sz="26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橢圓 5">
            <a:extLst>
              <a:ext uri="{FF2B5EF4-FFF2-40B4-BE49-F238E27FC236}">
                <a16:creationId xmlns:a16="http://schemas.microsoft.com/office/drawing/2014/main" id="{90627971-7D55-108A-6655-89B072400FE0}"/>
              </a:ext>
            </a:extLst>
          </p:cNvPr>
          <p:cNvSpPr/>
          <p:nvPr/>
        </p:nvSpPr>
        <p:spPr>
          <a:xfrm>
            <a:off x="1004704" y="2637709"/>
            <a:ext cx="720080" cy="7200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橢圓 6">
            <a:extLst>
              <a:ext uri="{FF2B5EF4-FFF2-40B4-BE49-F238E27FC236}">
                <a16:creationId xmlns:a16="http://schemas.microsoft.com/office/drawing/2014/main" id="{DAE8D905-80B7-D656-3E27-FF6232386A2C}"/>
              </a:ext>
            </a:extLst>
          </p:cNvPr>
          <p:cNvSpPr/>
          <p:nvPr/>
        </p:nvSpPr>
        <p:spPr>
          <a:xfrm>
            <a:off x="2588880" y="2637709"/>
            <a:ext cx="7200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pc="-30" dirty="0"/>
              <a:t>阿賴耶</a:t>
            </a:r>
            <a:endParaRPr lang="zh-TW" altLang="en-US" spc="-30" dirty="0"/>
          </a:p>
        </p:txBody>
      </p:sp>
      <p:sp>
        <p:nvSpPr>
          <p:cNvPr id="8" name="橢圓 7">
            <a:extLst>
              <a:ext uri="{FF2B5EF4-FFF2-40B4-BE49-F238E27FC236}">
                <a16:creationId xmlns:a16="http://schemas.microsoft.com/office/drawing/2014/main" id="{A85C11A7-B6E6-60F8-9D4E-372631CCFF59}"/>
              </a:ext>
            </a:extLst>
          </p:cNvPr>
          <p:cNvSpPr/>
          <p:nvPr/>
        </p:nvSpPr>
        <p:spPr>
          <a:xfrm>
            <a:off x="4317072" y="2637709"/>
            <a:ext cx="7200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末那</a:t>
            </a:r>
            <a:endParaRPr lang="zh-TW" altLang="en-US" dirty="0"/>
          </a:p>
        </p:txBody>
      </p:sp>
      <p:sp>
        <p:nvSpPr>
          <p:cNvPr id="9" name="橢圓 8">
            <a:extLst>
              <a:ext uri="{FF2B5EF4-FFF2-40B4-BE49-F238E27FC236}">
                <a16:creationId xmlns:a16="http://schemas.microsoft.com/office/drawing/2014/main" id="{51238AC2-99C8-8352-DF9A-5410ED64BCA2}"/>
              </a:ext>
            </a:extLst>
          </p:cNvPr>
          <p:cNvSpPr/>
          <p:nvPr/>
        </p:nvSpPr>
        <p:spPr>
          <a:xfrm>
            <a:off x="5973256" y="2637709"/>
            <a:ext cx="7200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意</a:t>
            </a:r>
            <a:endParaRPr lang="zh-TW" altLang="en-US" dirty="0"/>
          </a:p>
        </p:txBody>
      </p:sp>
      <p:sp>
        <p:nvSpPr>
          <p:cNvPr id="10" name="橢圓 9">
            <a:extLst>
              <a:ext uri="{FF2B5EF4-FFF2-40B4-BE49-F238E27FC236}">
                <a16:creationId xmlns:a16="http://schemas.microsoft.com/office/drawing/2014/main" id="{7712C564-01FF-0AD0-D67C-FA38BF54562C}"/>
              </a:ext>
            </a:extLst>
          </p:cNvPr>
          <p:cNvSpPr/>
          <p:nvPr/>
        </p:nvSpPr>
        <p:spPr>
          <a:xfrm>
            <a:off x="8061488" y="2637709"/>
            <a:ext cx="7200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鼻</a:t>
            </a:r>
            <a:endParaRPr lang="zh-TW" altLang="en-US" dirty="0"/>
          </a:p>
        </p:txBody>
      </p:sp>
      <p:sp>
        <p:nvSpPr>
          <p:cNvPr id="11" name="橢圓 10">
            <a:extLst>
              <a:ext uri="{FF2B5EF4-FFF2-40B4-BE49-F238E27FC236}">
                <a16:creationId xmlns:a16="http://schemas.microsoft.com/office/drawing/2014/main" id="{AC6BBE6C-624E-1508-774F-2039E553C1E1}"/>
              </a:ext>
            </a:extLst>
          </p:cNvPr>
          <p:cNvSpPr/>
          <p:nvPr/>
        </p:nvSpPr>
        <p:spPr>
          <a:xfrm>
            <a:off x="7917472" y="1557589"/>
            <a:ext cx="7200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耳</a:t>
            </a:r>
            <a:endParaRPr lang="zh-TW" altLang="en-US" dirty="0"/>
          </a:p>
        </p:txBody>
      </p:sp>
      <p:sp>
        <p:nvSpPr>
          <p:cNvPr id="12" name="橢圓 11">
            <a:extLst>
              <a:ext uri="{FF2B5EF4-FFF2-40B4-BE49-F238E27FC236}">
                <a16:creationId xmlns:a16="http://schemas.microsoft.com/office/drawing/2014/main" id="{5092FD25-6064-F3CC-B836-3232FC5258B0}"/>
              </a:ext>
            </a:extLst>
          </p:cNvPr>
          <p:cNvSpPr/>
          <p:nvPr/>
        </p:nvSpPr>
        <p:spPr>
          <a:xfrm>
            <a:off x="7989480" y="3717829"/>
            <a:ext cx="7200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舌</a:t>
            </a:r>
            <a:endParaRPr lang="zh-TW" altLang="en-US" dirty="0"/>
          </a:p>
        </p:txBody>
      </p:sp>
      <p:sp>
        <p:nvSpPr>
          <p:cNvPr id="13" name="橢圓 12">
            <a:extLst>
              <a:ext uri="{FF2B5EF4-FFF2-40B4-BE49-F238E27FC236}">
                <a16:creationId xmlns:a16="http://schemas.microsoft.com/office/drawing/2014/main" id="{46C7B983-95CE-7124-95A9-BAC288ABB622}"/>
              </a:ext>
            </a:extLst>
          </p:cNvPr>
          <p:cNvSpPr/>
          <p:nvPr/>
        </p:nvSpPr>
        <p:spPr>
          <a:xfrm>
            <a:off x="7557432" y="477469"/>
            <a:ext cx="7200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眼</a:t>
            </a:r>
            <a:endParaRPr lang="zh-TW" altLang="en-US" dirty="0"/>
          </a:p>
        </p:txBody>
      </p:sp>
      <p:sp>
        <p:nvSpPr>
          <p:cNvPr id="14" name="橢圓 13">
            <a:extLst>
              <a:ext uri="{FF2B5EF4-FFF2-40B4-BE49-F238E27FC236}">
                <a16:creationId xmlns:a16="http://schemas.microsoft.com/office/drawing/2014/main" id="{8025CD0D-B942-E17E-5FE0-54E67D4D8B75}"/>
              </a:ext>
            </a:extLst>
          </p:cNvPr>
          <p:cNvSpPr/>
          <p:nvPr/>
        </p:nvSpPr>
        <p:spPr>
          <a:xfrm>
            <a:off x="7773456" y="4869957"/>
            <a:ext cx="7200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身</a:t>
            </a:r>
            <a:endParaRPr lang="zh-TW" altLang="en-US" dirty="0"/>
          </a:p>
        </p:txBody>
      </p:sp>
      <p:cxnSp>
        <p:nvCxnSpPr>
          <p:cNvPr id="15" name="直線接點 14">
            <a:extLst>
              <a:ext uri="{FF2B5EF4-FFF2-40B4-BE49-F238E27FC236}">
                <a16:creationId xmlns:a16="http://schemas.microsoft.com/office/drawing/2014/main" id="{B720D74B-D8F0-626B-A957-F4E25E3723CF}"/>
              </a:ext>
            </a:extLst>
          </p:cNvPr>
          <p:cNvCxnSpPr/>
          <p:nvPr/>
        </p:nvCxnSpPr>
        <p:spPr>
          <a:xfrm>
            <a:off x="1868800" y="2997749"/>
            <a:ext cx="576064" cy="0"/>
          </a:xfrm>
          <a:prstGeom prst="line">
            <a:avLst/>
          </a:prstGeom>
          <a:ln>
            <a:solidFill>
              <a:schemeClr val="bg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箭號: 向右 15">
            <a:extLst>
              <a:ext uri="{FF2B5EF4-FFF2-40B4-BE49-F238E27FC236}">
                <a16:creationId xmlns:a16="http://schemas.microsoft.com/office/drawing/2014/main" id="{B67A62E3-BBA7-7638-745D-A4628F40950B}"/>
              </a:ext>
            </a:extLst>
          </p:cNvPr>
          <p:cNvSpPr/>
          <p:nvPr/>
        </p:nvSpPr>
        <p:spPr>
          <a:xfrm>
            <a:off x="3524984" y="2925741"/>
            <a:ext cx="526122" cy="216024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cxnSp>
        <p:nvCxnSpPr>
          <p:cNvPr id="18" name="直線接點 17">
            <a:extLst>
              <a:ext uri="{FF2B5EF4-FFF2-40B4-BE49-F238E27FC236}">
                <a16:creationId xmlns:a16="http://schemas.microsoft.com/office/drawing/2014/main" id="{1FF90A6E-1E20-550F-933D-3CC163DE866A}"/>
              </a:ext>
            </a:extLst>
          </p:cNvPr>
          <p:cNvCxnSpPr>
            <a:cxnSpLocks/>
          </p:cNvCxnSpPr>
          <p:nvPr/>
        </p:nvCxnSpPr>
        <p:spPr>
          <a:xfrm flipV="1">
            <a:off x="5159102" y="1341565"/>
            <a:ext cx="2398330" cy="169218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線接點 18">
            <a:extLst>
              <a:ext uri="{FF2B5EF4-FFF2-40B4-BE49-F238E27FC236}">
                <a16:creationId xmlns:a16="http://schemas.microsoft.com/office/drawing/2014/main" id="{0B19739F-E8B8-C760-696E-08C78AF95A3B}"/>
              </a:ext>
            </a:extLst>
          </p:cNvPr>
          <p:cNvCxnSpPr>
            <a:cxnSpLocks/>
          </p:cNvCxnSpPr>
          <p:nvPr/>
        </p:nvCxnSpPr>
        <p:spPr>
          <a:xfrm flipV="1">
            <a:off x="5159102" y="2133653"/>
            <a:ext cx="2758370" cy="864095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線接點 19">
            <a:extLst>
              <a:ext uri="{FF2B5EF4-FFF2-40B4-BE49-F238E27FC236}">
                <a16:creationId xmlns:a16="http://schemas.microsoft.com/office/drawing/2014/main" id="{72487839-90A6-BEBF-B6A2-17722A970AB1}"/>
              </a:ext>
            </a:extLst>
          </p:cNvPr>
          <p:cNvCxnSpPr>
            <a:cxnSpLocks/>
            <a:endCxn id="10" idx="2"/>
          </p:cNvCxnSpPr>
          <p:nvPr/>
        </p:nvCxnSpPr>
        <p:spPr>
          <a:xfrm flipV="1">
            <a:off x="5194063" y="2997749"/>
            <a:ext cx="2867425" cy="1149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線接點 20">
            <a:extLst>
              <a:ext uri="{FF2B5EF4-FFF2-40B4-BE49-F238E27FC236}">
                <a16:creationId xmlns:a16="http://schemas.microsoft.com/office/drawing/2014/main" id="{F33A8727-614C-75CF-C5E6-E563A1C41CF8}"/>
              </a:ext>
            </a:extLst>
          </p:cNvPr>
          <p:cNvCxnSpPr>
            <a:cxnSpLocks/>
          </p:cNvCxnSpPr>
          <p:nvPr/>
        </p:nvCxnSpPr>
        <p:spPr>
          <a:xfrm>
            <a:off x="5231110" y="3033753"/>
            <a:ext cx="2711958" cy="93610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線接點 21">
            <a:extLst>
              <a:ext uri="{FF2B5EF4-FFF2-40B4-BE49-F238E27FC236}">
                <a16:creationId xmlns:a16="http://schemas.microsoft.com/office/drawing/2014/main" id="{76F5467C-923D-3C12-AE0E-6DC3954F92F5}"/>
              </a:ext>
            </a:extLst>
          </p:cNvPr>
          <p:cNvCxnSpPr>
            <a:cxnSpLocks/>
          </p:cNvCxnSpPr>
          <p:nvPr/>
        </p:nvCxnSpPr>
        <p:spPr>
          <a:xfrm>
            <a:off x="5231110" y="3033753"/>
            <a:ext cx="2326322" cy="162018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文字方塊 22">
            <a:extLst>
              <a:ext uri="{FF2B5EF4-FFF2-40B4-BE49-F238E27FC236}">
                <a16:creationId xmlns:a16="http://schemas.microsoft.com/office/drawing/2014/main" id="{E1917033-ADE3-AE89-A79A-A5013C798CA6}"/>
              </a:ext>
            </a:extLst>
          </p:cNvPr>
          <p:cNvSpPr txBox="1"/>
          <p:nvPr/>
        </p:nvSpPr>
        <p:spPr>
          <a:xfrm>
            <a:off x="2630111" y="4077869"/>
            <a:ext cx="584775" cy="158417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600" dirty="0">
                <a:solidFill>
                  <a:schemeClr val="bg1">
                    <a:lumMod val="95000"/>
                  </a:schemeClr>
                </a:solidFill>
              </a:rPr>
              <a:t>第八識</a:t>
            </a:r>
            <a:endParaRPr lang="en-US" altLang="zh-TW" sz="26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4" name="文字方塊 23">
            <a:extLst>
              <a:ext uri="{FF2B5EF4-FFF2-40B4-BE49-F238E27FC236}">
                <a16:creationId xmlns:a16="http://schemas.microsoft.com/office/drawing/2014/main" id="{B736C073-9E1D-B57C-7205-3558243443B5}"/>
              </a:ext>
            </a:extLst>
          </p:cNvPr>
          <p:cNvSpPr txBox="1"/>
          <p:nvPr/>
        </p:nvSpPr>
        <p:spPr>
          <a:xfrm>
            <a:off x="4380369" y="4077869"/>
            <a:ext cx="584775" cy="158417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600" dirty="0">
                <a:solidFill>
                  <a:schemeClr val="bg1">
                    <a:lumMod val="95000"/>
                  </a:schemeClr>
                </a:solidFill>
              </a:rPr>
              <a:t>第七識</a:t>
            </a:r>
            <a:endParaRPr lang="en-US" altLang="zh-TW" sz="26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5" name="文字方塊 24">
            <a:extLst>
              <a:ext uri="{FF2B5EF4-FFF2-40B4-BE49-F238E27FC236}">
                <a16:creationId xmlns:a16="http://schemas.microsoft.com/office/drawing/2014/main" id="{70347E80-7B18-6C3B-C542-7ABDE73C177C}"/>
              </a:ext>
            </a:extLst>
          </p:cNvPr>
          <p:cNvSpPr txBox="1"/>
          <p:nvPr/>
        </p:nvSpPr>
        <p:spPr>
          <a:xfrm>
            <a:off x="6112419" y="4077869"/>
            <a:ext cx="584775" cy="158417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600" dirty="0">
                <a:solidFill>
                  <a:schemeClr val="bg1">
                    <a:lumMod val="95000"/>
                  </a:schemeClr>
                </a:solidFill>
              </a:rPr>
              <a:t>第六識</a:t>
            </a:r>
            <a:endParaRPr lang="en-US" altLang="zh-TW" sz="26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6" name="文字方塊 25">
            <a:extLst>
              <a:ext uri="{FF2B5EF4-FFF2-40B4-BE49-F238E27FC236}">
                <a16:creationId xmlns:a16="http://schemas.microsoft.com/office/drawing/2014/main" id="{AB0B6CEC-1695-652D-C547-4972711A6C8F}"/>
              </a:ext>
            </a:extLst>
          </p:cNvPr>
          <p:cNvSpPr txBox="1"/>
          <p:nvPr/>
        </p:nvSpPr>
        <p:spPr>
          <a:xfrm>
            <a:off x="8697963" y="4066371"/>
            <a:ext cx="584775" cy="158417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600" dirty="0">
                <a:solidFill>
                  <a:schemeClr val="bg1">
                    <a:lumMod val="95000"/>
                  </a:schemeClr>
                </a:solidFill>
              </a:rPr>
              <a:t>前五識</a:t>
            </a:r>
            <a:endParaRPr lang="en-US" altLang="zh-TW" sz="26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7" name="箭號: 弧形右彎 26">
            <a:extLst>
              <a:ext uri="{FF2B5EF4-FFF2-40B4-BE49-F238E27FC236}">
                <a16:creationId xmlns:a16="http://schemas.microsoft.com/office/drawing/2014/main" id="{9684AEBD-543B-81D4-BFAD-0166010F1A7F}"/>
              </a:ext>
            </a:extLst>
          </p:cNvPr>
          <p:cNvSpPr/>
          <p:nvPr/>
        </p:nvSpPr>
        <p:spPr>
          <a:xfrm rot="5234918">
            <a:off x="3529488" y="1670238"/>
            <a:ext cx="447161" cy="1035728"/>
          </a:xfrm>
          <a:prstGeom prst="curved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>
              <a:solidFill>
                <a:schemeClr val="tx1"/>
              </a:solidFill>
            </a:endParaRPr>
          </a:p>
        </p:txBody>
      </p:sp>
      <p:sp>
        <p:nvSpPr>
          <p:cNvPr id="28" name="文字方塊 27">
            <a:extLst>
              <a:ext uri="{FF2B5EF4-FFF2-40B4-BE49-F238E27FC236}">
                <a16:creationId xmlns:a16="http://schemas.microsoft.com/office/drawing/2014/main" id="{211531EC-7AD7-70B0-8D9E-5C34D5EDE0FF}"/>
              </a:ext>
            </a:extLst>
          </p:cNvPr>
          <p:cNvSpPr txBox="1"/>
          <p:nvPr/>
        </p:nvSpPr>
        <p:spPr>
          <a:xfrm>
            <a:off x="3494207" y="405461"/>
            <a:ext cx="584775" cy="158417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600" dirty="0">
                <a:solidFill>
                  <a:schemeClr val="bg1">
                    <a:lumMod val="95000"/>
                  </a:schemeClr>
                </a:solidFill>
              </a:rPr>
              <a:t>（執為我）</a:t>
            </a:r>
            <a:endParaRPr lang="en-US" altLang="zh-TW" sz="26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9" name="文字方塊 28">
            <a:extLst>
              <a:ext uri="{FF2B5EF4-FFF2-40B4-BE49-F238E27FC236}">
                <a16:creationId xmlns:a16="http://schemas.microsoft.com/office/drawing/2014/main" id="{CEC5B9A5-8690-F933-7DB1-F4953D3AE1FC}"/>
              </a:ext>
            </a:extLst>
          </p:cNvPr>
          <p:cNvSpPr txBox="1"/>
          <p:nvPr/>
        </p:nvSpPr>
        <p:spPr>
          <a:xfrm>
            <a:off x="-97482" y="27984"/>
            <a:ext cx="1785104" cy="260972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2600" dirty="0">
                <a:solidFill>
                  <a:srgbClr val="FFFF00"/>
                </a:solidFill>
              </a:rPr>
              <a:t>八個</a:t>
            </a:r>
            <a:r>
              <a:rPr lang="zh-TW" altLang="en-US" dirty="0">
                <a:solidFill>
                  <a:srgbClr val="FFFF00"/>
                </a:solidFill>
              </a:rPr>
              <a:t>兄弟</a:t>
            </a:r>
            <a:r>
              <a:rPr lang="zh-TW" altLang="en-US" sz="2600" dirty="0">
                <a:solidFill>
                  <a:srgbClr val="FFFF00"/>
                </a:solidFill>
              </a:rPr>
              <a:t>共一胎，</a:t>
            </a:r>
            <a:endParaRPr lang="en-US" altLang="zh-TW" sz="2600" dirty="0">
              <a:solidFill>
                <a:srgbClr val="FFFF00"/>
              </a:solidFill>
            </a:endParaRPr>
          </a:p>
          <a:p>
            <a:r>
              <a:rPr lang="zh-TW" altLang="en-US" sz="2600" dirty="0">
                <a:solidFill>
                  <a:srgbClr val="FFFF00"/>
                </a:solidFill>
              </a:rPr>
              <a:t>一個伶俐一個呆，五個門前做買賣，一個在家把帳開。</a:t>
            </a:r>
            <a:endParaRPr lang="en-US" altLang="zh-TW" sz="2600" dirty="0">
              <a:solidFill>
                <a:srgbClr val="FFFF00"/>
              </a:solidFill>
            </a:endParaRPr>
          </a:p>
        </p:txBody>
      </p:sp>
      <p:cxnSp>
        <p:nvCxnSpPr>
          <p:cNvPr id="30" name="直線接點 29">
            <a:extLst>
              <a:ext uri="{FF2B5EF4-FFF2-40B4-BE49-F238E27FC236}">
                <a16:creationId xmlns:a16="http://schemas.microsoft.com/office/drawing/2014/main" id="{1705E4EB-438C-B3B1-0308-24B98BFEADA9}"/>
              </a:ext>
            </a:extLst>
          </p:cNvPr>
          <p:cNvCxnSpPr>
            <a:cxnSpLocks/>
          </p:cNvCxnSpPr>
          <p:nvPr/>
        </p:nvCxnSpPr>
        <p:spPr>
          <a:xfrm>
            <a:off x="5469200" y="981522"/>
            <a:ext cx="0" cy="4032451"/>
          </a:xfrm>
          <a:prstGeom prst="line">
            <a:avLst/>
          </a:prstGeom>
          <a:ln>
            <a:solidFill>
              <a:srgbClr val="FFFF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文字方塊 30">
            <a:extLst>
              <a:ext uri="{FF2B5EF4-FFF2-40B4-BE49-F238E27FC236}">
                <a16:creationId xmlns:a16="http://schemas.microsoft.com/office/drawing/2014/main" id="{AB44DD53-3006-3888-5DF5-ECBC48D98176}"/>
              </a:ext>
            </a:extLst>
          </p:cNvPr>
          <p:cNvSpPr txBox="1"/>
          <p:nvPr/>
        </p:nvSpPr>
        <p:spPr>
          <a:xfrm>
            <a:off x="3140376" y="4281504"/>
            <a:ext cx="923330" cy="237626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</a:rPr>
              <a:t>受薰持種根身器，去後來先作主公。</a:t>
            </a:r>
            <a:endParaRPr lang="en-US" altLang="zh-TW" dirty="0">
              <a:solidFill>
                <a:srgbClr val="FFFF00"/>
              </a:solidFill>
            </a:endParaRPr>
          </a:p>
        </p:txBody>
      </p:sp>
      <p:sp>
        <p:nvSpPr>
          <p:cNvPr id="32" name="文字方塊 31">
            <a:extLst>
              <a:ext uri="{FF2B5EF4-FFF2-40B4-BE49-F238E27FC236}">
                <a16:creationId xmlns:a16="http://schemas.microsoft.com/office/drawing/2014/main" id="{B2A525AD-7E0D-F1E5-B27A-E24766A7D371}"/>
              </a:ext>
            </a:extLst>
          </p:cNvPr>
          <p:cNvSpPr txBox="1"/>
          <p:nvPr/>
        </p:nvSpPr>
        <p:spPr>
          <a:xfrm>
            <a:off x="5375126" y="4187721"/>
            <a:ext cx="923330" cy="237626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rgbClr val="FFFF00"/>
                </a:solidFill>
              </a:rPr>
              <a:t>動身發語獨為最，引滿能招業力牽。</a:t>
            </a:r>
            <a:endParaRPr lang="en-US" altLang="zh-TW" dirty="0">
              <a:solidFill>
                <a:srgbClr val="FFFF00"/>
              </a:solidFill>
            </a:endParaRPr>
          </a:p>
        </p:txBody>
      </p:sp>
      <p:sp>
        <p:nvSpPr>
          <p:cNvPr id="54" name="匾額 1" descr="佛學概要十四講表 習講">
            <a:extLst>
              <a:ext uri="{FF2B5EF4-FFF2-40B4-BE49-F238E27FC236}">
                <a16:creationId xmlns:a16="http://schemas.microsoft.com/office/drawing/2014/main" id="{ACE838E6-6EC1-C371-CDF2-2CDD06ABB03D}"/>
              </a:ext>
            </a:extLst>
          </p:cNvPr>
          <p:cNvSpPr/>
          <p:nvPr/>
        </p:nvSpPr>
        <p:spPr>
          <a:xfrm>
            <a:off x="11180341" y="153430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第三講</a:t>
            </a:r>
            <a:endParaRPr lang="zh-TW" altLang="en-US" dirty="0"/>
          </a:p>
        </p:txBody>
      </p:sp>
      <p:sp>
        <p:nvSpPr>
          <p:cNvPr id="55" name="文字方塊 30">
            <a:extLst>
              <a:ext uri="{FF2B5EF4-FFF2-40B4-BE49-F238E27FC236}">
                <a16:creationId xmlns:a16="http://schemas.microsoft.com/office/drawing/2014/main" id="{8833564E-FEAB-C560-C8F5-3E2C05670F36}"/>
              </a:ext>
            </a:extLst>
          </p:cNvPr>
          <p:cNvSpPr txBox="1"/>
          <p:nvPr/>
        </p:nvSpPr>
        <p:spPr>
          <a:xfrm>
            <a:off x="2084824" y="153428"/>
            <a:ext cx="553998" cy="133215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chemeClr val="accent6"/>
                </a:solidFill>
              </a:rPr>
              <a:t>引業種子</a:t>
            </a:r>
            <a:endParaRPr lang="en-US" altLang="zh-TW" dirty="0">
              <a:solidFill>
                <a:schemeClr val="accent6"/>
              </a:solidFill>
            </a:endParaRPr>
          </a:p>
        </p:txBody>
      </p:sp>
      <p:sp>
        <p:nvSpPr>
          <p:cNvPr id="56" name="Down Arrow 55">
            <a:extLst>
              <a:ext uri="{FF2B5EF4-FFF2-40B4-BE49-F238E27FC236}">
                <a16:creationId xmlns:a16="http://schemas.microsoft.com/office/drawing/2014/main" id="{5F945E49-F0F6-D731-8CBE-5AD097674318}"/>
              </a:ext>
            </a:extLst>
          </p:cNvPr>
          <p:cNvSpPr/>
          <p:nvPr/>
        </p:nvSpPr>
        <p:spPr>
          <a:xfrm>
            <a:off x="2108154" y="1473189"/>
            <a:ext cx="484632" cy="156405"/>
          </a:xfrm>
          <a:prstGeom prst="downArrow">
            <a:avLst/>
          </a:prstGeom>
          <a:solidFill>
            <a:schemeClr val="accent6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文字方塊 30">
            <a:extLst>
              <a:ext uri="{FF2B5EF4-FFF2-40B4-BE49-F238E27FC236}">
                <a16:creationId xmlns:a16="http://schemas.microsoft.com/office/drawing/2014/main" id="{C8225C5E-4E4C-A56E-4A6D-C5007CA207C6}"/>
              </a:ext>
            </a:extLst>
          </p:cNvPr>
          <p:cNvSpPr txBox="1"/>
          <p:nvPr/>
        </p:nvSpPr>
        <p:spPr>
          <a:xfrm>
            <a:off x="2062758" y="1665593"/>
            <a:ext cx="553998" cy="133215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chemeClr val="accent6"/>
                </a:solidFill>
              </a:rPr>
              <a:t>總報</a:t>
            </a:r>
            <a:endParaRPr lang="en-US" altLang="zh-TW" dirty="0">
              <a:solidFill>
                <a:schemeClr val="accent6"/>
              </a:solidFill>
            </a:endParaRPr>
          </a:p>
        </p:txBody>
      </p:sp>
      <p:sp>
        <p:nvSpPr>
          <p:cNvPr id="58" name="文字方塊 30">
            <a:extLst>
              <a:ext uri="{FF2B5EF4-FFF2-40B4-BE49-F238E27FC236}">
                <a16:creationId xmlns:a16="http://schemas.microsoft.com/office/drawing/2014/main" id="{47C47405-2A1A-E771-6C6E-5B5A0A164D3D}"/>
              </a:ext>
            </a:extLst>
          </p:cNvPr>
          <p:cNvSpPr txBox="1"/>
          <p:nvPr/>
        </p:nvSpPr>
        <p:spPr>
          <a:xfrm>
            <a:off x="1652776" y="153428"/>
            <a:ext cx="553998" cy="133215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chemeClr val="accent6"/>
                </a:solidFill>
              </a:rPr>
              <a:t>滿業種子</a:t>
            </a:r>
            <a:endParaRPr lang="en-US" altLang="zh-TW" dirty="0">
              <a:solidFill>
                <a:schemeClr val="accent6"/>
              </a:solidFill>
            </a:endParaRPr>
          </a:p>
        </p:txBody>
      </p:sp>
      <p:sp>
        <p:nvSpPr>
          <p:cNvPr id="59" name="Down Arrow 58">
            <a:extLst>
              <a:ext uri="{FF2B5EF4-FFF2-40B4-BE49-F238E27FC236}">
                <a16:creationId xmlns:a16="http://schemas.microsoft.com/office/drawing/2014/main" id="{A38C4700-1528-30AD-3EC4-CB46C3D144FC}"/>
              </a:ext>
            </a:extLst>
          </p:cNvPr>
          <p:cNvSpPr/>
          <p:nvPr/>
        </p:nvSpPr>
        <p:spPr>
          <a:xfrm>
            <a:off x="1676106" y="1473189"/>
            <a:ext cx="484632" cy="156405"/>
          </a:xfrm>
          <a:prstGeom prst="downArrow">
            <a:avLst/>
          </a:prstGeom>
          <a:solidFill>
            <a:schemeClr val="accent6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0" name="文字方塊 30">
            <a:extLst>
              <a:ext uri="{FF2B5EF4-FFF2-40B4-BE49-F238E27FC236}">
                <a16:creationId xmlns:a16="http://schemas.microsoft.com/office/drawing/2014/main" id="{B1F23790-72C2-2EE7-426F-D4727324BD1E}"/>
              </a:ext>
            </a:extLst>
          </p:cNvPr>
          <p:cNvSpPr txBox="1"/>
          <p:nvPr/>
        </p:nvSpPr>
        <p:spPr>
          <a:xfrm>
            <a:off x="1630710" y="1665593"/>
            <a:ext cx="553998" cy="133215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chemeClr val="accent6"/>
                </a:solidFill>
              </a:rPr>
              <a:t>別報</a:t>
            </a:r>
            <a:endParaRPr lang="en-US" altLang="zh-TW" dirty="0">
              <a:solidFill>
                <a:schemeClr val="accent6"/>
              </a:solidFill>
            </a:endParaRPr>
          </a:p>
        </p:txBody>
      </p:sp>
      <p:sp>
        <p:nvSpPr>
          <p:cNvPr id="61" name="Left Arrow 60">
            <a:extLst>
              <a:ext uri="{FF2B5EF4-FFF2-40B4-BE49-F238E27FC236}">
                <a16:creationId xmlns:a16="http://schemas.microsoft.com/office/drawing/2014/main" id="{8D351315-2B03-AF84-6E98-5EA66BE8EBEB}"/>
              </a:ext>
            </a:extLst>
          </p:cNvPr>
          <p:cNvSpPr/>
          <p:nvPr/>
        </p:nvSpPr>
        <p:spPr>
          <a:xfrm>
            <a:off x="3355371" y="3255081"/>
            <a:ext cx="1954357" cy="849850"/>
          </a:xfrm>
          <a:prstGeom prst="leftArrow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集</a:t>
            </a:r>
            <a:r>
              <a:rPr lang="en-US" sz="2300" dirty="0">
                <a:solidFill>
                  <a:schemeClr val="bg1"/>
                </a:solidFill>
              </a:rPr>
              <a:t>(</a:t>
            </a:r>
            <a:r>
              <a:rPr lang="en-US" sz="2300" dirty="0" err="1">
                <a:solidFill>
                  <a:schemeClr val="bg1"/>
                </a:solidFill>
              </a:rPr>
              <a:t>薰種子</a:t>
            </a:r>
            <a:r>
              <a:rPr lang="en-US" sz="2300" dirty="0">
                <a:solidFill>
                  <a:schemeClr val="bg1"/>
                </a:solidFill>
              </a:rPr>
              <a:t>)</a:t>
            </a:r>
          </a:p>
        </p:txBody>
      </p:sp>
      <p:sp>
        <p:nvSpPr>
          <p:cNvPr id="62" name="Left Arrow 61">
            <a:extLst>
              <a:ext uri="{FF2B5EF4-FFF2-40B4-BE49-F238E27FC236}">
                <a16:creationId xmlns:a16="http://schemas.microsoft.com/office/drawing/2014/main" id="{4FA2B0CE-9943-8DD9-0A44-5A5A7A073445}"/>
              </a:ext>
            </a:extLst>
          </p:cNvPr>
          <p:cNvSpPr/>
          <p:nvPr/>
        </p:nvSpPr>
        <p:spPr>
          <a:xfrm rot="5400000">
            <a:off x="2683727" y="1483800"/>
            <a:ext cx="526122" cy="849850"/>
          </a:xfrm>
          <a:prstGeom prst="leftArrow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起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16001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23" grpId="0"/>
      <p:bldP spid="24" grpId="0"/>
      <p:bldP spid="25" grpId="0"/>
      <p:bldP spid="26" grpId="0"/>
      <p:bldP spid="27" grpId="0" animBg="1"/>
      <p:bldP spid="28" grpId="0"/>
      <p:bldP spid="29" grpId="0"/>
      <p:bldP spid="31" grpId="0"/>
      <p:bldP spid="32" grpId="0"/>
      <p:bldP spid="55" grpId="0"/>
      <p:bldP spid="56" grpId="0" animBg="1"/>
      <p:bldP spid="57" grpId="0"/>
      <p:bldP spid="58" grpId="0"/>
      <p:bldP spid="59" grpId="0" animBg="1"/>
      <p:bldP spid="60" grpId="0"/>
      <p:bldP spid="61" grpId="0" animBg="1"/>
      <p:bldP spid="6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字方塊 2">
            <a:extLst>
              <a:ext uri="{FF2B5EF4-FFF2-40B4-BE49-F238E27FC236}">
                <a16:creationId xmlns:a16="http://schemas.microsoft.com/office/drawing/2014/main" id="{817A53C0-F348-4C25-BB14-C2CCB05C8428}"/>
              </a:ext>
            </a:extLst>
          </p:cNvPr>
          <p:cNvSpPr txBox="1"/>
          <p:nvPr/>
        </p:nvSpPr>
        <p:spPr>
          <a:xfrm>
            <a:off x="262559" y="629331"/>
            <a:ext cx="8586966" cy="54647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「</a:t>
            </a:r>
            <a:r>
              <a:rPr lang="zh-TW" altLang="en-US" sz="2800" b="1" dirty="0">
                <a:solidFill>
                  <a:srgbClr val="FFFF00"/>
                </a:solidFill>
              </a:rPr>
              <a:t>無我我所</a:t>
            </a:r>
            <a:r>
              <a:rPr lang="zh-CN" altLang="en-US" sz="2800" b="1" dirty="0">
                <a:solidFill>
                  <a:srgbClr val="FFFF00"/>
                </a:solidFill>
              </a:rPr>
              <a:t>」</a:t>
            </a:r>
            <a:r>
              <a:rPr lang="zh-TW" altLang="en-US" sz="2800" b="1" dirty="0">
                <a:solidFill>
                  <a:srgbClr val="FFFF00"/>
                </a:solidFill>
              </a:rPr>
              <a:t>，所有一切法的真相皆是如此，所以說「萬法皆空」。現在科學家也懂得這個道理，科學家用分析的方法，一個人身、一個物體，從細胞裡分析成分子，分子再分析成原子、成電子、成基本粒子，這才曉得這個東西是空的。原來所有一切法都是基本粒子組合而成。這個組合，緣聚它就形成，緣散它就散開，聚散無常，它哪裡有主？有主的話，聚合永遠不散這叫有主。</a:t>
            </a:r>
            <a:r>
              <a:rPr lang="zh-CN" altLang="en-US" sz="2800" b="1" dirty="0">
                <a:solidFill>
                  <a:srgbClr val="FFFF00"/>
                </a:solidFill>
              </a:rPr>
              <a:t>事實上它</a:t>
            </a:r>
            <a:r>
              <a:rPr lang="zh-TW" altLang="en-US" sz="2800" b="1" dirty="0">
                <a:solidFill>
                  <a:srgbClr val="FFFF00"/>
                </a:solidFill>
              </a:rPr>
              <a:t>聚散無常，剎那變化</a:t>
            </a:r>
            <a:r>
              <a:rPr lang="zh-CN" altLang="en-US" sz="2800" b="1" dirty="0">
                <a:solidFill>
                  <a:srgbClr val="FFFF00"/>
                </a:solidFill>
              </a:rPr>
              <a:t>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0CB52849-2B8E-E974-152F-1A4A6F642DE7}"/>
              </a:ext>
            </a:extLst>
          </p:cNvPr>
          <p:cNvSpPr txBox="1"/>
          <p:nvPr/>
        </p:nvSpPr>
        <p:spPr>
          <a:xfrm>
            <a:off x="9157865" y="629331"/>
            <a:ext cx="2769989" cy="54647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「</a:t>
            </a:r>
            <a:r>
              <a:rPr lang="zh-TW" altLang="en-US" sz="2800" b="1" dirty="0">
                <a:solidFill>
                  <a:srgbClr val="FFFF00"/>
                </a:solidFill>
              </a:rPr>
              <a:t>畢竟無主</a:t>
            </a:r>
            <a:r>
              <a:rPr lang="zh-CN" altLang="en-US" sz="2800" b="1" dirty="0">
                <a:solidFill>
                  <a:srgbClr val="FFFF00"/>
                </a:solidFill>
              </a:rPr>
              <a:t>」</a:t>
            </a:r>
            <a:r>
              <a:rPr lang="zh-TW" altLang="en-US" sz="2800" b="1" dirty="0">
                <a:solidFill>
                  <a:srgbClr val="FFFF00"/>
                </a:solidFill>
              </a:rPr>
              <a:t>，「無主」是沒有主宰。怎麼集起的？緣。一切萬法</a:t>
            </a:r>
            <a:r>
              <a:rPr lang="zh-CN" altLang="en-US" sz="2800" b="1" dirty="0">
                <a:solidFill>
                  <a:srgbClr val="FFFF00"/>
                </a:solidFill>
              </a:rPr>
              <a:t>是</a:t>
            </a:r>
            <a:r>
              <a:rPr lang="zh-TW" altLang="en-US" sz="2800" b="1" dirty="0">
                <a:solidFill>
                  <a:srgbClr val="FFFF00"/>
                </a:solidFill>
              </a:rPr>
              <a:t>「緣起」，緣起決定是性空，性空就是「畢竟無主」。</a:t>
            </a:r>
            <a:endParaRPr lang="en-US" altLang="zh-TW" sz="2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62108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字方塊 1">
            <a:extLst>
              <a:ext uri="{FF2B5EF4-FFF2-40B4-BE49-F238E27FC236}">
                <a16:creationId xmlns:a16="http://schemas.microsoft.com/office/drawing/2014/main" id="{235C514D-C770-6BC5-4650-E455639A5F90}"/>
              </a:ext>
            </a:extLst>
          </p:cNvPr>
          <p:cNvSpPr txBox="1"/>
          <p:nvPr/>
        </p:nvSpPr>
        <p:spPr>
          <a:xfrm>
            <a:off x="9157865" y="697301"/>
            <a:ext cx="2769989" cy="54647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「</a:t>
            </a:r>
            <a:r>
              <a:rPr lang="zh-TW" altLang="en-US" sz="2800" b="1" dirty="0">
                <a:solidFill>
                  <a:srgbClr val="FFFF00"/>
                </a:solidFill>
              </a:rPr>
              <a:t>雖各隨業，所現不同</a:t>
            </a:r>
            <a:r>
              <a:rPr lang="zh-CN" altLang="en-US" sz="2800" b="1" dirty="0">
                <a:solidFill>
                  <a:srgbClr val="FFFF00"/>
                </a:solidFill>
              </a:rPr>
              <a:t>」。</a:t>
            </a:r>
            <a:r>
              <a:rPr lang="zh-TW" altLang="en-US" sz="2800" b="1" dirty="0">
                <a:solidFill>
                  <a:srgbClr val="FFFF00"/>
                </a:solidFill>
              </a:rPr>
              <a:t>十法界依正莊嚴，是從大的差別現象說起的</a:t>
            </a:r>
            <a:r>
              <a:rPr lang="zh-CN" altLang="en-US" sz="2800" b="1" dirty="0">
                <a:solidFill>
                  <a:srgbClr val="FFFF00"/>
                </a:solidFill>
              </a:rPr>
              <a:t>；</a:t>
            </a:r>
            <a:r>
              <a:rPr lang="zh-TW" altLang="en-US" sz="2800" b="1" dirty="0">
                <a:solidFill>
                  <a:srgbClr val="FFFF00"/>
                </a:solidFill>
              </a:rPr>
              <a:t>如果細說</a:t>
            </a:r>
            <a:r>
              <a:rPr lang="zh-CN" altLang="en-US" sz="2800" b="1" dirty="0">
                <a:solidFill>
                  <a:srgbClr val="FFFF00"/>
                </a:solidFill>
              </a:rPr>
              <a:t>，</a:t>
            </a:r>
            <a:r>
              <a:rPr lang="zh-TW" altLang="en-US" sz="2800" b="1" dirty="0">
                <a:solidFill>
                  <a:srgbClr val="FFFF00"/>
                </a:solidFill>
              </a:rPr>
              <a:t>法界是無量無邊，每個人都不一樣。</a:t>
            </a:r>
            <a:endParaRPr lang="en-US" altLang="zh-TW" sz="2800" b="1" dirty="0">
              <a:solidFill>
                <a:srgbClr val="FFFF00"/>
              </a:solidFill>
            </a:endParaRP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78E004B7-51ED-8A29-B7D8-57114324D78A}"/>
              </a:ext>
            </a:extLst>
          </p:cNvPr>
          <p:cNvSpPr txBox="1"/>
          <p:nvPr/>
        </p:nvSpPr>
        <p:spPr>
          <a:xfrm>
            <a:off x="6349553" y="697301"/>
            <a:ext cx="2769989" cy="54647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「</a:t>
            </a:r>
            <a:r>
              <a:rPr lang="zh-TW" altLang="en-US" sz="2800" b="1" dirty="0">
                <a:solidFill>
                  <a:srgbClr val="FFFF00"/>
                </a:solidFill>
              </a:rPr>
              <a:t>而實於中，無有作者</a:t>
            </a:r>
            <a:r>
              <a:rPr lang="zh-CN" altLang="en-US" sz="2800" b="1" dirty="0">
                <a:solidFill>
                  <a:srgbClr val="FFFF00"/>
                </a:solidFill>
              </a:rPr>
              <a:t>」</a:t>
            </a:r>
            <a:r>
              <a:rPr lang="zh-TW" altLang="en-US" sz="2800" b="1" dirty="0">
                <a:solidFill>
                  <a:srgbClr val="FFFF00"/>
                </a:solidFill>
              </a:rPr>
              <a:t>。虛空法界所有一切現象是妄想執著變現出來的</a:t>
            </a:r>
            <a:r>
              <a:rPr lang="zh-CN" altLang="en-US" sz="2800" b="1" dirty="0">
                <a:solidFill>
                  <a:srgbClr val="FFFF00"/>
                </a:solidFill>
              </a:rPr>
              <a:t>。</a:t>
            </a:r>
            <a:r>
              <a:rPr lang="zh-TW" altLang="en-US" sz="2800" b="1" dirty="0">
                <a:solidFill>
                  <a:srgbClr val="FFFF00"/>
                </a:solidFill>
              </a:rPr>
              <a:t>妄想執</a:t>
            </a:r>
            <a:r>
              <a:rPr lang="zh-CN" altLang="en-US" sz="2800" b="1" dirty="0">
                <a:solidFill>
                  <a:srgbClr val="FFFF00"/>
                </a:solidFill>
              </a:rPr>
              <a:t>著是假的，沒有誰在造作</a:t>
            </a:r>
            <a:r>
              <a:rPr lang="zh-TW" altLang="en-US" sz="2800" b="1" dirty="0">
                <a:solidFill>
                  <a:srgbClr val="FFFF00"/>
                </a:solidFill>
              </a:rPr>
              <a:t>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769ADD7F-37AE-DBEA-7A96-8D2D881F1639}"/>
              </a:ext>
            </a:extLst>
          </p:cNvPr>
          <p:cNvSpPr txBox="1"/>
          <p:nvPr/>
        </p:nvSpPr>
        <p:spPr>
          <a:xfrm>
            <a:off x="292744" y="697301"/>
            <a:ext cx="6001643" cy="54647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rgbClr val="FFFF00"/>
                </a:solidFill>
              </a:rPr>
              <a:t>大家學過</a:t>
            </a:r>
            <a:r>
              <a:rPr lang="zh-CN" altLang="en-US" sz="2800" b="1" dirty="0">
                <a:solidFill>
                  <a:srgbClr val="FFFF00"/>
                </a:solidFill>
              </a:rPr>
              <a:t>法</a:t>
            </a:r>
            <a:r>
              <a:rPr lang="zh-TW" altLang="en-US" sz="2800" b="1" dirty="0">
                <a:solidFill>
                  <a:srgbClr val="FFFF00"/>
                </a:solidFill>
              </a:rPr>
              <a:t>相宗的</a:t>
            </a:r>
            <a:r>
              <a:rPr lang="en-US" altLang="zh-TW" sz="2800" b="1" dirty="0">
                <a:solidFill>
                  <a:srgbClr val="FFFF00"/>
                </a:solidFill>
              </a:rPr>
              <a:t>《</a:t>
            </a:r>
            <a:r>
              <a:rPr lang="zh-TW" altLang="en-US" sz="2800" b="1" dirty="0">
                <a:solidFill>
                  <a:srgbClr val="FFFF00"/>
                </a:solidFill>
              </a:rPr>
              <a:t>百法明門論</a:t>
            </a:r>
            <a:r>
              <a:rPr lang="en-US" altLang="zh-TW" sz="2800" b="1" dirty="0">
                <a:solidFill>
                  <a:srgbClr val="FFFF00"/>
                </a:solidFill>
              </a:rPr>
              <a:t>》</a:t>
            </a:r>
            <a:r>
              <a:rPr lang="zh-TW" altLang="en-US" sz="2800" b="1" dirty="0">
                <a:solidFill>
                  <a:srgbClr val="FFFF00"/>
                </a:solidFill>
              </a:rPr>
              <a:t>，這</a:t>
            </a:r>
            <a:r>
              <a:rPr lang="zh-CN" altLang="en-US" sz="2800" b="1" dirty="0">
                <a:solidFill>
                  <a:srgbClr val="FFFF00"/>
                </a:solidFill>
              </a:rPr>
              <a:t>些</a:t>
            </a:r>
            <a:r>
              <a:rPr lang="zh-TW" altLang="en-US" sz="2800" b="1" dirty="0">
                <a:solidFill>
                  <a:srgbClr val="FFFF00"/>
                </a:solidFill>
              </a:rPr>
              <a:t>話就非常好懂。</a:t>
            </a:r>
            <a:r>
              <a:rPr lang="en-US" altLang="zh-TW" sz="2800" b="1" dirty="0">
                <a:solidFill>
                  <a:srgbClr val="FFFF00"/>
                </a:solidFill>
              </a:rPr>
              <a:t>《</a:t>
            </a:r>
            <a:r>
              <a:rPr lang="zh-TW" altLang="en-US" sz="2800" b="1" dirty="0">
                <a:solidFill>
                  <a:srgbClr val="FFFF00"/>
                </a:solidFill>
              </a:rPr>
              <a:t>百法</a:t>
            </a:r>
            <a:r>
              <a:rPr lang="en-US" altLang="zh-TW" sz="2800" b="1" dirty="0">
                <a:solidFill>
                  <a:srgbClr val="FFFF00"/>
                </a:solidFill>
              </a:rPr>
              <a:t>》</a:t>
            </a:r>
            <a:r>
              <a:rPr lang="zh-TW" altLang="en-US" sz="2800" b="1" dirty="0">
                <a:solidFill>
                  <a:srgbClr val="FFFF00"/>
                </a:solidFill>
              </a:rPr>
              <a:t>是天親菩薩將</a:t>
            </a:r>
            <a:r>
              <a:rPr lang="en-US" altLang="zh-TW" sz="2800" b="1" dirty="0">
                <a:solidFill>
                  <a:srgbClr val="FFFF00"/>
                </a:solidFill>
              </a:rPr>
              <a:t>《</a:t>
            </a:r>
            <a:r>
              <a:rPr lang="zh-TW" altLang="en-US" sz="2800" b="1" dirty="0">
                <a:solidFill>
                  <a:srgbClr val="FFFF00"/>
                </a:solidFill>
              </a:rPr>
              <a:t>瑜伽師地論</a:t>
            </a:r>
            <a:r>
              <a:rPr lang="en-US" altLang="zh-TW" sz="2800" b="1" dirty="0">
                <a:solidFill>
                  <a:srgbClr val="FFFF00"/>
                </a:solidFill>
              </a:rPr>
              <a:t>》</a:t>
            </a:r>
            <a:r>
              <a:rPr lang="zh-TW" altLang="en-US" sz="2800" b="1" dirty="0">
                <a:solidFill>
                  <a:srgbClr val="FFFF00"/>
                </a:solidFill>
              </a:rPr>
              <a:t>裡六百六十法歸納成百法，便利於大乘初學。你懂得</a:t>
            </a:r>
            <a:r>
              <a:rPr lang="en-US" altLang="zh-TW" sz="2800" b="1" dirty="0">
                <a:solidFill>
                  <a:srgbClr val="FFFF00"/>
                </a:solidFill>
              </a:rPr>
              <a:t>《</a:t>
            </a:r>
            <a:r>
              <a:rPr lang="zh-TW" altLang="en-US" sz="2800" b="1" dirty="0">
                <a:solidFill>
                  <a:srgbClr val="FFFF00"/>
                </a:solidFill>
              </a:rPr>
              <a:t>百法</a:t>
            </a:r>
            <a:r>
              <a:rPr lang="en-US" altLang="zh-TW" sz="2800" b="1" dirty="0">
                <a:solidFill>
                  <a:srgbClr val="FFFF00"/>
                </a:solidFill>
              </a:rPr>
              <a:t>》</a:t>
            </a:r>
            <a:r>
              <a:rPr lang="zh-TW" altLang="en-US" sz="2800" b="1" dirty="0">
                <a:solidFill>
                  <a:srgbClr val="FFFF00"/>
                </a:solidFill>
              </a:rPr>
              <a:t>說什麼，就懂得</a:t>
            </a:r>
            <a:r>
              <a:rPr lang="en-US" altLang="zh-TW" sz="2800" b="1" dirty="0">
                <a:solidFill>
                  <a:srgbClr val="FFFF00"/>
                </a:solidFill>
              </a:rPr>
              <a:t>《</a:t>
            </a:r>
            <a:r>
              <a:rPr lang="zh-TW" altLang="en-US" sz="2800" b="1" dirty="0">
                <a:solidFill>
                  <a:srgbClr val="FFFF00"/>
                </a:solidFill>
              </a:rPr>
              <a:t>瑜伽師地論</a:t>
            </a:r>
            <a:r>
              <a:rPr lang="en-US" altLang="zh-TW" sz="2800" b="1" dirty="0">
                <a:solidFill>
                  <a:srgbClr val="FFFF00"/>
                </a:solidFill>
              </a:rPr>
              <a:t>》</a:t>
            </a:r>
            <a:r>
              <a:rPr lang="zh-TW" altLang="en-US" sz="2800" b="1" dirty="0">
                <a:solidFill>
                  <a:srgbClr val="FFFF00"/>
                </a:solidFill>
              </a:rPr>
              <a:t>裡頭六百六十法。它將宇宙間一切法，歸納成一百條，每一條裡面所包含的都是無量無邊，沒有法子計算的。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50105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圖片 6">
            <a:extLst>
              <a:ext uri="{FF2B5EF4-FFF2-40B4-BE49-F238E27FC236}">
                <a16:creationId xmlns:a16="http://schemas.microsoft.com/office/drawing/2014/main" id="{981E412C-CCE8-2C88-ADC1-26069E2D46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1510" y="96164"/>
            <a:ext cx="3312368" cy="6718006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F158B9FD-5A99-F8D6-7799-DC21E436FB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5209" y="0"/>
            <a:ext cx="3222285" cy="6859588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B002414F-367D-9C30-87CF-04009BB2BDC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8542" y="-4447"/>
            <a:ext cx="5184576" cy="6859588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A66A3F4-1252-E10E-3C63-BEAC7308724D}"/>
              </a:ext>
            </a:extLst>
          </p:cNvPr>
          <p:cNvSpPr/>
          <p:nvPr/>
        </p:nvSpPr>
        <p:spPr>
          <a:xfrm>
            <a:off x="8759502" y="66344"/>
            <a:ext cx="1610864" cy="617176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85908C9B-F5B8-CA5B-4CE7-1C44E31F216E}"/>
              </a:ext>
            </a:extLst>
          </p:cNvPr>
          <p:cNvSpPr txBox="1"/>
          <p:nvPr/>
        </p:nvSpPr>
        <p:spPr>
          <a:xfrm>
            <a:off x="8893038" y="333450"/>
            <a:ext cx="1477328" cy="54647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FF0000"/>
                </a:solidFill>
              </a:rPr>
              <a:t>色法十一心法八，五十一個心所法， 二十四種不相應，六種無為成百法。 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FF65C47-53DC-36E2-6A4E-2C99C769EA69}"/>
              </a:ext>
            </a:extLst>
          </p:cNvPr>
          <p:cNvCxnSpPr/>
          <p:nvPr/>
        </p:nvCxnSpPr>
        <p:spPr>
          <a:xfrm>
            <a:off x="4655046" y="4869954"/>
            <a:ext cx="3960440" cy="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29037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20D8D417-333A-31EF-83C3-83B8C761AE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60368" y="62706"/>
            <a:ext cx="4624536" cy="6734175"/>
          </a:xfrm>
          <a:prstGeom prst="rect">
            <a:avLst/>
          </a:prstGeom>
        </p:spPr>
      </p:pic>
      <p:pic>
        <p:nvPicPr>
          <p:cNvPr id="6" name="圖片 5">
            <a:extLst>
              <a:ext uri="{FF2B5EF4-FFF2-40B4-BE49-F238E27FC236}">
                <a16:creationId xmlns:a16="http://schemas.microsoft.com/office/drawing/2014/main" id="{299B932E-7E46-8FDB-B99E-A55F2AA79D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2838" y="62706"/>
            <a:ext cx="3272036" cy="6737724"/>
          </a:xfrm>
          <a:prstGeom prst="rect">
            <a:avLst/>
          </a:prstGeom>
        </p:spPr>
      </p:pic>
      <p:pic>
        <p:nvPicPr>
          <p:cNvPr id="12" name="圖片 11">
            <a:extLst>
              <a:ext uri="{FF2B5EF4-FFF2-40B4-BE49-F238E27FC236}">
                <a16:creationId xmlns:a16="http://schemas.microsoft.com/office/drawing/2014/main" id="{91EC9D1F-3B4D-CC86-34DE-F62DF1B5CE4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26654" y="-1"/>
            <a:ext cx="1487861" cy="6859588"/>
          </a:xfrm>
          <a:prstGeom prst="rect">
            <a:avLst/>
          </a:prstGeom>
        </p:spPr>
      </p:pic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2A570518-319D-E12A-3CF7-19A4863F4157}"/>
              </a:ext>
            </a:extLst>
          </p:cNvPr>
          <p:cNvSpPr/>
          <p:nvPr/>
        </p:nvSpPr>
        <p:spPr>
          <a:xfrm>
            <a:off x="11207774" y="153430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第三講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6466596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字方塊 1">
            <a:extLst>
              <a:ext uri="{FF2B5EF4-FFF2-40B4-BE49-F238E27FC236}">
                <a16:creationId xmlns:a16="http://schemas.microsoft.com/office/drawing/2014/main" id="{950F5D1E-DEB2-F8E3-1440-428A2C55F9CD}"/>
              </a:ext>
            </a:extLst>
          </p:cNvPr>
          <p:cNvSpPr txBox="1"/>
          <p:nvPr/>
        </p:nvSpPr>
        <p:spPr>
          <a:xfrm>
            <a:off x="4511030" y="2349674"/>
            <a:ext cx="646331" cy="49620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000" b="1" dirty="0"/>
              <a:t>、</a:t>
            </a:r>
            <a:endParaRPr lang="zh-TW" altLang="en-US" sz="2000" dirty="0"/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FF7C4724-F624-DF4F-8421-AED2F11FA8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1860"/>
            <a:ext cx="12190413" cy="6857728"/>
          </a:xfrm>
          <a:prstGeom prst="rect">
            <a:avLst/>
          </a:prstGeom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D54902B2-0DAA-FB1C-ADA1-6ED4815D38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68392" y="1413569"/>
            <a:ext cx="2333778" cy="5342737"/>
          </a:xfrm>
          <a:prstGeom prst="rect">
            <a:avLst/>
          </a:prstGeom>
          <a:ln w="19050">
            <a:solidFill>
              <a:srgbClr val="C00000"/>
            </a:solidFill>
          </a:ln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6F66DAF3-0F8D-59B1-780D-475B75A36DBA}"/>
              </a:ext>
            </a:extLst>
          </p:cNvPr>
          <p:cNvSpPr/>
          <p:nvPr/>
        </p:nvSpPr>
        <p:spPr>
          <a:xfrm>
            <a:off x="5735166" y="1053530"/>
            <a:ext cx="3240360" cy="360040"/>
          </a:xfrm>
          <a:prstGeom prst="rect">
            <a:avLst/>
          </a:prstGeom>
          <a:noFill/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181780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24086</TotalTime>
  <Words>2233</Words>
  <Application>Microsoft Macintosh PowerPoint</Application>
  <PresentationFormat>Custom</PresentationFormat>
  <Paragraphs>119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Arial</vt:lpstr>
      <vt:lpstr>Calibri</vt:lpstr>
      <vt:lpstr>Office 主题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</cp:lastModifiedBy>
  <cp:revision>676</cp:revision>
  <dcterms:created xsi:type="dcterms:W3CDTF">2019-12-17T19:51:00Z</dcterms:created>
  <dcterms:modified xsi:type="dcterms:W3CDTF">2026-10-22T19:43:48Z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