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21374100" cy="30276800"/>
  <p:notesSz cx="6858000" cy="9144000"/>
  <p:embeddedFontLst>
    <p:embeddedFont>
      <p:font typeface="Arial" panose="020B0604020202020204" pitchFamily="34" charset="0"/>
      <p:regular r:id="rId6"/>
    </p:embeddedFont>
    <p:embeddedFont>
      <p:font typeface="Arial Bold" panose="020B0704020202020204"/>
      <p:regular r:id="rId7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 /><Relationship Id="rId3" Type="http://schemas.openxmlformats.org/officeDocument/2006/relationships/slide" Target="slides/slide2.xml" /><Relationship Id="rId7" Type="http://schemas.openxmlformats.org/officeDocument/2006/relationships/font" Target="fonts/font2.fntdata" /><Relationship Id="rId12" Type="http://schemas.microsoft.com/office/2016/11/relationships/changesInfo" Target="changesInfos/changesInfo1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font" Target="fonts/font1.fntdata" /><Relationship Id="rId11" Type="http://schemas.openxmlformats.org/officeDocument/2006/relationships/tableStyles" Target="tableStyles.xml" /><Relationship Id="rId5" Type="http://schemas.openxmlformats.org/officeDocument/2006/relationships/slide" Target="slides/slide4.xml" /><Relationship Id="rId10" Type="http://schemas.openxmlformats.org/officeDocument/2006/relationships/theme" Target="theme/theme1.xml" /><Relationship Id="rId4" Type="http://schemas.openxmlformats.org/officeDocument/2006/relationships/slide" Target="slides/slide3.xml" /><Relationship Id="rId9" Type="http://schemas.openxmlformats.org/officeDocument/2006/relationships/viewProps" Target="viewProps.xml" 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ehrish Kayani (2315822)" userId="d51c878c-af45-4c78-9fb2-0384a67b5c9c" providerId="ADAL" clId="{352C0C9C-8E13-3612-ADDF-23F6201091E9}"/>
    <pc:docChg chg="modSld">
      <pc:chgData name="Sehrish Kayani (2315822)" userId="d51c878c-af45-4c78-9fb2-0384a67b5c9c" providerId="ADAL" clId="{352C0C9C-8E13-3612-ADDF-23F6201091E9}" dt="2025-11-01T16:30:37.761" v="4" actId="20577"/>
      <pc:docMkLst>
        <pc:docMk/>
      </pc:docMkLst>
      <pc:sldChg chg="modSp mod">
        <pc:chgData name="Sehrish Kayani (2315822)" userId="d51c878c-af45-4c78-9fb2-0384a67b5c9c" providerId="ADAL" clId="{352C0C9C-8E13-3612-ADDF-23F6201091E9}" dt="2025-11-01T16:30:37.761" v="4" actId="20577"/>
        <pc:sldMkLst>
          <pc:docMk/>
          <pc:sldMk cId="0" sldId="256"/>
        </pc:sldMkLst>
        <pc:spChg chg="mod">
          <ac:chgData name="Sehrish Kayani (2315822)" userId="d51c878c-af45-4c78-9fb2-0384a67b5c9c" providerId="ADAL" clId="{352C0C9C-8E13-3612-ADDF-23F6201091E9}" dt="2025-11-01T16:30:37.761" v="4" actId="20577"/>
          <ac:spMkLst>
            <pc:docMk/>
            <pc:sldMk cId="0" sldId="256"/>
            <ac:spMk id="14" creationId="{00000000-0000-0000-0000-000000000000}"/>
          </ac:spMkLst>
        </pc:spChg>
      </pc:sldChg>
      <pc:sldChg chg="modSp mod">
        <pc:chgData name="Sehrish Kayani (2315822)" userId="d51c878c-af45-4c78-9fb2-0384a67b5c9c" providerId="ADAL" clId="{352C0C9C-8E13-3612-ADDF-23F6201091E9}" dt="2025-11-01T16:27:48.257" v="2" actId="1076"/>
        <pc:sldMkLst>
          <pc:docMk/>
          <pc:sldMk cId="0" sldId="259"/>
        </pc:sldMkLst>
        <pc:spChg chg="mod">
          <ac:chgData name="Sehrish Kayani (2315822)" userId="d51c878c-af45-4c78-9fb2-0384a67b5c9c" providerId="ADAL" clId="{352C0C9C-8E13-3612-ADDF-23F6201091E9}" dt="2025-11-01T16:27:48.257" v="2" actId="1076"/>
          <ac:spMkLst>
            <pc:docMk/>
            <pc:sldMk cId="0" sldId="259"/>
            <ac:spMk id="5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11/1/2025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 /><Relationship Id="rId2" Type="http://schemas.openxmlformats.org/officeDocument/2006/relationships/image" Target="../media/image1.png" /><Relationship Id="rId1" Type="http://schemas.openxmlformats.org/officeDocument/2006/relationships/slideLayout" Target="../slideLayouts/slideLayout7.xml" /><Relationship Id="rId4" Type="http://schemas.openxmlformats.org/officeDocument/2006/relationships/image" Target="../media/image3.png" 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 /><Relationship Id="rId3" Type="http://schemas.openxmlformats.org/officeDocument/2006/relationships/image" Target="../media/image5.png" /><Relationship Id="rId7" Type="http://schemas.openxmlformats.org/officeDocument/2006/relationships/image" Target="../media/image9.png" /><Relationship Id="rId2" Type="http://schemas.openxmlformats.org/officeDocument/2006/relationships/image" Target="../media/image4.png" /><Relationship Id="rId1" Type="http://schemas.openxmlformats.org/officeDocument/2006/relationships/slideLayout" Target="../slideLayouts/slideLayout7.xml" /><Relationship Id="rId6" Type="http://schemas.openxmlformats.org/officeDocument/2006/relationships/image" Target="../media/image8.svg" /><Relationship Id="rId5" Type="http://schemas.openxmlformats.org/officeDocument/2006/relationships/image" Target="../media/image7.png" /><Relationship Id="rId10" Type="http://schemas.openxmlformats.org/officeDocument/2006/relationships/image" Target="../media/image12.png" /><Relationship Id="rId4" Type="http://schemas.openxmlformats.org/officeDocument/2006/relationships/image" Target="../media/image6.png" /><Relationship Id="rId9" Type="http://schemas.openxmlformats.org/officeDocument/2006/relationships/image" Target="../media/image11.png" 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 /><Relationship Id="rId3" Type="http://schemas.openxmlformats.org/officeDocument/2006/relationships/image" Target="../media/image14.svg" /><Relationship Id="rId7" Type="http://schemas.openxmlformats.org/officeDocument/2006/relationships/image" Target="../media/image18.png" /><Relationship Id="rId2" Type="http://schemas.openxmlformats.org/officeDocument/2006/relationships/image" Target="../media/image13.png" /><Relationship Id="rId1" Type="http://schemas.openxmlformats.org/officeDocument/2006/relationships/slideLayout" Target="../slideLayouts/slideLayout7.xml" /><Relationship Id="rId6" Type="http://schemas.openxmlformats.org/officeDocument/2006/relationships/image" Target="../media/image17.png" /><Relationship Id="rId5" Type="http://schemas.openxmlformats.org/officeDocument/2006/relationships/image" Target="../media/image16.png" /><Relationship Id="rId4" Type="http://schemas.openxmlformats.org/officeDocument/2006/relationships/image" Target="../media/image15.png" 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rcpsych.ac.uk/improving-care/campaigning-for-better-mental-health-policy/college-reports/2022-college-reports/cr233" TargetMode="External" /><Relationship Id="rId3" Type="http://schemas.openxmlformats.org/officeDocument/2006/relationships/hyperlink" Target="https://researchbriefings.files.parliament.uk/documents/CDP-2025-0069/CDP-2025-0069.pdf" TargetMode="External" /><Relationship Id="rId7" Type="http://schemas.openxmlformats.org/officeDocument/2006/relationships/hyperlink" Target="https://www.bda.uk.com/static/e205bf27-6c92-46c5-be01dfb62aa97197/A-Framework-for-Good-Practice-in-Delivering-Support-to-Adults-and-Older-Adults-with-ARFID2.pdf" TargetMode="External" /><Relationship Id="rId2" Type="http://schemas.openxmlformats.org/officeDocument/2006/relationships/hyperlink" Target="https://www.psychiatry.org/psychiatrists/practice/dsm/educational-resources/dsm-5-tr-fact-sheets" TargetMode="External" /><Relationship Id="rId1" Type="http://schemas.openxmlformats.org/officeDocument/2006/relationships/slideLayout" Target="../slideLayouts/slideLayout7.xml" /><Relationship Id="rId6" Type="http://schemas.openxmlformats.org/officeDocument/2006/relationships/hyperlink" Target="https://www.nhsrho.org/wp-content/uploads/2023/05/Ethnic-Health-Inequalities-Kings-Fund-Report.pdf" TargetMode="External" /><Relationship Id="rId11" Type="http://schemas.openxmlformats.org/officeDocument/2006/relationships/hyperlink" Target="https://mccaed.slam.nhs.uk/wp-content/uploads/2024/08/Intl-J-Eating-Disorders-2023-Willmott-A-scoping-review-of-psychological-interventions-and-outcomes-for-avoidant-and.pdf" TargetMode="External" /><Relationship Id="rId5" Type="http://schemas.openxmlformats.org/officeDocument/2006/relationships/hyperlink" Target="https://www.england.nhs.uk/long-read/2024-25-priorities-and-operational-planning-guidance/" TargetMode="External" /><Relationship Id="rId10" Type="http://schemas.openxmlformats.org/officeDocument/2006/relationships/hyperlink" Target="https://bmjopen.bmj.com/content/14/11/e088129" TargetMode="External" /><Relationship Id="rId4" Type="http://schemas.openxmlformats.org/officeDocument/2006/relationships/hyperlink" Target="https://www.nice.org.uk/guidance/ng69" TargetMode="External" /><Relationship Id="rId9" Type="http://schemas.openxmlformats.org/officeDocument/2006/relationships/hyperlink" Target="https://onlinelibrary.wiley.com/doi/pdf/10.1002/eat.24369" TargetMode="Externa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5412537" y="15138000"/>
            <a:ext cx="10926913" cy="5405056"/>
            <a:chOff x="0" y="0"/>
            <a:chExt cx="1384427" cy="684911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384427" cy="684911"/>
            </a:xfrm>
            <a:custGeom>
              <a:avLst/>
              <a:gdLst/>
              <a:ahLst/>
              <a:cxnLst/>
              <a:rect l="l" t="t" r="r" b="b"/>
              <a:pathLst>
                <a:path w="1384427" h="684911">
                  <a:moveTo>
                    <a:pt x="1384427" y="70852"/>
                  </a:moveTo>
                  <a:lnTo>
                    <a:pt x="1384427" y="614059"/>
                  </a:lnTo>
                  <a:cubicBezTo>
                    <a:pt x="1384427" y="632850"/>
                    <a:pt x="1376962" y="650872"/>
                    <a:pt x="1363675" y="664159"/>
                  </a:cubicBezTo>
                  <a:cubicBezTo>
                    <a:pt x="1350388" y="677446"/>
                    <a:pt x="1332366" y="684911"/>
                    <a:pt x="1313575" y="684911"/>
                  </a:cubicBezTo>
                  <a:lnTo>
                    <a:pt x="70852" y="684911"/>
                  </a:lnTo>
                  <a:cubicBezTo>
                    <a:pt x="52061" y="684911"/>
                    <a:pt x="34039" y="677446"/>
                    <a:pt x="20752" y="664159"/>
                  </a:cubicBezTo>
                  <a:cubicBezTo>
                    <a:pt x="7465" y="650872"/>
                    <a:pt x="0" y="632850"/>
                    <a:pt x="0" y="614059"/>
                  </a:cubicBezTo>
                  <a:lnTo>
                    <a:pt x="0" y="70852"/>
                  </a:lnTo>
                  <a:cubicBezTo>
                    <a:pt x="0" y="52061"/>
                    <a:pt x="7465" y="34039"/>
                    <a:pt x="20752" y="20752"/>
                  </a:cubicBezTo>
                  <a:cubicBezTo>
                    <a:pt x="34039" y="7465"/>
                    <a:pt x="52061" y="0"/>
                    <a:pt x="70852" y="0"/>
                  </a:cubicBezTo>
                  <a:lnTo>
                    <a:pt x="1313575" y="0"/>
                  </a:lnTo>
                  <a:cubicBezTo>
                    <a:pt x="1332366" y="0"/>
                    <a:pt x="1350388" y="7465"/>
                    <a:pt x="1363675" y="20752"/>
                  </a:cubicBezTo>
                  <a:cubicBezTo>
                    <a:pt x="1376962" y="34039"/>
                    <a:pt x="1384427" y="52061"/>
                    <a:pt x="1384427" y="70852"/>
                  </a:cubicBezTo>
                  <a:close/>
                </a:path>
              </a:pathLst>
            </a:custGeom>
            <a:solidFill>
              <a:srgbClr val="49326B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85725"/>
              <a:ext cx="1384427" cy="77063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751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14738" y="15423667"/>
            <a:ext cx="9770025" cy="4833714"/>
            <a:chOff x="0" y="0"/>
            <a:chExt cx="12919696" cy="6392012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2919697" cy="6392012"/>
            </a:xfrm>
            <a:custGeom>
              <a:avLst/>
              <a:gdLst/>
              <a:ahLst/>
              <a:cxnLst/>
              <a:rect l="l" t="t" r="r" b="b"/>
              <a:pathLst>
                <a:path w="12919697" h="6392012">
                  <a:moveTo>
                    <a:pt x="0" y="0"/>
                  </a:moveTo>
                  <a:lnTo>
                    <a:pt x="12919697" y="0"/>
                  </a:lnTo>
                  <a:lnTo>
                    <a:pt x="12919697" y="6392012"/>
                  </a:lnTo>
                  <a:lnTo>
                    <a:pt x="0" y="6392012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0" y="-238125"/>
              <a:ext cx="12919696" cy="6630137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6505"/>
                </a:lnSpc>
              </a:pPr>
              <a:r>
                <a:rPr lang="en-US" sz="3593" b="1">
                  <a:solidFill>
                    <a:srgbClr val="FFFFFF"/>
                  </a:solidFill>
                  <a:latin typeface="Arial Bold"/>
                  <a:ea typeface="Arial Bold"/>
                  <a:cs typeface="Arial Bold"/>
                  <a:sym typeface="Arial Bold"/>
                </a:rPr>
                <a:t>Name: Sehrish Kayani</a:t>
              </a:r>
            </a:p>
            <a:p>
              <a:pPr algn="ctr">
                <a:lnSpc>
                  <a:spcPts val="6505"/>
                </a:lnSpc>
              </a:pPr>
              <a:r>
                <a:rPr lang="en-US" sz="3593" b="1">
                  <a:solidFill>
                    <a:srgbClr val="FFFFFF"/>
                  </a:solidFill>
                  <a:latin typeface="Arial Bold"/>
                  <a:ea typeface="Arial Bold"/>
                  <a:cs typeface="Arial Bold"/>
                  <a:sym typeface="Arial Bold"/>
                </a:rPr>
                <a:t>Student id: 2315822</a:t>
              </a:r>
            </a:p>
            <a:p>
              <a:pPr algn="ctr">
                <a:lnSpc>
                  <a:spcPts val="6505"/>
                </a:lnSpc>
              </a:pPr>
              <a:r>
                <a:rPr lang="en-US" sz="3593" b="1">
                  <a:solidFill>
                    <a:srgbClr val="FFFFFF"/>
                  </a:solidFill>
                  <a:latin typeface="Arial Bold"/>
                  <a:ea typeface="Arial Bold"/>
                  <a:cs typeface="Arial Bold"/>
                  <a:sym typeface="Arial Bold"/>
                </a:rPr>
                <a:t>Programme/Module: BSc (Hons) Health and Social Care </a:t>
              </a:r>
            </a:p>
            <a:p>
              <a:pPr algn="ctr">
                <a:lnSpc>
                  <a:spcPts val="6505"/>
                </a:lnSpc>
              </a:pPr>
              <a:r>
                <a:rPr lang="en-US" sz="3593" b="1">
                  <a:solidFill>
                    <a:srgbClr val="FFFFFF"/>
                  </a:solidFill>
                  <a:latin typeface="Arial Bold"/>
                  <a:ea typeface="Arial Bold"/>
                  <a:cs typeface="Arial Bold"/>
                  <a:sym typeface="Arial Bold"/>
                </a:rPr>
                <a:t>Psychological Classifications and Provisions (BMHP6029)</a:t>
              </a:r>
            </a:p>
          </p:txBody>
        </p:sp>
      </p:grpSp>
      <p:sp>
        <p:nvSpPr>
          <p:cNvPr id="8" name="Freeform 8"/>
          <p:cNvSpPr/>
          <p:nvPr/>
        </p:nvSpPr>
        <p:spPr>
          <a:xfrm>
            <a:off x="2138400" y="2138400"/>
            <a:ext cx="5103988" cy="2045032"/>
          </a:xfrm>
          <a:custGeom>
            <a:avLst/>
            <a:gdLst/>
            <a:ahLst/>
            <a:cxnLst/>
            <a:rect l="l" t="t" r="r" b="b"/>
            <a:pathLst>
              <a:path w="5103988" h="2045032">
                <a:moveTo>
                  <a:pt x="0" y="0"/>
                </a:moveTo>
                <a:lnTo>
                  <a:pt x="5103988" y="0"/>
                </a:lnTo>
                <a:lnTo>
                  <a:pt x="5103988" y="2045032"/>
                </a:lnTo>
                <a:lnTo>
                  <a:pt x="0" y="204503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grpSp>
        <p:nvGrpSpPr>
          <p:cNvPr id="9" name="Group 9"/>
          <p:cNvGrpSpPr/>
          <p:nvPr/>
        </p:nvGrpSpPr>
        <p:grpSpPr>
          <a:xfrm>
            <a:off x="2999138" y="9715773"/>
            <a:ext cx="15385725" cy="4892651"/>
            <a:chOff x="0" y="0"/>
            <a:chExt cx="1949357" cy="619894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1949357" cy="619894"/>
            </a:xfrm>
            <a:custGeom>
              <a:avLst/>
              <a:gdLst/>
              <a:ahLst/>
              <a:cxnLst/>
              <a:rect l="l" t="t" r="r" b="b"/>
              <a:pathLst>
                <a:path w="1949357" h="619894">
                  <a:moveTo>
                    <a:pt x="50319" y="0"/>
                  </a:moveTo>
                  <a:lnTo>
                    <a:pt x="1899039" y="0"/>
                  </a:lnTo>
                  <a:cubicBezTo>
                    <a:pt x="1912384" y="0"/>
                    <a:pt x="1925183" y="5301"/>
                    <a:pt x="1934619" y="14738"/>
                  </a:cubicBezTo>
                  <a:cubicBezTo>
                    <a:pt x="1944056" y="24175"/>
                    <a:pt x="1949357" y="36973"/>
                    <a:pt x="1949357" y="50319"/>
                  </a:cubicBezTo>
                  <a:lnTo>
                    <a:pt x="1949357" y="569576"/>
                  </a:lnTo>
                  <a:cubicBezTo>
                    <a:pt x="1949357" y="597366"/>
                    <a:pt x="1926829" y="619894"/>
                    <a:pt x="1899039" y="619894"/>
                  </a:cubicBezTo>
                  <a:lnTo>
                    <a:pt x="50319" y="619894"/>
                  </a:lnTo>
                  <a:cubicBezTo>
                    <a:pt x="36973" y="619894"/>
                    <a:pt x="24175" y="614593"/>
                    <a:pt x="14738" y="605156"/>
                  </a:cubicBezTo>
                  <a:cubicBezTo>
                    <a:pt x="5301" y="595720"/>
                    <a:pt x="0" y="582921"/>
                    <a:pt x="0" y="569576"/>
                  </a:cubicBezTo>
                  <a:lnTo>
                    <a:pt x="0" y="50319"/>
                  </a:lnTo>
                  <a:cubicBezTo>
                    <a:pt x="0" y="22529"/>
                    <a:pt x="22529" y="0"/>
                    <a:pt x="50319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11" name="TextBox 11"/>
            <p:cNvSpPr txBox="1"/>
            <p:nvPr/>
          </p:nvSpPr>
          <p:spPr>
            <a:xfrm>
              <a:off x="0" y="-85725"/>
              <a:ext cx="1949357" cy="70561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751"/>
                </a:lnSpc>
              </a:pPr>
              <a:endParaRPr/>
            </a:p>
          </p:txBody>
        </p:sp>
      </p:grpSp>
      <p:sp>
        <p:nvSpPr>
          <p:cNvPr id="12" name="Freeform 12"/>
          <p:cNvSpPr/>
          <p:nvPr/>
        </p:nvSpPr>
        <p:spPr>
          <a:xfrm>
            <a:off x="12946365" y="1094271"/>
            <a:ext cx="6786170" cy="7068927"/>
          </a:xfrm>
          <a:custGeom>
            <a:avLst/>
            <a:gdLst/>
            <a:ahLst/>
            <a:cxnLst/>
            <a:rect l="l" t="t" r="r" b="b"/>
            <a:pathLst>
              <a:path w="6786170" h="7068927">
                <a:moveTo>
                  <a:pt x="0" y="0"/>
                </a:moveTo>
                <a:lnTo>
                  <a:pt x="6786170" y="0"/>
                </a:lnTo>
                <a:lnTo>
                  <a:pt x="6786170" y="7068927"/>
                </a:lnTo>
                <a:lnTo>
                  <a:pt x="0" y="7068927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13" name="Freeform 13"/>
          <p:cNvSpPr/>
          <p:nvPr/>
        </p:nvSpPr>
        <p:spPr>
          <a:xfrm>
            <a:off x="5110255" y="22095632"/>
            <a:ext cx="11531478" cy="7094080"/>
          </a:xfrm>
          <a:custGeom>
            <a:avLst/>
            <a:gdLst/>
            <a:ahLst/>
            <a:cxnLst/>
            <a:rect l="l" t="t" r="r" b="b"/>
            <a:pathLst>
              <a:path w="11531478" h="7094080">
                <a:moveTo>
                  <a:pt x="0" y="0"/>
                </a:moveTo>
                <a:lnTo>
                  <a:pt x="11531478" y="0"/>
                </a:lnTo>
                <a:lnTo>
                  <a:pt x="11531478" y="7094080"/>
                </a:lnTo>
                <a:lnTo>
                  <a:pt x="0" y="709408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b="-9672"/>
            </a:stretch>
          </a:blipFill>
        </p:spPr>
      </p:sp>
      <p:sp>
        <p:nvSpPr>
          <p:cNvPr id="14" name="TextBox 14"/>
          <p:cNvSpPr txBox="1"/>
          <p:nvPr/>
        </p:nvSpPr>
        <p:spPr>
          <a:xfrm>
            <a:off x="3647210" y="10068030"/>
            <a:ext cx="14089580" cy="351586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485"/>
              </a:lnSpc>
            </a:pPr>
            <a:r>
              <a:rPr lang="en-US" sz="5099" b="1" dirty="0">
                <a:solidFill>
                  <a:srgbClr val="FF66C4"/>
                </a:solidFill>
                <a:latin typeface="Arial Bold"/>
                <a:ea typeface="Arial Bold"/>
                <a:cs typeface="Arial Bold"/>
                <a:sym typeface="Arial Bold"/>
              </a:rPr>
              <a:t>ARFID</a:t>
            </a:r>
            <a:r>
              <a:rPr lang="en-GB" sz="5099" b="1" dirty="0">
                <a:solidFill>
                  <a:srgbClr val="FF66C4"/>
                </a:solidFill>
                <a:latin typeface="Arial Bold"/>
                <a:ea typeface="Arial Bold"/>
                <a:cs typeface="Arial Bold"/>
                <a:sym typeface="Arial Bold"/>
              </a:rPr>
              <a:t> </a:t>
            </a:r>
            <a:r>
              <a:rPr lang="en-US" sz="5099" b="1" dirty="0">
                <a:solidFill>
                  <a:srgbClr val="FF66C4"/>
                </a:solidFill>
                <a:latin typeface="Arial Bold"/>
                <a:ea typeface="Arial Bold"/>
                <a:cs typeface="Arial Bold"/>
                <a:sym typeface="Arial Bold"/>
              </a:rPr>
              <a:t> </a:t>
            </a:r>
            <a:r>
              <a:rPr lang="en-US" sz="5099" b="1" dirty="0" err="1">
                <a:solidFill>
                  <a:srgbClr val="FF66C4"/>
                </a:solidFill>
                <a:latin typeface="Arial Bold"/>
                <a:ea typeface="Arial Bold"/>
                <a:cs typeface="Arial Bold"/>
                <a:sym typeface="Arial Bold"/>
              </a:rPr>
              <a:t>Aoidant</a:t>
            </a:r>
            <a:r>
              <a:rPr lang="en-US" sz="5099" b="1" dirty="0">
                <a:solidFill>
                  <a:srgbClr val="FF66C4"/>
                </a:solidFill>
                <a:latin typeface="Arial Bold"/>
                <a:ea typeface="Arial Bold"/>
                <a:cs typeface="Arial Bold"/>
                <a:sym typeface="Arial Bold"/>
              </a:rPr>
              <a:t>/Restrictive Food Intake Disorder (ICD-11 6B83): from misunderstanding to joined-up support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315414" y="470976"/>
            <a:ext cx="20736121" cy="5489849"/>
            <a:chOff x="0" y="0"/>
            <a:chExt cx="2627248" cy="69555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627248" cy="695559"/>
            </a:xfrm>
            <a:custGeom>
              <a:avLst/>
              <a:gdLst/>
              <a:ahLst/>
              <a:cxnLst/>
              <a:rect l="l" t="t" r="r" b="b"/>
              <a:pathLst>
                <a:path w="2627248" h="695559">
                  <a:moveTo>
                    <a:pt x="0" y="0"/>
                  </a:moveTo>
                  <a:lnTo>
                    <a:pt x="2627248" y="0"/>
                  </a:lnTo>
                  <a:lnTo>
                    <a:pt x="2627248" y="695559"/>
                  </a:lnTo>
                  <a:lnTo>
                    <a:pt x="0" y="695559"/>
                  </a:lnTo>
                  <a:close/>
                </a:path>
              </a:pathLst>
            </a:custGeom>
            <a:solidFill>
              <a:srgbClr val="F8F1FF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85725"/>
              <a:ext cx="2627248" cy="78128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751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2648622" y="11482925"/>
            <a:ext cx="8402913" cy="13178066"/>
            <a:chOff x="0" y="0"/>
            <a:chExt cx="1718975" cy="2695823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718975" cy="2695823"/>
            </a:xfrm>
            <a:custGeom>
              <a:avLst/>
              <a:gdLst/>
              <a:ahLst/>
              <a:cxnLst/>
              <a:rect l="l" t="t" r="r" b="b"/>
              <a:pathLst>
                <a:path w="1718975" h="2695823">
                  <a:moveTo>
                    <a:pt x="0" y="0"/>
                  </a:moveTo>
                  <a:lnTo>
                    <a:pt x="1718975" y="0"/>
                  </a:lnTo>
                  <a:lnTo>
                    <a:pt x="1718975" y="2695823"/>
                  </a:lnTo>
                  <a:lnTo>
                    <a:pt x="0" y="2695823"/>
                  </a:lnTo>
                  <a:close/>
                </a:path>
              </a:pathLst>
            </a:custGeom>
            <a:solidFill>
              <a:srgbClr val="F8F1FF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0" y="-95250"/>
              <a:ext cx="1718975" cy="279107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611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622786" y="25688040"/>
            <a:ext cx="20428749" cy="4013551"/>
            <a:chOff x="0" y="0"/>
            <a:chExt cx="4179087" cy="821048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4179087" cy="821048"/>
            </a:xfrm>
            <a:custGeom>
              <a:avLst/>
              <a:gdLst/>
              <a:ahLst/>
              <a:cxnLst/>
              <a:rect l="l" t="t" r="r" b="b"/>
              <a:pathLst>
                <a:path w="4179087" h="821048">
                  <a:moveTo>
                    <a:pt x="0" y="0"/>
                  </a:moveTo>
                  <a:lnTo>
                    <a:pt x="4179087" y="0"/>
                  </a:lnTo>
                  <a:lnTo>
                    <a:pt x="4179087" y="821048"/>
                  </a:lnTo>
                  <a:lnTo>
                    <a:pt x="0" y="821048"/>
                  </a:lnTo>
                  <a:close/>
                </a:path>
              </a:pathLst>
            </a:custGeom>
            <a:solidFill>
              <a:srgbClr val="F8F1FF"/>
            </a:solidFill>
          </p:spPr>
        </p:sp>
        <p:sp>
          <p:nvSpPr>
            <p:cNvPr id="10" name="TextBox 10"/>
            <p:cNvSpPr txBox="1"/>
            <p:nvPr/>
          </p:nvSpPr>
          <p:spPr>
            <a:xfrm>
              <a:off x="0" y="-85725"/>
              <a:ext cx="4179087" cy="90677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891"/>
                </a:lnSpc>
              </a:pPr>
              <a:endParaRPr/>
            </a:p>
          </p:txBody>
        </p:sp>
      </p:grpSp>
      <p:sp>
        <p:nvSpPr>
          <p:cNvPr id="11" name="Freeform 11"/>
          <p:cNvSpPr/>
          <p:nvPr/>
        </p:nvSpPr>
        <p:spPr>
          <a:xfrm>
            <a:off x="15647443" y="5350175"/>
            <a:ext cx="5404091" cy="5914190"/>
          </a:xfrm>
          <a:custGeom>
            <a:avLst/>
            <a:gdLst/>
            <a:ahLst/>
            <a:cxnLst/>
            <a:rect l="l" t="t" r="r" b="b"/>
            <a:pathLst>
              <a:path w="5404091" h="5914190">
                <a:moveTo>
                  <a:pt x="0" y="0"/>
                </a:moveTo>
                <a:lnTo>
                  <a:pt x="5404092" y="0"/>
                </a:lnTo>
                <a:lnTo>
                  <a:pt x="5404092" y="5914190"/>
                </a:lnTo>
                <a:lnTo>
                  <a:pt x="0" y="591419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98000"/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1704532" y="7388571"/>
            <a:ext cx="8922363" cy="6636008"/>
          </a:xfrm>
          <a:custGeom>
            <a:avLst/>
            <a:gdLst/>
            <a:ahLst/>
            <a:cxnLst/>
            <a:rect l="l" t="t" r="r" b="b"/>
            <a:pathLst>
              <a:path w="8922363" h="6636008">
                <a:moveTo>
                  <a:pt x="0" y="0"/>
                </a:moveTo>
                <a:lnTo>
                  <a:pt x="8922363" y="0"/>
                </a:lnTo>
                <a:lnTo>
                  <a:pt x="8922363" y="6636008"/>
                </a:lnTo>
                <a:lnTo>
                  <a:pt x="0" y="6636008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12000"/>
            </a:blip>
            <a:stretch>
              <a:fillRect/>
            </a:stretch>
          </a:blipFill>
        </p:spPr>
      </p:sp>
      <p:sp>
        <p:nvSpPr>
          <p:cNvPr id="13" name="Freeform 13"/>
          <p:cNvSpPr/>
          <p:nvPr/>
        </p:nvSpPr>
        <p:spPr>
          <a:xfrm>
            <a:off x="1098360" y="15452325"/>
            <a:ext cx="2080081" cy="1981277"/>
          </a:xfrm>
          <a:custGeom>
            <a:avLst/>
            <a:gdLst/>
            <a:ahLst/>
            <a:cxnLst/>
            <a:rect l="l" t="t" r="r" b="b"/>
            <a:pathLst>
              <a:path w="2080081" h="1981277">
                <a:moveTo>
                  <a:pt x="0" y="0"/>
                </a:moveTo>
                <a:lnTo>
                  <a:pt x="2080080" y="0"/>
                </a:lnTo>
                <a:lnTo>
                  <a:pt x="2080080" y="1981277"/>
                </a:lnTo>
                <a:lnTo>
                  <a:pt x="0" y="1981277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14" name="Freeform 14"/>
          <p:cNvSpPr/>
          <p:nvPr/>
        </p:nvSpPr>
        <p:spPr>
          <a:xfrm>
            <a:off x="12573278" y="14429255"/>
            <a:ext cx="8553600" cy="8227008"/>
          </a:xfrm>
          <a:custGeom>
            <a:avLst/>
            <a:gdLst/>
            <a:ahLst/>
            <a:cxnLst/>
            <a:rect l="l" t="t" r="r" b="b"/>
            <a:pathLst>
              <a:path w="8553600" h="8227008">
                <a:moveTo>
                  <a:pt x="0" y="0"/>
                </a:moveTo>
                <a:lnTo>
                  <a:pt x="8553600" y="0"/>
                </a:lnTo>
                <a:lnTo>
                  <a:pt x="8553600" y="8227008"/>
                </a:lnTo>
                <a:lnTo>
                  <a:pt x="0" y="822700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alphaModFix amt="18000"/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15" name="Freeform 15"/>
          <p:cNvSpPr/>
          <p:nvPr/>
        </p:nvSpPr>
        <p:spPr>
          <a:xfrm>
            <a:off x="8566428" y="14937753"/>
            <a:ext cx="3774822" cy="3010421"/>
          </a:xfrm>
          <a:custGeom>
            <a:avLst/>
            <a:gdLst/>
            <a:ahLst/>
            <a:cxnLst/>
            <a:rect l="l" t="t" r="r" b="b"/>
            <a:pathLst>
              <a:path w="3774822" h="3010421">
                <a:moveTo>
                  <a:pt x="0" y="0"/>
                </a:moveTo>
                <a:lnTo>
                  <a:pt x="3774822" y="0"/>
                </a:lnTo>
                <a:lnTo>
                  <a:pt x="3774822" y="3010421"/>
                </a:lnTo>
                <a:lnTo>
                  <a:pt x="0" y="3010421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</p:sp>
      <p:sp>
        <p:nvSpPr>
          <p:cNvPr id="16" name="Freeform 16"/>
          <p:cNvSpPr/>
          <p:nvPr/>
        </p:nvSpPr>
        <p:spPr>
          <a:xfrm>
            <a:off x="12341250" y="6658771"/>
            <a:ext cx="2848155" cy="4047111"/>
          </a:xfrm>
          <a:custGeom>
            <a:avLst/>
            <a:gdLst/>
            <a:ahLst/>
            <a:cxnLst/>
            <a:rect l="l" t="t" r="r" b="b"/>
            <a:pathLst>
              <a:path w="2848155" h="4047111">
                <a:moveTo>
                  <a:pt x="0" y="0"/>
                </a:moveTo>
                <a:lnTo>
                  <a:pt x="2848155" y="0"/>
                </a:lnTo>
                <a:lnTo>
                  <a:pt x="2848155" y="4047111"/>
                </a:lnTo>
                <a:lnTo>
                  <a:pt x="0" y="4047111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</p:sp>
      <p:sp>
        <p:nvSpPr>
          <p:cNvPr id="17" name="Freeform 17"/>
          <p:cNvSpPr/>
          <p:nvPr/>
        </p:nvSpPr>
        <p:spPr>
          <a:xfrm>
            <a:off x="11095838" y="23197216"/>
            <a:ext cx="2490825" cy="2490825"/>
          </a:xfrm>
          <a:custGeom>
            <a:avLst/>
            <a:gdLst/>
            <a:ahLst/>
            <a:cxnLst/>
            <a:rect l="l" t="t" r="r" b="b"/>
            <a:pathLst>
              <a:path w="2490825" h="2490825">
                <a:moveTo>
                  <a:pt x="0" y="0"/>
                </a:moveTo>
                <a:lnTo>
                  <a:pt x="2490825" y="0"/>
                </a:lnTo>
                <a:lnTo>
                  <a:pt x="2490825" y="2490824"/>
                </a:lnTo>
                <a:lnTo>
                  <a:pt x="0" y="2490824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</p:sp>
      <p:sp>
        <p:nvSpPr>
          <p:cNvPr id="18" name="Freeform 18"/>
          <p:cNvSpPr/>
          <p:nvPr/>
        </p:nvSpPr>
        <p:spPr>
          <a:xfrm>
            <a:off x="2946344" y="21024116"/>
            <a:ext cx="5620084" cy="4346198"/>
          </a:xfrm>
          <a:custGeom>
            <a:avLst/>
            <a:gdLst/>
            <a:ahLst/>
            <a:cxnLst/>
            <a:rect l="l" t="t" r="r" b="b"/>
            <a:pathLst>
              <a:path w="5620084" h="4346198">
                <a:moveTo>
                  <a:pt x="0" y="0"/>
                </a:moveTo>
                <a:lnTo>
                  <a:pt x="5620084" y="0"/>
                </a:lnTo>
                <a:lnTo>
                  <a:pt x="5620084" y="4346199"/>
                </a:lnTo>
                <a:lnTo>
                  <a:pt x="0" y="4346199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alphaModFix amt="18999"/>
            </a:blip>
            <a:stretch>
              <a:fillRect/>
            </a:stretch>
          </a:blipFill>
        </p:spPr>
      </p:sp>
      <p:sp>
        <p:nvSpPr>
          <p:cNvPr id="19" name="TextBox 19"/>
          <p:cNvSpPr txBox="1"/>
          <p:nvPr/>
        </p:nvSpPr>
        <p:spPr>
          <a:xfrm>
            <a:off x="622786" y="6035638"/>
            <a:ext cx="11382040" cy="91023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767"/>
              </a:lnSpc>
            </a:pPr>
            <a:r>
              <a:rPr lang="en-US" sz="2869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2) How we diagnose it now, simply and safely</a:t>
            </a:r>
          </a:p>
          <a:p>
            <a:pPr marL="554774" lvl="1" indent="-277387" algn="l">
              <a:lnSpc>
                <a:spcPts val="5164"/>
              </a:lnSpc>
              <a:buFont typeface="Arial"/>
              <a:buChar char="•"/>
            </a:pPr>
            <a:r>
              <a:rPr lang="en-US" sz="256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In the ICD-11 CDDR, clinicians record functional impact and physical risk alongside the clinical description. This helps teams plan safe care and avoid missing medical red flags (APA, 2022; Royal College of Psychiatrists, 2022).</a:t>
            </a:r>
          </a:p>
          <a:p>
            <a:pPr marL="554774" lvl="1" indent="-277387" algn="l">
              <a:lnSpc>
                <a:spcPts val="5164"/>
              </a:lnSpc>
              <a:buFont typeface="Arial"/>
              <a:buChar char="•"/>
            </a:pPr>
            <a:r>
              <a:rPr lang="en-US" sz="256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UK practice should screen for medical instability for any eating disorder presentation (including ARFID) using the MEED standard: vitals, bloods, ECG, hydration status, and refeeding risk checks, with clear thresholds for urgent admission. (Royal College of Psychiatrists, 2022).</a:t>
            </a:r>
          </a:p>
          <a:p>
            <a:pPr marL="554774" lvl="1" indent="-277387" algn="l">
              <a:lnSpc>
                <a:spcPts val="5164"/>
              </a:lnSpc>
              <a:buFont typeface="Arial"/>
              <a:buChar char="•"/>
            </a:pPr>
            <a:r>
              <a:rPr lang="en-US" sz="256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NICE NG69 covers recognition, assessment and evidence-based care for eating disorders across ages; while much of the evidence sits with AN/BN/BED, its principles (early help, compassionate communication, family/carer involvement, and stepped care) apply to ARFID in UK services. (NICE, 2024).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22786" y="428129"/>
            <a:ext cx="20008218" cy="51888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039"/>
              </a:lnSpc>
            </a:pPr>
            <a:r>
              <a:rPr lang="en-US" sz="2999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1) What ARFID actually looks like in real life</a:t>
            </a:r>
          </a:p>
          <a:p>
            <a:pPr marL="582927" lvl="1" indent="-291463" algn="l">
              <a:lnSpc>
                <a:spcPts val="4535"/>
              </a:lnSpc>
              <a:buFont typeface="Arial"/>
              <a:buChar char="•"/>
            </a:pPr>
            <a:r>
              <a:rPr lang="en-US" sz="26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ARFID is when someone’s eating is so limited (by amount or variety) that it causes weight loss or growth faltering, nutritional deficiency, reliance on supplements/feeds, or clear disruption to daily life like family, school or work and crucially it is not driven by weight-shape worries. People often avoid food because of sensory issues, lack of interest, or fear of choking, vomiting or pain. (WHO ICD-11, code 6B83; DSM-5-TR descriptors align on the same three drivers.) (APA, 2022).</a:t>
            </a:r>
          </a:p>
          <a:p>
            <a:pPr marL="582927" lvl="1" indent="-291463" algn="l">
              <a:lnSpc>
                <a:spcPts val="4535"/>
              </a:lnSpc>
              <a:buFont typeface="Arial"/>
              <a:buChar char="•"/>
            </a:pPr>
            <a:r>
              <a:rPr lang="en-US" sz="26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The same person can show more than one driver at the same time, so services need flexible assessment rather than pigeon-holing (Fonseca et al., 2024) </a:t>
            </a:r>
          </a:p>
          <a:p>
            <a:pPr marL="582927" lvl="1" indent="-291463" algn="l">
              <a:lnSpc>
                <a:spcPts val="4535"/>
              </a:lnSpc>
              <a:buFont typeface="Arial"/>
              <a:buChar char="•"/>
            </a:pPr>
            <a:r>
              <a:rPr lang="en-US" sz="269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ARFID is not rare in clinics and is seen across ages; boys and girls are both affected, and it often co-occurs with autism and anxiety, which can shape how support is offered (Sanchez-Cerezo et al., 2024; Sader et al., 2025).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2831830" y="11552526"/>
            <a:ext cx="8036497" cy="1277538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907"/>
              </a:lnSpc>
            </a:pPr>
            <a:r>
              <a:rPr lang="en-US" sz="2895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3) How we got here: from “picky eating” to a recognised disorder</a:t>
            </a:r>
          </a:p>
          <a:p>
            <a:pPr marL="560416" lvl="1" indent="-280208" algn="l">
              <a:lnSpc>
                <a:spcPts val="5295"/>
              </a:lnSpc>
              <a:buFont typeface="Arial"/>
              <a:buChar char="•"/>
            </a:pPr>
            <a:r>
              <a:rPr lang="en-US" sz="2595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Historically, many children and adults with serious restriction were mislabelled as “fussy” or “difficult”, which delayed help and left families to cope alone. ARFID’s inclusion in DSM-5 (2013) and the refinement of descriptions since then have sharpened recognition and reduced blame. (Fonseca et al., 2024).</a:t>
            </a:r>
          </a:p>
          <a:p>
            <a:pPr marL="560416" lvl="1" indent="-280208" algn="l">
              <a:lnSpc>
                <a:spcPts val="5295"/>
              </a:lnSpc>
              <a:buFont typeface="Arial"/>
              <a:buChar char="•"/>
            </a:pPr>
            <a:r>
              <a:rPr lang="en-US" sz="2595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UK policy has moved towards risk-led and early intervention across eating disorders. MEED replaced older anorexia-specific hospital guidance, making it clearer that any severe restriction can be a medical emergency. (Royal College of Psychiatrists, 2022).</a:t>
            </a:r>
          </a:p>
          <a:p>
            <a:pPr marL="560416" lvl="1" indent="-280208" algn="l">
              <a:lnSpc>
                <a:spcPts val="5295"/>
              </a:lnSpc>
              <a:buFont typeface="Arial"/>
              <a:buChar char="•"/>
            </a:pPr>
            <a:r>
              <a:rPr lang="en-US" sz="2595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Recent UK surveillance shows ARFID is regularly presenting to secondary care, confirming the need for proper pathways rather than ad-hoc responses. (Sanchez-Cerezo et al., 2024).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22786" y="16960779"/>
            <a:ext cx="11718465" cy="77002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712"/>
              </a:lnSpc>
            </a:pPr>
            <a:r>
              <a:rPr lang="en-US" sz="2669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4) Literature Review</a:t>
            </a:r>
          </a:p>
          <a:p>
            <a:pPr marL="511594" lvl="1" indent="-255797" algn="l">
              <a:lnSpc>
                <a:spcPts val="5070"/>
              </a:lnSpc>
              <a:buFont typeface="Arial"/>
              <a:buChar char="•"/>
            </a:pPr>
            <a:r>
              <a:rPr lang="en-US" sz="236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Epidemiology and incidence: Systematic reviews estimate ARFID in community and clinic samples varies widely, but UK/Irish surveillance confirms steady presentation to paediatrics and CAMHS, demanding routine screening rather than exception handling. (Nicholls-Clow et al., 2024; Sanchez-Cerezo et al., 2024).</a:t>
            </a:r>
          </a:p>
          <a:p>
            <a:pPr marL="511594" lvl="1" indent="-255797" algn="l">
              <a:lnSpc>
                <a:spcPts val="5070"/>
              </a:lnSpc>
              <a:buFont typeface="Arial"/>
              <a:buChar char="•"/>
            </a:pPr>
            <a:r>
              <a:rPr lang="en-US" sz="236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Physical health: Children and young people with ARFID face real medical risks, including micronutrient deficiencies, growth issues and complications during refeeding; these are preventable with structured monitoring (James et al., 2024).</a:t>
            </a:r>
          </a:p>
          <a:p>
            <a:pPr marL="511594" lvl="1" indent="-255797" algn="l">
              <a:lnSpc>
                <a:spcPts val="5070"/>
              </a:lnSpc>
              <a:buFont typeface="Arial"/>
              <a:buChar char="•"/>
            </a:pPr>
            <a:r>
              <a:rPr lang="en-US" sz="236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Neurodevelopment and co-occurrence: Meta-analytic work shows a high overlap between ARFID and autism; sensory sensitivities and interoceptive differences are common, and care needs to be autism-friendly (Sader et al., 2025; Wilmott et al., 2023).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16004" y="25706853"/>
            <a:ext cx="20242312" cy="38616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38"/>
              </a:lnSpc>
            </a:pPr>
            <a:r>
              <a:rPr lang="en-US" sz="2699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5) What UK care looks like in 2025</a:t>
            </a:r>
          </a:p>
          <a:p>
            <a:pPr marL="518160" lvl="1" indent="-259080" algn="l">
              <a:lnSpc>
                <a:spcPts val="3768"/>
              </a:lnSpc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Core building blocks are: timely assessment, risk management with MEED, dietetic input, psychologically informed treatment, and family/carer support as appropriate (NICE, 2024; Royal College of Psychiatrists, 2022).</a:t>
            </a:r>
          </a:p>
          <a:p>
            <a:pPr marL="518160" lvl="1" indent="-259080" algn="l">
              <a:lnSpc>
                <a:spcPts val="3768"/>
              </a:lnSpc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Commissioning and capacity remain uneven; national documents and APPG reporting describe a mismatch between demand and service availability, with calls for an England-wide ED strategy and clearer adult pathways that explicitly include ARFID (House of Commons Library, 2025; NHS England planning guidance, 2024/25).</a:t>
            </a:r>
          </a:p>
          <a:p>
            <a:pPr marL="518160" lvl="1" indent="-259080" algn="l">
              <a:lnSpc>
                <a:spcPts val="3768"/>
              </a:lnSpc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Inequalities bite hardest for those from minority ethnic communities and for neurodivergent people; national race-health evidence urges culturally competent, accessible services to close gaps (NHS Race &amp; Health Observatory, 2023).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05894" y="23952537"/>
            <a:ext cx="8641146" cy="4896823"/>
            <a:chOff x="0" y="0"/>
            <a:chExt cx="1022203" cy="57926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022203" cy="579269"/>
            </a:xfrm>
            <a:custGeom>
              <a:avLst/>
              <a:gdLst/>
              <a:ahLst/>
              <a:cxnLst/>
              <a:rect l="l" t="t" r="r" b="b"/>
              <a:pathLst>
                <a:path w="1022203" h="579269">
                  <a:moveTo>
                    <a:pt x="0" y="0"/>
                  </a:moveTo>
                  <a:lnTo>
                    <a:pt x="1022203" y="0"/>
                  </a:lnTo>
                  <a:lnTo>
                    <a:pt x="1022203" y="579269"/>
                  </a:lnTo>
                  <a:lnTo>
                    <a:pt x="0" y="579269"/>
                  </a:lnTo>
                  <a:close/>
                </a:path>
              </a:pathLst>
            </a:custGeom>
            <a:solidFill>
              <a:srgbClr val="F8F1FF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85725"/>
              <a:ext cx="1022203" cy="66499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751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202098" y="5742319"/>
            <a:ext cx="12781562" cy="8861973"/>
            <a:chOff x="0" y="0"/>
            <a:chExt cx="2614710" cy="1812884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614710" cy="1812884"/>
            </a:xfrm>
            <a:custGeom>
              <a:avLst/>
              <a:gdLst/>
              <a:ahLst/>
              <a:cxnLst/>
              <a:rect l="l" t="t" r="r" b="b"/>
              <a:pathLst>
                <a:path w="2614710" h="1812884">
                  <a:moveTo>
                    <a:pt x="0" y="0"/>
                  </a:moveTo>
                  <a:lnTo>
                    <a:pt x="2614710" y="0"/>
                  </a:lnTo>
                  <a:lnTo>
                    <a:pt x="2614710" y="1812884"/>
                  </a:lnTo>
                  <a:lnTo>
                    <a:pt x="0" y="1812884"/>
                  </a:lnTo>
                  <a:close/>
                </a:path>
              </a:pathLst>
            </a:custGeom>
            <a:solidFill>
              <a:srgbClr val="F8F1FF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0" y="-85725"/>
              <a:ext cx="2614710" cy="189860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891"/>
                </a:lnSpc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6737073" y="462476"/>
            <a:ext cx="7079001" cy="5573104"/>
          </a:xfrm>
          <a:custGeom>
            <a:avLst/>
            <a:gdLst/>
            <a:ahLst/>
            <a:cxnLst/>
            <a:rect l="l" t="t" r="r" b="b"/>
            <a:pathLst>
              <a:path w="7079001" h="5573104">
                <a:moveTo>
                  <a:pt x="0" y="0"/>
                </a:moveTo>
                <a:lnTo>
                  <a:pt x="7079001" y="0"/>
                </a:lnTo>
                <a:lnTo>
                  <a:pt x="7079001" y="5573104"/>
                </a:lnTo>
                <a:lnTo>
                  <a:pt x="0" y="557310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19999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9" name="Freeform 9"/>
          <p:cNvSpPr/>
          <p:nvPr/>
        </p:nvSpPr>
        <p:spPr>
          <a:xfrm>
            <a:off x="621443" y="6651022"/>
            <a:ext cx="7449028" cy="5579581"/>
          </a:xfrm>
          <a:custGeom>
            <a:avLst/>
            <a:gdLst/>
            <a:ahLst/>
            <a:cxnLst/>
            <a:rect l="l" t="t" r="r" b="b"/>
            <a:pathLst>
              <a:path w="7449028" h="5579581">
                <a:moveTo>
                  <a:pt x="0" y="0"/>
                </a:moveTo>
                <a:lnTo>
                  <a:pt x="7449028" y="0"/>
                </a:lnTo>
                <a:lnTo>
                  <a:pt x="7449028" y="5579580"/>
                </a:lnTo>
                <a:lnTo>
                  <a:pt x="0" y="557958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>
            <a:off x="283298" y="18464583"/>
            <a:ext cx="20817405" cy="10975909"/>
          </a:xfrm>
          <a:custGeom>
            <a:avLst/>
            <a:gdLst/>
            <a:ahLst/>
            <a:cxnLst/>
            <a:rect l="l" t="t" r="r" b="b"/>
            <a:pathLst>
              <a:path w="20817405" h="10975909">
                <a:moveTo>
                  <a:pt x="0" y="0"/>
                </a:moveTo>
                <a:lnTo>
                  <a:pt x="20817404" y="0"/>
                </a:lnTo>
                <a:lnTo>
                  <a:pt x="20817404" y="10975909"/>
                </a:lnTo>
                <a:lnTo>
                  <a:pt x="0" y="10975909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alphaModFix amt="13000"/>
            </a:blip>
            <a:stretch>
              <a:fillRect b="-39166"/>
            </a:stretch>
          </a:blipFill>
        </p:spPr>
      </p:sp>
      <p:sp>
        <p:nvSpPr>
          <p:cNvPr id="11" name="Freeform 11"/>
          <p:cNvSpPr/>
          <p:nvPr/>
        </p:nvSpPr>
        <p:spPr>
          <a:xfrm>
            <a:off x="13816074" y="15023392"/>
            <a:ext cx="6229717" cy="7551596"/>
          </a:xfrm>
          <a:custGeom>
            <a:avLst/>
            <a:gdLst/>
            <a:ahLst/>
            <a:cxnLst/>
            <a:rect l="l" t="t" r="r" b="b"/>
            <a:pathLst>
              <a:path w="6229717" h="7551596">
                <a:moveTo>
                  <a:pt x="0" y="0"/>
                </a:moveTo>
                <a:lnTo>
                  <a:pt x="6229717" y="0"/>
                </a:lnTo>
                <a:lnTo>
                  <a:pt x="6229717" y="7551596"/>
                </a:lnTo>
                <a:lnTo>
                  <a:pt x="0" y="7551596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t="-4881"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8471423" y="6328635"/>
            <a:ext cx="12242911" cy="4501793"/>
          </a:xfrm>
          <a:custGeom>
            <a:avLst/>
            <a:gdLst/>
            <a:ahLst/>
            <a:cxnLst/>
            <a:rect l="l" t="t" r="r" b="b"/>
            <a:pathLst>
              <a:path w="12242911" h="4501793">
                <a:moveTo>
                  <a:pt x="0" y="0"/>
                </a:moveTo>
                <a:lnTo>
                  <a:pt x="12242911" y="0"/>
                </a:lnTo>
                <a:lnTo>
                  <a:pt x="12242911" y="4501792"/>
                </a:lnTo>
                <a:lnTo>
                  <a:pt x="0" y="4501792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alphaModFix amt="16000"/>
            </a:blip>
            <a:stretch>
              <a:fillRect t="-46581" r="-3155"/>
            </a:stretch>
          </a:blipFill>
        </p:spPr>
      </p:sp>
      <p:sp>
        <p:nvSpPr>
          <p:cNvPr id="13" name="Freeform 13"/>
          <p:cNvSpPr/>
          <p:nvPr/>
        </p:nvSpPr>
        <p:spPr>
          <a:xfrm>
            <a:off x="1005894" y="12230602"/>
            <a:ext cx="11641646" cy="10785444"/>
          </a:xfrm>
          <a:custGeom>
            <a:avLst/>
            <a:gdLst/>
            <a:ahLst/>
            <a:cxnLst/>
            <a:rect l="l" t="t" r="r" b="b"/>
            <a:pathLst>
              <a:path w="11641646" h="10785444">
                <a:moveTo>
                  <a:pt x="0" y="0"/>
                </a:moveTo>
                <a:lnTo>
                  <a:pt x="11641647" y="0"/>
                </a:lnTo>
                <a:lnTo>
                  <a:pt x="11641647" y="10785444"/>
                </a:lnTo>
                <a:lnTo>
                  <a:pt x="0" y="10785444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alphaModFix amt="14000"/>
            </a:blip>
            <a:stretch>
              <a:fillRect b="-7938"/>
            </a:stretch>
          </a:blipFill>
        </p:spPr>
      </p:sp>
      <p:sp>
        <p:nvSpPr>
          <p:cNvPr id="14" name="TextBox 14"/>
          <p:cNvSpPr txBox="1"/>
          <p:nvPr/>
        </p:nvSpPr>
        <p:spPr>
          <a:xfrm>
            <a:off x="753070" y="573363"/>
            <a:ext cx="20230589" cy="47502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573"/>
              </a:lnSpc>
            </a:pPr>
            <a:r>
              <a:rPr lang="en-US" sz="2969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6) What helps: therapies and team approaches with growing evidence</a:t>
            </a:r>
          </a:p>
          <a:p>
            <a:pPr marL="576362" lvl="1" indent="-288181" algn="l">
              <a:lnSpc>
                <a:spcPts val="5686"/>
              </a:lnSpc>
              <a:buFont typeface="Arial"/>
              <a:buChar char="•"/>
            </a:pPr>
            <a:r>
              <a:rPr lang="en-US" sz="266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CBT-AR (a modular, exposure-based therapy) shows acceptability and promising outcomes across ages; recent studies explore predictors of response and delivery by telehealth, which may widen access if done safely (NICE, 2024).</a:t>
            </a:r>
          </a:p>
          <a:p>
            <a:pPr marL="576362" lvl="1" indent="-288181" algn="l">
              <a:lnSpc>
                <a:spcPts val="5686"/>
              </a:lnSpc>
              <a:buFont typeface="Arial"/>
              <a:buChar char="•"/>
            </a:pPr>
            <a:r>
              <a:rPr lang="en-US" sz="266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Multidisciplinary care is the rule: medical monitoring, dietetic rehabilitation (including texture and variety work), graded exposure to feared foods/situations, and carer coaching. Consistent MDT input improves safety and engagement (Fonseca et al., 2024).</a:t>
            </a:r>
          </a:p>
          <a:p>
            <a:pPr marL="576362" lvl="1" indent="-288181" algn="l">
              <a:lnSpc>
                <a:spcPts val="5686"/>
              </a:lnSpc>
              <a:buFont typeface="Arial"/>
              <a:buChar char="•"/>
            </a:pPr>
            <a:r>
              <a:rPr lang="en-US" sz="266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Medication has no disease-specific cure; short-term pharmacotherapy may target co-morbid anxiety or GI symptoms case-by-case, alongside nutrition and behavioural work (Fonseca et al., 2024; NICE, 2024).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471423" y="5930805"/>
            <a:ext cx="12242911" cy="82482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30"/>
              </a:lnSpc>
            </a:pPr>
            <a:r>
              <a:rPr lang="en-US" sz="2895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7) Where people still fall through the gaps (and why that matters)</a:t>
            </a:r>
          </a:p>
          <a:p>
            <a:pPr marL="560416" lvl="1" indent="-280208" algn="l">
              <a:lnSpc>
                <a:spcPts val="5165"/>
              </a:lnSpc>
              <a:buFont typeface="Arial"/>
              <a:buChar char="•"/>
            </a:pPr>
            <a:r>
              <a:rPr lang="en-US" sz="2595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Recognition gaps: If teams only look for weight-shape concerns, ARFID is missed, delaying help until medical risk forces crisis care. Training on ICD-11 language and the three ARFID drivers can fix this (WHO, 2024; James et al., 2024).</a:t>
            </a:r>
          </a:p>
          <a:p>
            <a:pPr marL="560416" lvl="1" indent="-280208" algn="l">
              <a:lnSpc>
                <a:spcPts val="5165"/>
              </a:lnSpc>
              <a:buFont typeface="Arial"/>
              <a:buChar char="•"/>
            </a:pPr>
            <a:r>
              <a:rPr lang="en-US" sz="2595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Pathway gaps: Adult services are variable and do not always name ARFID explicitly; professional frameworks and local care pathways are catching up but remain patchy (BDA ARFID adult framework, 2024; NHS England service specs, 2019–2024).</a:t>
            </a:r>
          </a:p>
          <a:p>
            <a:pPr marL="560416" lvl="1" indent="-280208" algn="l">
              <a:lnSpc>
                <a:spcPts val="5165"/>
              </a:lnSpc>
              <a:buFont typeface="Arial"/>
              <a:buChar char="•"/>
            </a:pPr>
            <a:r>
              <a:rPr lang="en-US" sz="2595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Inequalities and stigma: Standard letters, clinic spaces and meal plans often do not meet cultural and neurodiversity needs; language can unintentionally shame people. Co-production and anti-stigma practice are essential for trust and uptake (NHS Race &amp; Health Observatory, 2023; NICE, 2024).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67009" y="24144914"/>
            <a:ext cx="7918916" cy="40781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398"/>
              </a:lnSpc>
            </a:pPr>
            <a:r>
              <a:rPr lang="en-US" sz="3106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9) Conclusion</a:t>
            </a:r>
          </a:p>
          <a:p>
            <a:pPr marL="554971" lvl="1" indent="-277486" algn="l">
              <a:lnSpc>
                <a:spcPts val="5295"/>
              </a:lnSpc>
              <a:buFont typeface="Arial"/>
              <a:buChar char="•"/>
            </a:pPr>
            <a:r>
              <a:rPr lang="en-US" sz="257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ARFID is not “picky eating”; it is a recognised disorder with real health risks and real treatments. When services use ICD-11 language, MEED risk checks and compassionate, tailored therapy like CBT-AR, people recover more safely and sooner.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0105" y="14622381"/>
            <a:ext cx="12673935" cy="83936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54"/>
              </a:lnSpc>
            </a:pPr>
            <a:r>
              <a:rPr lang="en-US" sz="2246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8) RECOMMENDATIONS</a:t>
            </a:r>
          </a:p>
          <a:p>
            <a:pPr marL="485061" lvl="1" indent="-242530" algn="l">
              <a:lnSpc>
                <a:spcPts val="3954"/>
              </a:lnSpc>
              <a:buFont typeface="Arial"/>
              <a:buChar char="•"/>
            </a:pPr>
            <a:r>
              <a:rPr lang="en-US" sz="2246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Make ARFID visible in every pathway: Name ARFID in local referral criteria, clinic websites and triage scripts; use ICD-11 wording so families recognise themselves earlier (WHO, 2024; NICE, 2024).</a:t>
            </a:r>
          </a:p>
          <a:p>
            <a:pPr marL="485061" lvl="1" indent="-242530" algn="l">
              <a:lnSpc>
                <a:spcPts val="3954"/>
              </a:lnSpc>
              <a:buFont typeface="Arial"/>
              <a:buChar char="•"/>
            </a:pPr>
            <a:r>
              <a:rPr lang="en-US" sz="2246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Train for safety first: Roll out MEED training to ED, paediatrics, primary care and ambulance services so red flags trigger same-day action, not “watchful waiting” (Royal College of Psychiatrists, 2022),</a:t>
            </a:r>
          </a:p>
          <a:p>
            <a:pPr marL="485061" lvl="1" indent="-242530" algn="l">
              <a:lnSpc>
                <a:spcPts val="3954"/>
              </a:lnSpc>
              <a:buFont typeface="Arial"/>
              <a:buChar char="•"/>
            </a:pPr>
            <a:r>
              <a:rPr lang="en-US" sz="2246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Resource CBT-AR and MDT dietetics: Fund supervised CBT-AR delivery (including telehealth with risk protocols) and protected dietetic time for exposure-based variety work. Track outcomes and drop-out transparently (NICE, 2024).</a:t>
            </a:r>
          </a:p>
          <a:p>
            <a:pPr marL="485061" lvl="1" indent="-242530" algn="l">
              <a:lnSpc>
                <a:spcPts val="3954"/>
              </a:lnSpc>
              <a:buFont typeface="Arial"/>
              <a:buChar char="•"/>
            </a:pPr>
            <a:r>
              <a:rPr lang="en-US" sz="2246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Design for neurodiversity and culture: Offer sensory-friendly clinics, visual supports, flexible session length, interpreters, and culturally familiar foods for exposure tasks. Audit access and outcomes by ethnicity, neurodevelopment and deprivation to close gaps (NHS Race &amp; Health Observatory, 2023).</a:t>
            </a:r>
          </a:p>
          <a:p>
            <a:pPr marL="485061" lvl="1" indent="-242530" algn="l">
              <a:lnSpc>
                <a:spcPts val="3954"/>
              </a:lnSpc>
              <a:buFont typeface="Arial"/>
              <a:buChar char="•"/>
            </a:pPr>
            <a:r>
              <a:rPr lang="en-US" sz="2246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Adopt a national ED strategy that includes ARFID: Back APPG calls for consistent commissioning and data standards across the life course so people do not depend on postcode luck (House of Commons Library, 2025; NHS England planning guidance, 2024/25).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0276573" y="22873171"/>
            <a:ext cx="10707086" cy="69126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927"/>
              </a:lnSpc>
            </a:pPr>
            <a:r>
              <a:rPr lang="en-US" sz="2193" b="1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Key Abbreviations Used</a:t>
            </a:r>
          </a:p>
          <a:p>
            <a:pPr algn="l">
              <a:lnSpc>
                <a:spcPts val="3927"/>
              </a:lnSpc>
            </a:pPr>
            <a:r>
              <a:rPr lang="en-US" sz="2193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ARFID — Avoidant/Restrictive Food Intake Disorder</a:t>
            </a:r>
          </a:p>
          <a:p>
            <a:pPr algn="l">
              <a:lnSpc>
                <a:spcPts val="3927"/>
              </a:lnSpc>
            </a:pPr>
            <a:r>
              <a:rPr lang="en-US" sz="2193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ICD-11 — International Classification of Diseases, 11th Revision (WHO classification).</a:t>
            </a:r>
          </a:p>
          <a:p>
            <a:pPr algn="l">
              <a:lnSpc>
                <a:spcPts val="3927"/>
              </a:lnSpc>
            </a:pPr>
            <a:r>
              <a:rPr lang="en-US" sz="2193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DSM-5-TR — Diagnostic and Statistical Manual of Mental Disorders, Fifth Edition, Text Revision.</a:t>
            </a:r>
          </a:p>
          <a:p>
            <a:pPr algn="l">
              <a:lnSpc>
                <a:spcPts val="3927"/>
              </a:lnSpc>
            </a:pPr>
            <a:r>
              <a:rPr lang="en-US" sz="2193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CDDR — Clinical Descriptions and Diagnostic Requirements (ICD-11 companion text).</a:t>
            </a:r>
          </a:p>
          <a:p>
            <a:pPr algn="l">
              <a:lnSpc>
                <a:spcPts val="3927"/>
              </a:lnSpc>
            </a:pPr>
            <a:r>
              <a:rPr lang="en-US" sz="2193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MEED — Medical Emergencies in Eating Disorders </a:t>
            </a:r>
          </a:p>
          <a:p>
            <a:pPr algn="l">
              <a:lnSpc>
                <a:spcPts val="3927"/>
              </a:lnSpc>
            </a:pPr>
            <a:r>
              <a:rPr lang="en-US" sz="2193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CBT-AR — Cognitive Behavioural Therapy for Avoidant/Restrictive Food Intake Disorder</a:t>
            </a:r>
          </a:p>
          <a:p>
            <a:pPr algn="l">
              <a:lnSpc>
                <a:spcPts val="3927"/>
              </a:lnSpc>
            </a:pPr>
            <a:r>
              <a:rPr lang="en-US" sz="2193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BDA — British Dietetic Association.</a:t>
            </a:r>
          </a:p>
          <a:p>
            <a:pPr algn="l">
              <a:lnSpc>
                <a:spcPts val="3927"/>
              </a:lnSpc>
            </a:pPr>
            <a:r>
              <a:rPr lang="en-US" sz="2193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AN — Anorexia Nervosa.</a:t>
            </a:r>
          </a:p>
          <a:p>
            <a:pPr algn="l">
              <a:lnSpc>
                <a:spcPts val="3927"/>
              </a:lnSpc>
            </a:pPr>
            <a:r>
              <a:rPr lang="en-US" sz="2193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BN — Bulimia Nervosa.</a:t>
            </a:r>
          </a:p>
          <a:p>
            <a:pPr algn="l">
              <a:lnSpc>
                <a:spcPts val="3927"/>
              </a:lnSpc>
            </a:pPr>
            <a:r>
              <a:rPr lang="en-US" sz="2193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BED — Binge-Eating Disorder.</a:t>
            </a:r>
          </a:p>
          <a:p>
            <a:pPr algn="l">
              <a:lnSpc>
                <a:spcPts val="3927"/>
              </a:lnSpc>
            </a:pPr>
            <a:r>
              <a:rPr lang="en-US" sz="2193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ED — Eating Disorder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77042" y="6333491"/>
            <a:ext cx="19229916" cy="17609017"/>
            <a:chOff x="0" y="0"/>
            <a:chExt cx="3933843" cy="3602258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933843" cy="3602258"/>
            </a:xfrm>
            <a:custGeom>
              <a:avLst/>
              <a:gdLst/>
              <a:ahLst/>
              <a:cxnLst/>
              <a:rect l="l" t="t" r="r" b="b"/>
              <a:pathLst>
                <a:path w="3933843" h="3602258">
                  <a:moveTo>
                    <a:pt x="0" y="0"/>
                  </a:moveTo>
                  <a:lnTo>
                    <a:pt x="3933843" y="0"/>
                  </a:lnTo>
                  <a:lnTo>
                    <a:pt x="3933843" y="3602258"/>
                  </a:lnTo>
                  <a:lnTo>
                    <a:pt x="0" y="3602258"/>
                  </a:lnTo>
                  <a:close/>
                </a:path>
              </a:pathLst>
            </a:custGeom>
            <a:solidFill>
              <a:srgbClr val="F8F1FF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85725"/>
              <a:ext cx="3933843" cy="368798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891"/>
                </a:lnSpc>
              </a:pPr>
              <a:endParaRPr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1934587" y="5671530"/>
            <a:ext cx="18263510" cy="159871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671"/>
              </a:lnSpc>
            </a:pPr>
            <a:r>
              <a:rPr lang="en-US" sz="2399" b="1" dirty="0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REFERENCES</a:t>
            </a:r>
          </a:p>
          <a:p>
            <a:pPr marL="518154" lvl="1" indent="-259077" algn="l">
              <a:lnSpc>
                <a:spcPts val="3671"/>
              </a:lnSpc>
              <a:buFont typeface="Arial"/>
              <a:buChar char="•"/>
            </a:pPr>
            <a:r>
              <a:rPr lang="en-US" sz="2399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American Psychiatric Association (2022) DSM-5-TR Fact Sheets. Available at: </a:t>
            </a:r>
            <a:r>
              <a:rPr lang="en-US" sz="2399" u="sng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  <a:hlinkClick r:id="rId2" tooltip="https://www.psychiatry.org/psychiatrists/practice/dsm/educational-resources/dsm-5-tr-fact-sheets"/>
              </a:rPr>
              <a:t>https://www.psychiatry.org/psychiatrists/practice/dsm/educational-resources/dsm-5-tr-fact-sheets</a:t>
            </a:r>
            <a:r>
              <a:rPr lang="en-US" sz="2399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(Accessed 30 Oct 2025).</a:t>
            </a:r>
          </a:p>
          <a:p>
            <a:pPr marL="518154" lvl="1" indent="-259077" algn="l">
              <a:lnSpc>
                <a:spcPts val="3671"/>
              </a:lnSpc>
              <a:buFont typeface="Arial"/>
              <a:buChar char="•"/>
            </a:pPr>
            <a:r>
              <a:rPr lang="en-US" sz="2399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Fonseca, N.K.O., </a:t>
            </a:r>
            <a:r>
              <a:rPr lang="en-US" sz="2399" dirty="0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Curtarelli</a:t>
            </a:r>
            <a:r>
              <a:rPr lang="en-US" sz="2399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, V.D., </a:t>
            </a:r>
            <a:r>
              <a:rPr lang="en-US" sz="2399" dirty="0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Bertoletti</a:t>
            </a:r>
            <a:r>
              <a:rPr lang="en-US" sz="2399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, J., </a:t>
            </a:r>
            <a:r>
              <a:rPr lang="en-US" sz="2399" dirty="0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Azevedo</a:t>
            </a:r>
            <a:r>
              <a:rPr lang="en-US" sz="2399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, K., Cardinal, T.M., Moreira, J.D. and </a:t>
            </a:r>
            <a:r>
              <a:rPr lang="en-US" sz="2399" dirty="0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Antunes</a:t>
            </a:r>
            <a:r>
              <a:rPr lang="en-US" sz="2399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, L.C. (2024) ‘Avoidant restrictive food intake disorder: recent advances in neurobiology and treatment’, Journal of Eating Disorders, 12, 1021. doi:10.1186/s40337-024-01021-z.</a:t>
            </a:r>
          </a:p>
          <a:p>
            <a:pPr marL="518154" lvl="1" indent="-259077" algn="l">
              <a:lnSpc>
                <a:spcPts val="3671"/>
              </a:lnSpc>
              <a:buFont typeface="Arial"/>
              <a:buChar char="•"/>
            </a:pPr>
            <a:r>
              <a:rPr lang="en-US" sz="2399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House of Commons Library (2025) Debate Pack: Eating disorder awareness (CDP-2025-0069). Available at: </a:t>
            </a:r>
            <a:r>
              <a:rPr lang="en-US" sz="2399" u="sng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  <a:hlinkClick r:id="rId3" tooltip="https://researchbriefings.files.parliament.uk/documents/CDP-2025-0069/CDP-2025-0069.pdf"/>
              </a:rPr>
              <a:t>https://researchbriefings.files.parliament.uk/documents/CDP-2025-0069/CDP-2025-0069.pdf</a:t>
            </a:r>
            <a:r>
              <a:rPr lang="en-US" sz="2399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(Accessed 30 Oct 2025).</a:t>
            </a:r>
          </a:p>
          <a:p>
            <a:pPr marL="518154" lvl="1" indent="-259077" algn="l">
              <a:lnSpc>
                <a:spcPts val="3671"/>
              </a:lnSpc>
              <a:buFont typeface="Arial"/>
              <a:buChar char="•"/>
            </a:pPr>
            <a:r>
              <a:rPr lang="en-US" sz="2399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James, R.M., O’Shea, J., </a:t>
            </a:r>
            <a:r>
              <a:rPr lang="en-US" sz="2399" dirty="0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Micali</a:t>
            </a:r>
            <a:r>
              <a:rPr lang="en-US" sz="2399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, N., Russell, S.J. and Hudson, L.D. (2024) ‘Physical health complications in children and young people with ARFID: a systematic review and meta-analysis’, BMJ </a:t>
            </a:r>
            <a:r>
              <a:rPr lang="en-US" sz="2399" dirty="0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Paediatrics</a:t>
            </a:r>
            <a:r>
              <a:rPr lang="en-US" sz="2399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Open, 8(1), e002595. doi:10.1136/bmjpo-2024-002595. </a:t>
            </a:r>
          </a:p>
          <a:p>
            <a:pPr marL="518154" lvl="1" indent="-259077" algn="l">
              <a:lnSpc>
                <a:spcPts val="3671"/>
              </a:lnSpc>
              <a:buFont typeface="Arial"/>
              <a:buChar char="•"/>
            </a:pPr>
            <a:r>
              <a:rPr lang="en-US" sz="2399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National Institute for Health and Care Excellence (2024) Eating disorders: recognition and treatment (NG69). Available at: </a:t>
            </a:r>
            <a:r>
              <a:rPr lang="en-US" sz="2399" u="sng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  <a:hlinkClick r:id="rId4" tooltip="https://www.nice.org.uk/guidance/ng69"/>
              </a:rPr>
              <a:t>https://www.nice.org.uk/guidance/ng69</a:t>
            </a:r>
            <a:r>
              <a:rPr lang="en-US" sz="2399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(Accessed 30 Oct 2025).</a:t>
            </a:r>
          </a:p>
          <a:p>
            <a:pPr marL="518154" lvl="1" indent="-259077" algn="l">
              <a:lnSpc>
                <a:spcPts val="3671"/>
              </a:lnSpc>
              <a:buFont typeface="Arial"/>
              <a:buChar char="•"/>
            </a:pPr>
            <a:r>
              <a:rPr lang="en-US" sz="2399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NHS England (2024/25) 2024/25 priorities and operational planning guidance. Available at: </a:t>
            </a:r>
            <a:r>
              <a:rPr lang="en-US" sz="2399" u="sng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  <a:hlinkClick r:id="rId5" tooltip="https://www.england.nhs.uk/long-read/2024-25-priorities-and-operational-planning-guidance/"/>
              </a:rPr>
              <a:t>https://www.england.nhs.uk/long-read/2024-25-priorities-and-operational-planning-guidance/</a:t>
            </a:r>
            <a:r>
              <a:rPr lang="en-US" sz="2399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(Accessed 30 Oct 2025). </a:t>
            </a:r>
          </a:p>
          <a:p>
            <a:pPr marL="518154" lvl="1" indent="-259077" algn="l">
              <a:lnSpc>
                <a:spcPts val="3671"/>
              </a:lnSpc>
              <a:buFont typeface="Arial"/>
              <a:buChar char="•"/>
            </a:pPr>
            <a:r>
              <a:rPr lang="en-US" sz="2399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NHS Race and Health Observatory (2023) Ethnic health inequalities and the NHS. Available at: </a:t>
            </a:r>
            <a:r>
              <a:rPr lang="en-US" sz="2399" u="sng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  <a:hlinkClick r:id="rId6" tooltip="https://www.nhsrho.org/wp-content/uploads/2023/05/Ethnic-Health-Inequalities-Kings-Fund-Report.pdf"/>
              </a:rPr>
              <a:t>https://www.nhsrho.org/wp-content/uploads/2023/05/Ethnic-Health-Inequalities-Kings-Fund-Report.pdf</a:t>
            </a:r>
            <a:r>
              <a:rPr lang="en-US" sz="2399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(Accessed 30 Oct 2025).</a:t>
            </a:r>
          </a:p>
          <a:p>
            <a:pPr marL="518154" lvl="1" indent="-259077" algn="l">
              <a:lnSpc>
                <a:spcPts val="3671"/>
              </a:lnSpc>
              <a:buFont typeface="Arial"/>
              <a:buChar char="•"/>
            </a:pPr>
            <a:r>
              <a:rPr lang="en-US" sz="2399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Nicholls-</a:t>
            </a:r>
            <a:r>
              <a:rPr lang="en-US" sz="2399" dirty="0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Clow</a:t>
            </a:r>
            <a:r>
              <a:rPr lang="en-US" sz="2399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, R., Simmonds-Buckley, M. and Waller, G. (2024) ‘Avoidant/restrictive food intake disorder: systematic review and meta-analysis demonstrating the impact of study quality on prevalence rates’, Clinical Psychology Review, 106, 102542. doi:10.1016/j.cpr.2024.102542.</a:t>
            </a:r>
          </a:p>
          <a:p>
            <a:pPr marL="518154" lvl="1" indent="-259077" algn="l">
              <a:lnSpc>
                <a:spcPts val="3671"/>
              </a:lnSpc>
              <a:buFont typeface="Arial"/>
              <a:buChar char="•"/>
            </a:pPr>
            <a:r>
              <a:rPr lang="en-US" sz="2399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Optional service-design reference for adults: British Dietetic Association (2024) A framework for good practice in delivering support to adults and older adults with ARFID. Available at: </a:t>
            </a:r>
            <a:r>
              <a:rPr lang="en-US" sz="2399" u="sng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  <a:hlinkClick r:id="rId7" tooltip="https://www.bda.uk.com/static/e205bf27-6c92-46c5-be01dfb62aa97197/A-Framework-for-Good-Practice-in-Delivering-Support-to-Adults-and-Older-Adults-with-ARFID2.pdf"/>
              </a:rPr>
              <a:t>https://www.bda.uk.com/static/e205bf27-6c92-46c5-be01dfb62aa97197/A-Framework-for-Good-Practice-in-Delivering-Support-to-Adults-and-Older-Adults-with-ARFID2.pdf</a:t>
            </a:r>
            <a:r>
              <a:rPr lang="en-US" sz="2399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(Accessed 30 Oct 2025).</a:t>
            </a:r>
          </a:p>
          <a:p>
            <a:pPr marL="518154" lvl="1" indent="-259077" algn="l">
              <a:lnSpc>
                <a:spcPts val="3671"/>
              </a:lnSpc>
              <a:buFont typeface="Arial"/>
              <a:buChar char="•"/>
            </a:pPr>
            <a:r>
              <a:rPr lang="en-US" sz="2399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Royal College of Psychiatrists (2022) Medical Emergencies in Eating Disorders (MEED): Guidance on recognition and management (CR233). Available at: </a:t>
            </a:r>
            <a:r>
              <a:rPr lang="en-US" sz="2399" u="sng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  <a:hlinkClick r:id="rId8" tooltip="https://www.rcpsych.ac.uk/improving-care/campaigning-for-better-mental-health-policy/college-reports/2022-college-reports/cr233"/>
              </a:rPr>
              <a:t>https://www.rcpsych.ac.uk/improving-care/campaigning-for-better-mental-health-policy/college-reports/2022-college-reports/cr233</a:t>
            </a:r>
            <a:r>
              <a:rPr lang="en-US" sz="2399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(Accessed 30 Oct 2025).</a:t>
            </a:r>
          </a:p>
          <a:p>
            <a:pPr marL="518154" lvl="1" indent="-259077" algn="l">
              <a:lnSpc>
                <a:spcPts val="3671"/>
              </a:lnSpc>
              <a:buFont typeface="Arial"/>
              <a:buChar char="•"/>
            </a:pPr>
            <a:r>
              <a:rPr lang="en-US" sz="2399" dirty="0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Sader</a:t>
            </a:r>
            <a:r>
              <a:rPr lang="en-US" sz="2399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, M., Weston, A., Buchan, K., et al. (2025) ‘The co-occurrence of autism and ARFID: a meta-analysis’, International Journal of Eating Disorders. doi:10.1002/</a:t>
            </a:r>
            <a:r>
              <a:rPr lang="en-US" sz="2399" dirty="0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eat.XXXX</a:t>
            </a:r>
            <a:r>
              <a:rPr lang="en-US" sz="2399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(early view). Available at: </a:t>
            </a:r>
            <a:r>
              <a:rPr lang="en-US" sz="2399" u="sng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  <a:hlinkClick r:id="rId9" tooltip="https://onlinelibrary.wiley.com/doi/pdf/10.1002/eat.24369"/>
              </a:rPr>
              <a:t>https://onlinelibrary.wiley.com/doi/pdf/10.1002/eat.24369</a:t>
            </a:r>
            <a:r>
              <a:rPr lang="en-US" sz="2399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(Accessed 30 Oct 2025).</a:t>
            </a:r>
          </a:p>
          <a:p>
            <a:pPr marL="518154" lvl="1" indent="-259077" algn="l">
              <a:lnSpc>
                <a:spcPts val="3671"/>
              </a:lnSpc>
              <a:buFont typeface="Arial"/>
              <a:buChar char="•"/>
            </a:pPr>
            <a:r>
              <a:rPr lang="en-US" sz="2399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Sanchez-</a:t>
            </a:r>
            <a:r>
              <a:rPr lang="en-US" sz="2399" dirty="0" err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Cerezo</a:t>
            </a:r>
            <a:r>
              <a:rPr lang="en-US" sz="2399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, J., Neale, J., Julius, N., Lynn, R.M., Hudson, L. and Nicholls, D. (2024) ‘Incidence of ARFID in children and adolescents across the UK and Ireland: a BPSU and CAPSS study’, BMJ Open, 14(11), e088129. Available at: </a:t>
            </a:r>
            <a:r>
              <a:rPr lang="en-US" sz="2399" u="sng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  <a:hlinkClick r:id="rId10" tooltip="https://bmjopen.bmj.com/content/14/11/e088129"/>
              </a:rPr>
              <a:t>https://bmjopen.bmj.com/content/14/11/e088129</a:t>
            </a:r>
            <a:r>
              <a:rPr lang="en-US" sz="2399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(Accessed 30 Oct 2025).</a:t>
            </a:r>
          </a:p>
          <a:p>
            <a:pPr marL="518154" lvl="1" indent="-259077" algn="l">
              <a:lnSpc>
                <a:spcPts val="3671"/>
              </a:lnSpc>
              <a:buFont typeface="Arial"/>
              <a:buChar char="•"/>
            </a:pPr>
            <a:r>
              <a:rPr lang="en-US" sz="2399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Willmott, E., et al. (2023) ‘A scoping review of psychological interventions and outcomes for ARFID’, International Journal of Eating Disorders, 56(1), pp. 5–28. Available at: </a:t>
            </a:r>
            <a:r>
              <a:rPr lang="en-US" sz="2399" u="sng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  <a:hlinkClick r:id="rId11" tooltip="https://mccaed.slam.nhs.uk/wp-content/uploads/2024/08/Intl-J-Eating-Disorders-2023-Willmott-A-scoping-review-of-psychological-interventions-and-outcomes-for-avoidant-and.pdf"/>
              </a:rPr>
              <a:t>https://mccaed.slam.nhs.uk/wp-content/uploads/2024/08/Intl-J-Eating-Disorders-2023-Willmott-A-scoping-review-of-psychological-interventions-and-outcomes-for-avoidant-and.pdf</a:t>
            </a:r>
            <a:r>
              <a:rPr lang="en-US" sz="2399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(Accessed 30 Oct 2025).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Custom</PresentationFormat>
  <Paragraphs>0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Copy of VIPUL 68 POSTER</dc:title>
  <cp:lastModifiedBy>Guest User</cp:lastModifiedBy>
  <cp:revision>5</cp:revision>
  <dcterms:created xsi:type="dcterms:W3CDTF">2006-08-16T00:00:00Z</dcterms:created>
  <dcterms:modified xsi:type="dcterms:W3CDTF">2025-11-01T16:30:44Z</dcterms:modified>
  <dc:identifier>DAG3M4Cm40E</dc:identifier>
</cp:coreProperties>
</file>