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42" autoAdjust="0"/>
    <p:restoredTop sz="94660"/>
  </p:normalViewPr>
  <p:slideViewPr>
    <p:cSldViewPr snapToGrid="0">
      <p:cViewPr varScale="1">
        <p:scale>
          <a:sx n="82" d="100"/>
          <a:sy n="82" d="100"/>
        </p:scale>
        <p:origin x="51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C8FFE-8944-49F7-AFCD-4CBB4CFC67E5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1969E-6BC5-44F3-93B1-DBC114733F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85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H6Mx7OOcvY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increase in number of people available to vote – although not full suffrage – this act built on 1867 act meant that the number of middle/working class male voters was growing and there was a need to educate for democracy. Fears of a similar fate to France with the revolution worried politicians and they wanted to ensure this did not happen in </a:t>
            </a:r>
            <a:r>
              <a:rPr lang="en-GB" dirty="0" err="1"/>
              <a:t>uk</a:t>
            </a:r>
            <a:endParaRPr lang="en-GB" dirty="0"/>
          </a:p>
          <a:p>
            <a:r>
              <a:rPr lang="en-GB" dirty="0"/>
              <a:t>This led to expansion in school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FC262-CA23-4E25-BBC5-DCDCA76C33C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469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FC262-CA23-4E25-BBC5-DCDCA76C33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146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https://www.youtube.com/watch?v=7H6Mx7OOcvY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A1969E-6BC5-44F3-93B1-DBC114733FF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67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H6Mx7OOcv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687y62" TargetMode="External"/><Relationship Id="rId2" Type="http://schemas.openxmlformats.org/officeDocument/2006/relationships/hyperlink" Target="https://www.bbc.co.uk/programmes/p0688424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bbc.co.uk/programmes/p0692vbm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RFFluu-1kN4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svg.org/start-icon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7/jun/22/more-grammar-schools-could-open-despite-tory-u-turn-campaigners-say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england.org.uk/history/chapter05.html#04" TargetMode="External"/><Relationship Id="rId2" Type="http://schemas.openxmlformats.org/officeDocument/2006/relationships/hyperlink" Target="http://www.bl.uk/romantics-and-victorians/articles/ragged-schoo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istorylearningsite.co.uk/british-electoral-history-since-1832/the-1884-reform-act/" TargetMode="External"/><Relationship Id="rId5" Type="http://schemas.openxmlformats.org/officeDocument/2006/relationships/hyperlink" Target="https://www.timeshighereducation.com/news/comprehensive-schools-the-history/92186.article#survey-answer" TargetMode="External"/><Relationship Id="rId4" Type="http://schemas.openxmlformats.org/officeDocument/2006/relationships/hyperlink" Target="https://web-b-ebscohost-com.ezproxy.uwtsd.ac.uk/ehost/pdfviewer/pdfviewer?vid=1&amp;sid=e160285b-10aa-4ce3-ad59-919cd6aed8b6@pdc-v-sessmgr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4061" y="2404531"/>
            <a:ext cx="10795462" cy="1646302"/>
          </a:xfrm>
        </p:spPr>
        <p:txBody>
          <a:bodyPr/>
          <a:lstStyle/>
          <a:p>
            <a:pPr algn="l"/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Yfory</a:t>
            </a:r>
            <a:br>
              <a:rPr lang="en-GB" dirty="0"/>
            </a:br>
            <a:r>
              <a:rPr lang="en-GB" dirty="0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/ Independent Task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Deall cyfnodau allweddol a diwygiadau allweddol yn hanes addysg yng Nghymru a’r Deyrnas Unedig. 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Dadansoddi natur ddadleuol safbwyntiau addysgol.</a:t>
            </a:r>
            <a:r>
              <a:rPr lang="en-GB" sz="3200" dirty="0"/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Analyse the contested nature of educational perspectives.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Adnabod gwerthoedd sydd wrth wraidd addysg, addysgu a dysgu yng Nghymru, y Deyrnas Unedig a’r byd.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537" y="9975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a </a:t>
            </a:r>
            <a:r>
              <a:rPr lang="en-GB" dirty="0" err="1"/>
              <a:t>Lloegr</a:t>
            </a:r>
            <a:br>
              <a:rPr lang="en-GB" dirty="0"/>
            </a:br>
            <a:r>
              <a:rPr lang="en-GB" dirty="0"/>
              <a:t>Key periods in Welsh and English education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1800 – 70: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gan y  </a:t>
            </a:r>
            <a:r>
              <a:rPr lang="en-GB" dirty="0" err="1"/>
              <a:t>wladwriaeth</a:t>
            </a:r>
            <a:endParaRPr lang="en-GB" dirty="0"/>
          </a:p>
          <a:p>
            <a:r>
              <a:rPr lang="en-GB" dirty="0"/>
              <a:t>1870 – 1902: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endParaRPr lang="en-GB" dirty="0"/>
          </a:p>
          <a:p>
            <a:r>
              <a:rPr lang="en-GB" dirty="0"/>
              <a:t>1902 – 44: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ac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/>
              <a:t>1944 – 65: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bawb</a:t>
            </a:r>
          </a:p>
          <a:p>
            <a:r>
              <a:rPr lang="en-GB" dirty="0"/>
              <a:t>1965 – 1970au: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endParaRPr lang="en-GB" dirty="0"/>
          </a:p>
          <a:p>
            <a:r>
              <a:rPr lang="en-GB" dirty="0"/>
              <a:t>1970 – 1988: </a:t>
            </a:r>
            <a:r>
              <a:rPr lang="en-GB" dirty="0" err="1"/>
              <a:t>Anghytundeb</a:t>
            </a:r>
            <a:r>
              <a:rPr lang="en-GB" dirty="0"/>
              <a:t> dros </a:t>
            </a:r>
            <a:r>
              <a:rPr lang="en-GB" dirty="0" err="1"/>
              <a:t>bolisi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1988</a:t>
            </a:r>
          </a:p>
          <a:p>
            <a:r>
              <a:rPr lang="en-GB" dirty="0"/>
              <a:t>2008: </a:t>
            </a:r>
            <a:r>
              <a:rPr lang="en-GB" dirty="0" err="1"/>
              <a:t>Cyflwyno’r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2021: </a:t>
            </a:r>
            <a:r>
              <a:rPr lang="en-GB" dirty="0" err="1"/>
              <a:t>Diwygio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Cymru</a:t>
            </a:r>
          </a:p>
          <a:p>
            <a:r>
              <a:rPr lang="en-GB" dirty="0"/>
              <a:t>2022: </a:t>
            </a:r>
            <a:r>
              <a:rPr lang="en-GB" dirty="0" err="1"/>
              <a:t>Cwricwlwm</a:t>
            </a:r>
            <a:r>
              <a:rPr lang="en-GB" dirty="0"/>
              <a:t> i </a:t>
            </a:r>
            <a:r>
              <a:rPr lang="en-GB" dirty="0" err="1"/>
              <a:t>Gymru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1800 – 70: Towards state education</a:t>
            </a:r>
          </a:p>
          <a:p>
            <a:r>
              <a:rPr lang="en-GB" dirty="0"/>
              <a:t>1870 – 1902: First steps towards elementary education</a:t>
            </a:r>
          </a:p>
          <a:p>
            <a:r>
              <a:rPr lang="en-GB" dirty="0"/>
              <a:t>1902 – 44: Establishment of Secondary Schools and Local Education Authorities </a:t>
            </a:r>
          </a:p>
          <a:p>
            <a:r>
              <a:rPr lang="en-GB" dirty="0"/>
              <a:t>1944 – 65: Secondary Education for all</a:t>
            </a:r>
          </a:p>
          <a:p>
            <a:r>
              <a:rPr lang="en-GB" dirty="0"/>
              <a:t>1965 – 1970s: Comprehensive schools</a:t>
            </a:r>
          </a:p>
          <a:p>
            <a:r>
              <a:rPr lang="en-GB" dirty="0"/>
              <a:t>1970 – 1988: Disagreement over education policy and new education policy 1988</a:t>
            </a:r>
          </a:p>
          <a:p>
            <a:r>
              <a:rPr lang="en-GB" dirty="0"/>
              <a:t>2008: Introduction of Foundation Phase in Wales</a:t>
            </a:r>
          </a:p>
          <a:p>
            <a:r>
              <a:rPr lang="en-GB" dirty="0"/>
              <a:t>2021: ALN reform (Wales)</a:t>
            </a:r>
          </a:p>
          <a:p>
            <a:r>
              <a:rPr lang="en-GB" dirty="0"/>
              <a:t>2022: Curriculum for Wales</a:t>
            </a:r>
          </a:p>
          <a:p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9071FF6-A813-4291-E7B4-3A42E75916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820F039-6E94-E742-192B-4D7C466F4E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736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Tuag at addysg y wladwriaeth  1800 - 70</a:t>
            </a:r>
            <a:br>
              <a:rPr lang="en-GB"/>
            </a:br>
            <a:r>
              <a:rPr lang="en-GB"/>
              <a:t>Towards state education 1800 - 70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i’r ‘</a:t>
            </a:r>
            <a:r>
              <a:rPr lang="en-GB" dirty="0" err="1"/>
              <a:t>tlawd</a:t>
            </a:r>
            <a:r>
              <a:rPr lang="en-GB" dirty="0"/>
              <a:t>’ wedi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hariannu</a:t>
            </a:r>
            <a:r>
              <a:rPr lang="en-GB" dirty="0"/>
              <a:t> gan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crefyddol</a:t>
            </a:r>
            <a:endParaRPr lang="en-GB" dirty="0"/>
          </a:p>
          <a:p>
            <a:r>
              <a:rPr lang="en-GB" dirty="0"/>
              <a:t>System </a:t>
            </a:r>
            <a:r>
              <a:rPr lang="en-GB" dirty="0" err="1"/>
              <a:t>fonitro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diwydiannol</a:t>
            </a:r>
            <a:r>
              <a:rPr lang="en-GB" dirty="0"/>
              <a:t> a </a:t>
            </a:r>
            <a:r>
              <a:rPr lang="en-GB" dirty="0" err="1"/>
              <a:t>threfoli</a:t>
            </a:r>
            <a:r>
              <a:rPr lang="en-GB" dirty="0"/>
              <a:t> yn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Llywodraeth</a:t>
            </a:r>
            <a:r>
              <a:rPr lang="en-GB" dirty="0"/>
              <a:t> yn dechrau </a:t>
            </a:r>
            <a:r>
              <a:rPr lang="en-GB" dirty="0" err="1"/>
              <a:t>ariannu</a:t>
            </a:r>
            <a:r>
              <a:rPr lang="en-GB" dirty="0"/>
              <a:t> ‘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clwt</a:t>
            </a:r>
            <a:r>
              <a:rPr lang="en-GB" dirty="0"/>
              <a:t>’ –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Early ‘poor’ schools funded by religious groups</a:t>
            </a:r>
          </a:p>
          <a:p>
            <a:r>
              <a:rPr lang="en-GB"/>
              <a:t>Monitorial system</a:t>
            </a:r>
          </a:p>
          <a:p>
            <a:r>
              <a:rPr lang="en-GB"/>
              <a:t>Industrial development and urbanisation led to development of schooling.</a:t>
            </a:r>
          </a:p>
          <a:p>
            <a:r>
              <a:rPr lang="en-GB"/>
              <a:t>‘Ragged school’ Government funded social control</a:t>
            </a:r>
            <a:endParaRPr lang="en-GB" dirty="0"/>
          </a:p>
        </p:txBody>
      </p:sp>
      <p:pic>
        <p:nvPicPr>
          <p:cNvPr id="1026" name="Picture 2" descr="C:\Users\a.baggott\AppData\Local\Microsoft\Windows\Temporary Internet Files\Content.IE5\Q406G7FL\REVOLUCIÃ“N_INDUSTRIAL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948" y="5083784"/>
            <a:ext cx="1972732" cy="138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457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victorianweb.org/victorian/art/illustration/cruikshank/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048" y="533955"/>
            <a:ext cx="7043352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528907" y="6400801"/>
            <a:ext cx="5386493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http://www.victorianweb.org/victorian/art/illustration/cruikshank/27.jpg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06787" y="5085080"/>
            <a:ext cx="7620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Without more schools, ‘the capital city of the world,’ feared Dickens, would become, ‘a vast hopeless nursery of ignorance, misery and vice; a breeding place for the hulks and jails’ </a:t>
            </a:r>
            <a:r>
              <a:rPr lang="en-GB" sz="1200" dirty="0">
                <a:solidFill>
                  <a:schemeClr val="tx1">
                    <a:lumMod val="75000"/>
                  </a:schemeClr>
                </a:solidFill>
              </a:rPr>
              <a:t>(Dickens 1846 </a:t>
            </a:r>
            <a:r>
              <a:rPr lang="en-GB" sz="1200" i="1" dirty="0">
                <a:solidFill>
                  <a:schemeClr val="tx1">
                    <a:lumMod val="75000"/>
                  </a:schemeClr>
                </a:solidFill>
              </a:rPr>
              <a:t>cited in </a:t>
            </a:r>
            <a:r>
              <a:rPr lang="en-GB" sz="1200" dirty="0">
                <a:solidFill>
                  <a:schemeClr val="tx1">
                    <a:lumMod val="75000"/>
                  </a:schemeClr>
                </a:solidFill>
              </a:rPr>
              <a:t>The British Library (no date)</a:t>
            </a:r>
          </a:p>
        </p:txBody>
      </p:sp>
    </p:spTree>
    <p:extLst>
      <p:ext uri="{BB962C8B-B14F-4D97-AF65-F5344CB8AC3E}">
        <p14:creationId xmlns:p14="http://schemas.microsoft.com/office/powerpoint/2010/main" val="1281051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Forster 1870</a:t>
            </a:r>
            <a:br>
              <a:rPr lang="en-GB" dirty="0"/>
            </a:br>
            <a:r>
              <a:rPr lang="en-GB" dirty="0"/>
              <a:t>Forster Elementary Education Act 1870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gyda </a:t>
            </a:r>
            <a:r>
              <a:rPr lang="en-GB" dirty="0" err="1"/>
              <a:t>chymorthdal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bawb </a:t>
            </a:r>
            <a:r>
              <a:rPr lang="en-GB" dirty="0" err="1"/>
              <a:t>hyd</a:t>
            </a:r>
            <a:r>
              <a:rPr lang="en-GB" dirty="0"/>
              <a:t> at 13 </a:t>
            </a:r>
            <a:r>
              <a:rPr lang="en-GB" dirty="0" err="1"/>
              <a:t>oed</a:t>
            </a:r>
            <a:r>
              <a:rPr lang="en-GB" dirty="0"/>
              <a:t>.</a:t>
            </a:r>
          </a:p>
          <a:p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Bwrdd</a:t>
            </a:r>
            <a:r>
              <a:rPr lang="en-GB" dirty="0"/>
              <a:t> lle </a:t>
            </a:r>
            <a:r>
              <a:rPr lang="en-GB" dirty="0" err="1"/>
              <a:t>nad</a:t>
            </a:r>
            <a:r>
              <a:rPr lang="en-GB" dirty="0"/>
              <a:t> oedd y  </a:t>
            </a:r>
            <a:r>
              <a:rPr lang="en-GB" dirty="0" err="1"/>
              <a:t>ddarpariaeth</a:t>
            </a:r>
            <a:r>
              <a:rPr lang="en-GB" dirty="0"/>
              <a:t> yn </a:t>
            </a:r>
            <a:r>
              <a:rPr lang="en-GB" dirty="0" err="1"/>
              <a:t>ddigonol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Subsidized elementary education for all up to 13.</a:t>
            </a:r>
          </a:p>
          <a:p>
            <a:r>
              <a:rPr lang="en-GB" dirty="0"/>
              <a:t>Board Schools to be set up where provision was inadequate</a:t>
            </a:r>
          </a:p>
          <a:p>
            <a:endParaRPr lang="en-GB" dirty="0"/>
          </a:p>
        </p:txBody>
      </p:sp>
      <p:pic>
        <p:nvPicPr>
          <p:cNvPr id="1026" name="Picture 2" descr="http://imgc.allpostersimages.com/images/P-473-488-90/76/7649/BEEG300Z/posters/elementary-school-girls-learning-se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994" y="3808477"/>
            <a:ext cx="2619725" cy="202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963947" y="6096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900" dirty="0">
                <a:solidFill>
                  <a:schemeClr val="tx1">
                    <a:lumMod val="75000"/>
                  </a:schemeClr>
                </a:solidFill>
              </a:rPr>
              <a:t>http://imgc.allpostersimages.com/images/P-473-488-90/76/7649/BEEG300Z/posters/elementary-school-girls-learning-sewing.jpg</a:t>
            </a:r>
          </a:p>
        </p:txBody>
      </p:sp>
    </p:spTree>
    <p:extLst>
      <p:ext uri="{BB962C8B-B14F-4D97-AF65-F5344CB8AC3E}">
        <p14:creationId xmlns:p14="http://schemas.microsoft.com/office/powerpoint/2010/main" val="3112494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Forster 1870</a:t>
            </a:r>
            <a:br>
              <a:rPr lang="en-GB" dirty="0"/>
            </a:br>
            <a:r>
              <a:rPr lang="en-GB" dirty="0"/>
              <a:t>Forster Elementary Education Act 1870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Erbyn 1880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rhwng 5 a 10 </a:t>
            </a:r>
            <a:r>
              <a:rPr lang="en-GB" dirty="0" err="1"/>
              <a:t>oed</a:t>
            </a:r>
            <a:r>
              <a:rPr lang="en-GB" dirty="0"/>
              <a:t> yn gorfod </a:t>
            </a:r>
            <a:r>
              <a:rPr lang="en-GB" dirty="0" err="1"/>
              <a:t>mynychu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Am Ddim 1891</a:t>
            </a:r>
          </a:p>
          <a:p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ysgol yn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12 erbyn 1899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By 1880 all children between 5 and 10 had to attend.</a:t>
            </a:r>
          </a:p>
          <a:p>
            <a:r>
              <a:rPr lang="en-GB"/>
              <a:t>1891 Free Education Act</a:t>
            </a:r>
          </a:p>
          <a:p>
            <a:r>
              <a:rPr lang="en-GB"/>
              <a:t>School leaving age increased to 12 by 1899</a:t>
            </a:r>
          </a:p>
          <a:p>
            <a:endParaRPr lang="en-GB" dirty="0"/>
          </a:p>
        </p:txBody>
      </p:sp>
      <p:pic>
        <p:nvPicPr>
          <p:cNvPr id="1026" name="Picture 2" descr="http://imgc.allpostersimages.com/images/P-473-488-90/76/7649/BEEG300Z/posters/elementary-school-girls-learning-se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789" y="4287520"/>
            <a:ext cx="2174362" cy="163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963947" y="6096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900" dirty="0"/>
              <a:t>http://imgc.allpostersimages.com/images/P-473-488-90/76/7649/BEEG300Z/posters/elementary-school-girls-learning-sewing.jpg</a:t>
            </a:r>
          </a:p>
        </p:txBody>
      </p:sp>
    </p:spTree>
    <p:extLst>
      <p:ext uri="{BB962C8B-B14F-4D97-AF65-F5344CB8AC3E}">
        <p14:creationId xmlns:p14="http://schemas.microsoft.com/office/powerpoint/2010/main" val="168463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360746" cy="1320800"/>
          </a:xfrm>
        </p:spPr>
        <p:txBody>
          <a:bodyPr>
            <a:normAutofit/>
          </a:bodyPr>
          <a:lstStyle/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newydd</a:t>
            </a:r>
            <a:br>
              <a:rPr lang="en-GB" dirty="0"/>
            </a:br>
            <a:r>
              <a:rPr lang="en-GB" dirty="0"/>
              <a:t>Purpose of the new Elementary Schools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Sefydliad</a:t>
            </a:r>
            <a:r>
              <a:rPr lang="en-GB" dirty="0"/>
              <a:t> newydd</a:t>
            </a:r>
          </a:p>
          <a:p>
            <a:r>
              <a:rPr lang="en-GB" dirty="0"/>
              <a:t>Addysgu a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torfeydd</a:t>
            </a:r>
            <a:r>
              <a:rPr lang="en-GB" dirty="0"/>
              <a:t> </a:t>
            </a:r>
            <a:r>
              <a:rPr lang="en-GB" dirty="0" err="1"/>
              <a:t>trefol</a:t>
            </a:r>
            <a:r>
              <a:rPr lang="en-GB" dirty="0"/>
              <a:t> newydd</a:t>
            </a:r>
          </a:p>
          <a:p>
            <a:r>
              <a:rPr lang="en-GB" dirty="0" err="1"/>
              <a:t>Cynhyrchu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a oedd yn gallu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moesol</a:t>
            </a:r>
            <a:endParaRPr lang="en-GB" dirty="0"/>
          </a:p>
          <a:p>
            <a:r>
              <a:rPr lang="en-GB" dirty="0" err="1"/>
              <a:t>Datblyiad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fel </a:t>
            </a:r>
            <a:r>
              <a:rPr lang="en-GB" dirty="0" err="1"/>
              <a:t>glanweithdra</a:t>
            </a:r>
            <a:r>
              <a:rPr lang="en-GB" dirty="0"/>
              <a:t> a </a:t>
            </a:r>
            <a:r>
              <a:rPr lang="en-GB" dirty="0" err="1"/>
              <a:t>gwaredu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New form of institution</a:t>
            </a:r>
          </a:p>
          <a:p>
            <a:r>
              <a:rPr lang="en-GB" dirty="0"/>
              <a:t>Educate and control urban masses</a:t>
            </a:r>
          </a:p>
          <a:p>
            <a:r>
              <a:rPr lang="en-GB" dirty="0"/>
              <a:t>Producing responsible and self-governing masses</a:t>
            </a:r>
          </a:p>
          <a:p>
            <a:r>
              <a:rPr lang="en-GB" dirty="0"/>
              <a:t>Moral guidance</a:t>
            </a:r>
          </a:p>
          <a:p>
            <a:r>
              <a:rPr lang="en-GB" dirty="0"/>
              <a:t>Coincided with social changes such as hygiene and waste disposal</a:t>
            </a:r>
          </a:p>
        </p:txBody>
      </p:sp>
    </p:spTree>
    <p:extLst>
      <p:ext uri="{BB962C8B-B14F-4D97-AF65-F5344CB8AC3E}">
        <p14:creationId xmlns:p14="http://schemas.microsoft.com/office/powerpoint/2010/main" val="3514364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/ Consider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diwydiant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yn y 19fed </a:t>
            </a:r>
            <a:r>
              <a:rPr lang="en-GB" dirty="0" err="1"/>
              <a:t>ganrif</a:t>
            </a:r>
            <a:r>
              <a:rPr lang="en-GB" dirty="0"/>
              <a:t>?</a:t>
            </a:r>
          </a:p>
          <a:p>
            <a:r>
              <a:rPr lang="en-GB" dirty="0" err="1"/>
              <a:t>Ystyriwch</a:t>
            </a:r>
            <a:r>
              <a:rPr lang="en-GB" dirty="0"/>
              <a:t> pam bod y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a’r dosbarth </a:t>
            </a:r>
            <a:r>
              <a:rPr lang="en-GB" dirty="0" err="1"/>
              <a:t>uwch</a:t>
            </a:r>
            <a:r>
              <a:rPr lang="en-GB" dirty="0"/>
              <a:t> yn </a:t>
            </a:r>
            <a:r>
              <a:rPr lang="en-GB" dirty="0" err="1"/>
              <a:t>nerfus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a’r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(Forster)?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did industrial development affect education in the 19th Century?</a:t>
            </a:r>
          </a:p>
          <a:p>
            <a:r>
              <a:rPr lang="en-GB" dirty="0"/>
              <a:t>Consider why the upper middle class and upper class may have been nervous about the Elementary School Act (Forster)?</a:t>
            </a:r>
          </a:p>
        </p:txBody>
      </p:sp>
      <p:pic>
        <p:nvPicPr>
          <p:cNvPr id="6" name="Picture 5" descr="Forum Group ·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533" y="4652222"/>
            <a:ext cx="2628053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199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Cynrychiolaeth</a:t>
            </a:r>
            <a:r>
              <a:rPr lang="en-GB" dirty="0"/>
              <a:t> y </a:t>
            </a:r>
            <a:r>
              <a:rPr lang="en-GB" dirty="0" err="1"/>
              <a:t>Bobl</a:t>
            </a:r>
            <a:r>
              <a:rPr lang="en-GB" dirty="0"/>
              <a:t> 1884</a:t>
            </a:r>
            <a:br>
              <a:rPr lang="en-GB" dirty="0"/>
            </a:br>
            <a:r>
              <a:rPr lang="en-GB" dirty="0"/>
              <a:t>Representation of the People Act 1884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Ymestyn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dyn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oedd yn talu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/>
              <a:t>£10 y </a:t>
            </a:r>
            <a:r>
              <a:rPr lang="en-GB" dirty="0" err="1"/>
              <a:t>flwyddyn</a:t>
            </a:r>
            <a:r>
              <a:rPr lang="en-GB" dirty="0"/>
              <a:t> neu yn </a:t>
            </a:r>
            <a:r>
              <a:rPr lang="en-GB" dirty="0" err="1"/>
              <a:t>berchen</a:t>
            </a:r>
            <a:r>
              <a:rPr lang="en-GB" dirty="0"/>
              <a:t> </a:t>
            </a:r>
            <a:r>
              <a:rPr lang="en-GB" dirty="0" err="1"/>
              <a:t>tir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£10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pleidleisio</a:t>
            </a:r>
            <a:endParaRPr lang="en-GB" dirty="0"/>
          </a:p>
          <a:p>
            <a:r>
              <a:rPr lang="en-GB" dirty="0"/>
              <a:t>Hyn yn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y </a:t>
            </a:r>
            <a:r>
              <a:rPr lang="en-GB" dirty="0" err="1"/>
              <a:t>dynion</a:t>
            </a:r>
            <a:r>
              <a:rPr lang="en-GB" dirty="0"/>
              <a:t>  oedd yn gallu </a:t>
            </a:r>
            <a:r>
              <a:rPr lang="en-GB" dirty="0" err="1"/>
              <a:t>pleidleisio</a:t>
            </a:r>
            <a:r>
              <a:rPr lang="en-GB" dirty="0"/>
              <a:t> -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tua</a:t>
            </a:r>
            <a:r>
              <a:rPr lang="en-GB" dirty="0"/>
              <a:t> 60% o’r </a:t>
            </a:r>
            <a:r>
              <a:rPr lang="en-GB" dirty="0" err="1"/>
              <a:t>boblogaeth</a:t>
            </a:r>
            <a:r>
              <a:rPr lang="en-GB" dirty="0"/>
              <a:t> (Trueman,2016)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Extended the voting right to every male who paid rent of £10 a year or had land worth £10 had the right to vote.</a:t>
            </a:r>
          </a:p>
          <a:p>
            <a:r>
              <a:rPr lang="en-GB"/>
              <a:t>This increased the number of people who could vote – approx. 60% (Trueman,2016)</a:t>
            </a:r>
            <a:endParaRPr lang="en-GB" dirty="0"/>
          </a:p>
        </p:txBody>
      </p:sp>
      <p:pic>
        <p:nvPicPr>
          <p:cNvPr id="1028" name="Picture 4" descr="C:\Users\Alison\AppData\Local\Microsoft\Windows\INetCache\IE\TKOVGAX5\Thinkin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712" y="5203767"/>
            <a:ext cx="926412" cy="125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loud Callout 4"/>
          <p:cNvSpPr/>
          <p:nvPr/>
        </p:nvSpPr>
        <p:spPr>
          <a:xfrm>
            <a:off x="6559206" y="4648200"/>
            <a:ext cx="3575394" cy="1676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would this affect education policy?</a:t>
            </a:r>
          </a:p>
        </p:txBody>
      </p:sp>
      <p:sp>
        <p:nvSpPr>
          <p:cNvPr id="9" name="Cloud Callout 8"/>
          <p:cNvSpPr/>
          <p:nvPr/>
        </p:nvSpPr>
        <p:spPr>
          <a:xfrm>
            <a:off x="855677" y="4865716"/>
            <a:ext cx="3575394" cy="1676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8409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Addysg 1902</a:t>
            </a:r>
            <a:br>
              <a:rPr lang="en-GB"/>
            </a:br>
            <a:r>
              <a:rPr lang="en-GB"/>
              <a:t>1902 Education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Ymestyn y system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Datblygu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ac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Cyflwyno</a:t>
            </a:r>
            <a:r>
              <a:rPr lang="en-GB" dirty="0"/>
              <a:t> system o </a:t>
            </a:r>
            <a:r>
              <a:rPr lang="en-GB" dirty="0" err="1"/>
              <a:t>lefydd</a:t>
            </a:r>
            <a:r>
              <a:rPr lang="en-GB" dirty="0"/>
              <a:t> am ddim (drwy </a:t>
            </a:r>
            <a:r>
              <a:rPr lang="en-GB" dirty="0" err="1"/>
              <a:t>ysgoloriaethau</a:t>
            </a:r>
            <a:r>
              <a:rPr lang="en-GB" dirty="0"/>
              <a:t> wedi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cyllido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tlawd</a:t>
            </a:r>
            <a:r>
              <a:rPr lang="en-GB" dirty="0"/>
              <a:t> ond </a:t>
            </a:r>
            <a:r>
              <a:rPr lang="en-GB" dirty="0" err="1"/>
              <a:t>galluog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fynychu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i’r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oedd yn gallu </a:t>
            </a:r>
            <a:r>
              <a:rPr lang="en-GB" dirty="0" err="1"/>
              <a:t>talu’r</a:t>
            </a:r>
            <a:r>
              <a:rPr lang="en-GB" dirty="0"/>
              <a:t> </a:t>
            </a:r>
            <a:r>
              <a:rPr lang="en-GB" dirty="0" err="1"/>
              <a:t>ffioedd</a:t>
            </a:r>
            <a:endParaRPr lang="en-GB" dirty="0"/>
          </a:p>
          <a:p>
            <a:r>
              <a:rPr lang="en-GB" dirty="0"/>
              <a:t>I’r 90% arall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r>
              <a:rPr lang="en-GB" dirty="0"/>
              <a:t> oedd </a:t>
            </a:r>
            <a:r>
              <a:rPr lang="en-GB" dirty="0" err="1"/>
              <a:t>yr</a:t>
            </a:r>
            <a:r>
              <a:rPr lang="en-GB" dirty="0"/>
              <a:t> unig </a:t>
            </a:r>
            <a:r>
              <a:rPr lang="en-GB" dirty="0" err="1"/>
              <a:t>opsiwn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Expansion of schooling system</a:t>
            </a:r>
          </a:p>
          <a:p>
            <a:r>
              <a:rPr lang="en-GB" dirty="0"/>
              <a:t>Development of grammar and secondary schools</a:t>
            </a:r>
          </a:p>
          <a:p>
            <a:r>
              <a:rPr lang="en-GB" dirty="0"/>
              <a:t>Free place system introduced – funded scholarships for a few able but poor children to attend grammar school</a:t>
            </a:r>
          </a:p>
          <a:p>
            <a:r>
              <a:rPr lang="en-GB" dirty="0"/>
              <a:t>Secondary schools for fee-paying middle class</a:t>
            </a:r>
          </a:p>
          <a:p>
            <a:r>
              <a:rPr lang="en-GB" dirty="0"/>
              <a:t>For remaining 90% elementary schools up to age 14 was all that was available</a:t>
            </a:r>
          </a:p>
        </p:txBody>
      </p:sp>
    </p:spTree>
    <p:extLst>
      <p:ext uri="{BB962C8B-B14F-4D97-AF65-F5344CB8AC3E}">
        <p14:creationId xmlns:p14="http://schemas.microsoft.com/office/powerpoint/2010/main" val="2012219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Addysg Fisher 1918</a:t>
            </a:r>
            <a:br>
              <a:rPr lang="en-GB"/>
            </a:br>
            <a:r>
              <a:rPr lang="en-GB"/>
              <a:t>Fisher Education Act 1918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yn </a:t>
            </a:r>
            <a:r>
              <a:rPr lang="en-GB" dirty="0" err="1"/>
              <a:t>orfodol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wladwriaeth</a:t>
            </a:r>
            <a:r>
              <a:rPr lang="en-GB" dirty="0"/>
              <a:t> yn </a:t>
            </a:r>
            <a:r>
              <a:rPr lang="en-GB" dirty="0" err="1"/>
              <a:t>gyfrifol</a:t>
            </a:r>
            <a:r>
              <a:rPr lang="en-GB" dirty="0"/>
              <a:t> am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Mwyafrif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dal yn mynd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r>
              <a:rPr lang="en-GB" dirty="0"/>
              <a:t> yn hytrach nag ysgol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wahan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Gwrthdaro</a:t>
            </a:r>
            <a:r>
              <a:rPr lang="en-GB" dirty="0"/>
              <a:t> rhwng gweld </a:t>
            </a:r>
            <a:r>
              <a:rPr lang="en-GB" dirty="0" err="1"/>
              <a:t>addysg</a:t>
            </a:r>
            <a:r>
              <a:rPr lang="en-GB" dirty="0"/>
              <a:t> fel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fel modd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dŵf</a:t>
            </a:r>
            <a:r>
              <a:rPr lang="en-GB" dirty="0"/>
              <a:t> </a:t>
            </a:r>
            <a:r>
              <a:rPr lang="en-GB" dirty="0" err="1"/>
              <a:t>economaidd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Secondary education compulsory up to the age of 14</a:t>
            </a:r>
          </a:p>
          <a:p>
            <a:r>
              <a:rPr lang="en-GB"/>
              <a:t>The state responsible for secondary schools</a:t>
            </a:r>
          </a:p>
          <a:p>
            <a:r>
              <a:rPr lang="en-GB"/>
              <a:t>Most children still went to elementary school up to age of 14 rather than a separate school for secondary education</a:t>
            </a:r>
          </a:p>
          <a:p>
            <a:r>
              <a:rPr lang="en-GB"/>
              <a:t>Conflict between seeing education as a social right and education as means towards economic growth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329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1944 – Y System </a:t>
            </a:r>
            <a:r>
              <a:rPr lang="en-GB" dirty="0" err="1"/>
              <a:t>Driphlyg</a:t>
            </a:r>
            <a:br>
              <a:rPr lang="en-GB" dirty="0"/>
            </a:br>
            <a:r>
              <a:rPr lang="en-GB" dirty="0"/>
              <a:t>1944 – The Tripartite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1944 –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Butler</a:t>
            </a:r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Swyddfa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System </a:t>
            </a:r>
            <a:r>
              <a:rPr lang="en-GB" dirty="0" err="1"/>
              <a:t>rhyngwladol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(</a:t>
            </a:r>
            <a:r>
              <a:rPr lang="en-GB" dirty="0" err="1"/>
              <a:t>hyd</a:t>
            </a:r>
            <a:r>
              <a:rPr lang="en-GB" dirty="0"/>
              <a:t> at 15 </a:t>
            </a:r>
            <a:r>
              <a:rPr lang="en-GB" dirty="0" err="1"/>
              <a:t>oed</a:t>
            </a:r>
            <a:r>
              <a:rPr lang="en-GB" dirty="0"/>
              <a:t> yn 1947)</a:t>
            </a:r>
          </a:p>
          <a:p>
            <a:r>
              <a:rPr lang="en-GB" dirty="0" err="1"/>
              <a:t>Rhaniad</a:t>
            </a:r>
            <a:r>
              <a:rPr lang="en-GB" dirty="0"/>
              <a:t> rhwng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ac </a:t>
            </a:r>
            <a:r>
              <a:rPr lang="en-GB" dirty="0" err="1"/>
              <a:t>uwchradd</a:t>
            </a:r>
            <a:r>
              <a:rPr lang="en-GB" dirty="0"/>
              <a:t> yn 11 </a:t>
            </a:r>
            <a:r>
              <a:rPr lang="en-GB" dirty="0" err="1"/>
              <a:t>oed</a:t>
            </a:r>
            <a:r>
              <a:rPr lang="en-GB" dirty="0"/>
              <a:t> a system </a:t>
            </a:r>
            <a:r>
              <a:rPr lang="en-GB" dirty="0" err="1"/>
              <a:t>driphlyg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1944 Butler Education Act.</a:t>
            </a:r>
          </a:p>
          <a:p>
            <a:r>
              <a:rPr lang="en-GB" dirty="0"/>
              <a:t>Ministry of Education opened. </a:t>
            </a:r>
          </a:p>
          <a:p>
            <a:r>
              <a:rPr lang="en-GB" dirty="0"/>
              <a:t>Universal system of secondary education (up to age 15 in 1947)</a:t>
            </a:r>
          </a:p>
          <a:p>
            <a:r>
              <a:rPr lang="en-GB" dirty="0"/>
              <a:t>Split between primary and secondary at age 11 and a tripartite system</a:t>
            </a:r>
          </a:p>
        </p:txBody>
      </p:sp>
      <p:pic>
        <p:nvPicPr>
          <p:cNvPr id="2051" name="Picture 3" descr="C:\Users\a.baggott\AppData\Local\Microsoft\Windows\Temporary Internet Files\Content.IE5\Z3Z69XB6\syllabus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1" y="4600788"/>
            <a:ext cx="1557301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816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br>
              <a:rPr lang="en-GB" dirty="0"/>
            </a:br>
            <a:r>
              <a:rPr lang="en-GB" dirty="0"/>
              <a:t>Secondary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9308" y="1835469"/>
            <a:ext cx="4184035" cy="3880772"/>
          </a:xfrm>
        </p:spPr>
        <p:txBody>
          <a:bodyPr/>
          <a:lstStyle/>
          <a:p>
            <a:r>
              <a:rPr lang="en-GB" sz="2000" dirty="0"/>
              <a:t>Tri math o ysgol </a:t>
            </a:r>
            <a:r>
              <a:rPr lang="en-GB" sz="2000" dirty="0" err="1"/>
              <a:t>uwchradd</a:t>
            </a:r>
            <a:r>
              <a:rPr lang="en-GB" sz="2000" dirty="0"/>
              <a:t>:</a:t>
            </a:r>
          </a:p>
          <a:p>
            <a:pPr lvl="1"/>
            <a:r>
              <a:rPr lang="en-GB" sz="2000" dirty="0" err="1"/>
              <a:t>Gramadeg</a:t>
            </a:r>
            <a:endParaRPr lang="en-GB" sz="2000" dirty="0"/>
          </a:p>
          <a:p>
            <a:pPr lvl="1"/>
            <a:r>
              <a:rPr lang="en-GB" sz="2000" dirty="0" err="1"/>
              <a:t>Technegol</a:t>
            </a:r>
            <a:endParaRPr lang="en-GB" sz="2000" dirty="0"/>
          </a:p>
          <a:p>
            <a:pPr lvl="1"/>
            <a:r>
              <a:rPr lang="en-GB" sz="2000" dirty="0"/>
              <a:t>Modern</a:t>
            </a:r>
          </a:p>
          <a:p>
            <a:pPr lvl="1"/>
            <a:r>
              <a:rPr lang="en-GB" dirty="0" err="1"/>
              <a:t>Deddf</a:t>
            </a:r>
            <a:r>
              <a:rPr lang="en-GB" dirty="0"/>
              <a:t> 1944 “The defining moment in the history of modern education” (Bartlett and Burton   t. 83)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5170" y="2431522"/>
            <a:ext cx="4184034" cy="3880773"/>
          </a:xfrm>
        </p:spPr>
        <p:txBody>
          <a:bodyPr>
            <a:normAutofit/>
          </a:bodyPr>
          <a:lstStyle/>
          <a:p>
            <a:r>
              <a:rPr lang="en-GB" sz="2000" dirty="0"/>
              <a:t>Three types of secondary school:</a:t>
            </a:r>
          </a:p>
          <a:p>
            <a:pPr lvl="1"/>
            <a:r>
              <a:rPr lang="en-GB" sz="2000" dirty="0"/>
              <a:t>Grammar</a:t>
            </a:r>
          </a:p>
          <a:p>
            <a:pPr lvl="1"/>
            <a:r>
              <a:rPr lang="en-GB" sz="2000" dirty="0"/>
              <a:t>Technical</a:t>
            </a:r>
          </a:p>
          <a:p>
            <a:pPr lvl="1"/>
            <a:r>
              <a:rPr lang="en-GB" sz="2000" dirty="0"/>
              <a:t>Secondary Modern</a:t>
            </a:r>
          </a:p>
          <a:p>
            <a:pPr lvl="1"/>
            <a:r>
              <a:rPr lang="en-GB" sz="2000" dirty="0"/>
              <a:t>1944 act “The defining moment in the history of modern education” (Bartlett and Burton p. 83)</a:t>
            </a:r>
          </a:p>
        </p:txBody>
      </p:sp>
      <p:pic>
        <p:nvPicPr>
          <p:cNvPr id="5" name="Picture 4" descr="Great Stone Road Secondary Modern School... © Dave Croker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085" y="4799087"/>
            <a:ext cx="2383556" cy="1571657"/>
          </a:xfrm>
          <a:prstGeom prst="rect">
            <a:avLst/>
          </a:prstGeom>
        </p:spPr>
      </p:pic>
      <p:pic>
        <p:nvPicPr>
          <p:cNvPr id="7" name="Picture 6" descr="Image result for Streatham Grammar School for Boys. 1950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4154" y="536251"/>
            <a:ext cx="2312681" cy="1746310"/>
          </a:xfrm>
          <a:prstGeom prst="rect">
            <a:avLst/>
          </a:prstGeom>
        </p:spPr>
      </p:pic>
      <p:pic>
        <p:nvPicPr>
          <p:cNvPr id="8" name="Picture 7" descr="Western Technical Training Command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038" y="3244426"/>
            <a:ext cx="2616307" cy="149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241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Pwysigrwydd Deddf Addysg 1944</a:t>
            </a:r>
            <a:br>
              <a:rPr lang="en-GB"/>
            </a:br>
            <a:r>
              <a:rPr lang="en-GB"/>
              <a:t>The importance of the 1944 Education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/>
              <a:t>Byddai </a:t>
            </a:r>
            <a:r>
              <a:rPr lang="en-GB" dirty="0" err="1"/>
              <a:t>lant</a:t>
            </a:r>
            <a:r>
              <a:rPr lang="en-GB" dirty="0"/>
              <a:t> dosbarth </a:t>
            </a:r>
            <a:r>
              <a:rPr lang="en-GB" dirty="0" err="1"/>
              <a:t>gweithiol</a:t>
            </a:r>
            <a:r>
              <a:rPr lang="en-GB" dirty="0"/>
              <a:t> wedi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System wedi ei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lwyddiant</a:t>
            </a:r>
            <a:r>
              <a:rPr lang="en-GB" dirty="0"/>
              <a:t> (</a:t>
            </a:r>
            <a:r>
              <a:rPr lang="en-GB" dirty="0" err="1"/>
              <a:t>prawf</a:t>
            </a:r>
            <a:r>
              <a:rPr lang="en-GB" dirty="0"/>
              <a:t> 11+)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Importance of education to economic advance and social welfare</a:t>
            </a:r>
          </a:p>
          <a:p>
            <a:r>
              <a:rPr lang="en-GB"/>
              <a:t>Working class children would have access to education</a:t>
            </a:r>
          </a:p>
          <a:p>
            <a:r>
              <a:rPr lang="en-GB"/>
              <a:t>Based on merit (11+ test)</a:t>
            </a:r>
            <a:endParaRPr lang="en-GB" dirty="0"/>
          </a:p>
        </p:txBody>
      </p:sp>
      <p:pic>
        <p:nvPicPr>
          <p:cNvPr id="3075" name="Picture 3" descr="C:\Users\Alison\AppData\Local\Microsoft\Windows\INetCache\IE\8307H8Z8\exam-sweat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440" y="4552859"/>
            <a:ext cx="1814708" cy="195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171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Beirniadaeth</a:t>
            </a:r>
            <a:r>
              <a:rPr lang="en-GB" dirty="0"/>
              <a:t> o’r system </a:t>
            </a:r>
            <a:r>
              <a:rPr lang="en-GB" dirty="0" err="1"/>
              <a:t>driphlyg</a:t>
            </a:r>
            <a:br>
              <a:rPr lang="en-GB" dirty="0"/>
            </a:br>
            <a:r>
              <a:rPr lang="en-GB" dirty="0"/>
              <a:t>Criticism of the tripartite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yn </a:t>
            </a:r>
            <a:r>
              <a:rPr lang="en-GB" dirty="0" err="1"/>
              <a:t>uwchraddol</a:t>
            </a:r>
            <a:endParaRPr lang="en-GB" dirty="0"/>
          </a:p>
          <a:p>
            <a:r>
              <a:rPr lang="en-GB" dirty="0"/>
              <a:t>Plant dosbarth </a:t>
            </a:r>
            <a:r>
              <a:rPr lang="en-GB" dirty="0" err="1"/>
              <a:t>gweithiol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anfantais</a:t>
            </a:r>
            <a:endParaRPr lang="en-GB" dirty="0"/>
          </a:p>
          <a:p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lle mewn ysgol </a:t>
            </a:r>
            <a:r>
              <a:rPr lang="en-GB" dirty="0" err="1"/>
              <a:t>ramadeg</a:t>
            </a:r>
            <a:endParaRPr lang="en-GB" dirty="0"/>
          </a:p>
          <a:p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plant mewn un o’r tri </a:t>
            </a:r>
            <a:r>
              <a:rPr lang="en-GB" dirty="0" err="1"/>
              <a:t>categori</a:t>
            </a:r>
            <a:endParaRPr lang="en-GB" dirty="0"/>
          </a:p>
          <a:p>
            <a:r>
              <a:rPr lang="en-GB" dirty="0"/>
              <a:t>Plant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‘</a:t>
            </a:r>
            <a:r>
              <a:rPr lang="en-GB" dirty="0" err="1"/>
              <a:t>labelu</a:t>
            </a:r>
            <a:r>
              <a:rPr lang="en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Grammar schools seen as superior</a:t>
            </a:r>
          </a:p>
          <a:p>
            <a:r>
              <a:rPr lang="en-GB"/>
              <a:t>Working class children under a disadvantage</a:t>
            </a:r>
          </a:p>
          <a:p>
            <a:r>
              <a:rPr lang="en-GB"/>
              <a:t>Pressure on middle class children to achieve a place at grammar school</a:t>
            </a:r>
          </a:p>
          <a:p>
            <a:r>
              <a:rPr lang="en-GB"/>
              <a:t>Difficult to place children into one of the three categories</a:t>
            </a:r>
          </a:p>
          <a:p>
            <a:r>
              <a:rPr lang="en-GB"/>
              <a:t>Pupils being ‘labelled’</a:t>
            </a:r>
            <a:endParaRPr lang="en-GB" dirty="0"/>
          </a:p>
        </p:txBody>
      </p:sp>
      <p:pic>
        <p:nvPicPr>
          <p:cNvPr id="4100" name="Picture 4" descr="C:\Users\Alison\AppData\Local\Microsoft\Windows\INetCache\IE\8307H8Z8\Ilkley_Grammar_School_main_build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763" y="379411"/>
            <a:ext cx="2350477" cy="141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ontext versus Urtext – Part 2 – The First Time We me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22" y="5256107"/>
            <a:ext cx="1899924" cy="142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287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8909" y="310464"/>
            <a:ext cx="8596668" cy="1320800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0880" y="1706776"/>
            <a:ext cx="4184035" cy="3880772"/>
          </a:xfrm>
        </p:spPr>
        <p:txBody>
          <a:bodyPr/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9 </a:t>
            </a:r>
            <a:r>
              <a:rPr lang="en-GB" dirty="0" err="1"/>
              <a:t>munud</a:t>
            </a:r>
            <a:r>
              <a:rPr lang="en-GB" dirty="0"/>
              <a:t> 45 </a:t>
            </a:r>
            <a:r>
              <a:rPr lang="en-GB" dirty="0" err="1"/>
              <a:t>eiliad</a:t>
            </a:r>
            <a:r>
              <a:rPr lang="en-GB" dirty="0"/>
              <a:t> o’r clip isod: </a:t>
            </a:r>
          </a:p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1944 (a </a:t>
            </a:r>
            <a:r>
              <a:rPr lang="en-GB" dirty="0" err="1"/>
              <a:t>enwir</a:t>
            </a:r>
            <a:r>
              <a:rPr lang="en-GB" dirty="0"/>
              <a:t> hefyd yn </a:t>
            </a:r>
            <a:r>
              <a:rPr lang="en-GB" dirty="0" err="1"/>
              <a:t>Ddeddf</a:t>
            </a:r>
            <a:r>
              <a:rPr lang="en-GB" dirty="0"/>
              <a:t> Butler) a </a:t>
            </a:r>
            <a:r>
              <a:rPr lang="en-GB" dirty="0" err="1"/>
              <a:t>chryfderau</a:t>
            </a:r>
            <a:r>
              <a:rPr lang="en-GB" dirty="0"/>
              <a:t> a </a:t>
            </a:r>
            <a:r>
              <a:rPr lang="en-GB" dirty="0" err="1"/>
              <a:t>gwendidau</a:t>
            </a:r>
            <a:r>
              <a:rPr lang="en-GB" dirty="0"/>
              <a:t> y </a:t>
            </a:r>
            <a:r>
              <a:rPr lang="en-GB" dirty="0" err="1"/>
              <a:t>Prawf</a:t>
            </a:r>
            <a:r>
              <a:rPr lang="en-GB" dirty="0"/>
              <a:t> 11+.</a:t>
            </a:r>
          </a:p>
          <a:p>
            <a:r>
              <a:rPr lang="en-GB" dirty="0"/>
              <a:t>Mater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4158" y="1631264"/>
            <a:ext cx="4184034" cy="3880773"/>
          </a:xfrm>
        </p:spPr>
        <p:txBody>
          <a:bodyPr/>
          <a:lstStyle/>
          <a:p>
            <a:r>
              <a:rPr lang="en-GB" dirty="0"/>
              <a:t>Watch up to 9 minutes 45 seconds of the following clip: </a:t>
            </a:r>
          </a:p>
          <a:p>
            <a:r>
              <a:rPr lang="en-GB" dirty="0"/>
              <a:t>Reflect on the Education Act 1944 (also known as the Butler Act) and the strengths and weaknesses of the 11+ Tests. </a:t>
            </a:r>
          </a:p>
          <a:p>
            <a:r>
              <a:rPr lang="en-GB" dirty="0"/>
              <a:t>A contested educational issue?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CCE36B-30E7-18D3-93F0-4AF449240543}"/>
              </a:ext>
            </a:extLst>
          </p:cNvPr>
          <p:cNvSpPr txBox="1"/>
          <p:nvPr/>
        </p:nvSpPr>
        <p:spPr>
          <a:xfrm>
            <a:off x="2189480" y="4411040"/>
            <a:ext cx="60993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https://www.youtube.com/watch?v=7H6Mx7OOcvY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36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heddiw</a:t>
            </a:r>
            <a:br>
              <a:rPr lang="en-GB" dirty="0"/>
            </a:br>
            <a:r>
              <a:rPr lang="en-GB" dirty="0"/>
              <a:t>Grammar schools today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clipiau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o’r </a:t>
            </a:r>
            <a:r>
              <a:rPr lang="en-GB" dirty="0" err="1"/>
              <a:t>rhaglen</a:t>
            </a:r>
            <a:r>
              <a:rPr lang="en-GB" dirty="0"/>
              <a:t> BBC ‘Grammar schools: Who gets in?’</a:t>
            </a:r>
          </a:p>
          <a:p>
            <a:r>
              <a:rPr lang="en-GB" dirty="0">
                <a:hlinkClick r:id="rId2"/>
              </a:rPr>
              <a:t>https://www.bbc.co.uk/programmes/p0688424</a:t>
            </a:r>
            <a:endParaRPr lang="en-GB" dirty="0"/>
          </a:p>
          <a:p>
            <a:r>
              <a:rPr lang="en-GB" dirty="0">
                <a:hlinkClick r:id="rId3"/>
              </a:rPr>
              <a:t>https://www.bbc.co.uk/programmes/p0687y62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https://www.bbc.co.uk/programmes/p0692vbm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yw’r </a:t>
            </a:r>
            <a:r>
              <a:rPr lang="en-GB" dirty="0" err="1"/>
              <a:t>heriau</a:t>
            </a:r>
            <a:r>
              <a:rPr lang="en-GB" dirty="0"/>
              <a:t> gyda’r system?</a:t>
            </a:r>
          </a:p>
          <a:p>
            <a:r>
              <a:rPr lang="en-GB" dirty="0"/>
              <a:t>Beth yw’r </a:t>
            </a:r>
            <a:r>
              <a:rPr lang="en-GB" dirty="0" err="1"/>
              <a:t>gwahaniaeth</a:t>
            </a:r>
            <a:r>
              <a:rPr lang="en-GB" dirty="0"/>
              <a:t> rhwng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ac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modern?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Watch these clip from BBC series ‘Grammar schools: Who gets in?’</a:t>
            </a:r>
          </a:p>
          <a:p>
            <a:r>
              <a:rPr lang="en-GB" dirty="0">
                <a:hlinkClick r:id="rId2"/>
              </a:rPr>
              <a:t>https://www.bbc.co.uk/programmes/p0688424</a:t>
            </a:r>
            <a:endParaRPr lang="en-GB" dirty="0"/>
          </a:p>
          <a:p>
            <a:r>
              <a:rPr lang="en-GB" dirty="0">
                <a:hlinkClick r:id="rId3"/>
              </a:rPr>
              <a:t>https://www.bbc.co.uk/programmes/p0687y62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https://www.bbc.co.uk/programmes/p0692vbm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Consider what the challenges are with this system?</a:t>
            </a:r>
          </a:p>
          <a:p>
            <a:r>
              <a:rPr lang="en-GB" dirty="0"/>
              <a:t>What are some of the differences between a grammar and a secondary modern school system?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533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Tŵf ysgolion cyfun</a:t>
            </a:r>
            <a:br>
              <a:rPr lang="en-GB"/>
            </a:br>
            <a:r>
              <a:rPr lang="en-GB"/>
              <a:t>The growth of the comprehensive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Tŵf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yn dilyn </a:t>
            </a:r>
            <a:r>
              <a:rPr lang="en-GB" dirty="0" err="1"/>
              <a:t>yr</a:t>
            </a:r>
            <a:r>
              <a:rPr lang="en-GB" dirty="0"/>
              <a:t> Ail </a:t>
            </a:r>
            <a:r>
              <a:rPr lang="en-GB" dirty="0" err="1"/>
              <a:t>Ryfel</a:t>
            </a:r>
            <a:r>
              <a:rPr lang="en-GB" dirty="0"/>
              <a:t> </a:t>
            </a:r>
            <a:r>
              <a:rPr lang="en-GB" dirty="0" err="1"/>
              <a:t>Byd</a:t>
            </a:r>
            <a:endParaRPr lang="en-GB" dirty="0"/>
          </a:p>
          <a:p>
            <a:r>
              <a:rPr lang="en-GB" dirty="0" err="1"/>
              <a:t>Buddsoddi</a:t>
            </a:r>
            <a:r>
              <a:rPr lang="en-GB" dirty="0"/>
              <a:t> mewn </a:t>
            </a:r>
            <a:r>
              <a:rPr lang="en-GB" dirty="0" err="1"/>
              <a:t>addysg</a:t>
            </a:r>
            <a:r>
              <a:rPr lang="en-GB" dirty="0"/>
              <a:t> yn </a:t>
            </a:r>
            <a:r>
              <a:rPr lang="en-GB" dirty="0" err="1"/>
              <a:t>flaenoriaeth</a:t>
            </a:r>
            <a:endParaRPr lang="en-GB" dirty="0"/>
          </a:p>
          <a:p>
            <a:r>
              <a:rPr lang="en-GB" dirty="0" err="1"/>
              <a:t>Tŵf</a:t>
            </a:r>
            <a:r>
              <a:rPr lang="en-GB" dirty="0"/>
              <a:t> y dosbarth </a:t>
            </a:r>
            <a:r>
              <a:rPr lang="en-GB" dirty="0" err="1"/>
              <a:t>canol</a:t>
            </a:r>
            <a:endParaRPr lang="en-GB" dirty="0"/>
          </a:p>
          <a:p>
            <a:r>
              <a:rPr lang="en-GB" dirty="0" err="1"/>
              <a:t>Dadleuon</a:t>
            </a:r>
            <a:r>
              <a:rPr lang="en-GB" dirty="0"/>
              <a:t> dros </a:t>
            </a:r>
            <a:r>
              <a:rPr lang="en-GB" dirty="0" err="1"/>
              <a:t>wario</a:t>
            </a:r>
            <a:r>
              <a:rPr lang="en-GB" dirty="0"/>
              <a:t> </a:t>
            </a:r>
            <a:r>
              <a:rPr lang="en-GB" dirty="0" err="1"/>
              <a:t>nwy</a:t>
            </a:r>
            <a:r>
              <a:rPr lang="en-GB" dirty="0"/>
              <a:t> o </a:t>
            </a:r>
            <a:r>
              <a:rPr lang="en-GB" dirty="0" err="1"/>
              <a:t>gyllid</a:t>
            </a:r>
            <a:r>
              <a:rPr lang="en-GB" dirty="0"/>
              <a:t> </a:t>
            </a:r>
            <a:r>
              <a:rPr lang="en-GB" dirty="0" err="1"/>
              <a:t>cyhoeddus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Economic growth following Second World War</a:t>
            </a:r>
          </a:p>
          <a:p>
            <a:r>
              <a:rPr lang="en-GB"/>
              <a:t>Investing in education seen as a priority</a:t>
            </a:r>
          </a:p>
          <a:p>
            <a:r>
              <a:rPr lang="en-GB"/>
              <a:t>Growth of the middle class</a:t>
            </a:r>
          </a:p>
          <a:p>
            <a:r>
              <a:rPr lang="en-GB"/>
              <a:t>Arguments for increased public expenditure on education</a:t>
            </a:r>
            <a:endParaRPr lang="en-GB" dirty="0"/>
          </a:p>
        </p:txBody>
      </p:sp>
      <p:pic>
        <p:nvPicPr>
          <p:cNvPr id="5122" name="Picture 2" descr="C:\Users\Alison\AppData\Local\Microsoft\Windows\INetCache\IE\U6H5WDAK\GoldEaglePric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0730" y="4665"/>
            <a:ext cx="184638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6635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br>
              <a:rPr lang="en-GB" dirty="0"/>
            </a:br>
            <a:r>
              <a:rPr lang="en-GB" dirty="0"/>
              <a:t>Comprehensive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Cefnogaeth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r>
              <a:rPr lang="en-GB" dirty="0"/>
              <a:t> – </a:t>
            </a:r>
            <a:r>
              <a:rPr lang="en-GB" dirty="0" err="1"/>
              <a:t>galw</a:t>
            </a:r>
            <a:r>
              <a:rPr lang="en-GB" dirty="0"/>
              <a:t> am </a:t>
            </a:r>
            <a:r>
              <a:rPr lang="en-GB" dirty="0" err="1"/>
              <a:t>newid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 </a:t>
            </a:r>
            <a:r>
              <a:rPr lang="en-GB" dirty="0" err="1"/>
              <a:t>phrifysgolion</a:t>
            </a:r>
            <a:r>
              <a:rPr lang="en-GB" dirty="0"/>
              <a:t> yn bwysig – </a:t>
            </a:r>
            <a:r>
              <a:rPr lang="en-GB" dirty="0" err="1"/>
              <a:t>gweledigaeth</a:t>
            </a:r>
            <a:r>
              <a:rPr lang="en-GB" dirty="0"/>
              <a:t> o </a:t>
            </a:r>
            <a:r>
              <a:rPr lang="en-GB" dirty="0" err="1"/>
              <a:t>ddyfodol</a:t>
            </a:r>
            <a:r>
              <a:rPr lang="en-GB" dirty="0"/>
              <a:t> </a:t>
            </a:r>
            <a:r>
              <a:rPr lang="en-GB" dirty="0" err="1"/>
              <a:t>technolegol</a:t>
            </a:r>
            <a:endParaRPr lang="en-GB" dirty="0"/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democratiaeth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– </a:t>
            </a:r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ffiniau</a:t>
            </a:r>
            <a:r>
              <a:rPr lang="en-GB" dirty="0"/>
              <a:t> dosbarth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Comprehensive school movement – calls for a change in education</a:t>
            </a:r>
          </a:p>
          <a:p>
            <a:r>
              <a:rPr lang="en-GB" dirty="0"/>
              <a:t>Powerful vision of a technological future – role of schools and universities crucial</a:t>
            </a:r>
          </a:p>
          <a:p>
            <a:r>
              <a:rPr lang="en-GB" dirty="0"/>
              <a:t>Creation of social democracy – breaking down barriers</a:t>
            </a:r>
          </a:p>
        </p:txBody>
      </p:sp>
      <p:pic>
        <p:nvPicPr>
          <p:cNvPr id="5" name="Picture 4" descr="James Hornsby Comprehensive School,... © Trevor Harris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8933" y="4745961"/>
            <a:ext cx="2297358" cy="1525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543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r>
              <a:rPr lang="en-GB" dirty="0"/>
              <a:t> (</a:t>
            </a:r>
            <a:r>
              <a:rPr lang="en-GB" dirty="0" err="1"/>
              <a:t>gwyliwch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>
                <a:hlinkClick r:id="rId2"/>
              </a:rPr>
              <a:t>Comprehensive schools</a:t>
            </a:r>
            <a:r>
              <a:rPr lang="en-GB" dirty="0"/>
              <a:t> (watch)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560216"/>
            <a:ext cx="418403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Gwaredu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11+ mewn </a:t>
            </a:r>
            <a:r>
              <a:rPr lang="en-GB" dirty="0" err="1"/>
              <a:t>ardaloedd</a:t>
            </a:r>
            <a:r>
              <a:rPr lang="en-GB" dirty="0"/>
              <a:t> gydag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yn fwy </a:t>
            </a:r>
            <a:r>
              <a:rPr lang="en-GB" dirty="0" err="1"/>
              <a:t>plentyn-ganolog</a:t>
            </a:r>
            <a:r>
              <a:rPr lang="en-GB" dirty="0"/>
              <a:t> yn dilyn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Plowden</a:t>
            </a:r>
            <a:r>
              <a:rPr lang="en-GB" dirty="0"/>
              <a:t> (1967)</a:t>
            </a:r>
          </a:p>
          <a:p>
            <a:r>
              <a:rPr lang="en-GB" dirty="0"/>
              <a:t>Plant ddim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labelu</a:t>
            </a:r>
            <a:r>
              <a:rPr lang="en-GB" dirty="0"/>
              <a:t> fel </a:t>
            </a:r>
            <a:r>
              <a:rPr lang="en-GB" dirty="0" err="1"/>
              <a:t>methiant</a:t>
            </a:r>
            <a:r>
              <a:rPr lang="en-GB" dirty="0"/>
              <a:t> yn 11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 err="1"/>
              <a:t>Dewis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r>
              <a:rPr lang="en-GB" dirty="0"/>
              <a:t> yn y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 err="1"/>
              <a:t>Gosod</a:t>
            </a:r>
            <a:r>
              <a:rPr lang="en-GB" dirty="0"/>
              <a:t>, </a:t>
            </a:r>
            <a:r>
              <a:rPr lang="en-GB" dirty="0" err="1"/>
              <a:t>ffrydio</a:t>
            </a:r>
            <a:r>
              <a:rPr lang="en-GB" dirty="0"/>
              <a:t> a gallu </a:t>
            </a:r>
            <a:r>
              <a:rPr lang="en-GB" dirty="0" err="1"/>
              <a:t>cymysg</a:t>
            </a:r>
            <a:endParaRPr lang="en-GB" dirty="0"/>
          </a:p>
          <a:p>
            <a:r>
              <a:rPr lang="en-GB" dirty="0"/>
              <a:t>Rhwng 1965 a 1975 death 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ysgol y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a </a:t>
            </a:r>
            <a:r>
              <a:rPr lang="en-GB" dirty="0" err="1"/>
              <a:t>Lloegr</a:t>
            </a:r>
            <a:r>
              <a:rPr lang="en-GB" dirty="0"/>
              <a:t> yn ysgol </a:t>
            </a:r>
            <a:r>
              <a:rPr lang="en-GB" dirty="0" err="1"/>
              <a:t>gyfun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0930" y="2634723"/>
            <a:ext cx="4184034" cy="38807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11+ tests abolished in areas with comprehensive schools </a:t>
            </a:r>
          </a:p>
          <a:p>
            <a:r>
              <a:rPr lang="en-GB" dirty="0"/>
              <a:t>Primary schools could follow more child- centred progressive </a:t>
            </a:r>
            <a:r>
              <a:rPr lang="en-GB" dirty="0" err="1"/>
              <a:t>Plowden</a:t>
            </a:r>
            <a:r>
              <a:rPr lang="en-GB" dirty="0"/>
              <a:t> Report (1967) </a:t>
            </a:r>
          </a:p>
          <a:p>
            <a:r>
              <a:rPr lang="en-GB" dirty="0"/>
              <a:t>No longer stigmatized as a failure at 11 years old</a:t>
            </a:r>
          </a:p>
          <a:p>
            <a:r>
              <a:rPr lang="en-GB" dirty="0"/>
              <a:t>Choice and diversity in the curriculum</a:t>
            </a:r>
          </a:p>
          <a:p>
            <a:r>
              <a:rPr lang="en-GB" dirty="0"/>
              <a:t>Setting, streaming and mixed ability</a:t>
            </a:r>
          </a:p>
          <a:p>
            <a:r>
              <a:rPr lang="en-GB" dirty="0"/>
              <a:t>Between 1965 and 1975 nearly all state schools in England and Wales became comprehensives</a:t>
            </a: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00ACEE19-BD4E-9245-396B-35D7CD00C7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7240" y="1242455"/>
            <a:ext cx="611293" cy="611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010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947" y="839789"/>
            <a:ext cx="8596668" cy="1320800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 1965 – 1988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yn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fod yn </a:t>
            </a:r>
            <a:r>
              <a:rPr lang="en-GB" dirty="0" err="1"/>
              <a:t>boblogaidd</a:t>
            </a:r>
            <a:r>
              <a:rPr lang="en-GB" dirty="0"/>
              <a:t> mewn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ardaloedd</a:t>
            </a:r>
            <a:r>
              <a:rPr lang="en-GB" dirty="0"/>
              <a:t> ac </a:t>
            </a:r>
            <a:r>
              <a:rPr lang="en-GB" dirty="0" err="1"/>
              <a:t>ychydig</a:t>
            </a:r>
            <a:r>
              <a:rPr lang="en-GB" dirty="0"/>
              <a:t> iawn o </a:t>
            </a:r>
            <a:r>
              <a:rPr lang="en-GB" dirty="0" err="1"/>
              <a:t>ddefnydd</a:t>
            </a:r>
            <a:r>
              <a:rPr lang="en-GB" dirty="0"/>
              <a:t> oedd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preifat</a:t>
            </a:r>
            <a:r>
              <a:rPr lang="en-GB" dirty="0"/>
              <a:t>. Yn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gwelwyd</a:t>
            </a:r>
            <a:r>
              <a:rPr lang="en-GB" dirty="0"/>
              <a:t> </a:t>
            </a:r>
            <a:r>
              <a:rPr lang="en-GB" dirty="0" err="1"/>
              <a:t>ehangu’r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dros y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mlynedd</a:t>
            </a:r>
            <a:r>
              <a:rPr lang="en-GB" dirty="0"/>
              <a:t> diwethaf.</a:t>
            </a:r>
          </a:p>
          <a:p>
            <a:r>
              <a:rPr lang="en-GB" dirty="0"/>
              <a:t>Mae </a:t>
            </a:r>
            <a:r>
              <a:rPr lang="en-GB" dirty="0" err="1"/>
              <a:t>dadl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ai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ddethol</a:t>
            </a:r>
            <a:r>
              <a:rPr lang="en-GB" dirty="0"/>
              <a:t> neu </a:t>
            </a:r>
            <a:r>
              <a:rPr lang="en-GB" dirty="0" err="1">
                <a:hlinkClick r:id="rId2"/>
              </a:rPr>
              <a:t>gyfun</a:t>
            </a:r>
            <a:r>
              <a:rPr lang="en-GB" dirty="0"/>
              <a:t> yw'r math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. </a:t>
            </a:r>
          </a:p>
          <a:p>
            <a:r>
              <a:rPr lang="en-GB" dirty="0"/>
              <a:t>Gweler y clip </a:t>
            </a:r>
            <a:r>
              <a:rPr lang="en-GB" dirty="0" err="1"/>
              <a:t>fideo</a:t>
            </a:r>
            <a:r>
              <a:rPr lang="en-GB" dirty="0"/>
              <a:t> uchod.</a:t>
            </a:r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dadleuon</a:t>
            </a:r>
            <a:r>
              <a:rPr lang="en-GB" dirty="0"/>
              <a:t> a </a:t>
            </a:r>
            <a:r>
              <a:rPr lang="en-GB" dirty="0" err="1"/>
              <a:t>gyflwynir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bob un</a:t>
            </a:r>
          </a:p>
          <a:p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safle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ymestyn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ddethol</a:t>
            </a:r>
            <a:r>
              <a:rPr lang="en-GB" dirty="0"/>
              <a:t>.</a:t>
            </a:r>
          </a:p>
          <a:p>
            <a:r>
              <a:rPr lang="en-GB" dirty="0" err="1"/>
              <a:t>Ystyriwch</a:t>
            </a:r>
            <a:r>
              <a:rPr lang="en-GB" dirty="0"/>
              <a:t> pam fod hwn yn </a:t>
            </a:r>
            <a:r>
              <a:rPr lang="en-GB" dirty="0" err="1"/>
              <a:t>gymaint</a:t>
            </a:r>
            <a:r>
              <a:rPr lang="en-GB" dirty="0"/>
              <a:t> o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 mewn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From 1965 – 1988 grammar schools remained popular in many areas and the private school system was largely untouched. In England grammar school provision has been extended over the last ten years.</a:t>
            </a:r>
          </a:p>
          <a:p>
            <a:r>
              <a:rPr lang="en-GB" dirty="0"/>
              <a:t> There is continuing debate as to whether grammar (also currently known as selective schools) or </a:t>
            </a:r>
            <a:r>
              <a:rPr lang="en-GB" dirty="0">
                <a:hlinkClick r:id="rId2"/>
              </a:rPr>
              <a:t>comprehensive schooling </a:t>
            </a:r>
            <a:r>
              <a:rPr lang="en-GB" dirty="0"/>
              <a:t>is the most effective form of secondary education. </a:t>
            </a:r>
          </a:p>
          <a:p>
            <a:r>
              <a:rPr lang="en-GB" dirty="0"/>
              <a:t>See video clip hyperlink above.</a:t>
            </a:r>
          </a:p>
          <a:p>
            <a:r>
              <a:rPr lang="en-GB" dirty="0"/>
              <a:t>Consider the arguments put forward for each.</a:t>
            </a:r>
          </a:p>
          <a:p>
            <a:r>
              <a:rPr lang="en-GB" dirty="0"/>
              <a:t>Research the government’s current position on expanding selective education.</a:t>
            </a:r>
          </a:p>
          <a:p>
            <a:r>
              <a:rPr lang="en-GB" dirty="0"/>
              <a:t>Consider why is this such a contested issue in education?</a:t>
            </a:r>
          </a:p>
        </p:txBody>
      </p:sp>
    </p:spTree>
    <p:extLst>
      <p:ext uri="{BB962C8B-B14F-4D97-AF65-F5344CB8AC3E}">
        <p14:creationId xmlns:p14="http://schemas.microsoft.com/office/powerpoint/2010/main" val="3821633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ddadl fawr</a:t>
            </a:r>
            <a:br>
              <a:rPr lang="en-GB" dirty="0"/>
            </a:br>
            <a:r>
              <a:rPr lang="en-GB" dirty="0"/>
              <a:t>The ‘great debate’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9948" y="2160589"/>
            <a:ext cx="4441422" cy="3880772"/>
          </a:xfrm>
        </p:spPr>
        <p:txBody>
          <a:bodyPr/>
          <a:lstStyle/>
          <a:p>
            <a:r>
              <a:rPr lang="en-GB" dirty="0" err="1"/>
              <a:t>Araith</a:t>
            </a:r>
            <a:r>
              <a:rPr lang="en-GB" dirty="0"/>
              <a:t> James Callaghan,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Weinidog</a:t>
            </a:r>
            <a:r>
              <a:rPr lang="en-GB" dirty="0"/>
              <a:t> </a:t>
            </a:r>
            <a:r>
              <a:rPr lang="en-GB" dirty="0" err="1"/>
              <a:t>Llafur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Ngholeg</a:t>
            </a:r>
            <a:r>
              <a:rPr lang="en-GB" dirty="0"/>
              <a:t> Ruskin 1976:</a:t>
            </a:r>
          </a:p>
          <a:p>
            <a:r>
              <a:rPr lang="en-GB" dirty="0" err="1"/>
              <a:t>Cwricwlwm</a:t>
            </a:r>
            <a:r>
              <a:rPr lang="en-GB" dirty="0"/>
              <a:t> yn </a:t>
            </a:r>
            <a:r>
              <a:rPr lang="en-GB" dirty="0" err="1"/>
              <a:t>anaddas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fodern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ffocws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yrfaoedd</a:t>
            </a:r>
            <a:r>
              <a:rPr lang="en-GB" dirty="0"/>
              <a:t> mewn </a:t>
            </a:r>
            <a:r>
              <a:rPr lang="en-GB" dirty="0" err="1"/>
              <a:t>diwydiant</a:t>
            </a:r>
            <a:endParaRPr lang="en-GB" dirty="0"/>
          </a:p>
          <a:p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athrawon</a:t>
            </a:r>
            <a:endParaRPr lang="en-GB" dirty="0"/>
          </a:p>
          <a:p>
            <a:r>
              <a:rPr lang="en-GB" dirty="0"/>
              <a:t>Angen fwy o </a:t>
            </a:r>
            <a:r>
              <a:rPr lang="en-GB" dirty="0" err="1"/>
              <a:t>atebolrwydd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system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372377" cy="3880773"/>
          </a:xfrm>
        </p:spPr>
        <p:txBody>
          <a:bodyPr/>
          <a:lstStyle/>
          <a:p>
            <a:r>
              <a:rPr lang="en-GB" dirty="0"/>
              <a:t>James Callaghan Labour Prime Minister speech Ruskin College 1976:</a:t>
            </a:r>
          </a:p>
          <a:p>
            <a:pPr lvl="1"/>
            <a:r>
              <a:rPr lang="en-GB" dirty="0"/>
              <a:t>Curriculum not suitable for modern economy</a:t>
            </a:r>
          </a:p>
          <a:p>
            <a:pPr lvl="1"/>
            <a:r>
              <a:rPr lang="en-GB" dirty="0"/>
              <a:t>Lack of focus on careers in industry</a:t>
            </a:r>
          </a:p>
          <a:p>
            <a:pPr lvl="1"/>
            <a:r>
              <a:rPr lang="en-GB" dirty="0"/>
              <a:t>Teacher autonomy questioned</a:t>
            </a:r>
          </a:p>
          <a:p>
            <a:pPr lvl="1"/>
            <a:r>
              <a:rPr lang="en-GB" dirty="0"/>
              <a:t>Education system needed to be more accountable</a:t>
            </a:r>
          </a:p>
        </p:txBody>
      </p:sp>
      <p:pic>
        <p:nvPicPr>
          <p:cNvPr id="7171" name="Picture 3" descr="C:\Users\Alison\AppData\Local\Microsoft\Windows\INetCache\IE\CHEY5274\60px-James_Callaghan_and_Carter_crop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895" y="246380"/>
            <a:ext cx="1295400" cy="168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8543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Diwygio Addysg 1988</a:t>
            </a:r>
            <a:br>
              <a:rPr lang="en-GB"/>
            </a:br>
            <a:r>
              <a:rPr lang="en-GB"/>
              <a:t>1988 Education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strwythurol</a:t>
            </a:r>
            <a:r>
              <a:rPr lang="en-GB" dirty="0"/>
              <a:t> a </a:t>
            </a:r>
            <a:r>
              <a:rPr lang="en-GB" dirty="0" err="1"/>
              <a:t>chwricwlwm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yn </a:t>
            </a:r>
            <a:r>
              <a:rPr lang="en-GB" dirty="0" err="1"/>
              <a:t>cystadlu</a:t>
            </a:r>
            <a:r>
              <a:rPr lang="en-GB" dirty="0"/>
              <a:t> yn erbyn ei gilydd</a:t>
            </a:r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endParaRPr lang="en-GB" dirty="0"/>
          </a:p>
          <a:p>
            <a:r>
              <a:rPr lang="en-GB" dirty="0" err="1"/>
              <a:t>Tabl</a:t>
            </a:r>
            <a:r>
              <a:rPr lang="en-GB" dirty="0"/>
              <a:t> </a:t>
            </a:r>
            <a:r>
              <a:rPr lang="en-GB" dirty="0" err="1"/>
              <a:t>cynghrair</a:t>
            </a:r>
            <a:r>
              <a:rPr lang="en-GB" dirty="0"/>
              <a:t> o </a:t>
            </a:r>
            <a:r>
              <a:rPr lang="en-GB" dirty="0" err="1"/>
              <a:t>ganlyniadau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gyhoeddi</a:t>
            </a:r>
            <a:endParaRPr lang="en-GB" dirty="0"/>
          </a:p>
          <a:p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Structural and curriculum changes</a:t>
            </a:r>
          </a:p>
          <a:p>
            <a:r>
              <a:rPr lang="en-GB" dirty="0"/>
              <a:t>Schools competed against each other</a:t>
            </a:r>
          </a:p>
          <a:p>
            <a:r>
              <a:rPr lang="en-GB" dirty="0"/>
              <a:t>Traditional subject-based curriculum</a:t>
            </a:r>
          </a:p>
          <a:p>
            <a:r>
              <a:rPr lang="en-GB" dirty="0"/>
              <a:t>League table of exam results introduced</a:t>
            </a:r>
          </a:p>
          <a:p>
            <a:r>
              <a:rPr lang="en-GB" dirty="0"/>
              <a:t>Contested issues?</a:t>
            </a:r>
          </a:p>
        </p:txBody>
      </p:sp>
    </p:spTree>
    <p:extLst>
      <p:ext uri="{BB962C8B-B14F-4D97-AF65-F5344CB8AC3E}">
        <p14:creationId xmlns:p14="http://schemas.microsoft.com/office/powerpoint/2010/main" val="19367173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Rhestr gyfeirnodi/Reference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Bartlett, S. and Burton, D (2016) Introduction to Education Studies. Sage: London</a:t>
            </a:r>
          </a:p>
          <a:p>
            <a:r>
              <a:rPr lang="en-GB" dirty="0"/>
              <a:t>British Library (no date) Discovering literature: Romantics and Victorians. Available online: </a:t>
            </a:r>
            <a:r>
              <a:rPr lang="en-GB" dirty="0">
                <a:hlinkClick r:id="rId2"/>
              </a:rPr>
              <a:t>http://www.bl.uk/romantics-and-victorians/articles/ragged-schools</a:t>
            </a:r>
            <a:r>
              <a:rPr lang="en-GB" dirty="0"/>
              <a:t> (accessed 18/8/19)</a:t>
            </a:r>
          </a:p>
          <a:p>
            <a:r>
              <a:rPr lang="en-GB" dirty="0"/>
              <a:t>Gillard, D. (2018) Education in England: The history of our schools. Available online </a:t>
            </a:r>
            <a:r>
              <a:rPr lang="en-GB" dirty="0">
                <a:hlinkClick r:id="rId3"/>
              </a:rPr>
              <a:t>http://www.educationengland.org.uk/history/chapter05.html#04</a:t>
            </a:r>
            <a:r>
              <a:rPr lang="en-GB" dirty="0"/>
              <a:t>  (accessed 18/8/16)</a:t>
            </a:r>
          </a:p>
          <a:p>
            <a:r>
              <a:rPr lang="en-GB" dirty="0"/>
              <a:t>Morris, R. and Perry, T. (2017) Educational Review:  Reframing the English Grammar School Debate. Available online: </a:t>
            </a:r>
            <a:r>
              <a:rPr lang="en-GB" dirty="0">
                <a:hlinkClick r:id="rId4"/>
              </a:rPr>
              <a:t>https://web-b-ebscohost-com.ezproxy.uwtsd.ac.uk/ehost/pdfviewer/pdfviewer?vid=1&amp;sid=e160285b-10aa-4ce3-ad59-919cd6aed8b6%40pdc-v-sessmgr03</a:t>
            </a:r>
            <a:r>
              <a:rPr lang="en-GB" dirty="0"/>
              <a:t> (accessed 12/7/19)</a:t>
            </a:r>
          </a:p>
          <a:p>
            <a:r>
              <a:rPr lang="en-GB" dirty="0"/>
              <a:t>Times Higher Education (1996) Comprehensive Schools: The History. Available online: </a:t>
            </a:r>
            <a:r>
              <a:rPr lang="en-GB" dirty="0">
                <a:hlinkClick r:id="rId5"/>
              </a:rPr>
              <a:t>https://www.timeshighereducation.com/news/comprehensive-schools-the-history/92186.article#survey-answer</a:t>
            </a:r>
            <a:r>
              <a:rPr lang="en-GB" dirty="0"/>
              <a:t> (accessed 18/7/17)</a:t>
            </a:r>
          </a:p>
          <a:p>
            <a:r>
              <a:rPr lang="en-GB" dirty="0" err="1"/>
              <a:t>Trueman</a:t>
            </a:r>
            <a:r>
              <a:rPr lang="en-GB" dirty="0"/>
              <a:t>, C. (2016) The History Learning Site: The 1884 Reform Act. Available online: </a:t>
            </a:r>
            <a:br>
              <a:rPr lang="en-GB" dirty="0"/>
            </a:br>
            <a:r>
              <a:rPr lang="en-GB" dirty="0">
                <a:hlinkClick r:id="rId6"/>
              </a:rPr>
              <a:t>http://www.historylearningsite.co.uk/british-electoral-history-since-1832/the-1884-reform-act/</a:t>
            </a:r>
            <a:r>
              <a:rPr lang="en-GB" dirty="0"/>
              <a:t> (accessed 18/7/17)</a:t>
            </a:r>
          </a:p>
        </p:txBody>
      </p:sp>
    </p:spTree>
    <p:extLst>
      <p:ext uri="{BB962C8B-B14F-4D97-AF65-F5344CB8AC3E}">
        <p14:creationId xmlns:p14="http://schemas.microsoft.com/office/powerpoint/2010/main" val="37004017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2519</Words>
  <Application>Microsoft Office PowerPoint</Application>
  <PresentationFormat>Widescreen</PresentationFormat>
  <Paragraphs>237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Trebuchet MS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Deilliannau Dysgu Learning Outcomes</vt:lpstr>
      <vt:lpstr>Cyfnodau allweddol yn hanes datblygiad addysg Cymru a Lloegr Key periods in Welsh and English education development</vt:lpstr>
      <vt:lpstr>Tuag at addysg y wladwriaeth  1800 - 70 Towards state education 1800 - 70</vt:lpstr>
      <vt:lpstr>PowerPoint Presentation</vt:lpstr>
      <vt:lpstr>Deddf Addysg Elfennol Forster 1870 Forster Elementary Education Act 1870</vt:lpstr>
      <vt:lpstr>Deddf Addysg Elfennol Forster 1870 Forster Elementary Education Act 1870</vt:lpstr>
      <vt:lpstr>Pwrpas yr Ysgolion Elfennol newydd Purpose of the new Elementary Schools </vt:lpstr>
      <vt:lpstr>Ystyriwch / Consider </vt:lpstr>
      <vt:lpstr>Deddf Cynrychiolaeth y Bobl 1884 Representation of the People Act 1884</vt:lpstr>
      <vt:lpstr>Deddf Addysg 1902 1902 Education Act</vt:lpstr>
      <vt:lpstr>Deddf Addysg Fisher 1918 Fisher Education Act 1918</vt:lpstr>
      <vt:lpstr>1944 – Y System Driphlyg 1944 – The Tripartite System</vt:lpstr>
      <vt:lpstr>Addysg Uwchradd Secondary Education</vt:lpstr>
      <vt:lpstr>Pwysigrwydd Deddf Addysg 1944 The importance of the 1944 Education Act</vt:lpstr>
      <vt:lpstr>Beirniadaeth o’r system driphlyg Criticism of the tripartite system</vt:lpstr>
      <vt:lpstr>Tasg / Task</vt:lpstr>
      <vt:lpstr>Ysgolion gramadeg heddiw Grammar schools today </vt:lpstr>
      <vt:lpstr>Tŵf ysgolion cyfun The growth of the comprehensive system</vt:lpstr>
      <vt:lpstr>Ysgolion Cyfun Comprehensive schools</vt:lpstr>
      <vt:lpstr>Ysgolion Cyfun (gwyliwch)      Comprehensive schools (watch)</vt:lpstr>
      <vt:lpstr>Tasg / Task</vt:lpstr>
      <vt:lpstr>Y ddadl fawr The ‘great debate’</vt:lpstr>
      <vt:lpstr>Deddf Diwygio Addysg 1988 1988 Education Reform Act</vt:lpstr>
      <vt:lpstr>Rhestr gyfeirnodi/Reference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Sue Ainsworth</cp:lastModifiedBy>
  <cp:revision>23</cp:revision>
  <dcterms:created xsi:type="dcterms:W3CDTF">2019-06-11T15:19:39Z</dcterms:created>
  <dcterms:modified xsi:type="dcterms:W3CDTF">2023-10-23T12:47:44Z</dcterms:modified>
</cp:coreProperties>
</file>