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AEF1B6-88E3-7962-C23B-2E74DC1883B3}" v="58" dt="2022-11-04T12:35:55.370"/>
    <p1510:client id="{22B9169B-F608-C369-4D0C-3222A6CBAD27}" v="39" dt="2022-11-11T09:44:23.118"/>
    <p1510:client id="{2DCC267B-87D5-3BDB-84CA-F1F15B8FABDE}" v="389" dt="2022-11-06T18:06:39.693"/>
    <p1510:client id="{3E6C2BD4-7BBC-6CB5-1F84-8452496334B0}" v="5" dt="2022-11-04T12:41:47.651"/>
    <p1510:client id="{3FF9663B-A85B-A60F-B70D-2BABCBCF8873}" v="90" dt="2022-11-06T18:11:42.520"/>
    <p1510:client id="{4644ACD2-0058-484D-8754-32F35586B914}" v="49" dt="2022-10-14T11:29:44.537"/>
    <p1510:client id="{6BE3402F-3951-0F0D-11D0-452B508186D9}" v="1529" dt="2022-11-04T12:22:26.028"/>
    <p1510:client id="{704FD90E-CB3D-6EAD-619B-D2BAE7D88208}" v="57" dt="2022-11-04T12:56:55.881"/>
    <p1510:client id="{995AD83D-43C5-AE04-2252-EA9045595BCC}" v="12" dt="2022-10-21T09:23:29.346"/>
    <p1510:client id="{AC0FD69E-5727-381C-B54A-1A026562F388}" v="551" dt="2022-10-25T21:18:44.6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ableStyles" Target="tableStyles.xml" Id="rId8" /><Relationship Type="http://schemas.openxmlformats.org/officeDocument/2006/relationships/slide" Target="slides/slide2.xml" Id="rId3" /><Relationship Type="http://schemas.openxmlformats.org/officeDocument/2006/relationships/theme" Target="theme/theme1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viewProps" Target="viewProps.xml" Id="rId6" /><Relationship Type="http://schemas.openxmlformats.org/officeDocument/2006/relationships/presProps" Target="presProps.xml" Id="rId5" /><Relationship Type="http://schemas.microsoft.com/office/2015/10/relationships/revisionInfo" Target="revisionInfo.xml" Id="rId10" /><Relationship Type="http://schemas.openxmlformats.org/officeDocument/2006/relationships/slide" Target="slides/slide3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75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548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628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429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132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907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705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347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967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357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562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11/11/2022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227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13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7317131.2011.598069" TargetMode="External"/><Relationship Id="rId2" Type="http://schemas.openxmlformats.org/officeDocument/2006/relationships/hyperlink" Target="https://doi.org/10.1016/j.jaad.2019.06.129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8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2" name="Picture 3">
            <a:extLst>
              <a:ext uri="{FF2B5EF4-FFF2-40B4-BE49-F238E27FC236}">
                <a16:creationId xmlns:a16="http://schemas.microsoft.com/office/drawing/2014/main" id="{05D214C6-6C62-2DF8-394D-A1D1A65B54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703" r="-2" b="9046"/>
          <a:stretch/>
        </p:blipFill>
        <p:spPr>
          <a:xfrm>
            <a:off x="21" y="57519"/>
            <a:ext cx="12191979" cy="6857989"/>
          </a:xfrm>
          <a:prstGeom prst="rect">
            <a:avLst/>
          </a:prstGeom>
        </p:spPr>
      </p:pic>
      <p:sp>
        <p:nvSpPr>
          <p:cNvPr id="63" name="Freeform: Shape 10">
            <a:extLst>
              <a:ext uri="{FF2B5EF4-FFF2-40B4-BE49-F238E27FC236}">
                <a16:creationId xmlns:a16="http://schemas.microsoft.com/office/drawing/2014/main" id="{ED1BE14B-C94E-4A1A-B076-39CCA2304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399987" y="694217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0119" y="1190036"/>
            <a:ext cx="2515263" cy="2946277"/>
          </a:xfrm>
        </p:spPr>
        <p:txBody>
          <a:bodyPr anchor="b">
            <a:normAutofit/>
          </a:bodyPr>
          <a:lstStyle/>
          <a:p>
            <a:r>
              <a:rPr lang="en-GB" dirty="0">
                <a:cs typeface="Calibri Light"/>
              </a:rPr>
              <a:t>Learning In Digital Era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0119" y="4405256"/>
            <a:ext cx="2443783" cy="12627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dirty="0">
                <a:cs typeface="Calibri"/>
              </a:rPr>
              <a:t>Talibah Williams</a:t>
            </a:r>
          </a:p>
          <a:p>
            <a:pPr algn="ctr"/>
            <a:r>
              <a:rPr lang="en-GB" dirty="0">
                <a:cs typeface="Calibri"/>
              </a:rPr>
              <a:t>Student 2216225</a:t>
            </a:r>
          </a:p>
        </p:txBody>
      </p:sp>
      <p:sp>
        <p:nvSpPr>
          <p:cNvPr id="64" name="Freeform: Shape 12">
            <a:extLst>
              <a:ext uri="{FF2B5EF4-FFF2-40B4-BE49-F238E27FC236}">
                <a16:creationId xmlns:a16="http://schemas.microsoft.com/office/drawing/2014/main" id="{504BBA99-27AB-4A46-A679-B01BBAC68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435574" y="669191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3A5B02A-6910-A32F-811F-8426649E4A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1457776"/>
              </p:ext>
            </p:extLst>
          </p:nvPr>
        </p:nvGraphicFramePr>
        <p:xfrm>
          <a:off x="517584" y="488830"/>
          <a:ext cx="11304345" cy="5714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037">
                  <a:extLst>
                    <a:ext uri="{9D8B030D-6E8A-4147-A177-3AD203B41FA5}">
                      <a16:colId xmlns:a16="http://schemas.microsoft.com/office/drawing/2014/main" val="3585337925"/>
                    </a:ext>
                  </a:extLst>
                </a:gridCol>
                <a:gridCol w="1974210">
                  <a:extLst>
                    <a:ext uri="{9D8B030D-6E8A-4147-A177-3AD203B41FA5}">
                      <a16:colId xmlns:a16="http://schemas.microsoft.com/office/drawing/2014/main" val="4050463416"/>
                    </a:ext>
                  </a:extLst>
                </a:gridCol>
                <a:gridCol w="2410597">
                  <a:extLst>
                    <a:ext uri="{9D8B030D-6E8A-4147-A177-3AD203B41FA5}">
                      <a16:colId xmlns:a16="http://schemas.microsoft.com/office/drawing/2014/main" val="1344502659"/>
                    </a:ext>
                  </a:extLst>
                </a:gridCol>
                <a:gridCol w="1844039">
                  <a:extLst>
                    <a:ext uri="{9D8B030D-6E8A-4147-A177-3AD203B41FA5}">
                      <a16:colId xmlns:a16="http://schemas.microsoft.com/office/drawing/2014/main" val="1965146781"/>
                    </a:ext>
                  </a:extLst>
                </a:gridCol>
                <a:gridCol w="2045262">
                  <a:extLst>
                    <a:ext uri="{9D8B030D-6E8A-4147-A177-3AD203B41FA5}">
                      <a16:colId xmlns:a16="http://schemas.microsoft.com/office/drawing/2014/main" val="1404268035"/>
                    </a:ext>
                  </a:extLst>
                </a:gridCol>
                <a:gridCol w="1160200">
                  <a:extLst>
                    <a:ext uri="{9D8B030D-6E8A-4147-A177-3AD203B41FA5}">
                      <a16:colId xmlns:a16="http://schemas.microsoft.com/office/drawing/2014/main" val="1043204003"/>
                    </a:ext>
                  </a:extLst>
                </a:gridCol>
              </a:tblGrid>
              <a:tr h="1596831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Times New Roman"/>
                        </a:rPr>
                        <a:t>Long Term Goals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Times New Roman"/>
                        </a:rPr>
                        <a:t>Career Goals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Times New Roman"/>
                        </a:rPr>
                        <a:t>Key skills Needed for Each Goal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Times New Roman"/>
                        </a:rPr>
                        <a:t>What skills need to be worked on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Times New Roman"/>
                        </a:rPr>
                        <a:t>What actions are going to be taken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Times New Roman"/>
                        </a:rPr>
                        <a:t>When will the training day be completed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8993226"/>
                  </a:ext>
                </a:extLst>
              </a:tr>
              <a:tr h="1596831">
                <a:tc rowSpan="3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Times New Roman"/>
                        </a:rPr>
                        <a:t>Be able to manage my own team and be successful </a:t>
                      </a:r>
                      <a:endParaRPr lang="en-GB" sz="16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Times New Roman"/>
                        </a:rPr>
                        <a:t>Be a successful hair stylist with a large cliental base.</a:t>
                      </a:r>
                      <a:endParaRPr lang="en-GB" sz="160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Times New Roman"/>
                        </a:rPr>
                        <a:t>Employability skills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Listening and communication skills.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Basic hair styling knowledge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Employability   skills</a:t>
                      </a:r>
                      <a:endParaRPr lang="en-US" sz="1600" b="0" i="0" u="none" strike="noStrike" noProof="0"/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Listening skills  </a:t>
                      </a: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communicating with clients.</a:t>
                      </a:r>
                      <a:endParaRPr lang="en-GB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Times New Roman"/>
                        </a:rPr>
                        <a:t>Plan ahead and take the courses or training I need to take to be successful</a:t>
                      </a:r>
                      <a:endParaRPr lang="en-US" sz="160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Times New Roman"/>
                        </a:rPr>
                        <a:t>3months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8547714"/>
                  </a:ext>
                </a:extLst>
              </a:tr>
              <a:tr h="134470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Times New Roman"/>
                        </a:rPr>
                        <a:t>Own my own business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Times New Roman"/>
                        </a:rPr>
                        <a:t>Leadership skill and management skills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Basic knowledge in hairdressing</a:t>
                      </a:r>
                      <a:endParaRPr lang="en-GB" sz="160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Times New Roman"/>
                        </a:rPr>
                        <a:t>Working as a team.</a:t>
                      </a:r>
                    </a:p>
                    <a:p>
                      <a:pPr marL="0" lvl="0" indent="0">
                        <a:buNone/>
                      </a:pPr>
                      <a:endParaRPr lang="en-GB" sz="160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  <a:p>
                      <a:pPr lvl="0">
                        <a:buNone/>
                      </a:pPr>
                      <a:endParaRPr lang="en-GB" sz="1600" dirty="0">
                        <a:solidFill>
                          <a:schemeClr val="tx1"/>
                        </a:solidFill>
                        <a:latin typeface="Times New Roman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Taking positive criticism.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Work with people I can learn from.</a:t>
                      </a:r>
                      <a:endParaRPr lang="en-US" sz="160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tx1"/>
                          </a:solidFill>
                          <a:latin typeface="Times New Roman"/>
                        </a:rPr>
                        <a:t>5years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7992711"/>
                  </a:ext>
                </a:extLst>
              </a:tr>
              <a:tr h="1176617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chemeClr val="tx1"/>
                          </a:solidFill>
                          <a:latin typeface="Times New Roman"/>
                        </a:rPr>
                        <a:t>Create my own hair brand</a:t>
                      </a:r>
                      <a:endParaRPr lang="en-US" sz="1600">
                        <a:latin typeface="Times New Roman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Times New Roman"/>
                        </a:rPr>
                        <a:t>Having the ability to promote and research/ networking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Times New Roman"/>
                        </a:rPr>
                        <a:t>Networking skills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Times New Roman"/>
                        </a:rPr>
                        <a:t>Communication skills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latin typeface="Times New Roman"/>
                        </a:rPr>
                        <a:t>Doing and online management course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1"/>
                          </a:solidFill>
                          <a:latin typeface="Times New Roman"/>
                        </a:rPr>
                        <a:t>10years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9867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4556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61D42-C3EE-6713-0F2F-F28565508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0B31D-8F61-3D9D-F181-54EB8A3C6D2C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>
            <a:off x="1073990" y="1571712"/>
            <a:ext cx="9924623" cy="421591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>
              <a:buFont typeface="Arial"/>
              <a:buChar char="•"/>
            </a:pPr>
            <a:endParaRPr lang="en-GB" sz="1800" b="0" dirty="0">
              <a:latin typeface="Times New Roman"/>
              <a:ea typeface="+mn-lt"/>
              <a:cs typeface="+mn-lt"/>
            </a:endParaRPr>
          </a:p>
          <a:p>
            <a:r>
              <a:rPr lang="en-GB" sz="1600" b="0" dirty="0">
                <a:latin typeface="Times New Roman"/>
                <a:ea typeface="+mn-lt"/>
                <a:cs typeface="+mn-lt"/>
              </a:rPr>
              <a:t> [1] K. Hammer, “Digital literacy is lacking, report finds,” Globe and mail, CNW Group Ltd. - Globe &amp; Mail, Toronto, </a:t>
            </a:r>
            <a:r>
              <a:rPr lang="en-GB" sz="1600" b="0" dirty="0" err="1">
                <a:latin typeface="Times New Roman"/>
                <a:ea typeface="+mn-lt"/>
                <a:cs typeface="+mn-lt"/>
              </a:rPr>
              <a:t>Ont</a:t>
            </a:r>
            <a:r>
              <a:rPr lang="en-GB" sz="1600" b="0" dirty="0">
                <a:latin typeface="Times New Roman"/>
                <a:ea typeface="+mn-lt"/>
                <a:cs typeface="+mn-lt"/>
              </a:rPr>
              <a:t>, p. A8–, 2012.</a:t>
            </a:r>
            <a:endParaRPr lang="en-GB" sz="1600" b="0">
              <a:latin typeface="Times New Roman"/>
              <a:cs typeface="Times New Roman"/>
            </a:endParaRPr>
          </a:p>
          <a:p>
            <a:r>
              <a:rPr lang="en-GB" sz="1600" b="0" dirty="0">
                <a:latin typeface="Times New Roman"/>
                <a:ea typeface="+mn-lt"/>
                <a:cs typeface="+mn-lt"/>
              </a:rPr>
              <a:t> [2] Haber, J 2020, Critical Thinking, MIT Press, Cambridge. Available from: ProQuest eBook Central. [21 October 2022].</a:t>
            </a:r>
            <a:endParaRPr lang="en-GB" sz="1600">
              <a:latin typeface="Times New Roman"/>
              <a:ea typeface="+mn-lt"/>
              <a:cs typeface="Times New Roman"/>
            </a:endParaRPr>
          </a:p>
          <a:p>
            <a:r>
              <a:rPr lang="en-GB" sz="1600" b="0" dirty="0">
                <a:latin typeface="Times New Roman"/>
                <a:ea typeface="+mn-lt"/>
                <a:cs typeface="+mn-lt"/>
              </a:rPr>
              <a:t>[3] Claessens, B.J., Van </a:t>
            </a:r>
            <a:r>
              <a:rPr lang="en-GB" sz="1600" b="0" dirty="0" err="1">
                <a:latin typeface="Times New Roman"/>
                <a:ea typeface="+mn-lt"/>
                <a:cs typeface="+mn-lt"/>
              </a:rPr>
              <a:t>Eerde</a:t>
            </a:r>
            <a:r>
              <a:rPr lang="en-GB" sz="1600" b="0" dirty="0">
                <a:latin typeface="Times New Roman"/>
                <a:ea typeface="+mn-lt"/>
                <a:cs typeface="+mn-lt"/>
              </a:rPr>
              <a:t>, W., Rutte, C.G. and Roe, R.A., 2007. A review of the time management literature. Personnel review.</a:t>
            </a:r>
          </a:p>
          <a:p>
            <a:r>
              <a:rPr lang="en-GB" sz="1600" b="0" dirty="0">
                <a:latin typeface="Times New Roman"/>
                <a:ea typeface="+mn-lt"/>
                <a:cs typeface="+mn-lt"/>
              </a:rPr>
              <a:t>[4] Forsyth, P. (2013) Successful time management. 3rd ed. Philadelphia, Pa: Kogan Page Ltd</a:t>
            </a:r>
          </a:p>
          <a:p>
            <a:r>
              <a:rPr lang="en-GB" sz="1600" b="0" dirty="0">
                <a:latin typeface="Times New Roman"/>
                <a:ea typeface="+mn-lt"/>
                <a:cs typeface="+mn-lt"/>
              </a:rPr>
              <a:t>[5] Elston, D.M. (2019) ‘Mendeley’, Journal of the American Academy of Dermatology, 81(5), pp. 1071–1071. Available at: </a:t>
            </a:r>
            <a:r>
              <a:rPr lang="en-GB" sz="1600" b="0" dirty="0">
                <a:latin typeface="Times New Roman"/>
                <a:ea typeface="+mn-lt"/>
                <a:cs typeface="+mn-lt"/>
                <a:hlinkClick r:id="rId2"/>
              </a:rPr>
              <a:t>https://doi.org/10.1016/j.jaad.2019.06.1291</a:t>
            </a:r>
            <a:r>
              <a:rPr lang="en-GB" sz="1600" b="0" dirty="0">
                <a:latin typeface="Times New Roman"/>
                <a:ea typeface="+mn-lt"/>
                <a:cs typeface="+mn-lt"/>
              </a:rPr>
              <a:t>. </a:t>
            </a:r>
            <a:endParaRPr lang="en-GB" dirty="0">
              <a:latin typeface="Times New Roman"/>
            </a:endParaRPr>
          </a:p>
          <a:p>
            <a:r>
              <a:rPr lang="en-GB" sz="1600" b="0" dirty="0">
                <a:latin typeface="Times New Roman"/>
                <a:ea typeface="+mn-lt"/>
                <a:cs typeface="+mn-lt"/>
              </a:rPr>
              <a:t>[6] Curran, M. (2011) ‘Mendeley’, Technical services quarterly, 28(4), pp. 454–456. Available at: </a:t>
            </a:r>
            <a:r>
              <a:rPr lang="en-GB" sz="1600" b="0" dirty="0">
                <a:latin typeface="Times New Roman"/>
                <a:ea typeface="+mn-lt"/>
                <a:cs typeface="+mn-lt"/>
                <a:hlinkClick r:id="rId3"/>
              </a:rPr>
              <a:t>https://doi.org/10.1080/07317131.2011.598069</a:t>
            </a:r>
            <a:r>
              <a:rPr lang="en-GB" sz="1600" b="0" dirty="0">
                <a:latin typeface="Times New Roman"/>
                <a:ea typeface="+mn-lt"/>
                <a:cs typeface="+mn-lt"/>
              </a:rPr>
              <a:t>.</a:t>
            </a:r>
            <a:endParaRPr lang="en-GB" dirty="0">
              <a:latin typeface="Times New Roman"/>
            </a:endParaRPr>
          </a:p>
          <a:p>
            <a:r>
              <a:rPr lang="en-GB" sz="1600" b="0" dirty="0">
                <a:latin typeface="Times New Roman"/>
                <a:cs typeface="Times New Roman"/>
              </a:rPr>
              <a:t>[7] </a:t>
            </a:r>
            <a:r>
              <a:rPr lang="en-GB" sz="1600" b="0" dirty="0">
                <a:latin typeface="Times New Roman"/>
                <a:ea typeface="+mn-lt"/>
                <a:cs typeface="+mn-lt"/>
              </a:rPr>
              <a:t>Duckworth, A.L., Peterson, C., Matthews, M.D. and Kelly, D.R., 2007. Grit: perseverance and passion for long-term goals. </a:t>
            </a:r>
            <a:r>
              <a:rPr lang="en-GB" sz="1600" b="0" i="1" dirty="0">
                <a:latin typeface="Times New Roman"/>
                <a:ea typeface="+mn-lt"/>
                <a:cs typeface="+mn-lt"/>
              </a:rPr>
              <a:t>Journal of personality and social psychology</a:t>
            </a:r>
            <a:r>
              <a:rPr lang="en-GB" sz="1600" b="0" dirty="0">
                <a:latin typeface="Times New Roman"/>
                <a:ea typeface="+mn-lt"/>
                <a:cs typeface="+mn-lt"/>
              </a:rPr>
              <a:t>, </a:t>
            </a:r>
            <a:r>
              <a:rPr lang="en-GB" sz="1600" b="0" i="1" dirty="0">
                <a:latin typeface="Times New Roman"/>
                <a:ea typeface="+mn-lt"/>
                <a:cs typeface="+mn-lt"/>
              </a:rPr>
              <a:t>92</a:t>
            </a:r>
            <a:r>
              <a:rPr lang="en-GB" sz="1600" b="0" dirty="0">
                <a:latin typeface="Times New Roman"/>
                <a:ea typeface="+mn-lt"/>
                <a:cs typeface="+mn-lt"/>
              </a:rPr>
              <a:t>(6), p.1087.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AB6A5F-2389-0903-CACB-B6A7BCCCAF07}"/>
              </a:ext>
            </a:extLst>
          </p:cNvPr>
          <p:cNvSpPr txBox="1"/>
          <p:nvPr/>
        </p:nvSpPr>
        <p:spPr>
          <a:xfrm flipH="1">
            <a:off x="839638" y="1892061"/>
            <a:ext cx="175404" cy="817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325097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AnalogousFromLightSeedLeftStep">
      <a:dk1>
        <a:srgbClr val="000000"/>
      </a:dk1>
      <a:lt1>
        <a:srgbClr val="FFFFFF"/>
      </a:lt1>
      <a:dk2>
        <a:srgbClr val="233A3D"/>
      </a:dk2>
      <a:lt2>
        <a:srgbClr val="E2E8E8"/>
      </a:lt2>
      <a:accent1>
        <a:srgbClr val="EB7172"/>
      </a:accent1>
      <a:accent2>
        <a:srgbClr val="E75191"/>
      </a:accent2>
      <a:accent3>
        <a:srgbClr val="EB71D8"/>
      </a:accent3>
      <a:accent4>
        <a:srgbClr val="C151E7"/>
      </a:accent4>
      <a:accent5>
        <a:srgbClr val="9971EB"/>
      </a:accent5>
      <a:accent6>
        <a:srgbClr val="515FE7"/>
      </a:accent6>
      <a:hlink>
        <a:srgbClr val="568D8D"/>
      </a:hlink>
      <a:folHlink>
        <a:srgbClr val="7F7F7F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ChitchatVTI</vt:lpstr>
      <vt:lpstr>Learning In Digital Era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404</cp:revision>
  <dcterms:created xsi:type="dcterms:W3CDTF">2022-10-14T11:27:00Z</dcterms:created>
  <dcterms:modified xsi:type="dcterms:W3CDTF">2022-11-11T09:44:23Z</dcterms:modified>
</cp:coreProperties>
</file>