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44"/>
  </p:notesMasterIdLst>
  <p:sldIdLst>
    <p:sldId id="256" r:id="rId2"/>
    <p:sldId id="380" r:id="rId3"/>
    <p:sldId id="427" r:id="rId4"/>
    <p:sldId id="435" r:id="rId5"/>
    <p:sldId id="437" r:id="rId6"/>
    <p:sldId id="384" r:id="rId7"/>
    <p:sldId id="259" r:id="rId8"/>
    <p:sldId id="385" r:id="rId9"/>
    <p:sldId id="414" r:id="rId10"/>
    <p:sldId id="428" r:id="rId11"/>
    <p:sldId id="386" r:id="rId12"/>
    <p:sldId id="400" r:id="rId13"/>
    <p:sldId id="443" r:id="rId14"/>
    <p:sldId id="412" r:id="rId15"/>
    <p:sldId id="398" r:id="rId16"/>
    <p:sldId id="419" r:id="rId17"/>
    <p:sldId id="392" r:id="rId18"/>
    <p:sldId id="433" r:id="rId19"/>
    <p:sldId id="387" r:id="rId20"/>
    <p:sldId id="388" r:id="rId21"/>
    <p:sldId id="439" r:id="rId22"/>
    <p:sldId id="410" r:id="rId23"/>
    <p:sldId id="389" r:id="rId24"/>
    <p:sldId id="411" r:id="rId25"/>
    <p:sldId id="390" r:id="rId26"/>
    <p:sldId id="391" r:id="rId27"/>
    <p:sldId id="393" r:id="rId28"/>
    <p:sldId id="395" r:id="rId29"/>
    <p:sldId id="396" r:id="rId30"/>
    <p:sldId id="397" r:id="rId31"/>
    <p:sldId id="420" r:id="rId32"/>
    <p:sldId id="441" r:id="rId33"/>
    <p:sldId id="442" r:id="rId34"/>
    <p:sldId id="383" r:id="rId35"/>
    <p:sldId id="402" r:id="rId36"/>
    <p:sldId id="403" r:id="rId37"/>
    <p:sldId id="404" r:id="rId38"/>
    <p:sldId id="405" r:id="rId39"/>
    <p:sldId id="406" r:id="rId40"/>
    <p:sldId id="407" r:id="rId41"/>
    <p:sldId id="421" r:id="rId42"/>
    <p:sldId id="40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2784" autoAdjust="0"/>
    <p:restoredTop sz="94602"/>
  </p:normalViewPr>
  <p:slideViewPr>
    <p:cSldViewPr snapToGrid="0">
      <p:cViewPr varScale="1">
        <p:scale>
          <a:sx n="91" d="100"/>
          <a:sy n="91" d="100"/>
        </p:scale>
        <p:origin x="984" y="184"/>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_rels/data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58FF1D-D6E5-534C-9E6F-A27B0EEEACFA}" type="doc">
      <dgm:prSet loTypeId="urn:microsoft.com/office/officeart/2009/layout/CircleArrowProcess" loCatId="" qsTypeId="urn:microsoft.com/office/officeart/2005/8/quickstyle/simple1" qsCatId="simple" csTypeId="urn:microsoft.com/office/officeart/2005/8/colors/accent1_2" csCatId="accent1" phldr="1"/>
      <dgm:spPr/>
      <dgm:t>
        <a:bodyPr/>
        <a:lstStyle/>
        <a:p>
          <a:endParaRPr lang="en-GB"/>
        </a:p>
      </dgm:t>
    </dgm:pt>
    <dgm:pt modelId="{8D936376-7EDC-4340-B1DC-5579F690D34A}">
      <dgm:prSet phldrT="[Text]" custT="1"/>
      <dgm:spPr/>
      <dgm:t>
        <a:bodyPr/>
        <a:lstStyle/>
        <a:p>
          <a:r>
            <a:rPr lang="en-GB" sz="2800" dirty="0">
              <a:latin typeface="Verdana" panose="020B0604030504040204" pitchFamily="34" charset="0"/>
              <a:ea typeface="Verdana" panose="020B0604030504040204" pitchFamily="34" charset="0"/>
              <a:cs typeface="Verdana" panose="020B0604030504040204" pitchFamily="34" charset="0"/>
            </a:rPr>
            <a:t>June-July</a:t>
          </a:r>
        </a:p>
      </dgm:t>
    </dgm:pt>
    <dgm:pt modelId="{9BE17EEC-0E02-CB4A-B004-4D96A91AE46C}" type="parTrans" cxnId="{F71E0E0D-5B62-3E4B-9DD5-960894FAD0A3}">
      <dgm:prSet/>
      <dgm:spPr/>
      <dgm:t>
        <a:bodyPr/>
        <a:lstStyle/>
        <a:p>
          <a:endParaRPr lang="en-GB"/>
        </a:p>
      </dgm:t>
    </dgm:pt>
    <dgm:pt modelId="{482172C3-7E52-F049-9863-549C189D7857}" type="sibTrans" cxnId="{F71E0E0D-5B62-3E4B-9DD5-960894FAD0A3}">
      <dgm:prSet/>
      <dgm:spPr/>
      <dgm:t>
        <a:bodyPr/>
        <a:lstStyle/>
        <a:p>
          <a:endParaRPr lang="en-GB"/>
        </a:p>
      </dgm:t>
    </dgm:pt>
    <dgm:pt modelId="{A632E0B6-B5FC-D04D-81FA-D23C3AFA147B}">
      <dgm:prSet phldrT="[Text]"/>
      <dgm:spPr/>
      <dgm:t>
        <a:bodyPr/>
        <a:lstStyle/>
        <a:p>
          <a:r>
            <a:rPr lang="en-GB" dirty="0">
              <a:latin typeface="Verdana" panose="020B0604030504040204" pitchFamily="34" charset="0"/>
              <a:ea typeface="Verdana" panose="020B0604030504040204" pitchFamily="34" charset="0"/>
              <a:cs typeface="Verdana" panose="020B0604030504040204" pitchFamily="34" charset="0"/>
            </a:rPr>
            <a:t>August-</a:t>
          </a:r>
        </a:p>
        <a:p>
          <a:r>
            <a:rPr lang="en-GB" dirty="0">
              <a:latin typeface="Verdana" panose="020B0604030504040204" pitchFamily="34" charset="0"/>
              <a:ea typeface="Verdana" panose="020B0604030504040204" pitchFamily="34" charset="0"/>
              <a:cs typeface="Verdana" panose="020B0604030504040204" pitchFamily="34" charset="0"/>
            </a:rPr>
            <a:t>September</a:t>
          </a:r>
        </a:p>
      </dgm:t>
    </dgm:pt>
    <dgm:pt modelId="{0F5B9533-A6EB-A647-A1D3-B9C58ADFA8EB}" type="parTrans" cxnId="{86FA0E7D-BFEB-8748-8613-C27D0A939BB4}">
      <dgm:prSet/>
      <dgm:spPr/>
      <dgm:t>
        <a:bodyPr/>
        <a:lstStyle/>
        <a:p>
          <a:endParaRPr lang="en-GB"/>
        </a:p>
      </dgm:t>
    </dgm:pt>
    <dgm:pt modelId="{29D9109B-6593-304D-85CD-CB1B3E662A1E}" type="sibTrans" cxnId="{86FA0E7D-BFEB-8748-8613-C27D0A939BB4}">
      <dgm:prSet/>
      <dgm:spPr/>
      <dgm:t>
        <a:bodyPr/>
        <a:lstStyle/>
        <a:p>
          <a:endParaRPr lang="en-GB"/>
        </a:p>
      </dgm:t>
    </dgm:pt>
    <dgm:pt modelId="{FB12F84A-6530-B148-BCCE-168E563E0179}">
      <dgm:prSet phldrT="[Text]" custT="1"/>
      <dgm:spPr/>
      <dgm:t>
        <a:bodyPr/>
        <a:lstStyle/>
        <a:p>
          <a:r>
            <a:rPr lang="en-GB" sz="2000" dirty="0">
              <a:latin typeface="Verdana" panose="020B0604030504040204" pitchFamily="34" charset="0"/>
              <a:ea typeface="Verdana" panose="020B0604030504040204" pitchFamily="34" charset="0"/>
              <a:cs typeface="Verdana" panose="020B0604030504040204" pitchFamily="34" charset="0"/>
            </a:rPr>
            <a:t>October-December</a:t>
          </a:r>
        </a:p>
      </dgm:t>
    </dgm:pt>
    <dgm:pt modelId="{7B1BCDBC-9FED-9544-BEC1-486A42B6FCD3}" type="parTrans" cxnId="{9C49D41D-2836-3B4A-AF57-C29FBD04F32E}">
      <dgm:prSet/>
      <dgm:spPr/>
      <dgm:t>
        <a:bodyPr/>
        <a:lstStyle/>
        <a:p>
          <a:endParaRPr lang="en-GB"/>
        </a:p>
      </dgm:t>
    </dgm:pt>
    <dgm:pt modelId="{890FC4B9-BEDF-CC47-9344-73518138045B}" type="sibTrans" cxnId="{9C49D41D-2836-3B4A-AF57-C29FBD04F32E}">
      <dgm:prSet/>
      <dgm:spPr/>
      <dgm:t>
        <a:bodyPr/>
        <a:lstStyle/>
        <a:p>
          <a:endParaRPr lang="en-GB"/>
        </a:p>
      </dgm:t>
    </dgm:pt>
    <dgm:pt modelId="{C68A5201-07CF-C44E-BD85-D3D307ACBE0F}" type="pres">
      <dgm:prSet presAssocID="{7058FF1D-D6E5-534C-9E6F-A27B0EEEACFA}" presName="Name0" presStyleCnt="0">
        <dgm:presLayoutVars>
          <dgm:chMax val="7"/>
          <dgm:chPref val="7"/>
          <dgm:dir/>
          <dgm:animLvl val="lvl"/>
        </dgm:presLayoutVars>
      </dgm:prSet>
      <dgm:spPr/>
    </dgm:pt>
    <dgm:pt modelId="{AA783226-0239-3245-AC8B-0A8666A121B7}" type="pres">
      <dgm:prSet presAssocID="{8D936376-7EDC-4340-B1DC-5579F690D34A}" presName="Accent1" presStyleCnt="0"/>
      <dgm:spPr/>
    </dgm:pt>
    <dgm:pt modelId="{EE844EE9-9E5B-B14F-B745-82318500796C}" type="pres">
      <dgm:prSet presAssocID="{8D936376-7EDC-4340-B1DC-5579F690D34A}" presName="Accent" presStyleLbl="node1" presStyleIdx="0" presStyleCnt="3"/>
      <dgm:spPr/>
    </dgm:pt>
    <dgm:pt modelId="{D3DF5BAA-8312-1743-B0D8-7967158F89AA}" type="pres">
      <dgm:prSet presAssocID="{8D936376-7EDC-4340-B1DC-5579F690D34A}" presName="Parent1" presStyleLbl="revTx" presStyleIdx="0" presStyleCnt="3">
        <dgm:presLayoutVars>
          <dgm:chMax val="1"/>
          <dgm:chPref val="1"/>
          <dgm:bulletEnabled val="1"/>
        </dgm:presLayoutVars>
      </dgm:prSet>
      <dgm:spPr/>
    </dgm:pt>
    <dgm:pt modelId="{4918BFBB-FA7F-724D-A760-B140A1E5EEDC}" type="pres">
      <dgm:prSet presAssocID="{A632E0B6-B5FC-D04D-81FA-D23C3AFA147B}" presName="Accent2" presStyleCnt="0"/>
      <dgm:spPr/>
    </dgm:pt>
    <dgm:pt modelId="{6F11F7A3-CF62-C449-B90F-6D0806FA66C4}" type="pres">
      <dgm:prSet presAssocID="{A632E0B6-B5FC-D04D-81FA-D23C3AFA147B}" presName="Accent" presStyleLbl="node1" presStyleIdx="1" presStyleCnt="3"/>
      <dgm:spPr/>
    </dgm:pt>
    <dgm:pt modelId="{E7578979-68E3-544B-9052-6425635E173E}" type="pres">
      <dgm:prSet presAssocID="{A632E0B6-B5FC-D04D-81FA-D23C3AFA147B}" presName="Parent2" presStyleLbl="revTx" presStyleIdx="1" presStyleCnt="3" custScaleX="101408">
        <dgm:presLayoutVars>
          <dgm:chMax val="1"/>
          <dgm:chPref val="1"/>
          <dgm:bulletEnabled val="1"/>
        </dgm:presLayoutVars>
      </dgm:prSet>
      <dgm:spPr/>
    </dgm:pt>
    <dgm:pt modelId="{76157649-7DB7-2743-A098-66E3CA348272}" type="pres">
      <dgm:prSet presAssocID="{FB12F84A-6530-B148-BCCE-168E563E0179}" presName="Accent3" presStyleCnt="0"/>
      <dgm:spPr/>
    </dgm:pt>
    <dgm:pt modelId="{62863FE5-C631-1747-A367-9D847D87EE3C}" type="pres">
      <dgm:prSet presAssocID="{FB12F84A-6530-B148-BCCE-168E563E0179}" presName="Accent" presStyleLbl="node1" presStyleIdx="2" presStyleCnt="3"/>
      <dgm:spPr/>
    </dgm:pt>
    <dgm:pt modelId="{C68A8080-4FF2-524C-9437-843F3AA20664}" type="pres">
      <dgm:prSet presAssocID="{FB12F84A-6530-B148-BCCE-168E563E0179}" presName="Parent3" presStyleLbl="revTx" presStyleIdx="2" presStyleCnt="3">
        <dgm:presLayoutVars>
          <dgm:chMax val="1"/>
          <dgm:chPref val="1"/>
          <dgm:bulletEnabled val="1"/>
        </dgm:presLayoutVars>
      </dgm:prSet>
      <dgm:spPr/>
    </dgm:pt>
  </dgm:ptLst>
  <dgm:cxnLst>
    <dgm:cxn modelId="{F71E0E0D-5B62-3E4B-9DD5-960894FAD0A3}" srcId="{7058FF1D-D6E5-534C-9E6F-A27B0EEEACFA}" destId="{8D936376-7EDC-4340-B1DC-5579F690D34A}" srcOrd="0" destOrd="0" parTransId="{9BE17EEC-0E02-CB4A-B004-4D96A91AE46C}" sibTransId="{482172C3-7E52-F049-9863-549C189D7857}"/>
    <dgm:cxn modelId="{1E94C212-294E-8444-A584-B3EBC3F8A7AA}" type="presOf" srcId="{FB12F84A-6530-B148-BCCE-168E563E0179}" destId="{C68A8080-4FF2-524C-9437-843F3AA20664}" srcOrd="0" destOrd="0" presId="urn:microsoft.com/office/officeart/2009/layout/CircleArrowProcess"/>
    <dgm:cxn modelId="{9C49D41D-2836-3B4A-AF57-C29FBD04F32E}" srcId="{7058FF1D-D6E5-534C-9E6F-A27B0EEEACFA}" destId="{FB12F84A-6530-B148-BCCE-168E563E0179}" srcOrd="2" destOrd="0" parTransId="{7B1BCDBC-9FED-9544-BEC1-486A42B6FCD3}" sibTransId="{890FC4B9-BEDF-CC47-9344-73518138045B}"/>
    <dgm:cxn modelId="{06836225-4374-8949-9F87-6B40BD61D44D}" type="presOf" srcId="{A632E0B6-B5FC-D04D-81FA-D23C3AFA147B}" destId="{E7578979-68E3-544B-9052-6425635E173E}" srcOrd="0" destOrd="0" presId="urn:microsoft.com/office/officeart/2009/layout/CircleArrowProcess"/>
    <dgm:cxn modelId="{86FA0E7D-BFEB-8748-8613-C27D0A939BB4}" srcId="{7058FF1D-D6E5-534C-9E6F-A27B0EEEACFA}" destId="{A632E0B6-B5FC-D04D-81FA-D23C3AFA147B}" srcOrd="1" destOrd="0" parTransId="{0F5B9533-A6EB-A647-A1D3-B9C58ADFA8EB}" sibTransId="{29D9109B-6593-304D-85CD-CB1B3E662A1E}"/>
    <dgm:cxn modelId="{A8923780-D77C-8447-AE66-45954067336D}" type="presOf" srcId="{7058FF1D-D6E5-534C-9E6F-A27B0EEEACFA}" destId="{C68A5201-07CF-C44E-BD85-D3D307ACBE0F}" srcOrd="0" destOrd="0" presId="urn:microsoft.com/office/officeart/2009/layout/CircleArrowProcess"/>
    <dgm:cxn modelId="{85C4AEE6-A37B-D641-BEC8-DB92B70708A7}" type="presOf" srcId="{8D936376-7EDC-4340-B1DC-5579F690D34A}" destId="{D3DF5BAA-8312-1743-B0D8-7967158F89AA}" srcOrd="0" destOrd="0" presId="urn:microsoft.com/office/officeart/2009/layout/CircleArrowProcess"/>
    <dgm:cxn modelId="{714BAC55-A560-DF4C-8086-905FA711060A}" type="presParOf" srcId="{C68A5201-07CF-C44E-BD85-D3D307ACBE0F}" destId="{AA783226-0239-3245-AC8B-0A8666A121B7}" srcOrd="0" destOrd="0" presId="urn:microsoft.com/office/officeart/2009/layout/CircleArrowProcess"/>
    <dgm:cxn modelId="{537D584E-91A2-604F-8D1D-194E88B07A0B}" type="presParOf" srcId="{AA783226-0239-3245-AC8B-0A8666A121B7}" destId="{EE844EE9-9E5B-B14F-B745-82318500796C}" srcOrd="0" destOrd="0" presId="urn:microsoft.com/office/officeart/2009/layout/CircleArrowProcess"/>
    <dgm:cxn modelId="{90A555DD-3098-CE4C-A264-E72CAD1CCED3}" type="presParOf" srcId="{C68A5201-07CF-C44E-BD85-D3D307ACBE0F}" destId="{D3DF5BAA-8312-1743-B0D8-7967158F89AA}" srcOrd="1" destOrd="0" presId="urn:microsoft.com/office/officeart/2009/layout/CircleArrowProcess"/>
    <dgm:cxn modelId="{0B82F54A-4C84-C94E-8FAF-B490DD39232C}" type="presParOf" srcId="{C68A5201-07CF-C44E-BD85-D3D307ACBE0F}" destId="{4918BFBB-FA7F-724D-A760-B140A1E5EEDC}" srcOrd="2" destOrd="0" presId="urn:microsoft.com/office/officeart/2009/layout/CircleArrowProcess"/>
    <dgm:cxn modelId="{C3F1B24D-A63D-DE47-9866-0B7664D623DC}" type="presParOf" srcId="{4918BFBB-FA7F-724D-A760-B140A1E5EEDC}" destId="{6F11F7A3-CF62-C449-B90F-6D0806FA66C4}" srcOrd="0" destOrd="0" presId="urn:microsoft.com/office/officeart/2009/layout/CircleArrowProcess"/>
    <dgm:cxn modelId="{4E85FC8C-38ED-B645-985D-AD5D304698D7}" type="presParOf" srcId="{C68A5201-07CF-C44E-BD85-D3D307ACBE0F}" destId="{E7578979-68E3-544B-9052-6425635E173E}" srcOrd="3" destOrd="0" presId="urn:microsoft.com/office/officeart/2009/layout/CircleArrowProcess"/>
    <dgm:cxn modelId="{CCC9DC50-317C-424B-A2DD-A17AD93BE027}" type="presParOf" srcId="{C68A5201-07CF-C44E-BD85-D3D307ACBE0F}" destId="{76157649-7DB7-2743-A098-66E3CA348272}" srcOrd="4" destOrd="0" presId="urn:microsoft.com/office/officeart/2009/layout/CircleArrowProcess"/>
    <dgm:cxn modelId="{A183CFFA-C850-244E-A8E1-8A78E3FC5D0E}" type="presParOf" srcId="{76157649-7DB7-2743-A098-66E3CA348272}" destId="{62863FE5-C631-1747-A367-9D847D87EE3C}" srcOrd="0" destOrd="0" presId="urn:microsoft.com/office/officeart/2009/layout/CircleArrowProcess"/>
    <dgm:cxn modelId="{2E3A6613-2316-DA44-B671-BF18760A82B0}" type="presParOf" srcId="{C68A5201-07CF-C44E-BD85-D3D307ACBE0F}" destId="{C68A8080-4FF2-524C-9437-843F3AA20664}" srcOrd="5"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058FF1D-D6E5-534C-9E6F-A27B0EEEACFA}" type="doc">
      <dgm:prSet loTypeId="urn:microsoft.com/office/officeart/2009/layout/CircleArrowProcess" loCatId="" qsTypeId="urn:microsoft.com/office/officeart/2005/8/quickstyle/simple1" qsCatId="simple" csTypeId="urn:microsoft.com/office/officeart/2005/8/colors/accent1_2" csCatId="accent1" phldr="1"/>
      <dgm:spPr/>
      <dgm:t>
        <a:bodyPr/>
        <a:lstStyle/>
        <a:p>
          <a:endParaRPr lang="en-GB"/>
        </a:p>
      </dgm:t>
    </dgm:pt>
    <dgm:pt modelId="{8D936376-7EDC-4340-B1DC-5579F690D34A}">
      <dgm:prSet phldrT="[Text]" custT="1"/>
      <dgm:spPr/>
      <dgm:t>
        <a:bodyPr/>
        <a:lstStyle/>
        <a:p>
          <a:r>
            <a:rPr lang="en-GB" sz="2800" dirty="0">
              <a:latin typeface="Verdana" panose="020B0604030504040204" pitchFamily="34" charset="0"/>
              <a:ea typeface="Verdana" panose="020B0604030504040204" pitchFamily="34" charset="0"/>
              <a:cs typeface="Verdana" panose="020B0604030504040204" pitchFamily="34" charset="0"/>
            </a:rPr>
            <a:t>Initial plan</a:t>
          </a:r>
        </a:p>
      </dgm:t>
    </dgm:pt>
    <dgm:pt modelId="{9BE17EEC-0E02-CB4A-B004-4D96A91AE46C}" type="parTrans" cxnId="{F71E0E0D-5B62-3E4B-9DD5-960894FAD0A3}">
      <dgm:prSet/>
      <dgm:spPr/>
      <dgm:t>
        <a:bodyPr/>
        <a:lstStyle/>
        <a:p>
          <a:endParaRPr lang="en-GB"/>
        </a:p>
      </dgm:t>
    </dgm:pt>
    <dgm:pt modelId="{482172C3-7E52-F049-9863-549C189D7857}" type="sibTrans" cxnId="{F71E0E0D-5B62-3E4B-9DD5-960894FAD0A3}">
      <dgm:prSet/>
      <dgm:spPr/>
      <dgm:t>
        <a:bodyPr/>
        <a:lstStyle/>
        <a:p>
          <a:endParaRPr lang="en-GB"/>
        </a:p>
      </dgm:t>
    </dgm:pt>
    <dgm:pt modelId="{A632E0B6-B5FC-D04D-81FA-D23C3AFA147B}">
      <dgm:prSet phldrT="[Text]" custT="1"/>
      <dgm:spPr/>
      <dgm:t>
        <a:bodyPr/>
        <a:lstStyle/>
        <a:p>
          <a:endParaRPr lang="en-GB" sz="2400" dirty="0">
            <a:latin typeface="Verdana" panose="020B0604030504040204" pitchFamily="34" charset="0"/>
            <a:ea typeface="Verdana" panose="020B0604030504040204" pitchFamily="34" charset="0"/>
            <a:cs typeface="Verdana" panose="020B0604030504040204" pitchFamily="34" charset="0"/>
          </a:endParaRPr>
        </a:p>
        <a:p>
          <a:endParaRPr lang="en-GB" sz="2400" dirty="0">
            <a:latin typeface="Verdana" panose="020B0604030504040204" pitchFamily="34" charset="0"/>
            <a:ea typeface="Verdana" panose="020B0604030504040204" pitchFamily="34" charset="0"/>
            <a:cs typeface="Verdana" panose="020B0604030504040204" pitchFamily="34" charset="0"/>
          </a:endParaRPr>
        </a:p>
        <a:p>
          <a:r>
            <a:rPr lang="en-GB" sz="2400" dirty="0">
              <a:latin typeface="Verdana" panose="020B0604030504040204" pitchFamily="34" charset="0"/>
              <a:ea typeface="Verdana" panose="020B0604030504040204" pitchFamily="34" charset="0"/>
              <a:cs typeface="Verdana" panose="020B0604030504040204" pitchFamily="34" charset="0"/>
            </a:rPr>
            <a:t>   Draft/s:</a:t>
          </a:r>
        </a:p>
        <a:p>
          <a:r>
            <a:rPr lang="en-GB" sz="2400" dirty="0">
              <a:latin typeface="Verdana" panose="020B0604030504040204" pitchFamily="34" charset="0"/>
              <a:ea typeface="Verdana" panose="020B0604030504040204" pitchFamily="34" charset="0"/>
              <a:cs typeface="Verdana" panose="020B0604030504040204" pitchFamily="34" charset="0"/>
            </a:rPr>
            <a:t>        Reflect &amp;           refine </a:t>
          </a:r>
        </a:p>
      </dgm:t>
    </dgm:pt>
    <dgm:pt modelId="{0F5B9533-A6EB-A647-A1D3-B9C58ADFA8EB}" type="parTrans" cxnId="{86FA0E7D-BFEB-8748-8613-C27D0A939BB4}">
      <dgm:prSet/>
      <dgm:spPr/>
      <dgm:t>
        <a:bodyPr/>
        <a:lstStyle/>
        <a:p>
          <a:endParaRPr lang="en-GB"/>
        </a:p>
      </dgm:t>
    </dgm:pt>
    <dgm:pt modelId="{29D9109B-6593-304D-85CD-CB1B3E662A1E}" type="sibTrans" cxnId="{86FA0E7D-BFEB-8748-8613-C27D0A939BB4}">
      <dgm:prSet/>
      <dgm:spPr/>
      <dgm:t>
        <a:bodyPr/>
        <a:lstStyle/>
        <a:p>
          <a:endParaRPr lang="en-GB"/>
        </a:p>
      </dgm:t>
    </dgm:pt>
    <dgm:pt modelId="{FB12F84A-6530-B148-BCCE-168E563E0179}">
      <dgm:prSet phldrT="[Text]" custT="1"/>
      <dgm:spPr/>
      <dgm:t>
        <a:bodyPr/>
        <a:lstStyle/>
        <a:p>
          <a:endParaRPr lang="en-GB" sz="2400" dirty="0">
            <a:latin typeface="Verdana" panose="020B0604030504040204" pitchFamily="34" charset="0"/>
            <a:ea typeface="Verdana" panose="020B0604030504040204" pitchFamily="34" charset="0"/>
            <a:cs typeface="Verdana" panose="020B0604030504040204" pitchFamily="34" charset="0"/>
          </a:endParaRPr>
        </a:p>
        <a:p>
          <a:r>
            <a:rPr lang="en-GB" sz="2400" dirty="0">
              <a:latin typeface="Verdana" panose="020B0604030504040204" pitchFamily="34" charset="0"/>
              <a:ea typeface="Verdana" panose="020B0604030504040204" pitchFamily="34" charset="0"/>
              <a:cs typeface="Verdana" panose="020B0604030504040204" pitchFamily="34" charset="0"/>
            </a:rPr>
            <a:t> </a:t>
          </a:r>
        </a:p>
        <a:p>
          <a:r>
            <a:rPr lang="en-GB" sz="2400" dirty="0">
              <a:latin typeface="Verdana" panose="020B0604030504040204" pitchFamily="34" charset="0"/>
              <a:ea typeface="Verdana" panose="020B0604030504040204" pitchFamily="34" charset="0"/>
              <a:cs typeface="Verdana" panose="020B0604030504040204" pitchFamily="34" charset="0"/>
            </a:rPr>
            <a:t>Pilot &amp; amend</a:t>
          </a:r>
        </a:p>
      </dgm:t>
    </dgm:pt>
    <dgm:pt modelId="{7B1BCDBC-9FED-9544-BEC1-486A42B6FCD3}" type="parTrans" cxnId="{9C49D41D-2836-3B4A-AF57-C29FBD04F32E}">
      <dgm:prSet/>
      <dgm:spPr/>
      <dgm:t>
        <a:bodyPr/>
        <a:lstStyle/>
        <a:p>
          <a:endParaRPr lang="en-GB"/>
        </a:p>
      </dgm:t>
    </dgm:pt>
    <dgm:pt modelId="{890FC4B9-BEDF-CC47-9344-73518138045B}" type="sibTrans" cxnId="{9C49D41D-2836-3B4A-AF57-C29FBD04F32E}">
      <dgm:prSet/>
      <dgm:spPr/>
      <dgm:t>
        <a:bodyPr/>
        <a:lstStyle/>
        <a:p>
          <a:endParaRPr lang="en-GB"/>
        </a:p>
      </dgm:t>
    </dgm:pt>
    <dgm:pt modelId="{C68A5201-07CF-C44E-BD85-D3D307ACBE0F}" type="pres">
      <dgm:prSet presAssocID="{7058FF1D-D6E5-534C-9E6F-A27B0EEEACFA}" presName="Name0" presStyleCnt="0">
        <dgm:presLayoutVars>
          <dgm:chMax val="7"/>
          <dgm:chPref val="7"/>
          <dgm:dir/>
          <dgm:animLvl val="lvl"/>
        </dgm:presLayoutVars>
      </dgm:prSet>
      <dgm:spPr/>
    </dgm:pt>
    <dgm:pt modelId="{AA783226-0239-3245-AC8B-0A8666A121B7}" type="pres">
      <dgm:prSet presAssocID="{8D936376-7EDC-4340-B1DC-5579F690D34A}" presName="Accent1" presStyleCnt="0"/>
      <dgm:spPr/>
    </dgm:pt>
    <dgm:pt modelId="{EE844EE9-9E5B-B14F-B745-82318500796C}" type="pres">
      <dgm:prSet presAssocID="{8D936376-7EDC-4340-B1DC-5579F690D34A}" presName="Accent" presStyleLbl="node1" presStyleIdx="0" presStyleCnt="3" custScaleX="78843" custScaleY="82805"/>
      <dgm:spPr/>
    </dgm:pt>
    <dgm:pt modelId="{D3DF5BAA-8312-1743-B0D8-7967158F89AA}" type="pres">
      <dgm:prSet presAssocID="{8D936376-7EDC-4340-B1DC-5579F690D34A}" presName="Parent1" presStyleLbl="revTx" presStyleIdx="0" presStyleCnt="3">
        <dgm:presLayoutVars>
          <dgm:chMax val="1"/>
          <dgm:chPref val="1"/>
          <dgm:bulletEnabled val="1"/>
        </dgm:presLayoutVars>
      </dgm:prSet>
      <dgm:spPr/>
    </dgm:pt>
    <dgm:pt modelId="{4918BFBB-FA7F-724D-A760-B140A1E5EEDC}" type="pres">
      <dgm:prSet presAssocID="{A632E0B6-B5FC-D04D-81FA-D23C3AFA147B}" presName="Accent2" presStyleCnt="0"/>
      <dgm:spPr/>
    </dgm:pt>
    <dgm:pt modelId="{6F11F7A3-CF62-C449-B90F-6D0806FA66C4}" type="pres">
      <dgm:prSet presAssocID="{A632E0B6-B5FC-D04D-81FA-D23C3AFA147B}" presName="Accent" presStyleLbl="node1" presStyleIdx="1" presStyleCnt="3" custLinFactNeighborX="10672" custLinFactNeighborY="8544"/>
      <dgm:spPr/>
    </dgm:pt>
    <dgm:pt modelId="{E7578979-68E3-544B-9052-6425635E173E}" type="pres">
      <dgm:prSet presAssocID="{A632E0B6-B5FC-D04D-81FA-D23C3AFA147B}" presName="Parent2" presStyleLbl="revTx" presStyleIdx="1" presStyleCnt="3" custScaleX="161603" custScaleY="135331">
        <dgm:presLayoutVars>
          <dgm:chMax val="1"/>
          <dgm:chPref val="1"/>
          <dgm:bulletEnabled val="1"/>
        </dgm:presLayoutVars>
      </dgm:prSet>
      <dgm:spPr/>
    </dgm:pt>
    <dgm:pt modelId="{76157649-7DB7-2743-A098-66E3CA348272}" type="pres">
      <dgm:prSet presAssocID="{FB12F84A-6530-B148-BCCE-168E563E0179}" presName="Accent3" presStyleCnt="0"/>
      <dgm:spPr/>
    </dgm:pt>
    <dgm:pt modelId="{62863FE5-C631-1747-A367-9D847D87EE3C}" type="pres">
      <dgm:prSet presAssocID="{FB12F84A-6530-B148-BCCE-168E563E0179}" presName="Accent" presStyleLbl="node1" presStyleIdx="2" presStyleCnt="3" custLinFactNeighborX="12421" custLinFactNeighborY="29969"/>
      <dgm:spPr/>
    </dgm:pt>
    <dgm:pt modelId="{C68A8080-4FF2-524C-9437-843F3AA20664}" type="pres">
      <dgm:prSet presAssocID="{FB12F84A-6530-B148-BCCE-168E563E0179}" presName="Parent3" presStyleLbl="revTx" presStyleIdx="2" presStyleCnt="3">
        <dgm:presLayoutVars>
          <dgm:chMax val="1"/>
          <dgm:chPref val="1"/>
          <dgm:bulletEnabled val="1"/>
        </dgm:presLayoutVars>
      </dgm:prSet>
      <dgm:spPr/>
    </dgm:pt>
  </dgm:ptLst>
  <dgm:cxnLst>
    <dgm:cxn modelId="{F71E0E0D-5B62-3E4B-9DD5-960894FAD0A3}" srcId="{7058FF1D-D6E5-534C-9E6F-A27B0EEEACFA}" destId="{8D936376-7EDC-4340-B1DC-5579F690D34A}" srcOrd="0" destOrd="0" parTransId="{9BE17EEC-0E02-CB4A-B004-4D96A91AE46C}" sibTransId="{482172C3-7E52-F049-9863-549C189D7857}"/>
    <dgm:cxn modelId="{1E94C212-294E-8444-A584-B3EBC3F8A7AA}" type="presOf" srcId="{FB12F84A-6530-B148-BCCE-168E563E0179}" destId="{C68A8080-4FF2-524C-9437-843F3AA20664}" srcOrd="0" destOrd="0" presId="urn:microsoft.com/office/officeart/2009/layout/CircleArrowProcess"/>
    <dgm:cxn modelId="{9C49D41D-2836-3B4A-AF57-C29FBD04F32E}" srcId="{7058FF1D-D6E5-534C-9E6F-A27B0EEEACFA}" destId="{FB12F84A-6530-B148-BCCE-168E563E0179}" srcOrd="2" destOrd="0" parTransId="{7B1BCDBC-9FED-9544-BEC1-486A42B6FCD3}" sibTransId="{890FC4B9-BEDF-CC47-9344-73518138045B}"/>
    <dgm:cxn modelId="{06836225-4374-8949-9F87-6B40BD61D44D}" type="presOf" srcId="{A632E0B6-B5FC-D04D-81FA-D23C3AFA147B}" destId="{E7578979-68E3-544B-9052-6425635E173E}" srcOrd="0" destOrd="0" presId="urn:microsoft.com/office/officeart/2009/layout/CircleArrowProcess"/>
    <dgm:cxn modelId="{86FA0E7D-BFEB-8748-8613-C27D0A939BB4}" srcId="{7058FF1D-D6E5-534C-9E6F-A27B0EEEACFA}" destId="{A632E0B6-B5FC-D04D-81FA-D23C3AFA147B}" srcOrd="1" destOrd="0" parTransId="{0F5B9533-A6EB-A647-A1D3-B9C58ADFA8EB}" sibTransId="{29D9109B-6593-304D-85CD-CB1B3E662A1E}"/>
    <dgm:cxn modelId="{A8923780-D77C-8447-AE66-45954067336D}" type="presOf" srcId="{7058FF1D-D6E5-534C-9E6F-A27B0EEEACFA}" destId="{C68A5201-07CF-C44E-BD85-D3D307ACBE0F}" srcOrd="0" destOrd="0" presId="urn:microsoft.com/office/officeart/2009/layout/CircleArrowProcess"/>
    <dgm:cxn modelId="{85C4AEE6-A37B-D641-BEC8-DB92B70708A7}" type="presOf" srcId="{8D936376-7EDC-4340-B1DC-5579F690D34A}" destId="{D3DF5BAA-8312-1743-B0D8-7967158F89AA}" srcOrd="0" destOrd="0" presId="urn:microsoft.com/office/officeart/2009/layout/CircleArrowProcess"/>
    <dgm:cxn modelId="{714BAC55-A560-DF4C-8086-905FA711060A}" type="presParOf" srcId="{C68A5201-07CF-C44E-BD85-D3D307ACBE0F}" destId="{AA783226-0239-3245-AC8B-0A8666A121B7}" srcOrd="0" destOrd="0" presId="urn:microsoft.com/office/officeart/2009/layout/CircleArrowProcess"/>
    <dgm:cxn modelId="{537D584E-91A2-604F-8D1D-194E88B07A0B}" type="presParOf" srcId="{AA783226-0239-3245-AC8B-0A8666A121B7}" destId="{EE844EE9-9E5B-B14F-B745-82318500796C}" srcOrd="0" destOrd="0" presId="urn:microsoft.com/office/officeart/2009/layout/CircleArrowProcess"/>
    <dgm:cxn modelId="{90A555DD-3098-CE4C-A264-E72CAD1CCED3}" type="presParOf" srcId="{C68A5201-07CF-C44E-BD85-D3D307ACBE0F}" destId="{D3DF5BAA-8312-1743-B0D8-7967158F89AA}" srcOrd="1" destOrd="0" presId="urn:microsoft.com/office/officeart/2009/layout/CircleArrowProcess"/>
    <dgm:cxn modelId="{0B82F54A-4C84-C94E-8FAF-B490DD39232C}" type="presParOf" srcId="{C68A5201-07CF-C44E-BD85-D3D307ACBE0F}" destId="{4918BFBB-FA7F-724D-A760-B140A1E5EEDC}" srcOrd="2" destOrd="0" presId="urn:microsoft.com/office/officeart/2009/layout/CircleArrowProcess"/>
    <dgm:cxn modelId="{C3F1B24D-A63D-DE47-9866-0B7664D623DC}" type="presParOf" srcId="{4918BFBB-FA7F-724D-A760-B140A1E5EEDC}" destId="{6F11F7A3-CF62-C449-B90F-6D0806FA66C4}" srcOrd="0" destOrd="0" presId="urn:microsoft.com/office/officeart/2009/layout/CircleArrowProcess"/>
    <dgm:cxn modelId="{4E85FC8C-38ED-B645-985D-AD5D304698D7}" type="presParOf" srcId="{C68A5201-07CF-C44E-BD85-D3D307ACBE0F}" destId="{E7578979-68E3-544B-9052-6425635E173E}" srcOrd="3" destOrd="0" presId="urn:microsoft.com/office/officeart/2009/layout/CircleArrowProcess"/>
    <dgm:cxn modelId="{CCC9DC50-317C-424B-A2DD-A17AD93BE027}" type="presParOf" srcId="{C68A5201-07CF-C44E-BD85-D3D307ACBE0F}" destId="{76157649-7DB7-2743-A098-66E3CA348272}" srcOrd="4" destOrd="0" presId="urn:microsoft.com/office/officeart/2009/layout/CircleArrowProcess"/>
    <dgm:cxn modelId="{A183CFFA-C850-244E-A8E1-8A78E3FC5D0E}" type="presParOf" srcId="{76157649-7DB7-2743-A098-66E3CA348272}" destId="{62863FE5-C631-1747-A367-9D847D87EE3C}" srcOrd="0" destOrd="0" presId="urn:microsoft.com/office/officeart/2009/layout/CircleArrowProcess"/>
    <dgm:cxn modelId="{2E3A6613-2316-DA44-B671-BF18760A82B0}" type="presParOf" srcId="{C68A5201-07CF-C44E-BD85-D3D307ACBE0F}" destId="{C68A8080-4FF2-524C-9437-843F3AA20664}" srcOrd="5"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E9D766C-1067-40DF-9164-50B86199E50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F5743B1-8719-4070-BE22-6463FC51D2F8}">
      <dgm:prSet custT="1"/>
      <dgm:spPr/>
      <dgm:t>
        <a:bodyPr/>
        <a:lstStyle/>
        <a:p>
          <a:r>
            <a:rPr lang="en-GB" sz="1600" b="0" i="0" dirty="0">
              <a:solidFill>
                <a:srgbClr val="002060"/>
              </a:solidFill>
              <a:latin typeface="Verdana" panose="020B0604030504040204" pitchFamily="34" charset="0"/>
              <a:ea typeface="Verdana" panose="020B0604030504040204" pitchFamily="34" charset="0"/>
              <a:cs typeface="Verdana" panose="020B0604030504040204" pitchFamily="34" charset="0"/>
            </a:rPr>
            <a:t>Your ‘methodology’ section should make the case for why you chose the methods you did. </a:t>
          </a:r>
        </a:p>
        <a:p>
          <a:r>
            <a:rPr lang="en-GB" sz="1600" b="0" i="0" dirty="0">
              <a:solidFill>
                <a:srgbClr val="002060"/>
              </a:solidFill>
              <a:latin typeface="Verdana" panose="020B0604030504040204" pitchFamily="34" charset="0"/>
              <a:ea typeface="Verdana" panose="020B0604030504040204" pitchFamily="34" charset="0"/>
              <a:cs typeface="Verdana" panose="020B0604030504040204" pitchFamily="34" charset="0"/>
            </a:rPr>
            <a:t>Show how this approach contributes new knowledge or understanding.</a:t>
          </a:r>
        </a:p>
        <a:p>
          <a:r>
            <a:rPr lang="en-GB" sz="1600" b="0" i="0" dirty="0">
              <a:solidFill>
                <a:srgbClr val="002060"/>
              </a:solidFill>
              <a:latin typeface="Verdana" panose="020B0604030504040204" pitchFamily="34" charset="0"/>
              <a:ea typeface="Verdana" panose="020B0604030504040204" pitchFamily="34" charset="0"/>
              <a:cs typeface="Verdana" panose="020B0604030504040204" pitchFamily="34" charset="0"/>
            </a:rPr>
            <a:t>You could also discuss why other methods were not suitable for your objectives (but take care with word counts).</a:t>
          </a:r>
          <a:endParaRPr lang="en-US" sz="1600" dirty="0">
            <a:solidFill>
              <a:srgbClr val="002060"/>
            </a:solidFill>
            <a:latin typeface="Verdana" panose="020B0604030504040204" pitchFamily="34" charset="0"/>
            <a:ea typeface="Verdana" panose="020B0604030504040204" pitchFamily="34" charset="0"/>
            <a:cs typeface="Verdana" panose="020B0604030504040204" pitchFamily="34" charset="0"/>
          </a:endParaRPr>
        </a:p>
      </dgm:t>
    </dgm:pt>
    <dgm:pt modelId="{9C2B2CAC-83C5-42F4-971B-F10E145ADE1B}" type="parTrans" cxnId="{F5095A5B-518D-4F9E-87B6-249B73E4D4C5}">
      <dgm:prSet/>
      <dgm:spPr/>
      <dgm:t>
        <a:bodyPr/>
        <a:lstStyle/>
        <a:p>
          <a:endParaRPr lang="en-US"/>
        </a:p>
      </dgm:t>
    </dgm:pt>
    <dgm:pt modelId="{A5DF5BBB-7098-4CA8-9229-05D21CFDA569}" type="sibTrans" cxnId="{F5095A5B-518D-4F9E-87B6-249B73E4D4C5}">
      <dgm:prSet/>
      <dgm:spPr/>
      <dgm:t>
        <a:bodyPr/>
        <a:lstStyle/>
        <a:p>
          <a:endParaRPr lang="en-US"/>
        </a:p>
      </dgm:t>
    </dgm:pt>
    <dgm:pt modelId="{16620D77-A26D-437E-8B87-34696A8C825C}">
      <dgm:prSet/>
      <dgm:spPr/>
      <dgm:t>
        <a:bodyPr/>
        <a:lstStyle/>
        <a:p>
          <a:r>
            <a:rPr lang="en-GB" b="0" i="0" dirty="0">
              <a:solidFill>
                <a:srgbClr val="002060"/>
              </a:solidFill>
              <a:latin typeface="Verdana" panose="020B0604030504040204" pitchFamily="34" charset="0"/>
              <a:ea typeface="Verdana" panose="020B0604030504040204" pitchFamily="34" charset="0"/>
              <a:cs typeface="Verdana" panose="020B0604030504040204" pitchFamily="34" charset="0"/>
            </a:rPr>
            <a:t>It should be clear to your reader that you set yourself up for success in terms of your methodology’s design. </a:t>
          </a:r>
        </a:p>
        <a:p>
          <a:r>
            <a:rPr lang="en-GB" b="0" i="0" dirty="0">
              <a:solidFill>
                <a:srgbClr val="002060"/>
              </a:solidFill>
              <a:latin typeface="Verdana" panose="020B0604030504040204" pitchFamily="34" charset="0"/>
              <a:ea typeface="Verdana" panose="020B0604030504040204" pitchFamily="34" charset="0"/>
              <a:cs typeface="Verdana" panose="020B0604030504040204" pitchFamily="34" charset="0"/>
            </a:rPr>
            <a:t>Show how your methods should lead to results that are </a:t>
          </a:r>
          <a:r>
            <a:rPr lang="en-GB" b="0" i="0" dirty="0">
              <a:solidFill>
                <a:schemeClr val="accent4"/>
              </a:solidFill>
              <a:latin typeface="Verdana" panose="020B0604030504040204" pitchFamily="34" charset="0"/>
              <a:ea typeface="Verdana" panose="020B0604030504040204" pitchFamily="34" charset="0"/>
              <a:cs typeface="Verdana" panose="020B0604030504040204" pitchFamily="34" charset="0"/>
            </a:rPr>
            <a:t>valid</a:t>
          </a:r>
          <a:r>
            <a:rPr lang="en-GB" b="0" i="0" dirty="0">
              <a:solidFill>
                <a:srgbClr val="002060"/>
              </a:solidFill>
              <a:latin typeface="Verdana" panose="020B0604030504040204" pitchFamily="34" charset="0"/>
              <a:ea typeface="Verdana" panose="020B0604030504040204" pitchFamily="34" charset="0"/>
              <a:cs typeface="Verdana" panose="020B0604030504040204" pitchFamily="34" charset="0"/>
            </a:rPr>
            <a:t> and </a:t>
          </a:r>
          <a:r>
            <a:rPr lang="en-GB" b="0" i="0" dirty="0">
              <a:solidFill>
                <a:schemeClr val="accent4"/>
              </a:solidFill>
              <a:latin typeface="Verdana" panose="020B0604030504040204" pitchFamily="34" charset="0"/>
              <a:ea typeface="Verdana" panose="020B0604030504040204" pitchFamily="34" charset="0"/>
              <a:cs typeface="Verdana" panose="020B0604030504040204" pitchFamily="34" charset="0"/>
            </a:rPr>
            <a:t>reliable </a:t>
          </a:r>
          <a:r>
            <a:rPr lang="en-GB" b="0" i="0" dirty="0">
              <a:solidFill>
                <a:srgbClr val="002060"/>
              </a:solidFill>
              <a:latin typeface="Verdana" panose="020B0604030504040204" pitchFamily="34" charset="0"/>
              <a:ea typeface="Verdana" panose="020B0604030504040204" pitchFamily="34" charset="0"/>
              <a:cs typeface="Verdana" panose="020B0604030504040204" pitchFamily="34" charset="0"/>
            </a:rPr>
            <a:t>(while leaving the analysis of the meaning, importance and relevance of your results for your discussion section)</a:t>
          </a:r>
          <a:endParaRPr lang="en-US" dirty="0">
            <a:solidFill>
              <a:srgbClr val="002060"/>
            </a:solidFill>
            <a:latin typeface="Verdana" panose="020B0604030504040204" pitchFamily="34" charset="0"/>
            <a:ea typeface="Verdana" panose="020B0604030504040204" pitchFamily="34" charset="0"/>
            <a:cs typeface="Verdana" panose="020B0604030504040204" pitchFamily="34" charset="0"/>
          </a:endParaRPr>
        </a:p>
      </dgm:t>
    </dgm:pt>
    <dgm:pt modelId="{6893A95B-02B4-45D7-9956-6C4D45537DB7}" type="parTrans" cxnId="{6146E3DC-DF17-4DBA-88D7-19E809AA14DB}">
      <dgm:prSet/>
      <dgm:spPr/>
      <dgm:t>
        <a:bodyPr/>
        <a:lstStyle/>
        <a:p>
          <a:endParaRPr lang="en-US"/>
        </a:p>
      </dgm:t>
    </dgm:pt>
    <dgm:pt modelId="{4651020F-9393-40DC-BAAB-33ECA22BAA11}" type="sibTrans" cxnId="{6146E3DC-DF17-4DBA-88D7-19E809AA14DB}">
      <dgm:prSet/>
      <dgm:spPr/>
      <dgm:t>
        <a:bodyPr/>
        <a:lstStyle/>
        <a:p>
          <a:endParaRPr lang="en-US"/>
        </a:p>
      </dgm:t>
    </dgm:pt>
    <dgm:pt modelId="{27AC2121-F836-4F1E-B32F-2FD943D8B6B6}" type="pres">
      <dgm:prSet presAssocID="{6E9D766C-1067-40DF-9164-50B86199E500}" presName="root" presStyleCnt="0">
        <dgm:presLayoutVars>
          <dgm:dir/>
          <dgm:resizeHandles val="exact"/>
        </dgm:presLayoutVars>
      </dgm:prSet>
      <dgm:spPr/>
    </dgm:pt>
    <dgm:pt modelId="{5F028BA3-F63B-42B7-B10B-48B953CB2E35}" type="pres">
      <dgm:prSet presAssocID="{DF5743B1-8719-4070-BE22-6463FC51D2F8}" presName="compNode" presStyleCnt="0"/>
      <dgm:spPr/>
    </dgm:pt>
    <dgm:pt modelId="{6F18F1F7-D12D-4B3A-B58F-F05C3E8CF4AB}" type="pres">
      <dgm:prSet presAssocID="{DF5743B1-8719-4070-BE22-6463FC51D2F8}" presName="bgRect" presStyleLbl="bgShp" presStyleIdx="0" presStyleCnt="2"/>
      <dgm:spPr/>
    </dgm:pt>
    <dgm:pt modelId="{93865676-D185-45A3-8444-DC7B46474D6B}" type="pres">
      <dgm:prSet presAssocID="{DF5743B1-8719-4070-BE22-6463FC51D2F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AA748676-0E3E-4FE7-B69F-4C4F3CAE59F6}" type="pres">
      <dgm:prSet presAssocID="{DF5743B1-8719-4070-BE22-6463FC51D2F8}" presName="spaceRect" presStyleCnt="0"/>
      <dgm:spPr/>
    </dgm:pt>
    <dgm:pt modelId="{2C58F03D-C391-4088-A0EB-879F06704B3A}" type="pres">
      <dgm:prSet presAssocID="{DF5743B1-8719-4070-BE22-6463FC51D2F8}" presName="parTx" presStyleLbl="revTx" presStyleIdx="0" presStyleCnt="2" custScaleX="109974" custScaleY="146876">
        <dgm:presLayoutVars>
          <dgm:chMax val="0"/>
          <dgm:chPref val="0"/>
        </dgm:presLayoutVars>
      </dgm:prSet>
      <dgm:spPr/>
    </dgm:pt>
    <dgm:pt modelId="{2762971F-56F6-4D3A-87D0-9DB1F3ADA247}" type="pres">
      <dgm:prSet presAssocID="{A5DF5BBB-7098-4CA8-9229-05D21CFDA569}" presName="sibTrans" presStyleCnt="0"/>
      <dgm:spPr/>
    </dgm:pt>
    <dgm:pt modelId="{DE2FE6F6-DEB9-491D-90E8-E9317840DF64}" type="pres">
      <dgm:prSet presAssocID="{16620D77-A26D-437E-8B87-34696A8C825C}" presName="compNode" presStyleCnt="0"/>
      <dgm:spPr/>
    </dgm:pt>
    <dgm:pt modelId="{36D32A9E-6FD5-4E34-AD1B-8D583AF53973}" type="pres">
      <dgm:prSet presAssocID="{16620D77-A26D-437E-8B87-34696A8C825C}" presName="bgRect" presStyleLbl="bgShp" presStyleIdx="1" presStyleCnt="2" custLinFactNeighborX="-4887" custLinFactNeighborY="657"/>
      <dgm:spPr/>
    </dgm:pt>
    <dgm:pt modelId="{39CA8148-C501-430D-A39B-3831AF13EA74}" type="pres">
      <dgm:prSet presAssocID="{16620D77-A26D-437E-8B87-34696A8C825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61716940-10C7-4C10-ACCB-84ADBF44C1D4}" type="pres">
      <dgm:prSet presAssocID="{16620D77-A26D-437E-8B87-34696A8C825C}" presName="spaceRect" presStyleCnt="0"/>
      <dgm:spPr/>
    </dgm:pt>
    <dgm:pt modelId="{47FEAD3C-A690-40AB-BB8E-EC24BAD774E3}" type="pres">
      <dgm:prSet presAssocID="{16620D77-A26D-437E-8B87-34696A8C825C}" presName="parTx" presStyleLbl="revTx" presStyleIdx="1" presStyleCnt="2" custScaleX="100000" custScaleY="146263">
        <dgm:presLayoutVars>
          <dgm:chMax val="0"/>
          <dgm:chPref val="0"/>
        </dgm:presLayoutVars>
      </dgm:prSet>
      <dgm:spPr/>
    </dgm:pt>
  </dgm:ptLst>
  <dgm:cxnLst>
    <dgm:cxn modelId="{F5095A5B-518D-4F9E-87B6-249B73E4D4C5}" srcId="{6E9D766C-1067-40DF-9164-50B86199E500}" destId="{DF5743B1-8719-4070-BE22-6463FC51D2F8}" srcOrd="0" destOrd="0" parTransId="{9C2B2CAC-83C5-42F4-971B-F10E145ADE1B}" sibTransId="{A5DF5BBB-7098-4CA8-9229-05D21CFDA569}"/>
    <dgm:cxn modelId="{8095FD8C-5268-419A-BD23-7A74F2767ED8}" type="presOf" srcId="{16620D77-A26D-437E-8B87-34696A8C825C}" destId="{47FEAD3C-A690-40AB-BB8E-EC24BAD774E3}" srcOrd="0" destOrd="0" presId="urn:microsoft.com/office/officeart/2018/2/layout/IconVerticalSolidList"/>
    <dgm:cxn modelId="{EE4B989A-0C4D-43F6-8F17-0704DBAF7FC7}" type="presOf" srcId="{DF5743B1-8719-4070-BE22-6463FC51D2F8}" destId="{2C58F03D-C391-4088-A0EB-879F06704B3A}" srcOrd="0" destOrd="0" presId="urn:microsoft.com/office/officeart/2018/2/layout/IconVerticalSolidList"/>
    <dgm:cxn modelId="{E9EC49AC-CA7A-4380-87A1-19D051F9DC8E}" type="presOf" srcId="{6E9D766C-1067-40DF-9164-50B86199E500}" destId="{27AC2121-F836-4F1E-B32F-2FD943D8B6B6}" srcOrd="0" destOrd="0" presId="urn:microsoft.com/office/officeart/2018/2/layout/IconVerticalSolidList"/>
    <dgm:cxn modelId="{6146E3DC-DF17-4DBA-88D7-19E809AA14DB}" srcId="{6E9D766C-1067-40DF-9164-50B86199E500}" destId="{16620D77-A26D-437E-8B87-34696A8C825C}" srcOrd="1" destOrd="0" parTransId="{6893A95B-02B4-45D7-9956-6C4D45537DB7}" sibTransId="{4651020F-9393-40DC-BAAB-33ECA22BAA11}"/>
    <dgm:cxn modelId="{8DDD67C1-6805-4EF7-9788-B339B670AFD7}" type="presParOf" srcId="{27AC2121-F836-4F1E-B32F-2FD943D8B6B6}" destId="{5F028BA3-F63B-42B7-B10B-48B953CB2E35}" srcOrd="0" destOrd="0" presId="urn:microsoft.com/office/officeart/2018/2/layout/IconVerticalSolidList"/>
    <dgm:cxn modelId="{B2BCA562-38BD-49C2-8B28-1499DFC86304}" type="presParOf" srcId="{5F028BA3-F63B-42B7-B10B-48B953CB2E35}" destId="{6F18F1F7-D12D-4B3A-B58F-F05C3E8CF4AB}" srcOrd="0" destOrd="0" presId="urn:microsoft.com/office/officeart/2018/2/layout/IconVerticalSolidList"/>
    <dgm:cxn modelId="{52D60AB6-2E22-42DF-A2AB-305987D76454}" type="presParOf" srcId="{5F028BA3-F63B-42B7-B10B-48B953CB2E35}" destId="{93865676-D185-45A3-8444-DC7B46474D6B}" srcOrd="1" destOrd="0" presId="urn:microsoft.com/office/officeart/2018/2/layout/IconVerticalSolidList"/>
    <dgm:cxn modelId="{10F74870-AFEE-43A0-821F-F5C1EAC8F215}" type="presParOf" srcId="{5F028BA3-F63B-42B7-B10B-48B953CB2E35}" destId="{AA748676-0E3E-4FE7-B69F-4C4F3CAE59F6}" srcOrd="2" destOrd="0" presId="urn:microsoft.com/office/officeart/2018/2/layout/IconVerticalSolidList"/>
    <dgm:cxn modelId="{1B61FC88-563A-42EF-AAA9-0799B3CF0231}" type="presParOf" srcId="{5F028BA3-F63B-42B7-B10B-48B953CB2E35}" destId="{2C58F03D-C391-4088-A0EB-879F06704B3A}" srcOrd="3" destOrd="0" presId="urn:microsoft.com/office/officeart/2018/2/layout/IconVerticalSolidList"/>
    <dgm:cxn modelId="{BA58462A-FCDE-42B9-962B-F42E7C7F7451}" type="presParOf" srcId="{27AC2121-F836-4F1E-B32F-2FD943D8B6B6}" destId="{2762971F-56F6-4D3A-87D0-9DB1F3ADA247}" srcOrd="1" destOrd="0" presId="urn:microsoft.com/office/officeart/2018/2/layout/IconVerticalSolidList"/>
    <dgm:cxn modelId="{3474BFF4-AF4F-45A9-82AA-EE4DC125A8E2}" type="presParOf" srcId="{27AC2121-F836-4F1E-B32F-2FD943D8B6B6}" destId="{DE2FE6F6-DEB9-491D-90E8-E9317840DF64}" srcOrd="2" destOrd="0" presId="urn:microsoft.com/office/officeart/2018/2/layout/IconVerticalSolidList"/>
    <dgm:cxn modelId="{3E9A5814-B78E-4845-AA40-05979EDF4D6B}" type="presParOf" srcId="{DE2FE6F6-DEB9-491D-90E8-E9317840DF64}" destId="{36D32A9E-6FD5-4E34-AD1B-8D583AF53973}" srcOrd="0" destOrd="0" presId="urn:microsoft.com/office/officeart/2018/2/layout/IconVerticalSolidList"/>
    <dgm:cxn modelId="{64FDFC4A-5DAA-4189-AE4B-1AF819A0D457}" type="presParOf" srcId="{DE2FE6F6-DEB9-491D-90E8-E9317840DF64}" destId="{39CA8148-C501-430D-A39B-3831AF13EA74}" srcOrd="1" destOrd="0" presId="urn:microsoft.com/office/officeart/2018/2/layout/IconVerticalSolidList"/>
    <dgm:cxn modelId="{0FFC7F5A-66F8-4131-A0EB-0FCE124A0AF9}" type="presParOf" srcId="{DE2FE6F6-DEB9-491D-90E8-E9317840DF64}" destId="{61716940-10C7-4C10-ACCB-84ADBF44C1D4}" srcOrd="2" destOrd="0" presId="urn:microsoft.com/office/officeart/2018/2/layout/IconVerticalSolidList"/>
    <dgm:cxn modelId="{8A8FBC96-E5E0-4770-8030-E37A4AA12CF8}" type="presParOf" srcId="{DE2FE6F6-DEB9-491D-90E8-E9317840DF64}" destId="{47FEAD3C-A690-40AB-BB8E-EC24BAD774E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F9A0CE4-A2AA-48F3-8752-E82D09B4E7C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C8F4F07-45F8-4C62-A216-743E11DDF12A}">
      <dgm:prSet/>
      <dgm:spPr/>
      <dgm:t>
        <a:bodyPr/>
        <a:lstStyle/>
        <a:p>
          <a:r>
            <a:rPr lang="en-GB" dirty="0"/>
            <a:t>https://ethos.bl.uk</a:t>
          </a:r>
          <a:endParaRPr lang="en-US" dirty="0"/>
        </a:p>
      </dgm:t>
    </dgm:pt>
    <dgm:pt modelId="{41B0EDC0-6A7B-4D09-B6D7-73410554EBF5}" type="parTrans" cxnId="{B3483DA4-4555-4FBC-8C9A-B18EFB4F557A}">
      <dgm:prSet/>
      <dgm:spPr/>
      <dgm:t>
        <a:bodyPr/>
        <a:lstStyle/>
        <a:p>
          <a:endParaRPr lang="en-US"/>
        </a:p>
      </dgm:t>
    </dgm:pt>
    <dgm:pt modelId="{51F68D4E-2669-40DC-B3A5-8C3FB6A18B91}" type="sibTrans" cxnId="{B3483DA4-4555-4FBC-8C9A-B18EFB4F557A}">
      <dgm:prSet/>
      <dgm:spPr/>
      <dgm:t>
        <a:bodyPr/>
        <a:lstStyle/>
        <a:p>
          <a:endParaRPr lang="en-US"/>
        </a:p>
      </dgm:t>
    </dgm:pt>
    <dgm:pt modelId="{DEF07FEA-D5A8-4F5D-959A-2E1BC2AB32EF}">
      <dgm:prSet/>
      <dgm:spPr/>
      <dgm:t>
        <a:bodyPr/>
        <a:lstStyle/>
        <a:p>
          <a:r>
            <a:rPr lang="en-GB"/>
            <a:t>Or google: </a:t>
          </a:r>
          <a:r>
            <a:rPr lang="en-GB" b="1" i="0"/>
            <a:t>EThOS</a:t>
          </a:r>
          <a:endParaRPr lang="en-US"/>
        </a:p>
      </dgm:t>
    </dgm:pt>
    <dgm:pt modelId="{4B692CED-BFE7-4D31-A828-063DB74D253D}" type="parTrans" cxnId="{43E1689D-ABA7-4144-9BE3-5D8DA5EFBF88}">
      <dgm:prSet/>
      <dgm:spPr/>
      <dgm:t>
        <a:bodyPr/>
        <a:lstStyle/>
        <a:p>
          <a:endParaRPr lang="en-US"/>
        </a:p>
      </dgm:t>
    </dgm:pt>
    <dgm:pt modelId="{A32C1133-B3E3-43CF-9F90-B4B59FFC6D40}" type="sibTrans" cxnId="{43E1689D-ABA7-4144-9BE3-5D8DA5EFBF88}">
      <dgm:prSet/>
      <dgm:spPr/>
      <dgm:t>
        <a:bodyPr/>
        <a:lstStyle/>
        <a:p>
          <a:endParaRPr lang="en-US"/>
        </a:p>
      </dgm:t>
    </dgm:pt>
    <dgm:pt modelId="{4B64DD74-8EBD-458E-9169-6C0C99B5AB44}" type="pres">
      <dgm:prSet presAssocID="{9F9A0CE4-A2AA-48F3-8752-E82D09B4E7CC}" presName="linear" presStyleCnt="0">
        <dgm:presLayoutVars>
          <dgm:dir/>
          <dgm:animLvl val="lvl"/>
          <dgm:resizeHandles val="exact"/>
        </dgm:presLayoutVars>
      </dgm:prSet>
      <dgm:spPr/>
    </dgm:pt>
    <dgm:pt modelId="{0F49AF90-AE6F-49CC-ACE7-0C30354BE900}" type="pres">
      <dgm:prSet presAssocID="{7C8F4F07-45F8-4C62-A216-743E11DDF12A}" presName="parentLin" presStyleCnt="0"/>
      <dgm:spPr/>
    </dgm:pt>
    <dgm:pt modelId="{D073BAB6-5EA3-4AD6-B2F2-1CFB1C1709D7}" type="pres">
      <dgm:prSet presAssocID="{7C8F4F07-45F8-4C62-A216-743E11DDF12A}" presName="parentLeftMargin" presStyleLbl="node1" presStyleIdx="0" presStyleCnt="2"/>
      <dgm:spPr/>
    </dgm:pt>
    <dgm:pt modelId="{0B2DD9BC-ACD1-44B0-A580-F3D4A6863D2D}" type="pres">
      <dgm:prSet presAssocID="{7C8F4F07-45F8-4C62-A216-743E11DDF12A}" presName="parentText" presStyleLbl="node1" presStyleIdx="0" presStyleCnt="2">
        <dgm:presLayoutVars>
          <dgm:chMax val="0"/>
          <dgm:bulletEnabled val="1"/>
        </dgm:presLayoutVars>
      </dgm:prSet>
      <dgm:spPr/>
    </dgm:pt>
    <dgm:pt modelId="{4FA66978-4F01-48BC-B2C1-584F961240CF}" type="pres">
      <dgm:prSet presAssocID="{7C8F4F07-45F8-4C62-A216-743E11DDF12A}" presName="negativeSpace" presStyleCnt="0"/>
      <dgm:spPr/>
    </dgm:pt>
    <dgm:pt modelId="{6420FBA8-C13B-4A67-9540-D1AA1AED5C7F}" type="pres">
      <dgm:prSet presAssocID="{7C8F4F07-45F8-4C62-A216-743E11DDF12A}" presName="childText" presStyleLbl="conFgAcc1" presStyleIdx="0" presStyleCnt="2">
        <dgm:presLayoutVars>
          <dgm:bulletEnabled val="1"/>
        </dgm:presLayoutVars>
      </dgm:prSet>
      <dgm:spPr/>
    </dgm:pt>
    <dgm:pt modelId="{21189EC0-1DCA-4363-B00D-7F772437019C}" type="pres">
      <dgm:prSet presAssocID="{51F68D4E-2669-40DC-B3A5-8C3FB6A18B91}" presName="spaceBetweenRectangles" presStyleCnt="0"/>
      <dgm:spPr/>
    </dgm:pt>
    <dgm:pt modelId="{0C9DC75D-0BFB-4E5D-A104-0214726AADC9}" type="pres">
      <dgm:prSet presAssocID="{DEF07FEA-D5A8-4F5D-959A-2E1BC2AB32EF}" presName="parentLin" presStyleCnt="0"/>
      <dgm:spPr/>
    </dgm:pt>
    <dgm:pt modelId="{5FA98309-78B9-49BF-95D7-7354354A639F}" type="pres">
      <dgm:prSet presAssocID="{DEF07FEA-D5A8-4F5D-959A-2E1BC2AB32EF}" presName="parentLeftMargin" presStyleLbl="node1" presStyleIdx="0" presStyleCnt="2"/>
      <dgm:spPr/>
    </dgm:pt>
    <dgm:pt modelId="{83189571-EE70-4E08-991D-1B7980BA361F}" type="pres">
      <dgm:prSet presAssocID="{DEF07FEA-D5A8-4F5D-959A-2E1BC2AB32EF}" presName="parentText" presStyleLbl="node1" presStyleIdx="1" presStyleCnt="2">
        <dgm:presLayoutVars>
          <dgm:chMax val="0"/>
          <dgm:bulletEnabled val="1"/>
        </dgm:presLayoutVars>
      </dgm:prSet>
      <dgm:spPr/>
    </dgm:pt>
    <dgm:pt modelId="{24663A34-5EBB-41A5-972F-11FEAA3A27FB}" type="pres">
      <dgm:prSet presAssocID="{DEF07FEA-D5A8-4F5D-959A-2E1BC2AB32EF}" presName="negativeSpace" presStyleCnt="0"/>
      <dgm:spPr/>
    </dgm:pt>
    <dgm:pt modelId="{750C90DC-757F-4CA3-AC0F-F287481B3292}" type="pres">
      <dgm:prSet presAssocID="{DEF07FEA-D5A8-4F5D-959A-2E1BC2AB32EF}" presName="childText" presStyleLbl="conFgAcc1" presStyleIdx="1" presStyleCnt="2">
        <dgm:presLayoutVars>
          <dgm:bulletEnabled val="1"/>
        </dgm:presLayoutVars>
      </dgm:prSet>
      <dgm:spPr/>
    </dgm:pt>
  </dgm:ptLst>
  <dgm:cxnLst>
    <dgm:cxn modelId="{A6A51421-FC1F-4622-80A7-ACAD2E5D37B5}" type="presOf" srcId="{7C8F4F07-45F8-4C62-A216-743E11DDF12A}" destId="{D073BAB6-5EA3-4AD6-B2F2-1CFB1C1709D7}" srcOrd="0" destOrd="0" presId="urn:microsoft.com/office/officeart/2005/8/layout/list1"/>
    <dgm:cxn modelId="{5FC33087-0289-411F-833A-0E48E3CD6BD0}" type="presOf" srcId="{7C8F4F07-45F8-4C62-A216-743E11DDF12A}" destId="{0B2DD9BC-ACD1-44B0-A580-F3D4A6863D2D}" srcOrd="1" destOrd="0" presId="urn:microsoft.com/office/officeart/2005/8/layout/list1"/>
    <dgm:cxn modelId="{875E4E98-2F3C-42AB-9AE1-86EB3FA64C28}" type="presOf" srcId="{9F9A0CE4-A2AA-48F3-8752-E82D09B4E7CC}" destId="{4B64DD74-8EBD-458E-9169-6C0C99B5AB44}" srcOrd="0" destOrd="0" presId="urn:microsoft.com/office/officeart/2005/8/layout/list1"/>
    <dgm:cxn modelId="{43E1689D-ABA7-4144-9BE3-5D8DA5EFBF88}" srcId="{9F9A0CE4-A2AA-48F3-8752-E82D09B4E7CC}" destId="{DEF07FEA-D5A8-4F5D-959A-2E1BC2AB32EF}" srcOrd="1" destOrd="0" parTransId="{4B692CED-BFE7-4D31-A828-063DB74D253D}" sibTransId="{A32C1133-B3E3-43CF-9F90-B4B59FFC6D40}"/>
    <dgm:cxn modelId="{B3483DA4-4555-4FBC-8C9A-B18EFB4F557A}" srcId="{9F9A0CE4-A2AA-48F3-8752-E82D09B4E7CC}" destId="{7C8F4F07-45F8-4C62-A216-743E11DDF12A}" srcOrd="0" destOrd="0" parTransId="{41B0EDC0-6A7B-4D09-B6D7-73410554EBF5}" sibTransId="{51F68D4E-2669-40DC-B3A5-8C3FB6A18B91}"/>
    <dgm:cxn modelId="{C5C7B9BC-8308-47F7-8C7D-E4D0E9013FF2}" type="presOf" srcId="{DEF07FEA-D5A8-4F5D-959A-2E1BC2AB32EF}" destId="{5FA98309-78B9-49BF-95D7-7354354A639F}" srcOrd="0" destOrd="0" presId="urn:microsoft.com/office/officeart/2005/8/layout/list1"/>
    <dgm:cxn modelId="{CDB4E5EA-F304-43BA-9F9E-7FDBA5BEEF0C}" type="presOf" srcId="{DEF07FEA-D5A8-4F5D-959A-2E1BC2AB32EF}" destId="{83189571-EE70-4E08-991D-1B7980BA361F}" srcOrd="1" destOrd="0" presId="urn:microsoft.com/office/officeart/2005/8/layout/list1"/>
    <dgm:cxn modelId="{E6A01A25-CFED-447E-ADC6-2D20039EFCA5}" type="presParOf" srcId="{4B64DD74-8EBD-458E-9169-6C0C99B5AB44}" destId="{0F49AF90-AE6F-49CC-ACE7-0C30354BE900}" srcOrd="0" destOrd="0" presId="urn:microsoft.com/office/officeart/2005/8/layout/list1"/>
    <dgm:cxn modelId="{9040E09D-0C76-4EF7-B7CF-63FD051599DC}" type="presParOf" srcId="{0F49AF90-AE6F-49CC-ACE7-0C30354BE900}" destId="{D073BAB6-5EA3-4AD6-B2F2-1CFB1C1709D7}" srcOrd="0" destOrd="0" presId="urn:microsoft.com/office/officeart/2005/8/layout/list1"/>
    <dgm:cxn modelId="{74F75073-E9E7-4A7A-84AE-1506F8058D10}" type="presParOf" srcId="{0F49AF90-AE6F-49CC-ACE7-0C30354BE900}" destId="{0B2DD9BC-ACD1-44B0-A580-F3D4A6863D2D}" srcOrd="1" destOrd="0" presId="urn:microsoft.com/office/officeart/2005/8/layout/list1"/>
    <dgm:cxn modelId="{0FE97C6A-2D09-4AE3-802C-2F34CE3AB1DD}" type="presParOf" srcId="{4B64DD74-8EBD-458E-9169-6C0C99B5AB44}" destId="{4FA66978-4F01-48BC-B2C1-584F961240CF}" srcOrd="1" destOrd="0" presId="urn:microsoft.com/office/officeart/2005/8/layout/list1"/>
    <dgm:cxn modelId="{E890D3F8-31A8-4C86-AEF6-A24E6F9E0C21}" type="presParOf" srcId="{4B64DD74-8EBD-458E-9169-6C0C99B5AB44}" destId="{6420FBA8-C13B-4A67-9540-D1AA1AED5C7F}" srcOrd="2" destOrd="0" presId="urn:microsoft.com/office/officeart/2005/8/layout/list1"/>
    <dgm:cxn modelId="{3F111241-C2C6-48E5-A8BB-5A8998072640}" type="presParOf" srcId="{4B64DD74-8EBD-458E-9169-6C0C99B5AB44}" destId="{21189EC0-1DCA-4363-B00D-7F772437019C}" srcOrd="3" destOrd="0" presId="urn:microsoft.com/office/officeart/2005/8/layout/list1"/>
    <dgm:cxn modelId="{85ECB511-C86B-4415-965B-96A9B2403888}" type="presParOf" srcId="{4B64DD74-8EBD-458E-9169-6C0C99B5AB44}" destId="{0C9DC75D-0BFB-4E5D-A104-0214726AADC9}" srcOrd="4" destOrd="0" presId="urn:microsoft.com/office/officeart/2005/8/layout/list1"/>
    <dgm:cxn modelId="{6AEBD5FC-F7B7-4B48-BF4F-BE420F3FF4E5}" type="presParOf" srcId="{0C9DC75D-0BFB-4E5D-A104-0214726AADC9}" destId="{5FA98309-78B9-49BF-95D7-7354354A639F}" srcOrd="0" destOrd="0" presId="urn:microsoft.com/office/officeart/2005/8/layout/list1"/>
    <dgm:cxn modelId="{9DE035AC-0711-4868-8321-89584663218D}" type="presParOf" srcId="{0C9DC75D-0BFB-4E5D-A104-0214726AADC9}" destId="{83189571-EE70-4E08-991D-1B7980BA361F}" srcOrd="1" destOrd="0" presId="urn:microsoft.com/office/officeart/2005/8/layout/list1"/>
    <dgm:cxn modelId="{8550AADB-7B97-40FE-9DCF-5F04BFC23B9E}" type="presParOf" srcId="{4B64DD74-8EBD-458E-9169-6C0C99B5AB44}" destId="{24663A34-5EBB-41A5-972F-11FEAA3A27FB}" srcOrd="5" destOrd="0" presId="urn:microsoft.com/office/officeart/2005/8/layout/list1"/>
    <dgm:cxn modelId="{AF95CDC1-3C0F-40E8-873E-80529B967196}" type="presParOf" srcId="{4B64DD74-8EBD-458E-9169-6C0C99B5AB44}" destId="{750C90DC-757F-4CA3-AC0F-F287481B3292}"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87FB75F-FF89-4EE4-910F-506394C14040}" type="doc">
      <dgm:prSet loTypeId="urn:microsoft.com/office/officeart/2016/7/layout/LinearBlockProcessNumbered" loCatId="process" qsTypeId="urn:microsoft.com/office/officeart/2005/8/quickstyle/simple1" qsCatId="simple" csTypeId="urn:microsoft.com/office/officeart/2005/8/colors/accent1_2" csCatId="accent1" phldr="1"/>
      <dgm:spPr/>
      <dgm:t>
        <a:bodyPr/>
        <a:lstStyle/>
        <a:p>
          <a:endParaRPr lang="en-US"/>
        </a:p>
      </dgm:t>
    </dgm:pt>
    <dgm:pt modelId="{F59C6731-0995-4C60-B54E-B7B54A5D7F75}">
      <dgm:prSet custT="1"/>
      <dgm:spPr/>
      <dgm:t>
        <a:bodyPr/>
        <a:lstStyle/>
        <a:p>
          <a:r>
            <a:rPr lang="en-GB" sz="2000" dirty="0"/>
            <a:t>#1 – read the abstract</a:t>
          </a:r>
          <a:endParaRPr lang="en-US" sz="2000" dirty="0"/>
        </a:p>
      </dgm:t>
    </dgm:pt>
    <dgm:pt modelId="{E0E07B59-0974-4048-B6C5-91A2F32220C1}" type="parTrans" cxnId="{1BB750D8-0B84-4342-B3D9-5D22337B0F6F}">
      <dgm:prSet/>
      <dgm:spPr/>
      <dgm:t>
        <a:bodyPr/>
        <a:lstStyle/>
        <a:p>
          <a:endParaRPr lang="en-US"/>
        </a:p>
      </dgm:t>
    </dgm:pt>
    <dgm:pt modelId="{DED5B6CD-935F-4BA2-A38D-666D1D36A86C}" type="sibTrans" cxnId="{1BB750D8-0B84-4342-B3D9-5D22337B0F6F}">
      <dgm:prSet phldrT="01" phldr="0"/>
      <dgm:spPr/>
      <dgm:t>
        <a:bodyPr/>
        <a:lstStyle/>
        <a:p>
          <a:r>
            <a:rPr lang="en-US"/>
            <a:t>01</a:t>
          </a:r>
        </a:p>
      </dgm:t>
    </dgm:pt>
    <dgm:pt modelId="{FD842B14-D458-477E-A704-74366370C74C}">
      <dgm:prSet custT="1"/>
      <dgm:spPr>
        <a:solidFill>
          <a:srgbClr val="0070C0"/>
        </a:solidFill>
      </dgm:spPr>
      <dgm:t>
        <a:bodyPr/>
        <a:lstStyle/>
        <a:p>
          <a:endParaRPr lang="en-US" sz="2000" dirty="0"/>
        </a:p>
      </dgm:t>
    </dgm:pt>
    <dgm:pt modelId="{67E4D892-5C0A-45ED-B200-A2A685B346F3}" type="parTrans" cxnId="{2C25A1DF-ED2F-4EE0-912E-5198C6C340A2}">
      <dgm:prSet/>
      <dgm:spPr/>
      <dgm:t>
        <a:bodyPr/>
        <a:lstStyle/>
        <a:p>
          <a:endParaRPr lang="en-US"/>
        </a:p>
      </dgm:t>
    </dgm:pt>
    <dgm:pt modelId="{68FA1FE5-B109-4F27-B6B4-A2EEA709AFE3}" type="sibTrans" cxnId="{2C25A1DF-ED2F-4EE0-912E-5198C6C340A2}">
      <dgm:prSet phldrT="03" phldr="0"/>
      <dgm:spPr/>
      <dgm:t>
        <a:bodyPr/>
        <a:lstStyle/>
        <a:p>
          <a:r>
            <a:rPr lang="en-US"/>
            <a:t>03</a:t>
          </a:r>
        </a:p>
      </dgm:t>
    </dgm:pt>
    <dgm:pt modelId="{11D6A322-7564-4340-BA96-F0645CEEE954}">
      <dgm:prSet/>
      <dgm:spPr>
        <a:solidFill>
          <a:schemeClr val="accent6"/>
        </a:solidFill>
      </dgm:spPr>
      <dgm:t>
        <a:bodyPr/>
        <a:lstStyle/>
        <a:p>
          <a:endParaRPr lang="en-US" dirty="0"/>
        </a:p>
      </dgm:t>
    </dgm:pt>
    <dgm:pt modelId="{D00426FA-D9C3-41DD-AD3B-36C680BE89D7}" type="parTrans" cxnId="{648F8F29-B8CF-4BAA-A498-C1C7E5AFEE80}">
      <dgm:prSet/>
      <dgm:spPr/>
      <dgm:t>
        <a:bodyPr/>
        <a:lstStyle/>
        <a:p>
          <a:endParaRPr lang="en-US"/>
        </a:p>
      </dgm:t>
    </dgm:pt>
    <dgm:pt modelId="{2BFD4A10-424C-4BCA-9DF1-9DA069E9521A}" type="sibTrans" cxnId="{648F8F29-B8CF-4BAA-A498-C1C7E5AFEE80}">
      <dgm:prSet phldrT="04" phldr="0"/>
      <dgm:spPr/>
      <dgm:t>
        <a:bodyPr/>
        <a:lstStyle/>
        <a:p>
          <a:r>
            <a:rPr lang="en-US"/>
            <a:t>04</a:t>
          </a:r>
        </a:p>
      </dgm:t>
    </dgm:pt>
    <dgm:pt modelId="{602D94A7-19A8-4AAF-8770-CF1A2BA35851}">
      <dgm:prSet/>
      <dgm:spPr>
        <a:solidFill>
          <a:srgbClr val="FF0000"/>
        </a:solidFill>
      </dgm:spPr>
      <dgm:t>
        <a:bodyPr/>
        <a:lstStyle/>
        <a:p>
          <a:endParaRPr lang="en-US" dirty="0"/>
        </a:p>
      </dgm:t>
    </dgm:pt>
    <dgm:pt modelId="{B11F726C-40AC-498F-B5F1-69121BFE23CD}" type="parTrans" cxnId="{10F5209B-82D9-48CC-A0AF-8D9E1AA97564}">
      <dgm:prSet/>
      <dgm:spPr/>
      <dgm:t>
        <a:bodyPr/>
        <a:lstStyle/>
        <a:p>
          <a:endParaRPr lang="en-US"/>
        </a:p>
      </dgm:t>
    </dgm:pt>
    <dgm:pt modelId="{24A3A66D-EB94-4F37-9654-1B6904645CA3}" type="sibTrans" cxnId="{10F5209B-82D9-48CC-A0AF-8D9E1AA97564}">
      <dgm:prSet phldrT="05" phldr="0"/>
      <dgm:spPr/>
      <dgm:t>
        <a:bodyPr/>
        <a:lstStyle/>
        <a:p>
          <a:r>
            <a:rPr lang="en-US"/>
            <a:t>05</a:t>
          </a:r>
        </a:p>
      </dgm:t>
    </dgm:pt>
    <dgm:pt modelId="{9E49FE5B-B413-4C54-A037-004474A1D878}">
      <dgm:prSet custT="1"/>
      <dgm:spPr>
        <a:solidFill>
          <a:schemeClr val="accent3"/>
        </a:solidFill>
        <a:ln>
          <a:solidFill>
            <a:schemeClr val="accent3"/>
          </a:solidFill>
        </a:ln>
      </dgm:spPr>
      <dgm:t>
        <a:bodyPr/>
        <a:lstStyle/>
        <a:p>
          <a:endParaRPr lang="en-US" sz="2000" dirty="0"/>
        </a:p>
      </dgm:t>
    </dgm:pt>
    <dgm:pt modelId="{CC6B44C9-8358-411E-981E-58767E253B0E}" type="sibTrans" cxnId="{32DC511A-02D3-4EC0-AD6B-F2015FEF8928}">
      <dgm:prSet phldrT="02" phldr="0"/>
      <dgm:spPr/>
      <dgm:t>
        <a:bodyPr/>
        <a:lstStyle/>
        <a:p>
          <a:r>
            <a:rPr lang="en-US"/>
            <a:t>02</a:t>
          </a:r>
        </a:p>
      </dgm:t>
    </dgm:pt>
    <dgm:pt modelId="{0FF3DC6B-562F-4E67-BA15-BC72379CE816}" type="parTrans" cxnId="{32DC511A-02D3-4EC0-AD6B-F2015FEF8928}">
      <dgm:prSet/>
      <dgm:spPr/>
      <dgm:t>
        <a:bodyPr/>
        <a:lstStyle/>
        <a:p>
          <a:endParaRPr lang="en-US"/>
        </a:p>
      </dgm:t>
    </dgm:pt>
    <dgm:pt modelId="{BBD53E95-F867-409C-A675-053F38AAE3CB}" type="pres">
      <dgm:prSet presAssocID="{E87FB75F-FF89-4EE4-910F-506394C14040}" presName="Name0" presStyleCnt="0">
        <dgm:presLayoutVars>
          <dgm:animLvl val="lvl"/>
          <dgm:resizeHandles val="exact"/>
        </dgm:presLayoutVars>
      </dgm:prSet>
      <dgm:spPr/>
    </dgm:pt>
    <dgm:pt modelId="{B9F50C09-219B-4DF6-9A8F-E6D15D0CF78C}" type="pres">
      <dgm:prSet presAssocID="{F59C6731-0995-4C60-B54E-B7B54A5D7F75}" presName="compositeNode" presStyleCnt="0">
        <dgm:presLayoutVars>
          <dgm:bulletEnabled val="1"/>
        </dgm:presLayoutVars>
      </dgm:prSet>
      <dgm:spPr/>
    </dgm:pt>
    <dgm:pt modelId="{4F013ACE-05F7-4577-9C88-17D9F580EECC}" type="pres">
      <dgm:prSet presAssocID="{F59C6731-0995-4C60-B54E-B7B54A5D7F75}" presName="bgRect" presStyleLbl="alignNode1" presStyleIdx="0" presStyleCnt="5"/>
      <dgm:spPr/>
    </dgm:pt>
    <dgm:pt modelId="{9118084F-E725-4739-87AD-C83CE476609C}" type="pres">
      <dgm:prSet presAssocID="{DED5B6CD-935F-4BA2-A38D-666D1D36A86C}" presName="sibTransNodeRect" presStyleLbl="alignNode1" presStyleIdx="0" presStyleCnt="5">
        <dgm:presLayoutVars>
          <dgm:chMax val="0"/>
          <dgm:bulletEnabled val="1"/>
        </dgm:presLayoutVars>
      </dgm:prSet>
      <dgm:spPr/>
    </dgm:pt>
    <dgm:pt modelId="{601F615D-1D0C-4C69-A41A-61E317B534D6}" type="pres">
      <dgm:prSet presAssocID="{F59C6731-0995-4C60-B54E-B7B54A5D7F75}" presName="nodeRect" presStyleLbl="alignNode1" presStyleIdx="0" presStyleCnt="5">
        <dgm:presLayoutVars>
          <dgm:bulletEnabled val="1"/>
        </dgm:presLayoutVars>
      </dgm:prSet>
      <dgm:spPr/>
    </dgm:pt>
    <dgm:pt modelId="{E29D9CBF-D49E-489F-84E8-A6DAF5C98ADC}" type="pres">
      <dgm:prSet presAssocID="{DED5B6CD-935F-4BA2-A38D-666D1D36A86C}" presName="sibTrans" presStyleCnt="0"/>
      <dgm:spPr/>
    </dgm:pt>
    <dgm:pt modelId="{186184FC-E62F-48EF-BA0A-7D6E1F8E0837}" type="pres">
      <dgm:prSet presAssocID="{9E49FE5B-B413-4C54-A037-004474A1D878}" presName="compositeNode" presStyleCnt="0">
        <dgm:presLayoutVars>
          <dgm:bulletEnabled val="1"/>
        </dgm:presLayoutVars>
      </dgm:prSet>
      <dgm:spPr/>
    </dgm:pt>
    <dgm:pt modelId="{92E32804-C700-432F-B135-DBD02DC6AE0E}" type="pres">
      <dgm:prSet presAssocID="{9E49FE5B-B413-4C54-A037-004474A1D878}" presName="bgRect" presStyleLbl="alignNode1" presStyleIdx="1" presStyleCnt="5"/>
      <dgm:spPr/>
    </dgm:pt>
    <dgm:pt modelId="{6A0ECE3B-1080-4E79-966C-CFDDFA69EE36}" type="pres">
      <dgm:prSet presAssocID="{CC6B44C9-8358-411E-981E-58767E253B0E}" presName="sibTransNodeRect" presStyleLbl="alignNode1" presStyleIdx="1" presStyleCnt="5">
        <dgm:presLayoutVars>
          <dgm:chMax val="0"/>
          <dgm:bulletEnabled val="1"/>
        </dgm:presLayoutVars>
      </dgm:prSet>
      <dgm:spPr/>
    </dgm:pt>
    <dgm:pt modelId="{C04B46E0-703A-4C0E-A517-039C2F95BF4D}" type="pres">
      <dgm:prSet presAssocID="{9E49FE5B-B413-4C54-A037-004474A1D878}" presName="nodeRect" presStyleLbl="alignNode1" presStyleIdx="1" presStyleCnt="5">
        <dgm:presLayoutVars>
          <dgm:bulletEnabled val="1"/>
        </dgm:presLayoutVars>
      </dgm:prSet>
      <dgm:spPr/>
    </dgm:pt>
    <dgm:pt modelId="{779D91C0-4E66-4B11-8E3B-0A689F537CCA}" type="pres">
      <dgm:prSet presAssocID="{CC6B44C9-8358-411E-981E-58767E253B0E}" presName="sibTrans" presStyleCnt="0"/>
      <dgm:spPr/>
    </dgm:pt>
    <dgm:pt modelId="{DF8E2141-D1D3-4736-B468-91F1358639C3}" type="pres">
      <dgm:prSet presAssocID="{FD842B14-D458-477E-A704-74366370C74C}" presName="compositeNode" presStyleCnt="0">
        <dgm:presLayoutVars>
          <dgm:bulletEnabled val="1"/>
        </dgm:presLayoutVars>
      </dgm:prSet>
      <dgm:spPr/>
    </dgm:pt>
    <dgm:pt modelId="{8294CFF1-023D-4D36-8307-AE8D7ABB7A9B}" type="pres">
      <dgm:prSet presAssocID="{FD842B14-D458-477E-A704-74366370C74C}" presName="bgRect" presStyleLbl="alignNode1" presStyleIdx="2" presStyleCnt="5"/>
      <dgm:spPr/>
    </dgm:pt>
    <dgm:pt modelId="{A3DA5A08-28BB-4AF8-A6EA-EEE43E47B2CA}" type="pres">
      <dgm:prSet presAssocID="{68FA1FE5-B109-4F27-B6B4-A2EEA709AFE3}" presName="sibTransNodeRect" presStyleLbl="alignNode1" presStyleIdx="2" presStyleCnt="5">
        <dgm:presLayoutVars>
          <dgm:chMax val="0"/>
          <dgm:bulletEnabled val="1"/>
        </dgm:presLayoutVars>
      </dgm:prSet>
      <dgm:spPr/>
    </dgm:pt>
    <dgm:pt modelId="{BD40D8DC-16D8-4496-A617-F24A31539ABA}" type="pres">
      <dgm:prSet presAssocID="{FD842B14-D458-477E-A704-74366370C74C}" presName="nodeRect" presStyleLbl="alignNode1" presStyleIdx="2" presStyleCnt="5">
        <dgm:presLayoutVars>
          <dgm:bulletEnabled val="1"/>
        </dgm:presLayoutVars>
      </dgm:prSet>
      <dgm:spPr/>
    </dgm:pt>
    <dgm:pt modelId="{3923CB9E-ADD6-4E9B-910B-B57E52838E46}" type="pres">
      <dgm:prSet presAssocID="{68FA1FE5-B109-4F27-B6B4-A2EEA709AFE3}" presName="sibTrans" presStyleCnt="0"/>
      <dgm:spPr/>
    </dgm:pt>
    <dgm:pt modelId="{1384C840-E71B-4417-9205-05E45CC4707F}" type="pres">
      <dgm:prSet presAssocID="{11D6A322-7564-4340-BA96-F0645CEEE954}" presName="compositeNode" presStyleCnt="0">
        <dgm:presLayoutVars>
          <dgm:bulletEnabled val="1"/>
        </dgm:presLayoutVars>
      </dgm:prSet>
      <dgm:spPr/>
    </dgm:pt>
    <dgm:pt modelId="{8B776F27-499D-46BF-A37C-A9C003EE527B}" type="pres">
      <dgm:prSet presAssocID="{11D6A322-7564-4340-BA96-F0645CEEE954}" presName="bgRect" presStyleLbl="alignNode1" presStyleIdx="3" presStyleCnt="5"/>
      <dgm:spPr/>
    </dgm:pt>
    <dgm:pt modelId="{011CD9CD-686B-417C-8D75-63CB4D4A23AC}" type="pres">
      <dgm:prSet presAssocID="{2BFD4A10-424C-4BCA-9DF1-9DA069E9521A}" presName="sibTransNodeRect" presStyleLbl="alignNode1" presStyleIdx="3" presStyleCnt="5">
        <dgm:presLayoutVars>
          <dgm:chMax val="0"/>
          <dgm:bulletEnabled val="1"/>
        </dgm:presLayoutVars>
      </dgm:prSet>
      <dgm:spPr/>
    </dgm:pt>
    <dgm:pt modelId="{CB83D2BE-E953-4915-80B5-0218C458104A}" type="pres">
      <dgm:prSet presAssocID="{11D6A322-7564-4340-BA96-F0645CEEE954}" presName="nodeRect" presStyleLbl="alignNode1" presStyleIdx="3" presStyleCnt="5">
        <dgm:presLayoutVars>
          <dgm:bulletEnabled val="1"/>
        </dgm:presLayoutVars>
      </dgm:prSet>
      <dgm:spPr/>
    </dgm:pt>
    <dgm:pt modelId="{48007262-CF91-41F3-8731-41C52E04C5E6}" type="pres">
      <dgm:prSet presAssocID="{2BFD4A10-424C-4BCA-9DF1-9DA069E9521A}" presName="sibTrans" presStyleCnt="0"/>
      <dgm:spPr/>
    </dgm:pt>
    <dgm:pt modelId="{4D2ACDBB-AD0F-4EC1-A229-78950B48EFD8}" type="pres">
      <dgm:prSet presAssocID="{602D94A7-19A8-4AAF-8770-CF1A2BA35851}" presName="compositeNode" presStyleCnt="0">
        <dgm:presLayoutVars>
          <dgm:bulletEnabled val="1"/>
        </dgm:presLayoutVars>
      </dgm:prSet>
      <dgm:spPr/>
    </dgm:pt>
    <dgm:pt modelId="{BDDAFC43-E82F-4C3C-8366-BBA50E062762}" type="pres">
      <dgm:prSet presAssocID="{602D94A7-19A8-4AAF-8770-CF1A2BA35851}" presName="bgRect" presStyleLbl="alignNode1" presStyleIdx="4" presStyleCnt="5"/>
      <dgm:spPr/>
    </dgm:pt>
    <dgm:pt modelId="{F8833BF0-0AC1-4CC2-AB05-9FE0C16FCDE1}" type="pres">
      <dgm:prSet presAssocID="{24A3A66D-EB94-4F37-9654-1B6904645CA3}" presName="sibTransNodeRect" presStyleLbl="alignNode1" presStyleIdx="4" presStyleCnt="5">
        <dgm:presLayoutVars>
          <dgm:chMax val="0"/>
          <dgm:bulletEnabled val="1"/>
        </dgm:presLayoutVars>
      </dgm:prSet>
      <dgm:spPr/>
    </dgm:pt>
    <dgm:pt modelId="{0AD21577-5F02-4A45-8862-5A6FF4EB24BB}" type="pres">
      <dgm:prSet presAssocID="{602D94A7-19A8-4AAF-8770-CF1A2BA35851}" presName="nodeRect" presStyleLbl="alignNode1" presStyleIdx="4" presStyleCnt="5">
        <dgm:presLayoutVars>
          <dgm:bulletEnabled val="1"/>
        </dgm:presLayoutVars>
      </dgm:prSet>
      <dgm:spPr/>
    </dgm:pt>
  </dgm:ptLst>
  <dgm:cxnLst>
    <dgm:cxn modelId="{D2465807-F0A9-4C04-A1AD-F6699E2A50B9}" type="presOf" srcId="{11D6A322-7564-4340-BA96-F0645CEEE954}" destId="{CB83D2BE-E953-4915-80B5-0218C458104A}" srcOrd="1" destOrd="0" presId="urn:microsoft.com/office/officeart/2016/7/layout/LinearBlockProcessNumbered"/>
    <dgm:cxn modelId="{DABF7616-FA25-4820-BEDE-4AC6AC0C4AEA}" type="presOf" srcId="{FD842B14-D458-477E-A704-74366370C74C}" destId="{BD40D8DC-16D8-4496-A617-F24A31539ABA}" srcOrd="1" destOrd="0" presId="urn:microsoft.com/office/officeart/2016/7/layout/LinearBlockProcessNumbered"/>
    <dgm:cxn modelId="{32DC511A-02D3-4EC0-AD6B-F2015FEF8928}" srcId="{E87FB75F-FF89-4EE4-910F-506394C14040}" destId="{9E49FE5B-B413-4C54-A037-004474A1D878}" srcOrd="1" destOrd="0" parTransId="{0FF3DC6B-562F-4E67-BA15-BC72379CE816}" sibTransId="{CC6B44C9-8358-411E-981E-58767E253B0E}"/>
    <dgm:cxn modelId="{648F8F29-B8CF-4BAA-A498-C1C7E5AFEE80}" srcId="{E87FB75F-FF89-4EE4-910F-506394C14040}" destId="{11D6A322-7564-4340-BA96-F0645CEEE954}" srcOrd="3" destOrd="0" parTransId="{D00426FA-D9C3-41DD-AD3B-36C680BE89D7}" sibTransId="{2BFD4A10-424C-4BCA-9DF1-9DA069E9521A}"/>
    <dgm:cxn modelId="{C2ACAE36-EF1E-4431-99D7-C8FBE8EE7CC1}" type="presOf" srcId="{602D94A7-19A8-4AAF-8770-CF1A2BA35851}" destId="{0AD21577-5F02-4A45-8862-5A6FF4EB24BB}" srcOrd="1" destOrd="0" presId="urn:microsoft.com/office/officeart/2016/7/layout/LinearBlockProcessNumbered"/>
    <dgm:cxn modelId="{32CB8A4F-6E0A-4354-BB56-29B29ACC19EC}" type="presOf" srcId="{E87FB75F-FF89-4EE4-910F-506394C14040}" destId="{BBD53E95-F867-409C-A675-053F38AAE3CB}" srcOrd="0" destOrd="0" presId="urn:microsoft.com/office/officeart/2016/7/layout/LinearBlockProcessNumbered"/>
    <dgm:cxn modelId="{31507951-AB62-4FE0-AE88-E28C84450791}" type="presOf" srcId="{CC6B44C9-8358-411E-981E-58767E253B0E}" destId="{6A0ECE3B-1080-4E79-966C-CFDDFA69EE36}" srcOrd="0" destOrd="0" presId="urn:microsoft.com/office/officeart/2016/7/layout/LinearBlockProcessNumbered"/>
    <dgm:cxn modelId="{F34E0165-A92E-4E65-9069-8DBFA7891E24}" type="presOf" srcId="{FD842B14-D458-477E-A704-74366370C74C}" destId="{8294CFF1-023D-4D36-8307-AE8D7ABB7A9B}" srcOrd="0" destOrd="0" presId="urn:microsoft.com/office/officeart/2016/7/layout/LinearBlockProcessNumbered"/>
    <dgm:cxn modelId="{D62E717F-B1A5-4F51-A2D1-EAA3B89A31F8}" type="presOf" srcId="{11D6A322-7564-4340-BA96-F0645CEEE954}" destId="{8B776F27-499D-46BF-A37C-A9C003EE527B}" srcOrd="0" destOrd="0" presId="urn:microsoft.com/office/officeart/2016/7/layout/LinearBlockProcessNumbered"/>
    <dgm:cxn modelId="{98CB2184-AC09-4FE7-A4C5-58C212934E65}" type="presOf" srcId="{602D94A7-19A8-4AAF-8770-CF1A2BA35851}" destId="{BDDAFC43-E82F-4C3C-8366-BBA50E062762}" srcOrd="0" destOrd="0" presId="urn:microsoft.com/office/officeart/2016/7/layout/LinearBlockProcessNumbered"/>
    <dgm:cxn modelId="{C3AB2A86-ED95-4F0E-B928-CFEA73712FC9}" type="presOf" srcId="{F59C6731-0995-4C60-B54E-B7B54A5D7F75}" destId="{601F615D-1D0C-4C69-A41A-61E317B534D6}" srcOrd="1" destOrd="0" presId="urn:microsoft.com/office/officeart/2016/7/layout/LinearBlockProcessNumbered"/>
    <dgm:cxn modelId="{5425AB88-743B-467D-B9DF-1FA373FAEF34}" type="presOf" srcId="{DED5B6CD-935F-4BA2-A38D-666D1D36A86C}" destId="{9118084F-E725-4739-87AD-C83CE476609C}" srcOrd="0" destOrd="0" presId="urn:microsoft.com/office/officeart/2016/7/layout/LinearBlockProcessNumbered"/>
    <dgm:cxn modelId="{8F7B0389-043B-4480-B169-86B21F76D6E0}" type="presOf" srcId="{9E49FE5B-B413-4C54-A037-004474A1D878}" destId="{C04B46E0-703A-4C0E-A517-039C2F95BF4D}" srcOrd="1" destOrd="0" presId="urn:microsoft.com/office/officeart/2016/7/layout/LinearBlockProcessNumbered"/>
    <dgm:cxn modelId="{B39BF394-730D-4A00-B69A-9E10EF98E163}" type="presOf" srcId="{F59C6731-0995-4C60-B54E-B7B54A5D7F75}" destId="{4F013ACE-05F7-4577-9C88-17D9F580EECC}" srcOrd="0" destOrd="0" presId="urn:microsoft.com/office/officeart/2016/7/layout/LinearBlockProcessNumbered"/>
    <dgm:cxn modelId="{10F5209B-82D9-48CC-A0AF-8D9E1AA97564}" srcId="{E87FB75F-FF89-4EE4-910F-506394C14040}" destId="{602D94A7-19A8-4AAF-8770-CF1A2BA35851}" srcOrd="4" destOrd="0" parTransId="{B11F726C-40AC-498F-B5F1-69121BFE23CD}" sibTransId="{24A3A66D-EB94-4F37-9654-1B6904645CA3}"/>
    <dgm:cxn modelId="{777C70A2-2780-4CC0-AAD2-23888A1EE624}" type="presOf" srcId="{9E49FE5B-B413-4C54-A037-004474A1D878}" destId="{92E32804-C700-432F-B135-DBD02DC6AE0E}" srcOrd="0" destOrd="0" presId="urn:microsoft.com/office/officeart/2016/7/layout/LinearBlockProcessNumbered"/>
    <dgm:cxn modelId="{9EFA86C9-122F-40F3-BC7D-33AD5DE9E48A}" type="presOf" srcId="{2BFD4A10-424C-4BCA-9DF1-9DA069E9521A}" destId="{011CD9CD-686B-417C-8D75-63CB4D4A23AC}" srcOrd="0" destOrd="0" presId="urn:microsoft.com/office/officeart/2016/7/layout/LinearBlockProcessNumbered"/>
    <dgm:cxn modelId="{1BB750D8-0B84-4342-B3D9-5D22337B0F6F}" srcId="{E87FB75F-FF89-4EE4-910F-506394C14040}" destId="{F59C6731-0995-4C60-B54E-B7B54A5D7F75}" srcOrd="0" destOrd="0" parTransId="{E0E07B59-0974-4048-B6C5-91A2F32220C1}" sibTransId="{DED5B6CD-935F-4BA2-A38D-666D1D36A86C}"/>
    <dgm:cxn modelId="{A118DEDC-CE16-46CB-A067-10179FF4E0C1}" type="presOf" srcId="{68FA1FE5-B109-4F27-B6B4-A2EEA709AFE3}" destId="{A3DA5A08-28BB-4AF8-A6EA-EEE43E47B2CA}" srcOrd="0" destOrd="0" presId="urn:microsoft.com/office/officeart/2016/7/layout/LinearBlockProcessNumbered"/>
    <dgm:cxn modelId="{2C25A1DF-ED2F-4EE0-912E-5198C6C340A2}" srcId="{E87FB75F-FF89-4EE4-910F-506394C14040}" destId="{FD842B14-D458-477E-A704-74366370C74C}" srcOrd="2" destOrd="0" parTransId="{67E4D892-5C0A-45ED-B200-A2A685B346F3}" sibTransId="{68FA1FE5-B109-4F27-B6B4-A2EEA709AFE3}"/>
    <dgm:cxn modelId="{359512F7-20B1-4F26-B846-D6EFC03EBFB8}" type="presOf" srcId="{24A3A66D-EB94-4F37-9654-1B6904645CA3}" destId="{F8833BF0-0AC1-4CC2-AB05-9FE0C16FCDE1}" srcOrd="0" destOrd="0" presId="urn:microsoft.com/office/officeart/2016/7/layout/LinearBlockProcessNumbered"/>
    <dgm:cxn modelId="{52DB2267-E9DE-4AFF-9064-912D0BEC8314}" type="presParOf" srcId="{BBD53E95-F867-409C-A675-053F38AAE3CB}" destId="{B9F50C09-219B-4DF6-9A8F-E6D15D0CF78C}" srcOrd="0" destOrd="0" presId="urn:microsoft.com/office/officeart/2016/7/layout/LinearBlockProcessNumbered"/>
    <dgm:cxn modelId="{77E0662C-38AE-4AC1-B97B-96925C68770D}" type="presParOf" srcId="{B9F50C09-219B-4DF6-9A8F-E6D15D0CF78C}" destId="{4F013ACE-05F7-4577-9C88-17D9F580EECC}" srcOrd="0" destOrd="0" presId="urn:microsoft.com/office/officeart/2016/7/layout/LinearBlockProcessNumbered"/>
    <dgm:cxn modelId="{FBC61156-EB22-4D3A-B4CC-4CB3A3A9A684}" type="presParOf" srcId="{B9F50C09-219B-4DF6-9A8F-E6D15D0CF78C}" destId="{9118084F-E725-4739-87AD-C83CE476609C}" srcOrd="1" destOrd="0" presId="urn:microsoft.com/office/officeart/2016/7/layout/LinearBlockProcessNumbered"/>
    <dgm:cxn modelId="{D2038EBE-BF2E-48E3-B98B-1B1531C390B6}" type="presParOf" srcId="{B9F50C09-219B-4DF6-9A8F-E6D15D0CF78C}" destId="{601F615D-1D0C-4C69-A41A-61E317B534D6}" srcOrd="2" destOrd="0" presId="urn:microsoft.com/office/officeart/2016/7/layout/LinearBlockProcessNumbered"/>
    <dgm:cxn modelId="{823F0FA2-D8F6-4D0A-B97B-99AFCFF36C8A}" type="presParOf" srcId="{BBD53E95-F867-409C-A675-053F38AAE3CB}" destId="{E29D9CBF-D49E-489F-84E8-A6DAF5C98ADC}" srcOrd="1" destOrd="0" presId="urn:microsoft.com/office/officeart/2016/7/layout/LinearBlockProcessNumbered"/>
    <dgm:cxn modelId="{7968EB0A-1476-4208-ADA1-49B5731577C1}" type="presParOf" srcId="{BBD53E95-F867-409C-A675-053F38AAE3CB}" destId="{186184FC-E62F-48EF-BA0A-7D6E1F8E0837}" srcOrd="2" destOrd="0" presId="urn:microsoft.com/office/officeart/2016/7/layout/LinearBlockProcessNumbered"/>
    <dgm:cxn modelId="{CCA6BC2D-0625-46CF-8E19-723D70056277}" type="presParOf" srcId="{186184FC-E62F-48EF-BA0A-7D6E1F8E0837}" destId="{92E32804-C700-432F-B135-DBD02DC6AE0E}" srcOrd="0" destOrd="0" presId="urn:microsoft.com/office/officeart/2016/7/layout/LinearBlockProcessNumbered"/>
    <dgm:cxn modelId="{9BDE6DEC-8D06-40BF-A885-10684BD91DE3}" type="presParOf" srcId="{186184FC-E62F-48EF-BA0A-7D6E1F8E0837}" destId="{6A0ECE3B-1080-4E79-966C-CFDDFA69EE36}" srcOrd="1" destOrd="0" presId="urn:microsoft.com/office/officeart/2016/7/layout/LinearBlockProcessNumbered"/>
    <dgm:cxn modelId="{34D60144-CD70-4DA2-9E7C-9AB6A3124FF7}" type="presParOf" srcId="{186184FC-E62F-48EF-BA0A-7D6E1F8E0837}" destId="{C04B46E0-703A-4C0E-A517-039C2F95BF4D}" srcOrd="2" destOrd="0" presId="urn:microsoft.com/office/officeart/2016/7/layout/LinearBlockProcessNumbered"/>
    <dgm:cxn modelId="{CE056962-78BF-4DC7-8409-DA0D8FE58040}" type="presParOf" srcId="{BBD53E95-F867-409C-A675-053F38AAE3CB}" destId="{779D91C0-4E66-4B11-8E3B-0A689F537CCA}" srcOrd="3" destOrd="0" presId="urn:microsoft.com/office/officeart/2016/7/layout/LinearBlockProcessNumbered"/>
    <dgm:cxn modelId="{4F46B6A9-23F4-44A2-9F55-5C08841CFCD4}" type="presParOf" srcId="{BBD53E95-F867-409C-A675-053F38AAE3CB}" destId="{DF8E2141-D1D3-4736-B468-91F1358639C3}" srcOrd="4" destOrd="0" presId="urn:microsoft.com/office/officeart/2016/7/layout/LinearBlockProcessNumbered"/>
    <dgm:cxn modelId="{23282499-6E35-402E-A633-028C9E691490}" type="presParOf" srcId="{DF8E2141-D1D3-4736-B468-91F1358639C3}" destId="{8294CFF1-023D-4D36-8307-AE8D7ABB7A9B}" srcOrd="0" destOrd="0" presId="urn:microsoft.com/office/officeart/2016/7/layout/LinearBlockProcessNumbered"/>
    <dgm:cxn modelId="{511C2188-2D01-453F-B24B-613C63DAF977}" type="presParOf" srcId="{DF8E2141-D1D3-4736-B468-91F1358639C3}" destId="{A3DA5A08-28BB-4AF8-A6EA-EEE43E47B2CA}" srcOrd="1" destOrd="0" presId="urn:microsoft.com/office/officeart/2016/7/layout/LinearBlockProcessNumbered"/>
    <dgm:cxn modelId="{02C58DA0-2E94-4971-910E-8A68C380B0CA}" type="presParOf" srcId="{DF8E2141-D1D3-4736-B468-91F1358639C3}" destId="{BD40D8DC-16D8-4496-A617-F24A31539ABA}" srcOrd="2" destOrd="0" presId="urn:microsoft.com/office/officeart/2016/7/layout/LinearBlockProcessNumbered"/>
    <dgm:cxn modelId="{C7F5ACDC-6EED-4FFB-ADD7-7B44C9B5C31D}" type="presParOf" srcId="{BBD53E95-F867-409C-A675-053F38AAE3CB}" destId="{3923CB9E-ADD6-4E9B-910B-B57E52838E46}" srcOrd="5" destOrd="0" presId="urn:microsoft.com/office/officeart/2016/7/layout/LinearBlockProcessNumbered"/>
    <dgm:cxn modelId="{7B12DD3B-1D29-4333-90AC-3A65F82BB1C8}" type="presParOf" srcId="{BBD53E95-F867-409C-A675-053F38AAE3CB}" destId="{1384C840-E71B-4417-9205-05E45CC4707F}" srcOrd="6" destOrd="0" presId="urn:microsoft.com/office/officeart/2016/7/layout/LinearBlockProcessNumbered"/>
    <dgm:cxn modelId="{A258F29E-C7DF-4913-8164-62C972D9E2C6}" type="presParOf" srcId="{1384C840-E71B-4417-9205-05E45CC4707F}" destId="{8B776F27-499D-46BF-A37C-A9C003EE527B}" srcOrd="0" destOrd="0" presId="urn:microsoft.com/office/officeart/2016/7/layout/LinearBlockProcessNumbered"/>
    <dgm:cxn modelId="{297602D6-D6FD-4742-80EF-0ADF3CF93505}" type="presParOf" srcId="{1384C840-E71B-4417-9205-05E45CC4707F}" destId="{011CD9CD-686B-417C-8D75-63CB4D4A23AC}" srcOrd="1" destOrd="0" presId="urn:microsoft.com/office/officeart/2016/7/layout/LinearBlockProcessNumbered"/>
    <dgm:cxn modelId="{F337133A-6865-488D-9886-D63AB2C33419}" type="presParOf" srcId="{1384C840-E71B-4417-9205-05E45CC4707F}" destId="{CB83D2BE-E953-4915-80B5-0218C458104A}" srcOrd="2" destOrd="0" presId="urn:microsoft.com/office/officeart/2016/7/layout/LinearBlockProcessNumbered"/>
    <dgm:cxn modelId="{7DC6CF15-DE22-49A5-8EB4-7C6BD94500AB}" type="presParOf" srcId="{BBD53E95-F867-409C-A675-053F38AAE3CB}" destId="{48007262-CF91-41F3-8731-41C52E04C5E6}" srcOrd="7" destOrd="0" presId="urn:microsoft.com/office/officeart/2016/7/layout/LinearBlockProcessNumbered"/>
    <dgm:cxn modelId="{1EFC6A2C-B218-44BA-A7BB-C5B47E90C540}" type="presParOf" srcId="{BBD53E95-F867-409C-A675-053F38AAE3CB}" destId="{4D2ACDBB-AD0F-4EC1-A229-78950B48EFD8}" srcOrd="8" destOrd="0" presId="urn:microsoft.com/office/officeart/2016/7/layout/LinearBlockProcessNumbered"/>
    <dgm:cxn modelId="{A989B626-0B18-4EDE-B52F-1665A798A094}" type="presParOf" srcId="{4D2ACDBB-AD0F-4EC1-A229-78950B48EFD8}" destId="{BDDAFC43-E82F-4C3C-8366-BBA50E062762}" srcOrd="0" destOrd="0" presId="urn:microsoft.com/office/officeart/2016/7/layout/LinearBlockProcessNumbered"/>
    <dgm:cxn modelId="{5C832FC6-4CFD-4297-8FEA-E5E54C32DEB0}" type="presParOf" srcId="{4D2ACDBB-AD0F-4EC1-A229-78950B48EFD8}" destId="{F8833BF0-0AC1-4CC2-AB05-9FE0C16FCDE1}" srcOrd="1" destOrd="0" presId="urn:microsoft.com/office/officeart/2016/7/layout/LinearBlockProcessNumbered"/>
    <dgm:cxn modelId="{61584E8C-478C-4AF7-919A-DD4A8A9CC5FB}" type="presParOf" srcId="{4D2ACDBB-AD0F-4EC1-A229-78950B48EFD8}" destId="{0AD21577-5F02-4A45-8862-5A6FF4EB24BB}"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87FB75F-FF89-4EE4-910F-506394C14040}" type="doc">
      <dgm:prSet loTypeId="urn:microsoft.com/office/officeart/2016/7/layout/LinearBlockProcessNumbered" loCatId="process" qsTypeId="urn:microsoft.com/office/officeart/2005/8/quickstyle/simple1" qsCatId="simple" csTypeId="urn:microsoft.com/office/officeart/2005/8/colors/accent1_2" csCatId="accent1" phldr="1"/>
      <dgm:spPr/>
      <dgm:t>
        <a:bodyPr/>
        <a:lstStyle/>
        <a:p>
          <a:endParaRPr lang="en-US"/>
        </a:p>
      </dgm:t>
    </dgm:pt>
    <dgm:pt modelId="{F59C6731-0995-4C60-B54E-B7B54A5D7F75}">
      <dgm:prSet custT="1"/>
      <dgm:spPr/>
      <dgm:t>
        <a:bodyPr/>
        <a:lstStyle/>
        <a:p>
          <a:r>
            <a:rPr lang="en-GB" sz="2000" dirty="0"/>
            <a:t>#1 – read the abstract</a:t>
          </a:r>
          <a:endParaRPr lang="en-US" sz="2000" dirty="0"/>
        </a:p>
      </dgm:t>
    </dgm:pt>
    <dgm:pt modelId="{E0E07B59-0974-4048-B6C5-91A2F32220C1}" type="parTrans" cxnId="{1BB750D8-0B84-4342-B3D9-5D22337B0F6F}">
      <dgm:prSet/>
      <dgm:spPr/>
      <dgm:t>
        <a:bodyPr/>
        <a:lstStyle/>
        <a:p>
          <a:endParaRPr lang="en-US"/>
        </a:p>
      </dgm:t>
    </dgm:pt>
    <dgm:pt modelId="{DED5B6CD-935F-4BA2-A38D-666D1D36A86C}" type="sibTrans" cxnId="{1BB750D8-0B84-4342-B3D9-5D22337B0F6F}">
      <dgm:prSet phldrT="01" phldr="0"/>
      <dgm:spPr/>
      <dgm:t>
        <a:bodyPr/>
        <a:lstStyle/>
        <a:p>
          <a:r>
            <a:rPr lang="en-US"/>
            <a:t>01</a:t>
          </a:r>
        </a:p>
      </dgm:t>
    </dgm:pt>
    <dgm:pt modelId="{FD842B14-D458-477E-A704-74366370C74C}">
      <dgm:prSet custT="1"/>
      <dgm:spPr>
        <a:solidFill>
          <a:srgbClr val="0070C0"/>
        </a:solidFill>
      </dgm:spPr>
      <dgm:t>
        <a:bodyPr/>
        <a:lstStyle/>
        <a:p>
          <a:r>
            <a:rPr lang="en-GB" sz="2000" dirty="0"/>
            <a:t>#3 – identify the methodology</a:t>
          </a:r>
          <a:endParaRPr lang="en-US" sz="2000" dirty="0"/>
        </a:p>
      </dgm:t>
    </dgm:pt>
    <dgm:pt modelId="{67E4D892-5C0A-45ED-B200-A2A685B346F3}" type="parTrans" cxnId="{2C25A1DF-ED2F-4EE0-912E-5198C6C340A2}">
      <dgm:prSet/>
      <dgm:spPr/>
      <dgm:t>
        <a:bodyPr/>
        <a:lstStyle/>
        <a:p>
          <a:endParaRPr lang="en-US"/>
        </a:p>
      </dgm:t>
    </dgm:pt>
    <dgm:pt modelId="{68FA1FE5-B109-4F27-B6B4-A2EEA709AFE3}" type="sibTrans" cxnId="{2C25A1DF-ED2F-4EE0-912E-5198C6C340A2}">
      <dgm:prSet phldrT="03" phldr="0"/>
      <dgm:spPr/>
      <dgm:t>
        <a:bodyPr/>
        <a:lstStyle/>
        <a:p>
          <a:r>
            <a:rPr lang="en-US"/>
            <a:t>03</a:t>
          </a:r>
        </a:p>
      </dgm:t>
    </dgm:pt>
    <dgm:pt modelId="{11D6A322-7564-4340-BA96-F0645CEEE954}">
      <dgm:prSet/>
      <dgm:spPr>
        <a:solidFill>
          <a:schemeClr val="accent6"/>
        </a:solidFill>
      </dgm:spPr>
      <dgm:t>
        <a:bodyPr/>
        <a:lstStyle/>
        <a:p>
          <a:r>
            <a:rPr lang="en-GB" dirty="0"/>
            <a:t>#4 – identify the research tools</a:t>
          </a:r>
          <a:endParaRPr lang="en-US" dirty="0"/>
        </a:p>
      </dgm:t>
    </dgm:pt>
    <dgm:pt modelId="{D00426FA-D9C3-41DD-AD3B-36C680BE89D7}" type="parTrans" cxnId="{648F8F29-B8CF-4BAA-A498-C1C7E5AFEE80}">
      <dgm:prSet/>
      <dgm:spPr/>
      <dgm:t>
        <a:bodyPr/>
        <a:lstStyle/>
        <a:p>
          <a:endParaRPr lang="en-US"/>
        </a:p>
      </dgm:t>
    </dgm:pt>
    <dgm:pt modelId="{2BFD4A10-424C-4BCA-9DF1-9DA069E9521A}" type="sibTrans" cxnId="{648F8F29-B8CF-4BAA-A498-C1C7E5AFEE80}">
      <dgm:prSet phldrT="04" phldr="0"/>
      <dgm:spPr/>
      <dgm:t>
        <a:bodyPr/>
        <a:lstStyle/>
        <a:p>
          <a:r>
            <a:rPr lang="en-US"/>
            <a:t>04</a:t>
          </a:r>
        </a:p>
      </dgm:t>
    </dgm:pt>
    <dgm:pt modelId="{602D94A7-19A8-4AAF-8770-CF1A2BA35851}">
      <dgm:prSet/>
      <dgm:spPr>
        <a:solidFill>
          <a:srgbClr val="FF0000"/>
        </a:solidFill>
      </dgm:spPr>
      <dgm:t>
        <a:bodyPr/>
        <a:lstStyle/>
        <a:p>
          <a:r>
            <a:rPr lang="en-GB" dirty="0"/>
            <a:t>#5 – identify the analytical framework</a:t>
          </a:r>
          <a:endParaRPr lang="en-US" dirty="0"/>
        </a:p>
      </dgm:t>
    </dgm:pt>
    <dgm:pt modelId="{B11F726C-40AC-498F-B5F1-69121BFE23CD}" type="parTrans" cxnId="{10F5209B-82D9-48CC-A0AF-8D9E1AA97564}">
      <dgm:prSet/>
      <dgm:spPr/>
      <dgm:t>
        <a:bodyPr/>
        <a:lstStyle/>
        <a:p>
          <a:endParaRPr lang="en-US"/>
        </a:p>
      </dgm:t>
    </dgm:pt>
    <dgm:pt modelId="{24A3A66D-EB94-4F37-9654-1B6904645CA3}" type="sibTrans" cxnId="{10F5209B-82D9-48CC-A0AF-8D9E1AA97564}">
      <dgm:prSet phldrT="05" phldr="0"/>
      <dgm:spPr/>
      <dgm:t>
        <a:bodyPr/>
        <a:lstStyle/>
        <a:p>
          <a:r>
            <a:rPr lang="en-US"/>
            <a:t>05</a:t>
          </a:r>
        </a:p>
      </dgm:t>
    </dgm:pt>
    <dgm:pt modelId="{9E49FE5B-B413-4C54-A037-004474A1D878}">
      <dgm:prSet custT="1"/>
      <dgm:spPr>
        <a:solidFill>
          <a:schemeClr val="accent3"/>
        </a:solidFill>
        <a:ln>
          <a:solidFill>
            <a:schemeClr val="accent3"/>
          </a:solidFill>
        </a:ln>
      </dgm:spPr>
      <dgm:t>
        <a:bodyPr/>
        <a:lstStyle/>
        <a:p>
          <a:r>
            <a:rPr lang="en-GB" sz="2000" dirty="0"/>
            <a:t>#2 – identify the theoretical framework</a:t>
          </a:r>
          <a:endParaRPr lang="en-US" sz="2000" dirty="0"/>
        </a:p>
      </dgm:t>
    </dgm:pt>
    <dgm:pt modelId="{CC6B44C9-8358-411E-981E-58767E253B0E}" type="sibTrans" cxnId="{32DC511A-02D3-4EC0-AD6B-F2015FEF8928}">
      <dgm:prSet phldrT="02" phldr="0"/>
      <dgm:spPr/>
      <dgm:t>
        <a:bodyPr/>
        <a:lstStyle/>
        <a:p>
          <a:r>
            <a:rPr lang="en-US"/>
            <a:t>02</a:t>
          </a:r>
        </a:p>
      </dgm:t>
    </dgm:pt>
    <dgm:pt modelId="{0FF3DC6B-562F-4E67-BA15-BC72379CE816}" type="parTrans" cxnId="{32DC511A-02D3-4EC0-AD6B-F2015FEF8928}">
      <dgm:prSet/>
      <dgm:spPr/>
      <dgm:t>
        <a:bodyPr/>
        <a:lstStyle/>
        <a:p>
          <a:endParaRPr lang="en-US"/>
        </a:p>
      </dgm:t>
    </dgm:pt>
    <dgm:pt modelId="{BBD53E95-F867-409C-A675-053F38AAE3CB}" type="pres">
      <dgm:prSet presAssocID="{E87FB75F-FF89-4EE4-910F-506394C14040}" presName="Name0" presStyleCnt="0">
        <dgm:presLayoutVars>
          <dgm:animLvl val="lvl"/>
          <dgm:resizeHandles val="exact"/>
        </dgm:presLayoutVars>
      </dgm:prSet>
      <dgm:spPr/>
    </dgm:pt>
    <dgm:pt modelId="{B9F50C09-219B-4DF6-9A8F-E6D15D0CF78C}" type="pres">
      <dgm:prSet presAssocID="{F59C6731-0995-4C60-B54E-B7B54A5D7F75}" presName="compositeNode" presStyleCnt="0">
        <dgm:presLayoutVars>
          <dgm:bulletEnabled val="1"/>
        </dgm:presLayoutVars>
      </dgm:prSet>
      <dgm:spPr/>
    </dgm:pt>
    <dgm:pt modelId="{4F013ACE-05F7-4577-9C88-17D9F580EECC}" type="pres">
      <dgm:prSet presAssocID="{F59C6731-0995-4C60-B54E-B7B54A5D7F75}" presName="bgRect" presStyleLbl="alignNode1" presStyleIdx="0" presStyleCnt="5"/>
      <dgm:spPr/>
    </dgm:pt>
    <dgm:pt modelId="{9118084F-E725-4739-87AD-C83CE476609C}" type="pres">
      <dgm:prSet presAssocID="{DED5B6CD-935F-4BA2-A38D-666D1D36A86C}" presName="sibTransNodeRect" presStyleLbl="alignNode1" presStyleIdx="0" presStyleCnt="5">
        <dgm:presLayoutVars>
          <dgm:chMax val="0"/>
          <dgm:bulletEnabled val="1"/>
        </dgm:presLayoutVars>
      </dgm:prSet>
      <dgm:spPr/>
    </dgm:pt>
    <dgm:pt modelId="{601F615D-1D0C-4C69-A41A-61E317B534D6}" type="pres">
      <dgm:prSet presAssocID="{F59C6731-0995-4C60-B54E-B7B54A5D7F75}" presName="nodeRect" presStyleLbl="alignNode1" presStyleIdx="0" presStyleCnt="5">
        <dgm:presLayoutVars>
          <dgm:bulletEnabled val="1"/>
        </dgm:presLayoutVars>
      </dgm:prSet>
      <dgm:spPr/>
    </dgm:pt>
    <dgm:pt modelId="{E29D9CBF-D49E-489F-84E8-A6DAF5C98ADC}" type="pres">
      <dgm:prSet presAssocID="{DED5B6CD-935F-4BA2-A38D-666D1D36A86C}" presName="sibTrans" presStyleCnt="0"/>
      <dgm:spPr/>
    </dgm:pt>
    <dgm:pt modelId="{186184FC-E62F-48EF-BA0A-7D6E1F8E0837}" type="pres">
      <dgm:prSet presAssocID="{9E49FE5B-B413-4C54-A037-004474A1D878}" presName="compositeNode" presStyleCnt="0">
        <dgm:presLayoutVars>
          <dgm:bulletEnabled val="1"/>
        </dgm:presLayoutVars>
      </dgm:prSet>
      <dgm:spPr/>
    </dgm:pt>
    <dgm:pt modelId="{92E32804-C700-432F-B135-DBD02DC6AE0E}" type="pres">
      <dgm:prSet presAssocID="{9E49FE5B-B413-4C54-A037-004474A1D878}" presName="bgRect" presStyleLbl="alignNode1" presStyleIdx="1" presStyleCnt="5"/>
      <dgm:spPr/>
    </dgm:pt>
    <dgm:pt modelId="{6A0ECE3B-1080-4E79-966C-CFDDFA69EE36}" type="pres">
      <dgm:prSet presAssocID="{CC6B44C9-8358-411E-981E-58767E253B0E}" presName="sibTransNodeRect" presStyleLbl="alignNode1" presStyleIdx="1" presStyleCnt="5">
        <dgm:presLayoutVars>
          <dgm:chMax val="0"/>
          <dgm:bulletEnabled val="1"/>
        </dgm:presLayoutVars>
      </dgm:prSet>
      <dgm:spPr/>
    </dgm:pt>
    <dgm:pt modelId="{C04B46E0-703A-4C0E-A517-039C2F95BF4D}" type="pres">
      <dgm:prSet presAssocID="{9E49FE5B-B413-4C54-A037-004474A1D878}" presName="nodeRect" presStyleLbl="alignNode1" presStyleIdx="1" presStyleCnt="5">
        <dgm:presLayoutVars>
          <dgm:bulletEnabled val="1"/>
        </dgm:presLayoutVars>
      </dgm:prSet>
      <dgm:spPr/>
    </dgm:pt>
    <dgm:pt modelId="{779D91C0-4E66-4B11-8E3B-0A689F537CCA}" type="pres">
      <dgm:prSet presAssocID="{CC6B44C9-8358-411E-981E-58767E253B0E}" presName="sibTrans" presStyleCnt="0"/>
      <dgm:spPr/>
    </dgm:pt>
    <dgm:pt modelId="{DF8E2141-D1D3-4736-B468-91F1358639C3}" type="pres">
      <dgm:prSet presAssocID="{FD842B14-D458-477E-A704-74366370C74C}" presName="compositeNode" presStyleCnt="0">
        <dgm:presLayoutVars>
          <dgm:bulletEnabled val="1"/>
        </dgm:presLayoutVars>
      </dgm:prSet>
      <dgm:spPr/>
    </dgm:pt>
    <dgm:pt modelId="{8294CFF1-023D-4D36-8307-AE8D7ABB7A9B}" type="pres">
      <dgm:prSet presAssocID="{FD842B14-D458-477E-A704-74366370C74C}" presName="bgRect" presStyleLbl="alignNode1" presStyleIdx="2" presStyleCnt="5"/>
      <dgm:spPr/>
    </dgm:pt>
    <dgm:pt modelId="{A3DA5A08-28BB-4AF8-A6EA-EEE43E47B2CA}" type="pres">
      <dgm:prSet presAssocID="{68FA1FE5-B109-4F27-B6B4-A2EEA709AFE3}" presName="sibTransNodeRect" presStyleLbl="alignNode1" presStyleIdx="2" presStyleCnt="5">
        <dgm:presLayoutVars>
          <dgm:chMax val="0"/>
          <dgm:bulletEnabled val="1"/>
        </dgm:presLayoutVars>
      </dgm:prSet>
      <dgm:spPr/>
    </dgm:pt>
    <dgm:pt modelId="{BD40D8DC-16D8-4496-A617-F24A31539ABA}" type="pres">
      <dgm:prSet presAssocID="{FD842B14-D458-477E-A704-74366370C74C}" presName="nodeRect" presStyleLbl="alignNode1" presStyleIdx="2" presStyleCnt="5">
        <dgm:presLayoutVars>
          <dgm:bulletEnabled val="1"/>
        </dgm:presLayoutVars>
      </dgm:prSet>
      <dgm:spPr/>
    </dgm:pt>
    <dgm:pt modelId="{3923CB9E-ADD6-4E9B-910B-B57E52838E46}" type="pres">
      <dgm:prSet presAssocID="{68FA1FE5-B109-4F27-B6B4-A2EEA709AFE3}" presName="sibTrans" presStyleCnt="0"/>
      <dgm:spPr/>
    </dgm:pt>
    <dgm:pt modelId="{1384C840-E71B-4417-9205-05E45CC4707F}" type="pres">
      <dgm:prSet presAssocID="{11D6A322-7564-4340-BA96-F0645CEEE954}" presName="compositeNode" presStyleCnt="0">
        <dgm:presLayoutVars>
          <dgm:bulletEnabled val="1"/>
        </dgm:presLayoutVars>
      </dgm:prSet>
      <dgm:spPr/>
    </dgm:pt>
    <dgm:pt modelId="{8B776F27-499D-46BF-A37C-A9C003EE527B}" type="pres">
      <dgm:prSet presAssocID="{11D6A322-7564-4340-BA96-F0645CEEE954}" presName="bgRect" presStyleLbl="alignNode1" presStyleIdx="3" presStyleCnt="5"/>
      <dgm:spPr/>
    </dgm:pt>
    <dgm:pt modelId="{011CD9CD-686B-417C-8D75-63CB4D4A23AC}" type="pres">
      <dgm:prSet presAssocID="{2BFD4A10-424C-4BCA-9DF1-9DA069E9521A}" presName="sibTransNodeRect" presStyleLbl="alignNode1" presStyleIdx="3" presStyleCnt="5">
        <dgm:presLayoutVars>
          <dgm:chMax val="0"/>
          <dgm:bulletEnabled val="1"/>
        </dgm:presLayoutVars>
      </dgm:prSet>
      <dgm:spPr/>
    </dgm:pt>
    <dgm:pt modelId="{CB83D2BE-E953-4915-80B5-0218C458104A}" type="pres">
      <dgm:prSet presAssocID="{11D6A322-7564-4340-BA96-F0645CEEE954}" presName="nodeRect" presStyleLbl="alignNode1" presStyleIdx="3" presStyleCnt="5">
        <dgm:presLayoutVars>
          <dgm:bulletEnabled val="1"/>
        </dgm:presLayoutVars>
      </dgm:prSet>
      <dgm:spPr/>
    </dgm:pt>
    <dgm:pt modelId="{48007262-CF91-41F3-8731-41C52E04C5E6}" type="pres">
      <dgm:prSet presAssocID="{2BFD4A10-424C-4BCA-9DF1-9DA069E9521A}" presName="sibTrans" presStyleCnt="0"/>
      <dgm:spPr/>
    </dgm:pt>
    <dgm:pt modelId="{4D2ACDBB-AD0F-4EC1-A229-78950B48EFD8}" type="pres">
      <dgm:prSet presAssocID="{602D94A7-19A8-4AAF-8770-CF1A2BA35851}" presName="compositeNode" presStyleCnt="0">
        <dgm:presLayoutVars>
          <dgm:bulletEnabled val="1"/>
        </dgm:presLayoutVars>
      </dgm:prSet>
      <dgm:spPr/>
    </dgm:pt>
    <dgm:pt modelId="{BDDAFC43-E82F-4C3C-8366-BBA50E062762}" type="pres">
      <dgm:prSet presAssocID="{602D94A7-19A8-4AAF-8770-CF1A2BA35851}" presName="bgRect" presStyleLbl="alignNode1" presStyleIdx="4" presStyleCnt="5"/>
      <dgm:spPr/>
    </dgm:pt>
    <dgm:pt modelId="{F8833BF0-0AC1-4CC2-AB05-9FE0C16FCDE1}" type="pres">
      <dgm:prSet presAssocID="{24A3A66D-EB94-4F37-9654-1B6904645CA3}" presName="sibTransNodeRect" presStyleLbl="alignNode1" presStyleIdx="4" presStyleCnt="5">
        <dgm:presLayoutVars>
          <dgm:chMax val="0"/>
          <dgm:bulletEnabled val="1"/>
        </dgm:presLayoutVars>
      </dgm:prSet>
      <dgm:spPr/>
    </dgm:pt>
    <dgm:pt modelId="{0AD21577-5F02-4A45-8862-5A6FF4EB24BB}" type="pres">
      <dgm:prSet presAssocID="{602D94A7-19A8-4AAF-8770-CF1A2BA35851}" presName="nodeRect" presStyleLbl="alignNode1" presStyleIdx="4" presStyleCnt="5">
        <dgm:presLayoutVars>
          <dgm:bulletEnabled val="1"/>
        </dgm:presLayoutVars>
      </dgm:prSet>
      <dgm:spPr/>
    </dgm:pt>
  </dgm:ptLst>
  <dgm:cxnLst>
    <dgm:cxn modelId="{D2465807-F0A9-4C04-A1AD-F6699E2A50B9}" type="presOf" srcId="{11D6A322-7564-4340-BA96-F0645CEEE954}" destId="{CB83D2BE-E953-4915-80B5-0218C458104A}" srcOrd="1" destOrd="0" presId="urn:microsoft.com/office/officeart/2016/7/layout/LinearBlockProcessNumbered"/>
    <dgm:cxn modelId="{DABF7616-FA25-4820-BEDE-4AC6AC0C4AEA}" type="presOf" srcId="{FD842B14-D458-477E-A704-74366370C74C}" destId="{BD40D8DC-16D8-4496-A617-F24A31539ABA}" srcOrd="1" destOrd="0" presId="urn:microsoft.com/office/officeart/2016/7/layout/LinearBlockProcessNumbered"/>
    <dgm:cxn modelId="{32DC511A-02D3-4EC0-AD6B-F2015FEF8928}" srcId="{E87FB75F-FF89-4EE4-910F-506394C14040}" destId="{9E49FE5B-B413-4C54-A037-004474A1D878}" srcOrd="1" destOrd="0" parTransId="{0FF3DC6B-562F-4E67-BA15-BC72379CE816}" sibTransId="{CC6B44C9-8358-411E-981E-58767E253B0E}"/>
    <dgm:cxn modelId="{648F8F29-B8CF-4BAA-A498-C1C7E5AFEE80}" srcId="{E87FB75F-FF89-4EE4-910F-506394C14040}" destId="{11D6A322-7564-4340-BA96-F0645CEEE954}" srcOrd="3" destOrd="0" parTransId="{D00426FA-D9C3-41DD-AD3B-36C680BE89D7}" sibTransId="{2BFD4A10-424C-4BCA-9DF1-9DA069E9521A}"/>
    <dgm:cxn modelId="{C2ACAE36-EF1E-4431-99D7-C8FBE8EE7CC1}" type="presOf" srcId="{602D94A7-19A8-4AAF-8770-CF1A2BA35851}" destId="{0AD21577-5F02-4A45-8862-5A6FF4EB24BB}" srcOrd="1" destOrd="0" presId="urn:microsoft.com/office/officeart/2016/7/layout/LinearBlockProcessNumbered"/>
    <dgm:cxn modelId="{32CB8A4F-6E0A-4354-BB56-29B29ACC19EC}" type="presOf" srcId="{E87FB75F-FF89-4EE4-910F-506394C14040}" destId="{BBD53E95-F867-409C-A675-053F38AAE3CB}" srcOrd="0" destOrd="0" presId="urn:microsoft.com/office/officeart/2016/7/layout/LinearBlockProcessNumbered"/>
    <dgm:cxn modelId="{31507951-AB62-4FE0-AE88-E28C84450791}" type="presOf" srcId="{CC6B44C9-8358-411E-981E-58767E253B0E}" destId="{6A0ECE3B-1080-4E79-966C-CFDDFA69EE36}" srcOrd="0" destOrd="0" presId="urn:microsoft.com/office/officeart/2016/7/layout/LinearBlockProcessNumbered"/>
    <dgm:cxn modelId="{F34E0165-A92E-4E65-9069-8DBFA7891E24}" type="presOf" srcId="{FD842B14-D458-477E-A704-74366370C74C}" destId="{8294CFF1-023D-4D36-8307-AE8D7ABB7A9B}" srcOrd="0" destOrd="0" presId="urn:microsoft.com/office/officeart/2016/7/layout/LinearBlockProcessNumbered"/>
    <dgm:cxn modelId="{D62E717F-B1A5-4F51-A2D1-EAA3B89A31F8}" type="presOf" srcId="{11D6A322-7564-4340-BA96-F0645CEEE954}" destId="{8B776F27-499D-46BF-A37C-A9C003EE527B}" srcOrd="0" destOrd="0" presId="urn:microsoft.com/office/officeart/2016/7/layout/LinearBlockProcessNumbered"/>
    <dgm:cxn modelId="{98CB2184-AC09-4FE7-A4C5-58C212934E65}" type="presOf" srcId="{602D94A7-19A8-4AAF-8770-CF1A2BA35851}" destId="{BDDAFC43-E82F-4C3C-8366-BBA50E062762}" srcOrd="0" destOrd="0" presId="urn:microsoft.com/office/officeart/2016/7/layout/LinearBlockProcessNumbered"/>
    <dgm:cxn modelId="{C3AB2A86-ED95-4F0E-B928-CFEA73712FC9}" type="presOf" srcId="{F59C6731-0995-4C60-B54E-B7B54A5D7F75}" destId="{601F615D-1D0C-4C69-A41A-61E317B534D6}" srcOrd="1" destOrd="0" presId="urn:microsoft.com/office/officeart/2016/7/layout/LinearBlockProcessNumbered"/>
    <dgm:cxn modelId="{5425AB88-743B-467D-B9DF-1FA373FAEF34}" type="presOf" srcId="{DED5B6CD-935F-4BA2-A38D-666D1D36A86C}" destId="{9118084F-E725-4739-87AD-C83CE476609C}" srcOrd="0" destOrd="0" presId="urn:microsoft.com/office/officeart/2016/7/layout/LinearBlockProcessNumbered"/>
    <dgm:cxn modelId="{8F7B0389-043B-4480-B169-86B21F76D6E0}" type="presOf" srcId="{9E49FE5B-B413-4C54-A037-004474A1D878}" destId="{C04B46E0-703A-4C0E-A517-039C2F95BF4D}" srcOrd="1" destOrd="0" presId="urn:microsoft.com/office/officeart/2016/7/layout/LinearBlockProcessNumbered"/>
    <dgm:cxn modelId="{B39BF394-730D-4A00-B69A-9E10EF98E163}" type="presOf" srcId="{F59C6731-0995-4C60-B54E-B7B54A5D7F75}" destId="{4F013ACE-05F7-4577-9C88-17D9F580EECC}" srcOrd="0" destOrd="0" presId="urn:microsoft.com/office/officeart/2016/7/layout/LinearBlockProcessNumbered"/>
    <dgm:cxn modelId="{10F5209B-82D9-48CC-A0AF-8D9E1AA97564}" srcId="{E87FB75F-FF89-4EE4-910F-506394C14040}" destId="{602D94A7-19A8-4AAF-8770-CF1A2BA35851}" srcOrd="4" destOrd="0" parTransId="{B11F726C-40AC-498F-B5F1-69121BFE23CD}" sibTransId="{24A3A66D-EB94-4F37-9654-1B6904645CA3}"/>
    <dgm:cxn modelId="{777C70A2-2780-4CC0-AAD2-23888A1EE624}" type="presOf" srcId="{9E49FE5B-B413-4C54-A037-004474A1D878}" destId="{92E32804-C700-432F-B135-DBD02DC6AE0E}" srcOrd="0" destOrd="0" presId="urn:microsoft.com/office/officeart/2016/7/layout/LinearBlockProcessNumbered"/>
    <dgm:cxn modelId="{9EFA86C9-122F-40F3-BC7D-33AD5DE9E48A}" type="presOf" srcId="{2BFD4A10-424C-4BCA-9DF1-9DA069E9521A}" destId="{011CD9CD-686B-417C-8D75-63CB4D4A23AC}" srcOrd="0" destOrd="0" presId="urn:microsoft.com/office/officeart/2016/7/layout/LinearBlockProcessNumbered"/>
    <dgm:cxn modelId="{1BB750D8-0B84-4342-B3D9-5D22337B0F6F}" srcId="{E87FB75F-FF89-4EE4-910F-506394C14040}" destId="{F59C6731-0995-4C60-B54E-B7B54A5D7F75}" srcOrd="0" destOrd="0" parTransId="{E0E07B59-0974-4048-B6C5-91A2F32220C1}" sibTransId="{DED5B6CD-935F-4BA2-A38D-666D1D36A86C}"/>
    <dgm:cxn modelId="{A118DEDC-CE16-46CB-A067-10179FF4E0C1}" type="presOf" srcId="{68FA1FE5-B109-4F27-B6B4-A2EEA709AFE3}" destId="{A3DA5A08-28BB-4AF8-A6EA-EEE43E47B2CA}" srcOrd="0" destOrd="0" presId="urn:microsoft.com/office/officeart/2016/7/layout/LinearBlockProcessNumbered"/>
    <dgm:cxn modelId="{2C25A1DF-ED2F-4EE0-912E-5198C6C340A2}" srcId="{E87FB75F-FF89-4EE4-910F-506394C14040}" destId="{FD842B14-D458-477E-A704-74366370C74C}" srcOrd="2" destOrd="0" parTransId="{67E4D892-5C0A-45ED-B200-A2A685B346F3}" sibTransId="{68FA1FE5-B109-4F27-B6B4-A2EEA709AFE3}"/>
    <dgm:cxn modelId="{359512F7-20B1-4F26-B846-D6EFC03EBFB8}" type="presOf" srcId="{24A3A66D-EB94-4F37-9654-1B6904645CA3}" destId="{F8833BF0-0AC1-4CC2-AB05-9FE0C16FCDE1}" srcOrd="0" destOrd="0" presId="urn:microsoft.com/office/officeart/2016/7/layout/LinearBlockProcessNumbered"/>
    <dgm:cxn modelId="{52DB2267-E9DE-4AFF-9064-912D0BEC8314}" type="presParOf" srcId="{BBD53E95-F867-409C-A675-053F38AAE3CB}" destId="{B9F50C09-219B-4DF6-9A8F-E6D15D0CF78C}" srcOrd="0" destOrd="0" presId="urn:microsoft.com/office/officeart/2016/7/layout/LinearBlockProcessNumbered"/>
    <dgm:cxn modelId="{77E0662C-38AE-4AC1-B97B-96925C68770D}" type="presParOf" srcId="{B9F50C09-219B-4DF6-9A8F-E6D15D0CF78C}" destId="{4F013ACE-05F7-4577-9C88-17D9F580EECC}" srcOrd="0" destOrd="0" presId="urn:microsoft.com/office/officeart/2016/7/layout/LinearBlockProcessNumbered"/>
    <dgm:cxn modelId="{FBC61156-EB22-4D3A-B4CC-4CB3A3A9A684}" type="presParOf" srcId="{B9F50C09-219B-4DF6-9A8F-E6D15D0CF78C}" destId="{9118084F-E725-4739-87AD-C83CE476609C}" srcOrd="1" destOrd="0" presId="urn:microsoft.com/office/officeart/2016/7/layout/LinearBlockProcessNumbered"/>
    <dgm:cxn modelId="{D2038EBE-BF2E-48E3-B98B-1B1531C390B6}" type="presParOf" srcId="{B9F50C09-219B-4DF6-9A8F-E6D15D0CF78C}" destId="{601F615D-1D0C-4C69-A41A-61E317B534D6}" srcOrd="2" destOrd="0" presId="urn:microsoft.com/office/officeart/2016/7/layout/LinearBlockProcessNumbered"/>
    <dgm:cxn modelId="{823F0FA2-D8F6-4D0A-B97B-99AFCFF36C8A}" type="presParOf" srcId="{BBD53E95-F867-409C-A675-053F38AAE3CB}" destId="{E29D9CBF-D49E-489F-84E8-A6DAF5C98ADC}" srcOrd="1" destOrd="0" presId="urn:microsoft.com/office/officeart/2016/7/layout/LinearBlockProcessNumbered"/>
    <dgm:cxn modelId="{7968EB0A-1476-4208-ADA1-49B5731577C1}" type="presParOf" srcId="{BBD53E95-F867-409C-A675-053F38AAE3CB}" destId="{186184FC-E62F-48EF-BA0A-7D6E1F8E0837}" srcOrd="2" destOrd="0" presId="urn:microsoft.com/office/officeart/2016/7/layout/LinearBlockProcessNumbered"/>
    <dgm:cxn modelId="{CCA6BC2D-0625-46CF-8E19-723D70056277}" type="presParOf" srcId="{186184FC-E62F-48EF-BA0A-7D6E1F8E0837}" destId="{92E32804-C700-432F-B135-DBD02DC6AE0E}" srcOrd="0" destOrd="0" presId="urn:microsoft.com/office/officeart/2016/7/layout/LinearBlockProcessNumbered"/>
    <dgm:cxn modelId="{9BDE6DEC-8D06-40BF-A885-10684BD91DE3}" type="presParOf" srcId="{186184FC-E62F-48EF-BA0A-7D6E1F8E0837}" destId="{6A0ECE3B-1080-4E79-966C-CFDDFA69EE36}" srcOrd="1" destOrd="0" presId="urn:microsoft.com/office/officeart/2016/7/layout/LinearBlockProcessNumbered"/>
    <dgm:cxn modelId="{34D60144-CD70-4DA2-9E7C-9AB6A3124FF7}" type="presParOf" srcId="{186184FC-E62F-48EF-BA0A-7D6E1F8E0837}" destId="{C04B46E0-703A-4C0E-A517-039C2F95BF4D}" srcOrd="2" destOrd="0" presId="urn:microsoft.com/office/officeart/2016/7/layout/LinearBlockProcessNumbered"/>
    <dgm:cxn modelId="{CE056962-78BF-4DC7-8409-DA0D8FE58040}" type="presParOf" srcId="{BBD53E95-F867-409C-A675-053F38AAE3CB}" destId="{779D91C0-4E66-4B11-8E3B-0A689F537CCA}" srcOrd="3" destOrd="0" presId="urn:microsoft.com/office/officeart/2016/7/layout/LinearBlockProcessNumbered"/>
    <dgm:cxn modelId="{4F46B6A9-23F4-44A2-9F55-5C08841CFCD4}" type="presParOf" srcId="{BBD53E95-F867-409C-A675-053F38AAE3CB}" destId="{DF8E2141-D1D3-4736-B468-91F1358639C3}" srcOrd="4" destOrd="0" presId="urn:microsoft.com/office/officeart/2016/7/layout/LinearBlockProcessNumbered"/>
    <dgm:cxn modelId="{23282499-6E35-402E-A633-028C9E691490}" type="presParOf" srcId="{DF8E2141-D1D3-4736-B468-91F1358639C3}" destId="{8294CFF1-023D-4D36-8307-AE8D7ABB7A9B}" srcOrd="0" destOrd="0" presId="urn:microsoft.com/office/officeart/2016/7/layout/LinearBlockProcessNumbered"/>
    <dgm:cxn modelId="{511C2188-2D01-453F-B24B-613C63DAF977}" type="presParOf" srcId="{DF8E2141-D1D3-4736-B468-91F1358639C3}" destId="{A3DA5A08-28BB-4AF8-A6EA-EEE43E47B2CA}" srcOrd="1" destOrd="0" presId="urn:microsoft.com/office/officeart/2016/7/layout/LinearBlockProcessNumbered"/>
    <dgm:cxn modelId="{02C58DA0-2E94-4971-910E-8A68C380B0CA}" type="presParOf" srcId="{DF8E2141-D1D3-4736-B468-91F1358639C3}" destId="{BD40D8DC-16D8-4496-A617-F24A31539ABA}" srcOrd="2" destOrd="0" presId="urn:microsoft.com/office/officeart/2016/7/layout/LinearBlockProcessNumbered"/>
    <dgm:cxn modelId="{C7F5ACDC-6EED-4FFB-ADD7-7B44C9B5C31D}" type="presParOf" srcId="{BBD53E95-F867-409C-A675-053F38AAE3CB}" destId="{3923CB9E-ADD6-4E9B-910B-B57E52838E46}" srcOrd="5" destOrd="0" presId="urn:microsoft.com/office/officeart/2016/7/layout/LinearBlockProcessNumbered"/>
    <dgm:cxn modelId="{7B12DD3B-1D29-4333-90AC-3A65F82BB1C8}" type="presParOf" srcId="{BBD53E95-F867-409C-A675-053F38AAE3CB}" destId="{1384C840-E71B-4417-9205-05E45CC4707F}" srcOrd="6" destOrd="0" presId="urn:microsoft.com/office/officeart/2016/7/layout/LinearBlockProcessNumbered"/>
    <dgm:cxn modelId="{A258F29E-C7DF-4913-8164-62C972D9E2C6}" type="presParOf" srcId="{1384C840-E71B-4417-9205-05E45CC4707F}" destId="{8B776F27-499D-46BF-A37C-A9C003EE527B}" srcOrd="0" destOrd="0" presId="urn:microsoft.com/office/officeart/2016/7/layout/LinearBlockProcessNumbered"/>
    <dgm:cxn modelId="{297602D6-D6FD-4742-80EF-0ADF3CF93505}" type="presParOf" srcId="{1384C840-E71B-4417-9205-05E45CC4707F}" destId="{011CD9CD-686B-417C-8D75-63CB4D4A23AC}" srcOrd="1" destOrd="0" presId="urn:microsoft.com/office/officeart/2016/7/layout/LinearBlockProcessNumbered"/>
    <dgm:cxn modelId="{F337133A-6865-488D-9886-D63AB2C33419}" type="presParOf" srcId="{1384C840-E71B-4417-9205-05E45CC4707F}" destId="{CB83D2BE-E953-4915-80B5-0218C458104A}" srcOrd="2" destOrd="0" presId="urn:microsoft.com/office/officeart/2016/7/layout/LinearBlockProcessNumbered"/>
    <dgm:cxn modelId="{7DC6CF15-DE22-49A5-8EB4-7C6BD94500AB}" type="presParOf" srcId="{BBD53E95-F867-409C-A675-053F38AAE3CB}" destId="{48007262-CF91-41F3-8731-41C52E04C5E6}" srcOrd="7" destOrd="0" presId="urn:microsoft.com/office/officeart/2016/7/layout/LinearBlockProcessNumbered"/>
    <dgm:cxn modelId="{1EFC6A2C-B218-44BA-A7BB-C5B47E90C540}" type="presParOf" srcId="{BBD53E95-F867-409C-A675-053F38AAE3CB}" destId="{4D2ACDBB-AD0F-4EC1-A229-78950B48EFD8}" srcOrd="8" destOrd="0" presId="urn:microsoft.com/office/officeart/2016/7/layout/LinearBlockProcessNumbered"/>
    <dgm:cxn modelId="{A989B626-0B18-4EDE-B52F-1665A798A094}" type="presParOf" srcId="{4D2ACDBB-AD0F-4EC1-A229-78950B48EFD8}" destId="{BDDAFC43-E82F-4C3C-8366-BBA50E062762}" srcOrd="0" destOrd="0" presId="urn:microsoft.com/office/officeart/2016/7/layout/LinearBlockProcessNumbered"/>
    <dgm:cxn modelId="{5C832FC6-4CFD-4297-8FEA-E5E54C32DEB0}" type="presParOf" srcId="{4D2ACDBB-AD0F-4EC1-A229-78950B48EFD8}" destId="{F8833BF0-0AC1-4CC2-AB05-9FE0C16FCDE1}" srcOrd="1" destOrd="0" presId="urn:microsoft.com/office/officeart/2016/7/layout/LinearBlockProcessNumbered"/>
    <dgm:cxn modelId="{61584E8C-478C-4AF7-919A-DD4A8A9CC5FB}" type="presParOf" srcId="{4D2ACDBB-AD0F-4EC1-A229-78950B48EFD8}" destId="{0AD21577-5F02-4A45-8862-5A6FF4EB24BB}"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844EE9-9E5B-B14F-B745-82318500796C}">
      <dsp:nvSpPr>
        <dsp:cNvPr id="0" name=""/>
        <dsp:cNvSpPr/>
      </dsp:nvSpPr>
      <dsp:spPr>
        <a:xfrm>
          <a:off x="1884143" y="0"/>
          <a:ext cx="2614007" cy="2614405"/>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DF5BAA-8312-1743-B0D8-7967158F89AA}">
      <dsp:nvSpPr>
        <dsp:cNvPr id="0" name=""/>
        <dsp:cNvSpPr/>
      </dsp:nvSpPr>
      <dsp:spPr>
        <a:xfrm>
          <a:off x="2461924" y="943879"/>
          <a:ext cx="1452553" cy="726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Verdana" panose="020B0604030504040204" pitchFamily="34" charset="0"/>
              <a:ea typeface="Verdana" panose="020B0604030504040204" pitchFamily="34" charset="0"/>
              <a:cs typeface="Verdana" panose="020B0604030504040204" pitchFamily="34" charset="0"/>
            </a:rPr>
            <a:t>June-July</a:t>
          </a:r>
        </a:p>
      </dsp:txBody>
      <dsp:txXfrm>
        <a:off x="2461924" y="943879"/>
        <a:ext cx="1452553" cy="726103"/>
      </dsp:txXfrm>
    </dsp:sp>
    <dsp:sp modelId="{6F11F7A3-CF62-C449-B90F-6D0806FA66C4}">
      <dsp:nvSpPr>
        <dsp:cNvPr id="0" name=""/>
        <dsp:cNvSpPr/>
      </dsp:nvSpPr>
      <dsp:spPr>
        <a:xfrm>
          <a:off x="1158111" y="1502169"/>
          <a:ext cx="2614007" cy="2614405"/>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578979-68E3-544B-9052-6425635E173E}">
      <dsp:nvSpPr>
        <dsp:cNvPr id="0" name=""/>
        <dsp:cNvSpPr/>
      </dsp:nvSpPr>
      <dsp:spPr>
        <a:xfrm>
          <a:off x="1728612" y="2454738"/>
          <a:ext cx="1473005" cy="726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Verdana" panose="020B0604030504040204" pitchFamily="34" charset="0"/>
              <a:ea typeface="Verdana" panose="020B0604030504040204" pitchFamily="34" charset="0"/>
              <a:cs typeface="Verdana" panose="020B0604030504040204" pitchFamily="34" charset="0"/>
            </a:rPr>
            <a:t>August-</a:t>
          </a:r>
        </a:p>
        <a:p>
          <a:pPr marL="0" lvl="0" indent="0" algn="ctr" defTabSz="889000">
            <a:lnSpc>
              <a:spcPct val="90000"/>
            </a:lnSpc>
            <a:spcBef>
              <a:spcPct val="0"/>
            </a:spcBef>
            <a:spcAft>
              <a:spcPct val="35000"/>
            </a:spcAft>
            <a:buNone/>
          </a:pPr>
          <a:r>
            <a:rPr lang="en-GB" sz="2000" kern="1200" dirty="0">
              <a:latin typeface="Verdana" panose="020B0604030504040204" pitchFamily="34" charset="0"/>
              <a:ea typeface="Verdana" panose="020B0604030504040204" pitchFamily="34" charset="0"/>
              <a:cs typeface="Verdana" panose="020B0604030504040204" pitchFamily="34" charset="0"/>
            </a:rPr>
            <a:t>September</a:t>
          </a:r>
        </a:p>
      </dsp:txBody>
      <dsp:txXfrm>
        <a:off x="1728612" y="2454738"/>
        <a:ext cx="1473005" cy="726103"/>
      </dsp:txXfrm>
    </dsp:sp>
    <dsp:sp modelId="{62863FE5-C631-1747-A367-9D847D87EE3C}">
      <dsp:nvSpPr>
        <dsp:cNvPr id="0" name=""/>
        <dsp:cNvSpPr/>
      </dsp:nvSpPr>
      <dsp:spPr>
        <a:xfrm>
          <a:off x="2070192" y="3184100"/>
          <a:ext cx="2245837" cy="2246737"/>
        </a:xfrm>
        <a:prstGeom prst="blockArc">
          <a:avLst>
            <a:gd name="adj1" fmla="val 13500000"/>
            <a:gd name="adj2" fmla="val 10800000"/>
            <a:gd name="adj3" fmla="val 1274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8A8080-4FF2-524C-9437-843F3AA20664}">
      <dsp:nvSpPr>
        <dsp:cNvPr id="0" name=""/>
        <dsp:cNvSpPr/>
      </dsp:nvSpPr>
      <dsp:spPr>
        <a:xfrm>
          <a:off x="2465361" y="3967770"/>
          <a:ext cx="1452553" cy="7261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kern="1200" dirty="0">
              <a:latin typeface="Verdana" panose="020B0604030504040204" pitchFamily="34" charset="0"/>
              <a:ea typeface="Verdana" panose="020B0604030504040204" pitchFamily="34" charset="0"/>
              <a:cs typeface="Verdana" panose="020B0604030504040204" pitchFamily="34" charset="0"/>
            </a:rPr>
            <a:t>October-December</a:t>
          </a:r>
        </a:p>
      </dsp:txBody>
      <dsp:txXfrm>
        <a:off x="2465361" y="3967770"/>
        <a:ext cx="1452553" cy="7261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844EE9-9E5B-B14F-B745-82318500796C}">
      <dsp:nvSpPr>
        <dsp:cNvPr id="0" name=""/>
        <dsp:cNvSpPr/>
      </dsp:nvSpPr>
      <dsp:spPr>
        <a:xfrm>
          <a:off x="2350111" y="118535"/>
          <a:ext cx="2173711" cy="2283291"/>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DF5BAA-8312-1743-B0D8-7967158F89AA}">
      <dsp:nvSpPr>
        <dsp:cNvPr id="0" name=""/>
        <dsp:cNvSpPr/>
      </dsp:nvSpPr>
      <dsp:spPr>
        <a:xfrm>
          <a:off x="2667851" y="876981"/>
          <a:ext cx="1532018" cy="765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GB" sz="2800" kern="1200" dirty="0">
              <a:latin typeface="Verdana" panose="020B0604030504040204" pitchFamily="34" charset="0"/>
              <a:ea typeface="Verdana" panose="020B0604030504040204" pitchFamily="34" charset="0"/>
              <a:cs typeface="Verdana" panose="020B0604030504040204" pitchFamily="34" charset="0"/>
            </a:rPr>
            <a:t>Initial plan</a:t>
          </a:r>
        </a:p>
      </dsp:txBody>
      <dsp:txXfrm>
        <a:off x="2667851" y="876981"/>
        <a:ext cx="1532018" cy="765826"/>
      </dsp:txXfrm>
    </dsp:sp>
    <dsp:sp modelId="{6F11F7A3-CF62-C449-B90F-6D0806FA66C4}">
      <dsp:nvSpPr>
        <dsp:cNvPr id="0" name=""/>
        <dsp:cNvSpPr/>
      </dsp:nvSpPr>
      <dsp:spPr>
        <a:xfrm>
          <a:off x="1586939" y="1701409"/>
          <a:ext cx="2757012" cy="2757432"/>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578979-68E3-544B-9052-6425635E173E}">
      <dsp:nvSpPr>
        <dsp:cNvPr id="0" name=""/>
        <dsp:cNvSpPr/>
      </dsp:nvSpPr>
      <dsp:spPr>
        <a:xfrm>
          <a:off x="1433322" y="2335208"/>
          <a:ext cx="2475788" cy="103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endParaRPr lang="en-GB" sz="2400" kern="1200" dirty="0">
            <a:latin typeface="Verdana" panose="020B0604030504040204" pitchFamily="34" charset="0"/>
            <a:ea typeface="Verdana" panose="020B0604030504040204" pitchFamily="34" charset="0"/>
            <a:cs typeface="Verdana" panose="020B0604030504040204" pitchFamily="34" charset="0"/>
          </a:endParaRPr>
        </a:p>
        <a:p>
          <a:pPr marL="0" lvl="0" indent="0" algn="ctr" defTabSz="1066800">
            <a:lnSpc>
              <a:spcPct val="90000"/>
            </a:lnSpc>
            <a:spcBef>
              <a:spcPct val="0"/>
            </a:spcBef>
            <a:spcAft>
              <a:spcPct val="35000"/>
            </a:spcAft>
            <a:buNone/>
          </a:pPr>
          <a:endParaRPr lang="en-GB" sz="2400" kern="1200" dirty="0">
            <a:latin typeface="Verdana" panose="020B0604030504040204" pitchFamily="34" charset="0"/>
            <a:ea typeface="Verdana" panose="020B0604030504040204" pitchFamily="34" charset="0"/>
            <a:cs typeface="Verdana" panose="020B0604030504040204" pitchFamily="34" charset="0"/>
          </a:endParaRPr>
        </a:p>
        <a:p>
          <a:pPr marL="0" lvl="0" indent="0" algn="ctr" defTabSz="1066800">
            <a:lnSpc>
              <a:spcPct val="90000"/>
            </a:lnSpc>
            <a:spcBef>
              <a:spcPct val="0"/>
            </a:spcBef>
            <a:spcAft>
              <a:spcPct val="35000"/>
            </a:spcAft>
            <a:buNone/>
          </a:pPr>
          <a:r>
            <a:rPr lang="en-GB" sz="2400" kern="1200" dirty="0">
              <a:latin typeface="Verdana" panose="020B0604030504040204" pitchFamily="34" charset="0"/>
              <a:ea typeface="Verdana" panose="020B0604030504040204" pitchFamily="34" charset="0"/>
              <a:cs typeface="Verdana" panose="020B0604030504040204" pitchFamily="34" charset="0"/>
            </a:rPr>
            <a:t>   Draft/s:</a:t>
          </a:r>
        </a:p>
        <a:p>
          <a:pPr marL="0" lvl="0" indent="0" algn="ctr" defTabSz="1066800">
            <a:lnSpc>
              <a:spcPct val="90000"/>
            </a:lnSpc>
            <a:spcBef>
              <a:spcPct val="0"/>
            </a:spcBef>
            <a:spcAft>
              <a:spcPct val="35000"/>
            </a:spcAft>
            <a:buNone/>
          </a:pPr>
          <a:r>
            <a:rPr lang="en-GB" sz="2400" kern="1200" dirty="0">
              <a:latin typeface="Verdana" panose="020B0604030504040204" pitchFamily="34" charset="0"/>
              <a:ea typeface="Verdana" panose="020B0604030504040204" pitchFamily="34" charset="0"/>
              <a:cs typeface="Verdana" panose="020B0604030504040204" pitchFamily="34" charset="0"/>
            </a:rPr>
            <a:t>        Reflect &amp;           refine </a:t>
          </a:r>
        </a:p>
      </dsp:txBody>
      <dsp:txXfrm>
        <a:off x="1433322" y="2335208"/>
        <a:ext cx="2475788" cy="1036400"/>
      </dsp:txXfrm>
    </dsp:sp>
    <dsp:sp modelId="{62863FE5-C631-1747-A367-9D847D87EE3C}">
      <dsp:nvSpPr>
        <dsp:cNvPr id="0" name=""/>
        <dsp:cNvSpPr/>
      </dsp:nvSpPr>
      <dsp:spPr>
        <a:xfrm>
          <a:off x="2548904" y="3949918"/>
          <a:ext cx="2368701" cy="2369650"/>
        </a:xfrm>
        <a:prstGeom prst="blockArc">
          <a:avLst>
            <a:gd name="adj1" fmla="val 13500000"/>
            <a:gd name="adj2" fmla="val 10800000"/>
            <a:gd name="adj3" fmla="val 1274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8A8080-4FF2-524C-9437-843F3AA20664}">
      <dsp:nvSpPr>
        <dsp:cNvPr id="0" name=""/>
        <dsp:cNvSpPr/>
      </dsp:nvSpPr>
      <dsp:spPr>
        <a:xfrm>
          <a:off x="2671476" y="4066300"/>
          <a:ext cx="1532018" cy="7658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endParaRPr lang="en-GB" sz="2400" kern="1200" dirty="0">
            <a:latin typeface="Verdana" panose="020B0604030504040204" pitchFamily="34" charset="0"/>
            <a:ea typeface="Verdana" panose="020B0604030504040204" pitchFamily="34" charset="0"/>
            <a:cs typeface="Verdana" panose="020B0604030504040204" pitchFamily="34" charset="0"/>
          </a:endParaRPr>
        </a:p>
        <a:p>
          <a:pPr marL="0" lvl="0" indent="0" algn="ctr" defTabSz="1066800">
            <a:lnSpc>
              <a:spcPct val="90000"/>
            </a:lnSpc>
            <a:spcBef>
              <a:spcPct val="0"/>
            </a:spcBef>
            <a:spcAft>
              <a:spcPct val="35000"/>
            </a:spcAft>
            <a:buNone/>
          </a:pPr>
          <a:r>
            <a:rPr lang="en-GB" sz="2400" kern="1200" dirty="0">
              <a:latin typeface="Verdana" panose="020B0604030504040204" pitchFamily="34" charset="0"/>
              <a:ea typeface="Verdana" panose="020B0604030504040204" pitchFamily="34" charset="0"/>
              <a:cs typeface="Verdana" panose="020B0604030504040204" pitchFamily="34" charset="0"/>
            </a:rPr>
            <a:t> </a:t>
          </a:r>
        </a:p>
        <a:p>
          <a:pPr marL="0" lvl="0" indent="0" algn="ctr" defTabSz="1066800">
            <a:lnSpc>
              <a:spcPct val="90000"/>
            </a:lnSpc>
            <a:spcBef>
              <a:spcPct val="0"/>
            </a:spcBef>
            <a:spcAft>
              <a:spcPct val="35000"/>
            </a:spcAft>
            <a:buNone/>
          </a:pPr>
          <a:r>
            <a:rPr lang="en-GB" sz="2400" kern="1200" dirty="0">
              <a:latin typeface="Verdana" panose="020B0604030504040204" pitchFamily="34" charset="0"/>
              <a:ea typeface="Verdana" panose="020B0604030504040204" pitchFamily="34" charset="0"/>
              <a:cs typeface="Verdana" panose="020B0604030504040204" pitchFamily="34" charset="0"/>
            </a:rPr>
            <a:t>Pilot &amp; amend</a:t>
          </a:r>
        </a:p>
      </dsp:txBody>
      <dsp:txXfrm>
        <a:off x="2671476" y="4066300"/>
        <a:ext cx="1532018" cy="7658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18F1F7-D12D-4B3A-B58F-F05C3E8CF4AB}">
      <dsp:nvSpPr>
        <dsp:cNvPr id="0" name=""/>
        <dsp:cNvSpPr/>
      </dsp:nvSpPr>
      <dsp:spPr>
        <a:xfrm>
          <a:off x="0" y="495691"/>
          <a:ext cx="7862909" cy="14646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865676-D185-45A3-8444-DC7B46474D6B}">
      <dsp:nvSpPr>
        <dsp:cNvPr id="0" name=""/>
        <dsp:cNvSpPr/>
      </dsp:nvSpPr>
      <dsp:spPr>
        <a:xfrm>
          <a:off x="443063" y="825243"/>
          <a:ext cx="904506" cy="8055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58F03D-C391-4088-A0EB-879F06704B3A}">
      <dsp:nvSpPr>
        <dsp:cNvPr id="0" name=""/>
        <dsp:cNvSpPr/>
      </dsp:nvSpPr>
      <dsp:spPr>
        <a:xfrm>
          <a:off x="1505144" y="9916"/>
          <a:ext cx="6295656" cy="30441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350" tIns="219350" rIns="219350" bIns="219350" numCol="1" spcCol="1270" anchor="ctr" anchorCtr="0">
          <a:noAutofit/>
        </a:bodyPr>
        <a:lstStyle/>
        <a:p>
          <a:pPr marL="0" lvl="0" indent="0" algn="l" defTabSz="711200">
            <a:lnSpc>
              <a:spcPct val="90000"/>
            </a:lnSpc>
            <a:spcBef>
              <a:spcPct val="0"/>
            </a:spcBef>
            <a:spcAft>
              <a:spcPct val="35000"/>
            </a:spcAft>
            <a:buNone/>
          </a:pPr>
          <a:r>
            <a:rPr lang="en-GB" sz="1600" b="0" i="0" kern="1200" dirty="0">
              <a:solidFill>
                <a:srgbClr val="002060"/>
              </a:solidFill>
              <a:latin typeface="Verdana" panose="020B0604030504040204" pitchFamily="34" charset="0"/>
              <a:ea typeface="Verdana" panose="020B0604030504040204" pitchFamily="34" charset="0"/>
              <a:cs typeface="Verdana" panose="020B0604030504040204" pitchFamily="34" charset="0"/>
            </a:rPr>
            <a:t>Your ‘methodology’ section should make the case for why you chose the methods you did. </a:t>
          </a:r>
        </a:p>
        <a:p>
          <a:pPr marL="0" lvl="0" indent="0" algn="l" defTabSz="711200">
            <a:lnSpc>
              <a:spcPct val="90000"/>
            </a:lnSpc>
            <a:spcBef>
              <a:spcPct val="0"/>
            </a:spcBef>
            <a:spcAft>
              <a:spcPct val="35000"/>
            </a:spcAft>
            <a:buNone/>
          </a:pPr>
          <a:r>
            <a:rPr lang="en-GB" sz="1600" b="0" i="0" kern="1200" dirty="0">
              <a:solidFill>
                <a:srgbClr val="002060"/>
              </a:solidFill>
              <a:latin typeface="Verdana" panose="020B0604030504040204" pitchFamily="34" charset="0"/>
              <a:ea typeface="Verdana" panose="020B0604030504040204" pitchFamily="34" charset="0"/>
              <a:cs typeface="Verdana" panose="020B0604030504040204" pitchFamily="34" charset="0"/>
            </a:rPr>
            <a:t>Show how this approach contributes new knowledge or understanding.</a:t>
          </a:r>
        </a:p>
        <a:p>
          <a:pPr marL="0" lvl="0" indent="0" algn="l" defTabSz="711200">
            <a:lnSpc>
              <a:spcPct val="90000"/>
            </a:lnSpc>
            <a:spcBef>
              <a:spcPct val="0"/>
            </a:spcBef>
            <a:spcAft>
              <a:spcPct val="35000"/>
            </a:spcAft>
            <a:buNone/>
          </a:pPr>
          <a:r>
            <a:rPr lang="en-GB" sz="1600" b="0" i="0" kern="1200" dirty="0">
              <a:solidFill>
                <a:srgbClr val="002060"/>
              </a:solidFill>
              <a:latin typeface="Verdana" panose="020B0604030504040204" pitchFamily="34" charset="0"/>
              <a:ea typeface="Verdana" panose="020B0604030504040204" pitchFamily="34" charset="0"/>
              <a:cs typeface="Verdana" panose="020B0604030504040204" pitchFamily="34" charset="0"/>
            </a:rPr>
            <a:t>You could also discuss why other methods were not suitable for your objectives (but take care with word counts).</a:t>
          </a:r>
          <a:endParaRPr lang="en-US" sz="1600" kern="1200" dirty="0">
            <a:solidFill>
              <a:srgbClr val="002060"/>
            </a:solidFill>
            <a:latin typeface="Verdana" panose="020B0604030504040204" pitchFamily="34" charset="0"/>
            <a:ea typeface="Verdana" panose="020B0604030504040204" pitchFamily="34" charset="0"/>
            <a:cs typeface="Verdana" panose="020B0604030504040204" pitchFamily="34" charset="0"/>
          </a:endParaRPr>
        </a:p>
      </dsp:txBody>
      <dsp:txXfrm>
        <a:off x="1505144" y="9916"/>
        <a:ext cx="6295656" cy="3044147"/>
      </dsp:txXfrm>
    </dsp:sp>
    <dsp:sp modelId="{36D32A9E-6FD5-4E34-AD1B-8D583AF53973}">
      <dsp:nvSpPr>
        <dsp:cNvPr id="0" name=""/>
        <dsp:cNvSpPr/>
      </dsp:nvSpPr>
      <dsp:spPr>
        <a:xfrm>
          <a:off x="0" y="4003686"/>
          <a:ext cx="7862909" cy="14646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A8148-C501-430D-A39B-3831AF13EA74}">
      <dsp:nvSpPr>
        <dsp:cNvPr id="0" name=""/>
        <dsp:cNvSpPr/>
      </dsp:nvSpPr>
      <dsp:spPr>
        <a:xfrm>
          <a:off x="443063" y="4323615"/>
          <a:ext cx="904506" cy="8055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7FEAD3C-A690-40AB-BB8E-EC24BAD774E3}">
      <dsp:nvSpPr>
        <dsp:cNvPr id="0" name=""/>
        <dsp:cNvSpPr/>
      </dsp:nvSpPr>
      <dsp:spPr>
        <a:xfrm>
          <a:off x="1790634" y="3514641"/>
          <a:ext cx="5724677" cy="303144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350" tIns="219350" rIns="219350" bIns="219350" numCol="1" spcCol="1270" anchor="ctr" anchorCtr="0">
          <a:noAutofit/>
        </a:bodyPr>
        <a:lstStyle/>
        <a:p>
          <a:pPr marL="0" lvl="0" indent="0" algn="l" defTabSz="666750">
            <a:lnSpc>
              <a:spcPct val="90000"/>
            </a:lnSpc>
            <a:spcBef>
              <a:spcPct val="0"/>
            </a:spcBef>
            <a:spcAft>
              <a:spcPct val="35000"/>
            </a:spcAft>
            <a:buNone/>
          </a:pPr>
          <a:r>
            <a:rPr lang="en-GB" sz="1500" b="0" i="0" kern="1200" dirty="0">
              <a:solidFill>
                <a:srgbClr val="002060"/>
              </a:solidFill>
              <a:latin typeface="Verdana" panose="020B0604030504040204" pitchFamily="34" charset="0"/>
              <a:ea typeface="Verdana" panose="020B0604030504040204" pitchFamily="34" charset="0"/>
              <a:cs typeface="Verdana" panose="020B0604030504040204" pitchFamily="34" charset="0"/>
            </a:rPr>
            <a:t>It should be clear to your reader that you set yourself up for success in terms of your methodology’s design. </a:t>
          </a:r>
        </a:p>
        <a:p>
          <a:pPr marL="0" lvl="0" indent="0" algn="l" defTabSz="666750">
            <a:lnSpc>
              <a:spcPct val="90000"/>
            </a:lnSpc>
            <a:spcBef>
              <a:spcPct val="0"/>
            </a:spcBef>
            <a:spcAft>
              <a:spcPct val="35000"/>
            </a:spcAft>
            <a:buNone/>
          </a:pPr>
          <a:r>
            <a:rPr lang="en-GB" sz="1500" b="0" i="0" kern="1200" dirty="0">
              <a:solidFill>
                <a:srgbClr val="002060"/>
              </a:solidFill>
              <a:latin typeface="Verdana" panose="020B0604030504040204" pitchFamily="34" charset="0"/>
              <a:ea typeface="Verdana" panose="020B0604030504040204" pitchFamily="34" charset="0"/>
              <a:cs typeface="Verdana" panose="020B0604030504040204" pitchFamily="34" charset="0"/>
            </a:rPr>
            <a:t>Show how your methods should lead to results that are </a:t>
          </a:r>
          <a:r>
            <a:rPr lang="en-GB" sz="1500" b="0" i="0" kern="1200" dirty="0">
              <a:solidFill>
                <a:schemeClr val="accent4"/>
              </a:solidFill>
              <a:latin typeface="Verdana" panose="020B0604030504040204" pitchFamily="34" charset="0"/>
              <a:ea typeface="Verdana" panose="020B0604030504040204" pitchFamily="34" charset="0"/>
              <a:cs typeface="Verdana" panose="020B0604030504040204" pitchFamily="34" charset="0"/>
            </a:rPr>
            <a:t>valid</a:t>
          </a:r>
          <a:r>
            <a:rPr lang="en-GB" sz="1500" b="0" i="0" kern="1200" dirty="0">
              <a:solidFill>
                <a:srgbClr val="002060"/>
              </a:solidFill>
              <a:latin typeface="Verdana" panose="020B0604030504040204" pitchFamily="34" charset="0"/>
              <a:ea typeface="Verdana" panose="020B0604030504040204" pitchFamily="34" charset="0"/>
              <a:cs typeface="Verdana" panose="020B0604030504040204" pitchFamily="34" charset="0"/>
            </a:rPr>
            <a:t> and </a:t>
          </a:r>
          <a:r>
            <a:rPr lang="en-GB" sz="1500" b="0" i="0" kern="1200" dirty="0">
              <a:solidFill>
                <a:schemeClr val="accent4"/>
              </a:solidFill>
              <a:latin typeface="Verdana" panose="020B0604030504040204" pitchFamily="34" charset="0"/>
              <a:ea typeface="Verdana" panose="020B0604030504040204" pitchFamily="34" charset="0"/>
              <a:cs typeface="Verdana" panose="020B0604030504040204" pitchFamily="34" charset="0"/>
            </a:rPr>
            <a:t>reliable </a:t>
          </a:r>
          <a:r>
            <a:rPr lang="en-GB" sz="1500" b="0" i="0" kern="1200" dirty="0">
              <a:solidFill>
                <a:srgbClr val="002060"/>
              </a:solidFill>
              <a:latin typeface="Verdana" panose="020B0604030504040204" pitchFamily="34" charset="0"/>
              <a:ea typeface="Verdana" panose="020B0604030504040204" pitchFamily="34" charset="0"/>
              <a:cs typeface="Verdana" panose="020B0604030504040204" pitchFamily="34" charset="0"/>
            </a:rPr>
            <a:t>(while leaving the analysis of the meaning, importance and relevance of your results for your discussion section)</a:t>
          </a:r>
          <a:endParaRPr lang="en-US" sz="1500" kern="1200" dirty="0">
            <a:solidFill>
              <a:srgbClr val="002060"/>
            </a:solidFill>
            <a:latin typeface="Verdana" panose="020B0604030504040204" pitchFamily="34" charset="0"/>
            <a:ea typeface="Verdana" panose="020B0604030504040204" pitchFamily="34" charset="0"/>
            <a:cs typeface="Verdana" panose="020B0604030504040204" pitchFamily="34" charset="0"/>
          </a:endParaRPr>
        </a:p>
      </dsp:txBody>
      <dsp:txXfrm>
        <a:off x="1790634" y="3514641"/>
        <a:ext cx="5724677" cy="303144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20FBA8-C13B-4A67-9540-D1AA1AED5C7F}">
      <dsp:nvSpPr>
        <dsp:cNvPr id="0" name=""/>
        <dsp:cNvSpPr/>
      </dsp:nvSpPr>
      <dsp:spPr>
        <a:xfrm>
          <a:off x="0" y="638318"/>
          <a:ext cx="10325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2DD9BC-ACD1-44B0-A580-F3D4A6863D2D}">
      <dsp:nvSpPr>
        <dsp:cNvPr id="0" name=""/>
        <dsp:cNvSpPr/>
      </dsp:nvSpPr>
      <dsp:spPr>
        <a:xfrm>
          <a:off x="516250" y="33157"/>
          <a:ext cx="7227500" cy="121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82" tIns="0" rIns="273182" bIns="0" numCol="1" spcCol="1270" anchor="ctr" anchorCtr="0">
          <a:noAutofit/>
        </a:bodyPr>
        <a:lstStyle/>
        <a:p>
          <a:pPr marL="0" lvl="0" indent="0" algn="l" defTabSz="1822450">
            <a:lnSpc>
              <a:spcPct val="90000"/>
            </a:lnSpc>
            <a:spcBef>
              <a:spcPct val="0"/>
            </a:spcBef>
            <a:spcAft>
              <a:spcPct val="35000"/>
            </a:spcAft>
            <a:buNone/>
          </a:pPr>
          <a:r>
            <a:rPr lang="en-GB" sz="4100" kern="1200" dirty="0"/>
            <a:t>https://ethos.bl.uk</a:t>
          </a:r>
          <a:endParaRPr lang="en-US" sz="4100" kern="1200" dirty="0"/>
        </a:p>
      </dsp:txBody>
      <dsp:txXfrm>
        <a:off x="575333" y="92240"/>
        <a:ext cx="7109334" cy="1092154"/>
      </dsp:txXfrm>
    </dsp:sp>
    <dsp:sp modelId="{750C90DC-757F-4CA3-AC0F-F287481B3292}">
      <dsp:nvSpPr>
        <dsp:cNvPr id="0" name=""/>
        <dsp:cNvSpPr/>
      </dsp:nvSpPr>
      <dsp:spPr>
        <a:xfrm>
          <a:off x="0" y="2498078"/>
          <a:ext cx="10325000" cy="1033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3189571-EE70-4E08-991D-1B7980BA361F}">
      <dsp:nvSpPr>
        <dsp:cNvPr id="0" name=""/>
        <dsp:cNvSpPr/>
      </dsp:nvSpPr>
      <dsp:spPr>
        <a:xfrm>
          <a:off x="516250" y="1892918"/>
          <a:ext cx="7227500" cy="121032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182" tIns="0" rIns="273182" bIns="0" numCol="1" spcCol="1270" anchor="ctr" anchorCtr="0">
          <a:noAutofit/>
        </a:bodyPr>
        <a:lstStyle/>
        <a:p>
          <a:pPr marL="0" lvl="0" indent="0" algn="l" defTabSz="1822450">
            <a:lnSpc>
              <a:spcPct val="90000"/>
            </a:lnSpc>
            <a:spcBef>
              <a:spcPct val="0"/>
            </a:spcBef>
            <a:spcAft>
              <a:spcPct val="35000"/>
            </a:spcAft>
            <a:buNone/>
          </a:pPr>
          <a:r>
            <a:rPr lang="en-GB" sz="4100" kern="1200"/>
            <a:t>Or google: </a:t>
          </a:r>
          <a:r>
            <a:rPr lang="en-GB" sz="4100" b="1" i="0" kern="1200"/>
            <a:t>EThOS</a:t>
          </a:r>
          <a:endParaRPr lang="en-US" sz="4100" kern="1200"/>
        </a:p>
      </dsp:txBody>
      <dsp:txXfrm>
        <a:off x="575333" y="1952001"/>
        <a:ext cx="7109334" cy="10921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013ACE-05F7-4577-9C88-17D9F580EECC}">
      <dsp:nvSpPr>
        <dsp:cNvPr id="0" name=""/>
        <dsp:cNvSpPr/>
      </dsp:nvSpPr>
      <dsp:spPr>
        <a:xfrm>
          <a:off x="6201" y="619143"/>
          <a:ext cx="1938458" cy="232614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889000">
            <a:lnSpc>
              <a:spcPct val="90000"/>
            </a:lnSpc>
            <a:spcBef>
              <a:spcPct val="0"/>
            </a:spcBef>
            <a:spcAft>
              <a:spcPct val="35000"/>
            </a:spcAft>
            <a:buNone/>
          </a:pPr>
          <a:r>
            <a:rPr lang="en-GB" sz="2000" kern="1200" dirty="0"/>
            <a:t>#1 – read the abstract</a:t>
          </a:r>
          <a:endParaRPr lang="en-US" sz="2000" kern="1200" dirty="0"/>
        </a:p>
      </dsp:txBody>
      <dsp:txXfrm>
        <a:off x="6201" y="1549603"/>
        <a:ext cx="1938458" cy="1395689"/>
      </dsp:txXfrm>
    </dsp:sp>
    <dsp:sp modelId="{9118084F-E725-4739-87AD-C83CE476609C}">
      <dsp:nvSpPr>
        <dsp:cNvPr id="0" name=""/>
        <dsp:cNvSpPr/>
      </dsp:nvSpPr>
      <dsp:spPr>
        <a:xfrm>
          <a:off x="6201"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01</a:t>
          </a:r>
        </a:p>
      </dsp:txBody>
      <dsp:txXfrm>
        <a:off x="6201" y="619143"/>
        <a:ext cx="1938458" cy="930459"/>
      </dsp:txXfrm>
    </dsp:sp>
    <dsp:sp modelId="{92E32804-C700-432F-B135-DBD02DC6AE0E}">
      <dsp:nvSpPr>
        <dsp:cNvPr id="0" name=""/>
        <dsp:cNvSpPr/>
      </dsp:nvSpPr>
      <dsp:spPr>
        <a:xfrm>
          <a:off x="2099735" y="619143"/>
          <a:ext cx="1938458" cy="2326149"/>
        </a:xfrm>
        <a:prstGeom prst="rect">
          <a:avLst/>
        </a:prstGeom>
        <a:solidFill>
          <a:schemeClr val="accent3"/>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889000">
            <a:lnSpc>
              <a:spcPct val="90000"/>
            </a:lnSpc>
            <a:spcBef>
              <a:spcPct val="0"/>
            </a:spcBef>
            <a:spcAft>
              <a:spcPct val="35000"/>
            </a:spcAft>
            <a:buNone/>
          </a:pPr>
          <a:endParaRPr lang="en-US" sz="2000" kern="1200" dirty="0"/>
        </a:p>
      </dsp:txBody>
      <dsp:txXfrm>
        <a:off x="2099735" y="1549603"/>
        <a:ext cx="1938458" cy="1395689"/>
      </dsp:txXfrm>
    </dsp:sp>
    <dsp:sp modelId="{6A0ECE3B-1080-4E79-966C-CFDDFA69EE36}">
      <dsp:nvSpPr>
        <dsp:cNvPr id="0" name=""/>
        <dsp:cNvSpPr/>
      </dsp:nvSpPr>
      <dsp:spPr>
        <a:xfrm>
          <a:off x="2099735"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02</a:t>
          </a:r>
        </a:p>
      </dsp:txBody>
      <dsp:txXfrm>
        <a:off x="2099735" y="619143"/>
        <a:ext cx="1938458" cy="930459"/>
      </dsp:txXfrm>
    </dsp:sp>
    <dsp:sp modelId="{8294CFF1-023D-4D36-8307-AE8D7ABB7A9B}">
      <dsp:nvSpPr>
        <dsp:cNvPr id="0" name=""/>
        <dsp:cNvSpPr/>
      </dsp:nvSpPr>
      <dsp:spPr>
        <a:xfrm>
          <a:off x="4193270" y="619143"/>
          <a:ext cx="1938458" cy="2326149"/>
        </a:xfrm>
        <a:prstGeom prst="rect">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889000">
            <a:lnSpc>
              <a:spcPct val="90000"/>
            </a:lnSpc>
            <a:spcBef>
              <a:spcPct val="0"/>
            </a:spcBef>
            <a:spcAft>
              <a:spcPct val="35000"/>
            </a:spcAft>
            <a:buNone/>
          </a:pPr>
          <a:endParaRPr lang="en-US" sz="2000" kern="1200" dirty="0"/>
        </a:p>
      </dsp:txBody>
      <dsp:txXfrm>
        <a:off x="4193270" y="1549603"/>
        <a:ext cx="1938458" cy="1395689"/>
      </dsp:txXfrm>
    </dsp:sp>
    <dsp:sp modelId="{A3DA5A08-28BB-4AF8-A6EA-EEE43E47B2CA}">
      <dsp:nvSpPr>
        <dsp:cNvPr id="0" name=""/>
        <dsp:cNvSpPr/>
      </dsp:nvSpPr>
      <dsp:spPr>
        <a:xfrm>
          <a:off x="4193270"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03</a:t>
          </a:r>
        </a:p>
      </dsp:txBody>
      <dsp:txXfrm>
        <a:off x="4193270" y="619143"/>
        <a:ext cx="1938458" cy="930459"/>
      </dsp:txXfrm>
    </dsp:sp>
    <dsp:sp modelId="{8B776F27-499D-46BF-A37C-A9C003EE527B}">
      <dsp:nvSpPr>
        <dsp:cNvPr id="0" name=""/>
        <dsp:cNvSpPr/>
      </dsp:nvSpPr>
      <dsp:spPr>
        <a:xfrm>
          <a:off x="6286805" y="619143"/>
          <a:ext cx="1938458" cy="2326149"/>
        </a:xfrm>
        <a:prstGeom prst="rect">
          <a:avLst/>
        </a:prstGeom>
        <a:solidFill>
          <a:schemeClr val="accent6"/>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1155700">
            <a:lnSpc>
              <a:spcPct val="90000"/>
            </a:lnSpc>
            <a:spcBef>
              <a:spcPct val="0"/>
            </a:spcBef>
            <a:spcAft>
              <a:spcPct val="35000"/>
            </a:spcAft>
            <a:buNone/>
          </a:pPr>
          <a:endParaRPr lang="en-US" sz="2600" kern="1200" dirty="0"/>
        </a:p>
      </dsp:txBody>
      <dsp:txXfrm>
        <a:off x="6286805" y="1549603"/>
        <a:ext cx="1938458" cy="1395689"/>
      </dsp:txXfrm>
    </dsp:sp>
    <dsp:sp modelId="{011CD9CD-686B-417C-8D75-63CB4D4A23AC}">
      <dsp:nvSpPr>
        <dsp:cNvPr id="0" name=""/>
        <dsp:cNvSpPr/>
      </dsp:nvSpPr>
      <dsp:spPr>
        <a:xfrm>
          <a:off x="6286805"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04</a:t>
          </a:r>
        </a:p>
      </dsp:txBody>
      <dsp:txXfrm>
        <a:off x="6286805" y="619143"/>
        <a:ext cx="1938458" cy="930459"/>
      </dsp:txXfrm>
    </dsp:sp>
    <dsp:sp modelId="{BDDAFC43-E82F-4C3C-8366-BBA50E062762}">
      <dsp:nvSpPr>
        <dsp:cNvPr id="0" name=""/>
        <dsp:cNvSpPr/>
      </dsp:nvSpPr>
      <dsp:spPr>
        <a:xfrm>
          <a:off x="8380340" y="619143"/>
          <a:ext cx="1938458" cy="2326149"/>
        </a:xfrm>
        <a:prstGeom prst="rect">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1155700">
            <a:lnSpc>
              <a:spcPct val="90000"/>
            </a:lnSpc>
            <a:spcBef>
              <a:spcPct val="0"/>
            </a:spcBef>
            <a:spcAft>
              <a:spcPct val="35000"/>
            </a:spcAft>
            <a:buNone/>
          </a:pPr>
          <a:endParaRPr lang="en-US" sz="2600" kern="1200" dirty="0"/>
        </a:p>
      </dsp:txBody>
      <dsp:txXfrm>
        <a:off x="8380340" y="1549603"/>
        <a:ext cx="1938458" cy="1395689"/>
      </dsp:txXfrm>
    </dsp:sp>
    <dsp:sp modelId="{F8833BF0-0AC1-4CC2-AB05-9FE0C16FCDE1}">
      <dsp:nvSpPr>
        <dsp:cNvPr id="0" name=""/>
        <dsp:cNvSpPr/>
      </dsp:nvSpPr>
      <dsp:spPr>
        <a:xfrm>
          <a:off x="8380340"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05</a:t>
          </a:r>
        </a:p>
      </dsp:txBody>
      <dsp:txXfrm>
        <a:off x="8380340" y="619143"/>
        <a:ext cx="1938458" cy="93045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013ACE-05F7-4577-9C88-17D9F580EECC}">
      <dsp:nvSpPr>
        <dsp:cNvPr id="0" name=""/>
        <dsp:cNvSpPr/>
      </dsp:nvSpPr>
      <dsp:spPr>
        <a:xfrm>
          <a:off x="6201" y="619143"/>
          <a:ext cx="1938458" cy="2326149"/>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889000">
            <a:lnSpc>
              <a:spcPct val="90000"/>
            </a:lnSpc>
            <a:spcBef>
              <a:spcPct val="0"/>
            </a:spcBef>
            <a:spcAft>
              <a:spcPct val="35000"/>
            </a:spcAft>
            <a:buNone/>
          </a:pPr>
          <a:r>
            <a:rPr lang="en-GB" sz="2000" kern="1200" dirty="0"/>
            <a:t>#1 – read the abstract</a:t>
          </a:r>
          <a:endParaRPr lang="en-US" sz="2000" kern="1200" dirty="0"/>
        </a:p>
      </dsp:txBody>
      <dsp:txXfrm>
        <a:off x="6201" y="1549603"/>
        <a:ext cx="1938458" cy="1395689"/>
      </dsp:txXfrm>
    </dsp:sp>
    <dsp:sp modelId="{9118084F-E725-4739-87AD-C83CE476609C}">
      <dsp:nvSpPr>
        <dsp:cNvPr id="0" name=""/>
        <dsp:cNvSpPr/>
      </dsp:nvSpPr>
      <dsp:spPr>
        <a:xfrm>
          <a:off x="6201"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01</a:t>
          </a:r>
        </a:p>
      </dsp:txBody>
      <dsp:txXfrm>
        <a:off x="6201" y="619143"/>
        <a:ext cx="1938458" cy="930459"/>
      </dsp:txXfrm>
    </dsp:sp>
    <dsp:sp modelId="{92E32804-C700-432F-B135-DBD02DC6AE0E}">
      <dsp:nvSpPr>
        <dsp:cNvPr id="0" name=""/>
        <dsp:cNvSpPr/>
      </dsp:nvSpPr>
      <dsp:spPr>
        <a:xfrm>
          <a:off x="2099735" y="619143"/>
          <a:ext cx="1938458" cy="2326149"/>
        </a:xfrm>
        <a:prstGeom prst="rect">
          <a:avLst/>
        </a:prstGeom>
        <a:solidFill>
          <a:schemeClr val="accent3"/>
        </a:solidFill>
        <a:ln w="12700" cap="flat" cmpd="sng" algn="ctr">
          <a:solidFill>
            <a:schemeClr val="accent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889000">
            <a:lnSpc>
              <a:spcPct val="90000"/>
            </a:lnSpc>
            <a:spcBef>
              <a:spcPct val="0"/>
            </a:spcBef>
            <a:spcAft>
              <a:spcPct val="35000"/>
            </a:spcAft>
            <a:buNone/>
          </a:pPr>
          <a:r>
            <a:rPr lang="en-GB" sz="2000" kern="1200" dirty="0"/>
            <a:t>#2 – identify the theoretical framework</a:t>
          </a:r>
          <a:endParaRPr lang="en-US" sz="2000" kern="1200" dirty="0"/>
        </a:p>
      </dsp:txBody>
      <dsp:txXfrm>
        <a:off x="2099735" y="1549603"/>
        <a:ext cx="1938458" cy="1395689"/>
      </dsp:txXfrm>
    </dsp:sp>
    <dsp:sp modelId="{6A0ECE3B-1080-4E79-966C-CFDDFA69EE36}">
      <dsp:nvSpPr>
        <dsp:cNvPr id="0" name=""/>
        <dsp:cNvSpPr/>
      </dsp:nvSpPr>
      <dsp:spPr>
        <a:xfrm>
          <a:off x="2099735"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02</a:t>
          </a:r>
        </a:p>
      </dsp:txBody>
      <dsp:txXfrm>
        <a:off x="2099735" y="619143"/>
        <a:ext cx="1938458" cy="930459"/>
      </dsp:txXfrm>
    </dsp:sp>
    <dsp:sp modelId="{8294CFF1-023D-4D36-8307-AE8D7ABB7A9B}">
      <dsp:nvSpPr>
        <dsp:cNvPr id="0" name=""/>
        <dsp:cNvSpPr/>
      </dsp:nvSpPr>
      <dsp:spPr>
        <a:xfrm>
          <a:off x="4193270" y="619143"/>
          <a:ext cx="1938458" cy="2326149"/>
        </a:xfrm>
        <a:prstGeom prst="rect">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889000">
            <a:lnSpc>
              <a:spcPct val="90000"/>
            </a:lnSpc>
            <a:spcBef>
              <a:spcPct val="0"/>
            </a:spcBef>
            <a:spcAft>
              <a:spcPct val="35000"/>
            </a:spcAft>
            <a:buNone/>
          </a:pPr>
          <a:r>
            <a:rPr lang="en-GB" sz="2000" kern="1200" dirty="0"/>
            <a:t>#3 – identify the methodology</a:t>
          </a:r>
          <a:endParaRPr lang="en-US" sz="2000" kern="1200" dirty="0"/>
        </a:p>
      </dsp:txBody>
      <dsp:txXfrm>
        <a:off x="4193270" y="1549603"/>
        <a:ext cx="1938458" cy="1395689"/>
      </dsp:txXfrm>
    </dsp:sp>
    <dsp:sp modelId="{A3DA5A08-28BB-4AF8-A6EA-EEE43E47B2CA}">
      <dsp:nvSpPr>
        <dsp:cNvPr id="0" name=""/>
        <dsp:cNvSpPr/>
      </dsp:nvSpPr>
      <dsp:spPr>
        <a:xfrm>
          <a:off x="4193270"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03</a:t>
          </a:r>
        </a:p>
      </dsp:txBody>
      <dsp:txXfrm>
        <a:off x="4193270" y="619143"/>
        <a:ext cx="1938458" cy="930459"/>
      </dsp:txXfrm>
    </dsp:sp>
    <dsp:sp modelId="{8B776F27-499D-46BF-A37C-A9C003EE527B}">
      <dsp:nvSpPr>
        <dsp:cNvPr id="0" name=""/>
        <dsp:cNvSpPr/>
      </dsp:nvSpPr>
      <dsp:spPr>
        <a:xfrm>
          <a:off x="6286805" y="619143"/>
          <a:ext cx="1938458" cy="2326149"/>
        </a:xfrm>
        <a:prstGeom prst="rect">
          <a:avLst/>
        </a:prstGeom>
        <a:solidFill>
          <a:schemeClr val="accent6"/>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889000">
            <a:lnSpc>
              <a:spcPct val="90000"/>
            </a:lnSpc>
            <a:spcBef>
              <a:spcPct val="0"/>
            </a:spcBef>
            <a:spcAft>
              <a:spcPct val="35000"/>
            </a:spcAft>
            <a:buNone/>
          </a:pPr>
          <a:r>
            <a:rPr lang="en-GB" sz="2000" kern="1200" dirty="0"/>
            <a:t>#4 – identify the research tools</a:t>
          </a:r>
          <a:endParaRPr lang="en-US" sz="2000" kern="1200" dirty="0"/>
        </a:p>
      </dsp:txBody>
      <dsp:txXfrm>
        <a:off x="6286805" y="1549603"/>
        <a:ext cx="1938458" cy="1395689"/>
      </dsp:txXfrm>
    </dsp:sp>
    <dsp:sp modelId="{011CD9CD-686B-417C-8D75-63CB4D4A23AC}">
      <dsp:nvSpPr>
        <dsp:cNvPr id="0" name=""/>
        <dsp:cNvSpPr/>
      </dsp:nvSpPr>
      <dsp:spPr>
        <a:xfrm>
          <a:off x="6286805"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04</a:t>
          </a:r>
        </a:p>
      </dsp:txBody>
      <dsp:txXfrm>
        <a:off x="6286805" y="619143"/>
        <a:ext cx="1938458" cy="930459"/>
      </dsp:txXfrm>
    </dsp:sp>
    <dsp:sp modelId="{BDDAFC43-E82F-4C3C-8366-BBA50E062762}">
      <dsp:nvSpPr>
        <dsp:cNvPr id="0" name=""/>
        <dsp:cNvSpPr/>
      </dsp:nvSpPr>
      <dsp:spPr>
        <a:xfrm>
          <a:off x="8380340" y="619143"/>
          <a:ext cx="1938458" cy="2326149"/>
        </a:xfrm>
        <a:prstGeom prst="rect">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477" tIns="0" rIns="191477" bIns="330200" numCol="1" spcCol="1270" anchor="t" anchorCtr="0">
          <a:noAutofit/>
        </a:bodyPr>
        <a:lstStyle/>
        <a:p>
          <a:pPr marL="0" lvl="0" indent="0" algn="l" defTabSz="889000">
            <a:lnSpc>
              <a:spcPct val="90000"/>
            </a:lnSpc>
            <a:spcBef>
              <a:spcPct val="0"/>
            </a:spcBef>
            <a:spcAft>
              <a:spcPct val="35000"/>
            </a:spcAft>
            <a:buNone/>
          </a:pPr>
          <a:r>
            <a:rPr lang="en-GB" sz="2000" kern="1200" dirty="0"/>
            <a:t>#5 – identify the analytical framework</a:t>
          </a:r>
          <a:endParaRPr lang="en-US" sz="2000" kern="1200" dirty="0"/>
        </a:p>
      </dsp:txBody>
      <dsp:txXfrm>
        <a:off x="8380340" y="1549603"/>
        <a:ext cx="1938458" cy="1395689"/>
      </dsp:txXfrm>
    </dsp:sp>
    <dsp:sp modelId="{F8833BF0-0AC1-4CC2-AB05-9FE0C16FCDE1}">
      <dsp:nvSpPr>
        <dsp:cNvPr id="0" name=""/>
        <dsp:cNvSpPr/>
      </dsp:nvSpPr>
      <dsp:spPr>
        <a:xfrm>
          <a:off x="8380340" y="619143"/>
          <a:ext cx="1938458" cy="930459"/>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191477" tIns="165100" rIns="191477" bIns="165100" numCol="1" spcCol="1270" anchor="ctr" anchorCtr="0">
          <a:noAutofit/>
        </a:bodyPr>
        <a:lstStyle/>
        <a:p>
          <a:pPr marL="0" lvl="0" indent="0" algn="l" defTabSz="1911350">
            <a:lnSpc>
              <a:spcPct val="90000"/>
            </a:lnSpc>
            <a:spcBef>
              <a:spcPct val="0"/>
            </a:spcBef>
            <a:spcAft>
              <a:spcPct val="35000"/>
            </a:spcAft>
            <a:buNone/>
          </a:pPr>
          <a:r>
            <a:rPr lang="en-US" sz="4300" kern="1200"/>
            <a:t>05</a:t>
          </a:r>
        </a:p>
      </dsp:txBody>
      <dsp:txXfrm>
        <a:off x="8380340" y="619143"/>
        <a:ext cx="1938458" cy="930459"/>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258192-4B29-4752-A44B-8D123A91FF0F}" type="datetimeFigureOut">
              <a:rPr lang="en-GB" smtClean="0"/>
              <a:t>02/10/2023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A79253-A8AC-452A-BC71-79FE36D0C905}" type="slidenum">
              <a:rPr lang="en-GB" smtClean="0"/>
              <a:t>‹#›</a:t>
            </a:fld>
            <a:endParaRPr lang="en-GB"/>
          </a:p>
        </p:txBody>
      </p:sp>
    </p:spTree>
    <p:extLst>
      <p:ext uri="{BB962C8B-B14F-4D97-AF65-F5344CB8AC3E}">
        <p14:creationId xmlns:p14="http://schemas.microsoft.com/office/powerpoint/2010/main" val="2223855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317D1EC0-23FF-4FC8-B22D-E34878EAA4C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AB929A7-258C-4469-AAB4-A67D713F7A80}"/>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A635CDB-2D00-49D5-B26E-0694A25000C7}"/>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4288D7A-F857-418D-92F2-368E841B9F27}"/>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1084F50-7F3C-4A4A-877E-FFD9EC7CD88B}"/>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31E64C1-F4C0-4A94-B319-BB1A0A2450B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63D8374-8052-417F-AB69-B97EAC43D51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7750734-4D51-4019-A003-38A3DE49B434}"/>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1B693D1-DBA2-4D3B-9B37-D9EE8C4112F4}"/>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BCD3EA8-E4C0-4AF6-817F-F9F29157A499}"/>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170FB3-B397-4AC9-85FD-65388F26D90A}"/>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E5EC0B9-49C7-4777-AEC5-B5EF8DE40498}"/>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902048B-30F7-4434-87A5-140F9BB4BEB1}"/>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500A6E2-A41C-4751-8A4E-9A0C5718D930}"/>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259517-7BE7-45F9-81C0-3A6362BF143C}"/>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0652F56-7B71-42B2-AB68-22204A6DF17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059830E-1C3D-4D42-8789-524971CB4657}"/>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53325A7-86D3-4B52-A7E3-ADDF408B4067}"/>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D53F46F-EC12-484C-A4E7-791E57687AC1}"/>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64ED9CA-8950-47B8-A9ED-22B45CE15FB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4429F7B-9FD7-438F-8ECA-3FCAD006180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C558100-D455-4B41-890C-BCC898B2D165}"/>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2886397-398A-4318-BE16-2CBAC1902F9E}"/>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D32A3A6-CE6E-4ABD-8522-2C8DC88C070E}"/>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9014C09-5B84-4798-8BDE-C80D76E67B8E}"/>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A29EB9E-ED9D-4C69-8A26-9A7A0A83056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A2899F9-1795-416F-8F3D-26EEB684DB6A}"/>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3043474-8625-495C-BD06-3627FD286C55}"/>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432CE47-7631-408E-8DDC-79EE378B707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2C8832D-8B8D-4036-B913-2D363143274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CCEFEAF-E87B-4FF2-A947-94CABAA0610D}"/>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43A7CD3-94E1-42A9-BAB7-2AFCD9FCBD10}"/>
              </a:ext>
            </a:extLst>
          </p:cNvPr>
          <p:cNvSpPr>
            <a:spLocks noGrp="1"/>
          </p:cNvSpPr>
          <p:nvPr>
            <p:ph type="ctrTitle"/>
          </p:nvPr>
        </p:nvSpPr>
        <p:spPr>
          <a:xfrm>
            <a:off x="691078" y="722903"/>
            <a:ext cx="10495904" cy="2460770"/>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467609B-8FD3-4FF7-8EBC-6619CA868B33}"/>
              </a:ext>
            </a:extLst>
          </p:cNvPr>
          <p:cNvSpPr>
            <a:spLocks noGrp="1"/>
          </p:cNvSpPr>
          <p:nvPr>
            <p:ph type="subTitle" idx="1"/>
          </p:nvPr>
        </p:nvSpPr>
        <p:spPr>
          <a:xfrm>
            <a:off x="691078" y="3428997"/>
            <a:ext cx="10495904" cy="2306639"/>
          </a:xfrm>
        </p:spPr>
        <p:txBody>
          <a:bodyPr/>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39" name="Right Triangle 38">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ACC7A76F-3401-4F50-AE85-8F2AA247B99F}"/>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5" name="Footer Placeholder 4">
            <a:extLst>
              <a:ext uri="{FF2B5EF4-FFF2-40B4-BE49-F238E27FC236}">
                <a16:creationId xmlns:a16="http://schemas.microsoft.com/office/drawing/2014/main" id="{DEF02E50-D34E-4DD4-8B3B-55D08F25F50A}"/>
              </a:ext>
            </a:extLst>
          </p:cNvPr>
          <p:cNvSpPr>
            <a:spLocks noGrp="1"/>
          </p:cNvSpPr>
          <p:nvPr>
            <p:ph type="ftr" sz="quarter" idx="11"/>
          </p:nvPr>
        </p:nvSpPr>
        <p:spPr>
          <a:xfrm>
            <a:off x="691078" y="236364"/>
            <a:ext cx="4114800" cy="417126"/>
          </a:xfrm>
        </p:spPr>
        <p:txBody>
          <a:bodyPr/>
          <a:lstStyle/>
          <a:p>
            <a:endParaRPr lang="en-US" dirty="0"/>
          </a:p>
        </p:txBody>
      </p:sp>
      <p:sp>
        <p:nvSpPr>
          <p:cNvPr id="6" name="Slide Number Placeholder 5">
            <a:extLst>
              <a:ext uri="{FF2B5EF4-FFF2-40B4-BE49-F238E27FC236}">
                <a16:creationId xmlns:a16="http://schemas.microsoft.com/office/drawing/2014/main" id="{37B53B71-D2FA-4DDC-9C9C-E26F7B591A8E}"/>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159036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D8D6B-70A2-430A-9F5D-DA093D8C16CF}"/>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94A2845-6CA6-4745-A951-25B8D5319D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049424-7A20-4BA1-9F60-671A5DBB3B13}"/>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5" name="Footer Placeholder 4">
            <a:extLst>
              <a:ext uri="{FF2B5EF4-FFF2-40B4-BE49-F238E27FC236}">
                <a16:creationId xmlns:a16="http://schemas.microsoft.com/office/drawing/2014/main" id="{4F1BD2B2-E17F-402E-8EA3-5C7C1118A8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D23070-8658-4AC0-B2A3-4BE605A840F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623896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69DB7AC-F7D7-430A-A2A7-CD3EBBF1D35D}"/>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66AAF10E-F092-4160-BF4A-FF568555B790}"/>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6341C04-9B94-4385-A661-7B8C17000497}"/>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4C1D709-6A0F-409C-B2D0-C248E562265E}"/>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999BE53-BA11-4B67-BFBB-6281DB50C75D}"/>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B662D93-31C1-4DFB-A938-E631F89AA9F0}"/>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7ECC8DA-0BEC-4508-89D4-12FA35B481F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7DC8E6C-1B78-4B89-82DD-BBA778CD1482}"/>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8E5F54A-0315-4B15-B865-1F0460526260}"/>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DD7F352-DE39-4835-8D3F-69CDEC490F1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9D6F20A-F777-4F41-B23B-735A64FA5DA3}"/>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1BBADBA-0F74-418B-BC50-AD44596C3EF8}"/>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918BE26-88E5-457C-8095-745F34D1536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FB269E0-E058-4340-B93D-7D40FFF521F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DDD9AEE-5501-4385-B339-4616F567B53D}"/>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4D29C61-8926-4C98-882B-AB90108C8386}"/>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AC585F9-B633-4F7E-AADE-75079DC17158}"/>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5DC6366-5525-4FBC-9886-D4409F6B2993}"/>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CC03CF9-098C-4140-806A-023D3DC3F2E3}"/>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C41BC4-89DF-4EC4-A141-9EF16D8EEB5B}"/>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2AD067-E64C-499E-9C0A-A7252587441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653DD54-FA2B-4B91-A94E-3C46AE21B38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86AC204-156B-442E-B028-01036BD1F26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03512DE-F013-431A-9F6E-ADDA88FB2DD5}"/>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E95FEE1-61A9-4065-B9F8-5589180AC62B}"/>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028AA59-C1FA-46C0-BFDD-1C1D3404C81C}"/>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5C99EE-B791-470A-8639-0357A751EB43}"/>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54F4204-F48B-4AF5-B11E-0CE7D972AC3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76643FE-3966-4B82-9623-C61A56EDD20C}"/>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DD769C5-B1B1-45BD-A40A-67E6568C843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A511707-50C7-48B2-81F7-5C82BF57795C}"/>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38D44F3-CCFE-48A0-8414-FFF5E43D9184}"/>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D126FE0-8204-40BB-AD46-4A0C7A47514C}"/>
              </a:ext>
            </a:extLst>
          </p:cNvPr>
          <p:cNvSpPr>
            <a:spLocks noGrp="1"/>
          </p:cNvSpPr>
          <p:nvPr>
            <p:ph type="title"/>
          </p:nvPr>
        </p:nvSpPr>
        <p:spPr>
          <a:xfrm>
            <a:off x="691078" y="718115"/>
            <a:ext cx="10312571" cy="2781501"/>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B25E350-4200-419C-A167-527DD6B77792}"/>
              </a:ext>
            </a:extLst>
          </p:cNvPr>
          <p:cNvSpPr>
            <a:spLocks noGrp="1"/>
          </p:cNvSpPr>
          <p:nvPr>
            <p:ph type="body" idx="1"/>
          </p:nvPr>
        </p:nvSpPr>
        <p:spPr>
          <a:xfrm>
            <a:off x="691078" y="3753350"/>
            <a:ext cx="10312571" cy="1991572"/>
          </a:xfrm>
        </p:spPr>
        <p:txBody>
          <a:bodyPr/>
          <a:lstStyle>
            <a:lvl1pPr marL="0" indent="0">
              <a:buNone/>
              <a:defRPr lang="en-US" sz="2400" kern="120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39" name="Right Triangle 38">
            <a:extLst>
              <a:ext uri="{FF2B5EF4-FFF2-40B4-BE49-F238E27FC236}">
                <a16:creationId xmlns:a16="http://schemas.microsoft.com/office/drawing/2014/main" id="{6741F519-22CF-4C01-B140-5480DBAB30F8}"/>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D05D1550-9064-4767-B70A-3501AF956C94}"/>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5" name="Footer Placeholder 4">
            <a:extLst>
              <a:ext uri="{FF2B5EF4-FFF2-40B4-BE49-F238E27FC236}">
                <a16:creationId xmlns:a16="http://schemas.microsoft.com/office/drawing/2014/main" id="{581E1C33-2E8E-4041-9683-12048CB8AB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D36992-B921-4F3F-9C4A-0D67E618D114}"/>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3707045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CFDF5-4B31-4F1B-83BA-82A9510379F2}"/>
              </a:ext>
            </a:extLst>
          </p:cNvPr>
          <p:cNvSpPr>
            <a:spLocks noGrp="1"/>
          </p:cNvSpPr>
          <p:nvPr>
            <p:ph type="title"/>
          </p:nvPr>
        </p:nvSpPr>
        <p:spPr>
          <a:xfrm>
            <a:off x="691078" y="722903"/>
            <a:ext cx="10312571" cy="1354844"/>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14EC9A6-F718-4497-8A75-637EE17458E0}"/>
              </a:ext>
            </a:extLst>
          </p:cNvPr>
          <p:cNvSpPr>
            <a:spLocks noGrp="1"/>
          </p:cNvSpPr>
          <p:nvPr>
            <p:ph sz="half" idx="1"/>
          </p:nvPr>
        </p:nvSpPr>
        <p:spPr>
          <a:xfrm>
            <a:off x="691078" y="2345843"/>
            <a:ext cx="500958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D503E57-9695-4508-9778-B3DB1FB5FAB6}"/>
              </a:ext>
            </a:extLst>
          </p:cNvPr>
          <p:cNvSpPr>
            <a:spLocks noGrp="1"/>
          </p:cNvSpPr>
          <p:nvPr>
            <p:ph sz="half" idx="2"/>
          </p:nvPr>
        </p:nvSpPr>
        <p:spPr>
          <a:xfrm>
            <a:off x="5935075" y="2345843"/>
            <a:ext cx="506857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474CEE6-B9DC-4CCC-8F4C-0B4DADFB0195}"/>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6" name="Footer Placeholder 5">
            <a:extLst>
              <a:ext uri="{FF2B5EF4-FFF2-40B4-BE49-F238E27FC236}">
                <a16:creationId xmlns:a16="http://schemas.microsoft.com/office/drawing/2014/main" id="{2AC85191-5804-47C9-95EB-D49D715737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6B0A03-44F6-4299-B45D-E07A023906F0}"/>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602777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920E6-CC97-4BD8-92FE-8F36024D0E38}"/>
              </a:ext>
            </a:extLst>
          </p:cNvPr>
          <p:cNvSpPr>
            <a:spLocks noGrp="1"/>
          </p:cNvSpPr>
          <p:nvPr>
            <p:ph type="title"/>
          </p:nvPr>
        </p:nvSpPr>
        <p:spPr>
          <a:xfrm>
            <a:off x="691078" y="722900"/>
            <a:ext cx="10320062" cy="1407505"/>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73872FB-EDD5-42FB-8A9A-279EAD4FB0D9}"/>
              </a:ext>
            </a:extLst>
          </p:cNvPr>
          <p:cNvSpPr>
            <a:spLocks noGrp="1"/>
          </p:cNvSpPr>
          <p:nvPr>
            <p:ph type="body" idx="1"/>
          </p:nvPr>
        </p:nvSpPr>
        <p:spPr>
          <a:xfrm>
            <a:off x="691078" y="2331481"/>
            <a:ext cx="4963444"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5F28C1-95C8-476A-8D93-D580DD39D8F7}"/>
              </a:ext>
            </a:extLst>
          </p:cNvPr>
          <p:cNvSpPr>
            <a:spLocks noGrp="1"/>
          </p:cNvSpPr>
          <p:nvPr>
            <p:ph sz="half" idx="2"/>
          </p:nvPr>
        </p:nvSpPr>
        <p:spPr>
          <a:xfrm>
            <a:off x="691078" y="2954564"/>
            <a:ext cx="4963444"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4315485-EE1A-41B0-873A-BA9D06E88BFD}"/>
              </a:ext>
            </a:extLst>
          </p:cNvPr>
          <p:cNvSpPr>
            <a:spLocks noGrp="1"/>
          </p:cNvSpPr>
          <p:nvPr>
            <p:ph type="body" sz="quarter" idx="3"/>
          </p:nvPr>
        </p:nvSpPr>
        <p:spPr>
          <a:xfrm>
            <a:off x="6103351" y="2331481"/>
            <a:ext cx="4900298"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81A6FB-1583-4A1B-A4A7-C65062C57B73}"/>
              </a:ext>
            </a:extLst>
          </p:cNvPr>
          <p:cNvSpPr>
            <a:spLocks noGrp="1"/>
          </p:cNvSpPr>
          <p:nvPr>
            <p:ph sz="quarter" idx="4"/>
          </p:nvPr>
        </p:nvSpPr>
        <p:spPr>
          <a:xfrm>
            <a:off x="6103351" y="2954564"/>
            <a:ext cx="4900298"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3A29EA7-E61E-4617-9DA9-40B9299B3287}"/>
              </a:ext>
            </a:extLst>
          </p:cNvPr>
          <p:cNvSpPr>
            <a:spLocks noGrp="1"/>
          </p:cNvSpPr>
          <p:nvPr>
            <p:ph type="dt" sz="half" idx="10"/>
          </p:nvPr>
        </p:nvSpPr>
        <p:spPr>
          <a:xfrm>
            <a:off x="683587" y="6215870"/>
            <a:ext cx="3843779" cy="417126"/>
          </a:xfrm>
        </p:spPr>
        <p:txBody>
          <a:bodyPr/>
          <a:lstStyle/>
          <a:p>
            <a:fld id="{8F72BA41-EC5B-4197-BCC8-0FD2E523CD7A}" type="datetimeFigureOut">
              <a:rPr lang="en-US" smtClean="0"/>
              <a:t>10/2/23</a:t>
            </a:fld>
            <a:endParaRPr lang="en-US"/>
          </a:p>
        </p:txBody>
      </p:sp>
      <p:sp>
        <p:nvSpPr>
          <p:cNvPr id="8" name="Footer Placeholder 7">
            <a:extLst>
              <a:ext uri="{FF2B5EF4-FFF2-40B4-BE49-F238E27FC236}">
                <a16:creationId xmlns:a16="http://schemas.microsoft.com/office/drawing/2014/main" id="{D56249CC-EB72-46A6-87D9-5FBDA8E450EC}"/>
              </a:ext>
            </a:extLst>
          </p:cNvPr>
          <p:cNvSpPr>
            <a:spLocks noGrp="1"/>
          </p:cNvSpPr>
          <p:nvPr>
            <p:ph type="ftr" sz="quarter" idx="11"/>
          </p:nvPr>
        </p:nvSpPr>
        <p:spPr>
          <a:xfrm>
            <a:off x="691078" y="236364"/>
            <a:ext cx="4114800" cy="417126"/>
          </a:xfrm>
        </p:spPr>
        <p:txBody>
          <a:bodyPr/>
          <a:lstStyle/>
          <a:p>
            <a:endParaRPr lang="en-US" dirty="0"/>
          </a:p>
        </p:txBody>
      </p:sp>
      <p:sp>
        <p:nvSpPr>
          <p:cNvPr id="9" name="Slide Number Placeholder 8">
            <a:extLst>
              <a:ext uri="{FF2B5EF4-FFF2-40B4-BE49-F238E27FC236}">
                <a16:creationId xmlns:a16="http://schemas.microsoft.com/office/drawing/2014/main" id="{EAA04EE7-47BE-4ECE-A170-793C4E569518}"/>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69504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E4946-24AD-40DD-95A7-49BA49C227DF}"/>
              </a:ext>
            </a:extLst>
          </p:cNvPr>
          <p:cNvSpPr>
            <a:spLocks noGrp="1"/>
          </p:cNvSpPr>
          <p:nvPr>
            <p:ph type="title"/>
          </p:nvPr>
        </p:nvSpPr>
        <p:spPr>
          <a:xfrm>
            <a:off x="691078" y="722903"/>
            <a:ext cx="10501177" cy="1401231"/>
          </a:xfrm>
        </p:spPr>
        <p:txBody>
          <a:bodyPr/>
          <a:lstStyle>
            <a:lvl1pP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D8CF342-49F6-482D-943E-7E50B1694AE3}"/>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4" name="Footer Placeholder 3">
            <a:extLst>
              <a:ext uri="{FF2B5EF4-FFF2-40B4-BE49-F238E27FC236}">
                <a16:creationId xmlns:a16="http://schemas.microsoft.com/office/drawing/2014/main" id="{064033E5-3797-4FF8-866F-9FD9325A9FAB}"/>
              </a:ext>
            </a:extLst>
          </p:cNvPr>
          <p:cNvSpPr>
            <a:spLocks noGrp="1"/>
          </p:cNvSpPr>
          <p:nvPr>
            <p:ph type="ftr" sz="quarter" idx="11"/>
          </p:nvPr>
        </p:nvSpPr>
        <p:spPr>
          <a:xfrm>
            <a:off x="691078" y="236364"/>
            <a:ext cx="4114800" cy="417126"/>
          </a:xfrm>
        </p:spPr>
        <p:txBody>
          <a:bodyPr/>
          <a:lstStyle/>
          <a:p>
            <a:endParaRPr lang="en-US"/>
          </a:p>
        </p:txBody>
      </p:sp>
      <p:sp>
        <p:nvSpPr>
          <p:cNvPr id="5" name="Slide Number Placeholder 4">
            <a:extLst>
              <a:ext uri="{FF2B5EF4-FFF2-40B4-BE49-F238E27FC236}">
                <a16:creationId xmlns:a16="http://schemas.microsoft.com/office/drawing/2014/main" id="{66DC1E67-424D-4638-98F8-38E71A41001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676283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5BED274-5EB4-4EF4-B353-E55BD502655C}"/>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6" name="Straight Connector 5">
              <a:extLst>
                <a:ext uri="{FF2B5EF4-FFF2-40B4-BE49-F238E27FC236}">
                  <a16:creationId xmlns:a16="http://schemas.microsoft.com/office/drawing/2014/main" id="{E0418BE5-560E-4E49-B12D-B555511FED72}"/>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9D1162-73B9-420F-BCBE-95039D00CD24}"/>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2BA76FE-316A-48E2-A03B-4E05691C4348}"/>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E678FBC-A6AD-4422-BA24-A4172F8862CA}"/>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D3C5C3E-2D08-43F0-AFAC-E15360CA7D3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0BEAC62-AF92-4A65-9790-6F6E0C6C5A1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C77D7C5-E76E-4E82-BFC4-9A75D2C8089D}"/>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66E0152-96B9-4067-80D3-D9BDE6D7EC9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918AFCC-B9DA-4092-8FBA-2CFEDB0388E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1EC7D33-C87E-4812-A722-53C5D99272B5}"/>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5F239E3-501A-4C3C-9BE4-6BFA0D3126B7}"/>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B62BF3B-95BB-4188-AAE5-015A0EF3D18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14E5F0F-0124-40D0-A0BF-AE307A0E15F4}"/>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BADC3B1-26C7-4CF1-B29D-4D0DEA3E2633}"/>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0A7DF6E-1132-4A80-9B18-593B1ACD778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EF19589-10D8-4A8F-A0B1-F7CE380E3001}"/>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8E6BB32-C4F8-4914-88D3-7DC5E79D023E}"/>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8F046EE-9DBA-4924-A19C-ED8741F5F810}"/>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AABBC44-ABA8-4913-824E-64D344724644}"/>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4272B22-1C39-47A0-8551-73666AFBE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8CDFF66-464C-4ABF-BB01-00500A3B7517}"/>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079FC88-BD3B-4C04-9B90-0FC93C17921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1FCAED8-8687-4141-A7C3-0D88ACEDFEC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65038E6-7B32-460F-B804-D6C105FF44C9}"/>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C5DAE85-AD17-454B-AB64-CEFF52FDAB9D}"/>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C603643-2066-4967-AE4B-9DA143843B2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37E9533-9B07-43E3-B939-7BADC01FEE86}"/>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DCCAAEE-AB2E-4534-893A-3DB109499FB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BD39A2-970F-4714-AAA6-67EE99A0EAA9}"/>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4A1387-348B-4E46-9B65-FDF76ED0EF20}"/>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F5DAF27-A54D-442A-93E4-BA7F04EAE379}"/>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Date Placeholder 1">
            <a:extLst>
              <a:ext uri="{FF2B5EF4-FFF2-40B4-BE49-F238E27FC236}">
                <a16:creationId xmlns:a16="http://schemas.microsoft.com/office/drawing/2014/main" id="{D2EA265F-80A1-448D-A6EB-CE8D6F6EC723}"/>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3" name="Footer Placeholder 2">
            <a:extLst>
              <a:ext uri="{FF2B5EF4-FFF2-40B4-BE49-F238E27FC236}">
                <a16:creationId xmlns:a16="http://schemas.microsoft.com/office/drawing/2014/main" id="{4815D00D-89E6-4E7A-9A4D-A8CCEB3BED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2B5AEA-8C38-4776-878C-AB01474D9171}"/>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150133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40" name="Right Triangle 39">
            <a:extLst>
              <a:ext uri="{FF2B5EF4-FFF2-40B4-BE49-F238E27FC236}">
                <a16:creationId xmlns:a16="http://schemas.microsoft.com/office/drawing/2014/main" id="{C4853C57-22BC-4465-8B37-DC06FE5A0003}"/>
              </a:ext>
              <a:ext uri="{C183D7F6-B498-43B3-948B-1728B52AA6E4}">
                <adec:decorative xmlns:adec="http://schemas.microsoft.com/office/drawing/2017/decorative" val="1"/>
              </a:ext>
            </a:extLst>
          </p:cNvPr>
          <p:cNvSpPr/>
          <p:nvPr/>
        </p:nvSpPr>
        <p:spPr>
          <a:xfrm rot="13500000">
            <a:off x="-281092" y="31448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E67C0A6-48E9-4845-9EBF-EF2A3DFD274F}"/>
              </a:ext>
            </a:extLst>
          </p:cNvPr>
          <p:cNvSpPr>
            <a:spLocks noGrp="1"/>
          </p:cNvSpPr>
          <p:nvPr>
            <p:ph type="title"/>
          </p:nvPr>
        </p:nvSpPr>
        <p:spPr>
          <a:xfrm>
            <a:off x="683587" y="713677"/>
            <a:ext cx="4499914" cy="2996581"/>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A8B542-2084-485C-ABFC-94340B4C7E77}"/>
              </a:ext>
            </a:extLst>
          </p:cNvPr>
          <p:cNvSpPr>
            <a:spLocks noGrp="1"/>
          </p:cNvSpPr>
          <p:nvPr>
            <p:ph idx="1"/>
          </p:nvPr>
        </p:nvSpPr>
        <p:spPr>
          <a:xfrm>
            <a:off x="5698672" y="708102"/>
            <a:ext cx="5656716" cy="54306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647791F-9546-470D-A174-D75285263C2C}"/>
              </a:ext>
            </a:extLst>
          </p:cNvPr>
          <p:cNvSpPr>
            <a:spLocks noGrp="1"/>
          </p:cNvSpPr>
          <p:nvPr>
            <p:ph type="body" sz="half" idx="2"/>
          </p:nvPr>
        </p:nvSpPr>
        <p:spPr>
          <a:xfrm>
            <a:off x="683587" y="3976544"/>
            <a:ext cx="4499914" cy="2162201"/>
          </a:xfrm>
        </p:spPr>
        <p:txBody>
          <a:bodyPr>
            <a:normAutofit/>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None/>
            </a:pPr>
            <a:r>
              <a:rPr lang="en-US"/>
              <a:t>Click to edit Master text styles</a:t>
            </a:r>
          </a:p>
        </p:txBody>
      </p:sp>
      <p:grpSp>
        <p:nvGrpSpPr>
          <p:cNvPr id="8" name="Group 7">
            <a:extLst>
              <a:ext uri="{FF2B5EF4-FFF2-40B4-BE49-F238E27FC236}">
                <a16:creationId xmlns:a16="http://schemas.microsoft.com/office/drawing/2014/main" id="{0550D594-9D00-4E12-9A7B-8B78EC19948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C5DEA230-2680-47DD-BD49-FDBF4C1105A5}"/>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0BA61D-887F-46F1-B20D-EA4C38D467C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350DFBA-D16D-4AE0-8339-58C4089B94AD}"/>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F4AAAA5-CEFC-4C25-91D3-5AE49F720DA5}"/>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4D142AD-3FA3-43E4-8A61-61CF1E41568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C3755A3-93F4-4EC4-9635-7E89E4AF1D3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0BFB588-0AB8-4BD8-9272-1CA867726018}"/>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45A6DF3-CF29-4480-A235-EAE88D65A63C}"/>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D6FF036-365A-4C15-8E15-0D5BBEBCEA58}"/>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85E76FF-4E86-4E42-B67E-B11AAE8D3076}"/>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A64CEE-7CED-4EB2-A414-6F2D91E824F9}"/>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12C571B-47A6-49EB-A29F-678368BAED9F}"/>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160B109-845C-4119-BB66-9887B3859A7D}"/>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68B7447-FF64-42D9-B3C6-2BDC6F547ED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FF9B71-8653-450D-AFBE-2140D586FB5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F0B9E5A-C1DA-445C-A911-721DF98DDCDD}"/>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5C9A3DC-A478-4469-9359-34A435689F3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7DE3299-EED7-4771-A270-F6B02941AD6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434422A-5B59-41DC-8E2A-1A8244580E30}"/>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A176117-0990-434B-A9D9-B4B9043C544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D6425E-C84A-462F-98F8-D0AB4FC3AF88}"/>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F13AB68-7321-4AC2-AC60-0F417877D07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E275CCE-D06F-49D0-8A47-372C5040330B}"/>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D4B374E-EEBC-4A9C-B3B4-B269EC719857}"/>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D80A7E6-BBEF-4EF1-B14A-29F26BFCF8E6}"/>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D7BC013-9B50-459D-8B8D-F756514A478B}"/>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48964C0-675D-4807-B795-4B695A8F8420}"/>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6911512-51A8-4CE7-A043-425C809EB5F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3C15D1E-0EDF-4AD7-90C7-3D8D64E645D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265A2D-2A6A-4301-B59F-8BAD98D9A57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A4907F-2D1D-49D1-882D-119AA5E1183B}"/>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Date Placeholder 4">
            <a:extLst>
              <a:ext uri="{FF2B5EF4-FFF2-40B4-BE49-F238E27FC236}">
                <a16:creationId xmlns:a16="http://schemas.microsoft.com/office/drawing/2014/main" id="{AF6A2284-37AB-43F5-98B8-8AB49DBFA9F5}"/>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6" name="Footer Placeholder 5">
            <a:extLst>
              <a:ext uri="{FF2B5EF4-FFF2-40B4-BE49-F238E27FC236}">
                <a16:creationId xmlns:a16="http://schemas.microsoft.com/office/drawing/2014/main" id="{9AD8ABAA-E2F7-4C89-99ED-2C340220DD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2EF12-B2CD-4F3C-9F19-A8691540501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200558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DA6865-0A03-48FA-AD6E-D5BF8FDE927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2277E8EB-0DA2-40E4-AD12-1CCD0D262D0B}"/>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5BFE9F8-907A-4FFC-9FDE-2B51D238C40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BDDC323-8732-4007-BB81-1BE917E3B2FF}"/>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908FC40-8403-438D-95CA-E4EDC66192A9}"/>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411D218-3FEA-4455-9809-91F029FB55AE}"/>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541390F-BE50-4E4E-9DA2-B5F23F1A93D8}"/>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B3F094-97B5-48E1-A4DE-8BEED255028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D4DBB43-CB34-4881-9445-A7FE131D5327}"/>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B71F972-027A-47F0-996C-84BFE4574050}"/>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C41353D-93C8-43F8-BBDE-7AB6B29EC38C}"/>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CF07B24-CBD8-4F09-81EB-504285F8E11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27873BB-1D79-4055-801C-BDA0F9A1513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008D42B-2F35-497E-A26D-9AF008619D4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7F57499-C4D9-4B7D-BADA-38462AA3164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271F2B9-1FFA-4350-9370-B098459A232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8FBAFFC-DC8F-4BB4-B405-E4AAA269AED4}"/>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94FCE64-D7A5-411A-8795-932DD39F9520}"/>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0B4ECFC-FD43-44CF-B7FA-2A8C5651400F}"/>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9DFBC12-1E1D-44DE-9966-BAB05B246636}"/>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9BEF096-361C-478B-81EB-37584119BFEE}"/>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FC81993-CE86-4910-B9CE-B69375BDCEE3}"/>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75613D7-9FB0-4D33-8784-EC059DE019C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520AFD9-E849-4F42-99B2-928E6098C29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A200B0B-91CD-4D66-ADFC-9585D283103C}"/>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5DB0C45-30CE-4C85-95C6-FFF4977C646A}"/>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DC31604-5F93-436D-A9D2-A48846D4E0DE}"/>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FF1B965-7DE1-4AE3-B28B-DB6847BC52CC}"/>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FD9FB65-4392-4D6A-8ACC-8151F682BFE8}"/>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B40380C-3493-4AFE-BF13-AE68A8D244B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B21DF1-4859-4991-9C10-F8FA68F41013}"/>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54AD212-17DC-4506-AAA0-34A46A0B11C3}"/>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5B556E7-762B-4E18-A961-A4F7A9ECF9D8}"/>
              </a:ext>
            </a:extLst>
          </p:cNvPr>
          <p:cNvSpPr>
            <a:spLocks noGrp="1"/>
          </p:cNvSpPr>
          <p:nvPr>
            <p:ph type="title"/>
          </p:nvPr>
        </p:nvSpPr>
        <p:spPr>
          <a:xfrm>
            <a:off x="683587" y="713677"/>
            <a:ext cx="4434823" cy="3020519"/>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FB7118AF-C54D-406D-AABE-AED6576D1281}"/>
              </a:ext>
            </a:extLst>
          </p:cNvPr>
          <p:cNvSpPr>
            <a:spLocks noGrp="1"/>
          </p:cNvSpPr>
          <p:nvPr>
            <p:ph type="pic" idx="1"/>
          </p:nvPr>
        </p:nvSpPr>
        <p:spPr>
          <a:xfrm>
            <a:off x="5698672" y="713677"/>
            <a:ext cx="5304977" cy="543064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0" name="Right Triangle 39">
            <a:extLst>
              <a:ext uri="{FF2B5EF4-FFF2-40B4-BE49-F238E27FC236}">
                <a16:creationId xmlns:a16="http://schemas.microsoft.com/office/drawing/2014/main" id="{205CDEB9-8DED-4711-8140-4C943FC2CDA0}"/>
              </a:ext>
              <a:ext uri="{C183D7F6-B498-43B3-948B-1728B52AA6E4}">
                <adec:decorative xmlns:adec="http://schemas.microsoft.com/office/drawing/2017/decorative" val="1"/>
              </a:ext>
            </a:extLst>
          </p:cNvPr>
          <p:cNvSpPr/>
          <p:nvPr/>
        </p:nvSpPr>
        <p:spPr>
          <a:xfrm rot="13500000">
            <a:off x="-281093" y="314330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Text Placeholder 3">
            <a:extLst>
              <a:ext uri="{FF2B5EF4-FFF2-40B4-BE49-F238E27FC236}">
                <a16:creationId xmlns:a16="http://schemas.microsoft.com/office/drawing/2014/main" id="{02E13C3F-6360-4760-9477-C3831A6E26EF}"/>
              </a:ext>
            </a:extLst>
          </p:cNvPr>
          <p:cNvSpPr>
            <a:spLocks noGrp="1"/>
          </p:cNvSpPr>
          <p:nvPr>
            <p:ph type="body" sz="half" idx="2"/>
          </p:nvPr>
        </p:nvSpPr>
        <p:spPr>
          <a:xfrm>
            <a:off x="683587" y="3970330"/>
            <a:ext cx="4434823" cy="2173992"/>
          </a:xfrm>
        </p:spPr>
        <p:txBody>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192D3B-60EE-4FC5-9ED7-4445300844CA}"/>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6" name="Footer Placeholder 5">
            <a:extLst>
              <a:ext uri="{FF2B5EF4-FFF2-40B4-BE49-F238E27FC236}">
                <a16:creationId xmlns:a16="http://schemas.microsoft.com/office/drawing/2014/main" id="{5BCF831E-9B19-4936-8BC9-F62A9B118B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71E1D1-F7A2-40D0-91DA-07468A9651E7}"/>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243151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BD70F-ACE4-4595-845E-2296BDF83B5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6978CD9-E0B5-4B48-8366-91E6D22C9F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FAF4B4-44D3-4E29-B235-A1B868207789}"/>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5" name="Footer Placeholder 4">
            <a:extLst>
              <a:ext uri="{FF2B5EF4-FFF2-40B4-BE49-F238E27FC236}">
                <a16:creationId xmlns:a16="http://schemas.microsoft.com/office/drawing/2014/main" id="{E2D7BA37-9639-480E-84AB-EA277225CA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BFC658-154E-48DE-AD31-813E5170C93C}"/>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12342966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5405209-5179-4359-91ED-1B1A46619A99}"/>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0E32344F-3BE0-4CE8-B1BD-9ABD425E1C0D}"/>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99DE306-F4FB-4730-A066-ADF38D739563}"/>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CB32885-303F-477F-A081-27425944F230}"/>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0C0C0B-4CD0-467D-A382-2B2415102C48}"/>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788DF0F-327F-43A5-AB71-3D32053D83CA}"/>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98A0902-2662-4911-A532-AA6310861479}"/>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ABDA4F7-23F4-46D1-8B7E-A21DD84083E1}"/>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FC9FC2-8808-438E-8FFB-5FE416BFB5C8}"/>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04694E5-71F9-4210-9BE8-FC12CC177BD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B37E805-A7E5-4906-B0C5-1373F3DA962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4CD964-FBD6-41AB-8A02-9509A2BAC11F}"/>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CD7FF8-E827-4E0A-BCE2-CCB34EDAC0F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C4AD6BB-F1EE-4FB8-96E8-6890447800EC}"/>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E935057-E0A3-4DAE-B9C8-6E818D7A7205}"/>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08DDF69-1C14-453C-BC3A-37D3FE69DFC7}"/>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C26D82-15BA-4B2E-A42D-2ECA8012D30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7F73B67-E5E9-4000-91DA-034B2127EFD2}"/>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AFAC1B5-F0DD-4FC0-B4C9-77CB29DF442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ACB3DB-54B2-4CEE-A791-C6FC6C758DAE}"/>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8324004-1030-47D9-B817-425FF6ECC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AA001C4-81AB-4FA6-ADAA-C8618056353B}"/>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D1DAD34-7844-4F16-9874-F51F2A23B9EA}"/>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7DCBC6D-1BDA-4CB1-A3EC-59F240C8FA19}"/>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5B3C1A0-58E7-47E4-831B-CF3EE21D1E90}"/>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8A09FAA-E123-4FE4-B67A-9EBDE1A3130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317B7C6-C816-4A58-B184-135E4FD19F5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4D22ABB-4CE8-47DC-80BF-39B3E4CF7048}"/>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A17DE37-A292-4031-AF42-CDB00A13EE76}"/>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73EF673-CB75-435F-9BF3-7594EC3ADF8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5F4581-15F6-47EE-87D0-1132A093DBA5}"/>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65CF984-F5BD-45C4-9A12-B02DB4F044E1}"/>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39" name="Right Triangle 38">
            <a:extLst>
              <a:ext uri="{FF2B5EF4-FFF2-40B4-BE49-F238E27FC236}">
                <a16:creationId xmlns:a16="http://schemas.microsoft.com/office/drawing/2014/main" id="{ACE66A86-8455-497B-9CA4-F460A19E5FBB}"/>
              </a:ext>
              <a:ext uri="{C183D7F6-B498-43B3-948B-1728B52AA6E4}">
                <adec:decorative xmlns:adec="http://schemas.microsoft.com/office/drawing/2017/decorative" val="1"/>
              </a:ext>
            </a:extLst>
          </p:cNvPr>
          <p:cNvSpPr/>
          <p:nvPr/>
        </p:nvSpPr>
        <p:spPr>
          <a:xfrm rot="18900000">
            <a:off x="7770390" y="-28737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Vertical Title 1">
            <a:extLst>
              <a:ext uri="{FF2B5EF4-FFF2-40B4-BE49-F238E27FC236}">
                <a16:creationId xmlns:a16="http://schemas.microsoft.com/office/drawing/2014/main" id="{5868C62B-71EF-4824-9EE8-6CAE17984232}"/>
              </a:ext>
            </a:extLst>
          </p:cNvPr>
          <p:cNvSpPr>
            <a:spLocks noGrp="1"/>
          </p:cNvSpPr>
          <p:nvPr>
            <p:ph type="title" orient="vert"/>
          </p:nvPr>
        </p:nvSpPr>
        <p:spPr>
          <a:xfrm>
            <a:off x="7707774" y="715616"/>
            <a:ext cx="3295876" cy="5026597"/>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243E4C8-4AA9-49D7-BF71-1AB5F2CFE1FC}"/>
              </a:ext>
            </a:extLst>
          </p:cNvPr>
          <p:cNvSpPr>
            <a:spLocks noGrp="1"/>
          </p:cNvSpPr>
          <p:nvPr>
            <p:ph type="body" orient="vert" idx="1"/>
          </p:nvPr>
        </p:nvSpPr>
        <p:spPr>
          <a:xfrm>
            <a:off x="683588" y="715616"/>
            <a:ext cx="6770448" cy="5026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97898B3-014E-440B-BA4E-106339212804}"/>
              </a:ext>
            </a:extLst>
          </p:cNvPr>
          <p:cNvSpPr>
            <a:spLocks noGrp="1"/>
          </p:cNvSpPr>
          <p:nvPr>
            <p:ph type="dt" sz="half" idx="10"/>
          </p:nvPr>
        </p:nvSpPr>
        <p:spPr/>
        <p:txBody>
          <a:bodyPr/>
          <a:lstStyle/>
          <a:p>
            <a:fld id="{8F72BA41-EC5B-4197-BCC8-0FD2E523CD7A}" type="datetimeFigureOut">
              <a:rPr lang="en-US" smtClean="0"/>
              <a:t>10/2/23</a:t>
            </a:fld>
            <a:endParaRPr lang="en-US"/>
          </a:p>
        </p:txBody>
      </p:sp>
      <p:sp>
        <p:nvSpPr>
          <p:cNvPr id="5" name="Footer Placeholder 4">
            <a:extLst>
              <a:ext uri="{FF2B5EF4-FFF2-40B4-BE49-F238E27FC236}">
                <a16:creationId xmlns:a16="http://schemas.microsoft.com/office/drawing/2014/main" id="{81C22643-CE63-4C3E-B437-5A1A5EF911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D1CE5E-160A-4B37-94E2-3D9DC75BFFAF}"/>
              </a:ext>
            </a:extLst>
          </p:cNvPr>
          <p:cNvSpPr>
            <a:spLocks noGrp="1"/>
          </p:cNvSpPr>
          <p:nvPr>
            <p:ph type="sldNum" sz="quarter" idx="12"/>
          </p:nvPr>
        </p:nvSpPr>
        <p:spPr/>
        <p:txBody>
          <a:bodyPr/>
          <a:lstStyle/>
          <a:p>
            <a:fld id="{BE15108C-154A-4A5A-9C05-91A49A422BA7}" type="slidenum">
              <a:rPr lang="en-US" smtClean="0"/>
              <a:t>‹#›</a:t>
            </a:fld>
            <a:endParaRPr lang="en-US"/>
          </a:p>
        </p:txBody>
      </p:sp>
    </p:spTree>
    <p:extLst>
      <p:ext uri="{BB962C8B-B14F-4D97-AF65-F5344CB8AC3E}">
        <p14:creationId xmlns:p14="http://schemas.microsoft.com/office/powerpoint/2010/main" val="2510037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BDF0D99C-5D42-41C6-A50C-C4E2D6B2A36E}"/>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40" name="Straight Connector 39">
              <a:extLst>
                <a:ext uri="{FF2B5EF4-FFF2-40B4-BE49-F238E27FC236}">
                  <a16:creationId xmlns:a16="http://schemas.microsoft.com/office/drawing/2014/main" id="{5F28962D-50BA-43F8-8863-28ECE711D3F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80F5939-D4E0-46FD-9A5A-5D648E381092}"/>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633D331-78CB-40A1-B167-8185EC5D707B}"/>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512E4B1-E78E-49E7-AA36-374CC1B084E4}"/>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7D46340-CBFC-490F-B44E-7AA8FBF58B05}"/>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3575C26C-3EBD-4AA9-BA4D-2561E295D65D}"/>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235DB6BE-E065-4559-BF5C-36B56B379040}"/>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DA54272-CD9D-4F68-BBAB-4F0C0C3EC63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02CE8F-9256-4F2C-B474-58873717119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9C9DE9F-4252-401D-913E-B74C9E326F9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FE4E69B-534F-4A80-9E1C-798BEE1B079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27564E1C-009C-4832-AE8D-E98286693F0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4305DF1C-5801-43F2-A8B9-5351369418C0}"/>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06E71C8-0783-4E17-9B34-F51231DD2954}"/>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D908F17-2A89-4B0A-A2EA-692390969FE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BE22751-380F-44F9-BEED-0A553CF87BE5}"/>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7B27910-846F-4E4E-B588-F5B2E026FE9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E6E0501E-134E-46D7-984F-3A382B0BB29B}"/>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90A83974-CBD7-4A69-9D84-2D3BBDE027A5}"/>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503E931-00D4-4B0C-BC69-49FE5C766518}"/>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97732A30-BE2F-4D71-BC37-60F7B44591B9}"/>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0C8EB840-DE7D-4E67-989C-F4D8F50E15BD}"/>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05D2CC2-53CC-487E-A72E-42B1E9B18460}"/>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3A12D6B-1D60-4F26-8FB9-74AD5B070BDF}"/>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1895D00-2D63-443C-95A8-5EB6E5EECBF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AC50652-2A56-4382-95D0-971644EE0FA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A50A374-8880-482D-B54F-F74E0D7BE18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66364D8-CCC7-4AAF-94BC-766EC160D99E}"/>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4A0DC409-26E2-4453-89FD-745EA849BE7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239ED039-D66C-4A5E-AA35-E7A5FA2E64C2}"/>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C72C13DC-161E-49CF-96B5-5383AA052AB7}"/>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laceholder 1">
            <a:extLst>
              <a:ext uri="{FF2B5EF4-FFF2-40B4-BE49-F238E27FC236}">
                <a16:creationId xmlns:a16="http://schemas.microsoft.com/office/drawing/2014/main" id="{05103067-48DA-458C-99F6-9921C19A802A}"/>
              </a:ext>
            </a:extLst>
          </p:cNvPr>
          <p:cNvSpPr>
            <a:spLocks noGrp="1"/>
          </p:cNvSpPr>
          <p:nvPr>
            <p:ph type="title"/>
          </p:nvPr>
        </p:nvSpPr>
        <p:spPr>
          <a:xfrm>
            <a:off x="691079" y="725951"/>
            <a:ext cx="10325000" cy="14424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CB86862-507E-4F73-890F-3B77BCFA3FA2}"/>
              </a:ext>
            </a:extLst>
          </p:cNvPr>
          <p:cNvSpPr>
            <a:spLocks noGrp="1"/>
          </p:cNvSpPr>
          <p:nvPr>
            <p:ph type="body" idx="1"/>
          </p:nvPr>
        </p:nvSpPr>
        <p:spPr>
          <a:xfrm>
            <a:off x="691079" y="2340131"/>
            <a:ext cx="10325000" cy="35644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EFBC0BB-AF05-4753-9159-41A16FBFC3B4}"/>
              </a:ext>
            </a:extLst>
          </p:cNvPr>
          <p:cNvSpPr>
            <a:spLocks noGrp="1"/>
          </p:cNvSpPr>
          <p:nvPr>
            <p:ph type="dt" sz="half" idx="2"/>
          </p:nvPr>
        </p:nvSpPr>
        <p:spPr>
          <a:xfrm>
            <a:off x="683587" y="6215870"/>
            <a:ext cx="3843779" cy="417126"/>
          </a:xfrm>
          <a:prstGeom prst="rect">
            <a:avLst/>
          </a:prstGeom>
        </p:spPr>
        <p:txBody>
          <a:bodyPr vert="horz" lIns="91440" tIns="45720" rIns="91440" bIns="45720" rtlCol="0" anchor="ctr"/>
          <a:lstStyle>
            <a:lvl1pPr algn="l">
              <a:defRPr sz="900">
                <a:solidFill>
                  <a:schemeClr val="tx1">
                    <a:tint val="75000"/>
                  </a:schemeClr>
                </a:solidFill>
              </a:defRPr>
            </a:lvl1pPr>
          </a:lstStyle>
          <a:p>
            <a:fld id="{8F72BA41-EC5B-4197-BCC8-0FD2E523CD7A}" type="datetimeFigureOut">
              <a:rPr lang="en-US" smtClean="0"/>
              <a:pPr/>
              <a:t>10/2/23</a:t>
            </a:fld>
            <a:endParaRPr lang="en-US" dirty="0"/>
          </a:p>
        </p:txBody>
      </p:sp>
      <p:sp>
        <p:nvSpPr>
          <p:cNvPr id="5" name="Footer Placeholder 4">
            <a:extLst>
              <a:ext uri="{FF2B5EF4-FFF2-40B4-BE49-F238E27FC236}">
                <a16:creationId xmlns:a16="http://schemas.microsoft.com/office/drawing/2014/main" id="{28362F82-EA1A-4B02-8A64-3B44C0D9DAC6}"/>
              </a:ext>
            </a:extLst>
          </p:cNvPr>
          <p:cNvSpPr>
            <a:spLocks noGrp="1"/>
          </p:cNvSpPr>
          <p:nvPr>
            <p:ph type="ftr" sz="quarter" idx="3"/>
          </p:nvPr>
        </p:nvSpPr>
        <p:spPr>
          <a:xfrm>
            <a:off x="691078" y="236364"/>
            <a:ext cx="4114800" cy="417126"/>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9C5EF32-1CA9-4CDA-8182-2FB0C30A0F6F}"/>
              </a:ext>
            </a:extLst>
          </p:cNvPr>
          <p:cNvSpPr>
            <a:spLocks noGrp="1"/>
          </p:cNvSpPr>
          <p:nvPr>
            <p:ph type="sldNum" sz="quarter" idx="4"/>
          </p:nvPr>
        </p:nvSpPr>
        <p:spPr>
          <a:xfrm>
            <a:off x="11003649" y="6215870"/>
            <a:ext cx="979151" cy="417126"/>
          </a:xfrm>
          <a:prstGeom prst="rect">
            <a:avLst/>
          </a:prstGeom>
        </p:spPr>
        <p:txBody>
          <a:bodyPr vert="horz" lIns="91440" tIns="45720" rIns="91440" bIns="45720" rtlCol="0" anchor="ctr"/>
          <a:lstStyle>
            <a:lvl1pPr algn="ctr">
              <a:defRPr sz="900">
                <a:solidFill>
                  <a:schemeClr val="tx1">
                    <a:tint val="75000"/>
                  </a:schemeClr>
                </a:solidFill>
              </a:defRPr>
            </a:lvl1pPr>
          </a:lstStyle>
          <a:p>
            <a:fld id="{BE15108C-154A-4A5A-9C05-91A49A422BA7}" type="slidenum">
              <a:rPr lang="en-US" smtClean="0"/>
              <a:pPr/>
              <a:t>‹#›</a:t>
            </a:fld>
            <a:endParaRPr lang="en-US" dirty="0"/>
          </a:p>
        </p:txBody>
      </p:sp>
      <p:sp>
        <p:nvSpPr>
          <p:cNvPr id="7" name="Right Triangle 6">
            <a:extLst>
              <a:ext uri="{FF2B5EF4-FFF2-40B4-BE49-F238E27FC236}">
                <a16:creationId xmlns:a16="http://schemas.microsoft.com/office/drawing/2014/main" id="{63BAC6E0-ADAC-40FB-AF53-88FA5F83738C}"/>
              </a:ext>
              <a:ext uri="{C183D7F6-B498-43B3-948B-1728B52AA6E4}">
                <adec:decorative xmlns:adec="http://schemas.microsoft.com/office/drawing/2017/decorative" val="1"/>
              </a:ext>
            </a:extLst>
          </p:cNvPr>
          <p:cNvSpPr/>
          <p:nvPr/>
        </p:nvSpPr>
        <p:spPr>
          <a:xfrm rot="13500000">
            <a:off x="-281094" y="151621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42149337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Char char="§"/>
        <a:defRPr sz="2000" kern="1200">
          <a:solidFill>
            <a:schemeClr val="tx2"/>
          </a:solidFill>
          <a:latin typeface="+mn-lt"/>
          <a:ea typeface="+mn-ea"/>
          <a:cs typeface="+mn-cs"/>
        </a:defRPr>
      </a:lvl1pPr>
      <a:lvl2pPr marL="4572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800" kern="1200">
          <a:solidFill>
            <a:schemeClr val="tx2"/>
          </a:solidFill>
          <a:latin typeface="+mn-lt"/>
          <a:ea typeface="+mn-ea"/>
          <a:cs typeface="+mn-cs"/>
        </a:defRPr>
      </a:lvl2pPr>
      <a:lvl3pPr marL="6858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600" kern="1200">
          <a:solidFill>
            <a:schemeClr val="tx2"/>
          </a:solidFill>
          <a:latin typeface="+mn-lt"/>
          <a:ea typeface="+mn-ea"/>
          <a:cs typeface="+mn-cs"/>
        </a:defRPr>
      </a:lvl3pPr>
      <a:lvl4pPr marL="9144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4pPr>
      <a:lvl5pPr marL="11430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hyperlink" Target="https://infed.org/mobi/jerome-bruner-and-the-process-of-education/" TargetMode="Externa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moodle.uwtsd.ac.uk/course/view.php?id=6837&amp;section=9"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stats.oarc.ucla.edu/spss/modules/an-overview-of-statistical-tests-in-spss/" TargetMode="Externa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6.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165794D4-DDCF-469D-A6C7-0AE18F6BB6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4" name="Picture 3" descr="A splash of colors on a white surface">
            <a:extLst>
              <a:ext uri="{FF2B5EF4-FFF2-40B4-BE49-F238E27FC236}">
                <a16:creationId xmlns:a16="http://schemas.microsoft.com/office/drawing/2014/main" id="{A12A912B-A130-C06B-3F96-2E5EDF6AA448}"/>
              </a:ext>
            </a:extLst>
          </p:cNvPr>
          <p:cNvPicPr>
            <a:picLocks noChangeAspect="1"/>
          </p:cNvPicPr>
          <p:nvPr/>
        </p:nvPicPr>
        <p:blipFill rotWithShape="1">
          <a:blip r:embed="rId2"/>
          <a:srcRect t="3442" b="21559"/>
          <a:stretch/>
        </p:blipFill>
        <p:spPr>
          <a:xfrm>
            <a:off x="-6214" y="-525732"/>
            <a:ext cx="13165874" cy="7405803"/>
          </a:xfrm>
          <a:prstGeom prst="rect">
            <a:avLst/>
          </a:prstGeom>
        </p:spPr>
      </p:pic>
      <p:grpSp>
        <p:nvGrpSpPr>
          <p:cNvPr id="57" name="Group 56">
            <a:extLst>
              <a:ext uri="{FF2B5EF4-FFF2-40B4-BE49-F238E27FC236}">
                <a16:creationId xmlns:a16="http://schemas.microsoft.com/office/drawing/2014/main" id="{88D25AED-03FE-496D-84B1-6BD007300A1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58" name="Straight Connector 57">
              <a:extLst>
                <a:ext uri="{FF2B5EF4-FFF2-40B4-BE49-F238E27FC236}">
                  <a16:creationId xmlns:a16="http://schemas.microsoft.com/office/drawing/2014/main" id="{636474AD-D65C-406B-83FB-C99C0600705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99322EB-87AA-45C9-A03C-52A874D8C8D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0BCB4F5-395E-4192-9EBB-E9F0255AE3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F4B1466F-6782-407B-9C00-8DF501BC02D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C28CCAE2-B347-4439-A6F8-1F1C3548FA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FDDE5DC-1CFD-4141-BB8A-4E88DC953C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628B0EB6-7696-43A6-802C-7F71D1BA06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F4C27EFB-1419-4DCF-B0FB-19DFF5558B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0B469F2C-8E3D-4F5A-B109-74EB0C1C62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1AF21893-899E-456E-B2C0-18C3B8661C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5249F69B-8991-410D-B2BE-29792DFF04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A3B3B6AE-A176-4E37-9DC3-693D4D4A15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8251166D-5D02-4F59-9CDD-176C32DCBA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719ECF99-A74F-4670-B781-193D17D554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78FECED-862A-4A60-A948-0B3FC1F6A0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86596925-5663-4DBB-BA20-5D8E5168A8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D04049C-063B-4F59-801F-1DE9B4220C9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B5DFD5EC-AD64-4EA0-99D4-659BE87BFC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39EDC0CD-7E2B-45B9-BEDA-07058067AC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C2973EC6-F21A-40EB-9773-F830E2053F0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10727704-3B6D-4FBC-80D0-3452A78831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B06C285D-96FA-4E4C-99DD-A4537CC8BA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01A87ECD-5CEA-4CF1-B4D6-231036363DD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18D3432C-F58F-418C-B2A2-B675E0149F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37AA6FC6-50E8-4802-946A-A1408D0347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E7879239-2C29-4598-89C4-DA6DE60996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5387EF3-939F-4251-95A2-B1FD10DB7D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9D540311-BAC8-433E-9146-1804B5FD8FA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D33AD0E-0DD9-49E5-B606-1269FBFEE1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0CD0FDA4-88B0-47B3-AD08-B58785CF02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87273F8E-C71F-44CE-9C4C-4D0231215D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90" name="Rectangle 89">
            <a:extLst>
              <a:ext uri="{FF2B5EF4-FFF2-40B4-BE49-F238E27FC236}">
                <a16:creationId xmlns:a16="http://schemas.microsoft.com/office/drawing/2014/main" id="{406D8C29-9DDA-48D0-AF70-905FDB2CE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81775"/>
            <a:ext cx="12191999" cy="5479852"/>
          </a:xfrm>
          <a:prstGeom prst="rect">
            <a:avLst/>
          </a:prstGeom>
          <a:gradFill flip="none" rotWithShape="1">
            <a:gsLst>
              <a:gs pos="50000">
                <a:srgbClr val="000000">
                  <a:alpha val="30000"/>
                </a:srgbClr>
              </a:gs>
              <a:gs pos="80000">
                <a:srgbClr val="000000">
                  <a:alpha val="15000"/>
                </a:srgbClr>
              </a:gs>
              <a:gs pos="0">
                <a:srgbClr val="000000">
                  <a:alpha val="0"/>
                </a:srgbClr>
              </a:gs>
              <a:gs pos="20000">
                <a:srgbClr val="000000">
                  <a:alpha val="15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16EECB-7FED-EA1C-BBEA-4311B7454CB3}"/>
              </a:ext>
            </a:extLst>
          </p:cNvPr>
          <p:cNvSpPr>
            <a:spLocks noGrp="1"/>
          </p:cNvSpPr>
          <p:nvPr>
            <p:ph type="ctrTitle"/>
          </p:nvPr>
        </p:nvSpPr>
        <p:spPr>
          <a:xfrm>
            <a:off x="3840479" y="1800353"/>
            <a:ext cx="7169381" cy="1628647"/>
          </a:xfrm>
        </p:spPr>
        <p:txBody>
          <a:bodyPr>
            <a:normAutofit/>
          </a:bodyPr>
          <a:lstStyle/>
          <a:p>
            <a:r>
              <a:rPr lang="en-GB" b="1" dirty="0">
                <a:solidFill>
                  <a:schemeClr val="bg1"/>
                </a:solidFill>
              </a:rPr>
              <a:t>ECDE7013 FT </a:t>
            </a:r>
          </a:p>
        </p:txBody>
      </p:sp>
      <p:sp>
        <p:nvSpPr>
          <p:cNvPr id="3" name="Subtitle 2">
            <a:extLst>
              <a:ext uri="{FF2B5EF4-FFF2-40B4-BE49-F238E27FC236}">
                <a16:creationId xmlns:a16="http://schemas.microsoft.com/office/drawing/2014/main" id="{05D1FB71-5377-02E1-E36E-1CE6792727D3}"/>
              </a:ext>
            </a:extLst>
          </p:cNvPr>
          <p:cNvSpPr>
            <a:spLocks noGrp="1"/>
          </p:cNvSpPr>
          <p:nvPr>
            <p:ph type="subTitle" idx="1"/>
          </p:nvPr>
        </p:nvSpPr>
        <p:spPr>
          <a:xfrm>
            <a:off x="3742006" y="3674326"/>
            <a:ext cx="7513968" cy="2840239"/>
          </a:xfrm>
        </p:spPr>
        <p:txBody>
          <a:bodyPr>
            <a:normAutofit/>
          </a:bodyPr>
          <a:lstStyle/>
          <a:p>
            <a:r>
              <a:rPr lang="en-GB" sz="3600" b="1" dirty="0">
                <a:solidFill>
                  <a:srgbClr val="FFFFFF"/>
                </a:solidFill>
                <a:latin typeface="+mj-lt"/>
                <a:ea typeface="Calibri" panose="020F0502020204030204" pitchFamily="34" charset="0"/>
              </a:rPr>
              <a:t>OCTOBER- DECEMBER 2023:</a:t>
            </a:r>
          </a:p>
          <a:p>
            <a:r>
              <a:rPr lang="en-GB" sz="3600" b="1" dirty="0">
                <a:solidFill>
                  <a:srgbClr val="FFFFFF"/>
                </a:solidFill>
                <a:latin typeface="+mj-lt"/>
                <a:ea typeface="Calibri" panose="020F0502020204030204" pitchFamily="34" charset="0"/>
              </a:rPr>
              <a:t>PLANNING YOUR WORK </a:t>
            </a:r>
            <a:endParaRPr lang="en-GB" sz="3600" b="1" dirty="0">
              <a:solidFill>
                <a:schemeClr val="bg1"/>
              </a:solidFill>
              <a:effectLst/>
              <a:latin typeface="+mj-lt"/>
              <a:ea typeface="Calibri" panose="020F0502020204030204" pitchFamily="34" charset="0"/>
            </a:endParaRPr>
          </a:p>
          <a:p>
            <a:endParaRPr lang="en-GB" dirty="0">
              <a:solidFill>
                <a:srgbClr val="FFFFFF"/>
              </a:solidFill>
            </a:endParaRPr>
          </a:p>
        </p:txBody>
      </p:sp>
    </p:spTree>
    <p:extLst>
      <p:ext uri="{BB962C8B-B14F-4D97-AF65-F5344CB8AC3E}">
        <p14:creationId xmlns:p14="http://schemas.microsoft.com/office/powerpoint/2010/main" val="3408925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42BA418-D0A1-A9A2-C93B-A2E052EBF502}"/>
              </a:ext>
            </a:extLst>
          </p:cNvPr>
          <p:cNvSpPr>
            <a:spLocks noGrp="1"/>
          </p:cNvSpPr>
          <p:nvPr>
            <p:ph type="title"/>
          </p:nvPr>
        </p:nvSpPr>
        <p:spPr>
          <a:xfrm>
            <a:off x="457200" y="4960137"/>
            <a:ext cx="7772400" cy="1463040"/>
          </a:xfrm>
        </p:spPr>
        <p:txBody>
          <a:bodyPr vert="horz" lIns="91440" tIns="45720" rIns="91440" bIns="45720" rtlCol="0" anchor="ctr">
            <a:normAutofit/>
          </a:bodyPr>
          <a:lstStyle/>
          <a:p>
            <a:r>
              <a:rPr lang="en-US" sz="5000" b="1" kern="1200" cap="all" spc="200" baseline="0" dirty="0">
                <a:solidFill>
                  <a:srgbClr val="00B050"/>
                </a:solidFill>
                <a:latin typeface="Verdana" panose="020B0604030504040204" pitchFamily="34" charset="0"/>
                <a:ea typeface="Verdana" panose="020B0604030504040204" pitchFamily="34" charset="0"/>
                <a:cs typeface="Verdana" panose="020B0604030504040204" pitchFamily="34" charset="0"/>
              </a:rPr>
              <a:t>Today’s session</a:t>
            </a:r>
          </a:p>
        </p:txBody>
      </p:sp>
      <p:sp>
        <p:nvSpPr>
          <p:cNvPr id="5" name="Text Placeholder 4">
            <a:extLst>
              <a:ext uri="{FF2B5EF4-FFF2-40B4-BE49-F238E27FC236}">
                <a16:creationId xmlns:a16="http://schemas.microsoft.com/office/drawing/2014/main" id="{CE8019B8-E235-BA4B-15D6-4EDF828F296F}"/>
              </a:ext>
            </a:extLst>
          </p:cNvPr>
          <p:cNvSpPr>
            <a:spLocks noGrp="1"/>
          </p:cNvSpPr>
          <p:nvPr>
            <p:ph type="body" idx="1"/>
          </p:nvPr>
        </p:nvSpPr>
        <p:spPr>
          <a:xfrm>
            <a:off x="8132617" y="4960137"/>
            <a:ext cx="3879273" cy="1463040"/>
          </a:xfrm>
        </p:spPr>
        <p:txBody>
          <a:bodyPr vert="horz" lIns="91440" tIns="45720" rIns="91440" bIns="45720" rtlCol="0" anchor="ctr">
            <a:normAutofit/>
          </a:bodyPr>
          <a:lstStyle/>
          <a:p>
            <a:r>
              <a:rPr lang="en-US" b="1" dirty="0">
                <a:solidFill>
                  <a:srgbClr val="FF0000"/>
                </a:solidFill>
                <a:latin typeface="Verdana" panose="020B0604030504040204" pitchFamily="34" charset="0"/>
                <a:ea typeface="Verdana" panose="020B0604030504040204" pitchFamily="34" charset="0"/>
                <a:cs typeface="Verdana" panose="020B0604030504040204" pitchFamily="34" charset="0"/>
              </a:rPr>
              <a:t>2 October 2023</a:t>
            </a:r>
          </a:p>
          <a:p>
            <a:r>
              <a:rPr lang="en-US" b="1" dirty="0">
                <a:solidFill>
                  <a:srgbClr val="FF0000"/>
                </a:solidFill>
                <a:latin typeface="Verdana" panose="020B0604030504040204" pitchFamily="34" charset="0"/>
                <a:ea typeface="Verdana" panose="020B0604030504040204" pitchFamily="34" charset="0"/>
                <a:cs typeface="Verdana" panose="020B0604030504040204" pitchFamily="34" charset="0"/>
              </a:rPr>
              <a:t>10.00-4.00</a:t>
            </a:r>
          </a:p>
        </p:txBody>
      </p:sp>
      <p:pic>
        <p:nvPicPr>
          <p:cNvPr id="7" name="Picture 6" descr="Sunlit desk">
            <a:extLst>
              <a:ext uri="{FF2B5EF4-FFF2-40B4-BE49-F238E27FC236}">
                <a16:creationId xmlns:a16="http://schemas.microsoft.com/office/drawing/2014/main" id="{E3C3965A-2A0B-087E-6B67-69712541D3A7}"/>
              </a:ext>
            </a:extLst>
          </p:cNvPr>
          <p:cNvPicPr>
            <a:picLocks noChangeAspect="1"/>
          </p:cNvPicPr>
          <p:nvPr/>
        </p:nvPicPr>
        <p:blipFill rotWithShape="1">
          <a:blip r:embed="rId2"/>
          <a:srcRect t="17780" b="26040"/>
          <a:stretch/>
        </p:blipFill>
        <p:spPr>
          <a:xfrm>
            <a:off x="20" y="10"/>
            <a:ext cx="12191980" cy="4571990"/>
          </a:xfrm>
          <a:prstGeom prst="rect">
            <a:avLst/>
          </a:prstGeom>
        </p:spPr>
      </p:pic>
    </p:spTree>
    <p:extLst>
      <p:ext uri="{BB962C8B-B14F-4D97-AF65-F5344CB8AC3E}">
        <p14:creationId xmlns:p14="http://schemas.microsoft.com/office/powerpoint/2010/main" val="1628032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49B38-0CC4-0D48-7E90-64844ED97601}"/>
              </a:ext>
            </a:extLst>
          </p:cNvPr>
          <p:cNvSpPr>
            <a:spLocks noGrp="1"/>
          </p:cNvSpPr>
          <p:nvPr>
            <p:ph type="title"/>
          </p:nvPr>
        </p:nvSpPr>
        <p:spPr>
          <a:xfrm>
            <a:off x="691079" y="725951"/>
            <a:ext cx="10115466" cy="1013639"/>
          </a:xfrm>
        </p:spPr>
        <p:txBody>
          <a:bodyPr>
            <a:normAutofit fontScale="90000"/>
          </a:bodyPr>
          <a:lstStyle/>
          <a:p>
            <a:br>
              <a:rPr lang="en-GB" sz="3100" b="1" kern="100" dirty="0">
                <a:solidFill>
                  <a:srgbClr val="00B050"/>
                </a:solidFill>
                <a:latin typeface="Verdana" panose="020B0604030504040204" pitchFamily="34" charset="0"/>
                <a:ea typeface="Verdana" panose="020B0604030504040204" pitchFamily="34" charset="0"/>
                <a:cs typeface="Verdana" panose="020B0604030504040204" pitchFamily="34" charset="0"/>
              </a:rPr>
            </a:br>
            <a:br>
              <a:rPr lang="en-GB" sz="3100" b="1" kern="100" dirty="0">
                <a:solidFill>
                  <a:srgbClr val="00B050"/>
                </a:solidFill>
                <a:latin typeface="Verdana" panose="020B0604030504040204" pitchFamily="34" charset="0"/>
                <a:ea typeface="Verdana" panose="020B0604030504040204" pitchFamily="34" charset="0"/>
                <a:cs typeface="Verdana" panose="020B0604030504040204" pitchFamily="34" charset="0"/>
              </a:rPr>
            </a:br>
            <a:br>
              <a:rPr lang="en-GB" sz="3100" b="1" kern="100" dirty="0">
                <a:solidFill>
                  <a:srgbClr val="00B050"/>
                </a:solidFill>
                <a:latin typeface="Verdana" panose="020B0604030504040204" pitchFamily="34" charset="0"/>
                <a:ea typeface="Verdana" panose="020B0604030504040204" pitchFamily="34" charset="0"/>
                <a:cs typeface="Verdana" panose="020B0604030504040204" pitchFamily="34" charset="0"/>
              </a:rPr>
            </a:br>
            <a:br>
              <a:rPr lang="en-GB" sz="3100" b="1" kern="100" dirty="0">
                <a:solidFill>
                  <a:srgbClr val="00B050"/>
                </a:solidFill>
                <a:latin typeface="Verdana" panose="020B0604030504040204" pitchFamily="34" charset="0"/>
                <a:ea typeface="Verdana" panose="020B0604030504040204" pitchFamily="34" charset="0"/>
                <a:cs typeface="Verdana" panose="020B0604030504040204" pitchFamily="34" charset="0"/>
              </a:rPr>
            </a:br>
            <a:br>
              <a:rPr lang="en-GB" sz="3100" b="1" kern="100" dirty="0">
                <a:solidFill>
                  <a:srgbClr val="00B050"/>
                </a:solidFill>
                <a:latin typeface="Verdana" panose="020B0604030504040204" pitchFamily="34" charset="0"/>
                <a:ea typeface="Verdana" panose="020B0604030504040204" pitchFamily="34" charset="0"/>
                <a:cs typeface="Verdana" panose="020B0604030504040204" pitchFamily="34" charset="0"/>
              </a:rPr>
            </a:br>
            <a:r>
              <a:rPr lang="en-GB" b="1" kern="100" dirty="0">
                <a:latin typeface="Verdana" panose="020B0604030504040204" pitchFamily="34" charset="0"/>
                <a:ea typeface="Times New Roman" panose="02020603050405020304" pitchFamily="18" charset="0"/>
                <a:cs typeface="Times New Roman" panose="02020603050405020304" pitchFamily="18" charset="0"/>
              </a:rPr>
              <a:t> </a:t>
            </a:r>
            <a:br>
              <a:rPr lang="en-GB" kern="100" dirty="0">
                <a:latin typeface="Calibri" panose="020F0502020204030204" pitchFamily="34" charset="0"/>
                <a:ea typeface="Times New Roman" panose="02020603050405020304" pitchFamily="18"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C8EDEE7-221F-F698-5FA1-DBD7273B97B1}"/>
              </a:ext>
            </a:extLst>
          </p:cNvPr>
          <p:cNvSpPr>
            <a:spLocks noGrp="1"/>
          </p:cNvSpPr>
          <p:nvPr>
            <p:ph idx="1"/>
          </p:nvPr>
        </p:nvSpPr>
        <p:spPr>
          <a:xfrm>
            <a:off x="691079" y="1739590"/>
            <a:ext cx="10325000" cy="4844090"/>
          </a:xfrm>
        </p:spPr>
        <p:txBody>
          <a:bodyPr>
            <a:normAutofit/>
          </a:bodyPr>
          <a:lstStyle/>
          <a:p>
            <a:pPr marL="0" indent="0">
              <a:buNone/>
            </a:pPr>
            <a:r>
              <a:rPr lang="en-US" sz="2400" b="1" dirty="0">
                <a:latin typeface="Verdana" panose="020B0604030504040204" pitchFamily="34" charset="0"/>
                <a:ea typeface="Verdana" panose="020B0604030504040204" pitchFamily="34" charset="0"/>
                <a:cs typeface="Verdana" panose="020B0604030504040204" pitchFamily="34" charset="0"/>
              </a:rPr>
              <a:t>AM</a:t>
            </a:r>
          </a:p>
          <a:p>
            <a:pPr marL="0" indent="0">
              <a:buNone/>
            </a:pPr>
            <a:r>
              <a:rPr lang="en-US" sz="2400" dirty="0">
                <a:latin typeface="Verdana" panose="020B0604030504040204" pitchFamily="34" charset="0"/>
                <a:ea typeface="Verdana" panose="020B0604030504040204" pitchFamily="34" charset="0"/>
                <a:cs typeface="Verdana" panose="020B0604030504040204" pitchFamily="34" charset="0"/>
              </a:rPr>
              <a:t>-Review Saturday’s session, research tools and design and your two draft chapters</a:t>
            </a:r>
          </a:p>
          <a:p>
            <a:pPr marL="0" indent="0">
              <a:buNone/>
            </a:pPr>
            <a:r>
              <a:rPr lang="en-US" sz="2400" dirty="0">
                <a:latin typeface="Verdana" panose="020B0604030504040204" pitchFamily="34" charset="0"/>
                <a:ea typeface="Verdana" panose="020B0604030504040204" pitchFamily="34" charset="0"/>
                <a:cs typeface="Verdana" panose="020B0604030504040204" pitchFamily="34" charset="0"/>
              </a:rPr>
              <a:t>-Why a research dairy?</a:t>
            </a:r>
          </a:p>
          <a:p>
            <a:pPr marL="0" indent="0">
              <a:buNone/>
            </a:pPr>
            <a:r>
              <a:rPr lang="en-US" sz="2400" dirty="0">
                <a:latin typeface="Verdana" panose="020B0604030504040204" pitchFamily="34" charset="0"/>
                <a:ea typeface="Verdana" panose="020B0604030504040204" pitchFamily="34" charset="0"/>
                <a:cs typeface="Verdana" panose="020B0604030504040204" pitchFamily="34" charset="0"/>
              </a:rPr>
              <a:t>- How you planning your overall structure? See example of contents page</a:t>
            </a:r>
          </a:p>
          <a:p>
            <a:pPr marL="0" indent="0">
              <a:buNone/>
            </a:pPr>
            <a:r>
              <a:rPr lang="en-US" sz="2400" b="1" dirty="0">
                <a:latin typeface="Verdana" panose="020B0604030504040204" pitchFamily="34" charset="0"/>
                <a:ea typeface="Verdana" panose="020B0604030504040204" pitchFamily="34" charset="0"/>
                <a:cs typeface="Verdana" panose="020B0604030504040204" pitchFamily="34" charset="0"/>
              </a:rPr>
              <a:t>PM</a:t>
            </a:r>
          </a:p>
          <a:p>
            <a:pPr marL="0" indent="0">
              <a:buNone/>
            </a:pPr>
            <a:r>
              <a:rPr lang="en-US" sz="2400" dirty="0">
                <a:latin typeface="Verdana" panose="020B0604030504040204" pitchFamily="34" charset="0"/>
                <a:ea typeface="Verdana" panose="020B0604030504040204" pitchFamily="34" charset="0"/>
                <a:cs typeface="Verdana" panose="020B0604030504040204" pitchFamily="34" charset="0"/>
              </a:rPr>
              <a:t>-Why research tools and value of a pilot?</a:t>
            </a:r>
          </a:p>
          <a:p>
            <a:pPr marL="0" indent="0">
              <a:buNone/>
            </a:pPr>
            <a:r>
              <a:rPr lang="en-US" sz="2400" dirty="0">
                <a:latin typeface="Verdana" panose="020B0604030504040204" pitchFamily="34" charset="0"/>
                <a:ea typeface="Verdana" panose="020B0604030504040204" pitchFamily="34" charset="0"/>
                <a:cs typeface="Verdana" panose="020B0604030504040204" pitchFamily="34" charset="0"/>
              </a:rPr>
              <a:t>-Why your chosen form of data analysis?</a:t>
            </a:r>
          </a:p>
          <a:p>
            <a:pPr marL="0" indent="0">
              <a:buNone/>
            </a:pPr>
            <a:endParaRPr lang="en-US" sz="2400" b="1" dirty="0"/>
          </a:p>
        </p:txBody>
      </p:sp>
      <p:sp>
        <p:nvSpPr>
          <p:cNvPr id="5" name="TextBox 4">
            <a:extLst>
              <a:ext uri="{FF2B5EF4-FFF2-40B4-BE49-F238E27FC236}">
                <a16:creationId xmlns:a16="http://schemas.microsoft.com/office/drawing/2014/main" id="{BF11E9C0-157C-34AA-8B9F-F02AF7B4C495}"/>
              </a:ext>
            </a:extLst>
          </p:cNvPr>
          <p:cNvSpPr txBox="1"/>
          <p:nvPr/>
        </p:nvSpPr>
        <p:spPr>
          <a:xfrm>
            <a:off x="817418" y="484909"/>
            <a:ext cx="10515600" cy="830997"/>
          </a:xfrm>
          <a:prstGeom prst="rect">
            <a:avLst/>
          </a:prstGeom>
          <a:noFill/>
        </p:spPr>
        <p:txBody>
          <a:bodyPr wrap="square">
            <a:spAutoFit/>
          </a:bodyPr>
          <a:lstStyle/>
          <a:p>
            <a:r>
              <a:rPr lang="en-GB" sz="2400" b="1" kern="100" dirty="0">
                <a:solidFill>
                  <a:srgbClr val="00B050"/>
                </a:solidFill>
                <a:latin typeface="Verdana" panose="020B0604030504040204" pitchFamily="34" charset="0"/>
                <a:ea typeface="Verdana" panose="020B0604030504040204" pitchFamily="34" charset="0"/>
                <a:cs typeface="Verdana" panose="020B0604030504040204" pitchFamily="34" charset="0"/>
              </a:rPr>
              <a:t>2 October </a:t>
            </a:r>
            <a:br>
              <a:rPr lang="en-GB" sz="2400" b="1" kern="100" dirty="0">
                <a:solidFill>
                  <a:srgbClr val="00B050"/>
                </a:solidFill>
                <a:latin typeface="Verdana" panose="020B0604030504040204" pitchFamily="34" charset="0"/>
                <a:ea typeface="Verdana" panose="020B0604030504040204" pitchFamily="34" charset="0"/>
                <a:cs typeface="Verdana" panose="020B0604030504040204" pitchFamily="34" charset="0"/>
              </a:rPr>
            </a:br>
            <a:r>
              <a:rPr lang="en-GB" sz="2400" b="1" kern="100" dirty="0">
                <a:solidFill>
                  <a:srgbClr val="00B050"/>
                </a:solidFill>
                <a:latin typeface="Verdana" panose="020B0604030504040204" pitchFamily="34" charset="0"/>
                <a:ea typeface="Verdana" panose="020B0604030504040204" pitchFamily="34" charset="0"/>
                <a:cs typeface="Verdana" panose="020B0604030504040204" pitchFamily="34" charset="0"/>
              </a:rPr>
              <a:t>Welcome and overall plan for today</a:t>
            </a:r>
            <a:endParaRPr lang="en-US" sz="2400" dirty="0"/>
          </a:p>
        </p:txBody>
      </p:sp>
    </p:spTree>
    <p:extLst>
      <p:ext uri="{BB962C8B-B14F-4D97-AF65-F5344CB8AC3E}">
        <p14:creationId xmlns:p14="http://schemas.microsoft.com/office/powerpoint/2010/main" val="7377699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0F0E7-62F1-2A43-79D6-E2A774DFE901}"/>
              </a:ext>
            </a:extLst>
          </p:cNvPr>
          <p:cNvSpPr>
            <a:spLocks noGrp="1"/>
          </p:cNvSpPr>
          <p:nvPr>
            <p:ph type="title"/>
          </p:nvPr>
        </p:nvSpPr>
        <p:spPr>
          <a:xfrm>
            <a:off x="576775" y="422031"/>
            <a:ext cx="5122350" cy="1899139"/>
          </a:xfrm>
        </p:spPr>
        <p:txBody>
          <a:bodyPr>
            <a:normAutofit fontScale="90000"/>
          </a:bodyPr>
          <a:lstStyle/>
          <a:p>
            <a:r>
              <a:rPr lang="en-US" sz="3200" b="1" dirty="0">
                <a:latin typeface="Verdana" panose="020B0604030504040204" pitchFamily="34" charset="0"/>
                <a:ea typeface="Verdana" panose="020B0604030504040204" pitchFamily="34" charset="0"/>
                <a:cs typeface="Verdana" panose="020B0604030504040204" pitchFamily="34" charset="0"/>
              </a:rPr>
              <a:t>Reflecting on Saturday 30-9 ? </a:t>
            </a:r>
            <a:br>
              <a:rPr lang="en-US" sz="3200" b="1" dirty="0">
                <a:latin typeface="Verdana" panose="020B0604030504040204" pitchFamily="34" charset="0"/>
                <a:ea typeface="Verdana" panose="020B0604030504040204" pitchFamily="34" charset="0"/>
                <a:cs typeface="Verdana" panose="020B0604030504040204" pitchFamily="34" charset="0"/>
              </a:rPr>
            </a:br>
            <a:br>
              <a:rPr lang="en-US" sz="3200" b="1" dirty="0">
                <a:latin typeface="Verdana" panose="020B0604030504040204" pitchFamily="34" charset="0"/>
                <a:ea typeface="Verdana" panose="020B0604030504040204" pitchFamily="34" charset="0"/>
                <a:cs typeface="Verdana" panose="020B0604030504040204" pitchFamily="34" charset="0"/>
              </a:rPr>
            </a:br>
            <a:r>
              <a:rPr lang="en-US" sz="3200" b="1" dirty="0">
                <a:latin typeface="Verdana" panose="020B0604030504040204" pitchFamily="34" charset="0"/>
                <a:ea typeface="Verdana" panose="020B0604030504040204" pitchFamily="34" charset="0"/>
                <a:cs typeface="Verdana" panose="020B0604030504040204" pitchFamily="34" charset="0"/>
              </a:rPr>
              <a:t>Bruner and a ‘spiral’ </a:t>
            </a:r>
          </a:p>
        </p:txBody>
      </p:sp>
      <p:graphicFrame>
        <p:nvGraphicFramePr>
          <p:cNvPr id="5" name="Content Placeholder 4">
            <a:extLst>
              <a:ext uri="{FF2B5EF4-FFF2-40B4-BE49-F238E27FC236}">
                <a16:creationId xmlns:a16="http://schemas.microsoft.com/office/drawing/2014/main" id="{FA0C23A6-76D4-C173-6B2D-DCE6BAD1A547}"/>
              </a:ext>
            </a:extLst>
          </p:cNvPr>
          <p:cNvGraphicFramePr>
            <a:graphicFrameLocks noGrp="1"/>
          </p:cNvGraphicFramePr>
          <p:nvPr>
            <p:ph idx="1"/>
            <p:extLst>
              <p:ext uri="{D42A27DB-BD31-4B8C-83A1-F6EECF244321}">
                <p14:modId xmlns:p14="http://schemas.microsoft.com/office/powerpoint/2010/main" val="1119237500"/>
              </p:ext>
            </p:extLst>
          </p:nvPr>
        </p:nvGraphicFramePr>
        <p:xfrm>
          <a:off x="5699125" y="708025"/>
          <a:ext cx="5656263" cy="54308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a:extLst>
              <a:ext uri="{FF2B5EF4-FFF2-40B4-BE49-F238E27FC236}">
                <a16:creationId xmlns:a16="http://schemas.microsoft.com/office/drawing/2014/main" id="{93AFF5A4-E5D2-BB46-2266-0B336BD8DC0B}"/>
              </a:ext>
            </a:extLst>
          </p:cNvPr>
          <p:cNvSpPr>
            <a:spLocks noGrp="1"/>
          </p:cNvSpPr>
          <p:nvPr>
            <p:ph type="body" sz="half" idx="2"/>
          </p:nvPr>
        </p:nvSpPr>
        <p:spPr>
          <a:xfrm>
            <a:off x="576775" y="2532185"/>
            <a:ext cx="4606725" cy="4107765"/>
          </a:xfrm>
        </p:spPr>
        <p:txBody>
          <a:bodyPr>
            <a:normAutofit fontScale="92500" lnSpcReduction="20000"/>
          </a:bodyPr>
          <a:lstStyle/>
          <a:p>
            <a:r>
              <a:rPr lang="en-US" sz="2600" i="0" dirty="0">
                <a:latin typeface="Verdana" panose="020B0604030504040204" pitchFamily="34" charset="0"/>
                <a:ea typeface="Verdana" panose="020B0604030504040204" pitchFamily="34" charset="0"/>
                <a:cs typeface="Verdana" panose="020B0604030504040204" pitchFamily="34" charset="0"/>
              </a:rPr>
              <a:t>Bruner argued:</a:t>
            </a:r>
          </a:p>
          <a:p>
            <a:r>
              <a:rPr lang="en-GB" b="0" i="0" dirty="0">
                <a:solidFill>
                  <a:srgbClr val="111111"/>
                </a:solidFill>
                <a:effectLst/>
                <a:latin typeface="Verdana" panose="020B0604030504040204" pitchFamily="34" charset="0"/>
                <a:ea typeface="Verdana" panose="020B0604030504040204" pitchFamily="34" charset="0"/>
                <a:cs typeface="Verdana" panose="020B0604030504040204" pitchFamily="34" charset="0"/>
              </a:rPr>
              <a:t>‘A curriculum as it develops should revisit … basic ideas repeatedly, building upon them until the student has grasped the full formal apparatus that goes with them’ </a:t>
            </a:r>
            <a:r>
              <a:rPr lang="en-US" sz="2400" i="0" dirty="0">
                <a:latin typeface="Verdana" panose="020B0604030504040204" pitchFamily="34" charset="0"/>
                <a:ea typeface="Verdana" panose="020B0604030504040204" pitchFamily="34" charset="0"/>
                <a:cs typeface="Verdana" panose="020B0604030504040204" pitchFamily="34" charset="0"/>
              </a:rPr>
              <a:t>(1960,p.13). </a:t>
            </a:r>
            <a:endParaRPr lang="en-US" dirty="0">
              <a:latin typeface="Verdana" panose="020B0604030504040204" pitchFamily="34" charset="0"/>
              <a:ea typeface="Verdana" panose="020B0604030504040204" pitchFamily="34" charset="0"/>
              <a:cs typeface="Verdana" panose="020B0604030504040204" pitchFamily="34" charset="0"/>
            </a:endParaRPr>
          </a:p>
          <a:p>
            <a:r>
              <a:rPr lang="en-GB" sz="2200" b="0" i="0" dirty="0">
                <a:solidFill>
                  <a:srgbClr val="111111"/>
                </a:solidFill>
                <a:effectLst/>
                <a:latin typeface="Verdana" panose="020B0604030504040204" pitchFamily="34" charset="0"/>
                <a:ea typeface="Verdana" panose="020B0604030504040204" pitchFamily="34" charset="0"/>
                <a:cs typeface="Verdana" panose="020B0604030504040204" pitchFamily="34" charset="0"/>
              </a:rPr>
              <a:t>Jerome Bruner (1960) </a:t>
            </a:r>
            <a:r>
              <a:rPr lang="en-GB" sz="2200" b="0" i="1" dirty="0">
                <a:solidFill>
                  <a:srgbClr val="111111"/>
                </a:solidFill>
                <a:effectLst/>
                <a:latin typeface="Verdana" panose="020B0604030504040204" pitchFamily="34" charset="0"/>
                <a:ea typeface="Verdana" panose="020B0604030504040204" pitchFamily="34" charset="0"/>
                <a:cs typeface="Verdana" panose="020B0604030504040204" pitchFamily="34" charset="0"/>
              </a:rPr>
              <a:t>The Process of Education</a:t>
            </a:r>
            <a:r>
              <a:rPr lang="en-GB" sz="2200" b="0" i="0" dirty="0">
                <a:solidFill>
                  <a:srgbClr val="111111"/>
                </a:solidFill>
                <a:effectLst/>
                <a:latin typeface="Verdana" panose="020B0604030504040204" pitchFamily="34" charset="0"/>
                <a:ea typeface="Verdana" panose="020B0604030504040204" pitchFamily="34" charset="0"/>
                <a:cs typeface="Verdana" panose="020B0604030504040204" pitchFamily="34" charset="0"/>
              </a:rPr>
              <a:t> </a:t>
            </a:r>
          </a:p>
          <a:p>
            <a:r>
              <a:rPr lang="en-GB" sz="2200" b="0" i="0" dirty="0">
                <a:solidFill>
                  <a:srgbClr val="111111"/>
                </a:solidFill>
                <a:effectLst/>
                <a:latin typeface="Verdana" panose="020B0604030504040204" pitchFamily="34" charset="0"/>
                <a:ea typeface="Verdana" panose="020B0604030504040204" pitchFamily="34" charset="0"/>
                <a:cs typeface="Verdana" panose="020B0604030504040204" pitchFamily="34" charset="0"/>
                <a:hlinkClick r:id="rId7"/>
              </a:rPr>
              <a:t>https://infed.org/mobi/jerome-bruner-and-the-process-of-education/</a:t>
            </a:r>
            <a:endParaRPr lang="en-GB" sz="2200" b="0" i="0" dirty="0">
              <a:solidFill>
                <a:srgbClr val="111111"/>
              </a:solidFill>
              <a:effectLst/>
              <a:latin typeface="Verdana" panose="020B0604030504040204" pitchFamily="34" charset="0"/>
              <a:ea typeface="Verdana" panose="020B0604030504040204" pitchFamily="34" charset="0"/>
              <a:cs typeface="Verdana" panose="020B0604030504040204" pitchFamily="34" charset="0"/>
            </a:endParaRPr>
          </a:p>
          <a:p>
            <a:endParaRPr lang="en-GB" sz="2200" b="0" i="0" dirty="0">
              <a:solidFill>
                <a:srgbClr val="111111"/>
              </a:solidFill>
              <a:effectLst/>
              <a:latin typeface="Verdana" panose="020B0604030504040204" pitchFamily="34" charset="0"/>
              <a:ea typeface="Verdana" panose="020B0604030504040204" pitchFamily="34" charset="0"/>
              <a:cs typeface="Verdana" panose="020B0604030504040204" pitchFamily="34" charset="0"/>
            </a:endParaRPr>
          </a:p>
          <a:p>
            <a:endParaRPr lang="en-US" sz="22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792366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30F0E7-62F1-2A43-79D6-E2A774DFE901}"/>
              </a:ext>
            </a:extLst>
          </p:cNvPr>
          <p:cNvSpPr>
            <a:spLocks noGrp="1"/>
          </p:cNvSpPr>
          <p:nvPr>
            <p:ph type="title"/>
          </p:nvPr>
        </p:nvSpPr>
        <p:spPr>
          <a:xfrm>
            <a:off x="576775" y="422031"/>
            <a:ext cx="5122350" cy="1899139"/>
          </a:xfrm>
        </p:spPr>
        <p:txBody>
          <a:bodyPr>
            <a:normAutofit fontScale="90000"/>
          </a:bodyPr>
          <a:lstStyle/>
          <a:p>
            <a:r>
              <a:rPr lang="en-US" sz="3200" b="1" dirty="0">
                <a:latin typeface="Verdana" panose="020B0604030504040204" pitchFamily="34" charset="0"/>
                <a:ea typeface="Verdana" panose="020B0604030504040204" pitchFamily="34" charset="0"/>
                <a:cs typeface="Verdana" panose="020B0604030504040204" pitchFamily="34" charset="0"/>
              </a:rPr>
              <a:t>Reflecting on Saturday 30-9 ? </a:t>
            </a:r>
            <a:br>
              <a:rPr lang="en-US" sz="3200" b="1" dirty="0">
                <a:latin typeface="Verdana" panose="020B0604030504040204" pitchFamily="34" charset="0"/>
                <a:ea typeface="Verdana" panose="020B0604030504040204" pitchFamily="34" charset="0"/>
                <a:cs typeface="Verdana" panose="020B0604030504040204" pitchFamily="34" charset="0"/>
              </a:rPr>
            </a:br>
            <a:br>
              <a:rPr lang="en-US" sz="3200" b="1" dirty="0">
                <a:latin typeface="Verdana" panose="020B0604030504040204" pitchFamily="34" charset="0"/>
                <a:ea typeface="Verdana" panose="020B0604030504040204" pitchFamily="34" charset="0"/>
                <a:cs typeface="Verdana" panose="020B0604030504040204" pitchFamily="34" charset="0"/>
              </a:rPr>
            </a:br>
            <a:r>
              <a:rPr lang="en-US" sz="3200" b="1" dirty="0">
                <a:latin typeface="Verdana" panose="020B0604030504040204" pitchFamily="34" charset="0"/>
                <a:ea typeface="Verdana" panose="020B0604030504040204" pitchFamily="34" charset="0"/>
                <a:cs typeface="Verdana" panose="020B0604030504040204" pitchFamily="34" charset="0"/>
              </a:rPr>
              <a:t>Bruner and a ‘spiral’ </a:t>
            </a:r>
          </a:p>
        </p:txBody>
      </p:sp>
      <p:graphicFrame>
        <p:nvGraphicFramePr>
          <p:cNvPr id="5" name="Content Placeholder 4">
            <a:extLst>
              <a:ext uri="{FF2B5EF4-FFF2-40B4-BE49-F238E27FC236}">
                <a16:creationId xmlns:a16="http://schemas.microsoft.com/office/drawing/2014/main" id="{FA0C23A6-76D4-C173-6B2D-DCE6BAD1A547}"/>
              </a:ext>
            </a:extLst>
          </p:cNvPr>
          <p:cNvGraphicFramePr>
            <a:graphicFrameLocks noGrp="1"/>
          </p:cNvGraphicFramePr>
          <p:nvPr>
            <p:ph idx="1"/>
            <p:extLst>
              <p:ext uri="{D42A27DB-BD31-4B8C-83A1-F6EECF244321}">
                <p14:modId xmlns:p14="http://schemas.microsoft.com/office/powerpoint/2010/main" val="1037109995"/>
              </p:ext>
            </p:extLst>
          </p:nvPr>
        </p:nvGraphicFramePr>
        <p:xfrm>
          <a:off x="5699125" y="708025"/>
          <a:ext cx="5916100" cy="57279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 Placeholder 3">
            <a:extLst>
              <a:ext uri="{FF2B5EF4-FFF2-40B4-BE49-F238E27FC236}">
                <a16:creationId xmlns:a16="http://schemas.microsoft.com/office/drawing/2014/main" id="{93AFF5A4-E5D2-BB46-2266-0B336BD8DC0B}"/>
              </a:ext>
            </a:extLst>
          </p:cNvPr>
          <p:cNvSpPr>
            <a:spLocks noGrp="1"/>
          </p:cNvSpPr>
          <p:nvPr>
            <p:ph type="body" sz="half" idx="2"/>
          </p:nvPr>
        </p:nvSpPr>
        <p:spPr>
          <a:xfrm>
            <a:off x="576775" y="2532185"/>
            <a:ext cx="4606725" cy="4107765"/>
          </a:xfrm>
        </p:spPr>
        <p:txBody>
          <a:bodyPr>
            <a:normAutofit lnSpcReduction="10000"/>
          </a:bodyPr>
          <a:lstStyle/>
          <a:p>
            <a:r>
              <a:rPr lang="en-US" sz="2800" i="0" dirty="0">
                <a:latin typeface="Verdana" panose="020B0604030504040204" pitchFamily="34" charset="0"/>
                <a:ea typeface="Verdana" panose="020B0604030504040204" pitchFamily="34" charset="0"/>
                <a:cs typeface="Verdana" panose="020B0604030504040204" pitchFamily="34" charset="0"/>
              </a:rPr>
              <a:t>Keeping a research diary</a:t>
            </a:r>
          </a:p>
          <a:p>
            <a:endParaRPr lang="en-US" sz="2800" i="0" dirty="0">
              <a:latin typeface="Verdana" panose="020B0604030504040204" pitchFamily="34" charset="0"/>
              <a:ea typeface="Verdana" panose="020B0604030504040204" pitchFamily="34" charset="0"/>
              <a:cs typeface="Verdana" panose="020B0604030504040204" pitchFamily="34" charset="0"/>
            </a:endParaRPr>
          </a:p>
          <a:p>
            <a:r>
              <a:rPr lang="en-US" sz="2800" i="0" dirty="0">
                <a:latin typeface="Verdana" panose="020B0604030504040204" pitchFamily="34" charset="0"/>
                <a:ea typeface="Verdana" panose="020B0604030504040204" pitchFamily="34" charset="0"/>
                <a:cs typeface="Verdana" panose="020B0604030504040204" pitchFamily="34" charset="0"/>
              </a:rPr>
              <a:t>See example (link on </a:t>
            </a:r>
            <a:r>
              <a:rPr lang="en-US" sz="2800" i="0" dirty="0" err="1">
                <a:latin typeface="Verdana" panose="020B0604030504040204" pitchFamily="34" charset="0"/>
                <a:ea typeface="Verdana" panose="020B0604030504040204" pitchFamily="34" charset="0"/>
                <a:cs typeface="Verdana" panose="020B0604030504040204" pitchFamily="34" charset="0"/>
              </a:rPr>
              <a:t>moodle</a:t>
            </a:r>
            <a:r>
              <a:rPr lang="en-US" sz="2800" i="0" dirty="0">
                <a:latin typeface="Verdana" panose="020B0604030504040204" pitchFamily="34" charset="0"/>
                <a:ea typeface="Verdana" panose="020B0604030504040204" pitchFamily="34" charset="0"/>
                <a:cs typeface="Verdana" panose="020B0604030504040204" pitchFamily="34" charset="0"/>
              </a:rPr>
              <a:t>)</a:t>
            </a:r>
          </a:p>
          <a:p>
            <a:endParaRPr lang="en-US" sz="2800" i="0" dirty="0">
              <a:latin typeface="Verdana" panose="020B0604030504040204" pitchFamily="34" charset="0"/>
              <a:ea typeface="Verdana" panose="020B0604030504040204" pitchFamily="34" charset="0"/>
              <a:cs typeface="Verdana" panose="020B0604030504040204" pitchFamily="34" charset="0"/>
            </a:endParaRPr>
          </a:p>
          <a:p>
            <a:r>
              <a:rPr lang="en-US" sz="2800" i="0" dirty="0">
                <a:latin typeface="Verdana" panose="020B0604030504040204" pitchFamily="34" charset="0"/>
                <a:ea typeface="Verdana" panose="020B0604030504040204" pitchFamily="34" charset="0"/>
                <a:cs typeface="Verdana" panose="020B0604030504040204" pitchFamily="34" charset="0"/>
              </a:rPr>
              <a:t>Ways of reflecting on and refining your work</a:t>
            </a:r>
          </a:p>
          <a:p>
            <a:endParaRPr lang="en-GB" sz="2800" b="0" i="0" dirty="0">
              <a:solidFill>
                <a:srgbClr val="111111"/>
              </a:solidFill>
              <a:effectLst/>
              <a:latin typeface="Verdana" panose="020B0604030504040204" pitchFamily="34" charset="0"/>
              <a:ea typeface="Verdana" panose="020B0604030504040204" pitchFamily="34" charset="0"/>
              <a:cs typeface="Verdana" panose="020B0604030504040204" pitchFamily="34" charset="0"/>
            </a:endParaRPr>
          </a:p>
          <a:p>
            <a:endParaRPr lang="en-US" sz="2200" dirty="0">
              <a:latin typeface="Verdana" panose="020B0604030504040204" pitchFamily="34" charset="0"/>
              <a:ea typeface="Verdana" panose="020B0604030504040204" pitchFamily="34" charset="0"/>
              <a:cs typeface="Verdana" panose="020B0604030504040204" pitchFamily="34" charset="0"/>
            </a:endParaRPr>
          </a:p>
        </p:txBody>
      </p:sp>
      <p:sp>
        <p:nvSpPr>
          <p:cNvPr id="6" name="TextBox 5">
            <a:extLst>
              <a:ext uri="{FF2B5EF4-FFF2-40B4-BE49-F238E27FC236}">
                <a16:creationId xmlns:a16="http://schemas.microsoft.com/office/drawing/2014/main" id="{0DAED77F-16FE-1C9C-9562-CC4BFD4EB0FA}"/>
              </a:ext>
            </a:extLst>
          </p:cNvPr>
          <p:cNvSpPr txBox="1"/>
          <p:nvPr/>
        </p:nvSpPr>
        <p:spPr>
          <a:xfrm>
            <a:off x="1378634" y="6330462"/>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092327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1" name="Group 90">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92" name="Straight Connector 91">
              <a:extLst>
                <a:ext uri="{FF2B5EF4-FFF2-40B4-BE49-F238E27FC236}">
                  <a16:creationId xmlns:a16="http://schemas.microsoft.com/office/drawing/2014/main" id="{317D1EC0-23FF-4FC8-B22D-E34878EAA4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5AB929A7-258C-4469-AAB4-A67D713F7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DA635CDB-2D00-49D5-B26E-0694A25000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B4288D7A-F857-418D-92F2-368E841B9F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F1084F50-7F3C-4A4A-877E-FFD9EC7CD8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331E64C1-F4C0-4A94-B319-BB1A0A24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363D8374-8052-417F-AB69-B97EAC43D5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C7750734-4D51-4019-A003-38A3DE49B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71B693D1-DBA2-4D3B-9B37-D9EE8C4112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1BCD3EA8-E4C0-4AF6-817F-F9F29157A4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7A170FB3-B397-4AC9-85FD-65388F26D9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BE5EC0B9-49C7-4777-AEC5-B5EF8DE404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7902048B-30F7-4434-87A5-140F9BB4BE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0500A6E2-A41C-4751-8A4E-9A0C5718D9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FC259517-7BE7-45F9-81C0-3A6362BF1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90652F56-7B71-42B2-AB68-22204A6DF1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1059830E-1C3D-4D42-8789-524971CB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B53325A7-86D3-4B52-A7E3-ADDF408B40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6D53F46F-EC12-484C-A4E7-791E57687A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464ED9CA-8950-47B8-A9ED-22B45CE15F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4429F7B-9FD7-438F-8ECA-3FCAD00618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0C558100-D455-4B41-890C-BCC898B2D1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F2886397-398A-4318-BE16-2CBAC1902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7D32A3A6-CE6E-4ABD-8522-2C8DC88C0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F9014C09-5B84-4798-8BDE-C80D76E67B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2A29EB9E-ED9D-4C69-8A26-9A7A0A830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AA2899F9-1795-416F-8F3D-26EEB684DB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E3043474-8625-495C-BD06-3627FD286C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D432CE47-7631-408E-8DDC-79EE378B7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B2C8832D-8B8D-4036-B913-2D36314327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1CCEFEAF-E87B-4FF2-A947-94CABAA06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124" name="Right Triangle 123">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26" name="Rectangle 125">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dirty="0">
              <a:solidFill>
                <a:schemeClr val="tx1"/>
              </a:solidFill>
            </a:endParaRPr>
          </a:p>
        </p:txBody>
      </p:sp>
      <p:pic>
        <p:nvPicPr>
          <p:cNvPr id="84" name="Picture 4" descr="A calculus formula">
            <a:extLst>
              <a:ext uri="{FF2B5EF4-FFF2-40B4-BE49-F238E27FC236}">
                <a16:creationId xmlns:a16="http://schemas.microsoft.com/office/drawing/2014/main" id="{758867A3-57B6-2DEF-F583-E2157F2F44D6}"/>
              </a:ext>
            </a:extLst>
          </p:cNvPr>
          <p:cNvPicPr>
            <a:picLocks noChangeAspect="1"/>
          </p:cNvPicPr>
          <p:nvPr/>
        </p:nvPicPr>
        <p:blipFill rotWithShape="1">
          <a:blip r:embed="rId2"/>
          <a:srcRect t="2084" b="13647"/>
          <a:stretch/>
        </p:blipFill>
        <p:spPr>
          <a:xfrm>
            <a:off x="16613" y="11"/>
            <a:ext cx="12191980" cy="6857989"/>
          </a:xfrm>
          <a:prstGeom prst="rect">
            <a:avLst/>
          </a:prstGeom>
        </p:spPr>
      </p:pic>
      <p:grpSp>
        <p:nvGrpSpPr>
          <p:cNvPr id="128" name="Group 127">
            <a:extLst>
              <a:ext uri="{FF2B5EF4-FFF2-40B4-BE49-F238E27FC236}">
                <a16:creationId xmlns:a16="http://schemas.microsoft.com/office/drawing/2014/main" id="{4A1F22E2-9813-4EBC-A701-AAAA6ED15D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9" name="Straight Connector 128">
              <a:extLst>
                <a:ext uri="{FF2B5EF4-FFF2-40B4-BE49-F238E27FC236}">
                  <a16:creationId xmlns:a16="http://schemas.microsoft.com/office/drawing/2014/main" id="{7F8B7518-BB87-4DEF-913D-A2C5C7E898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27FA77DC-D6FA-4AF0-A95F-D85CBE0CE9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8B31CC20-67CB-426B-9FFC-86FBB5EA62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EF16F19F-AFAD-4BB8-BADC-94042BA78F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6A21872D-2D68-4EB1-A577-7F00EF355BD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7B199ACF-202D-4583-B640-4C058ED565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E3BC0596-61D3-4355-A982-C094F43CBB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F851CA5D-B2E2-4379-B91C-7B20CCE967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22794494-F766-402C-9809-2B7281C26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034BC5DD-5792-4415-B452-36FC7DB9D7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12D5BC48-7901-4D5B-AD85-A6FCC73C24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A7ABEFD0-8063-4DE5-9CA3-737A677507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CAA24B3D-8D0A-479A-B1D0-06EF71D6F8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8F56DE0E-53B5-4582-80B2-722B3BCFE2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25883FE8-A185-4697-8586-55EED58A55B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68896C73-323B-4B40-8CA7-A60CB0C668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BEF23969-C27D-45AA-837C-C07705B0AD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C3FEA341-5A10-448E-A0F8-6D0718B852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E61EE197-BD9A-4965-84E0-BB65569A7DA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F6FCEBE5-19AB-4C9B-8AC6-78A104965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A0E1E700-F8E3-4452-95DE-C8B0FE50A2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5C295082-1371-47D6-A2AB-35BE9A7F28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E1A10ADB-4739-4067-852F-DFA06CC8EC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D406801A-B91F-4D65-8E7B-2273ADD21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662C9FE0-C4B7-41D4-B2F5-B9C177CCBB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4B487A2F-0D93-4B96-A88E-A7C3050D62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E94C9A55-5148-43BC-9F3C-1EA2B7BC5DF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38B2033D-57C6-4263-BCBC-4F717C9622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41D041FE-8BBF-4472-9BA9-274FF791E2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2F09DF04-1192-4720-BC8C-10F3AA1C44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D24BB435-2932-44F7-AC2E-D5A16116EB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161" name="Freeform: Shape 160">
            <a:extLst>
              <a:ext uri="{FF2B5EF4-FFF2-40B4-BE49-F238E27FC236}">
                <a16:creationId xmlns:a16="http://schemas.microsoft.com/office/drawing/2014/main" id="{445FE972-3FD1-42A0-917A-5FC226BB7D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5" y="3657600"/>
            <a:ext cx="12198214" cy="3200399"/>
          </a:xfrm>
          <a:custGeom>
            <a:avLst/>
            <a:gdLst>
              <a:gd name="connsiteX0" fmla="*/ 8951169 w 12179808"/>
              <a:gd name="connsiteY0" fmla="*/ 14 h 3200399"/>
              <a:gd name="connsiteX1" fmla="*/ 11653845 w 12179808"/>
              <a:gd name="connsiteY1" fmla="*/ 98641 h 3200399"/>
              <a:gd name="connsiteX2" fmla="*/ 12178450 w 12179808"/>
              <a:gd name="connsiteY2" fmla="*/ 134761 h 3200399"/>
              <a:gd name="connsiteX3" fmla="*/ 12178450 w 12179808"/>
              <a:gd name="connsiteY3" fmla="*/ 852282 h 3200399"/>
              <a:gd name="connsiteX4" fmla="*/ 12179808 w 12179808"/>
              <a:gd name="connsiteY4" fmla="*/ 852282 h 3200399"/>
              <a:gd name="connsiteX5" fmla="*/ 12179808 w 12179808"/>
              <a:gd name="connsiteY5" fmla="*/ 1752600 h 3200399"/>
              <a:gd name="connsiteX6" fmla="*/ 12179808 w 12179808"/>
              <a:gd name="connsiteY6" fmla="*/ 1981199 h 3200399"/>
              <a:gd name="connsiteX7" fmla="*/ 12179808 w 12179808"/>
              <a:gd name="connsiteY7" fmla="*/ 3200399 h 3200399"/>
              <a:gd name="connsiteX8" fmla="*/ 0 w 12179808"/>
              <a:gd name="connsiteY8" fmla="*/ 3200399 h 3200399"/>
              <a:gd name="connsiteX9" fmla="*/ 0 w 12179808"/>
              <a:gd name="connsiteY9" fmla="*/ 1981199 h 3200399"/>
              <a:gd name="connsiteX10" fmla="*/ 0 w 12179808"/>
              <a:gd name="connsiteY10" fmla="*/ 1752600 h 3200399"/>
              <a:gd name="connsiteX11" fmla="*/ 0 w 12179808"/>
              <a:gd name="connsiteY11" fmla="*/ 940776 h 3200399"/>
              <a:gd name="connsiteX12" fmla="*/ 0 w 12179808"/>
              <a:gd name="connsiteY12" fmla="*/ 852282 h 3200399"/>
              <a:gd name="connsiteX13" fmla="*/ 0 w 12179808"/>
              <a:gd name="connsiteY13" fmla="*/ 475166 h 3200399"/>
              <a:gd name="connsiteX14" fmla="*/ 8951169 w 12179808"/>
              <a:gd name="connsiteY14" fmla="*/ 14 h 3200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79808" h="3200399">
                <a:moveTo>
                  <a:pt x="8951169" y="14"/>
                </a:moveTo>
                <a:cubicBezTo>
                  <a:pt x="9704520" y="748"/>
                  <a:pt x="10578586" y="29202"/>
                  <a:pt x="11653845" y="98641"/>
                </a:cubicBezTo>
                <a:lnTo>
                  <a:pt x="12178450" y="134761"/>
                </a:lnTo>
                <a:lnTo>
                  <a:pt x="12178450" y="852282"/>
                </a:lnTo>
                <a:lnTo>
                  <a:pt x="12179808" y="852282"/>
                </a:lnTo>
                <a:lnTo>
                  <a:pt x="12179808" y="1752600"/>
                </a:lnTo>
                <a:lnTo>
                  <a:pt x="12179808" y="1981199"/>
                </a:lnTo>
                <a:lnTo>
                  <a:pt x="12179808" y="3200399"/>
                </a:lnTo>
                <a:lnTo>
                  <a:pt x="0" y="3200399"/>
                </a:lnTo>
                <a:lnTo>
                  <a:pt x="0" y="1981199"/>
                </a:lnTo>
                <a:lnTo>
                  <a:pt x="0" y="1752600"/>
                </a:lnTo>
                <a:lnTo>
                  <a:pt x="0" y="940776"/>
                </a:lnTo>
                <a:lnTo>
                  <a:pt x="0" y="852282"/>
                </a:lnTo>
                <a:lnTo>
                  <a:pt x="0" y="475166"/>
                </a:lnTo>
                <a:cubicBezTo>
                  <a:pt x="4768989" y="475166"/>
                  <a:pt x="5812206" y="-3043"/>
                  <a:pt x="8951169" y="14"/>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5E1B4CBD-B6E4-6578-6836-244D01B0F4A5}"/>
              </a:ext>
            </a:extLst>
          </p:cNvPr>
          <p:cNvSpPr>
            <a:spLocks noGrp="1"/>
          </p:cNvSpPr>
          <p:nvPr>
            <p:ph type="title"/>
          </p:nvPr>
        </p:nvSpPr>
        <p:spPr>
          <a:xfrm>
            <a:off x="1537909" y="4686475"/>
            <a:ext cx="10359086" cy="1510682"/>
          </a:xfrm>
        </p:spPr>
        <p:txBody>
          <a:bodyPr vert="horz" lIns="91440" tIns="45720" rIns="91440" bIns="45720" rtlCol="0" anchor="b">
            <a:noAutofit/>
          </a:bodyPr>
          <a:lstStyle/>
          <a:p>
            <a:pPr>
              <a:lnSpc>
                <a:spcPct val="90000"/>
              </a:lnSpc>
            </a:pPr>
            <a:r>
              <a:rPr lang="en-US" sz="4000" b="1" dirty="0">
                <a:solidFill>
                  <a:srgbClr val="00B050"/>
                </a:solidFill>
                <a:latin typeface="Verdana" panose="020B0604030504040204" pitchFamily="34" charset="0"/>
                <a:ea typeface="Verdana" panose="020B0604030504040204" pitchFamily="34" charset="0"/>
                <a:cs typeface="Verdana" panose="020B0604030504040204" pitchFamily="34" charset="0"/>
              </a:rPr>
              <a:t>What is the difference between method and methodology?</a:t>
            </a:r>
          </a:p>
        </p:txBody>
      </p:sp>
    </p:spTree>
    <p:extLst>
      <p:ext uri="{BB962C8B-B14F-4D97-AF65-F5344CB8AC3E}">
        <p14:creationId xmlns:p14="http://schemas.microsoft.com/office/powerpoint/2010/main" val="350586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B8304-2F91-07A1-441B-D0C96CB82713}"/>
              </a:ext>
            </a:extLst>
          </p:cNvPr>
          <p:cNvSpPr>
            <a:spLocks noGrp="1"/>
          </p:cNvSpPr>
          <p:nvPr>
            <p:ph type="title"/>
          </p:nvPr>
        </p:nvSpPr>
        <p:spPr/>
        <p:txBody>
          <a:bodyPr>
            <a:normAutofit fontScale="90000"/>
          </a:bodyPr>
          <a:lstStyle/>
          <a:p>
            <a:r>
              <a:rPr lang="en-GB" sz="4000" b="1" spc="-1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How does the theoretical frame shape the </a:t>
            </a:r>
            <a:r>
              <a:rPr lang="en-GB" sz="4000" b="1" spc="-10" dirty="0" err="1">
                <a:solidFill>
                  <a:srgbClr val="00B050"/>
                </a:solidFill>
                <a:effectLst/>
                <a:latin typeface="Verdana" panose="020B0604030504040204" pitchFamily="34" charset="0"/>
                <a:ea typeface="Verdana" panose="020B0604030504040204" pitchFamily="34" charset="0"/>
                <a:cs typeface="Verdana" panose="020B0604030504040204" pitchFamily="34" charset="0"/>
              </a:rPr>
              <a:t>reserch</a:t>
            </a:r>
            <a:r>
              <a:rPr lang="en-GB" sz="4000" b="1" spc="-1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 design &amp; analysis of data? </a:t>
            </a:r>
            <a:endParaRPr lang="en-GB" sz="4000" b="1"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C0970AEA-8AC5-388E-2337-FF96040EFE47}"/>
              </a:ext>
            </a:extLst>
          </p:cNvPr>
          <p:cNvSpPr>
            <a:spLocks noGrp="1"/>
          </p:cNvSpPr>
          <p:nvPr>
            <p:ph idx="1"/>
          </p:nvPr>
        </p:nvSpPr>
        <p:spPr>
          <a:xfrm>
            <a:off x="691079" y="2507587"/>
            <a:ext cx="10325000" cy="3396979"/>
          </a:xfrm>
        </p:spPr>
        <p:txBody>
          <a:bodyPr>
            <a:normAutofit/>
          </a:bodyPr>
          <a:lstStyle/>
          <a:p>
            <a:pPr marL="0" indent="0">
              <a:buNone/>
            </a:pPr>
            <a:r>
              <a:rPr lang="en-GB" sz="24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The development of the theoretical framework helps to clarify your implicit theory in a manner that is more clearly defined.  </a:t>
            </a:r>
          </a:p>
          <a:p>
            <a:pPr marL="0" indent="0">
              <a:buNone/>
            </a:pPr>
            <a:endParaRPr lang="en-GB" sz="2400" dirty="0">
              <a:solidFill>
                <a:schemeClr val="tx1"/>
              </a:solidFill>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GB" sz="24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endParaRPr>
          </a:p>
          <a:p>
            <a:pPr marL="0" indent="0">
              <a:buNone/>
            </a:pPr>
            <a:r>
              <a:rPr lang="en-GB" sz="24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It helps you to consider possible frameworks for analysis</a:t>
            </a:r>
          </a:p>
        </p:txBody>
      </p:sp>
    </p:spTree>
    <p:extLst>
      <p:ext uri="{BB962C8B-B14F-4D97-AF65-F5344CB8AC3E}">
        <p14:creationId xmlns:p14="http://schemas.microsoft.com/office/powerpoint/2010/main" val="29126747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7AA686-C75D-CDCB-3244-83693F90E4B5}"/>
              </a:ext>
            </a:extLst>
          </p:cNvPr>
          <p:cNvSpPr>
            <a:spLocks noGrp="1"/>
          </p:cNvSpPr>
          <p:nvPr>
            <p:ph type="title"/>
          </p:nvPr>
        </p:nvSpPr>
        <p:spPr>
          <a:xfrm>
            <a:off x="691078" y="722900"/>
            <a:ext cx="10891322" cy="1407505"/>
          </a:xfrm>
        </p:spPr>
        <p:txBody>
          <a:bodyPr>
            <a:normAutofit/>
          </a:bodyPr>
          <a:lstStyle/>
          <a:p>
            <a:r>
              <a:rPr lang="en-US" sz="3600" b="1" dirty="0">
                <a:solidFill>
                  <a:srgbClr val="00B050"/>
                </a:solidFill>
                <a:latin typeface="Verdana" panose="020B0604030504040204" pitchFamily="34" charset="0"/>
                <a:ea typeface="Verdana" panose="020B0604030504040204" pitchFamily="34" charset="0"/>
                <a:cs typeface="Verdana" panose="020B0604030504040204" pitchFamily="34" charset="0"/>
              </a:rPr>
              <a:t>What is the difference between method and methodology?</a:t>
            </a:r>
            <a:endParaRPr lang="en-GB" sz="3600" b="1"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sp>
        <p:nvSpPr>
          <p:cNvPr id="5" name="Text Placeholder 4">
            <a:extLst>
              <a:ext uri="{FF2B5EF4-FFF2-40B4-BE49-F238E27FC236}">
                <a16:creationId xmlns:a16="http://schemas.microsoft.com/office/drawing/2014/main" id="{24016D37-998D-6173-0FE8-EFABFC5954F1}"/>
              </a:ext>
            </a:extLst>
          </p:cNvPr>
          <p:cNvSpPr>
            <a:spLocks noGrp="1"/>
          </p:cNvSpPr>
          <p:nvPr>
            <p:ph type="body" idx="1"/>
          </p:nvPr>
        </p:nvSpPr>
        <p:spPr>
          <a:xfrm>
            <a:off x="691077" y="2130405"/>
            <a:ext cx="4900299" cy="540072"/>
          </a:xfrm>
        </p:spPr>
        <p:txBody>
          <a:bodyPr>
            <a:noAutofit/>
          </a:bodyPr>
          <a:lstStyle/>
          <a:p>
            <a:r>
              <a:rPr lang="en-GB" b="1" dirty="0">
                <a:latin typeface="Verdana" panose="020B0604030504040204" pitchFamily="34" charset="0"/>
                <a:ea typeface="Verdana" panose="020B0604030504040204" pitchFamily="34" charset="0"/>
                <a:cs typeface="Verdana" panose="020B0604030504040204" pitchFamily="34" charset="0"/>
              </a:rPr>
              <a:t>Methods or research tools</a:t>
            </a:r>
          </a:p>
        </p:txBody>
      </p:sp>
      <p:sp>
        <p:nvSpPr>
          <p:cNvPr id="3" name="Content Placeholder 2">
            <a:extLst>
              <a:ext uri="{FF2B5EF4-FFF2-40B4-BE49-F238E27FC236}">
                <a16:creationId xmlns:a16="http://schemas.microsoft.com/office/drawing/2014/main" id="{D6881B65-6F8C-46F6-408D-9AA4B54C3CEA}"/>
              </a:ext>
            </a:extLst>
          </p:cNvPr>
          <p:cNvSpPr>
            <a:spLocks noGrp="1"/>
          </p:cNvSpPr>
          <p:nvPr>
            <p:ph sz="half" idx="2"/>
          </p:nvPr>
        </p:nvSpPr>
        <p:spPr>
          <a:xfrm>
            <a:off x="387927" y="2954564"/>
            <a:ext cx="5597237" cy="3792600"/>
          </a:xfrm>
        </p:spPr>
        <p:txBody>
          <a:bodyPr>
            <a:normAutofit fontScale="25000" lnSpcReduction="20000"/>
          </a:bodyPr>
          <a:lstStyle/>
          <a:p>
            <a:pPr marL="0" indent="0">
              <a:buNone/>
            </a:pPr>
            <a:endParaRPr lang="en-GB" sz="14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endParaRPr>
          </a:p>
          <a:p>
            <a:pPr marL="0" indent="0">
              <a:buNone/>
            </a:pPr>
            <a:r>
              <a:rPr lang="en-GB" sz="112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are the specific tools and procedures you use to collect and analyse data (e.g. </a:t>
            </a:r>
            <a:r>
              <a:rPr lang="en-GB" sz="11200" dirty="0">
                <a:solidFill>
                  <a:schemeClr val="tx1"/>
                </a:solidFill>
                <a:latin typeface="Verdana" panose="020B0604030504040204" pitchFamily="34" charset="0"/>
                <a:ea typeface="Verdana" panose="020B0604030504040204" pitchFamily="34" charset="0"/>
                <a:cs typeface="Verdana" panose="020B0604030504040204" pitchFamily="34" charset="0"/>
              </a:rPr>
              <a:t>questionnaires, interviews</a:t>
            </a:r>
            <a:r>
              <a:rPr lang="en-GB" sz="112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a:t>
            </a:r>
          </a:p>
          <a:p>
            <a:pPr marL="0" indent="0">
              <a:buNone/>
            </a:pPr>
            <a:endParaRPr lang="en-GB" sz="34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GB" sz="1400" dirty="0">
              <a:solidFill>
                <a:schemeClr val="tx1"/>
              </a:solidFill>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GB" sz="14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endParaRPr>
          </a:p>
          <a:p>
            <a:endParaRPr lang="en-GB" dirty="0"/>
          </a:p>
        </p:txBody>
      </p:sp>
      <p:sp>
        <p:nvSpPr>
          <p:cNvPr id="6" name="Text Placeholder 5">
            <a:extLst>
              <a:ext uri="{FF2B5EF4-FFF2-40B4-BE49-F238E27FC236}">
                <a16:creationId xmlns:a16="http://schemas.microsoft.com/office/drawing/2014/main" id="{06809070-A35E-7440-6273-0232A6B921AA}"/>
              </a:ext>
            </a:extLst>
          </p:cNvPr>
          <p:cNvSpPr>
            <a:spLocks noGrp="1"/>
          </p:cNvSpPr>
          <p:nvPr>
            <p:ph type="body" sz="quarter" idx="3"/>
          </p:nvPr>
        </p:nvSpPr>
        <p:spPr>
          <a:xfrm>
            <a:off x="6096000" y="1645920"/>
            <a:ext cx="5404922" cy="787791"/>
          </a:xfrm>
        </p:spPr>
        <p:txBody>
          <a:bodyPr>
            <a:normAutofit fontScale="55000" lnSpcReduction="20000"/>
          </a:bodyPr>
          <a:lstStyle/>
          <a:p>
            <a:endParaRPr lang="en-GB" dirty="0"/>
          </a:p>
          <a:p>
            <a:r>
              <a:rPr lang="en-GB" sz="4400" b="1" dirty="0">
                <a:latin typeface="Verdana" panose="020B0604030504040204" pitchFamily="34" charset="0"/>
                <a:ea typeface="Verdana" panose="020B0604030504040204" pitchFamily="34" charset="0"/>
                <a:cs typeface="Verdana" panose="020B0604030504040204" pitchFamily="34" charset="0"/>
              </a:rPr>
              <a:t>Methodology</a:t>
            </a:r>
          </a:p>
          <a:p>
            <a:endParaRPr lang="en-GB" dirty="0"/>
          </a:p>
        </p:txBody>
      </p:sp>
      <p:sp>
        <p:nvSpPr>
          <p:cNvPr id="4" name="Content Placeholder 3">
            <a:extLst>
              <a:ext uri="{FF2B5EF4-FFF2-40B4-BE49-F238E27FC236}">
                <a16:creationId xmlns:a16="http://schemas.microsoft.com/office/drawing/2014/main" id="{978111CA-8668-EFFB-3939-E5873D8A6635}"/>
              </a:ext>
            </a:extLst>
          </p:cNvPr>
          <p:cNvSpPr>
            <a:spLocks noGrp="1"/>
          </p:cNvSpPr>
          <p:nvPr>
            <p:ph sz="quarter" idx="4"/>
          </p:nvPr>
        </p:nvSpPr>
        <p:spPr>
          <a:xfrm>
            <a:off x="5985163" y="2130405"/>
            <a:ext cx="5597237" cy="4616759"/>
          </a:xfrm>
        </p:spPr>
        <p:txBody>
          <a:bodyPr>
            <a:normAutofit fontScale="25000" lnSpcReduction="20000"/>
          </a:bodyPr>
          <a:lstStyle/>
          <a:p>
            <a:pPr marL="0" indent="0">
              <a:buNone/>
            </a:pPr>
            <a:r>
              <a:rPr lang="en-GB" sz="96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refers to the overarching strategy and rationale of your </a:t>
            </a:r>
            <a:r>
              <a:rPr lang="en-GB" sz="9600" dirty="0">
                <a:solidFill>
                  <a:schemeClr val="tx1"/>
                </a:solidFill>
                <a:latin typeface="Verdana" panose="020B0604030504040204" pitchFamily="34" charset="0"/>
                <a:ea typeface="Verdana" panose="020B0604030504040204" pitchFamily="34" charset="0"/>
                <a:cs typeface="Verdana" panose="020B0604030504040204" pitchFamily="34" charset="0"/>
              </a:rPr>
              <a:t>research project</a:t>
            </a:r>
            <a:r>
              <a:rPr lang="en-GB" sz="96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 It involves studying the </a:t>
            </a:r>
            <a:r>
              <a:rPr lang="en-GB" sz="9600" dirty="0">
                <a:solidFill>
                  <a:schemeClr val="tx1"/>
                </a:solidFill>
                <a:latin typeface="Verdana" panose="020B0604030504040204" pitchFamily="34" charset="0"/>
                <a:ea typeface="Verdana" panose="020B0604030504040204" pitchFamily="34" charset="0"/>
                <a:cs typeface="Verdana" panose="020B0604030504040204" pitchFamily="34" charset="0"/>
              </a:rPr>
              <a:t>methods</a:t>
            </a:r>
            <a:r>
              <a:rPr lang="en-GB" sz="96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 used in your field and the </a:t>
            </a:r>
            <a:r>
              <a:rPr lang="en-GB" sz="9600" dirty="0">
                <a:solidFill>
                  <a:schemeClr val="tx1"/>
                </a:solidFill>
                <a:latin typeface="Verdana" panose="020B0604030504040204" pitchFamily="34" charset="0"/>
                <a:ea typeface="Verdana" panose="020B0604030504040204" pitchFamily="34" charset="0"/>
                <a:cs typeface="Verdana" panose="020B0604030504040204" pitchFamily="34" charset="0"/>
              </a:rPr>
              <a:t>theories</a:t>
            </a:r>
            <a:r>
              <a:rPr lang="en-GB" sz="96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 or principles behind them in order to develop an approach that matches your objectives.</a:t>
            </a:r>
          </a:p>
          <a:p>
            <a:pPr marL="0" indent="0">
              <a:buNone/>
            </a:pPr>
            <a:endParaRPr lang="en-GB" sz="96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endParaRPr>
          </a:p>
          <a:p>
            <a:pPr marL="0" indent="0" algn="l">
              <a:buNone/>
            </a:pPr>
            <a:r>
              <a:rPr lang="en-GB" sz="80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“Methodology is the philosophical framework within which the research is conducted or the foundation upon which the research is based” (Brown, 2006).</a:t>
            </a:r>
          </a:p>
          <a:p>
            <a:pPr marL="0" indent="0">
              <a:buNone/>
            </a:pPr>
            <a:endParaRPr lang="en-GB" dirty="0"/>
          </a:p>
        </p:txBody>
      </p:sp>
    </p:spTree>
    <p:extLst>
      <p:ext uri="{BB962C8B-B14F-4D97-AF65-F5344CB8AC3E}">
        <p14:creationId xmlns:p14="http://schemas.microsoft.com/office/powerpoint/2010/main" val="3889767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45BED274-5EB4-4EF4-B353-E55BD50265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E0418BE5-560E-4E49-B12D-B555511FED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49D1162-73B9-420F-BCBE-95039D00CD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2BA76FE-316A-48E2-A03B-4E05691C43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678FBC-A6AD-4422-BA24-A4172F8862C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DD3C5C3E-2D08-43F0-AFAC-E15360CA7D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0BEAC62-AF92-4A65-9790-6F6E0C6C5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C77D7C5-E76E-4E82-BFC4-9A75D2C808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C66E0152-96B9-4067-80D3-D9BDE6D7EC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918AFCC-B9DA-4092-8FBA-2CFEDB0388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1EC7D33-C87E-4812-A722-53C5D99272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5F239E3-501A-4C3C-9BE4-6BFA0D3126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B62BF3B-95BB-4188-AAE5-015A0EF3D1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14E5F0F-0124-40D0-A0BF-AE307A0E15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BADC3B1-26C7-4CF1-B29D-4D0DEA3E26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0A7DF6E-1132-4A80-9B18-593B1ACD77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EF19589-10D8-4A8F-A0B1-F7CE380E30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8E6BB32-C4F8-4914-88D3-7DC5E79D0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8F046EE-9DBA-4924-A19C-ED8741F5F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AABBC44-ABA8-4913-824E-64D3447246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4272B22-1C39-47A0-8551-73666AFBEE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8CDFF66-464C-4ABF-BB01-00500A3B75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079FC88-BD3B-4C04-9B90-0FC93C1792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B1FCAED8-8687-4141-A7C3-0D88ACEDFEC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65038E6-7B32-460F-B804-D6C105FF44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C5DAE85-AD17-454B-AB64-CEFF52FDAB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C603643-2066-4967-AE4B-9DA143843B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37E9533-9B07-43E3-B939-7BADC01FEE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EDCCAAEE-AB2E-4534-893A-3DB109499F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48BD39A2-970F-4714-AAA6-67EE99A0EA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CF4A1387-348B-4E46-9B65-FDF76ED0EF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F5DAF27-A54D-442A-93E4-BA7F04EAE37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45" name="Rectangle 44">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52" name="Content Placeholder 51" descr="Table&#10;&#10;Description automatically generated">
            <a:extLst>
              <a:ext uri="{FF2B5EF4-FFF2-40B4-BE49-F238E27FC236}">
                <a16:creationId xmlns:a16="http://schemas.microsoft.com/office/drawing/2014/main" id="{A0F7044B-479B-05EE-F47B-E52CFA21055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1979" y="664372"/>
            <a:ext cx="12258325" cy="6015600"/>
          </a:xfrm>
        </p:spPr>
      </p:pic>
    </p:spTree>
    <p:extLst>
      <p:ext uri="{BB962C8B-B14F-4D97-AF65-F5344CB8AC3E}">
        <p14:creationId xmlns:p14="http://schemas.microsoft.com/office/powerpoint/2010/main" val="3981217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22C5-82A9-AABF-EE10-5992CA8B9EB0}"/>
              </a:ext>
            </a:extLst>
          </p:cNvPr>
          <p:cNvSpPr>
            <a:spLocks noGrp="1"/>
          </p:cNvSpPr>
          <p:nvPr>
            <p:ph type="title"/>
          </p:nvPr>
        </p:nvSpPr>
        <p:spPr>
          <a:xfrm>
            <a:off x="691079" y="725951"/>
            <a:ext cx="10863612" cy="1442463"/>
          </a:xfrm>
        </p:spPr>
        <p:txBody>
          <a:bodyPr>
            <a:normAutofit/>
          </a:bodyPr>
          <a:lstStyle/>
          <a:p>
            <a:r>
              <a:rPr lang="en-GB" sz="2800" b="1" dirty="0">
                <a:solidFill>
                  <a:srgbClr val="00B050"/>
                </a:solidFill>
                <a:latin typeface="Verdana" panose="020B0604030504040204" pitchFamily="34" charset="0"/>
                <a:ea typeface="Times New Roman" panose="02020603050405020304" pitchFamily="18" charset="0"/>
              </a:rPr>
              <a:t>Further reading – after today </a:t>
            </a:r>
            <a:r>
              <a:rPr lang="en-GB" sz="2800" b="1" dirty="0">
                <a:solidFill>
                  <a:srgbClr val="00B050"/>
                </a:solidFill>
                <a:effectLst/>
                <a:latin typeface="Verdana" panose="020B0604030504040204" pitchFamily="34" charset="0"/>
                <a:ea typeface="Times New Roman" panose="02020603050405020304" pitchFamily="18" charset="0"/>
              </a:rPr>
              <a:t>: 2 October</a:t>
            </a:r>
            <a:br>
              <a:rPr lang="en-GB" sz="2800" b="1" dirty="0">
                <a:solidFill>
                  <a:srgbClr val="00B050"/>
                </a:solidFill>
                <a:effectLst/>
                <a:latin typeface="Verdana" panose="020B0604030504040204" pitchFamily="34" charset="0"/>
                <a:ea typeface="Times New Roman" panose="02020603050405020304" pitchFamily="18" charset="0"/>
              </a:rPr>
            </a:br>
            <a:r>
              <a:rPr lang="en-GB" sz="2800" b="1" dirty="0">
                <a:solidFill>
                  <a:srgbClr val="00B050"/>
                </a:solidFill>
                <a:effectLst/>
                <a:latin typeface="Verdana" panose="020B0604030504040204" pitchFamily="34" charset="0"/>
                <a:ea typeface="Times New Roman" panose="02020603050405020304" pitchFamily="18" charset="0"/>
              </a:rPr>
              <a:t>Research methodologie</a:t>
            </a:r>
            <a:r>
              <a:rPr lang="en-GB" sz="2800" b="1" kern="100" dirty="0">
                <a:solidFill>
                  <a:srgbClr val="00B050"/>
                </a:solidFill>
                <a:latin typeface="Verdana" panose="020B0604030504040204" pitchFamily="34" charset="0"/>
                <a:ea typeface="Verdana" panose="020B0604030504040204" pitchFamily="34" charset="0"/>
                <a:cs typeface="Verdana" panose="020B0604030504040204" pitchFamily="34" charset="0"/>
              </a:rPr>
              <a:t>s. Re-read McGregor (2018)</a:t>
            </a:r>
            <a:endParaRPr lang="en-US" sz="2800" b="1" dirty="0">
              <a:solidFill>
                <a:srgbClr val="00B050"/>
              </a:solidFill>
            </a:endParaRPr>
          </a:p>
        </p:txBody>
      </p:sp>
      <p:sp>
        <p:nvSpPr>
          <p:cNvPr id="3" name="Content Placeholder 2">
            <a:extLst>
              <a:ext uri="{FF2B5EF4-FFF2-40B4-BE49-F238E27FC236}">
                <a16:creationId xmlns:a16="http://schemas.microsoft.com/office/drawing/2014/main" id="{6B7952AD-0F40-72AF-531C-E2AF0C175915}"/>
              </a:ext>
            </a:extLst>
          </p:cNvPr>
          <p:cNvSpPr>
            <a:spLocks noGrp="1"/>
          </p:cNvSpPr>
          <p:nvPr>
            <p:ph idx="1"/>
          </p:nvPr>
        </p:nvSpPr>
        <p:spPr>
          <a:xfrm>
            <a:off x="637308" y="2168414"/>
            <a:ext cx="11069783" cy="4551041"/>
          </a:xfrm>
        </p:spPr>
        <p:txBody>
          <a:bodyPr>
            <a:normAutofit/>
          </a:bodyPr>
          <a:lstStyle/>
          <a:p>
            <a:pPr marL="0" indent="0">
              <a:buNone/>
            </a:pPr>
            <a:endParaRPr lang="en-GB" sz="1800" dirty="0">
              <a:latin typeface="Verdana" panose="020B0604030504040204" pitchFamily="34" charset="0"/>
              <a:ea typeface="Verdana" panose="020B0604030504040204" pitchFamily="34" charset="0"/>
            </a:endParaRPr>
          </a:p>
          <a:p>
            <a:pPr marL="0" indent="0">
              <a:buNone/>
            </a:pPr>
            <a:r>
              <a:rPr lang="en-GB" sz="2400" b="1" kern="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See ‘Resources FT students’</a:t>
            </a:r>
            <a:endParaRPr lang="en-GB" sz="2400" b="1" dirty="0">
              <a:solidFill>
                <a:schemeClr val="tx1"/>
              </a:solidFill>
              <a:latin typeface="Verdana" panose="020B0604030504040204" pitchFamily="34" charset="0"/>
              <a:ea typeface="Verdana" panose="020B0604030504040204" pitchFamily="34" charset="0"/>
              <a:cs typeface="Verdana" panose="020B0604030504040204" pitchFamily="34" charset="0"/>
            </a:endParaRPr>
          </a:p>
          <a:p>
            <a:r>
              <a:rPr lang="en-GB" sz="2400" b="1" dirty="0">
                <a:latin typeface="Verdana" panose="020B0604030504040204" pitchFamily="34" charset="0"/>
                <a:ea typeface="Verdana" panose="020B0604030504040204" pitchFamily="34" charset="0"/>
                <a:cs typeface="Verdana" panose="020B0604030504040204" pitchFamily="34" charset="0"/>
              </a:rPr>
              <a:t>Read</a:t>
            </a:r>
            <a:r>
              <a:rPr lang="en-GB" sz="2400" dirty="0">
                <a:latin typeface="Verdana" panose="020B0604030504040204" pitchFamily="34" charset="0"/>
                <a:ea typeface="Verdana" panose="020B0604030504040204" pitchFamily="34" charset="0"/>
                <a:cs typeface="Verdana" panose="020B0604030504040204" pitchFamily="34" charset="0"/>
              </a:rPr>
              <a:t> </a:t>
            </a:r>
            <a:r>
              <a:rPr lang="en-GB" sz="2400" dirty="0">
                <a:effectLst/>
                <a:latin typeface="Verdana" panose="020B0604030504040204" pitchFamily="34" charset="0"/>
                <a:ea typeface="Verdana" panose="020B0604030504040204" pitchFamily="34" charset="0"/>
                <a:cs typeface="Verdana" panose="020B0604030504040204" pitchFamily="34" charset="0"/>
              </a:rPr>
              <a:t>one page table that summarises research paradigms and chapter by McGregor (2018, p.1-7). </a:t>
            </a:r>
          </a:p>
          <a:p>
            <a:r>
              <a:rPr lang="en-GB" sz="2400" b="1" dirty="0">
                <a:effectLst/>
                <a:latin typeface="Verdana" panose="020B0604030504040204" pitchFamily="34" charset="0"/>
                <a:ea typeface="Verdana" panose="020B0604030504040204" pitchFamily="34" charset="0"/>
                <a:cs typeface="Verdana" panose="020B0604030504040204" pitchFamily="34" charset="0"/>
              </a:rPr>
              <a:t>Ask yourself : </a:t>
            </a:r>
            <a:r>
              <a:rPr lang="en-GB" sz="2400" dirty="0">
                <a:effectLst/>
                <a:latin typeface="Verdana" panose="020B0604030504040204" pitchFamily="34" charset="0"/>
                <a:ea typeface="Verdana" panose="020B0604030504040204" pitchFamily="34" charset="0"/>
                <a:cs typeface="Verdana" panose="020B0604030504040204" pitchFamily="34" charset="0"/>
              </a:rPr>
              <a:t>How does table, and the key ideas in p1-7 of chapter, relate to the research methodology you have chosen? </a:t>
            </a:r>
          </a:p>
          <a:p>
            <a:r>
              <a:rPr lang="en-GB" sz="2400" b="1" dirty="0">
                <a:effectLst/>
                <a:latin typeface="Verdana" panose="020B0604030504040204" pitchFamily="34" charset="0"/>
                <a:ea typeface="Verdana" panose="020B0604030504040204" pitchFamily="34" charset="0"/>
                <a:cs typeface="Verdana" panose="020B0604030504040204" pitchFamily="34" charset="0"/>
              </a:rPr>
              <a:t>Please review </a:t>
            </a:r>
            <a:r>
              <a:rPr lang="en-GB" sz="2400" dirty="0">
                <a:effectLst/>
                <a:latin typeface="Verdana" panose="020B0604030504040204" pitchFamily="34" charset="0"/>
                <a:ea typeface="Verdana" panose="020B0604030504040204" pitchFamily="34" charset="0"/>
                <a:cs typeface="Verdana" panose="020B0604030504040204" pitchFamily="34" charset="0"/>
              </a:rPr>
              <a:t>your draft ‘Methodology and methods’ chapter – and check for clarity</a:t>
            </a:r>
            <a:endParaRPr lang="en-US" dirty="0"/>
          </a:p>
        </p:txBody>
      </p:sp>
    </p:spTree>
    <p:extLst>
      <p:ext uri="{BB962C8B-B14F-4D97-AF65-F5344CB8AC3E}">
        <p14:creationId xmlns:p14="http://schemas.microsoft.com/office/powerpoint/2010/main" val="3610742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75498-3067-28D8-04AE-121E0CB8A4E0}"/>
              </a:ext>
            </a:extLst>
          </p:cNvPr>
          <p:cNvSpPr>
            <a:spLocks noGrp="1"/>
          </p:cNvSpPr>
          <p:nvPr>
            <p:ph type="title"/>
          </p:nvPr>
        </p:nvSpPr>
        <p:spPr>
          <a:xfrm>
            <a:off x="683587" y="652227"/>
            <a:ext cx="10472093" cy="1078100"/>
          </a:xfrm>
        </p:spPr>
        <p:txBody>
          <a:bodyPr>
            <a:normAutofit/>
          </a:bodyPr>
          <a:lstStyle/>
          <a:p>
            <a:pPr marL="342900" indent="-342900">
              <a:lnSpc>
                <a:spcPts val="1365"/>
              </a:lnSpc>
              <a:tabLst>
                <a:tab pos="525780" algn="l"/>
                <a:tab pos="526415" algn="l"/>
              </a:tabLst>
            </a:pPr>
            <a:r>
              <a:rPr lang="en-GB" sz="3200" spc="-10" dirty="0">
                <a:effectLst/>
                <a:latin typeface="Verdana" panose="020B0604030504040204" pitchFamily="34" charset="0"/>
                <a:ea typeface="Verdana" panose="020B0604030504040204" pitchFamily="34" charset="0"/>
                <a:cs typeface="Verdana" panose="020B0604030504040204" pitchFamily="34" charset="0"/>
              </a:rPr>
              <a:t>	Review your methodological approach? Combine</a:t>
            </a:r>
            <a:br>
              <a:rPr lang="en-GB" sz="4000" spc="-10" dirty="0">
                <a:effectLst/>
                <a:latin typeface="Tw Cen MT" panose="020B0602020104020603" pitchFamily="34" charset="0"/>
                <a:ea typeface="Calibri" panose="020F0502020204030204" pitchFamily="34" charset="0"/>
              </a:rPr>
            </a:br>
            <a:endParaRPr lang="en-GB" sz="4000" dirty="0"/>
          </a:p>
        </p:txBody>
      </p:sp>
      <p:sp>
        <p:nvSpPr>
          <p:cNvPr id="6" name="Text Placeholder 5">
            <a:extLst>
              <a:ext uri="{FF2B5EF4-FFF2-40B4-BE49-F238E27FC236}">
                <a16:creationId xmlns:a16="http://schemas.microsoft.com/office/drawing/2014/main" id="{8FB75B1A-329B-3636-29D5-DDB733D6BB7D}"/>
              </a:ext>
            </a:extLst>
          </p:cNvPr>
          <p:cNvSpPr>
            <a:spLocks noGrp="1"/>
          </p:cNvSpPr>
          <p:nvPr>
            <p:ph type="body" idx="1"/>
          </p:nvPr>
        </p:nvSpPr>
        <p:spPr>
          <a:xfrm>
            <a:off x="683587" y="1730328"/>
            <a:ext cx="4760611" cy="618978"/>
          </a:xfrm>
        </p:spPr>
        <p:txBody>
          <a:bodyPr>
            <a:noAutofit/>
          </a:bodyPr>
          <a:lstStyle/>
          <a:p>
            <a:r>
              <a:rPr lang="en-GB" b="1" i="0" dirty="0">
                <a:solidFill>
                  <a:srgbClr val="1B2B68"/>
                </a:solidFill>
                <a:latin typeface="Verdana" panose="020B0604030504040204" pitchFamily="34" charset="0"/>
                <a:ea typeface="Verdana" panose="020B0604030504040204" pitchFamily="34" charset="0"/>
                <a:cs typeface="Verdana" panose="020B0604030504040204" pitchFamily="34" charset="0"/>
              </a:rPr>
              <a:t>Y</a:t>
            </a:r>
            <a:r>
              <a:rPr lang="en-GB" b="1" i="0" dirty="0">
                <a:solidFill>
                  <a:srgbClr val="1B2B68"/>
                </a:solidFill>
                <a:effectLst/>
                <a:latin typeface="Verdana" panose="020B0604030504040204" pitchFamily="34" charset="0"/>
                <a:ea typeface="Verdana" panose="020B0604030504040204" pitchFamily="34" charset="0"/>
                <a:cs typeface="Verdana" panose="020B0604030504040204" pitchFamily="34" charset="0"/>
              </a:rPr>
              <a:t>our “what” ?</a:t>
            </a:r>
          </a:p>
        </p:txBody>
      </p:sp>
      <p:sp>
        <p:nvSpPr>
          <p:cNvPr id="7" name="Content Placeholder 6">
            <a:extLst>
              <a:ext uri="{FF2B5EF4-FFF2-40B4-BE49-F238E27FC236}">
                <a16:creationId xmlns:a16="http://schemas.microsoft.com/office/drawing/2014/main" id="{480FE324-A71D-A83E-4426-A0ABDC5E9123}"/>
              </a:ext>
            </a:extLst>
          </p:cNvPr>
          <p:cNvSpPr>
            <a:spLocks noGrp="1"/>
          </p:cNvSpPr>
          <p:nvPr>
            <p:ph sz="half" idx="2"/>
          </p:nvPr>
        </p:nvSpPr>
        <p:spPr>
          <a:xfrm>
            <a:off x="228947" y="2349305"/>
            <a:ext cx="5566941" cy="4389121"/>
          </a:xfrm>
        </p:spPr>
        <p:txBody>
          <a:bodyPr>
            <a:normAutofit fontScale="32500" lnSpcReduction="20000"/>
          </a:bodyPr>
          <a:lstStyle/>
          <a:p>
            <a:pPr algn="l"/>
            <a:endParaRPr lang="en-GB" sz="5500" b="1" i="0" dirty="0">
              <a:solidFill>
                <a:srgbClr val="0D405F"/>
              </a:solidFill>
              <a:effectLst/>
              <a:latin typeface="Verdana" panose="020B0604030504040204" pitchFamily="34" charset="0"/>
              <a:ea typeface="Verdana" panose="020B0604030504040204" pitchFamily="34" charset="0"/>
              <a:cs typeface="Verdana" panose="020B0604030504040204" pitchFamily="34" charset="0"/>
            </a:endParaRPr>
          </a:p>
          <a:p>
            <a:pPr algn="l"/>
            <a:r>
              <a:rPr lang="en-GB" sz="5500" b="1"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What</a:t>
            </a:r>
            <a:r>
              <a:rPr lang="en-GB" sz="5500" b="1" dirty="0">
                <a:solidFill>
                  <a:srgbClr val="1F80E8"/>
                </a:solidFill>
                <a:latin typeface="Verdana" panose="020B0604030504040204" pitchFamily="34" charset="0"/>
                <a:ea typeface="Verdana" panose="020B0604030504040204" pitchFamily="34" charset="0"/>
                <a:cs typeface="Verdana" panose="020B0604030504040204" pitchFamily="34" charset="0"/>
              </a:rPr>
              <a:t> </a:t>
            </a:r>
            <a:r>
              <a:rPr lang="en-GB" sz="5500" dirty="0">
                <a:solidFill>
                  <a:srgbClr val="1F80E8"/>
                </a:solidFill>
                <a:latin typeface="Verdana" panose="020B0604030504040204" pitchFamily="34" charset="0"/>
                <a:ea typeface="Verdana" panose="020B0604030504040204" pitchFamily="34" charset="0"/>
                <a:cs typeface="Verdana" panose="020B0604030504040204" pitchFamily="34" charset="0"/>
              </a:rPr>
              <a:t>research problem or question</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 </a:t>
            </a:r>
            <a:r>
              <a:rPr lang="en-GB" sz="5500" dirty="0">
                <a:solidFill>
                  <a:srgbClr val="0D405F"/>
                </a:solidFill>
                <a:latin typeface="Verdana" panose="020B0604030504040204" pitchFamily="34" charset="0"/>
                <a:ea typeface="Verdana" panose="020B0604030504040204" pitchFamily="34" charset="0"/>
                <a:cs typeface="Verdana" panose="020B0604030504040204" pitchFamily="34" charset="0"/>
              </a:rPr>
              <a:t>are </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you investigating?</a:t>
            </a:r>
          </a:p>
          <a:p>
            <a:pPr algn="l">
              <a:buFont typeface="Arial" panose="020B0604020202020204" pitchFamily="34" charset="0"/>
              <a:buChar char="•"/>
            </a:pPr>
            <a:r>
              <a:rPr lang="en-GB" sz="5500" b="1"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Are you </a:t>
            </a:r>
          </a:p>
          <a:p>
            <a:pPr lvl="1">
              <a:buFont typeface="Arial" panose="020B0604020202020204" pitchFamily="34" charset="0"/>
              <a:buChar char="•"/>
            </a:pPr>
            <a:r>
              <a:rPr lang="en-GB" sz="53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Aiming to describe the characteristics of something?</a:t>
            </a:r>
          </a:p>
          <a:p>
            <a:pPr lvl="1">
              <a:buFont typeface="Arial" panose="020B0604020202020204" pitchFamily="34" charset="0"/>
              <a:buChar char="•"/>
            </a:pP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Explore an under-researched topic?</a:t>
            </a:r>
          </a:p>
          <a:p>
            <a:pPr lvl="1">
              <a:buFont typeface="Arial" panose="020B0604020202020204" pitchFamily="34" charset="0"/>
              <a:buChar char="•"/>
            </a:pP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Establish a causal relationship?</a:t>
            </a:r>
          </a:p>
          <a:p>
            <a:pPr algn="l"/>
            <a:r>
              <a:rPr lang="en-GB" sz="5500" b="1" dirty="0">
                <a:solidFill>
                  <a:srgbClr val="0D405F"/>
                </a:solidFill>
                <a:latin typeface="Verdana" panose="020B0604030504040204" pitchFamily="34" charset="0"/>
                <a:ea typeface="Verdana" panose="020B0604030504040204" pitchFamily="34" charset="0"/>
                <a:cs typeface="Verdana" panose="020B0604030504040204" pitchFamily="34" charset="0"/>
              </a:rPr>
              <a:t>W</a:t>
            </a:r>
            <a:r>
              <a:rPr lang="en-GB" sz="5500" b="1"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hat type of data </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do you need to achieve this aim?</a:t>
            </a:r>
          </a:p>
          <a:p>
            <a:pPr algn="l">
              <a:buFont typeface="Arial" panose="020B0604020202020204" pitchFamily="34" charset="0"/>
              <a:buChar char="•"/>
            </a:pPr>
            <a:r>
              <a:rPr lang="en-GB" sz="5500" dirty="0">
                <a:solidFill>
                  <a:srgbClr val="1F80E8"/>
                </a:solidFill>
                <a:latin typeface="Verdana" panose="020B0604030504040204" pitchFamily="34" charset="0"/>
                <a:ea typeface="Verdana" panose="020B0604030504040204" pitchFamily="34" charset="0"/>
                <a:cs typeface="Verdana" panose="020B0604030504040204" pitchFamily="34" charset="0"/>
              </a:rPr>
              <a:t>Quantitative data</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 </a:t>
            </a:r>
            <a:r>
              <a:rPr lang="en-GB" sz="5500" dirty="0">
                <a:solidFill>
                  <a:srgbClr val="1F80E8"/>
                </a:solidFill>
                <a:latin typeface="Verdana" panose="020B0604030504040204" pitchFamily="34" charset="0"/>
                <a:ea typeface="Verdana" panose="020B0604030504040204" pitchFamily="34" charset="0"/>
                <a:cs typeface="Verdana" panose="020B0604030504040204" pitchFamily="34" charset="0"/>
              </a:rPr>
              <a:t>qualitative data</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 or a mixture of both?</a:t>
            </a:r>
          </a:p>
          <a:p>
            <a:pPr marL="0" indent="0">
              <a:buNone/>
            </a:pPr>
            <a:endParaRPr lang="en-GB" dirty="0"/>
          </a:p>
        </p:txBody>
      </p:sp>
      <p:sp>
        <p:nvSpPr>
          <p:cNvPr id="8" name="Text Placeholder 7">
            <a:extLst>
              <a:ext uri="{FF2B5EF4-FFF2-40B4-BE49-F238E27FC236}">
                <a16:creationId xmlns:a16="http://schemas.microsoft.com/office/drawing/2014/main" id="{A8EE561A-5A93-D4CB-50EC-0CF66831BA68}"/>
              </a:ext>
            </a:extLst>
          </p:cNvPr>
          <p:cNvSpPr>
            <a:spLocks noGrp="1"/>
          </p:cNvSpPr>
          <p:nvPr>
            <p:ph type="body" sz="quarter" idx="3"/>
          </p:nvPr>
        </p:nvSpPr>
        <p:spPr>
          <a:xfrm>
            <a:off x="6110840" y="1842869"/>
            <a:ext cx="4900300" cy="875190"/>
          </a:xfrm>
        </p:spPr>
        <p:txBody>
          <a:bodyPr>
            <a:normAutofit fontScale="92500" lnSpcReduction="20000"/>
          </a:bodyPr>
          <a:lstStyle/>
          <a:p>
            <a:endParaRPr lang="en-GB" b="1" i="0" dirty="0">
              <a:solidFill>
                <a:srgbClr val="1B2B68"/>
              </a:solidFill>
              <a:effectLst/>
              <a:latin typeface="Verdana" panose="020B0604030504040204" pitchFamily="34" charset="0"/>
              <a:ea typeface="Verdana" panose="020B0604030504040204" pitchFamily="34" charset="0"/>
              <a:cs typeface="Verdana" panose="020B0604030504040204" pitchFamily="34" charset="0"/>
            </a:endParaRPr>
          </a:p>
          <a:p>
            <a:r>
              <a:rPr lang="en-GB" sz="2600" b="1" i="0" dirty="0">
                <a:solidFill>
                  <a:srgbClr val="1B2B68"/>
                </a:solidFill>
                <a:effectLst/>
                <a:latin typeface="Verdana" panose="020B0604030504040204" pitchFamily="34" charset="0"/>
                <a:ea typeface="Verdana" panose="020B0604030504040204" pitchFamily="34" charset="0"/>
                <a:cs typeface="Verdana" panose="020B0604030504040204" pitchFamily="34" charset="0"/>
              </a:rPr>
              <a:t>With your “why” ?</a:t>
            </a:r>
          </a:p>
          <a:p>
            <a:endParaRPr lang="en-GB" dirty="0"/>
          </a:p>
        </p:txBody>
      </p:sp>
      <p:sp>
        <p:nvSpPr>
          <p:cNvPr id="9" name="Content Placeholder 8">
            <a:extLst>
              <a:ext uri="{FF2B5EF4-FFF2-40B4-BE49-F238E27FC236}">
                <a16:creationId xmlns:a16="http://schemas.microsoft.com/office/drawing/2014/main" id="{EDB155BA-9F68-4A82-8AD2-C25F00EF733E}"/>
              </a:ext>
            </a:extLst>
          </p:cNvPr>
          <p:cNvSpPr>
            <a:spLocks noGrp="1"/>
          </p:cNvSpPr>
          <p:nvPr>
            <p:ph sz="quarter" idx="4"/>
          </p:nvPr>
        </p:nvSpPr>
        <p:spPr>
          <a:xfrm>
            <a:off x="6110839" y="2565556"/>
            <a:ext cx="5566942" cy="4020368"/>
          </a:xfrm>
        </p:spPr>
        <p:txBody>
          <a:bodyPr>
            <a:normAutofit fontScale="32500" lnSpcReduction="20000"/>
          </a:bodyPr>
          <a:lstStyle/>
          <a:p>
            <a:pPr algn="l"/>
            <a:r>
              <a:rPr lang="en-GB" sz="5500" b="1" dirty="0">
                <a:solidFill>
                  <a:srgbClr val="0D405F"/>
                </a:solidFill>
                <a:latin typeface="Verdana" panose="020B0604030504040204" pitchFamily="34" charset="0"/>
                <a:ea typeface="Verdana" panose="020B0604030504040204" pitchFamily="34" charset="0"/>
                <a:cs typeface="Verdana" panose="020B0604030504040204" pitchFamily="34" charset="0"/>
              </a:rPr>
              <a:t>S</a:t>
            </a:r>
            <a:r>
              <a:rPr lang="en-GB" sz="5500" b="1"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tart </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with a discussion of the rationale and assumptions underpinning your methodology. In other words, why did you choose these methods for your study?</a:t>
            </a:r>
          </a:p>
          <a:p>
            <a:pPr algn="l">
              <a:buFont typeface="Arial" panose="020B0604020202020204" pitchFamily="34" charset="0"/>
              <a:buChar char="•"/>
            </a:pPr>
            <a:r>
              <a:rPr lang="en-GB" sz="5500" b="1"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Why</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 is this the best way to answer your research question?</a:t>
            </a:r>
          </a:p>
          <a:p>
            <a:pPr algn="l">
              <a:buFont typeface="Arial" panose="020B0604020202020204" pitchFamily="34" charset="0"/>
              <a:buChar char="•"/>
            </a:pPr>
            <a:r>
              <a:rPr lang="en-GB" sz="5500" b="1"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Is this </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a standard methodology in your field or does it require justification?</a:t>
            </a:r>
          </a:p>
          <a:p>
            <a:pPr algn="l">
              <a:buFont typeface="Arial" panose="020B0604020202020204" pitchFamily="34" charset="0"/>
              <a:buChar char="•"/>
            </a:pPr>
            <a:r>
              <a:rPr lang="en-GB" sz="5500" b="1"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Were there </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any </a:t>
            </a:r>
            <a:r>
              <a:rPr lang="en-GB" sz="5500" dirty="0">
                <a:solidFill>
                  <a:srgbClr val="1F80E8"/>
                </a:solidFill>
                <a:latin typeface="Verdana" panose="020B0604030504040204" pitchFamily="34" charset="0"/>
                <a:ea typeface="Verdana" panose="020B0604030504040204" pitchFamily="34" charset="0"/>
                <a:cs typeface="Verdana" panose="020B0604030504040204" pitchFamily="34" charset="0"/>
              </a:rPr>
              <a:t>ethical considerations</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 involved in your choices?</a:t>
            </a:r>
          </a:p>
          <a:p>
            <a:pPr algn="l">
              <a:buFont typeface="Arial" panose="020B0604020202020204" pitchFamily="34" charset="0"/>
              <a:buChar char="•"/>
            </a:pP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What are the criteria for </a:t>
            </a:r>
            <a:r>
              <a:rPr lang="en-GB" sz="5500" dirty="0">
                <a:solidFill>
                  <a:srgbClr val="1F80E8"/>
                </a:solidFill>
                <a:latin typeface="Verdana" panose="020B0604030504040204" pitchFamily="34" charset="0"/>
                <a:ea typeface="Verdana" panose="020B0604030504040204" pitchFamily="34" charset="0"/>
                <a:cs typeface="Verdana" panose="020B0604030504040204" pitchFamily="34" charset="0"/>
              </a:rPr>
              <a:t>validity</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 and </a:t>
            </a:r>
            <a:r>
              <a:rPr lang="en-GB" sz="5500" dirty="0">
                <a:solidFill>
                  <a:srgbClr val="1F80E8"/>
                </a:solidFill>
                <a:latin typeface="Verdana" panose="020B0604030504040204" pitchFamily="34" charset="0"/>
                <a:ea typeface="Verdana" panose="020B0604030504040204" pitchFamily="34" charset="0"/>
                <a:cs typeface="Verdana" panose="020B0604030504040204" pitchFamily="34" charset="0"/>
              </a:rPr>
              <a:t>reliability</a:t>
            </a:r>
            <a:r>
              <a:rPr lang="en-GB" sz="55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 in this </a:t>
            </a:r>
            <a:r>
              <a:rPr lang="en-GB" sz="5500" dirty="0">
                <a:solidFill>
                  <a:srgbClr val="002060"/>
                </a:solidFill>
                <a:latin typeface="Verdana" panose="020B0604030504040204" pitchFamily="34" charset="0"/>
                <a:ea typeface="Verdana" panose="020B0604030504040204" pitchFamily="34" charset="0"/>
                <a:cs typeface="Verdana" panose="020B0604030504040204" pitchFamily="34" charset="0"/>
              </a:rPr>
              <a:t>type of research</a:t>
            </a:r>
            <a:r>
              <a:rPr lang="en-GB" sz="55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Or why </a:t>
            </a:r>
            <a:r>
              <a:rPr lang="en-GB" sz="5500" b="0" i="0" dirty="0">
                <a:solidFill>
                  <a:srgbClr val="00B0F0"/>
                </a:solidFill>
                <a:effectLst/>
                <a:latin typeface="Verdana" panose="020B0604030504040204" pitchFamily="34" charset="0"/>
                <a:ea typeface="Verdana" panose="020B0604030504040204" pitchFamily="34" charset="0"/>
                <a:cs typeface="Verdana" panose="020B0604030504040204" pitchFamily="34" charset="0"/>
              </a:rPr>
              <a:t>trustworthy?</a:t>
            </a:r>
            <a:endParaRPr lang="en-GB" dirty="0"/>
          </a:p>
        </p:txBody>
      </p:sp>
    </p:spTree>
    <p:extLst>
      <p:ext uri="{BB962C8B-B14F-4D97-AF65-F5344CB8AC3E}">
        <p14:creationId xmlns:p14="http://schemas.microsoft.com/office/powerpoint/2010/main" val="3178849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6" name="Group 88">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90" name="Straight Connector 89">
              <a:extLst>
                <a:ext uri="{FF2B5EF4-FFF2-40B4-BE49-F238E27FC236}">
                  <a16:creationId xmlns:a16="http://schemas.microsoft.com/office/drawing/2014/main" id="{317D1EC0-23FF-4FC8-B22D-E34878EAA4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5AB929A7-258C-4469-AAB4-A67D713F7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DA635CDB-2D00-49D5-B26E-0694A25000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B4288D7A-F857-418D-92F2-368E841B9F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F1084F50-7F3C-4A4A-877E-FFD9EC7CD8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331E64C1-F4C0-4A94-B319-BB1A0A24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363D8374-8052-417F-AB69-B97EAC43D5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C7750734-4D51-4019-A003-38A3DE49B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71B693D1-DBA2-4D3B-9B37-D9EE8C4112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1BCD3EA8-E4C0-4AF6-817F-F9F29157A4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7A170FB3-B397-4AC9-85FD-65388F26D9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BE5EC0B9-49C7-4777-AEC5-B5EF8DE404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7902048B-30F7-4434-87A5-140F9BB4BE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0500A6E2-A41C-4751-8A4E-9A0C5718D9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FC259517-7BE7-45F9-81C0-3A6362BF1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90652F56-7B71-42B2-AB68-22204A6DF1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1059830E-1C3D-4D42-8789-524971CB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B53325A7-86D3-4B52-A7E3-ADDF408B40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6D53F46F-EC12-484C-A4E7-791E57687A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464ED9CA-8950-47B8-A9ED-22B45CE15F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E4429F7B-9FD7-438F-8ECA-3FCAD00618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0C558100-D455-4B41-890C-BCC898B2D1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F2886397-398A-4318-BE16-2CBAC1902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7D32A3A6-CE6E-4ABD-8522-2C8DC88C0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F9014C09-5B84-4798-8BDE-C80D76E67B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2A29EB9E-ED9D-4C69-8A26-9A7A0A830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AA2899F9-1795-416F-8F3D-26EEB684DB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E3043474-8625-495C-BD06-3627FD286C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D432CE47-7631-408E-8DDC-79EE378B7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B2C8832D-8B8D-4036-B913-2D36314327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1CCEFEAF-E87B-4FF2-A947-94CABAA06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87" name="Right Triangle 121">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88" name="Rectangle 123">
            <a:extLst>
              <a:ext uri="{FF2B5EF4-FFF2-40B4-BE49-F238E27FC236}">
                <a16:creationId xmlns:a16="http://schemas.microsoft.com/office/drawing/2014/main" id="{A173122F-D466-4F08-90FA-0038F7AC21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1" name="Group 125">
            <a:extLst>
              <a:ext uri="{FF2B5EF4-FFF2-40B4-BE49-F238E27FC236}">
                <a16:creationId xmlns:a16="http://schemas.microsoft.com/office/drawing/2014/main" id="{371201FD-B9B8-44FB-827C-2B72B2C61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7" name="Straight Connector 126">
              <a:extLst>
                <a:ext uri="{FF2B5EF4-FFF2-40B4-BE49-F238E27FC236}">
                  <a16:creationId xmlns:a16="http://schemas.microsoft.com/office/drawing/2014/main" id="{BED50380-B737-4843-B657-D1F72ECE0E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A838A1CE-8855-4800-8759-A56D50C740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A60E8BB7-1962-48A1-AE75-138B858ADF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84B998B9-5288-4CE0-B72D-57048D8248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D1CCB6E9-345A-4FF8-A88D-3E5CF21D42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01318E85-96B6-461C-8287-F6CA4968C44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06BFD751-AAE9-43DB-8D9F-FBD0019E492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DA33B7E8-7994-46BB-A708-1BAEAE9A48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EE24BAA5-7F61-4495-857C-97EDFC96FD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616A69CD-5F58-4D4E-8784-EF04768B31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AB01CAAA-9CED-4D6E-94EF-252DDFCB7B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346C2E15-6DB9-400F-A463-3A748811998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6548849A-5ABA-4068-B1B8-6288537730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8026C35F-2E6D-487D-B9F7-C4FEC99C2D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BC96CD3E-B1D7-4FEB-A4C4-9D2224756E1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35504DA9-0960-480F-A0D1-43F798BA509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2D211248-4214-4C32-9181-236A5054300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EC8DA7D9-8888-4AE1-88A9-070E3D39AD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B5EF6DF4-75E2-40AE-898D-8439C1A1B85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CEB5A874-B7FD-462A-B169-E7FDB5AA6C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4E40B800-A1C4-40CF-B676-3714D7BC627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59DC799A-8E1B-473C-8A5C-61A7E6E17B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9241FE59-669C-46CE-BD6B-BCC0E38E39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338A03C7-4888-469E-B83E-68A5A252FB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A949D6E2-575B-4B3B-9200-F89FF6263A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1192BECB-21C3-4E10-BA4A-1A40B32FE2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2399FED6-669D-4F33-B077-DCABEE44C4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4F0A4E8B-1AAA-4226-98A8-D787BCF2A2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B9842F70-1987-4D9B-A998-AB1CA140FB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52A5A85E-17B3-4952-B61F-2F5B41D631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4B1FC6E2-FA10-41E8-AD12-66A1CF9831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5E1B4CBD-B6E4-6578-6836-244D01B0F4A5}"/>
              </a:ext>
            </a:extLst>
          </p:cNvPr>
          <p:cNvSpPr>
            <a:spLocks noGrp="1"/>
          </p:cNvSpPr>
          <p:nvPr>
            <p:ph type="title"/>
          </p:nvPr>
        </p:nvSpPr>
        <p:spPr>
          <a:xfrm>
            <a:off x="683587" y="4143594"/>
            <a:ext cx="11312198" cy="2438354"/>
          </a:xfrm>
        </p:spPr>
        <p:txBody>
          <a:bodyPr vert="horz" lIns="91440" tIns="45720" rIns="91440" bIns="45720" rtlCol="0" anchor="t">
            <a:normAutofit/>
          </a:bodyPr>
          <a:lstStyle/>
          <a:p>
            <a:r>
              <a:rPr lang="en-US" sz="4000" b="1" dirty="0">
                <a:solidFill>
                  <a:srgbClr val="00B050"/>
                </a:solidFill>
                <a:latin typeface="Verdana" panose="020B0604030504040204" pitchFamily="34" charset="0"/>
                <a:ea typeface="Verdana" panose="020B0604030504040204" pitchFamily="34" charset="0"/>
                <a:cs typeface="Verdana" panose="020B0604030504040204" pitchFamily="34" charset="0"/>
              </a:rPr>
              <a:t>What is the difference between research methods and research design?</a:t>
            </a:r>
          </a:p>
        </p:txBody>
      </p:sp>
      <p:pic>
        <p:nvPicPr>
          <p:cNvPr id="84" name="Picture 4" descr="A calculus formula">
            <a:extLst>
              <a:ext uri="{FF2B5EF4-FFF2-40B4-BE49-F238E27FC236}">
                <a16:creationId xmlns:a16="http://schemas.microsoft.com/office/drawing/2014/main" id="{758867A3-57B6-2DEF-F583-E2157F2F44D6}"/>
              </a:ext>
            </a:extLst>
          </p:cNvPr>
          <p:cNvPicPr>
            <a:picLocks noGrp="1" noChangeAspect="1"/>
          </p:cNvPicPr>
          <p:nvPr>
            <p:ph idx="1"/>
          </p:nvPr>
        </p:nvPicPr>
        <p:blipFill rotWithShape="1">
          <a:blip r:embed="rId2"/>
          <a:srcRect t="23470" b="35033"/>
          <a:stretch/>
        </p:blipFill>
        <p:spPr>
          <a:xfrm>
            <a:off x="-6214" y="10"/>
            <a:ext cx="12214825" cy="3383374"/>
          </a:xfrm>
          <a:custGeom>
            <a:avLst/>
            <a:gdLst/>
            <a:ahLst/>
            <a:cxnLst/>
            <a:rect l="l" t="t" r="r" b="b"/>
            <a:pathLst>
              <a:path w="12214825" h="3383384">
                <a:moveTo>
                  <a:pt x="12213819" y="0"/>
                </a:moveTo>
                <a:cubicBezTo>
                  <a:pt x="12213819" y="29107"/>
                  <a:pt x="12214067" y="89770"/>
                  <a:pt x="12214502" y="174101"/>
                </a:cubicBezTo>
                <a:lnTo>
                  <a:pt x="12214825" y="234681"/>
                </a:lnTo>
                <a:lnTo>
                  <a:pt x="12214825" y="2718323"/>
                </a:lnTo>
                <a:lnTo>
                  <a:pt x="11377417" y="2725712"/>
                </a:lnTo>
                <a:cubicBezTo>
                  <a:pt x="7318291" y="2799276"/>
                  <a:pt x="6189525" y="3387660"/>
                  <a:pt x="3246747" y="3383361"/>
                </a:cubicBezTo>
                <a:cubicBezTo>
                  <a:pt x="2493396" y="3382260"/>
                  <a:pt x="1619330" y="3339570"/>
                  <a:pt x="544071" y="3235389"/>
                </a:cubicBezTo>
                <a:lnTo>
                  <a:pt x="19466" y="3181198"/>
                </a:lnTo>
                <a:cubicBezTo>
                  <a:pt x="22117" y="2650999"/>
                  <a:pt x="12840" y="2122787"/>
                  <a:pt x="3563" y="1594575"/>
                </a:cubicBezTo>
                <a:lnTo>
                  <a:pt x="0" y="1239098"/>
                </a:lnTo>
                <a:lnTo>
                  <a:pt x="0" y="7944"/>
                </a:lnTo>
                <a:close/>
              </a:path>
            </a:pathLst>
          </a:custGeom>
        </p:spPr>
      </p:pic>
      <p:sp>
        <p:nvSpPr>
          <p:cNvPr id="123" name="Right Triangle 158">
            <a:extLst>
              <a:ext uri="{FF2B5EF4-FFF2-40B4-BE49-F238E27FC236}">
                <a16:creationId xmlns:a16="http://schemas.microsoft.com/office/drawing/2014/main" id="{27D6616B-CA16-4E7A-AD49-69268088A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2" y="4239706"/>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946094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F9DEC-ACB1-A4F3-4FDD-F805B60E0FF3}"/>
              </a:ext>
            </a:extLst>
          </p:cNvPr>
          <p:cNvSpPr>
            <a:spLocks noGrp="1"/>
          </p:cNvSpPr>
          <p:nvPr>
            <p:ph type="title"/>
          </p:nvPr>
        </p:nvSpPr>
        <p:spPr/>
        <p:txBody>
          <a:bodyPr>
            <a:normAutofit fontScale="90000"/>
          </a:bodyPr>
          <a:lstStyle/>
          <a:p>
            <a:r>
              <a:rPr lang="en-US" sz="3200" b="1" dirty="0">
                <a:solidFill>
                  <a:srgbClr val="00B050"/>
                </a:solidFill>
                <a:latin typeface="Verdana" panose="020B0604030504040204" pitchFamily="34" charset="0"/>
                <a:ea typeface="Verdana" panose="020B0604030504040204" pitchFamily="34" charset="0"/>
                <a:cs typeface="Verdana" panose="020B0604030504040204" pitchFamily="34" charset="0"/>
              </a:rPr>
              <a:t>What is the difference – but relationship-between research design and methods/tools?</a:t>
            </a:r>
            <a:endParaRPr lang="en-US" sz="3200" dirty="0"/>
          </a:p>
        </p:txBody>
      </p:sp>
      <p:sp>
        <p:nvSpPr>
          <p:cNvPr id="3" name="Text Placeholder 2">
            <a:extLst>
              <a:ext uri="{FF2B5EF4-FFF2-40B4-BE49-F238E27FC236}">
                <a16:creationId xmlns:a16="http://schemas.microsoft.com/office/drawing/2014/main" id="{F703599A-D944-7151-187B-66AB1527F9BC}"/>
              </a:ext>
            </a:extLst>
          </p:cNvPr>
          <p:cNvSpPr>
            <a:spLocks noGrp="1"/>
          </p:cNvSpPr>
          <p:nvPr>
            <p:ph type="body" idx="1"/>
          </p:nvPr>
        </p:nvSpPr>
        <p:spPr/>
        <p:txBody>
          <a:bodyPr/>
          <a:lstStyle/>
          <a:p>
            <a:r>
              <a:rPr lang="en-US" dirty="0"/>
              <a:t>Research design</a:t>
            </a:r>
          </a:p>
        </p:txBody>
      </p:sp>
      <p:sp>
        <p:nvSpPr>
          <p:cNvPr id="4" name="Content Placeholder 3">
            <a:extLst>
              <a:ext uri="{FF2B5EF4-FFF2-40B4-BE49-F238E27FC236}">
                <a16:creationId xmlns:a16="http://schemas.microsoft.com/office/drawing/2014/main" id="{4744764F-89E9-FAAD-31C7-1186CDDCF9AE}"/>
              </a:ext>
            </a:extLst>
          </p:cNvPr>
          <p:cNvSpPr>
            <a:spLocks noGrp="1"/>
          </p:cNvSpPr>
          <p:nvPr>
            <p:ph sz="half" idx="2"/>
          </p:nvPr>
        </p:nvSpPr>
        <p:spPr/>
        <p:txBody>
          <a:bodyPr>
            <a:normAutofit fontScale="92500" lnSpcReduction="20000"/>
          </a:bodyPr>
          <a:lstStyle/>
          <a:p>
            <a:r>
              <a:rPr lang="en-GB" dirty="0">
                <a:latin typeface="Verdana" panose="020B0604030504040204" pitchFamily="34" charset="0"/>
                <a:ea typeface="Verdana" panose="020B0604030504040204" pitchFamily="34" charset="0"/>
                <a:cs typeface="Verdana" panose="020B0604030504040204" pitchFamily="34" charset="0"/>
              </a:rPr>
              <a:t>is the overall structure of the research</a:t>
            </a:r>
          </a:p>
          <a:p>
            <a:endParaRPr lang="en-GB" dirty="0">
              <a:latin typeface="Verdana" panose="020B0604030504040204" pitchFamily="34" charset="0"/>
              <a:ea typeface="Verdana" panose="020B0604030504040204" pitchFamily="34" charset="0"/>
              <a:cs typeface="Verdana" panose="020B0604030504040204" pitchFamily="34" charset="0"/>
            </a:endParaRPr>
          </a:p>
          <a:p>
            <a:r>
              <a:rPr lang="en-GB" dirty="0">
                <a:latin typeface="Verdana" panose="020B0604030504040204" pitchFamily="34" charset="0"/>
                <a:ea typeface="Verdana" panose="020B0604030504040204" pitchFamily="34" charset="0"/>
                <a:cs typeface="Verdana" panose="020B0604030504040204" pitchFamily="34" charset="0"/>
              </a:rPr>
              <a:t>focuses on the type of study that is planned and the results that might be expected</a:t>
            </a:r>
          </a:p>
          <a:p>
            <a:pPr marL="0" indent="0">
              <a:buNone/>
            </a:pPr>
            <a:endParaRPr lang="en-GB" dirty="0">
              <a:latin typeface="Verdana" panose="020B0604030504040204" pitchFamily="34" charset="0"/>
              <a:ea typeface="Verdana" panose="020B0604030504040204" pitchFamily="34" charset="0"/>
              <a:cs typeface="Verdana" panose="020B0604030504040204" pitchFamily="34" charset="0"/>
            </a:endParaRPr>
          </a:p>
          <a:p>
            <a:r>
              <a:rPr lang="en-GB" dirty="0">
                <a:latin typeface="Verdana" panose="020B0604030504040204" pitchFamily="34" charset="0"/>
                <a:ea typeface="Verdana" panose="020B0604030504040204" pitchFamily="34" charset="0"/>
                <a:cs typeface="Verdana" panose="020B0604030504040204" pitchFamily="34" charset="0"/>
              </a:rPr>
              <a:t>is based on the research question</a:t>
            </a:r>
          </a:p>
          <a:p>
            <a:endParaRPr lang="en-US" dirty="0"/>
          </a:p>
        </p:txBody>
      </p:sp>
      <p:sp>
        <p:nvSpPr>
          <p:cNvPr id="5" name="Text Placeholder 4">
            <a:extLst>
              <a:ext uri="{FF2B5EF4-FFF2-40B4-BE49-F238E27FC236}">
                <a16:creationId xmlns:a16="http://schemas.microsoft.com/office/drawing/2014/main" id="{B6F2BF78-7444-24B1-2137-DDE3EDD1DFF7}"/>
              </a:ext>
            </a:extLst>
          </p:cNvPr>
          <p:cNvSpPr>
            <a:spLocks noGrp="1"/>
          </p:cNvSpPr>
          <p:nvPr>
            <p:ph type="body" sz="quarter" idx="3"/>
          </p:nvPr>
        </p:nvSpPr>
        <p:spPr/>
        <p:txBody>
          <a:bodyPr/>
          <a:lstStyle/>
          <a:p>
            <a:r>
              <a:rPr lang="en-US" dirty="0"/>
              <a:t>Research methods/tools</a:t>
            </a:r>
          </a:p>
        </p:txBody>
      </p:sp>
      <p:sp>
        <p:nvSpPr>
          <p:cNvPr id="6" name="Content Placeholder 5">
            <a:extLst>
              <a:ext uri="{FF2B5EF4-FFF2-40B4-BE49-F238E27FC236}">
                <a16:creationId xmlns:a16="http://schemas.microsoft.com/office/drawing/2014/main" id="{A26E526C-B713-C9DD-AD19-1D476F9C3F19}"/>
              </a:ext>
            </a:extLst>
          </p:cNvPr>
          <p:cNvSpPr>
            <a:spLocks noGrp="1"/>
          </p:cNvSpPr>
          <p:nvPr>
            <p:ph sz="quarter" idx="4"/>
          </p:nvPr>
        </p:nvSpPr>
        <p:spPr/>
        <p:txBody>
          <a:bodyPr>
            <a:normAutofit fontScale="92500" lnSpcReduction="20000"/>
          </a:bodyPr>
          <a:lstStyle/>
          <a:p>
            <a:r>
              <a:rPr lang="en-GB" dirty="0">
                <a:latin typeface="Verdana" panose="020B0604030504040204" pitchFamily="34" charset="0"/>
                <a:ea typeface="Verdana" panose="020B0604030504040204" pitchFamily="34" charset="0"/>
                <a:cs typeface="Verdana" panose="020B0604030504040204" pitchFamily="34" charset="0"/>
              </a:rPr>
              <a:t>are the tools and procedures that will be used to collect, gather and analyse data</a:t>
            </a:r>
          </a:p>
          <a:p>
            <a:endParaRPr lang="en-GB" dirty="0">
              <a:latin typeface="Verdana" panose="020B0604030504040204" pitchFamily="34" charset="0"/>
              <a:ea typeface="Verdana" panose="020B0604030504040204" pitchFamily="34" charset="0"/>
              <a:cs typeface="Verdana" panose="020B0604030504040204" pitchFamily="34" charset="0"/>
            </a:endParaRPr>
          </a:p>
          <a:p>
            <a:r>
              <a:rPr lang="en-GB" dirty="0">
                <a:latin typeface="Verdana" panose="020B0604030504040204" pitchFamily="34" charset="0"/>
                <a:ea typeface="Verdana" panose="020B0604030504040204" pitchFamily="34" charset="0"/>
                <a:cs typeface="Verdana" panose="020B0604030504040204" pitchFamily="34" charset="0"/>
              </a:rPr>
              <a:t>focus on the most suitable ways in which data can be collected- gathered or constructed </a:t>
            </a:r>
          </a:p>
          <a:p>
            <a:pPr marL="0" indent="0">
              <a:buNone/>
            </a:pPr>
            <a:endParaRPr lang="en-GB" dirty="0">
              <a:latin typeface="Verdana" panose="020B0604030504040204" pitchFamily="34" charset="0"/>
              <a:ea typeface="Verdana" panose="020B0604030504040204" pitchFamily="34" charset="0"/>
              <a:cs typeface="Verdana" panose="020B0604030504040204" pitchFamily="34" charset="0"/>
            </a:endParaRPr>
          </a:p>
          <a:p>
            <a:r>
              <a:rPr lang="en-GB" dirty="0">
                <a:latin typeface="Verdana" panose="020B0604030504040204" pitchFamily="34" charset="0"/>
                <a:ea typeface="Verdana" panose="020B0604030504040204" pitchFamily="34" charset="0"/>
                <a:cs typeface="Verdana" panose="020B0604030504040204" pitchFamily="34" charset="0"/>
              </a:rPr>
              <a:t>will depend on the research design</a:t>
            </a:r>
          </a:p>
          <a:p>
            <a:endParaRPr lang="en-US" dirty="0"/>
          </a:p>
        </p:txBody>
      </p:sp>
    </p:spTree>
    <p:extLst>
      <p:ext uri="{BB962C8B-B14F-4D97-AF65-F5344CB8AC3E}">
        <p14:creationId xmlns:p14="http://schemas.microsoft.com/office/powerpoint/2010/main" val="29185391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45BED274-5EB4-4EF4-B353-E55BD50265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1" name="Straight Connector 10">
              <a:extLst>
                <a:ext uri="{FF2B5EF4-FFF2-40B4-BE49-F238E27FC236}">
                  <a16:creationId xmlns:a16="http://schemas.microsoft.com/office/drawing/2014/main" id="{E0418BE5-560E-4E49-B12D-B555511FED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49D1162-73B9-420F-BCBE-95039D00CD2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2BA76FE-316A-48E2-A03B-4E05691C43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E678FBC-A6AD-4422-BA24-A4172F8862C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D3C5C3E-2D08-43F0-AFAC-E15360CA7D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0BEAC62-AF92-4A65-9790-6F6E0C6C5A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C77D7C5-E76E-4E82-BFC4-9A75D2C808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66E0152-96B9-4067-80D3-D9BDE6D7EC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0918AFCC-B9DA-4092-8FBA-2CFEDB0388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1EC7D33-C87E-4812-A722-53C5D99272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5F239E3-501A-4C3C-9BE4-6BFA0D3126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B62BF3B-95BB-4188-AAE5-015A0EF3D1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14E5F0F-0124-40D0-A0BF-AE307A0E15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BADC3B1-26C7-4CF1-B29D-4D0DEA3E26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0A7DF6E-1132-4A80-9B18-593B1ACD77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EF19589-10D8-4A8F-A0B1-F7CE380E30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8E6BB32-C4F8-4914-88D3-7DC5E79D0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8F046EE-9DBA-4924-A19C-ED8741F5F8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AABBC44-ABA8-4913-824E-64D3447246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4272B22-1C39-47A0-8551-73666AFBEE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8CDFF66-464C-4ABF-BB01-00500A3B75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3079FC88-BD3B-4C04-9B90-0FC93C1792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1FCAED8-8687-4141-A7C3-0D88ACEDFEC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65038E6-7B32-460F-B804-D6C105FF44C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C5DAE85-AD17-454B-AB64-CEFF52FDAB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8C603643-2066-4967-AE4B-9DA143843B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37E9533-9B07-43E3-B939-7BADC01FEE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DCCAAEE-AB2E-4534-893A-3DB109499F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8BD39A2-970F-4714-AAA6-67EE99A0EA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CF4A1387-348B-4E46-9B65-FDF76ED0EF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F5DAF27-A54D-442A-93E4-BA7F04EAE37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useBgFill="1">
        <p:nvSpPr>
          <p:cNvPr id="43" name="Rectangle 42">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pic>
        <p:nvPicPr>
          <p:cNvPr id="5" name="Content Placeholder 4" descr="Diagram">
            <a:extLst>
              <a:ext uri="{FF2B5EF4-FFF2-40B4-BE49-F238E27FC236}">
                <a16:creationId xmlns:a16="http://schemas.microsoft.com/office/drawing/2014/main" id="{B4C9329D-B903-25BE-1878-C034E52E236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29907"/>
          <a:stretch/>
        </p:blipFill>
        <p:spPr>
          <a:xfrm>
            <a:off x="20" y="10"/>
            <a:ext cx="12191980" cy="6857990"/>
          </a:xfrm>
          <a:prstGeom prst="rect">
            <a:avLst/>
          </a:prstGeom>
        </p:spPr>
      </p:pic>
    </p:spTree>
    <p:extLst>
      <p:ext uri="{BB962C8B-B14F-4D97-AF65-F5344CB8AC3E}">
        <p14:creationId xmlns:p14="http://schemas.microsoft.com/office/powerpoint/2010/main" val="2956902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C6C6B-B714-828F-1A52-A2525A39CB9F}"/>
              </a:ext>
            </a:extLst>
          </p:cNvPr>
          <p:cNvSpPr>
            <a:spLocks noGrp="1"/>
          </p:cNvSpPr>
          <p:nvPr>
            <p:ph type="title"/>
          </p:nvPr>
        </p:nvSpPr>
        <p:spPr>
          <a:xfrm>
            <a:off x="691078" y="254898"/>
            <a:ext cx="10295577" cy="936594"/>
          </a:xfrm>
        </p:spPr>
        <p:txBody>
          <a:bodyPr>
            <a:normAutofit fontScale="90000"/>
          </a:bodyPr>
          <a:lstStyle/>
          <a:p>
            <a:r>
              <a:rPr lang="en-GB" sz="3200" b="1" dirty="0">
                <a:solidFill>
                  <a:srgbClr val="00B050"/>
                </a:solidFill>
                <a:latin typeface="Verdana" panose="020B0604030504040204" pitchFamily="34" charset="0"/>
                <a:ea typeface="Verdana" panose="020B0604030504040204" pitchFamily="34" charset="0"/>
                <a:cs typeface="Verdana" panose="020B0604030504040204" pitchFamily="34" charset="0"/>
              </a:rPr>
              <a:t>Task: 15 mins. Your research design and tools </a:t>
            </a:r>
            <a:r>
              <a:rPr lang="en-GB" sz="3200" b="1"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 </a:t>
            </a:r>
            <a:endParaRPr lang="en-GB" sz="3200"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C119E6F4-D2E8-7947-8990-2DF56F42CF84}"/>
              </a:ext>
            </a:extLst>
          </p:cNvPr>
          <p:cNvSpPr>
            <a:spLocks noGrp="1"/>
          </p:cNvSpPr>
          <p:nvPr>
            <p:ph idx="1"/>
          </p:nvPr>
        </p:nvSpPr>
        <p:spPr>
          <a:xfrm>
            <a:off x="803564" y="1191492"/>
            <a:ext cx="10994623" cy="5508713"/>
          </a:xfrm>
        </p:spPr>
        <p:txBody>
          <a:bodyPr>
            <a:noAutofit/>
          </a:bodyPr>
          <a:lstStyle/>
          <a:p>
            <a:pPr marL="68580"/>
            <a:endParaRPr lang="en-GB" sz="2400" dirty="0">
              <a:effectLst/>
              <a:latin typeface="Verdana" panose="020B0604030504040204" pitchFamily="34" charset="0"/>
              <a:ea typeface="Verdana" panose="020B0604030504040204" pitchFamily="34" charset="0"/>
              <a:cs typeface="Verdana" panose="020B0604030504040204" pitchFamily="34" charset="0"/>
            </a:endParaRPr>
          </a:p>
          <a:p>
            <a:pPr marL="68580"/>
            <a:r>
              <a:rPr lang="en-GB" sz="2400" dirty="0">
                <a:effectLst/>
                <a:latin typeface="Verdana" panose="020B0604030504040204" pitchFamily="34" charset="0"/>
                <a:ea typeface="Verdana" panose="020B0604030504040204" pitchFamily="34" charset="0"/>
                <a:cs typeface="Verdana" panose="020B0604030504040204" pitchFamily="34" charset="0"/>
              </a:rPr>
              <a:t>Design a diagram/slide outlining your research design, your tools and sequence</a:t>
            </a:r>
          </a:p>
          <a:p>
            <a:pPr marL="68580"/>
            <a:endParaRPr lang="en-GB" sz="2400" dirty="0">
              <a:effectLst/>
              <a:latin typeface="Verdana" panose="020B0604030504040204" pitchFamily="34" charset="0"/>
              <a:ea typeface="Verdana" panose="020B0604030504040204" pitchFamily="34" charset="0"/>
              <a:cs typeface="Verdana" panose="020B0604030504040204" pitchFamily="34" charset="0"/>
            </a:endParaRPr>
          </a:p>
          <a:p>
            <a:pPr marL="68580"/>
            <a:r>
              <a:rPr lang="en-GB" sz="2400" dirty="0">
                <a:effectLst/>
                <a:latin typeface="Verdana" panose="020B0604030504040204" pitchFamily="34" charset="0"/>
                <a:ea typeface="Verdana" panose="020B0604030504040204" pitchFamily="34" charset="0"/>
                <a:cs typeface="Verdana" panose="020B0604030504040204" pitchFamily="34" charset="0"/>
              </a:rPr>
              <a:t>This might take the form of a flow diagram, a timeline or a table</a:t>
            </a:r>
            <a:r>
              <a:rPr lang="en-GB" sz="2400" dirty="0">
                <a:latin typeface="Verdana" panose="020B0604030504040204" pitchFamily="34" charset="0"/>
                <a:ea typeface="Verdana" panose="020B0604030504040204" pitchFamily="34" charset="0"/>
                <a:cs typeface="Verdana" panose="020B0604030504040204" pitchFamily="34" charset="0"/>
              </a:rPr>
              <a:t>: September – December </a:t>
            </a:r>
            <a:endParaRPr lang="en-GB" sz="2400" dirty="0">
              <a:effectLst/>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GB" sz="2400" dirty="0">
              <a:effectLst/>
              <a:latin typeface="Verdana" panose="020B0604030504040204" pitchFamily="34" charset="0"/>
              <a:ea typeface="Verdana" panose="020B0604030504040204" pitchFamily="34" charset="0"/>
              <a:cs typeface="Verdana" panose="020B0604030504040204" pitchFamily="34" charset="0"/>
            </a:endParaRPr>
          </a:p>
          <a:p>
            <a:pPr marL="68580"/>
            <a:r>
              <a:rPr lang="en-GB" sz="2400" dirty="0">
                <a:latin typeface="Verdana" panose="020B0604030504040204" pitchFamily="34" charset="0"/>
                <a:ea typeface="Verdana" panose="020B0604030504040204" pitchFamily="34" charset="0"/>
                <a:cs typeface="Verdana" panose="020B0604030504040204" pitchFamily="34" charset="0"/>
              </a:rPr>
              <a:t>Include t</a:t>
            </a:r>
            <a:r>
              <a:rPr lang="en-GB" sz="2400" dirty="0">
                <a:effectLst/>
                <a:latin typeface="Verdana" panose="020B0604030504040204" pitchFamily="34" charset="0"/>
                <a:ea typeface="Verdana" panose="020B0604030504040204" pitchFamily="34" charset="0"/>
                <a:cs typeface="Verdana" panose="020B0604030504040204" pitchFamily="34" charset="0"/>
              </a:rPr>
              <a:t>he research activities of the project and</a:t>
            </a:r>
            <a:r>
              <a:rPr lang="en-GB" sz="2400" dirty="0">
                <a:latin typeface="Verdana" panose="020B0604030504040204" pitchFamily="34" charset="0"/>
                <a:ea typeface="Verdana" panose="020B0604030504040204" pitchFamily="34" charset="0"/>
                <a:cs typeface="Verdana" panose="020B0604030504040204" pitchFamily="34" charset="0"/>
              </a:rPr>
              <a:t> </a:t>
            </a:r>
            <a:r>
              <a:rPr lang="en-GB" sz="2400" dirty="0">
                <a:effectLst/>
                <a:latin typeface="Verdana" panose="020B0604030504040204" pitchFamily="34" charset="0"/>
                <a:ea typeface="Verdana" panose="020B0604030504040204" pitchFamily="34" charset="0"/>
                <a:cs typeface="Verdana" panose="020B0604030504040204" pitchFamily="34" charset="0"/>
              </a:rPr>
              <a:t>steps in your design (for example, </a:t>
            </a:r>
            <a:r>
              <a:rPr lang="en-GB" sz="2400" dirty="0">
                <a:latin typeface="Verdana" panose="020B0604030504040204" pitchFamily="34" charset="0"/>
                <a:ea typeface="Verdana" panose="020B0604030504040204" pitchFamily="34" charset="0"/>
                <a:cs typeface="Verdana" panose="020B0604030504040204" pitchFamily="34" charset="0"/>
              </a:rPr>
              <a:t>how </a:t>
            </a:r>
            <a:r>
              <a:rPr lang="en-GB" sz="2400" dirty="0">
                <a:effectLst/>
                <a:latin typeface="Verdana" panose="020B0604030504040204" pitchFamily="34" charset="0"/>
                <a:ea typeface="Verdana" panose="020B0604030504040204" pitchFamily="34" charset="0"/>
                <a:cs typeface="Verdana" panose="020B0604030504040204" pitchFamily="34" charset="0"/>
              </a:rPr>
              <a:t>the outcomes of a survey will inform the question design for </a:t>
            </a:r>
            <a:r>
              <a:rPr lang="en-GB" sz="2400" dirty="0">
                <a:latin typeface="Verdana" panose="020B0604030504040204" pitchFamily="34" charset="0"/>
                <a:ea typeface="Verdana" panose="020B0604030504040204" pitchFamily="34" charset="0"/>
                <a:cs typeface="Verdana" panose="020B0604030504040204" pitchFamily="34" charset="0"/>
              </a:rPr>
              <a:t>your </a:t>
            </a:r>
            <a:r>
              <a:rPr lang="en-GB" sz="2400" dirty="0">
                <a:effectLst/>
                <a:latin typeface="Verdana" panose="020B0604030504040204" pitchFamily="34" charset="0"/>
                <a:ea typeface="Verdana" panose="020B0604030504040204" pitchFamily="34" charset="0"/>
                <a:cs typeface="Verdana" panose="020B0604030504040204" pitchFamily="34" charset="0"/>
              </a:rPr>
              <a:t>interview). </a:t>
            </a:r>
          </a:p>
          <a:p>
            <a:pPr marL="0" indent="0">
              <a:buNone/>
            </a:pPr>
            <a:endParaRPr lang="en-GB" sz="2400" dirty="0">
              <a:effectLst/>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4723005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dirty="0">
              <a:solidFill>
                <a:schemeClr val="tx1"/>
              </a:solidFill>
            </a:endParaRPr>
          </a:p>
        </p:txBody>
      </p:sp>
      <p:pic>
        <p:nvPicPr>
          <p:cNvPr id="9" name="Picture 8" descr="Droplet of water">
            <a:extLst>
              <a:ext uri="{FF2B5EF4-FFF2-40B4-BE49-F238E27FC236}">
                <a16:creationId xmlns:a16="http://schemas.microsoft.com/office/drawing/2014/main" id="{6935A3B8-376D-BB86-D163-43C56750806D}"/>
              </a:ext>
            </a:extLst>
          </p:cNvPr>
          <p:cNvPicPr>
            <a:picLocks noChangeAspect="1"/>
          </p:cNvPicPr>
          <p:nvPr/>
        </p:nvPicPr>
        <p:blipFill rotWithShape="1">
          <a:blip r:embed="rId2"/>
          <a:srcRect t="19858" b="5142"/>
          <a:stretch/>
        </p:blipFill>
        <p:spPr>
          <a:xfrm>
            <a:off x="26448" y="11"/>
            <a:ext cx="12191980" cy="6857989"/>
          </a:xfrm>
          <a:prstGeom prst="rect">
            <a:avLst/>
          </a:prstGeom>
        </p:spPr>
      </p:pic>
      <p:grpSp>
        <p:nvGrpSpPr>
          <p:cNvPr id="15" name="Group 14">
            <a:extLst>
              <a:ext uri="{FF2B5EF4-FFF2-40B4-BE49-F238E27FC236}">
                <a16:creationId xmlns:a16="http://schemas.microsoft.com/office/drawing/2014/main" id="{0854B02B-0B9C-4F1C-AA77-8101929944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6" name="Straight Connector 15">
              <a:extLst>
                <a:ext uri="{FF2B5EF4-FFF2-40B4-BE49-F238E27FC236}">
                  <a16:creationId xmlns:a16="http://schemas.microsoft.com/office/drawing/2014/main" id="{D871A3F3-7B20-453C-B836-95EE1B1940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F0D9088-A9DD-44D1-9480-54C6D9C5CE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EF294E8-3387-4EC5-8FEF-B661938146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B9E4F71-1563-49A7-9E36-B6F17274CDF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5711EDE-15AE-45C1-BB5D-A75C2DBCEA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2B2208C-A2E8-4A3A-A096-18F4A4CFF6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AF3D91FA-90DD-41F3-9BA4-DCECE004CA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46A5051-8549-4326-889F-D444806DAF9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21A1F84-F65A-4182-A980-DAB5DDBA18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DEB902F0-87AC-443C-80DE-A74F802B9B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7E8A466-B6A0-4DB3-B8A3-CF8125CD33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1D000BE-82F9-40A6-8F25-A0599C5255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9C32A44-65BE-4E50-B57F-40F70F0F6B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1210BAD-6517-4B69-9957-4A96B63EED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28EA630-A8D1-41B2-A192-87C68DBF69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1DC7DD0A-8900-44D2-ACC3-5BA55DC6BA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CDF3D55D-BDAF-4568-B302-287E983B68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7011E7F-BA17-4517-978C-62A1CAC75E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8376F9B6-38DE-4DD5-86C1-3422118C41E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41C3734-DAEF-4A46-BEA1-D5AD3312C40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477B67C-64B0-4276-A896-25046D11B7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DFC2517-2C23-416A-816A-78BC0D55C2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B0C33528-1E61-46AF-AB71-5D8A4421AA3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FEEF936-1B01-48F9-92E8-409D0D0AED6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A937AE8-840F-4140-9ABB-092572380A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F29BB531-A47E-49A2-B75C-12D80A405D4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29A5FD65-1327-4177-AE7B-43F621AF5F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39AE2EAE-6FC0-4C80-89B2-17458DB608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CE40E8B-1E04-4754-94C9-ACE347819BB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AFE685B0-23E4-4A55-97D5-8667B3690C1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02D75DC8-932A-4363-AFCC-31CD4672D1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8" name="Freeform: Shape 47">
            <a:extLst>
              <a:ext uri="{FF2B5EF4-FFF2-40B4-BE49-F238E27FC236}">
                <a16:creationId xmlns:a16="http://schemas.microsoft.com/office/drawing/2014/main" id="{00FA6579-9606-4A7A-8519-FBED9C6FA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71" y="1"/>
            <a:ext cx="12196969" cy="3200399"/>
          </a:xfrm>
          <a:custGeom>
            <a:avLst/>
            <a:gdLst>
              <a:gd name="connsiteX0" fmla="*/ 8951169 w 12179808"/>
              <a:gd name="connsiteY0" fmla="*/ 14 h 3200399"/>
              <a:gd name="connsiteX1" fmla="*/ 11653845 w 12179808"/>
              <a:gd name="connsiteY1" fmla="*/ 98641 h 3200399"/>
              <a:gd name="connsiteX2" fmla="*/ 12178450 w 12179808"/>
              <a:gd name="connsiteY2" fmla="*/ 134761 h 3200399"/>
              <a:gd name="connsiteX3" fmla="*/ 12178450 w 12179808"/>
              <a:gd name="connsiteY3" fmla="*/ 852282 h 3200399"/>
              <a:gd name="connsiteX4" fmla="*/ 12179808 w 12179808"/>
              <a:gd name="connsiteY4" fmla="*/ 852282 h 3200399"/>
              <a:gd name="connsiteX5" fmla="*/ 12179808 w 12179808"/>
              <a:gd name="connsiteY5" fmla="*/ 1752600 h 3200399"/>
              <a:gd name="connsiteX6" fmla="*/ 12179808 w 12179808"/>
              <a:gd name="connsiteY6" fmla="*/ 1981199 h 3200399"/>
              <a:gd name="connsiteX7" fmla="*/ 12179808 w 12179808"/>
              <a:gd name="connsiteY7" fmla="*/ 3200399 h 3200399"/>
              <a:gd name="connsiteX8" fmla="*/ 0 w 12179808"/>
              <a:gd name="connsiteY8" fmla="*/ 3200399 h 3200399"/>
              <a:gd name="connsiteX9" fmla="*/ 0 w 12179808"/>
              <a:gd name="connsiteY9" fmla="*/ 1981199 h 3200399"/>
              <a:gd name="connsiteX10" fmla="*/ 0 w 12179808"/>
              <a:gd name="connsiteY10" fmla="*/ 1752600 h 3200399"/>
              <a:gd name="connsiteX11" fmla="*/ 0 w 12179808"/>
              <a:gd name="connsiteY11" fmla="*/ 940776 h 3200399"/>
              <a:gd name="connsiteX12" fmla="*/ 0 w 12179808"/>
              <a:gd name="connsiteY12" fmla="*/ 852282 h 3200399"/>
              <a:gd name="connsiteX13" fmla="*/ 0 w 12179808"/>
              <a:gd name="connsiteY13" fmla="*/ 475166 h 3200399"/>
              <a:gd name="connsiteX14" fmla="*/ 8951169 w 12179808"/>
              <a:gd name="connsiteY14" fmla="*/ 14 h 3200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79808" h="3200399">
                <a:moveTo>
                  <a:pt x="8951169" y="14"/>
                </a:moveTo>
                <a:cubicBezTo>
                  <a:pt x="9704520" y="748"/>
                  <a:pt x="10578586" y="29202"/>
                  <a:pt x="11653845" y="98641"/>
                </a:cubicBezTo>
                <a:lnTo>
                  <a:pt x="12178450" y="134761"/>
                </a:lnTo>
                <a:lnTo>
                  <a:pt x="12178450" y="852282"/>
                </a:lnTo>
                <a:lnTo>
                  <a:pt x="12179808" y="852282"/>
                </a:lnTo>
                <a:lnTo>
                  <a:pt x="12179808" y="1752600"/>
                </a:lnTo>
                <a:lnTo>
                  <a:pt x="12179808" y="1981199"/>
                </a:lnTo>
                <a:lnTo>
                  <a:pt x="12179808" y="3200399"/>
                </a:lnTo>
                <a:lnTo>
                  <a:pt x="0" y="3200399"/>
                </a:lnTo>
                <a:lnTo>
                  <a:pt x="0" y="1981199"/>
                </a:lnTo>
                <a:lnTo>
                  <a:pt x="0" y="1752600"/>
                </a:lnTo>
                <a:lnTo>
                  <a:pt x="0" y="940776"/>
                </a:lnTo>
                <a:lnTo>
                  <a:pt x="0" y="852282"/>
                </a:lnTo>
                <a:lnTo>
                  <a:pt x="0" y="475166"/>
                </a:lnTo>
                <a:cubicBezTo>
                  <a:pt x="4768989" y="475166"/>
                  <a:pt x="5812206" y="-3043"/>
                  <a:pt x="8951169" y="14"/>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BFB98A83-5744-813F-D0CB-08F9923CEB82}"/>
              </a:ext>
            </a:extLst>
          </p:cNvPr>
          <p:cNvSpPr>
            <a:spLocks noGrp="1"/>
          </p:cNvSpPr>
          <p:nvPr>
            <p:ph type="ctrTitle"/>
          </p:nvPr>
        </p:nvSpPr>
        <p:spPr>
          <a:xfrm>
            <a:off x="198741" y="906321"/>
            <a:ext cx="10618594" cy="1085761"/>
          </a:xfrm>
        </p:spPr>
        <p:txBody>
          <a:bodyPr>
            <a:normAutofit fontScale="90000"/>
          </a:bodyPr>
          <a:lstStyle/>
          <a:p>
            <a:r>
              <a:rPr lang="en-GB" b="1" dirty="0">
                <a:solidFill>
                  <a:srgbClr val="00B050"/>
                </a:solidFill>
                <a:latin typeface="Verdana" panose="020B0604030504040204" pitchFamily="34" charset="0"/>
                <a:ea typeface="Verdana" panose="020B0604030504040204" pitchFamily="34" charset="0"/>
                <a:cs typeface="Verdana" panose="020B0604030504040204" pitchFamily="34" charset="0"/>
              </a:rPr>
              <a:t>Reporting your research tools</a:t>
            </a:r>
          </a:p>
        </p:txBody>
      </p:sp>
    </p:spTree>
    <p:extLst>
      <p:ext uri="{BB962C8B-B14F-4D97-AF65-F5344CB8AC3E}">
        <p14:creationId xmlns:p14="http://schemas.microsoft.com/office/powerpoint/2010/main" val="1304393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E203A77-116D-4A5E-5872-9AA2E64EA004}"/>
              </a:ext>
            </a:extLst>
          </p:cNvPr>
          <p:cNvSpPr>
            <a:spLocks noGrp="1"/>
          </p:cNvSpPr>
          <p:nvPr>
            <p:ph sz="half" idx="4294967295"/>
          </p:nvPr>
        </p:nvSpPr>
        <p:spPr>
          <a:xfrm>
            <a:off x="213173" y="183089"/>
            <a:ext cx="3236913" cy="4456230"/>
          </a:xfrm>
          <a:ln>
            <a:solidFill>
              <a:schemeClr val="accent6"/>
            </a:solidFill>
          </a:ln>
        </p:spPr>
        <p:txBody>
          <a:bodyPr>
            <a:noAutofit/>
          </a:bodyPr>
          <a:lstStyle/>
          <a:p>
            <a:pPr marL="0" indent="0" algn="l">
              <a:buNone/>
            </a:pPr>
            <a:r>
              <a:rPr lang="en-GB" sz="1600" b="1" i="0" dirty="0">
                <a:solidFill>
                  <a:srgbClr val="0D405F"/>
                </a:solidFill>
                <a:effectLst/>
                <a:latin typeface="Inter"/>
              </a:rPr>
              <a:t>Questionnaires</a:t>
            </a:r>
          </a:p>
          <a:p>
            <a:pPr>
              <a:lnSpc>
                <a:spcPct val="100000"/>
              </a:lnSpc>
            </a:pPr>
            <a:r>
              <a:rPr lang="en-GB" sz="1600" b="0" i="0" dirty="0">
                <a:solidFill>
                  <a:srgbClr val="002060"/>
                </a:solidFill>
                <a:effectLst/>
                <a:latin typeface="Inter"/>
              </a:rPr>
              <a:t>Describe where, when and how the questionnaire was conducted.</a:t>
            </a:r>
          </a:p>
          <a:p>
            <a:pPr>
              <a:lnSpc>
                <a:spcPct val="100000"/>
              </a:lnSpc>
            </a:pPr>
            <a:r>
              <a:rPr lang="en-GB" sz="1600" b="0" i="0" dirty="0">
                <a:solidFill>
                  <a:srgbClr val="002060"/>
                </a:solidFill>
                <a:effectLst/>
                <a:latin typeface="Inter"/>
              </a:rPr>
              <a:t>How did you design the </a:t>
            </a:r>
            <a:r>
              <a:rPr lang="en-GB" sz="1600" dirty="0">
                <a:solidFill>
                  <a:srgbClr val="002060"/>
                </a:solidFill>
                <a:latin typeface="Inter"/>
              </a:rPr>
              <a:t>questionnaire?</a:t>
            </a:r>
            <a:endParaRPr lang="en-GB" sz="1600" b="0" i="0" dirty="0">
              <a:solidFill>
                <a:srgbClr val="002060"/>
              </a:solidFill>
              <a:effectLst/>
              <a:latin typeface="Inter"/>
            </a:endParaRPr>
          </a:p>
          <a:p>
            <a:pPr algn="l">
              <a:lnSpc>
                <a:spcPct val="100000"/>
              </a:lnSpc>
              <a:buFont typeface="Arial" panose="020B0604020202020204" pitchFamily="34" charset="0"/>
              <a:buChar char="•"/>
            </a:pPr>
            <a:r>
              <a:rPr lang="en-GB" sz="1600" b="0" i="0" dirty="0">
                <a:solidFill>
                  <a:srgbClr val="002060"/>
                </a:solidFill>
                <a:effectLst/>
                <a:latin typeface="Inter"/>
              </a:rPr>
              <a:t>What form did your questions take (e.g. multiple choice, </a:t>
            </a:r>
            <a:r>
              <a:rPr lang="en-GB" sz="1600" dirty="0">
                <a:solidFill>
                  <a:srgbClr val="002060"/>
                </a:solidFill>
                <a:latin typeface="Inter"/>
              </a:rPr>
              <a:t>Likert scale</a:t>
            </a:r>
            <a:r>
              <a:rPr lang="en-GB" sz="1600" b="0" i="0" dirty="0">
                <a:solidFill>
                  <a:srgbClr val="002060"/>
                </a:solidFill>
                <a:effectLst/>
                <a:latin typeface="Inter"/>
              </a:rPr>
              <a:t>)?</a:t>
            </a:r>
          </a:p>
          <a:p>
            <a:pPr algn="l">
              <a:lnSpc>
                <a:spcPct val="100000"/>
              </a:lnSpc>
              <a:buFont typeface="Arial" panose="020B0604020202020204" pitchFamily="34" charset="0"/>
              <a:buChar char="•"/>
            </a:pPr>
            <a:r>
              <a:rPr lang="en-GB" sz="1600" b="0" i="0" dirty="0">
                <a:solidFill>
                  <a:srgbClr val="002060"/>
                </a:solidFill>
                <a:effectLst/>
                <a:latin typeface="Inter"/>
              </a:rPr>
              <a:t>Were your surveys conducted in-person or virtually?</a:t>
            </a:r>
          </a:p>
          <a:p>
            <a:pPr algn="l">
              <a:lnSpc>
                <a:spcPct val="100000"/>
              </a:lnSpc>
              <a:buFont typeface="Arial" panose="020B0604020202020204" pitchFamily="34" charset="0"/>
              <a:buChar char="•"/>
            </a:pPr>
            <a:r>
              <a:rPr lang="en-GB" sz="1600" b="0" i="0" dirty="0">
                <a:solidFill>
                  <a:srgbClr val="002060"/>
                </a:solidFill>
                <a:effectLst/>
                <a:latin typeface="Inter"/>
              </a:rPr>
              <a:t>What </a:t>
            </a:r>
            <a:r>
              <a:rPr lang="en-GB" sz="1600" dirty="0">
                <a:solidFill>
                  <a:srgbClr val="002060"/>
                </a:solidFill>
                <a:latin typeface="Inter"/>
              </a:rPr>
              <a:t>sampling method</a:t>
            </a:r>
            <a:r>
              <a:rPr lang="en-GB" sz="1600" b="0" i="0" dirty="0">
                <a:solidFill>
                  <a:srgbClr val="002060"/>
                </a:solidFill>
                <a:effectLst/>
                <a:latin typeface="Inter"/>
              </a:rPr>
              <a:t> did you use to select participants?</a:t>
            </a:r>
          </a:p>
          <a:p>
            <a:pPr algn="l">
              <a:lnSpc>
                <a:spcPct val="100000"/>
              </a:lnSpc>
              <a:buFont typeface="Arial" panose="020B0604020202020204" pitchFamily="34" charset="0"/>
              <a:buChar char="•"/>
            </a:pPr>
            <a:r>
              <a:rPr lang="en-GB" sz="1600" b="0" i="0" dirty="0">
                <a:solidFill>
                  <a:srgbClr val="002060"/>
                </a:solidFill>
                <a:effectLst/>
                <a:latin typeface="Inter"/>
              </a:rPr>
              <a:t>What was your sample size and response rate?</a:t>
            </a:r>
          </a:p>
        </p:txBody>
      </p:sp>
      <p:sp>
        <p:nvSpPr>
          <p:cNvPr id="6" name="Content Placeholder 5">
            <a:extLst>
              <a:ext uri="{FF2B5EF4-FFF2-40B4-BE49-F238E27FC236}">
                <a16:creationId xmlns:a16="http://schemas.microsoft.com/office/drawing/2014/main" id="{5AB031F3-07B2-6A87-DEA4-C0D6E324F4C5}"/>
              </a:ext>
            </a:extLst>
          </p:cNvPr>
          <p:cNvSpPr>
            <a:spLocks noGrp="1"/>
          </p:cNvSpPr>
          <p:nvPr>
            <p:ph sz="quarter" idx="4294967295"/>
          </p:nvPr>
        </p:nvSpPr>
        <p:spPr>
          <a:xfrm>
            <a:off x="7292976" y="2954338"/>
            <a:ext cx="4685852" cy="2790825"/>
          </a:xfrm>
          <a:ln>
            <a:solidFill>
              <a:srgbClr val="00B0F0"/>
            </a:solidFill>
          </a:ln>
        </p:spPr>
        <p:txBody>
          <a:bodyPr>
            <a:normAutofit lnSpcReduction="10000"/>
          </a:bodyPr>
          <a:lstStyle/>
          <a:p>
            <a:pPr marL="0" indent="0" algn="l">
              <a:buNone/>
            </a:pPr>
            <a:r>
              <a:rPr lang="en-GB" sz="1700" b="1" dirty="0">
                <a:solidFill>
                  <a:srgbClr val="0D405F"/>
                </a:solidFill>
                <a:latin typeface="Inter"/>
              </a:rPr>
              <a:t>Use of pre-existing data</a:t>
            </a:r>
            <a:endParaRPr lang="en-GB" sz="1700" b="1" i="0" dirty="0">
              <a:solidFill>
                <a:srgbClr val="0D405F"/>
              </a:solidFill>
              <a:effectLst/>
              <a:latin typeface="Inter"/>
            </a:endParaRPr>
          </a:p>
          <a:p>
            <a:pPr algn="l"/>
            <a:r>
              <a:rPr lang="en-GB" sz="1700" b="0" i="0" dirty="0">
                <a:solidFill>
                  <a:srgbClr val="0D405F"/>
                </a:solidFill>
                <a:effectLst/>
                <a:latin typeface="Inter"/>
              </a:rPr>
              <a:t>Explain how you gathered and selected the material (such as datasets or archival data) that you used in your analysis.</a:t>
            </a:r>
          </a:p>
          <a:p>
            <a:pPr algn="l">
              <a:buFont typeface="Arial" panose="020B0604020202020204" pitchFamily="34" charset="0"/>
              <a:buChar char="•"/>
            </a:pPr>
            <a:r>
              <a:rPr lang="en-GB" sz="1700" b="0" i="0" dirty="0">
                <a:solidFill>
                  <a:srgbClr val="0D405F"/>
                </a:solidFill>
                <a:effectLst/>
                <a:latin typeface="Inter"/>
              </a:rPr>
              <a:t>Where did you source the material?</a:t>
            </a:r>
          </a:p>
          <a:p>
            <a:pPr algn="l">
              <a:buFont typeface="Arial" panose="020B0604020202020204" pitchFamily="34" charset="0"/>
              <a:buChar char="•"/>
            </a:pPr>
            <a:r>
              <a:rPr lang="en-GB" sz="1700" b="0" i="0" dirty="0">
                <a:solidFill>
                  <a:srgbClr val="0D405F"/>
                </a:solidFill>
                <a:effectLst/>
                <a:latin typeface="Inter"/>
              </a:rPr>
              <a:t>How was the data originally produced?</a:t>
            </a:r>
          </a:p>
          <a:p>
            <a:pPr algn="l">
              <a:buFont typeface="Arial" panose="020B0604020202020204" pitchFamily="34" charset="0"/>
              <a:buChar char="•"/>
            </a:pPr>
            <a:r>
              <a:rPr lang="en-GB" sz="1700" b="0" i="0" dirty="0">
                <a:solidFill>
                  <a:srgbClr val="0D405F"/>
                </a:solidFill>
                <a:effectLst/>
                <a:latin typeface="Inter"/>
              </a:rPr>
              <a:t>What criteria did you use to select material (e.g. date range, related to a particular group)?</a:t>
            </a:r>
          </a:p>
          <a:p>
            <a:pPr algn="l">
              <a:buFont typeface="Arial" panose="020B0604020202020204" pitchFamily="34" charset="0"/>
              <a:buChar char="•"/>
            </a:pPr>
            <a:endParaRPr lang="en-GB" dirty="0">
              <a:solidFill>
                <a:srgbClr val="0D405F"/>
              </a:solidFill>
              <a:latin typeface="Inter"/>
            </a:endParaRPr>
          </a:p>
          <a:p>
            <a:pPr algn="l">
              <a:buFont typeface="Arial" panose="020B0604020202020204" pitchFamily="34" charset="0"/>
              <a:buChar char="•"/>
            </a:pPr>
            <a:endParaRPr lang="en-GB" b="0" i="0" dirty="0">
              <a:solidFill>
                <a:srgbClr val="0D405F"/>
              </a:solidFill>
              <a:effectLst/>
              <a:latin typeface="Inter"/>
            </a:endParaRPr>
          </a:p>
          <a:p>
            <a:pPr algn="l">
              <a:buFont typeface="Arial" panose="020B0604020202020204" pitchFamily="34" charset="0"/>
              <a:buChar char="•"/>
            </a:pPr>
            <a:endParaRPr lang="en-GB" b="0" i="0" dirty="0">
              <a:solidFill>
                <a:srgbClr val="0D405F"/>
              </a:solidFill>
              <a:effectLst/>
              <a:latin typeface="Inter"/>
            </a:endParaRPr>
          </a:p>
          <a:p>
            <a:endParaRPr lang="en-GB" dirty="0"/>
          </a:p>
        </p:txBody>
      </p:sp>
      <p:sp>
        <p:nvSpPr>
          <p:cNvPr id="7" name="TextBox 6">
            <a:extLst>
              <a:ext uri="{FF2B5EF4-FFF2-40B4-BE49-F238E27FC236}">
                <a16:creationId xmlns:a16="http://schemas.microsoft.com/office/drawing/2014/main" id="{C585FFF0-EA36-2607-165D-51AFB0748A01}"/>
              </a:ext>
            </a:extLst>
          </p:cNvPr>
          <p:cNvSpPr txBox="1"/>
          <p:nvPr/>
        </p:nvSpPr>
        <p:spPr>
          <a:xfrm>
            <a:off x="3589173" y="3429000"/>
            <a:ext cx="3564716" cy="3293209"/>
          </a:xfrm>
          <a:prstGeom prst="rect">
            <a:avLst/>
          </a:prstGeom>
          <a:noFill/>
          <a:ln>
            <a:solidFill>
              <a:schemeClr val="accent4"/>
            </a:solidFill>
          </a:ln>
        </p:spPr>
        <p:txBody>
          <a:bodyPr wrap="square" rtlCol="0">
            <a:spAutoFit/>
          </a:bodyPr>
          <a:lstStyle/>
          <a:p>
            <a:pPr algn="l"/>
            <a:r>
              <a:rPr lang="en-GB" sz="1600" b="1" dirty="0">
                <a:solidFill>
                  <a:srgbClr val="0D405F"/>
                </a:solidFill>
                <a:latin typeface="Inter"/>
              </a:rPr>
              <a:t>Observation</a:t>
            </a:r>
          </a:p>
          <a:p>
            <a:pPr marL="285750" indent="-285750" algn="l">
              <a:buFont typeface="Arial" panose="020B0604020202020204" pitchFamily="34" charset="0"/>
              <a:buChar char="•"/>
            </a:pPr>
            <a:r>
              <a:rPr lang="en-GB" sz="1600" b="0" i="0" dirty="0">
                <a:solidFill>
                  <a:srgbClr val="0D405F"/>
                </a:solidFill>
                <a:effectLst/>
                <a:latin typeface="Inter"/>
              </a:rPr>
              <a:t>Describe where, when, and how you </a:t>
            </a:r>
            <a:r>
              <a:rPr lang="en-GB" sz="1600" b="0" i="0" dirty="0">
                <a:solidFill>
                  <a:srgbClr val="002060"/>
                </a:solidFill>
                <a:effectLst/>
                <a:latin typeface="Inter"/>
              </a:rPr>
              <a:t>conducted the observation.</a:t>
            </a:r>
          </a:p>
          <a:p>
            <a:pPr marL="285750" indent="-285750" algn="l">
              <a:buFont typeface="Arial" panose="020B0604020202020204" pitchFamily="34" charset="0"/>
              <a:buChar char="•"/>
            </a:pPr>
            <a:r>
              <a:rPr lang="en-GB" sz="1600" b="0" i="0" dirty="0">
                <a:solidFill>
                  <a:srgbClr val="0D405F"/>
                </a:solidFill>
                <a:effectLst/>
                <a:latin typeface="Inter"/>
              </a:rPr>
              <a:t>What group or community did you observe? How long did you spend there?</a:t>
            </a:r>
          </a:p>
          <a:p>
            <a:pPr marL="285750" indent="-285750" algn="l">
              <a:buFont typeface="Arial" panose="020B0604020202020204" pitchFamily="34" charset="0"/>
              <a:buChar char="•"/>
            </a:pPr>
            <a:r>
              <a:rPr lang="en-GB" sz="1600" b="0" i="0" dirty="0">
                <a:solidFill>
                  <a:srgbClr val="0D405F"/>
                </a:solidFill>
                <a:effectLst/>
                <a:latin typeface="Inter"/>
              </a:rPr>
              <a:t>How did you gain access to this group? What role did you play in the community?</a:t>
            </a:r>
          </a:p>
          <a:p>
            <a:pPr marL="285750" indent="-285750" algn="l">
              <a:buFont typeface="Arial" panose="020B0604020202020204" pitchFamily="34" charset="0"/>
              <a:buChar char="•"/>
            </a:pPr>
            <a:r>
              <a:rPr lang="en-GB" sz="1600" b="0" i="0" dirty="0">
                <a:solidFill>
                  <a:srgbClr val="0D405F"/>
                </a:solidFill>
                <a:effectLst/>
                <a:latin typeface="Inter"/>
              </a:rPr>
              <a:t>How long did you spend conducting the research? Where was it located?</a:t>
            </a:r>
          </a:p>
          <a:p>
            <a:pPr marL="285750" indent="-285750" algn="l">
              <a:buFont typeface="Arial" panose="020B0604020202020204" pitchFamily="34" charset="0"/>
              <a:buChar char="•"/>
            </a:pPr>
            <a:r>
              <a:rPr lang="en-GB" sz="1600" b="0" i="0" dirty="0">
                <a:solidFill>
                  <a:srgbClr val="0D405F"/>
                </a:solidFill>
                <a:effectLst/>
                <a:latin typeface="Inter"/>
              </a:rPr>
              <a:t>How did you record your data (e.g., </a:t>
            </a:r>
            <a:r>
              <a:rPr lang="en-GB" sz="1600" b="0" i="0" dirty="0" err="1">
                <a:solidFill>
                  <a:srgbClr val="0D405F"/>
                </a:solidFill>
                <a:effectLst/>
                <a:latin typeface="Inter"/>
              </a:rPr>
              <a:t>audiovisual</a:t>
            </a:r>
            <a:r>
              <a:rPr lang="en-GB" sz="1600" b="0" i="0" dirty="0">
                <a:solidFill>
                  <a:srgbClr val="0D405F"/>
                </a:solidFill>
                <a:effectLst/>
                <a:latin typeface="Inter"/>
              </a:rPr>
              <a:t> recordings, note-taking)?</a:t>
            </a:r>
          </a:p>
        </p:txBody>
      </p:sp>
      <p:sp>
        <p:nvSpPr>
          <p:cNvPr id="8" name="TextBox 7">
            <a:extLst>
              <a:ext uri="{FF2B5EF4-FFF2-40B4-BE49-F238E27FC236}">
                <a16:creationId xmlns:a16="http://schemas.microsoft.com/office/drawing/2014/main" id="{461B658C-B1E3-1A42-9A84-838AF5669327}"/>
              </a:ext>
            </a:extLst>
          </p:cNvPr>
          <p:cNvSpPr txBox="1"/>
          <p:nvPr/>
        </p:nvSpPr>
        <p:spPr>
          <a:xfrm>
            <a:off x="4347823" y="676752"/>
            <a:ext cx="5890305" cy="2062103"/>
          </a:xfrm>
          <a:prstGeom prst="rect">
            <a:avLst/>
          </a:prstGeom>
          <a:noFill/>
          <a:ln>
            <a:solidFill>
              <a:srgbClr val="00B050"/>
            </a:solidFill>
          </a:ln>
        </p:spPr>
        <p:txBody>
          <a:bodyPr wrap="square" rtlCol="0">
            <a:spAutoFit/>
          </a:bodyPr>
          <a:lstStyle/>
          <a:p>
            <a:pPr algn="l"/>
            <a:r>
              <a:rPr lang="en-GB" sz="1600" b="1" i="0" dirty="0">
                <a:solidFill>
                  <a:srgbClr val="0D405F"/>
                </a:solidFill>
                <a:effectLst/>
                <a:latin typeface="Inter"/>
              </a:rPr>
              <a:t>Interviews</a:t>
            </a:r>
          </a:p>
          <a:p>
            <a:pPr marL="285750" indent="-285750" algn="l">
              <a:buFont typeface="Arial" panose="020B0604020202020204" pitchFamily="34" charset="0"/>
              <a:buChar char="•"/>
            </a:pPr>
            <a:r>
              <a:rPr lang="en-GB" sz="1600" b="0" i="0" dirty="0">
                <a:solidFill>
                  <a:srgbClr val="002060"/>
                </a:solidFill>
                <a:effectLst/>
                <a:latin typeface="Inter"/>
              </a:rPr>
              <a:t>Describe where, when and how the </a:t>
            </a:r>
            <a:r>
              <a:rPr lang="en-GB" sz="1600" dirty="0">
                <a:solidFill>
                  <a:srgbClr val="002060"/>
                </a:solidFill>
                <a:latin typeface="Inter"/>
              </a:rPr>
              <a:t>interviews</a:t>
            </a:r>
            <a:r>
              <a:rPr lang="en-GB" sz="1600" b="0" i="0" dirty="0">
                <a:solidFill>
                  <a:srgbClr val="002060"/>
                </a:solidFill>
                <a:effectLst/>
                <a:latin typeface="Inter"/>
              </a:rPr>
              <a:t> were conducted.</a:t>
            </a:r>
          </a:p>
          <a:p>
            <a:pPr marL="285750" indent="-285750" algn="l">
              <a:buFont typeface="Arial" panose="020B0604020202020204" pitchFamily="34" charset="0"/>
              <a:buChar char="•"/>
            </a:pPr>
            <a:r>
              <a:rPr lang="en-GB" sz="1600" b="0" i="0" dirty="0">
                <a:solidFill>
                  <a:srgbClr val="002060"/>
                </a:solidFill>
                <a:effectLst/>
                <a:latin typeface="Inter"/>
              </a:rPr>
              <a:t>How did you find and select participants?</a:t>
            </a:r>
          </a:p>
          <a:p>
            <a:pPr marL="285750" indent="-285750" algn="l">
              <a:buFont typeface="Arial" panose="020B0604020202020204" pitchFamily="34" charset="0"/>
              <a:buChar char="•"/>
            </a:pPr>
            <a:r>
              <a:rPr lang="en-GB" sz="1600" b="0" i="0" dirty="0">
                <a:solidFill>
                  <a:srgbClr val="002060"/>
                </a:solidFill>
                <a:effectLst/>
                <a:latin typeface="Inter"/>
              </a:rPr>
              <a:t>How many participants took part?</a:t>
            </a:r>
          </a:p>
          <a:p>
            <a:pPr marL="285750" indent="-285750" algn="l">
              <a:buFont typeface="Arial" panose="020B0604020202020204" pitchFamily="34" charset="0"/>
              <a:buChar char="•"/>
            </a:pPr>
            <a:r>
              <a:rPr lang="en-GB" sz="1600" b="0" i="0" dirty="0">
                <a:solidFill>
                  <a:srgbClr val="002060"/>
                </a:solidFill>
                <a:effectLst/>
                <a:latin typeface="Inter"/>
              </a:rPr>
              <a:t>What form did the interviews take (</a:t>
            </a:r>
            <a:r>
              <a:rPr lang="en-GB" sz="1600" dirty="0">
                <a:solidFill>
                  <a:srgbClr val="002060"/>
                </a:solidFill>
                <a:latin typeface="Inter"/>
              </a:rPr>
              <a:t>structured</a:t>
            </a:r>
            <a:r>
              <a:rPr lang="en-GB" sz="1600" b="0" i="0" dirty="0">
                <a:solidFill>
                  <a:srgbClr val="002060"/>
                </a:solidFill>
                <a:effectLst/>
                <a:latin typeface="Inter"/>
              </a:rPr>
              <a:t>, </a:t>
            </a:r>
            <a:r>
              <a:rPr lang="en-GB" sz="1600" dirty="0">
                <a:solidFill>
                  <a:srgbClr val="002060"/>
                </a:solidFill>
                <a:latin typeface="Inter"/>
              </a:rPr>
              <a:t>semi-structured</a:t>
            </a:r>
            <a:r>
              <a:rPr lang="en-GB" sz="1600" b="0" i="0" dirty="0">
                <a:solidFill>
                  <a:srgbClr val="002060"/>
                </a:solidFill>
                <a:effectLst/>
                <a:latin typeface="Inter"/>
              </a:rPr>
              <a:t>, or </a:t>
            </a:r>
            <a:r>
              <a:rPr lang="en-GB" sz="1600" dirty="0">
                <a:solidFill>
                  <a:srgbClr val="002060"/>
                </a:solidFill>
                <a:latin typeface="Inter"/>
              </a:rPr>
              <a:t>unstructured</a:t>
            </a:r>
            <a:r>
              <a:rPr lang="en-GB" sz="1600" b="0" i="0" dirty="0">
                <a:solidFill>
                  <a:srgbClr val="002060"/>
                </a:solidFill>
                <a:effectLst/>
                <a:latin typeface="Inter"/>
              </a:rPr>
              <a:t>)?</a:t>
            </a:r>
          </a:p>
          <a:p>
            <a:pPr marL="285750" indent="-285750" algn="l">
              <a:buFont typeface="Arial" panose="020B0604020202020204" pitchFamily="34" charset="0"/>
              <a:buChar char="•"/>
            </a:pPr>
            <a:r>
              <a:rPr lang="en-GB" sz="1600" b="0" i="0" dirty="0">
                <a:solidFill>
                  <a:srgbClr val="002060"/>
                </a:solidFill>
                <a:effectLst/>
                <a:latin typeface="Inter"/>
              </a:rPr>
              <a:t>How long were the interviews?</a:t>
            </a:r>
          </a:p>
          <a:p>
            <a:pPr marL="285750" indent="-285750" algn="l">
              <a:buFont typeface="Arial" panose="020B0604020202020204" pitchFamily="34" charset="0"/>
              <a:buChar char="•"/>
            </a:pPr>
            <a:r>
              <a:rPr lang="en-GB" sz="1600" b="0" i="0" dirty="0">
                <a:solidFill>
                  <a:srgbClr val="002060"/>
                </a:solidFill>
                <a:effectLst/>
                <a:latin typeface="Inter"/>
              </a:rPr>
              <a:t>How were they recorded?</a:t>
            </a:r>
          </a:p>
        </p:txBody>
      </p:sp>
    </p:spTree>
    <p:extLst>
      <p:ext uri="{BB962C8B-B14F-4D97-AF65-F5344CB8AC3E}">
        <p14:creationId xmlns:p14="http://schemas.microsoft.com/office/powerpoint/2010/main" val="4169017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F9E8C-549C-C473-9F99-FD3C2EFC115F}"/>
              </a:ext>
            </a:extLst>
          </p:cNvPr>
          <p:cNvSpPr>
            <a:spLocks noGrp="1"/>
          </p:cNvSpPr>
          <p:nvPr>
            <p:ph type="title"/>
          </p:nvPr>
        </p:nvSpPr>
        <p:spPr/>
        <p:txBody>
          <a:bodyPr/>
          <a:lstStyle/>
          <a:p>
            <a:r>
              <a:rPr lang="en-US" b="1" dirty="0"/>
              <a:t>Building on Saturday’s event? </a:t>
            </a:r>
            <a:br>
              <a:rPr lang="en-US" dirty="0"/>
            </a:br>
            <a:br>
              <a:rPr lang="en-US" dirty="0"/>
            </a:br>
            <a:br>
              <a:rPr lang="en-US" dirty="0"/>
            </a:br>
            <a:endParaRPr lang="en-US" dirty="0"/>
          </a:p>
        </p:txBody>
      </p:sp>
      <p:sp>
        <p:nvSpPr>
          <p:cNvPr id="3" name="Content Placeholder 2">
            <a:extLst>
              <a:ext uri="{FF2B5EF4-FFF2-40B4-BE49-F238E27FC236}">
                <a16:creationId xmlns:a16="http://schemas.microsoft.com/office/drawing/2014/main" id="{1977DE81-5804-03D6-BB62-F30EB494F999}"/>
              </a:ext>
            </a:extLst>
          </p:cNvPr>
          <p:cNvSpPr>
            <a:spLocks noGrp="1"/>
          </p:cNvSpPr>
          <p:nvPr>
            <p:ph idx="1"/>
          </p:nvPr>
        </p:nvSpPr>
        <p:spPr/>
        <p:txBody>
          <a:bodyPr/>
          <a:lstStyle/>
          <a:p>
            <a:pPr marL="0" indent="0">
              <a:buNone/>
            </a:pPr>
            <a:r>
              <a:rPr lang="en-US" dirty="0"/>
              <a:t>Review</a:t>
            </a:r>
          </a:p>
          <a:p>
            <a:pPr marL="0" indent="0">
              <a:buNone/>
            </a:pPr>
            <a:endParaRPr lang="en-US" dirty="0"/>
          </a:p>
          <a:p>
            <a:pPr marL="0" indent="0">
              <a:buNone/>
            </a:pPr>
            <a:endParaRPr lang="en-US" dirty="0"/>
          </a:p>
        </p:txBody>
      </p:sp>
      <p:sp>
        <p:nvSpPr>
          <p:cNvPr id="4" name="Text Placeholder 3">
            <a:extLst>
              <a:ext uri="{FF2B5EF4-FFF2-40B4-BE49-F238E27FC236}">
                <a16:creationId xmlns:a16="http://schemas.microsoft.com/office/drawing/2014/main" id="{D2F8DA42-030D-F927-C604-CC706DFC4BE9}"/>
              </a:ext>
            </a:extLst>
          </p:cNvPr>
          <p:cNvSpPr>
            <a:spLocks noGrp="1"/>
          </p:cNvSpPr>
          <p:nvPr>
            <p:ph type="body" sz="half" idx="2"/>
          </p:nvPr>
        </p:nvSpPr>
        <p:spPr>
          <a:xfrm>
            <a:off x="683587" y="2264898"/>
            <a:ext cx="4499914" cy="3873848"/>
          </a:xfrm>
        </p:spPr>
        <p:txBody>
          <a:bodyPr/>
          <a:lstStyle/>
          <a:p>
            <a:r>
              <a:rPr lang="en-US" i="0" dirty="0"/>
              <a:t>Messages from students who completed 7013 – and now in first year of their thesis?</a:t>
            </a:r>
          </a:p>
          <a:p>
            <a:endParaRPr lang="en-US" i="0" dirty="0"/>
          </a:p>
          <a:p>
            <a:r>
              <a:rPr lang="en-US" dirty="0"/>
              <a:t>Write</a:t>
            </a:r>
          </a:p>
          <a:p>
            <a:r>
              <a:rPr lang="en-US" dirty="0"/>
              <a:t>Re-write</a:t>
            </a:r>
          </a:p>
          <a:p>
            <a:r>
              <a:rPr lang="en-US" dirty="0"/>
              <a:t>Keep writing </a:t>
            </a:r>
          </a:p>
          <a:p>
            <a:endParaRPr lang="en-US" dirty="0"/>
          </a:p>
        </p:txBody>
      </p:sp>
      <p:graphicFrame>
        <p:nvGraphicFramePr>
          <p:cNvPr id="5" name="Table 4">
            <a:extLst>
              <a:ext uri="{FF2B5EF4-FFF2-40B4-BE49-F238E27FC236}">
                <a16:creationId xmlns:a16="http://schemas.microsoft.com/office/drawing/2014/main" id="{3176BDCF-0A57-80EA-CBC8-F44BBC0314A6}"/>
              </a:ext>
            </a:extLst>
          </p:cNvPr>
          <p:cNvGraphicFramePr>
            <a:graphicFrameLocks noGrp="1"/>
          </p:cNvGraphicFramePr>
          <p:nvPr>
            <p:extLst>
              <p:ext uri="{D42A27DB-BD31-4B8C-83A1-F6EECF244321}">
                <p14:modId xmlns:p14="http://schemas.microsoft.com/office/powerpoint/2010/main" val="821638634"/>
              </p:ext>
            </p:extLst>
          </p:nvPr>
        </p:nvGraphicFramePr>
        <p:xfrm>
          <a:off x="5183501" y="739986"/>
          <a:ext cx="6515010" cy="5745221"/>
        </p:xfrm>
        <a:graphic>
          <a:graphicData uri="http://schemas.openxmlformats.org/drawingml/2006/table">
            <a:tbl>
              <a:tblPr firstRow="1" bandRow="1">
                <a:tableStyleId>{5C22544A-7EE6-4342-B048-85BDC9FD1C3A}</a:tableStyleId>
              </a:tblPr>
              <a:tblGrid>
                <a:gridCol w="1347528">
                  <a:extLst>
                    <a:ext uri="{9D8B030D-6E8A-4147-A177-3AD203B41FA5}">
                      <a16:colId xmlns:a16="http://schemas.microsoft.com/office/drawing/2014/main" val="2832238524"/>
                    </a:ext>
                  </a:extLst>
                </a:gridCol>
                <a:gridCol w="1722494">
                  <a:extLst>
                    <a:ext uri="{9D8B030D-6E8A-4147-A177-3AD203B41FA5}">
                      <a16:colId xmlns:a16="http://schemas.microsoft.com/office/drawing/2014/main" val="2268601558"/>
                    </a:ext>
                  </a:extLst>
                </a:gridCol>
                <a:gridCol w="1722494">
                  <a:extLst>
                    <a:ext uri="{9D8B030D-6E8A-4147-A177-3AD203B41FA5}">
                      <a16:colId xmlns:a16="http://schemas.microsoft.com/office/drawing/2014/main" val="2364855511"/>
                    </a:ext>
                  </a:extLst>
                </a:gridCol>
                <a:gridCol w="1722494">
                  <a:extLst>
                    <a:ext uri="{9D8B030D-6E8A-4147-A177-3AD203B41FA5}">
                      <a16:colId xmlns:a16="http://schemas.microsoft.com/office/drawing/2014/main" val="3164141076"/>
                    </a:ext>
                  </a:extLst>
                </a:gridCol>
              </a:tblGrid>
              <a:tr h="1882055">
                <a:tc>
                  <a:txBody>
                    <a:bodyPr/>
                    <a:lstStyle/>
                    <a:p>
                      <a:r>
                        <a:rPr lang="en-US" dirty="0"/>
                        <a:t>Research</a:t>
                      </a:r>
                    </a:p>
                    <a:p>
                      <a:r>
                        <a:rPr lang="en-US" dirty="0"/>
                        <a:t>tools </a:t>
                      </a:r>
                    </a:p>
                  </a:txBody>
                  <a:tcPr/>
                </a:tc>
                <a:tc>
                  <a:txBody>
                    <a:bodyPr/>
                    <a:lstStyle/>
                    <a:p>
                      <a:r>
                        <a:rPr lang="en-US" dirty="0"/>
                        <a:t>Key </a:t>
                      </a:r>
                    </a:p>
                    <a:p>
                      <a:r>
                        <a:rPr lang="en-US" dirty="0"/>
                        <a:t>authors</a:t>
                      </a:r>
                    </a:p>
                  </a:txBody>
                  <a:tcPr/>
                </a:tc>
                <a:tc>
                  <a:txBody>
                    <a:bodyPr/>
                    <a:lstStyle/>
                    <a:p>
                      <a:r>
                        <a:rPr lang="en-US" dirty="0"/>
                        <a:t>How are you planning to use the tools-in your context </a:t>
                      </a:r>
                    </a:p>
                  </a:txBody>
                  <a:tcPr/>
                </a:tc>
                <a:tc>
                  <a:txBody>
                    <a:bodyPr/>
                    <a:lstStyle/>
                    <a:p>
                      <a:r>
                        <a:rPr lang="en-US" dirty="0"/>
                        <a:t>Why these tools- given your aims, objectives and research questions</a:t>
                      </a:r>
                    </a:p>
                  </a:txBody>
                  <a:tcPr/>
                </a:tc>
                <a:extLst>
                  <a:ext uri="{0D108BD9-81ED-4DB2-BD59-A6C34878D82A}">
                    <a16:rowId xmlns:a16="http://schemas.microsoft.com/office/drawing/2014/main" val="3437796798"/>
                  </a:ext>
                </a:extLst>
              </a:tr>
              <a:tr h="1287722">
                <a:tc>
                  <a:txBody>
                    <a:bodyPr/>
                    <a:lstStyle/>
                    <a:p>
                      <a:endParaRPr lang="en-US" dirty="0"/>
                    </a:p>
                    <a:p>
                      <a:endParaRPr lang="en-US" dirty="0"/>
                    </a:p>
                    <a:p>
                      <a:endParaRPr lang="en-US" dirty="0"/>
                    </a:p>
                    <a:p>
                      <a:endParaRPr lang="en-US" dirty="0"/>
                    </a:p>
                  </a:txBody>
                  <a:tcPr/>
                </a:tc>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239124915"/>
                  </a:ext>
                </a:extLst>
              </a:tr>
              <a:tr h="1287722">
                <a:tc>
                  <a:txBody>
                    <a:bodyPr/>
                    <a:lstStyle/>
                    <a:p>
                      <a:endParaRPr lang="en-US" dirty="0"/>
                    </a:p>
                    <a:p>
                      <a:endParaRPr lang="en-US" dirty="0"/>
                    </a:p>
                    <a:p>
                      <a:endParaRPr lang="en-US" dirty="0"/>
                    </a:p>
                    <a:p>
                      <a:endParaRPr lang="en-US" dirty="0"/>
                    </a:p>
                  </a:txBody>
                  <a:tcPr/>
                </a:tc>
                <a:tc>
                  <a:txBody>
                    <a:bodyPr/>
                    <a:lstStyle/>
                    <a:p>
                      <a:endParaRPr lang="en-US" dirty="0"/>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2487049390"/>
                  </a:ext>
                </a:extLst>
              </a:tr>
              <a:tr h="1287722">
                <a:tc>
                  <a:txBody>
                    <a:bodyPr/>
                    <a:lstStyle/>
                    <a:p>
                      <a:endParaRPr lang="en-US" dirty="0"/>
                    </a:p>
                    <a:p>
                      <a:endParaRPr lang="en-US" dirty="0"/>
                    </a:p>
                    <a:p>
                      <a:endParaRPr lang="en-US" dirty="0"/>
                    </a:p>
                    <a:p>
                      <a:endParaRPr lang="en-US" dirty="0"/>
                    </a:p>
                  </a:txBody>
                  <a:tcPr/>
                </a:tc>
                <a:tc>
                  <a:txBody>
                    <a:bodyPr/>
                    <a:lstStyle/>
                    <a:p>
                      <a:endParaRPr lang="en-US" dirty="0"/>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4005836183"/>
                  </a:ext>
                </a:extLst>
              </a:tr>
            </a:tbl>
          </a:graphicData>
        </a:graphic>
      </p:graphicFrame>
    </p:spTree>
    <p:extLst>
      <p:ext uri="{BB962C8B-B14F-4D97-AF65-F5344CB8AC3E}">
        <p14:creationId xmlns:p14="http://schemas.microsoft.com/office/powerpoint/2010/main" val="11507207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F6421-02B4-760E-4246-E786603B2877}"/>
              </a:ext>
            </a:extLst>
          </p:cNvPr>
          <p:cNvSpPr>
            <a:spLocks noGrp="1"/>
          </p:cNvSpPr>
          <p:nvPr>
            <p:ph type="title"/>
          </p:nvPr>
        </p:nvSpPr>
        <p:spPr>
          <a:xfrm>
            <a:off x="691079" y="1472057"/>
            <a:ext cx="10325000" cy="1442463"/>
          </a:xfrm>
        </p:spPr>
        <p:txBody>
          <a:bodyPr>
            <a:normAutofit fontScale="90000"/>
          </a:bodyPr>
          <a:lstStyle/>
          <a:p>
            <a:r>
              <a:rPr lang="en-GB" sz="4400" b="1" spc="-1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Piloting research tools – why bother?</a:t>
            </a:r>
            <a:br>
              <a:rPr lang="en-GB" sz="4400" b="1" spc="-1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br>
            <a:r>
              <a:rPr lang="en-GB" sz="4400" b="1" spc="-1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Interviews &amp; questionnaires</a:t>
            </a:r>
            <a:br>
              <a:rPr lang="en-GB" sz="4400" spc="-10" dirty="0">
                <a:effectLst/>
                <a:latin typeface="Tw Cen MT" panose="020B0602020104020603" pitchFamily="34" charset="0"/>
                <a:ea typeface="Calibri" panose="020F0502020204030204" pitchFamily="34" charset="0"/>
              </a:rPr>
            </a:br>
            <a:endParaRPr lang="en-GB" dirty="0"/>
          </a:p>
        </p:txBody>
      </p:sp>
      <p:sp>
        <p:nvSpPr>
          <p:cNvPr id="3" name="Content Placeholder 2">
            <a:extLst>
              <a:ext uri="{FF2B5EF4-FFF2-40B4-BE49-F238E27FC236}">
                <a16:creationId xmlns:a16="http://schemas.microsoft.com/office/drawing/2014/main" id="{6E08BC8A-6B64-F70B-04B8-C3CABB61B4EF}"/>
              </a:ext>
            </a:extLst>
          </p:cNvPr>
          <p:cNvSpPr>
            <a:spLocks noGrp="1"/>
          </p:cNvSpPr>
          <p:nvPr>
            <p:ph idx="1"/>
          </p:nvPr>
        </p:nvSpPr>
        <p:spPr>
          <a:xfrm>
            <a:off x="691078" y="2687939"/>
            <a:ext cx="10914767" cy="3923876"/>
          </a:xfrm>
        </p:spPr>
        <p:txBody>
          <a:bodyPr>
            <a:normAutofit lnSpcReduction="10000"/>
          </a:bodyPr>
          <a:lstStyle/>
          <a:p>
            <a:pPr marL="0" indent="0">
              <a:buNone/>
            </a:pPr>
            <a:r>
              <a:rPr lang="en-GB" b="1" dirty="0">
                <a:latin typeface="Verdana" panose="020B0604030504040204" pitchFamily="34" charset="0"/>
                <a:ea typeface="Verdana" panose="020B0604030504040204" pitchFamily="34" charset="0"/>
                <a:cs typeface="Verdana" panose="020B0604030504040204" pitchFamily="34" charset="0"/>
              </a:rPr>
              <a:t>Piloting is crucial:</a:t>
            </a:r>
          </a:p>
          <a:p>
            <a:pPr marL="0" indent="0">
              <a:buNone/>
            </a:pPr>
            <a:endParaRPr lang="en-GB" dirty="0">
              <a:latin typeface="Verdana" panose="020B0604030504040204" pitchFamily="34" charset="0"/>
              <a:ea typeface="Verdana" panose="020B0604030504040204" pitchFamily="34" charset="0"/>
              <a:cs typeface="Verdana" panose="020B0604030504040204" pitchFamily="34" charset="0"/>
            </a:endParaRPr>
          </a:p>
          <a:p>
            <a:r>
              <a:rPr lang="en-GB" dirty="0">
                <a:latin typeface="Verdana" panose="020B0604030504040204" pitchFamily="34" charset="0"/>
                <a:ea typeface="Verdana" panose="020B0604030504040204" pitchFamily="34" charset="0"/>
                <a:cs typeface="Verdana" panose="020B0604030504040204" pitchFamily="34" charset="0"/>
              </a:rPr>
              <a:t>ensure that researcher has included questions necessary to measure the concept being studied (</a:t>
            </a:r>
            <a:r>
              <a:rPr lang="en-GB" dirty="0" err="1">
                <a:latin typeface="Verdana" panose="020B0604030504040204" pitchFamily="34" charset="0"/>
                <a:ea typeface="Verdana" panose="020B0604030504040204" pitchFamily="34" charset="0"/>
                <a:cs typeface="Verdana" panose="020B0604030504040204" pitchFamily="34" charset="0"/>
              </a:rPr>
              <a:t>Dikko</a:t>
            </a:r>
            <a:r>
              <a:rPr lang="en-GB" dirty="0">
                <a:latin typeface="Verdana" panose="020B0604030504040204" pitchFamily="34" charset="0"/>
                <a:ea typeface="Verdana" panose="020B0604030504040204" pitchFamily="34" charset="0"/>
                <a:cs typeface="Verdana" panose="020B0604030504040204" pitchFamily="34" charset="0"/>
              </a:rPr>
              <a:t>, 2016)</a:t>
            </a:r>
          </a:p>
          <a:p>
            <a:r>
              <a:rPr lang="en-GB" dirty="0">
                <a:latin typeface="Verdana" panose="020B0604030504040204" pitchFamily="34" charset="0"/>
                <a:ea typeface="Verdana" panose="020B0604030504040204" pitchFamily="34" charset="0"/>
                <a:cs typeface="Verdana" panose="020B0604030504040204" pitchFamily="34" charset="0"/>
              </a:rPr>
              <a:t>help identify if there are flaws, or limitations within the interview design that allow necessary modifications to the major study (</a:t>
            </a:r>
            <a:r>
              <a:rPr lang="en-GB" dirty="0" err="1">
                <a:latin typeface="Verdana" panose="020B0604030504040204" pitchFamily="34" charset="0"/>
                <a:ea typeface="Verdana" panose="020B0604030504040204" pitchFamily="34" charset="0"/>
                <a:cs typeface="Verdana" panose="020B0604030504040204" pitchFamily="34" charset="0"/>
              </a:rPr>
              <a:t>Kvale</a:t>
            </a:r>
            <a:r>
              <a:rPr lang="en-GB" dirty="0">
                <a:latin typeface="Verdana" panose="020B0604030504040204" pitchFamily="34" charset="0"/>
                <a:ea typeface="Verdana" panose="020B0604030504040204" pitchFamily="34" charset="0"/>
                <a:cs typeface="Verdana" panose="020B0604030504040204" pitchFamily="34" charset="0"/>
              </a:rPr>
              <a:t>, 2007) </a:t>
            </a:r>
          </a:p>
          <a:p>
            <a:r>
              <a:rPr lang="en-GB" dirty="0">
                <a:latin typeface="Verdana" panose="020B0604030504040204" pitchFamily="34" charset="0"/>
                <a:ea typeface="Verdana" panose="020B0604030504040204" pitchFamily="34" charset="0"/>
                <a:cs typeface="Verdana" panose="020B0604030504040204" pitchFamily="34" charset="0"/>
              </a:rPr>
              <a:t>To ensure validity- reliability- and trustworthiness</a:t>
            </a:r>
          </a:p>
          <a:p>
            <a:pPr marL="0" indent="0">
              <a:buNone/>
            </a:pPr>
            <a:endParaRPr lang="en-GB" dirty="0">
              <a:latin typeface="Verdana" panose="020B0604030504040204" pitchFamily="34" charset="0"/>
              <a:ea typeface="Verdana" panose="020B0604030504040204" pitchFamily="34" charset="0"/>
              <a:cs typeface="Verdana" panose="020B0604030504040204" pitchFamily="34" charset="0"/>
            </a:endParaRPr>
          </a:p>
          <a:p>
            <a:pPr marL="0" indent="0">
              <a:buNone/>
            </a:pPr>
            <a:r>
              <a:rPr lang="en-GB" sz="2400" b="1" dirty="0">
                <a:solidFill>
                  <a:srgbClr val="FF0000"/>
                </a:solidFill>
                <a:latin typeface="Verdana" panose="020B0604030504040204" pitchFamily="34" charset="0"/>
                <a:ea typeface="Verdana" panose="020B0604030504040204" pitchFamily="34" charset="0"/>
                <a:cs typeface="Verdana" panose="020B0604030504040204" pitchFamily="34" charset="0"/>
              </a:rPr>
              <a:t>Paired work- and piloting tools with group</a:t>
            </a:r>
          </a:p>
          <a:p>
            <a:pPr marL="0" indent="0">
              <a:buNone/>
            </a:pPr>
            <a:endParaRPr lang="en-GB" dirty="0">
              <a:latin typeface="Verdana" panose="020B0604030504040204" pitchFamily="34" charset="0"/>
              <a:ea typeface="Verdana" panose="020B0604030504040204" pitchFamily="34" charset="0"/>
              <a:cs typeface="Verdana" panose="020B0604030504040204" pitchFamily="34" charset="0"/>
            </a:endParaRP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7621227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EEF3A47-C42B-0305-B682-2E869B0C114B}"/>
              </a:ext>
            </a:extLst>
          </p:cNvPr>
          <p:cNvSpPr>
            <a:spLocks noGrp="1"/>
          </p:cNvSpPr>
          <p:nvPr>
            <p:ph type="title"/>
          </p:nvPr>
        </p:nvSpPr>
        <p:spPr>
          <a:xfrm>
            <a:off x="549762" y="725951"/>
            <a:ext cx="11460853" cy="1442463"/>
          </a:xfrm>
        </p:spPr>
        <p:txBody>
          <a:bodyPr>
            <a:normAutofit/>
          </a:bodyPr>
          <a:lstStyle/>
          <a:p>
            <a:r>
              <a:rPr lang="en-GB" sz="3600" b="1" spc="-1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What do I include in a methodology and methods chapter? </a:t>
            </a:r>
            <a:r>
              <a:rPr lang="en-GB" sz="3600" b="1" spc="-10" dirty="0">
                <a:solidFill>
                  <a:srgbClr val="00B050"/>
                </a:solidFill>
                <a:latin typeface="Verdana" panose="020B0604030504040204" pitchFamily="34" charset="0"/>
                <a:ea typeface="Verdana" panose="020B0604030504040204" pitchFamily="34" charset="0"/>
                <a:cs typeface="Verdana" panose="020B0604030504040204" pitchFamily="34" charset="0"/>
              </a:rPr>
              <a:t>Review </a:t>
            </a:r>
            <a:r>
              <a:rPr lang="en-GB" sz="3600" b="1" spc="-1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your draft </a:t>
            </a:r>
            <a:r>
              <a:rPr lang="en-GB" sz="3600" b="1" spc="-10" dirty="0">
                <a:solidFill>
                  <a:srgbClr val="00B050"/>
                </a:solidFill>
                <a:effectLst/>
                <a:latin typeface="Verdana" panose="020B0604030504040204" pitchFamily="34" charset="0"/>
                <a:ea typeface="Verdana" panose="020B0604030504040204" pitchFamily="34" charset="0"/>
                <a:cs typeface="Verdana" panose="020B0604030504040204" pitchFamily="34" charset="0"/>
                <a:sym typeface="Wingdings" pitchFamily="2" charset="2"/>
              </a:rPr>
              <a:t></a:t>
            </a:r>
            <a:endParaRPr lang="en-GB" sz="3600" b="1"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sp>
        <p:nvSpPr>
          <p:cNvPr id="8" name="Content Placeholder 7">
            <a:extLst>
              <a:ext uri="{FF2B5EF4-FFF2-40B4-BE49-F238E27FC236}">
                <a16:creationId xmlns:a16="http://schemas.microsoft.com/office/drawing/2014/main" id="{00F9D784-DC92-8788-33F5-236D4E5C35FF}"/>
              </a:ext>
            </a:extLst>
          </p:cNvPr>
          <p:cNvSpPr>
            <a:spLocks noGrp="1"/>
          </p:cNvSpPr>
          <p:nvPr>
            <p:ph idx="1"/>
          </p:nvPr>
        </p:nvSpPr>
        <p:spPr>
          <a:xfrm>
            <a:off x="703384" y="2168414"/>
            <a:ext cx="11197883" cy="4689586"/>
          </a:xfrm>
        </p:spPr>
        <p:txBody>
          <a:bodyPr>
            <a:noAutofit/>
          </a:bodyPr>
          <a:lstStyle/>
          <a:p>
            <a:pPr marL="0" indent="0">
              <a:buNone/>
            </a:pPr>
            <a:r>
              <a:rPr lang="en-GB" sz="2400" b="1" i="0" dirty="0">
                <a:solidFill>
                  <a:srgbClr val="212529"/>
                </a:solidFill>
                <a:effectLst/>
                <a:latin typeface="Verdana" panose="020B0604030504040204" pitchFamily="34" charset="0"/>
                <a:ea typeface="Verdana" panose="020B0604030504040204" pitchFamily="34" charset="0"/>
                <a:cs typeface="Verdana" panose="020B0604030504040204" pitchFamily="34" charset="0"/>
                <a:sym typeface="Wingdings" pitchFamily="2" charset="2"/>
              </a:rPr>
              <a:t>This </a:t>
            </a:r>
            <a:r>
              <a:rPr lang="en-GB" sz="2400" b="1" i="0" dirty="0">
                <a:solidFill>
                  <a:srgbClr val="212529"/>
                </a:solidFill>
                <a:effectLst/>
                <a:latin typeface="Verdana" panose="020B0604030504040204" pitchFamily="34" charset="0"/>
                <a:ea typeface="Verdana" panose="020B0604030504040204" pitchFamily="34" charset="0"/>
                <a:cs typeface="Verdana" panose="020B0604030504040204" pitchFamily="34" charset="0"/>
              </a:rPr>
              <a:t>chapter of </a:t>
            </a:r>
            <a:r>
              <a:rPr lang="en-GB" sz="2400" b="1" dirty="0">
                <a:solidFill>
                  <a:srgbClr val="212529"/>
                </a:solidFill>
                <a:latin typeface="Verdana" panose="020B0604030504040204" pitchFamily="34" charset="0"/>
                <a:ea typeface="Verdana" panose="020B0604030504040204" pitchFamily="34" charset="0"/>
                <a:cs typeface="Verdana" panose="020B0604030504040204" pitchFamily="34" charset="0"/>
              </a:rPr>
              <a:t>your </a:t>
            </a:r>
            <a:r>
              <a:rPr lang="en-GB" sz="2400" b="1" i="0" dirty="0">
                <a:solidFill>
                  <a:srgbClr val="212529"/>
                </a:solidFill>
                <a:effectLst/>
                <a:latin typeface="Verdana" panose="020B0604030504040204" pitchFamily="34" charset="0"/>
                <a:ea typeface="Verdana" panose="020B0604030504040204" pitchFamily="34" charset="0"/>
                <a:cs typeface="Verdana" panose="020B0604030504040204" pitchFamily="34" charset="0"/>
              </a:rPr>
              <a:t>research study should</a:t>
            </a:r>
          </a:p>
          <a:p>
            <a:r>
              <a:rPr lang="en-GB" sz="2400" b="0" i="0" dirty="0">
                <a:solidFill>
                  <a:srgbClr val="212529"/>
                </a:solidFill>
                <a:effectLst/>
                <a:latin typeface="Verdana" panose="020B0604030504040204" pitchFamily="34" charset="0"/>
                <a:ea typeface="Verdana" panose="020B0604030504040204" pitchFamily="34" charset="0"/>
                <a:cs typeface="Verdana" panose="020B0604030504040204" pitchFamily="34" charset="0"/>
              </a:rPr>
              <a:t>Combine </a:t>
            </a:r>
            <a:r>
              <a:rPr lang="en-GB" sz="2400" dirty="0">
                <a:solidFill>
                  <a:srgbClr val="212529"/>
                </a:solidFill>
                <a:latin typeface="Verdana" panose="020B0604030504040204" pitchFamily="34" charset="0"/>
                <a:ea typeface="Verdana" panose="020B0604030504040204" pitchFamily="34" charset="0"/>
                <a:cs typeface="Verdana" panose="020B0604030504040204" pitchFamily="34" charset="0"/>
              </a:rPr>
              <a:t>brief </a:t>
            </a:r>
            <a:r>
              <a:rPr lang="en-GB" sz="2400" b="0" i="0" dirty="0">
                <a:solidFill>
                  <a:srgbClr val="212529"/>
                </a:solidFill>
                <a:effectLst/>
                <a:latin typeface="Verdana" panose="020B0604030504040204" pitchFamily="34" charset="0"/>
                <a:ea typeface="Verdana" panose="020B0604030504040204" pitchFamily="34" charset="0"/>
                <a:cs typeface="Verdana" panose="020B0604030504040204" pitchFamily="34" charset="0"/>
              </a:rPr>
              <a:t>description/ intro – with an analysis of your theoretical framework, research design, research methods/tools, approaches and methods of data analysis.</a:t>
            </a:r>
          </a:p>
          <a:p>
            <a:r>
              <a:rPr lang="en-GB" sz="2400" dirty="0">
                <a:solidFill>
                  <a:srgbClr val="212529"/>
                </a:solidFill>
                <a:latin typeface="Verdana" panose="020B0604030504040204" pitchFamily="34" charset="0"/>
                <a:ea typeface="Verdana" panose="020B0604030504040204" pitchFamily="34" charset="0"/>
                <a:cs typeface="Verdana" panose="020B0604030504040204" pitchFamily="34" charset="0"/>
              </a:rPr>
              <a:t>Justify why the methods/ tools applicable / ‘fit for purpose’</a:t>
            </a:r>
            <a:endParaRPr lang="en-GB" sz="2400" b="0" i="0" dirty="0">
              <a:solidFill>
                <a:srgbClr val="212529"/>
              </a:solidFill>
              <a:effectLst/>
              <a:latin typeface="Verdana" panose="020B0604030504040204" pitchFamily="34" charset="0"/>
              <a:ea typeface="Verdana" panose="020B0604030504040204" pitchFamily="34" charset="0"/>
              <a:cs typeface="Verdana" panose="020B0604030504040204" pitchFamily="34" charset="0"/>
            </a:endParaRPr>
          </a:p>
          <a:p>
            <a:r>
              <a:rPr lang="en-GB" sz="2400" dirty="0">
                <a:solidFill>
                  <a:srgbClr val="212529"/>
                </a:solidFill>
                <a:latin typeface="Verdana" panose="020B0604030504040204" pitchFamily="34" charset="0"/>
                <a:ea typeface="Verdana" panose="020B0604030504040204" pitchFamily="34" charset="0"/>
                <a:cs typeface="Verdana" panose="020B0604030504040204" pitchFamily="34" charset="0"/>
              </a:rPr>
              <a:t>J</a:t>
            </a:r>
            <a:r>
              <a:rPr lang="en-GB" sz="2400" b="0" i="0" dirty="0">
                <a:solidFill>
                  <a:srgbClr val="212529"/>
                </a:solidFill>
                <a:effectLst/>
                <a:latin typeface="Verdana" panose="020B0604030504040204" pitchFamily="34" charset="0"/>
                <a:ea typeface="Verdana" panose="020B0604030504040204" pitchFamily="34" charset="0"/>
                <a:cs typeface="Verdana" panose="020B0604030504040204" pitchFamily="34" charset="0"/>
              </a:rPr>
              <a:t>ustifies your choices by describing advantages- how piloted and developed- but recognising limitations of methods/tools, approach and design</a:t>
            </a:r>
          </a:p>
          <a:p>
            <a:pPr marL="0" indent="0">
              <a:buNone/>
            </a:pPr>
            <a:r>
              <a:rPr lang="en-GB" b="1" dirty="0">
                <a:solidFill>
                  <a:srgbClr val="212529"/>
                </a:solidFill>
                <a:latin typeface="Verdana" panose="020B0604030504040204" pitchFamily="34" charset="0"/>
                <a:ea typeface="Verdana" panose="020B0604030504040204" pitchFamily="34" charset="0"/>
                <a:cs typeface="Verdana" panose="020B0604030504040204" pitchFamily="34" charset="0"/>
              </a:rPr>
              <a:t>Drafting and refining final version? Need for critical reading and </a:t>
            </a:r>
            <a:r>
              <a:rPr lang="en-GB" b="1" dirty="0" err="1">
                <a:solidFill>
                  <a:srgbClr val="212529"/>
                </a:solidFill>
                <a:latin typeface="Verdana" panose="020B0604030504040204" pitchFamily="34" charset="0"/>
                <a:ea typeface="Verdana" panose="020B0604030504040204" pitchFamily="34" charset="0"/>
                <a:cs typeface="Verdana" panose="020B0604030504040204" pitchFamily="34" charset="0"/>
              </a:rPr>
              <a:t>notemaking</a:t>
            </a:r>
            <a:r>
              <a:rPr lang="en-GB" b="1" dirty="0">
                <a:solidFill>
                  <a:srgbClr val="212529"/>
                </a:solidFill>
                <a:latin typeface="Verdana" panose="020B0604030504040204" pitchFamily="34" charset="0"/>
                <a:ea typeface="Verdana" panose="020B0604030504040204" pitchFamily="34" charset="0"/>
                <a:cs typeface="Verdana" panose="020B0604030504040204" pitchFamily="34" charset="0"/>
              </a:rPr>
              <a:t> using core textbooks and specific journal articles</a:t>
            </a:r>
            <a:r>
              <a:rPr lang="en-GB" dirty="0">
                <a:solidFill>
                  <a:srgbClr val="212529"/>
                </a:solidFill>
                <a:latin typeface="Verdana" panose="020B0604030504040204" pitchFamily="34" charset="0"/>
                <a:ea typeface="Verdana" panose="020B0604030504040204" pitchFamily="34" charset="0"/>
                <a:cs typeface="Verdana" panose="020B0604030504040204" pitchFamily="34" charset="0"/>
              </a:rPr>
              <a:t> </a:t>
            </a:r>
          </a:p>
          <a:p>
            <a:pPr marL="0" indent="0">
              <a:buNone/>
            </a:pPr>
            <a:endParaRPr lang="en-GB" dirty="0">
              <a:solidFill>
                <a:srgbClr val="212529"/>
              </a:solidFill>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3506163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7FF21-A779-6938-C20C-1C87C6D1391D}"/>
              </a:ext>
            </a:extLst>
          </p:cNvPr>
          <p:cNvSpPr>
            <a:spLocks noGrp="1"/>
          </p:cNvSpPr>
          <p:nvPr>
            <p:ph type="title"/>
          </p:nvPr>
        </p:nvSpPr>
        <p:spPr/>
        <p:txBody>
          <a:bodyPr/>
          <a:lstStyle/>
          <a:p>
            <a:r>
              <a:rPr lang="en-US" b="1" dirty="0">
                <a:solidFill>
                  <a:srgbClr val="00B050"/>
                </a:solidFill>
                <a:latin typeface="Verdana" panose="020B0604030504040204" pitchFamily="34" charset="0"/>
                <a:ea typeface="Verdana" panose="020B0604030504040204" pitchFamily="34" charset="0"/>
                <a:cs typeface="Verdana" panose="020B0604030504040204" pitchFamily="34" charset="0"/>
              </a:rPr>
              <a:t>Review and revise overall structure ? 12,000 words </a:t>
            </a:r>
          </a:p>
        </p:txBody>
      </p:sp>
      <p:sp>
        <p:nvSpPr>
          <p:cNvPr id="3" name="Content Placeholder 2">
            <a:extLst>
              <a:ext uri="{FF2B5EF4-FFF2-40B4-BE49-F238E27FC236}">
                <a16:creationId xmlns:a16="http://schemas.microsoft.com/office/drawing/2014/main" id="{07B2B29A-69C3-0BE2-3FD4-D42F75CB3074}"/>
              </a:ext>
            </a:extLst>
          </p:cNvPr>
          <p:cNvSpPr>
            <a:spLocks noGrp="1"/>
          </p:cNvSpPr>
          <p:nvPr>
            <p:ph idx="1"/>
          </p:nvPr>
        </p:nvSpPr>
        <p:spPr>
          <a:xfrm>
            <a:off x="691079" y="2340131"/>
            <a:ext cx="10872564" cy="4285752"/>
          </a:xfrm>
        </p:spPr>
        <p:txBody>
          <a:bodyPr>
            <a:normAutofit/>
          </a:bodyPr>
          <a:lstStyle/>
          <a:p>
            <a:r>
              <a:rPr lang="en-US" sz="2400" dirty="0">
                <a:latin typeface="Verdana" panose="020B0604030504040204" pitchFamily="34" charset="0"/>
                <a:ea typeface="Verdana" panose="020B0604030504040204" pitchFamily="34" charset="0"/>
                <a:cs typeface="Verdana" panose="020B0604030504040204" pitchFamily="34" charset="0"/>
              </a:rPr>
              <a:t>See </a:t>
            </a:r>
            <a:r>
              <a:rPr lang="en-US" sz="2400" dirty="0" err="1">
                <a:latin typeface="Verdana" panose="020B0604030504040204" pitchFamily="34" charset="0"/>
                <a:ea typeface="Verdana" panose="020B0604030504040204" pitchFamily="34" charset="0"/>
                <a:cs typeface="Verdana" panose="020B0604030504040204" pitchFamily="34" charset="0"/>
              </a:rPr>
              <a:t>moodle</a:t>
            </a:r>
            <a:r>
              <a:rPr lang="en-US" sz="2400" dirty="0">
                <a:latin typeface="Verdana" panose="020B0604030504040204" pitchFamily="34" charset="0"/>
                <a:ea typeface="Verdana" panose="020B0604030504040204" pitchFamily="34" charset="0"/>
                <a:cs typeface="Verdana" panose="020B0604030504040204" pitchFamily="34" charset="0"/>
              </a:rPr>
              <a:t> page and ‘Resources’ </a:t>
            </a:r>
          </a:p>
          <a:p>
            <a:pPr marL="0" indent="0">
              <a:buNone/>
            </a:pPr>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hlinkClick r:id="rId2"/>
              </a:rPr>
              <a:t>https://moodle.uwtsd.ac.uk/course/view.php?id=6837&amp;section=9</a:t>
            </a:r>
            <a:endParaRPr lang="en-US" sz="2400" dirty="0">
              <a:latin typeface="Verdana" panose="020B0604030504040204" pitchFamily="34" charset="0"/>
              <a:ea typeface="Verdana" panose="020B0604030504040204" pitchFamily="34" charset="0"/>
              <a:cs typeface="Verdana" panose="020B0604030504040204" pitchFamily="34" charset="0"/>
            </a:endParaRPr>
          </a:p>
          <a:p>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latin typeface="Verdana" panose="020B0604030504040204" pitchFamily="34" charset="0"/>
                <a:ea typeface="Verdana" panose="020B0604030504040204" pitchFamily="34" charset="0"/>
                <a:cs typeface="Verdana" panose="020B0604030504040204" pitchFamily="34" charset="0"/>
              </a:rPr>
              <a:t>Questions about your draft structure and content page?</a:t>
            </a:r>
          </a:p>
          <a:p>
            <a:endParaRPr lang="en-US" sz="2400" dirty="0">
              <a:latin typeface="Verdana" panose="020B0604030504040204" pitchFamily="34" charset="0"/>
              <a:ea typeface="Verdana" panose="020B0604030504040204" pitchFamily="34" charset="0"/>
              <a:cs typeface="Verdana" panose="020B0604030504040204" pitchFamily="34" charset="0"/>
            </a:endParaRPr>
          </a:p>
          <a:p>
            <a:r>
              <a:rPr lang="en-US" sz="2400" dirty="0">
                <a:solidFill>
                  <a:srgbClr val="FF0000"/>
                </a:solidFill>
                <a:latin typeface="Verdana" panose="020B0604030504040204" pitchFamily="34" charset="0"/>
                <a:ea typeface="Verdana" panose="020B0604030504040204" pitchFamily="34" charset="0"/>
                <a:cs typeface="Verdana" panose="020B0604030504040204" pitchFamily="34" charset="0"/>
              </a:rPr>
              <a:t>Revise overall structure- if needed- and make notes on what you plan to do next </a:t>
            </a:r>
          </a:p>
          <a:p>
            <a:endParaRPr lang="en-US" sz="2400" dirty="0">
              <a:latin typeface="Verdana" panose="020B0604030504040204" pitchFamily="34" charset="0"/>
              <a:ea typeface="Verdana" panose="020B0604030504040204" pitchFamily="34" charset="0"/>
              <a:cs typeface="Verdana" panose="020B0604030504040204" pitchFamily="34" charset="0"/>
            </a:endParaRPr>
          </a:p>
          <a:p>
            <a:endParaRPr lang="en-US" sz="24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37734672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1" name="Rectangle 90">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dirty="0">
              <a:solidFill>
                <a:schemeClr val="tx1"/>
              </a:solidFill>
            </a:endParaRPr>
          </a:p>
        </p:txBody>
      </p:sp>
      <p:pic>
        <p:nvPicPr>
          <p:cNvPr id="7" name="Picture 6" descr="Magnifying glass and question mark">
            <a:extLst>
              <a:ext uri="{FF2B5EF4-FFF2-40B4-BE49-F238E27FC236}">
                <a16:creationId xmlns:a16="http://schemas.microsoft.com/office/drawing/2014/main" id="{A2753DD0-F83C-23F1-B537-2AED4B4C8ECF}"/>
              </a:ext>
            </a:extLst>
          </p:cNvPr>
          <p:cNvPicPr>
            <a:picLocks noChangeAspect="1"/>
          </p:cNvPicPr>
          <p:nvPr/>
        </p:nvPicPr>
        <p:blipFill rotWithShape="1">
          <a:blip r:embed="rId2"/>
          <a:srcRect/>
          <a:stretch/>
        </p:blipFill>
        <p:spPr>
          <a:xfrm>
            <a:off x="6213" y="11"/>
            <a:ext cx="12191980" cy="6857989"/>
          </a:xfrm>
          <a:prstGeom prst="rect">
            <a:avLst/>
          </a:prstGeom>
        </p:spPr>
      </p:pic>
      <p:grpSp>
        <p:nvGrpSpPr>
          <p:cNvPr id="93" name="Group 92">
            <a:extLst>
              <a:ext uri="{FF2B5EF4-FFF2-40B4-BE49-F238E27FC236}">
                <a16:creationId xmlns:a16="http://schemas.microsoft.com/office/drawing/2014/main" id="{4A1F22E2-9813-4EBC-A701-AAAA6ED15D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94" name="Straight Connector 93">
              <a:extLst>
                <a:ext uri="{FF2B5EF4-FFF2-40B4-BE49-F238E27FC236}">
                  <a16:creationId xmlns:a16="http://schemas.microsoft.com/office/drawing/2014/main" id="{7F8B7518-BB87-4DEF-913D-A2C5C7E898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27FA77DC-D6FA-4AF0-A95F-D85CBE0CE9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8B31CC20-67CB-426B-9FFC-86FBB5EA62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EF16F19F-AFAD-4BB8-BADC-94042BA78F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6A21872D-2D68-4EB1-A577-7F00EF355BD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7B199ACF-202D-4583-B640-4C058ED565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E3BC0596-61D3-4355-A982-C094F43CBB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F851CA5D-B2E2-4379-B91C-7B20CCE967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22794494-F766-402C-9809-2B7281C26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034BC5DD-5792-4415-B452-36FC7DB9D7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12D5BC48-7901-4D5B-AD85-A6FCC73C24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A7ABEFD0-8063-4DE5-9CA3-737A677507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CAA24B3D-8D0A-479A-B1D0-06EF71D6F8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8F56DE0E-53B5-4582-80B2-722B3BCFE2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25883FE8-A185-4697-8586-55EED58A55B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68896C73-323B-4B40-8CA7-A60CB0C668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BEF23969-C27D-45AA-837C-C07705B0AD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C3FEA341-5A10-448E-A0F8-6D0718B852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61EE197-BD9A-4965-84E0-BB65569A7DA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F6FCEBE5-19AB-4C9B-8AC6-78A104965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A0E1E700-F8E3-4452-95DE-C8B0FE50A2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5C295082-1371-47D6-A2AB-35BE9A7F28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E1A10ADB-4739-4067-852F-DFA06CC8EC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D406801A-B91F-4D65-8E7B-2273ADD21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662C9FE0-C4B7-41D4-B2F5-B9C177CCBB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4B487A2F-0D93-4B96-A88E-A7C3050D62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E94C9A55-5148-43BC-9F3C-1EA2B7BC5DF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38B2033D-57C6-4263-BCBC-4F717C9622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41D041FE-8BBF-4472-9BA9-274FF791E2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2F09DF04-1192-4720-BC8C-10F3AA1C44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D24BB435-2932-44F7-AC2E-D5A16116EB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126" name="Freeform: Shape 125">
            <a:extLst>
              <a:ext uri="{FF2B5EF4-FFF2-40B4-BE49-F238E27FC236}">
                <a16:creationId xmlns:a16="http://schemas.microsoft.com/office/drawing/2014/main" id="{445FE972-3FD1-42A0-917A-5FC226BB7D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5" y="3657600"/>
            <a:ext cx="12198214" cy="3200399"/>
          </a:xfrm>
          <a:custGeom>
            <a:avLst/>
            <a:gdLst>
              <a:gd name="connsiteX0" fmla="*/ 8951169 w 12179808"/>
              <a:gd name="connsiteY0" fmla="*/ 14 h 3200399"/>
              <a:gd name="connsiteX1" fmla="*/ 11653845 w 12179808"/>
              <a:gd name="connsiteY1" fmla="*/ 98641 h 3200399"/>
              <a:gd name="connsiteX2" fmla="*/ 12178450 w 12179808"/>
              <a:gd name="connsiteY2" fmla="*/ 134761 h 3200399"/>
              <a:gd name="connsiteX3" fmla="*/ 12178450 w 12179808"/>
              <a:gd name="connsiteY3" fmla="*/ 852282 h 3200399"/>
              <a:gd name="connsiteX4" fmla="*/ 12179808 w 12179808"/>
              <a:gd name="connsiteY4" fmla="*/ 852282 h 3200399"/>
              <a:gd name="connsiteX5" fmla="*/ 12179808 w 12179808"/>
              <a:gd name="connsiteY5" fmla="*/ 1752600 h 3200399"/>
              <a:gd name="connsiteX6" fmla="*/ 12179808 w 12179808"/>
              <a:gd name="connsiteY6" fmla="*/ 1981199 h 3200399"/>
              <a:gd name="connsiteX7" fmla="*/ 12179808 w 12179808"/>
              <a:gd name="connsiteY7" fmla="*/ 3200399 h 3200399"/>
              <a:gd name="connsiteX8" fmla="*/ 0 w 12179808"/>
              <a:gd name="connsiteY8" fmla="*/ 3200399 h 3200399"/>
              <a:gd name="connsiteX9" fmla="*/ 0 w 12179808"/>
              <a:gd name="connsiteY9" fmla="*/ 1981199 h 3200399"/>
              <a:gd name="connsiteX10" fmla="*/ 0 w 12179808"/>
              <a:gd name="connsiteY10" fmla="*/ 1752600 h 3200399"/>
              <a:gd name="connsiteX11" fmla="*/ 0 w 12179808"/>
              <a:gd name="connsiteY11" fmla="*/ 940776 h 3200399"/>
              <a:gd name="connsiteX12" fmla="*/ 0 w 12179808"/>
              <a:gd name="connsiteY12" fmla="*/ 852282 h 3200399"/>
              <a:gd name="connsiteX13" fmla="*/ 0 w 12179808"/>
              <a:gd name="connsiteY13" fmla="*/ 475166 h 3200399"/>
              <a:gd name="connsiteX14" fmla="*/ 8951169 w 12179808"/>
              <a:gd name="connsiteY14" fmla="*/ 14 h 3200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79808" h="3200399">
                <a:moveTo>
                  <a:pt x="8951169" y="14"/>
                </a:moveTo>
                <a:cubicBezTo>
                  <a:pt x="9704520" y="748"/>
                  <a:pt x="10578586" y="29202"/>
                  <a:pt x="11653845" y="98641"/>
                </a:cubicBezTo>
                <a:lnTo>
                  <a:pt x="12178450" y="134761"/>
                </a:lnTo>
                <a:lnTo>
                  <a:pt x="12178450" y="852282"/>
                </a:lnTo>
                <a:lnTo>
                  <a:pt x="12179808" y="852282"/>
                </a:lnTo>
                <a:lnTo>
                  <a:pt x="12179808" y="1752600"/>
                </a:lnTo>
                <a:lnTo>
                  <a:pt x="12179808" y="1981199"/>
                </a:lnTo>
                <a:lnTo>
                  <a:pt x="12179808" y="3200399"/>
                </a:lnTo>
                <a:lnTo>
                  <a:pt x="0" y="3200399"/>
                </a:lnTo>
                <a:lnTo>
                  <a:pt x="0" y="1981199"/>
                </a:lnTo>
                <a:lnTo>
                  <a:pt x="0" y="1752600"/>
                </a:lnTo>
                <a:lnTo>
                  <a:pt x="0" y="940776"/>
                </a:lnTo>
                <a:lnTo>
                  <a:pt x="0" y="852282"/>
                </a:lnTo>
                <a:lnTo>
                  <a:pt x="0" y="475166"/>
                </a:lnTo>
                <a:cubicBezTo>
                  <a:pt x="4768989" y="475166"/>
                  <a:pt x="5812206" y="-3043"/>
                  <a:pt x="8951169" y="14"/>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4" name="Title 3">
            <a:extLst>
              <a:ext uri="{FF2B5EF4-FFF2-40B4-BE49-F238E27FC236}">
                <a16:creationId xmlns:a16="http://schemas.microsoft.com/office/drawing/2014/main" id="{A26D1CAC-61D8-3F2D-3914-DBB789848080}"/>
              </a:ext>
            </a:extLst>
          </p:cNvPr>
          <p:cNvSpPr>
            <a:spLocks noGrp="1"/>
          </p:cNvSpPr>
          <p:nvPr>
            <p:ph type="ctrTitle"/>
          </p:nvPr>
        </p:nvSpPr>
        <p:spPr>
          <a:xfrm>
            <a:off x="940354" y="4996542"/>
            <a:ext cx="10325635" cy="975150"/>
          </a:xfrm>
        </p:spPr>
        <p:txBody>
          <a:bodyPr>
            <a:normAutofit/>
          </a:bodyPr>
          <a:lstStyle/>
          <a:p>
            <a:r>
              <a:rPr lang="en-GB" b="1" dirty="0">
                <a:solidFill>
                  <a:srgbClr val="00B050"/>
                </a:solidFill>
                <a:latin typeface="Verdana" panose="020B0604030504040204" pitchFamily="34" charset="0"/>
                <a:ea typeface="Verdana" panose="020B0604030504040204" pitchFamily="34" charset="0"/>
                <a:cs typeface="Verdana" panose="020B0604030504040204" pitchFamily="34" charset="0"/>
              </a:rPr>
              <a:t>Analysing what we see?</a:t>
            </a:r>
          </a:p>
        </p:txBody>
      </p:sp>
    </p:spTree>
    <p:extLst>
      <p:ext uri="{BB962C8B-B14F-4D97-AF65-F5344CB8AC3E}">
        <p14:creationId xmlns:p14="http://schemas.microsoft.com/office/powerpoint/2010/main" val="2038515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937CD-4F6D-DCF7-812E-6FF46BCA7EFD}"/>
              </a:ext>
            </a:extLst>
          </p:cNvPr>
          <p:cNvSpPr>
            <a:spLocks noGrp="1"/>
          </p:cNvSpPr>
          <p:nvPr>
            <p:ph type="title"/>
          </p:nvPr>
        </p:nvSpPr>
        <p:spPr/>
        <p:txBody>
          <a:bodyPr>
            <a:normAutofit fontScale="90000"/>
          </a:bodyPr>
          <a:lstStyle/>
          <a:p>
            <a:r>
              <a:rPr lang="en-GB" b="1" i="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Describe your data collection methods</a:t>
            </a:r>
            <a:br>
              <a:rPr lang="en-GB" b="1" i="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br>
            <a:endParaRPr lang="en-GB" b="1"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sp>
        <p:nvSpPr>
          <p:cNvPr id="3" name="Text Placeholder 2">
            <a:extLst>
              <a:ext uri="{FF2B5EF4-FFF2-40B4-BE49-F238E27FC236}">
                <a16:creationId xmlns:a16="http://schemas.microsoft.com/office/drawing/2014/main" id="{0E89DEF5-FD93-96E5-462C-CC074E7FFE1F}"/>
              </a:ext>
            </a:extLst>
          </p:cNvPr>
          <p:cNvSpPr>
            <a:spLocks noGrp="1"/>
          </p:cNvSpPr>
          <p:nvPr>
            <p:ph type="body" idx="1"/>
          </p:nvPr>
        </p:nvSpPr>
        <p:spPr>
          <a:xfrm>
            <a:off x="766102" y="3048170"/>
            <a:ext cx="9776840" cy="540072"/>
          </a:xfrm>
        </p:spPr>
        <p:txBody>
          <a:bodyPr>
            <a:noAutofit/>
          </a:bodyPr>
          <a:lstStyle/>
          <a:p>
            <a:endParaRPr lang="en-GB"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endParaRPr>
          </a:p>
          <a:p>
            <a:endParaRPr lang="en-GB" i="0" dirty="0">
              <a:solidFill>
                <a:srgbClr val="0D405F"/>
              </a:solidFill>
              <a:latin typeface="Verdana" panose="020B0604030504040204" pitchFamily="34" charset="0"/>
              <a:ea typeface="Verdana" panose="020B0604030504040204" pitchFamily="34" charset="0"/>
              <a:cs typeface="Verdana" panose="020B0604030504040204" pitchFamily="34" charset="0"/>
            </a:endParaRPr>
          </a:p>
          <a:p>
            <a:endParaRPr lang="en-GB"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endParaRPr>
          </a:p>
          <a:p>
            <a:r>
              <a:rPr lang="en-GB"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Be sure to discuss the criteria you used to select your data, the context in which your research was conducted and the role you played in collecting your data (e.g. were you an active participant or a passive observer?)</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4" name="Content Placeholder 3">
            <a:extLst>
              <a:ext uri="{FF2B5EF4-FFF2-40B4-BE49-F238E27FC236}">
                <a16:creationId xmlns:a16="http://schemas.microsoft.com/office/drawing/2014/main" id="{0EDCCC8E-8A26-A8BF-24FA-7908B53B9D53}"/>
              </a:ext>
            </a:extLst>
          </p:cNvPr>
          <p:cNvSpPr>
            <a:spLocks noGrp="1"/>
          </p:cNvSpPr>
          <p:nvPr>
            <p:ph sz="half" idx="2"/>
          </p:nvPr>
        </p:nvSpPr>
        <p:spPr>
          <a:xfrm>
            <a:off x="691078" y="4011018"/>
            <a:ext cx="4900298" cy="2634711"/>
          </a:xfrm>
        </p:spPr>
        <p:txBody>
          <a:bodyPr>
            <a:noAutofit/>
          </a:bodyPr>
          <a:lstStyle/>
          <a:p>
            <a:r>
              <a:rPr lang="en-GB" sz="24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Once you have introduced your reader to your methodological approach, you should share full details about your </a:t>
            </a:r>
            <a:r>
              <a:rPr lang="en-GB" sz="2400" dirty="0">
                <a:solidFill>
                  <a:srgbClr val="1F80E8"/>
                </a:solidFill>
                <a:latin typeface="Verdana" panose="020B0604030504040204" pitchFamily="34" charset="0"/>
                <a:ea typeface="Verdana" panose="020B0604030504040204" pitchFamily="34" charset="0"/>
                <a:cs typeface="Verdana" panose="020B0604030504040204" pitchFamily="34" charset="0"/>
              </a:rPr>
              <a:t>data collection methods</a:t>
            </a:r>
            <a:r>
              <a:rPr lang="en-GB" sz="24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a:t>
            </a:r>
            <a:endParaRPr lang="en-GB" sz="2400" dirty="0">
              <a:latin typeface="Verdana" panose="020B0604030504040204" pitchFamily="34" charset="0"/>
              <a:ea typeface="Verdana" panose="020B0604030504040204" pitchFamily="34" charset="0"/>
              <a:cs typeface="Verdana" panose="020B0604030504040204" pitchFamily="34" charset="0"/>
            </a:endParaRPr>
          </a:p>
        </p:txBody>
      </p:sp>
      <p:sp>
        <p:nvSpPr>
          <p:cNvPr id="6" name="Content Placeholder 5">
            <a:extLst>
              <a:ext uri="{FF2B5EF4-FFF2-40B4-BE49-F238E27FC236}">
                <a16:creationId xmlns:a16="http://schemas.microsoft.com/office/drawing/2014/main" id="{1F870CA5-8B0C-4111-22CF-648B67F2B50E}"/>
              </a:ext>
            </a:extLst>
          </p:cNvPr>
          <p:cNvSpPr>
            <a:spLocks noGrp="1"/>
          </p:cNvSpPr>
          <p:nvPr>
            <p:ph sz="quarter" idx="4"/>
          </p:nvPr>
        </p:nvSpPr>
        <p:spPr>
          <a:xfrm>
            <a:off x="6096000" y="4011018"/>
            <a:ext cx="4900298" cy="2634711"/>
          </a:xfrm>
        </p:spPr>
        <p:txBody>
          <a:bodyPr>
            <a:normAutofit/>
          </a:bodyPr>
          <a:lstStyle/>
          <a:p>
            <a:r>
              <a:rPr lang="en-GB" sz="24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Discuss your </a:t>
            </a:r>
            <a:r>
              <a:rPr lang="en-GB" sz="2400" dirty="0">
                <a:solidFill>
                  <a:srgbClr val="1F80E8"/>
                </a:solidFill>
                <a:latin typeface="Verdana" panose="020B0604030504040204" pitchFamily="34" charset="0"/>
                <a:ea typeface="Verdana" panose="020B0604030504040204" pitchFamily="34" charset="0"/>
                <a:cs typeface="Verdana" panose="020B0604030504040204" pitchFamily="34" charset="0"/>
              </a:rPr>
              <a:t>sampling method</a:t>
            </a:r>
            <a:r>
              <a:rPr lang="en-GB" sz="24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 as well as any tools</a:t>
            </a:r>
            <a:r>
              <a:rPr lang="en-GB" sz="2400" dirty="0">
                <a:solidFill>
                  <a:srgbClr val="0D405F"/>
                </a:solidFill>
                <a:latin typeface="Verdana" panose="020B0604030504040204" pitchFamily="34" charset="0"/>
                <a:ea typeface="Verdana" panose="020B0604030504040204" pitchFamily="34" charset="0"/>
                <a:cs typeface="Verdana" panose="020B0604030504040204" pitchFamily="34" charset="0"/>
              </a:rPr>
              <a:t> </a:t>
            </a:r>
            <a:r>
              <a:rPr lang="en-GB" sz="24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you used to gather your data.</a:t>
            </a:r>
            <a:endParaRPr lang="en-GB" sz="2400" dirty="0">
              <a:latin typeface="Verdana" panose="020B0604030504040204" pitchFamily="34" charset="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279203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CB578-86A3-18F0-1DB6-86040BFA085E}"/>
              </a:ext>
            </a:extLst>
          </p:cNvPr>
          <p:cNvSpPr>
            <a:spLocks noGrp="1"/>
          </p:cNvSpPr>
          <p:nvPr>
            <p:ph type="title"/>
          </p:nvPr>
        </p:nvSpPr>
        <p:spPr>
          <a:xfrm>
            <a:off x="691079" y="725952"/>
            <a:ext cx="10084773" cy="962172"/>
          </a:xfrm>
        </p:spPr>
        <p:txBody>
          <a:bodyPr>
            <a:normAutofit fontScale="90000"/>
          </a:bodyPr>
          <a:lstStyle/>
          <a:p>
            <a:br>
              <a:rPr lang="en-GB" dirty="0"/>
            </a:br>
            <a:r>
              <a:rPr lang="en-GB" b="1" dirty="0">
                <a:solidFill>
                  <a:srgbClr val="00B050"/>
                </a:solidFill>
                <a:latin typeface="Verdana" panose="020B0604030504040204" pitchFamily="34" charset="0"/>
                <a:ea typeface="Verdana" panose="020B0604030504040204" pitchFamily="34" charset="0"/>
                <a:cs typeface="Verdana" panose="020B0604030504040204" pitchFamily="34" charset="0"/>
              </a:rPr>
              <a:t>Questions to consider? </a:t>
            </a:r>
          </a:p>
        </p:txBody>
      </p:sp>
      <p:sp>
        <p:nvSpPr>
          <p:cNvPr id="3" name="Content Placeholder 2">
            <a:extLst>
              <a:ext uri="{FF2B5EF4-FFF2-40B4-BE49-F238E27FC236}">
                <a16:creationId xmlns:a16="http://schemas.microsoft.com/office/drawing/2014/main" id="{C71D1CF5-71F9-FAEB-B2A9-83BC75B021D9}"/>
              </a:ext>
            </a:extLst>
          </p:cNvPr>
          <p:cNvSpPr>
            <a:spLocks noGrp="1"/>
          </p:cNvSpPr>
          <p:nvPr>
            <p:ph idx="1"/>
          </p:nvPr>
        </p:nvSpPr>
        <p:spPr>
          <a:xfrm>
            <a:off x="691078" y="1688124"/>
            <a:ext cx="10999173" cy="5064368"/>
          </a:xfrm>
        </p:spPr>
        <p:txBody>
          <a:bodyPr>
            <a:normAutofit/>
          </a:bodyPr>
          <a:lstStyle/>
          <a:p>
            <a:r>
              <a:rPr lang="en-GB" sz="2400" dirty="0">
                <a:latin typeface="Verdana" panose="020B0604030504040204" pitchFamily="34" charset="0"/>
                <a:ea typeface="Verdana" panose="020B0604030504040204" pitchFamily="34" charset="0"/>
                <a:cs typeface="Verdana" panose="020B0604030504040204" pitchFamily="34" charset="0"/>
              </a:rPr>
              <a:t>What might have an impact on the way in which we interpret data?</a:t>
            </a:r>
          </a:p>
          <a:p>
            <a:r>
              <a:rPr lang="en-GB" sz="2400" dirty="0">
                <a:latin typeface="Verdana" panose="020B0604030504040204" pitchFamily="34" charset="0"/>
                <a:ea typeface="Verdana" panose="020B0604030504040204" pitchFamily="34" charset="0"/>
                <a:cs typeface="Verdana" panose="020B0604030504040204" pitchFamily="34" charset="0"/>
              </a:rPr>
              <a:t>Does / might the way in which we look at data depend on our own interests? How? Why?</a:t>
            </a:r>
          </a:p>
          <a:p>
            <a:pPr marL="0" indent="0">
              <a:buNone/>
            </a:pPr>
            <a:endParaRPr lang="en-GB" sz="2400" dirty="0">
              <a:latin typeface="Verdana" panose="020B0604030504040204" pitchFamily="34" charset="0"/>
              <a:ea typeface="Verdana" panose="020B0604030504040204" pitchFamily="34" charset="0"/>
              <a:cs typeface="Verdana" panose="020B0604030504040204" pitchFamily="34" charset="0"/>
            </a:endParaRPr>
          </a:p>
          <a:p>
            <a:r>
              <a:rPr lang="en-GB" sz="2400" dirty="0">
                <a:latin typeface="Verdana" panose="020B0604030504040204" pitchFamily="34" charset="0"/>
                <a:ea typeface="Verdana" panose="020B0604030504040204" pitchFamily="34" charset="0"/>
                <a:cs typeface="Verdana" panose="020B0604030504040204" pitchFamily="34" charset="0"/>
              </a:rPr>
              <a:t>What might we analyse? </a:t>
            </a:r>
          </a:p>
          <a:p>
            <a:r>
              <a:rPr lang="en-GB" sz="2400" dirty="0">
                <a:latin typeface="Verdana" panose="020B0604030504040204" pitchFamily="34" charset="0"/>
                <a:ea typeface="Verdana" panose="020B0604030504040204" pitchFamily="34" charset="0"/>
                <a:cs typeface="Verdana" panose="020B0604030504040204" pitchFamily="34" charset="0"/>
              </a:rPr>
              <a:t>Might we undertake the analysis differently depending on what we are looking for?</a:t>
            </a:r>
          </a:p>
          <a:p>
            <a:pPr marL="0" indent="0">
              <a:buNone/>
            </a:pPr>
            <a:r>
              <a:rPr lang="en-GB" sz="2400" b="1" dirty="0">
                <a:solidFill>
                  <a:srgbClr val="00B050"/>
                </a:solidFill>
                <a:latin typeface="Verdana" panose="020B0604030504040204" pitchFamily="34" charset="0"/>
                <a:ea typeface="Verdana" panose="020B0604030504040204" pitchFamily="34" charset="0"/>
                <a:cs typeface="Verdana" panose="020B0604030504040204" pitchFamily="34" charset="0"/>
              </a:rPr>
              <a:t>Your questions about data analysis?</a:t>
            </a:r>
          </a:p>
          <a:p>
            <a:r>
              <a:rPr lang="en-GB" sz="2400" dirty="0">
                <a:latin typeface="Verdana" panose="020B0604030504040204" pitchFamily="34" charset="0"/>
                <a:ea typeface="Verdana" panose="020B0604030504040204" pitchFamily="34" charset="0"/>
                <a:cs typeface="Verdana" panose="020B0604030504040204" pitchFamily="34" charset="0"/>
              </a:rPr>
              <a:t>Discuss in group</a:t>
            </a:r>
          </a:p>
          <a:p>
            <a:r>
              <a:rPr lang="en-GB" sz="2400" dirty="0">
                <a:latin typeface="Verdana" panose="020B0604030504040204" pitchFamily="34" charset="0"/>
                <a:ea typeface="Verdana" panose="020B0604030504040204" pitchFamily="34" charset="0"/>
                <a:cs typeface="Verdana" panose="020B0604030504040204" pitchFamily="34" charset="0"/>
              </a:rPr>
              <a:t>Follow up with notes in your research diary</a:t>
            </a:r>
          </a:p>
          <a:p>
            <a:endParaRPr lang="en-GB" dirty="0"/>
          </a:p>
        </p:txBody>
      </p:sp>
    </p:spTree>
    <p:extLst>
      <p:ext uri="{BB962C8B-B14F-4D97-AF65-F5344CB8AC3E}">
        <p14:creationId xmlns:p14="http://schemas.microsoft.com/office/powerpoint/2010/main" val="40976397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0DA50-56FE-0A34-B467-6204E36371D4}"/>
              </a:ext>
            </a:extLst>
          </p:cNvPr>
          <p:cNvSpPr>
            <a:spLocks noGrp="1"/>
          </p:cNvSpPr>
          <p:nvPr>
            <p:ph type="title"/>
          </p:nvPr>
        </p:nvSpPr>
        <p:spPr>
          <a:xfrm>
            <a:off x="778789" y="541705"/>
            <a:ext cx="10137740" cy="1090148"/>
          </a:xfrm>
        </p:spPr>
        <p:txBody>
          <a:bodyPr>
            <a:normAutofit/>
          </a:bodyPr>
          <a:lstStyle/>
          <a:p>
            <a:r>
              <a:rPr lang="en-GB" b="1" i="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Describe your analysis method</a:t>
            </a:r>
            <a:endParaRPr lang="en-GB" b="1"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sp>
        <p:nvSpPr>
          <p:cNvPr id="4" name="Content Placeholder 3">
            <a:extLst>
              <a:ext uri="{FF2B5EF4-FFF2-40B4-BE49-F238E27FC236}">
                <a16:creationId xmlns:a16="http://schemas.microsoft.com/office/drawing/2014/main" id="{B71B264A-FD41-420E-A549-8CD0B4C8DF57}"/>
              </a:ext>
            </a:extLst>
          </p:cNvPr>
          <p:cNvSpPr>
            <a:spLocks noGrp="1"/>
          </p:cNvSpPr>
          <p:nvPr>
            <p:ph sz="half" idx="1"/>
          </p:nvPr>
        </p:nvSpPr>
        <p:spPr>
          <a:xfrm>
            <a:off x="778788" y="2616591"/>
            <a:ext cx="4918627" cy="4051495"/>
          </a:xfrm>
        </p:spPr>
        <p:txBody>
          <a:bodyPr>
            <a:noAutofit/>
          </a:bodyPr>
          <a:lstStyle/>
          <a:p>
            <a:pPr marL="0" indent="0" algn="l">
              <a:buNone/>
            </a:pPr>
            <a:r>
              <a:rPr lang="en-GB" sz="1600" b="1" i="0" dirty="0">
                <a:solidFill>
                  <a:srgbClr val="1B2B68"/>
                </a:solidFill>
                <a:effectLst/>
                <a:latin typeface="Verdana" panose="020B0604030504040204" pitchFamily="34" charset="0"/>
                <a:ea typeface="Verdana" panose="020B0604030504040204" pitchFamily="34" charset="0"/>
                <a:cs typeface="Verdana" panose="020B0604030504040204" pitchFamily="34" charset="0"/>
              </a:rPr>
              <a:t>Quantitative methods</a:t>
            </a:r>
          </a:p>
          <a:p>
            <a:pPr algn="l"/>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In </a:t>
            </a:r>
            <a:r>
              <a:rPr lang="en-GB" sz="1600" dirty="0">
                <a:solidFill>
                  <a:srgbClr val="002060"/>
                </a:solidFill>
                <a:latin typeface="Verdana" panose="020B0604030504040204" pitchFamily="34" charset="0"/>
                <a:ea typeface="Verdana" panose="020B0604030504040204" pitchFamily="34" charset="0"/>
                <a:cs typeface="Verdana" panose="020B0604030504040204" pitchFamily="34" charset="0"/>
              </a:rPr>
              <a:t>quantitative research</a:t>
            </a:r>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your analysis will be based on numbers. In your methods section, you can include:</a:t>
            </a:r>
          </a:p>
          <a:p>
            <a:pPr algn="l">
              <a:buFont typeface="Arial" panose="020B0604020202020204" pitchFamily="34" charset="0"/>
              <a:buChar char="•"/>
            </a:pPr>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How you prepared the data before analysing it (e.g. checking for </a:t>
            </a:r>
            <a:r>
              <a:rPr lang="en-GB" sz="1600" dirty="0">
                <a:solidFill>
                  <a:srgbClr val="002060"/>
                </a:solidFill>
                <a:latin typeface="Verdana" panose="020B0604030504040204" pitchFamily="34" charset="0"/>
                <a:ea typeface="Verdana" panose="020B0604030504040204" pitchFamily="34" charset="0"/>
                <a:cs typeface="Verdana" panose="020B0604030504040204" pitchFamily="34" charset="0"/>
              </a:rPr>
              <a:t>missing data</a:t>
            </a:r>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a:t>
            </a:r>
            <a:r>
              <a:rPr lang="en-GB" sz="1600" dirty="0">
                <a:solidFill>
                  <a:srgbClr val="002060"/>
                </a:solidFill>
                <a:latin typeface="Verdana" panose="020B0604030504040204" pitchFamily="34" charset="0"/>
                <a:ea typeface="Verdana" panose="020B0604030504040204" pitchFamily="34" charset="0"/>
                <a:cs typeface="Verdana" panose="020B0604030504040204" pitchFamily="34" charset="0"/>
              </a:rPr>
              <a:t>removing outliers</a:t>
            </a:r>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a:t>
            </a:r>
          </a:p>
          <a:p>
            <a:pPr algn="l">
              <a:buFont typeface="Arial" panose="020B0604020202020204" pitchFamily="34" charset="0"/>
              <a:buChar char="•"/>
            </a:pPr>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Which software you used (e.g. SPSS)</a:t>
            </a:r>
          </a:p>
          <a:p>
            <a:pPr algn="l">
              <a:buFont typeface="Arial" panose="020B0604020202020204" pitchFamily="34" charset="0"/>
              <a:buChar char="•"/>
            </a:pPr>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Which </a:t>
            </a:r>
            <a:r>
              <a:rPr lang="en-GB" sz="1600" dirty="0">
                <a:solidFill>
                  <a:srgbClr val="002060"/>
                </a:solidFill>
                <a:latin typeface="Verdana" panose="020B0604030504040204" pitchFamily="34" charset="0"/>
                <a:ea typeface="Verdana" panose="020B0604030504040204" pitchFamily="34" charset="0"/>
                <a:cs typeface="Verdana" panose="020B0604030504040204" pitchFamily="34" charset="0"/>
              </a:rPr>
              <a:t>statistical tests</a:t>
            </a:r>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you used (chi square, t-test)   </a:t>
            </a:r>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hlinkClick r:id="rId2"/>
              </a:rPr>
              <a:t>https://stats.oarc.ucla.edu/spss/modules/an-overview-of-statistical-tests-in-spss/</a:t>
            </a:r>
            <a:r>
              <a:rPr lang="en-GB" sz="16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a:t>
            </a:r>
            <a:endParaRPr lang="en-GB" sz="1600" dirty="0">
              <a:solidFill>
                <a:srgbClr val="002060"/>
              </a:solidFill>
              <a:latin typeface="Verdana" panose="020B0604030504040204" pitchFamily="34" charset="0"/>
              <a:ea typeface="Verdana" panose="020B0604030504040204" pitchFamily="34" charset="0"/>
              <a:cs typeface="Verdana" panose="020B0604030504040204" pitchFamily="34" charset="0"/>
            </a:endParaRPr>
          </a:p>
        </p:txBody>
      </p:sp>
      <p:sp>
        <p:nvSpPr>
          <p:cNvPr id="6" name="Content Placeholder 5">
            <a:extLst>
              <a:ext uri="{FF2B5EF4-FFF2-40B4-BE49-F238E27FC236}">
                <a16:creationId xmlns:a16="http://schemas.microsoft.com/office/drawing/2014/main" id="{8216D487-673C-1B2C-8A1B-EE384DB5A707}"/>
              </a:ext>
            </a:extLst>
          </p:cNvPr>
          <p:cNvSpPr>
            <a:spLocks noGrp="1"/>
          </p:cNvSpPr>
          <p:nvPr>
            <p:ph sz="half" idx="2"/>
          </p:nvPr>
        </p:nvSpPr>
        <p:spPr>
          <a:xfrm>
            <a:off x="5950634" y="2616591"/>
            <a:ext cx="6020714" cy="3699705"/>
          </a:xfrm>
        </p:spPr>
        <p:txBody>
          <a:bodyPr>
            <a:noAutofit/>
          </a:bodyPr>
          <a:lstStyle/>
          <a:p>
            <a:pPr marL="0" indent="0" algn="l">
              <a:buNone/>
            </a:pPr>
            <a:r>
              <a:rPr lang="en-GB" sz="1500" b="1" i="0" dirty="0">
                <a:solidFill>
                  <a:srgbClr val="1B2B68"/>
                </a:solidFill>
                <a:effectLst/>
                <a:latin typeface="Verdana" panose="020B0604030504040204" pitchFamily="34" charset="0"/>
                <a:ea typeface="Verdana" panose="020B0604030504040204" pitchFamily="34" charset="0"/>
                <a:cs typeface="Verdana" panose="020B0604030504040204" pitchFamily="34" charset="0"/>
              </a:rPr>
              <a:t>Qualitative methods</a:t>
            </a:r>
          </a:p>
          <a:p>
            <a:pPr algn="l"/>
            <a:r>
              <a:rPr lang="en-GB" sz="15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In qualitative research, your analysis will be based on language, images and observations (often involving some form of </a:t>
            </a:r>
            <a:r>
              <a:rPr lang="en-GB" sz="1500" dirty="0">
                <a:solidFill>
                  <a:srgbClr val="002060"/>
                </a:solidFill>
                <a:latin typeface="Verdana" panose="020B0604030504040204" pitchFamily="34" charset="0"/>
                <a:ea typeface="Verdana" panose="020B0604030504040204" pitchFamily="34" charset="0"/>
                <a:cs typeface="Verdana" panose="020B0604030504040204" pitchFamily="34" charset="0"/>
              </a:rPr>
              <a:t>textual analysis</a:t>
            </a:r>
            <a:r>
              <a:rPr lang="en-GB" sz="15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Specific methods might include:</a:t>
            </a:r>
          </a:p>
          <a:p>
            <a:pPr algn="l">
              <a:buFont typeface="Arial" panose="020B0604020202020204" pitchFamily="34" charset="0"/>
              <a:buChar char="•"/>
            </a:pPr>
            <a:r>
              <a:rPr lang="en-GB" sz="1500" b="1" dirty="0">
                <a:solidFill>
                  <a:srgbClr val="002060"/>
                </a:solidFill>
                <a:latin typeface="Verdana" panose="020B0604030504040204" pitchFamily="34" charset="0"/>
                <a:ea typeface="Verdana" panose="020B0604030504040204" pitchFamily="34" charset="0"/>
                <a:cs typeface="Verdana" panose="020B0604030504040204" pitchFamily="34" charset="0"/>
              </a:rPr>
              <a:t>Content analysis</a:t>
            </a:r>
            <a:r>
              <a:rPr lang="en-GB" sz="1500" b="1"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a:t>
            </a:r>
            <a:r>
              <a:rPr lang="en-GB" sz="15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Categorizing and discussing the meaning of words, phrases and sentences</a:t>
            </a:r>
          </a:p>
          <a:p>
            <a:pPr algn="l">
              <a:buFont typeface="Arial" panose="020B0604020202020204" pitchFamily="34" charset="0"/>
              <a:buChar char="•"/>
            </a:pPr>
            <a:r>
              <a:rPr lang="en-GB" sz="1500" b="1" dirty="0">
                <a:solidFill>
                  <a:srgbClr val="002060"/>
                </a:solidFill>
                <a:latin typeface="Verdana" panose="020B0604030504040204" pitchFamily="34" charset="0"/>
                <a:ea typeface="Verdana" panose="020B0604030504040204" pitchFamily="34" charset="0"/>
                <a:cs typeface="Verdana" panose="020B0604030504040204" pitchFamily="34" charset="0"/>
              </a:rPr>
              <a:t>Thematic analysis</a:t>
            </a:r>
            <a:r>
              <a:rPr lang="en-GB" sz="1500" b="1"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a:t>
            </a:r>
            <a:r>
              <a:rPr lang="en-GB" sz="15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Coding and closely examining the data to identify broad themes and patterns</a:t>
            </a:r>
          </a:p>
          <a:p>
            <a:pPr algn="l">
              <a:buFont typeface="Arial" panose="020B0604020202020204" pitchFamily="34" charset="0"/>
              <a:buChar char="•"/>
            </a:pPr>
            <a:r>
              <a:rPr lang="en-GB" sz="1500" b="1" dirty="0">
                <a:solidFill>
                  <a:srgbClr val="002060"/>
                </a:solidFill>
                <a:latin typeface="Verdana" panose="020B0604030504040204" pitchFamily="34" charset="0"/>
                <a:ea typeface="Verdana" panose="020B0604030504040204" pitchFamily="34" charset="0"/>
                <a:cs typeface="Verdana" panose="020B0604030504040204" pitchFamily="34" charset="0"/>
              </a:rPr>
              <a:t>Discourse analysis</a:t>
            </a:r>
            <a:r>
              <a:rPr lang="en-GB" sz="1500" b="1"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a:t>
            </a:r>
            <a:r>
              <a:rPr lang="en-GB" sz="15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Studying communication and meaning in relation to their social context</a:t>
            </a:r>
          </a:p>
          <a:p>
            <a:pPr algn="l">
              <a:buFont typeface="Arial" panose="020B0604020202020204" pitchFamily="34" charset="0"/>
              <a:buChar char="•"/>
            </a:pPr>
            <a:r>
              <a:rPr lang="en-GB" sz="15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Include information about software if you used any, e.g. </a:t>
            </a:r>
            <a:r>
              <a:rPr lang="en-GB" sz="1500" b="0" i="0" dirty="0" err="1">
                <a:solidFill>
                  <a:srgbClr val="002060"/>
                </a:solidFill>
                <a:effectLst/>
                <a:latin typeface="Verdana" panose="020B0604030504040204" pitchFamily="34" charset="0"/>
                <a:ea typeface="Verdana" panose="020B0604030504040204" pitchFamily="34" charset="0"/>
                <a:cs typeface="Verdana" panose="020B0604030504040204" pitchFamily="34" charset="0"/>
              </a:rPr>
              <a:t>Nvivo</a:t>
            </a:r>
            <a:r>
              <a:rPr lang="en-GB" sz="1500"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 (or mention that you did it manually)</a:t>
            </a:r>
          </a:p>
        </p:txBody>
      </p:sp>
      <p:sp>
        <p:nvSpPr>
          <p:cNvPr id="7" name="TextBox 6">
            <a:extLst>
              <a:ext uri="{FF2B5EF4-FFF2-40B4-BE49-F238E27FC236}">
                <a16:creationId xmlns:a16="http://schemas.microsoft.com/office/drawing/2014/main" id="{0C2F2219-AE61-03C5-7557-9EA738DA1D3E}"/>
              </a:ext>
            </a:extLst>
          </p:cNvPr>
          <p:cNvSpPr txBox="1"/>
          <p:nvPr/>
        </p:nvSpPr>
        <p:spPr>
          <a:xfrm>
            <a:off x="778788" y="1744011"/>
            <a:ext cx="10006574" cy="646331"/>
          </a:xfrm>
          <a:prstGeom prst="rect">
            <a:avLst/>
          </a:prstGeom>
          <a:noFill/>
        </p:spPr>
        <p:txBody>
          <a:bodyPr wrap="square" rtlCol="0">
            <a:spAutoFit/>
          </a:bodyPr>
          <a:lstStyle/>
          <a:p>
            <a:r>
              <a:rPr lang="en-GB"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Next, you should discuss the way in which you processed and analysed your data.</a:t>
            </a:r>
          </a:p>
          <a:p>
            <a:r>
              <a:rPr lang="en-GB"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NB - you should not start introducing or discussing any of your </a:t>
            </a:r>
            <a:r>
              <a:rPr lang="en-GB" dirty="0">
                <a:solidFill>
                  <a:srgbClr val="002060"/>
                </a:solidFill>
                <a:latin typeface="Verdana" panose="020B0604030504040204" pitchFamily="34" charset="0"/>
                <a:ea typeface="Verdana" panose="020B0604030504040204" pitchFamily="34" charset="0"/>
                <a:cs typeface="Verdana" panose="020B0604030504040204" pitchFamily="34" charset="0"/>
              </a:rPr>
              <a:t>results at this point</a:t>
            </a:r>
            <a:r>
              <a:rPr lang="en-GB" b="0" i="0" dirty="0">
                <a:solidFill>
                  <a:srgbClr val="002060"/>
                </a:solidFill>
                <a:effectLst/>
                <a:latin typeface="Verdana" panose="020B0604030504040204" pitchFamily="34" charset="0"/>
                <a:ea typeface="Verdana" panose="020B0604030504040204" pitchFamily="34" charset="0"/>
                <a:cs typeface="Verdana" panose="020B0604030504040204" pitchFamily="34" charset="0"/>
              </a:rPr>
              <a:t>.</a:t>
            </a:r>
          </a:p>
        </p:txBody>
      </p:sp>
    </p:spTree>
    <p:extLst>
      <p:ext uri="{BB962C8B-B14F-4D97-AF65-F5344CB8AC3E}">
        <p14:creationId xmlns:p14="http://schemas.microsoft.com/office/powerpoint/2010/main" val="20772782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4D45BF-E397-40C0-AFE3-A4149E60E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2086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2" name="Group 11">
            <a:extLst>
              <a:ext uri="{FF2B5EF4-FFF2-40B4-BE49-F238E27FC236}">
                <a16:creationId xmlns:a16="http://schemas.microsoft.com/office/drawing/2014/main" id="{35F4CD44-7930-4EB8-9A74-8D2F9E63693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3" name="Straight Connector 12">
              <a:extLst>
                <a:ext uri="{FF2B5EF4-FFF2-40B4-BE49-F238E27FC236}">
                  <a16:creationId xmlns:a16="http://schemas.microsoft.com/office/drawing/2014/main" id="{6F1268F0-44F7-4AC9-A3E6-9527C22F302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880B23C-29A4-4D11-8671-EE46FECE7C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C2CF28E-44F6-4983-9729-A705B8709B9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1B11666B-80E2-4F7D-9613-17A65CBC17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CABFAC7C-C1E8-4988-864D-3B05D300672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2EE5A4C-9245-46EB-B145-8FDFBE6E1A4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BFEDEDB-B657-4E62-9962-28BF541220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65EFAA5-5243-4FE8-819B-80D4995BB7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F92E633-809E-4E07-965A-F2F9EDCF7F1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0DE1690-3F94-4C79-9357-6653BEEF12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529D5DF-1A9E-4690-B016-03FB1E72DC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6F8E2D2-E88C-4F73-A660-D2B76298CC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37BF3BB-FE7A-410E-AA57-73485A775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0EC5EB5-F6E1-441C-AB44-799A5DF1B7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D6F199F-9E76-4C7E-9DF6-20EE550DFE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91704E7-976B-4FE0-9381-8EB7818E70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75603A9-61D4-4172-AF77-7A7CE408A7A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73C1AA7-2357-41A1-A057-FA2D44DADA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0024205-8F58-4C8D-BE50-35E40091BC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737BEEA-3398-4C1B-AB48-E7173325C06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5EE29AB-4E85-418B-A6D3-3E7B401855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ADE2BEB-6A23-4DFC-9A4E-E44F3CA9FF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ECE8D73-51C6-4818-8BD9-9202BBA083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EA7AA7F-CD9D-4820-B463-7B9CFEC8E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618CA6-513B-458C-89C1-1FE15F1F43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5BACA43-902B-4444-95CB-5165D5483F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8A07376-1103-43DD-A6D6-D7BAF6F005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FCEA8A1-BC0E-4221-B9E5-3D3C7BA261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955D27E5-DFE1-4EE8-B982-0A392235981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FD07B27-85E5-4F3B-B432-CDBDC0F6E6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B78179E-DE7D-4A30-9BDC-05D7AE21762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5" name="Right Triangle 44">
            <a:extLst>
              <a:ext uri="{FF2B5EF4-FFF2-40B4-BE49-F238E27FC236}">
                <a16:creationId xmlns:a16="http://schemas.microsoft.com/office/drawing/2014/main" id="{07E3C0EF-2D2A-42BA-B4E2-76E2B1FC52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4143" y="3153945"/>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5CADB5F2-A45F-4ACE-0DF1-D32BDC77CF75}"/>
              </a:ext>
            </a:extLst>
          </p:cNvPr>
          <p:cNvSpPr>
            <a:spLocks noGrp="1"/>
          </p:cNvSpPr>
          <p:nvPr>
            <p:ph type="title"/>
          </p:nvPr>
        </p:nvSpPr>
        <p:spPr>
          <a:xfrm>
            <a:off x="484846" y="725950"/>
            <a:ext cx="3498123" cy="5436630"/>
          </a:xfrm>
        </p:spPr>
        <p:txBody>
          <a:bodyPr anchor="ctr">
            <a:normAutofit/>
          </a:bodyPr>
          <a:lstStyle/>
          <a:p>
            <a:r>
              <a:rPr lang="en-GB" sz="2800" b="1" i="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Evaluate and justify the methodological choices you made</a:t>
            </a:r>
            <a:endParaRPr lang="en-GB" sz="2800" b="1"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6" name="Content Placeholder 3">
            <a:extLst>
              <a:ext uri="{FF2B5EF4-FFF2-40B4-BE49-F238E27FC236}">
                <a16:creationId xmlns:a16="http://schemas.microsoft.com/office/drawing/2014/main" id="{345C56A9-5499-364D-60B9-7E4208A0EC5B}"/>
              </a:ext>
            </a:extLst>
          </p:cNvPr>
          <p:cNvGraphicFramePr>
            <a:graphicFrameLocks noGrp="1"/>
          </p:cNvGraphicFramePr>
          <p:nvPr>
            <p:ph idx="1"/>
            <p:extLst>
              <p:ext uri="{D42A27DB-BD31-4B8C-83A1-F6EECF244321}">
                <p14:modId xmlns:p14="http://schemas.microsoft.com/office/powerpoint/2010/main" val="1553151477"/>
              </p:ext>
            </p:extLst>
          </p:nvPr>
        </p:nvGraphicFramePr>
        <p:xfrm>
          <a:off x="4119891" y="170169"/>
          <a:ext cx="7862909" cy="655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14023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98EE1-F9FC-26F8-15EF-01EEC59AC0A8}"/>
              </a:ext>
            </a:extLst>
          </p:cNvPr>
          <p:cNvSpPr>
            <a:spLocks noGrp="1"/>
          </p:cNvSpPr>
          <p:nvPr>
            <p:ph type="title"/>
          </p:nvPr>
        </p:nvSpPr>
        <p:spPr>
          <a:xfrm>
            <a:off x="691079" y="725952"/>
            <a:ext cx="10325100" cy="1060646"/>
          </a:xfrm>
        </p:spPr>
        <p:txBody>
          <a:bodyPr/>
          <a:lstStyle/>
          <a:p>
            <a:r>
              <a:rPr lang="en-GB" b="1" dirty="0">
                <a:solidFill>
                  <a:srgbClr val="00B050"/>
                </a:solidFill>
                <a:latin typeface="Verdana" panose="020B0604030504040204" pitchFamily="34" charset="0"/>
                <a:ea typeface="Verdana" panose="020B0604030504040204" pitchFamily="34" charset="0"/>
                <a:cs typeface="Verdana" panose="020B0604030504040204" pitchFamily="34" charset="0"/>
              </a:rPr>
              <a:t>Reliable v. Valid???</a:t>
            </a:r>
          </a:p>
        </p:txBody>
      </p:sp>
      <p:graphicFrame>
        <p:nvGraphicFramePr>
          <p:cNvPr id="4" name="Table 4">
            <a:extLst>
              <a:ext uri="{FF2B5EF4-FFF2-40B4-BE49-F238E27FC236}">
                <a16:creationId xmlns:a16="http://schemas.microsoft.com/office/drawing/2014/main" id="{33C9DB73-D44B-AD60-3AF6-0512CCAF364E}"/>
              </a:ext>
            </a:extLst>
          </p:cNvPr>
          <p:cNvGraphicFramePr>
            <a:graphicFrameLocks noGrp="1"/>
          </p:cNvGraphicFramePr>
          <p:nvPr>
            <p:ph idx="1"/>
            <p:extLst>
              <p:ext uri="{D42A27DB-BD31-4B8C-83A1-F6EECF244321}">
                <p14:modId xmlns:p14="http://schemas.microsoft.com/office/powerpoint/2010/main" val="2181867336"/>
              </p:ext>
            </p:extLst>
          </p:nvPr>
        </p:nvGraphicFramePr>
        <p:xfrm>
          <a:off x="933450" y="2351195"/>
          <a:ext cx="10325100" cy="4759960"/>
        </p:xfrm>
        <a:graphic>
          <a:graphicData uri="http://schemas.openxmlformats.org/drawingml/2006/table">
            <a:tbl>
              <a:tblPr firstRow="1" bandRow="1">
                <a:tableStyleId>{5C22544A-7EE6-4342-B048-85BDC9FD1C3A}</a:tableStyleId>
              </a:tblPr>
              <a:tblGrid>
                <a:gridCol w="3441700">
                  <a:extLst>
                    <a:ext uri="{9D8B030D-6E8A-4147-A177-3AD203B41FA5}">
                      <a16:colId xmlns:a16="http://schemas.microsoft.com/office/drawing/2014/main" val="1928132873"/>
                    </a:ext>
                  </a:extLst>
                </a:gridCol>
                <a:gridCol w="3441700">
                  <a:extLst>
                    <a:ext uri="{9D8B030D-6E8A-4147-A177-3AD203B41FA5}">
                      <a16:colId xmlns:a16="http://schemas.microsoft.com/office/drawing/2014/main" val="874265781"/>
                    </a:ext>
                  </a:extLst>
                </a:gridCol>
                <a:gridCol w="3441700">
                  <a:extLst>
                    <a:ext uri="{9D8B030D-6E8A-4147-A177-3AD203B41FA5}">
                      <a16:colId xmlns:a16="http://schemas.microsoft.com/office/drawing/2014/main" val="1783279760"/>
                    </a:ext>
                  </a:extLst>
                </a:gridCol>
              </a:tblGrid>
              <a:tr h="370840">
                <a:tc>
                  <a:txBody>
                    <a:bodyPr/>
                    <a:lstStyle/>
                    <a:p>
                      <a:endParaRPr lang="en-GB"/>
                    </a:p>
                  </a:txBody>
                  <a:tcPr/>
                </a:tc>
                <a:tc>
                  <a:txBody>
                    <a:bodyPr/>
                    <a:lstStyle/>
                    <a:p>
                      <a:r>
                        <a:rPr lang="en-GB" sz="1800" b="1" i="0" kern="1200" dirty="0">
                          <a:solidFill>
                            <a:schemeClr val="lt1"/>
                          </a:solidFill>
                          <a:effectLst/>
                          <a:latin typeface="+mn-lt"/>
                          <a:ea typeface="+mn-ea"/>
                          <a:cs typeface="+mn-cs"/>
                        </a:rPr>
                        <a:t>Reliability</a:t>
                      </a:r>
                      <a:endParaRPr lang="en-GB" dirty="0"/>
                    </a:p>
                  </a:txBody>
                  <a:tcPr/>
                </a:tc>
                <a:tc>
                  <a:txBody>
                    <a:bodyPr/>
                    <a:lstStyle/>
                    <a:p>
                      <a:r>
                        <a:rPr lang="en-GB" dirty="0"/>
                        <a:t>Validity</a:t>
                      </a:r>
                    </a:p>
                  </a:txBody>
                  <a:tcPr/>
                </a:tc>
                <a:extLst>
                  <a:ext uri="{0D108BD9-81ED-4DB2-BD59-A6C34878D82A}">
                    <a16:rowId xmlns:a16="http://schemas.microsoft.com/office/drawing/2014/main" val="3745283427"/>
                  </a:ext>
                </a:extLst>
              </a:tr>
              <a:tr h="370840">
                <a:tc>
                  <a:txBody>
                    <a:bodyPr/>
                    <a:lstStyle/>
                    <a:p>
                      <a:r>
                        <a:rPr lang="en-GB" sz="1800" b="1"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What does it tell you?</a:t>
                      </a:r>
                      <a:endParaRPr lang="en-GB"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en-GB" sz="18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The extent to which the results can be reproduced when the research is repeated under the same conditions.</a:t>
                      </a:r>
                      <a:endParaRPr lang="en-GB"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en-GB" sz="18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The extent to which the results really measure what they are supposed to measure.</a:t>
                      </a:r>
                      <a:endParaRPr lang="en-GB"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141500619"/>
                  </a:ext>
                </a:extLst>
              </a:tr>
              <a:tr h="370840">
                <a:tc>
                  <a:txBody>
                    <a:bodyPr/>
                    <a:lstStyle/>
                    <a:p>
                      <a:r>
                        <a:rPr lang="en-GB" sz="1800" b="1"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How is it assessed?</a:t>
                      </a:r>
                      <a:endParaRPr lang="en-GB"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en-GB" sz="18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By checking the consistency of results across time, across different observers, and across parts of the test itself.</a:t>
                      </a:r>
                      <a:endParaRPr lang="en-GB"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en-GB" sz="18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By checking how well the results correspond to established theories and other measures of the same concept.</a:t>
                      </a:r>
                      <a:endParaRPr lang="en-GB" dirty="0">
                        <a:latin typeface="Verdana" panose="020B0604030504040204" pitchFamily="34" charset="0"/>
                        <a:ea typeface="Verdana" panose="020B0604030504040204" pitchFamily="34" charset="0"/>
                        <a:cs typeface="Verdana" panose="020B0604030504040204" pitchFamily="34" charset="0"/>
                      </a:endParaRPr>
                    </a:p>
                  </a:txBody>
                  <a:tcPr/>
                </a:tc>
                <a:extLst>
                  <a:ext uri="{0D108BD9-81ED-4DB2-BD59-A6C34878D82A}">
                    <a16:rowId xmlns:a16="http://schemas.microsoft.com/office/drawing/2014/main" val="1418589208"/>
                  </a:ext>
                </a:extLst>
              </a:tr>
              <a:tr h="370840">
                <a:tc>
                  <a:txBody>
                    <a:bodyPr/>
                    <a:lstStyle/>
                    <a:p>
                      <a:r>
                        <a:rPr lang="en-GB" sz="1800" b="1"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How do they relate?</a:t>
                      </a:r>
                      <a:endParaRPr lang="en-GB"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r>
                        <a:rPr lang="en-GB" sz="18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A reliable measurement is not always valid: the results might be </a:t>
                      </a:r>
                      <a:r>
                        <a:rPr lang="en-GB" sz="1800" b="0" i="0" u="none" strike="noStrike"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reproducible</a:t>
                      </a:r>
                      <a:r>
                        <a:rPr lang="en-GB" sz="18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 but they’re not necessarily correct.</a:t>
                      </a:r>
                      <a:endParaRPr lang="en-GB" dirty="0">
                        <a:latin typeface="Verdana" panose="020B0604030504040204" pitchFamily="34" charset="0"/>
                        <a:ea typeface="Verdana" panose="020B0604030504040204" pitchFamily="34" charset="0"/>
                        <a:cs typeface="Verdana" panose="020B0604030504040204" pitchFamily="34" charset="0"/>
                      </a:endParaRPr>
                    </a:p>
                  </a:txBody>
                  <a:tcPr/>
                </a:tc>
                <a:tc>
                  <a:txBody>
                    <a:bodyPr/>
                    <a:lstStyle/>
                    <a:p>
                      <a:pPr fontAlgn="t"/>
                      <a:r>
                        <a:rPr lang="en-GB" dirty="0">
                          <a:effectLst/>
                          <a:latin typeface="Verdana" panose="020B0604030504040204" pitchFamily="34" charset="0"/>
                          <a:ea typeface="Verdana" panose="020B0604030504040204" pitchFamily="34" charset="0"/>
                          <a:cs typeface="Verdana" panose="020B0604030504040204" pitchFamily="34" charset="0"/>
                        </a:rPr>
                        <a:t>A valid measurement is generally reliable: if a test produces accurate results, they should be reproducible.</a:t>
                      </a:r>
                    </a:p>
                  </a:txBody>
                  <a:tcPr/>
                </a:tc>
                <a:extLst>
                  <a:ext uri="{0D108BD9-81ED-4DB2-BD59-A6C34878D82A}">
                    <a16:rowId xmlns:a16="http://schemas.microsoft.com/office/drawing/2014/main" val="2428040147"/>
                  </a:ext>
                </a:extLst>
              </a:tr>
            </a:tbl>
          </a:graphicData>
        </a:graphic>
      </p:graphicFrame>
    </p:spTree>
    <p:extLst>
      <p:ext uri="{BB962C8B-B14F-4D97-AF65-F5344CB8AC3E}">
        <p14:creationId xmlns:p14="http://schemas.microsoft.com/office/powerpoint/2010/main" val="617984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97C9C-4057-4C68-A028-AC6EED010E03}"/>
              </a:ext>
            </a:extLst>
          </p:cNvPr>
          <p:cNvSpPr>
            <a:spLocks noGrp="1"/>
          </p:cNvSpPr>
          <p:nvPr>
            <p:ph type="title"/>
          </p:nvPr>
        </p:nvSpPr>
        <p:spPr>
          <a:xfrm>
            <a:off x="691078" y="1076322"/>
            <a:ext cx="10312571" cy="1354844"/>
          </a:xfrm>
        </p:spPr>
        <p:txBody>
          <a:bodyPr>
            <a:normAutofit fontScale="90000"/>
          </a:bodyPr>
          <a:lstStyle/>
          <a:p>
            <a:r>
              <a:rPr lang="en-GB" b="1" dirty="0">
                <a:solidFill>
                  <a:srgbClr val="00B050"/>
                </a:solidFill>
              </a:rPr>
              <a:t>Reliable v. Valid???</a:t>
            </a:r>
            <a:br>
              <a:rPr lang="en-GB" dirty="0"/>
            </a:br>
            <a:br>
              <a:rPr lang="en-GB" dirty="0">
                <a:latin typeface="Verdana" panose="020B0604030504040204" pitchFamily="34" charset="0"/>
                <a:ea typeface="Verdana" panose="020B0604030504040204" pitchFamily="34" charset="0"/>
                <a:cs typeface="Verdana" panose="020B0604030504040204" pitchFamily="34" charset="0"/>
              </a:rPr>
            </a:br>
            <a:r>
              <a:rPr lang="en-GB" sz="22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A symptom questionnaire is used to diagnose a patient with a long-term medical condition. </a:t>
            </a:r>
            <a:endParaRPr lang="en-GB" sz="2200" dirty="0">
              <a:latin typeface="Verdana" panose="020B0604030504040204" pitchFamily="34" charset="0"/>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5BD9B665-541E-1847-3DF1-1E211B74D5EF}"/>
              </a:ext>
            </a:extLst>
          </p:cNvPr>
          <p:cNvSpPr>
            <a:spLocks noGrp="1"/>
          </p:cNvSpPr>
          <p:nvPr>
            <p:ph sz="half" idx="1"/>
          </p:nvPr>
        </p:nvSpPr>
        <p:spPr>
          <a:xfrm>
            <a:off x="691078" y="3091009"/>
            <a:ext cx="5009584" cy="1918557"/>
          </a:xfrm>
        </p:spPr>
        <p:txBody>
          <a:bodyPr>
            <a:normAutofit fontScale="85000" lnSpcReduction="10000"/>
          </a:bodyPr>
          <a:lstStyle/>
          <a:p>
            <a:r>
              <a:rPr lang="en-GB"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Several different doctors use the same questionnaire with the same patient at the same time with the same diagnoses.</a:t>
            </a:r>
          </a:p>
          <a:p>
            <a:endParaRPr lang="en-GB" dirty="0">
              <a:solidFill>
                <a:srgbClr val="0D405F"/>
              </a:solidFill>
              <a:latin typeface="Verdana" panose="020B0604030504040204" pitchFamily="34" charset="0"/>
              <a:ea typeface="Verdana" panose="020B0604030504040204" pitchFamily="34" charset="0"/>
              <a:cs typeface="Verdana" panose="020B0604030504040204" pitchFamily="34" charset="0"/>
            </a:endParaRPr>
          </a:p>
          <a:p>
            <a:r>
              <a:rPr lang="en-GB"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This indicates that the questionnaire…..</a:t>
            </a:r>
          </a:p>
        </p:txBody>
      </p:sp>
      <p:sp>
        <p:nvSpPr>
          <p:cNvPr id="4" name="Content Placeholder 3">
            <a:extLst>
              <a:ext uri="{FF2B5EF4-FFF2-40B4-BE49-F238E27FC236}">
                <a16:creationId xmlns:a16="http://schemas.microsoft.com/office/drawing/2014/main" id="{AC000A56-F7DD-5766-5ECA-98C9716F5EDE}"/>
              </a:ext>
            </a:extLst>
          </p:cNvPr>
          <p:cNvSpPr>
            <a:spLocks noGrp="1"/>
          </p:cNvSpPr>
          <p:nvPr>
            <p:ph sz="half" idx="2"/>
          </p:nvPr>
        </p:nvSpPr>
        <p:spPr>
          <a:xfrm>
            <a:off x="5935074" y="3091009"/>
            <a:ext cx="5250899" cy="2529206"/>
          </a:xfrm>
        </p:spPr>
        <p:txBody>
          <a:bodyPr>
            <a:normAutofit fontScale="85000" lnSpcReduction="10000"/>
          </a:bodyPr>
          <a:lstStyle/>
          <a:p>
            <a:r>
              <a:rPr lang="en-GB"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Several different doctors use the same questionnaire with the same patient at the same time but give different diagnoses.</a:t>
            </a:r>
          </a:p>
          <a:p>
            <a:pPr marL="0" indent="0">
              <a:buNone/>
            </a:pPr>
            <a:r>
              <a:rPr lang="en-GB"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 </a:t>
            </a:r>
          </a:p>
          <a:p>
            <a:r>
              <a:rPr lang="en-GB"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This indicates that the questionnaire…</a:t>
            </a:r>
          </a:p>
          <a:p>
            <a:pPr marL="0" indent="0">
              <a:buNone/>
            </a:pPr>
            <a:endParaRPr lang="en-GB" b="0" i="0" dirty="0">
              <a:solidFill>
                <a:srgbClr val="0D405F"/>
              </a:solidFill>
              <a:effectLst/>
              <a:latin typeface="Inter"/>
            </a:endParaRPr>
          </a:p>
          <a:p>
            <a:pPr marL="0" indent="0">
              <a:buNone/>
            </a:pPr>
            <a:r>
              <a:rPr lang="en-GB" dirty="0">
                <a:solidFill>
                  <a:srgbClr val="0D405F"/>
                </a:solidFill>
                <a:latin typeface="Inter"/>
              </a:rPr>
              <a:t>                       </a:t>
            </a:r>
            <a:endParaRPr lang="en-GB" dirty="0"/>
          </a:p>
        </p:txBody>
      </p:sp>
      <p:sp>
        <p:nvSpPr>
          <p:cNvPr id="7" name="TextBox 6">
            <a:extLst>
              <a:ext uri="{FF2B5EF4-FFF2-40B4-BE49-F238E27FC236}">
                <a16:creationId xmlns:a16="http://schemas.microsoft.com/office/drawing/2014/main" id="{413237BE-F3AD-D505-8165-C3D92E1AFD56}"/>
              </a:ext>
            </a:extLst>
          </p:cNvPr>
          <p:cNvSpPr txBox="1"/>
          <p:nvPr/>
        </p:nvSpPr>
        <p:spPr>
          <a:xfrm>
            <a:off x="9295465" y="173905"/>
            <a:ext cx="2703932" cy="1015663"/>
          </a:xfrm>
          <a:prstGeom prst="rect">
            <a:avLst/>
          </a:prstGeom>
          <a:noFill/>
          <a:ln w="28575">
            <a:solidFill>
              <a:schemeClr val="accent1"/>
            </a:solidFill>
          </a:ln>
        </p:spPr>
        <p:txBody>
          <a:bodyPr wrap="square" rtlCol="0">
            <a:spAutoFit/>
          </a:bodyPr>
          <a:lstStyle/>
          <a:p>
            <a:r>
              <a:rPr lang="en-GB" sz="1200" b="1" dirty="0">
                <a:latin typeface="Verdana" panose="020B0604030504040204" pitchFamily="34" charset="0"/>
                <a:ea typeface="Verdana" panose="020B0604030504040204" pitchFamily="34" charset="0"/>
                <a:cs typeface="Verdana" panose="020B0604030504040204" pitchFamily="34" charset="0"/>
              </a:rPr>
              <a:t>Reliability = </a:t>
            </a:r>
          </a:p>
          <a:p>
            <a:r>
              <a:rPr lang="en-GB" sz="12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The extent to which the results can be reproduced when the research is repeated under the same conditions.</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5" name="Rectangle: Rounded Corners 4">
            <a:extLst>
              <a:ext uri="{FF2B5EF4-FFF2-40B4-BE49-F238E27FC236}">
                <a16:creationId xmlns:a16="http://schemas.microsoft.com/office/drawing/2014/main" id="{3C1680B2-849D-C9CA-9B87-99F1A675C72D}"/>
              </a:ext>
            </a:extLst>
          </p:cNvPr>
          <p:cNvSpPr/>
          <p:nvPr/>
        </p:nvSpPr>
        <p:spPr>
          <a:xfrm>
            <a:off x="1363185" y="5441521"/>
            <a:ext cx="3091009" cy="863912"/>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0D405F"/>
                </a:solidFill>
                <a:latin typeface="Inter"/>
              </a:rPr>
              <a:t>has high reliability</a:t>
            </a:r>
            <a:endParaRPr lang="en-GB"/>
          </a:p>
        </p:txBody>
      </p:sp>
      <p:sp>
        <p:nvSpPr>
          <p:cNvPr id="6" name="Rectangle: Rounded Corners 5">
            <a:extLst>
              <a:ext uri="{FF2B5EF4-FFF2-40B4-BE49-F238E27FC236}">
                <a16:creationId xmlns:a16="http://schemas.microsoft.com/office/drawing/2014/main" id="{C690427E-2E2F-ED32-8804-B7FFF753890B}"/>
              </a:ext>
            </a:extLst>
          </p:cNvPr>
          <p:cNvSpPr/>
          <p:nvPr/>
        </p:nvSpPr>
        <p:spPr>
          <a:xfrm>
            <a:off x="6620518" y="5441521"/>
            <a:ext cx="3091009" cy="863912"/>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D405F"/>
                </a:solidFill>
                <a:latin typeface="Inter"/>
              </a:rPr>
              <a:t>has low reliability</a:t>
            </a:r>
            <a:endParaRPr lang="en-GB" dirty="0"/>
          </a:p>
        </p:txBody>
      </p:sp>
    </p:spTree>
    <p:extLst>
      <p:ext uri="{BB962C8B-B14F-4D97-AF65-F5344CB8AC3E}">
        <p14:creationId xmlns:p14="http://schemas.microsoft.com/office/powerpoint/2010/main" val="2847184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 calcmode="lin" valueType="num">
                                      <p:cBhvr additive="base">
                                        <p:cTn id="2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 calcmode="lin" valueType="num">
                                      <p:cBhvr additive="base">
                                        <p:cTn id="2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txEl>
                                              <p:pRg st="1" end="1"/>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anim calcmode="lin" valueType="num">
                                      <p:cBhvr additive="base">
                                        <p:cTn id="3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 calcmode="lin" valueType="num">
                                      <p:cBhvr additive="base">
                                        <p:cTn id="3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97C9C-4057-4C68-A028-AC6EED010E03}"/>
              </a:ext>
            </a:extLst>
          </p:cNvPr>
          <p:cNvSpPr>
            <a:spLocks noGrp="1"/>
          </p:cNvSpPr>
          <p:nvPr>
            <p:ph type="title"/>
          </p:nvPr>
        </p:nvSpPr>
        <p:spPr>
          <a:xfrm>
            <a:off x="691078" y="1076322"/>
            <a:ext cx="10312571" cy="1354844"/>
          </a:xfrm>
        </p:spPr>
        <p:txBody>
          <a:bodyPr>
            <a:normAutofit fontScale="90000"/>
          </a:bodyPr>
          <a:lstStyle/>
          <a:p>
            <a:r>
              <a:rPr lang="en-GB" b="1" dirty="0">
                <a:solidFill>
                  <a:srgbClr val="00B050"/>
                </a:solidFill>
                <a:latin typeface="Verdana" panose="020B0604030504040204" pitchFamily="34" charset="0"/>
                <a:ea typeface="Verdana" panose="020B0604030504040204" pitchFamily="34" charset="0"/>
                <a:cs typeface="Verdana" panose="020B0604030504040204" pitchFamily="34" charset="0"/>
              </a:rPr>
              <a:t>Reliable v. Valid???</a:t>
            </a:r>
            <a:br>
              <a:rPr lang="en-GB" dirty="0">
                <a:latin typeface="Verdana" panose="020B0604030504040204" pitchFamily="34" charset="0"/>
                <a:ea typeface="Verdana" panose="020B0604030504040204" pitchFamily="34" charset="0"/>
                <a:cs typeface="Verdana" panose="020B0604030504040204" pitchFamily="34" charset="0"/>
              </a:rPr>
            </a:br>
            <a:br>
              <a:rPr lang="en-GB" dirty="0">
                <a:latin typeface="Verdana" panose="020B0604030504040204" pitchFamily="34" charset="0"/>
                <a:ea typeface="Verdana" panose="020B0604030504040204" pitchFamily="34" charset="0"/>
                <a:cs typeface="Verdana" panose="020B0604030504040204" pitchFamily="34" charset="0"/>
              </a:rPr>
            </a:br>
            <a:r>
              <a:rPr lang="en-GB" sz="2200" b="0" i="0" dirty="0">
                <a:solidFill>
                  <a:srgbClr val="0D405F"/>
                </a:solidFill>
                <a:effectLst/>
                <a:latin typeface="Verdana" panose="020B0604030504040204" pitchFamily="34" charset="0"/>
                <a:ea typeface="Verdana" panose="020B0604030504040204" pitchFamily="34" charset="0"/>
                <a:cs typeface="Verdana" panose="020B0604030504040204" pitchFamily="34" charset="0"/>
              </a:rPr>
              <a:t>A symptom questionnaire is used to diagnose a patient with a long-term medical condition. </a:t>
            </a:r>
            <a:endParaRPr lang="en-GB" sz="2200" dirty="0">
              <a:latin typeface="Verdana" panose="020B0604030504040204" pitchFamily="34" charset="0"/>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5BD9B665-541E-1847-3DF1-1E211B74D5EF}"/>
              </a:ext>
            </a:extLst>
          </p:cNvPr>
          <p:cNvSpPr>
            <a:spLocks noGrp="1"/>
          </p:cNvSpPr>
          <p:nvPr>
            <p:ph sz="half" idx="1"/>
          </p:nvPr>
        </p:nvSpPr>
        <p:spPr>
          <a:xfrm>
            <a:off x="691077" y="3091009"/>
            <a:ext cx="10312571" cy="2529206"/>
          </a:xfrm>
        </p:spPr>
        <p:txBody>
          <a:bodyPr>
            <a:normAutofit/>
          </a:bodyPr>
          <a:lstStyle/>
          <a:p>
            <a:r>
              <a:rPr lang="en-GB" dirty="0">
                <a:solidFill>
                  <a:srgbClr val="0D405F"/>
                </a:solidFill>
                <a:latin typeface="Verdana" panose="020B0604030504040204" pitchFamily="34" charset="0"/>
                <a:ea typeface="Verdana" panose="020B0604030504040204" pitchFamily="34" charset="0"/>
                <a:cs typeface="Verdana" panose="020B0604030504040204" pitchFamily="34" charset="0"/>
              </a:rPr>
              <a:t>Several different doctors use the same questionnaire with the same patient at different times. The diagnoses are the same.</a:t>
            </a:r>
          </a:p>
          <a:p>
            <a:endParaRPr lang="en-GB" dirty="0">
              <a:solidFill>
                <a:srgbClr val="0D405F"/>
              </a:solidFill>
              <a:latin typeface="Verdana" panose="020B0604030504040204" pitchFamily="34" charset="0"/>
              <a:ea typeface="Verdana" panose="020B0604030504040204" pitchFamily="34" charset="0"/>
              <a:cs typeface="Verdana" panose="020B0604030504040204" pitchFamily="34" charset="0"/>
            </a:endParaRPr>
          </a:p>
          <a:p>
            <a:r>
              <a:rPr lang="en-GB" dirty="0">
                <a:solidFill>
                  <a:srgbClr val="0D405F"/>
                </a:solidFill>
                <a:latin typeface="Verdana" panose="020B0604030504040204" pitchFamily="34" charset="0"/>
                <a:ea typeface="Verdana" panose="020B0604030504040204" pitchFamily="34" charset="0"/>
                <a:cs typeface="Verdana" panose="020B0604030504040204" pitchFamily="34" charset="0"/>
              </a:rPr>
              <a:t>This indicates that the questionnaire…..</a:t>
            </a:r>
          </a:p>
        </p:txBody>
      </p:sp>
      <p:sp>
        <p:nvSpPr>
          <p:cNvPr id="5" name="TextBox 4">
            <a:extLst>
              <a:ext uri="{FF2B5EF4-FFF2-40B4-BE49-F238E27FC236}">
                <a16:creationId xmlns:a16="http://schemas.microsoft.com/office/drawing/2014/main" id="{0DE91758-F479-250C-A37F-DB241FA4744B}"/>
              </a:ext>
            </a:extLst>
          </p:cNvPr>
          <p:cNvSpPr txBox="1"/>
          <p:nvPr/>
        </p:nvSpPr>
        <p:spPr>
          <a:xfrm>
            <a:off x="9289855" y="178474"/>
            <a:ext cx="2765639" cy="1754326"/>
          </a:xfrm>
          <a:prstGeom prst="rect">
            <a:avLst/>
          </a:prstGeom>
          <a:noFill/>
          <a:ln w="28575">
            <a:solidFill>
              <a:schemeClr val="accent1"/>
            </a:solidFill>
          </a:ln>
        </p:spPr>
        <p:txBody>
          <a:bodyPr wrap="square" rtlCol="0">
            <a:spAutoFit/>
          </a:bodyPr>
          <a:lstStyle/>
          <a:p>
            <a:r>
              <a:rPr lang="en-GB" sz="1200" b="1" dirty="0">
                <a:latin typeface="Verdana" panose="020B0604030504040204" pitchFamily="34" charset="0"/>
                <a:ea typeface="Verdana" panose="020B0604030504040204" pitchFamily="34" charset="0"/>
                <a:cs typeface="Verdana" panose="020B0604030504040204" pitchFamily="34" charset="0"/>
              </a:rPr>
              <a:t>Reliability = </a:t>
            </a:r>
          </a:p>
          <a:p>
            <a:r>
              <a:rPr lang="en-GB" sz="12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The extent to which the results can be reproduced when the research is repeated under the same conditions.</a:t>
            </a:r>
            <a:endParaRPr lang="en-GB" sz="1200" dirty="0">
              <a:latin typeface="Verdana" panose="020B0604030504040204" pitchFamily="34" charset="0"/>
              <a:ea typeface="Verdana" panose="020B0604030504040204" pitchFamily="34" charset="0"/>
              <a:cs typeface="Verdana" panose="020B0604030504040204" pitchFamily="34" charset="0"/>
            </a:endParaRPr>
          </a:p>
          <a:p>
            <a:r>
              <a:rPr lang="en-GB" sz="1200" b="1" dirty="0">
                <a:latin typeface="Verdana" panose="020B0604030504040204" pitchFamily="34" charset="0"/>
                <a:ea typeface="Verdana" panose="020B0604030504040204" pitchFamily="34" charset="0"/>
                <a:cs typeface="Verdana" panose="020B0604030504040204" pitchFamily="34" charset="0"/>
              </a:rPr>
              <a:t>Validity = </a:t>
            </a:r>
          </a:p>
          <a:p>
            <a:r>
              <a:rPr lang="en-GB" sz="12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The extent to which the results really measure what they are supposed to measure.</a:t>
            </a:r>
            <a:endParaRPr lang="en-GB" sz="1200" dirty="0">
              <a:latin typeface="Verdana" panose="020B0604030504040204" pitchFamily="34" charset="0"/>
              <a:ea typeface="Verdana" panose="020B0604030504040204" pitchFamily="34" charset="0"/>
              <a:cs typeface="Verdana" panose="020B0604030504040204" pitchFamily="34" charset="0"/>
            </a:endParaRPr>
          </a:p>
        </p:txBody>
      </p:sp>
      <p:sp>
        <p:nvSpPr>
          <p:cNvPr id="6" name="Rectangle: Rounded Corners 5">
            <a:extLst>
              <a:ext uri="{FF2B5EF4-FFF2-40B4-BE49-F238E27FC236}">
                <a16:creationId xmlns:a16="http://schemas.microsoft.com/office/drawing/2014/main" id="{548DFD8A-3D5D-EB61-D00C-B364261EEAF4}"/>
              </a:ext>
            </a:extLst>
          </p:cNvPr>
          <p:cNvSpPr/>
          <p:nvPr/>
        </p:nvSpPr>
        <p:spPr>
          <a:xfrm>
            <a:off x="3612721" y="5073258"/>
            <a:ext cx="4179313" cy="1093914"/>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solidFill>
                  <a:srgbClr val="0D405F"/>
                </a:solidFill>
                <a:latin typeface="Inter"/>
              </a:rPr>
              <a:t>has high reliability and high validity</a:t>
            </a:r>
            <a:endParaRPr lang="en-GB"/>
          </a:p>
        </p:txBody>
      </p:sp>
    </p:spTree>
    <p:extLst>
      <p:ext uri="{BB962C8B-B14F-4D97-AF65-F5344CB8AC3E}">
        <p14:creationId xmlns:p14="http://schemas.microsoft.com/office/powerpoint/2010/main" val="298575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3EF56-E059-844A-4CC7-188A275AC0AF}"/>
              </a:ext>
            </a:extLst>
          </p:cNvPr>
          <p:cNvSpPr>
            <a:spLocks noGrp="1"/>
          </p:cNvSpPr>
          <p:nvPr>
            <p:ph type="title"/>
          </p:nvPr>
        </p:nvSpPr>
        <p:spPr/>
        <p:txBody>
          <a:bodyPr>
            <a:normAutofit/>
          </a:bodyPr>
          <a:lstStyle/>
          <a:p>
            <a:r>
              <a:rPr lang="en-GB" b="1" dirty="0">
                <a:solidFill>
                  <a:srgbClr val="00B050"/>
                </a:solidFill>
                <a:latin typeface="Verdana" panose="020B0604030504040204" pitchFamily="34" charset="0"/>
                <a:ea typeface="Verdana" panose="020B0604030504040204" pitchFamily="34" charset="0"/>
                <a:cs typeface="Verdana" panose="020B0604030504040204" pitchFamily="34" charset="0"/>
              </a:rPr>
              <a:t>What elements can effect validity?</a:t>
            </a:r>
            <a:endParaRPr lang="en-GB" sz="3300" b="1"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graphicFrame>
        <p:nvGraphicFramePr>
          <p:cNvPr id="6" name="Table 6">
            <a:extLst>
              <a:ext uri="{FF2B5EF4-FFF2-40B4-BE49-F238E27FC236}">
                <a16:creationId xmlns:a16="http://schemas.microsoft.com/office/drawing/2014/main" id="{BB44BC5D-A669-ED63-9AA5-C47A38CAA64E}"/>
              </a:ext>
            </a:extLst>
          </p:cNvPr>
          <p:cNvGraphicFramePr>
            <a:graphicFrameLocks noGrp="1"/>
          </p:cNvGraphicFramePr>
          <p:nvPr>
            <p:ph idx="1"/>
            <p:extLst>
              <p:ext uri="{D42A27DB-BD31-4B8C-83A1-F6EECF244321}">
                <p14:modId xmlns:p14="http://schemas.microsoft.com/office/powerpoint/2010/main" val="25127476"/>
              </p:ext>
            </p:extLst>
          </p:nvPr>
        </p:nvGraphicFramePr>
        <p:xfrm>
          <a:off x="690563" y="2339975"/>
          <a:ext cx="10325100" cy="3792074"/>
        </p:xfrm>
        <a:graphic>
          <a:graphicData uri="http://schemas.openxmlformats.org/drawingml/2006/table">
            <a:tbl>
              <a:tblPr firstRow="1" bandRow="1">
                <a:tableStyleId>{5C22544A-7EE6-4342-B048-85BDC9FD1C3A}</a:tableStyleId>
              </a:tblPr>
              <a:tblGrid>
                <a:gridCol w="3722411">
                  <a:extLst>
                    <a:ext uri="{9D8B030D-6E8A-4147-A177-3AD203B41FA5}">
                      <a16:colId xmlns:a16="http://schemas.microsoft.com/office/drawing/2014/main" val="460026570"/>
                    </a:ext>
                  </a:extLst>
                </a:gridCol>
                <a:gridCol w="6602689">
                  <a:extLst>
                    <a:ext uri="{9D8B030D-6E8A-4147-A177-3AD203B41FA5}">
                      <a16:colId xmlns:a16="http://schemas.microsoft.com/office/drawing/2014/main" val="310072450"/>
                    </a:ext>
                  </a:extLst>
                </a:gridCol>
              </a:tblGrid>
              <a:tr h="425879">
                <a:tc>
                  <a:txBody>
                    <a:bodyPr/>
                    <a:lstStyle/>
                    <a:p>
                      <a:r>
                        <a:rPr lang="en-GB" dirty="0">
                          <a:latin typeface="Verdana" panose="020B0604030504040204" pitchFamily="34" charset="0"/>
                          <a:ea typeface="Verdana" panose="020B0604030504040204" pitchFamily="34" charset="0"/>
                          <a:cs typeface="Verdana" panose="020B0604030504040204" pitchFamily="34" charset="0"/>
                        </a:rPr>
                        <a:t>Element</a:t>
                      </a:r>
                    </a:p>
                  </a:txBody>
                  <a:tcPr/>
                </a:tc>
                <a:tc>
                  <a:txBody>
                    <a:bodyPr/>
                    <a:lstStyle/>
                    <a:p>
                      <a:r>
                        <a:rPr lang="en-GB" dirty="0">
                          <a:latin typeface="Verdana" panose="020B0604030504040204" pitchFamily="34" charset="0"/>
                          <a:ea typeface="Verdana" panose="020B0604030504040204" pitchFamily="34" charset="0"/>
                          <a:cs typeface="Verdana" panose="020B0604030504040204" pitchFamily="34" charset="0"/>
                        </a:rPr>
                        <a:t>Meaning</a:t>
                      </a:r>
                    </a:p>
                  </a:txBody>
                  <a:tcPr/>
                </a:tc>
                <a:extLst>
                  <a:ext uri="{0D108BD9-81ED-4DB2-BD59-A6C34878D82A}">
                    <a16:rowId xmlns:a16="http://schemas.microsoft.com/office/drawing/2014/main" val="2960684775"/>
                  </a:ext>
                </a:extLst>
              </a:tr>
              <a:tr h="425879">
                <a:tc>
                  <a:txBody>
                    <a:bodyPr/>
                    <a:lstStyle/>
                    <a:p>
                      <a:r>
                        <a:rPr lang="en-GB" dirty="0"/>
                        <a:t>Sampling bias</a:t>
                      </a:r>
                    </a:p>
                  </a:txBody>
                  <a:tcPr/>
                </a:tc>
                <a:tc>
                  <a:txBody>
                    <a:bodyPr/>
                    <a:lstStyle/>
                    <a:p>
                      <a:r>
                        <a:rPr lang="en-GB" sz="1800" b="0" i="0" kern="1200" dirty="0">
                          <a:solidFill>
                            <a:schemeClr val="dk1"/>
                          </a:solidFill>
                          <a:effectLst/>
                          <a:latin typeface="+mn-lt"/>
                          <a:ea typeface="+mn-ea"/>
                          <a:cs typeface="+mn-cs"/>
                        </a:rPr>
                        <a:t>The sample is not representative of the population.</a:t>
                      </a:r>
                      <a:endParaRPr lang="en-GB" dirty="0"/>
                    </a:p>
                  </a:txBody>
                  <a:tcPr/>
                </a:tc>
                <a:extLst>
                  <a:ext uri="{0D108BD9-81ED-4DB2-BD59-A6C34878D82A}">
                    <a16:rowId xmlns:a16="http://schemas.microsoft.com/office/drawing/2014/main" val="413069361"/>
                  </a:ext>
                </a:extLst>
              </a:tr>
              <a:tr h="735079">
                <a:tc>
                  <a:txBody>
                    <a:bodyPr/>
                    <a:lstStyle/>
                    <a:p>
                      <a:r>
                        <a:rPr lang="en-GB" dirty="0"/>
                        <a:t>History</a:t>
                      </a:r>
                    </a:p>
                  </a:txBody>
                  <a:tcPr/>
                </a:tc>
                <a:tc>
                  <a:txBody>
                    <a:bodyPr/>
                    <a:lstStyle/>
                    <a:p>
                      <a:r>
                        <a:rPr lang="en-GB" sz="1800" b="0" i="0" kern="1200" dirty="0">
                          <a:solidFill>
                            <a:schemeClr val="dk1"/>
                          </a:solidFill>
                          <a:effectLst/>
                          <a:latin typeface="+mn-lt"/>
                          <a:ea typeface="+mn-ea"/>
                          <a:cs typeface="+mn-cs"/>
                        </a:rPr>
                        <a:t>An unrelated event influences the outcomes (e.g. results of a test makes participants have a negative view).</a:t>
                      </a:r>
                      <a:endParaRPr lang="en-GB" dirty="0"/>
                    </a:p>
                  </a:txBody>
                  <a:tcPr/>
                </a:tc>
                <a:extLst>
                  <a:ext uri="{0D108BD9-81ED-4DB2-BD59-A6C34878D82A}">
                    <a16:rowId xmlns:a16="http://schemas.microsoft.com/office/drawing/2014/main" val="2247812606"/>
                  </a:ext>
                </a:extLst>
              </a:tr>
              <a:tr h="735079">
                <a:tc>
                  <a:txBody>
                    <a:bodyPr/>
                    <a:lstStyle/>
                    <a:p>
                      <a:r>
                        <a:rPr lang="en-GB" dirty="0"/>
                        <a:t>Experimenter effect </a:t>
                      </a:r>
                    </a:p>
                  </a:txBody>
                  <a:tcPr/>
                </a:tc>
                <a:tc>
                  <a:txBody>
                    <a:bodyPr/>
                    <a:lstStyle/>
                    <a:p>
                      <a:r>
                        <a:rPr lang="en-GB" sz="1800" b="0" i="0" kern="1200" dirty="0">
                          <a:solidFill>
                            <a:schemeClr val="dk1"/>
                          </a:solidFill>
                          <a:effectLst/>
                          <a:latin typeface="+mn-lt"/>
                          <a:ea typeface="+mn-ea"/>
                          <a:cs typeface="+mn-cs"/>
                        </a:rPr>
                        <a:t>The characteristics or behaviours of the experimenter unintentionally influence the outcomes.</a:t>
                      </a:r>
                      <a:endParaRPr lang="en-GB" dirty="0"/>
                    </a:p>
                  </a:txBody>
                  <a:tcPr/>
                </a:tc>
                <a:extLst>
                  <a:ext uri="{0D108BD9-81ED-4DB2-BD59-A6C34878D82A}">
                    <a16:rowId xmlns:a16="http://schemas.microsoft.com/office/drawing/2014/main" val="1418065684"/>
                  </a:ext>
                </a:extLst>
              </a:tr>
              <a:tr h="735079">
                <a:tc>
                  <a:txBody>
                    <a:bodyPr/>
                    <a:lstStyle/>
                    <a:p>
                      <a:r>
                        <a:rPr lang="en-GB" dirty="0"/>
                        <a:t>Hawthorne effect</a:t>
                      </a:r>
                    </a:p>
                  </a:txBody>
                  <a:tcPr/>
                </a:tc>
                <a:tc>
                  <a:txBody>
                    <a:bodyPr/>
                    <a:lstStyle/>
                    <a:p>
                      <a:r>
                        <a:rPr lang="en-GB" sz="1800" b="0" i="0" kern="1200" dirty="0">
                          <a:solidFill>
                            <a:schemeClr val="dk1"/>
                          </a:solidFill>
                          <a:effectLst/>
                          <a:latin typeface="+mn-lt"/>
                          <a:ea typeface="+mn-ea"/>
                          <a:cs typeface="+mn-cs"/>
                        </a:rPr>
                        <a:t>The tendency for participants to change their behaviours simply because they know they are being studied.</a:t>
                      </a:r>
                      <a:endParaRPr lang="en-GB" dirty="0"/>
                    </a:p>
                  </a:txBody>
                  <a:tcPr/>
                </a:tc>
                <a:extLst>
                  <a:ext uri="{0D108BD9-81ED-4DB2-BD59-A6C34878D82A}">
                    <a16:rowId xmlns:a16="http://schemas.microsoft.com/office/drawing/2014/main" val="292827661"/>
                  </a:ext>
                </a:extLst>
              </a:tr>
              <a:tr h="735079">
                <a:tc>
                  <a:txBody>
                    <a:bodyPr/>
                    <a:lstStyle/>
                    <a:p>
                      <a:r>
                        <a:rPr lang="en-GB" dirty="0"/>
                        <a:t>Situation effect</a:t>
                      </a:r>
                    </a:p>
                  </a:txBody>
                  <a:tcPr/>
                </a:tc>
                <a:tc>
                  <a:txBody>
                    <a:bodyPr/>
                    <a:lstStyle/>
                    <a:p>
                      <a:r>
                        <a:rPr lang="en-GB" sz="1800" b="0" i="0" kern="1200" dirty="0">
                          <a:solidFill>
                            <a:schemeClr val="dk1"/>
                          </a:solidFill>
                          <a:effectLst/>
                          <a:latin typeface="+mn-lt"/>
                          <a:ea typeface="+mn-ea"/>
                          <a:cs typeface="+mn-cs"/>
                        </a:rPr>
                        <a:t>Factors like the setting, time of day, location, researchers’ characteristics etc. limit generalisability of the findings.</a:t>
                      </a:r>
                      <a:endParaRPr lang="en-GB" dirty="0"/>
                    </a:p>
                  </a:txBody>
                  <a:tcPr/>
                </a:tc>
                <a:extLst>
                  <a:ext uri="{0D108BD9-81ED-4DB2-BD59-A6C34878D82A}">
                    <a16:rowId xmlns:a16="http://schemas.microsoft.com/office/drawing/2014/main" val="738733975"/>
                  </a:ext>
                </a:extLst>
              </a:tr>
            </a:tbl>
          </a:graphicData>
        </a:graphic>
      </p:graphicFrame>
      <p:sp>
        <p:nvSpPr>
          <p:cNvPr id="7" name="TextBox 6">
            <a:extLst>
              <a:ext uri="{FF2B5EF4-FFF2-40B4-BE49-F238E27FC236}">
                <a16:creationId xmlns:a16="http://schemas.microsoft.com/office/drawing/2014/main" id="{7659B9A3-F3F7-1363-F85D-674790C18F82}"/>
              </a:ext>
            </a:extLst>
          </p:cNvPr>
          <p:cNvSpPr txBox="1"/>
          <p:nvPr/>
        </p:nvSpPr>
        <p:spPr>
          <a:xfrm>
            <a:off x="7993988" y="6355922"/>
            <a:ext cx="3848333" cy="646331"/>
          </a:xfrm>
          <a:prstGeom prst="rect">
            <a:avLst/>
          </a:prstGeom>
          <a:noFill/>
          <a:ln w="28575">
            <a:solidFill>
              <a:schemeClr val="accent1"/>
            </a:solidFill>
          </a:ln>
        </p:spPr>
        <p:txBody>
          <a:bodyPr wrap="square" rtlCol="0">
            <a:spAutoFit/>
          </a:bodyPr>
          <a:lstStyle/>
          <a:p>
            <a:r>
              <a:rPr lang="en-GB" b="1" dirty="0">
                <a:latin typeface="Verdana" panose="020B0604030504040204" pitchFamily="34" charset="0"/>
                <a:ea typeface="Verdana" panose="020B0604030504040204" pitchFamily="34" charset="0"/>
                <a:cs typeface="Verdana" panose="020B0604030504040204" pitchFamily="34" charset="0"/>
              </a:rPr>
              <a:t>How can we counter these threats</a:t>
            </a:r>
            <a:r>
              <a:rPr lang="en-GB" dirty="0"/>
              <a:t>?</a:t>
            </a:r>
          </a:p>
        </p:txBody>
      </p:sp>
    </p:spTree>
    <p:extLst>
      <p:ext uri="{BB962C8B-B14F-4D97-AF65-F5344CB8AC3E}">
        <p14:creationId xmlns:p14="http://schemas.microsoft.com/office/powerpoint/2010/main" val="19338097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072D357-1056-074F-7546-A5C401374577}"/>
              </a:ext>
            </a:extLst>
          </p:cNvPr>
          <p:cNvSpPr>
            <a:spLocks noGrp="1"/>
          </p:cNvSpPr>
          <p:nvPr>
            <p:ph type="title"/>
          </p:nvPr>
        </p:nvSpPr>
        <p:spPr>
          <a:xfrm>
            <a:off x="521713" y="722900"/>
            <a:ext cx="10489427" cy="1407505"/>
          </a:xfrm>
        </p:spPr>
        <p:txBody>
          <a:bodyPr/>
          <a:lstStyle/>
          <a:p>
            <a:r>
              <a:rPr lang="en-GB" dirty="0"/>
              <a:t>Ensuring…</a:t>
            </a:r>
          </a:p>
        </p:txBody>
      </p:sp>
      <p:sp>
        <p:nvSpPr>
          <p:cNvPr id="5" name="Text Placeholder 4">
            <a:extLst>
              <a:ext uri="{FF2B5EF4-FFF2-40B4-BE49-F238E27FC236}">
                <a16:creationId xmlns:a16="http://schemas.microsoft.com/office/drawing/2014/main" id="{B66B1FDD-2F33-F6E3-28C1-3872A2A6F2C8}"/>
              </a:ext>
            </a:extLst>
          </p:cNvPr>
          <p:cNvSpPr>
            <a:spLocks noGrp="1"/>
          </p:cNvSpPr>
          <p:nvPr>
            <p:ph type="body" idx="1"/>
          </p:nvPr>
        </p:nvSpPr>
        <p:spPr>
          <a:xfrm>
            <a:off x="125286" y="2897293"/>
            <a:ext cx="2191568" cy="678966"/>
          </a:xfrm>
          <a:ln>
            <a:solidFill>
              <a:schemeClr val="accent4"/>
            </a:solidFill>
          </a:ln>
        </p:spPr>
        <p:txBody>
          <a:bodyPr>
            <a:normAutofit fontScale="25000" lnSpcReduction="20000"/>
          </a:bodyPr>
          <a:lstStyle/>
          <a:p>
            <a:endParaRPr lang="en-GB" sz="2400" dirty="0"/>
          </a:p>
        </p:txBody>
      </p:sp>
      <p:sp>
        <p:nvSpPr>
          <p:cNvPr id="6" name="Content Placeholder 5">
            <a:extLst>
              <a:ext uri="{FF2B5EF4-FFF2-40B4-BE49-F238E27FC236}">
                <a16:creationId xmlns:a16="http://schemas.microsoft.com/office/drawing/2014/main" id="{5674DD07-FCFF-5314-C772-9E7770BAA152}"/>
              </a:ext>
            </a:extLst>
          </p:cNvPr>
          <p:cNvSpPr>
            <a:spLocks noGrp="1"/>
          </p:cNvSpPr>
          <p:nvPr>
            <p:ph sz="half" idx="2"/>
          </p:nvPr>
        </p:nvSpPr>
        <p:spPr>
          <a:xfrm>
            <a:off x="125286" y="3576259"/>
            <a:ext cx="11638498" cy="3107659"/>
          </a:xfrm>
          <a:ln>
            <a:solidFill>
              <a:schemeClr val="accent4"/>
            </a:solidFill>
          </a:ln>
        </p:spPr>
        <p:txBody>
          <a:bodyPr>
            <a:normAutofit/>
          </a:bodyPr>
          <a:lstStyle/>
          <a:p>
            <a:endParaRPr lang="en-GB" dirty="0"/>
          </a:p>
        </p:txBody>
      </p:sp>
      <p:sp>
        <p:nvSpPr>
          <p:cNvPr id="7" name="Text Placeholder 6">
            <a:extLst>
              <a:ext uri="{FF2B5EF4-FFF2-40B4-BE49-F238E27FC236}">
                <a16:creationId xmlns:a16="http://schemas.microsoft.com/office/drawing/2014/main" id="{79C2D89F-87DF-0B84-B32B-7D0EA99E6D0F}"/>
              </a:ext>
            </a:extLst>
          </p:cNvPr>
          <p:cNvSpPr>
            <a:spLocks noGrp="1"/>
          </p:cNvSpPr>
          <p:nvPr>
            <p:ph type="body" sz="quarter" idx="3"/>
          </p:nvPr>
        </p:nvSpPr>
        <p:spPr>
          <a:xfrm>
            <a:off x="3123028" y="285541"/>
            <a:ext cx="8131125" cy="666801"/>
          </a:xfrm>
          <a:ln>
            <a:solidFill>
              <a:srgbClr val="00B0F0"/>
            </a:solidFill>
          </a:ln>
        </p:spPr>
        <p:txBody>
          <a:bodyPr>
            <a:noAutofit/>
          </a:bodyPr>
          <a:lstStyle/>
          <a:p>
            <a:r>
              <a:rPr lang="en-GB" sz="2000" b="1" i="0" kern="1200" dirty="0">
                <a:solidFill>
                  <a:srgbClr val="00B050"/>
                </a:solidFill>
                <a:effectLst/>
                <a:latin typeface="Verdana" panose="020B0604030504040204" pitchFamily="34" charset="0"/>
                <a:ea typeface="Verdana" panose="020B0604030504040204" pitchFamily="34" charset="0"/>
                <a:cs typeface="Verdana" panose="020B0604030504040204" pitchFamily="34" charset="0"/>
              </a:rPr>
              <a:t>Validity:</a:t>
            </a:r>
            <a:r>
              <a:rPr lang="en-GB" sz="2000" b="1"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 </a:t>
            </a:r>
            <a:r>
              <a:rPr lang="en-GB" sz="20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The extent to which the results really measure what they are supposed to measure.</a:t>
            </a:r>
            <a:endParaRPr lang="en-GB" sz="2000" dirty="0">
              <a:latin typeface="Verdana" panose="020B0604030504040204" pitchFamily="34" charset="0"/>
              <a:ea typeface="Verdana" panose="020B0604030504040204" pitchFamily="34" charset="0"/>
              <a:cs typeface="Verdana" panose="020B0604030504040204" pitchFamily="34" charset="0"/>
            </a:endParaRPr>
          </a:p>
        </p:txBody>
      </p:sp>
      <p:sp>
        <p:nvSpPr>
          <p:cNvPr id="8" name="Content Placeholder 7">
            <a:extLst>
              <a:ext uri="{FF2B5EF4-FFF2-40B4-BE49-F238E27FC236}">
                <a16:creationId xmlns:a16="http://schemas.microsoft.com/office/drawing/2014/main" id="{EAA9E87F-EF82-EC6A-13C2-E2A53F0C2C4B}"/>
              </a:ext>
            </a:extLst>
          </p:cNvPr>
          <p:cNvSpPr>
            <a:spLocks noGrp="1"/>
          </p:cNvSpPr>
          <p:nvPr>
            <p:ph sz="quarter" idx="4"/>
          </p:nvPr>
        </p:nvSpPr>
        <p:spPr>
          <a:xfrm>
            <a:off x="3235569" y="1389701"/>
            <a:ext cx="8831145" cy="4223308"/>
          </a:xfrm>
          <a:ln>
            <a:solidFill>
              <a:srgbClr val="00B0F0"/>
            </a:solidFill>
          </a:ln>
        </p:spPr>
        <p:txBody>
          <a:bodyPr>
            <a:noAutofit/>
          </a:bodyPr>
          <a:lstStyle/>
          <a:p>
            <a:pPr algn="l">
              <a:buFont typeface="Arial" panose="020B0604020202020204" pitchFamily="34" charset="0"/>
              <a:buChar char="•"/>
            </a:pPr>
            <a:endParaRPr lang="en-GB" sz="18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endParaRPr>
          </a:p>
          <a:p>
            <a:pPr algn="l">
              <a:buFont typeface="Arial" panose="020B0604020202020204" pitchFamily="34" charset="0"/>
              <a:buChar char="•"/>
            </a:pPr>
            <a:r>
              <a:rPr lang="en-GB" sz="18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Can participants answer the questions? We must ensure that we should ask the questions that they are capable of providing answers.</a:t>
            </a:r>
          </a:p>
          <a:p>
            <a:pPr algn="l">
              <a:buFont typeface="Arial" panose="020B0604020202020204" pitchFamily="34" charset="0"/>
              <a:buChar char="•"/>
            </a:pPr>
            <a:r>
              <a:rPr lang="en-GB" sz="1800" dirty="0">
                <a:solidFill>
                  <a:schemeClr val="tx1"/>
                </a:solidFill>
                <a:latin typeface="Verdana" panose="020B0604030504040204" pitchFamily="34" charset="0"/>
                <a:ea typeface="Verdana" panose="020B0604030504040204" pitchFamily="34" charset="0"/>
                <a:cs typeface="Verdana" panose="020B0604030504040204" pitchFamily="34" charset="0"/>
              </a:rPr>
              <a:t>In a questionnaire, a</a:t>
            </a:r>
            <a:r>
              <a:rPr lang="en-GB" sz="18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re the response codes provided sufficient? Missing response codes can lead to answers being forced to fit into the codes provided, or to large numbers of ‘other’ answers.</a:t>
            </a:r>
          </a:p>
          <a:p>
            <a:pPr algn="l">
              <a:buFont typeface="Arial" panose="020B0604020202020204" pitchFamily="34" charset="0"/>
              <a:buChar char="•"/>
            </a:pPr>
            <a:r>
              <a:rPr lang="en-GB" sz="18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Do the response codes provide the sufficient discrimination? If most respondents give the same answer, then the pre-codes provided may need to be reviewed to see how the discrimination can be improved and, if that cannot be achieved, queries should be raised regarding the value of including the question.</a:t>
            </a:r>
          </a:p>
          <a:p>
            <a:pPr algn="l">
              <a:buFont typeface="Arial" panose="020B0604020202020204" pitchFamily="34" charset="0"/>
              <a:buChar char="•"/>
            </a:pPr>
            <a:r>
              <a:rPr lang="en-GB" sz="1800" b="0" i="0" dirty="0">
                <a:solidFill>
                  <a:schemeClr val="tx1"/>
                </a:solidFill>
                <a:effectLst/>
                <a:latin typeface="Verdana" panose="020B0604030504040204" pitchFamily="34" charset="0"/>
                <a:ea typeface="Verdana" panose="020B0604030504040204" pitchFamily="34" charset="0"/>
                <a:cs typeface="Verdana" panose="020B0604030504040204" pitchFamily="34" charset="0"/>
              </a:rPr>
              <a:t>Do questions and responses allow us to answer the research question(s)? We need to ensure that the answers which respondents give to those questions are the responses to the questions that we think we are asking.</a:t>
            </a:r>
          </a:p>
        </p:txBody>
      </p:sp>
    </p:spTree>
    <p:extLst>
      <p:ext uri="{BB962C8B-B14F-4D97-AF65-F5344CB8AC3E}">
        <p14:creationId xmlns:p14="http://schemas.microsoft.com/office/powerpoint/2010/main" val="24728595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73EFD-9297-F66C-6314-F773234608AB}"/>
              </a:ext>
            </a:extLst>
          </p:cNvPr>
          <p:cNvSpPr>
            <a:spLocks noGrp="1"/>
          </p:cNvSpPr>
          <p:nvPr>
            <p:ph type="title"/>
          </p:nvPr>
        </p:nvSpPr>
        <p:spPr/>
        <p:txBody>
          <a:bodyPr>
            <a:normAutofit/>
          </a:bodyPr>
          <a:lstStyle/>
          <a:p>
            <a:r>
              <a:rPr lang="en-GB" sz="2400" b="1" dirty="0">
                <a:solidFill>
                  <a:srgbClr val="00B050"/>
                </a:solidFill>
                <a:latin typeface="Verdana" panose="020B0604030504040204" pitchFamily="34" charset="0"/>
                <a:ea typeface="Verdana" panose="020B0604030504040204" pitchFamily="34" charset="0"/>
                <a:cs typeface="Verdana" panose="020B0604030504040204" pitchFamily="34" charset="0"/>
              </a:rPr>
              <a:t>Reliability</a:t>
            </a:r>
            <a:br>
              <a:rPr lang="en-GB" sz="2400" dirty="0">
                <a:latin typeface="Verdana" panose="020B0604030504040204" pitchFamily="34" charset="0"/>
                <a:ea typeface="Verdana" panose="020B0604030504040204" pitchFamily="34" charset="0"/>
                <a:cs typeface="Verdana" panose="020B0604030504040204" pitchFamily="34" charset="0"/>
              </a:rPr>
            </a:br>
            <a:r>
              <a:rPr lang="en-GB" sz="2400" b="0" i="0" kern="1200" dirty="0">
                <a:solidFill>
                  <a:schemeClr val="dk1"/>
                </a:solidFill>
                <a:effectLst/>
                <a:latin typeface="Verdana" panose="020B0604030504040204" pitchFamily="34" charset="0"/>
                <a:ea typeface="Verdana" panose="020B0604030504040204" pitchFamily="34" charset="0"/>
                <a:cs typeface="Verdana" panose="020B0604030504040204" pitchFamily="34" charset="0"/>
              </a:rPr>
              <a:t>The extent to which the results can be reproduced when the research is repeated under the same</a:t>
            </a:r>
            <a:endParaRPr lang="en-US" sz="2400" dirty="0"/>
          </a:p>
        </p:txBody>
      </p:sp>
      <p:sp>
        <p:nvSpPr>
          <p:cNvPr id="3" name="Content Placeholder 2">
            <a:extLst>
              <a:ext uri="{FF2B5EF4-FFF2-40B4-BE49-F238E27FC236}">
                <a16:creationId xmlns:a16="http://schemas.microsoft.com/office/drawing/2014/main" id="{85FA7908-47E5-9946-2DD9-C85428A3FD6F}"/>
              </a:ext>
            </a:extLst>
          </p:cNvPr>
          <p:cNvSpPr>
            <a:spLocks noGrp="1"/>
          </p:cNvSpPr>
          <p:nvPr>
            <p:ph idx="1"/>
          </p:nvPr>
        </p:nvSpPr>
        <p:spPr>
          <a:xfrm>
            <a:off x="253218" y="2168414"/>
            <a:ext cx="11422967" cy="4513739"/>
          </a:xfrm>
        </p:spPr>
        <p:txBody>
          <a:bodyPr>
            <a:normAutofit fontScale="92500" lnSpcReduction="20000"/>
          </a:bodyPr>
          <a:lstStyle/>
          <a:p>
            <a:pPr marL="0" indent="0">
              <a:buNone/>
            </a:pPr>
            <a:endParaRPr lang="en-US" dirty="0"/>
          </a:p>
          <a:p>
            <a:pPr algn="l">
              <a:buFont typeface="Arial" panose="020B0604020202020204" pitchFamily="34" charset="0"/>
              <a:buChar char="•"/>
            </a:pPr>
            <a:r>
              <a:rPr lang="en-GB" sz="2000" dirty="0">
                <a:solidFill>
                  <a:schemeClr val="tx1"/>
                </a:solidFill>
                <a:latin typeface="Calibri" panose="020F0502020204030204" pitchFamily="34" charset="0"/>
              </a:rPr>
              <a:t>In an interview situation, d</a:t>
            </a:r>
            <a:r>
              <a:rPr lang="en-GB" sz="2000" b="0" i="0" dirty="0">
                <a:solidFill>
                  <a:schemeClr val="tx1"/>
                </a:solidFill>
                <a:effectLst/>
                <a:latin typeface="Calibri" panose="020F0502020204030204" pitchFamily="34" charset="0"/>
              </a:rPr>
              <a:t>o the questions sound right? It is surprising how often a question looks acceptable when written on piece of a paper but sounds false, stilted or simply silly when read out loud. Might the question need to be paraphrased so that it sounds more natural?</a:t>
            </a:r>
          </a:p>
          <a:p>
            <a:pPr algn="l">
              <a:buFont typeface="Arial" panose="020B0604020202020204" pitchFamily="34" charset="0"/>
              <a:buChar char="•"/>
            </a:pPr>
            <a:r>
              <a:rPr lang="en-GB" sz="2000" b="0" i="0" dirty="0">
                <a:solidFill>
                  <a:schemeClr val="tx1"/>
                </a:solidFill>
                <a:effectLst/>
                <a:latin typeface="Calibri" panose="020F0502020204030204" pitchFamily="34" charset="0"/>
              </a:rPr>
              <a:t>Do the participants understand the questions? It is easy for technical vocabulary and jargon to creep into questions, so we need to ensure that it is eliminated.</a:t>
            </a:r>
          </a:p>
          <a:p>
            <a:pPr algn="l">
              <a:buFont typeface="Arial" panose="020B0604020202020204" pitchFamily="34" charset="0"/>
              <a:buChar char="•"/>
            </a:pPr>
            <a:r>
              <a:rPr lang="en-GB" sz="2000" b="0" i="0" dirty="0">
                <a:solidFill>
                  <a:schemeClr val="tx1"/>
                </a:solidFill>
                <a:effectLst/>
                <a:latin typeface="Calibri" panose="020F0502020204030204" pitchFamily="34" charset="0"/>
              </a:rPr>
              <a:t>Have we included any ambiguous questions, double barrelled questions, loaded or leading questions?</a:t>
            </a:r>
          </a:p>
          <a:p>
            <a:pPr algn="l">
              <a:buFont typeface="Arial" panose="020B0604020202020204" pitchFamily="34" charset="0"/>
              <a:buChar char="•"/>
            </a:pPr>
            <a:r>
              <a:rPr lang="en-GB" sz="2000" b="0" i="0" dirty="0">
                <a:solidFill>
                  <a:schemeClr val="tx1"/>
                </a:solidFill>
                <a:effectLst/>
                <a:latin typeface="Calibri" panose="020F0502020204030204" pitchFamily="34" charset="0"/>
              </a:rPr>
              <a:t>Does the interview retain the attention and interest of participants throughout? If attention is lost, then the quality of the data may be in doubt. Changes may be required in order to retain the respondent’s interest.</a:t>
            </a:r>
          </a:p>
          <a:p>
            <a:pPr>
              <a:buFont typeface="Arial" panose="020B0604020202020204" pitchFamily="34" charset="0"/>
              <a:buChar char="•"/>
            </a:pPr>
            <a:r>
              <a:rPr lang="en-GB" sz="2000" b="0" i="0" dirty="0">
                <a:solidFill>
                  <a:schemeClr val="tx1"/>
                </a:solidFill>
                <a:effectLst/>
                <a:latin typeface="Calibri" panose="020F0502020204030204" pitchFamily="34" charset="0"/>
              </a:rPr>
              <a:t>Does the interview flow properly? </a:t>
            </a:r>
          </a:p>
          <a:p>
            <a:pPr>
              <a:buFont typeface="Arial" panose="020B0604020202020204" pitchFamily="34" charset="0"/>
              <a:buChar char="•"/>
            </a:pPr>
            <a:r>
              <a:rPr lang="en-GB" sz="2000" dirty="0">
                <a:solidFill>
                  <a:schemeClr val="tx1"/>
                </a:solidFill>
                <a:latin typeface="Calibri" panose="020F0502020204030204" pitchFamily="34" charset="0"/>
              </a:rPr>
              <a:t>In a questionnaire, c</a:t>
            </a:r>
            <a:r>
              <a:rPr lang="en-GB" sz="2000" b="0" i="0" dirty="0">
                <a:solidFill>
                  <a:schemeClr val="tx1"/>
                </a:solidFill>
                <a:effectLst/>
                <a:latin typeface="Calibri" panose="020F0502020204030204" pitchFamily="34" charset="0"/>
              </a:rPr>
              <a:t>an the respondent understand the routing instructions? Particularly with paper questionnaires, we should check that the routing instructions can be understood.</a:t>
            </a:r>
          </a:p>
          <a:p>
            <a:pPr>
              <a:buFont typeface="Arial" panose="020B0604020202020204" pitchFamily="34" charset="0"/>
              <a:buChar char="•"/>
            </a:pPr>
            <a:r>
              <a:rPr lang="en-GB" sz="2000" b="0" i="0" dirty="0">
                <a:solidFill>
                  <a:schemeClr val="tx1"/>
                </a:solidFill>
                <a:effectLst/>
                <a:latin typeface="Calibri" panose="020F0502020204030204" pitchFamily="34" charset="0"/>
              </a:rPr>
              <a:t>Does the questionnaire unfolds in a logical sequence, with a minimum of jumps between different ideas?</a:t>
            </a:r>
          </a:p>
          <a:p>
            <a:pPr marL="0" indent="0">
              <a:buNone/>
            </a:pPr>
            <a:endParaRPr lang="en-US" dirty="0"/>
          </a:p>
        </p:txBody>
      </p:sp>
    </p:spTree>
    <p:extLst>
      <p:ext uri="{BB962C8B-B14F-4D97-AF65-F5344CB8AC3E}">
        <p14:creationId xmlns:p14="http://schemas.microsoft.com/office/powerpoint/2010/main" val="39893019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CF35D-7D57-6B0B-4C43-92DE5DBEA4A9}"/>
              </a:ext>
            </a:extLst>
          </p:cNvPr>
          <p:cNvSpPr>
            <a:spLocks noGrp="1"/>
          </p:cNvSpPr>
          <p:nvPr>
            <p:ph type="title"/>
          </p:nvPr>
        </p:nvSpPr>
        <p:spPr>
          <a:xfrm>
            <a:off x="691079" y="330592"/>
            <a:ext cx="10225450" cy="1709224"/>
          </a:xfrm>
        </p:spPr>
        <p:txBody>
          <a:bodyPr>
            <a:normAutofit fontScale="90000"/>
          </a:bodyPr>
          <a:lstStyle/>
          <a:p>
            <a:r>
              <a:rPr lang="en-US" b="1" dirty="0">
                <a:solidFill>
                  <a:srgbClr val="00B050"/>
                </a:solidFill>
                <a:latin typeface="Verdana" panose="020B0604030504040204" pitchFamily="34" charset="0"/>
                <a:ea typeface="Verdana" panose="020B0604030504040204" pitchFamily="34" charset="0"/>
                <a:cs typeface="Verdana" panose="020B0604030504040204" pitchFamily="34" charset="0"/>
              </a:rPr>
              <a:t>Trustworthiness- not reliable or valid</a:t>
            </a:r>
            <a:br>
              <a:rPr lang="en-US" b="1" dirty="0">
                <a:solidFill>
                  <a:srgbClr val="00B050"/>
                </a:solidFill>
                <a:latin typeface="Verdana" panose="020B0604030504040204" pitchFamily="34" charset="0"/>
                <a:ea typeface="Verdana" panose="020B0604030504040204" pitchFamily="34" charset="0"/>
                <a:cs typeface="Verdana" panose="020B0604030504040204" pitchFamily="34" charset="0"/>
              </a:rPr>
            </a:br>
            <a:endParaRPr lang="en-US" b="1"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sp>
        <p:nvSpPr>
          <p:cNvPr id="3" name="Content Placeholder 2">
            <a:extLst>
              <a:ext uri="{FF2B5EF4-FFF2-40B4-BE49-F238E27FC236}">
                <a16:creationId xmlns:a16="http://schemas.microsoft.com/office/drawing/2014/main" id="{AB769E06-DDA1-4E09-08E7-004C29A2018A}"/>
              </a:ext>
            </a:extLst>
          </p:cNvPr>
          <p:cNvSpPr>
            <a:spLocks noGrp="1"/>
          </p:cNvSpPr>
          <p:nvPr>
            <p:ph idx="1"/>
          </p:nvPr>
        </p:nvSpPr>
        <p:spPr>
          <a:xfrm>
            <a:off x="691079" y="1722474"/>
            <a:ext cx="10325000" cy="4804935"/>
          </a:xfrm>
        </p:spPr>
        <p:txBody>
          <a:bodyPr>
            <a:normAutofit/>
          </a:bodyPr>
          <a:lstStyle/>
          <a:p>
            <a:pPr marL="0" indent="0">
              <a:buNone/>
            </a:pPr>
            <a:r>
              <a:rPr lang="en-US" b="1" dirty="0">
                <a:latin typeface="Verdana" panose="020B0604030504040204" pitchFamily="34" charset="0"/>
                <a:ea typeface="Verdana" panose="020B0604030504040204" pitchFamily="34" charset="0"/>
                <a:cs typeface="Verdana" panose="020B0604030504040204" pitchFamily="34" charset="0"/>
              </a:rPr>
              <a:t>Lincoln and Guba (1985) </a:t>
            </a:r>
            <a:r>
              <a:rPr lang="en-US" dirty="0">
                <a:latin typeface="Verdana" panose="020B0604030504040204" pitchFamily="34" charset="0"/>
                <a:ea typeface="Verdana" panose="020B0604030504040204" pitchFamily="34" charset="0"/>
                <a:cs typeface="Verdana" panose="020B0604030504040204" pitchFamily="34" charset="0"/>
              </a:rPr>
              <a:t>refined the concept of trust-worthiness by introducing the criteria of credibility, transferability, dependability, and confirmability to parallel the conventional quantitative assessment criteria of validity and reliability</a:t>
            </a:r>
          </a:p>
          <a:p>
            <a:pPr marL="0" indent="0">
              <a:buNone/>
            </a:pPr>
            <a:r>
              <a:rPr lang="en-US" b="1" dirty="0">
                <a:latin typeface="Verdana" panose="020B0604030504040204" pitchFamily="34" charset="0"/>
                <a:ea typeface="Verdana" panose="020B0604030504040204" pitchFamily="34" charset="0"/>
                <a:cs typeface="Verdana" panose="020B0604030504040204" pitchFamily="34" charset="0"/>
              </a:rPr>
              <a:t>See these criteria of trustworthiness</a:t>
            </a:r>
          </a:p>
          <a:p>
            <a:r>
              <a:rPr lang="en-US" dirty="0">
                <a:latin typeface="Verdana" panose="020B0604030504040204" pitchFamily="34" charset="0"/>
                <a:ea typeface="Verdana" panose="020B0604030504040204" pitchFamily="34" charset="0"/>
                <a:cs typeface="Verdana" panose="020B0604030504040204" pitchFamily="34" charset="0"/>
              </a:rPr>
              <a:t>Credibility </a:t>
            </a:r>
            <a:r>
              <a:rPr lang="en-US" dirty="0" err="1">
                <a:latin typeface="Verdana" panose="020B0604030504040204" pitchFamily="34" charset="0"/>
                <a:ea typeface="Verdana" panose="020B0604030504040204" pitchFamily="34" charset="0"/>
                <a:cs typeface="Verdana" panose="020B0604030504040204" pitchFamily="34" charset="0"/>
              </a:rPr>
              <a:t>eg</a:t>
            </a:r>
            <a:r>
              <a:rPr lang="en-US" dirty="0">
                <a:latin typeface="Verdana" panose="020B0604030504040204" pitchFamily="34" charset="0"/>
                <a:ea typeface="Verdana" panose="020B0604030504040204" pitchFamily="34" charset="0"/>
                <a:cs typeface="Verdana" panose="020B0604030504040204" pitchFamily="34" charset="0"/>
              </a:rPr>
              <a:t> to include a ‘fit’ between respondents’ views and the</a:t>
            </a:r>
          </a:p>
          <a:p>
            <a:pPr marL="0" indent="0">
              <a:buNone/>
            </a:pPr>
            <a:r>
              <a:rPr lang="en-US" dirty="0">
                <a:latin typeface="Verdana" panose="020B0604030504040204" pitchFamily="34" charset="0"/>
                <a:ea typeface="Verdana" panose="020B0604030504040204" pitchFamily="34" charset="0"/>
                <a:cs typeface="Verdana" panose="020B0604030504040204" pitchFamily="34" charset="0"/>
              </a:rPr>
              <a:t>   researcher’s representation of them.</a:t>
            </a:r>
          </a:p>
          <a:p>
            <a:r>
              <a:rPr lang="en-US" dirty="0">
                <a:latin typeface="Verdana" panose="020B0604030504040204" pitchFamily="34" charset="0"/>
                <a:ea typeface="Verdana" panose="020B0604030504040204" pitchFamily="34" charset="0"/>
                <a:cs typeface="Verdana" panose="020B0604030504040204" pitchFamily="34" charset="0"/>
              </a:rPr>
              <a:t>Transferability – not directly from one to another- but ‘thick descriptions’ </a:t>
            </a:r>
          </a:p>
          <a:p>
            <a:r>
              <a:rPr lang="en-US" dirty="0">
                <a:latin typeface="Verdana" panose="020B0604030504040204" pitchFamily="34" charset="0"/>
                <a:ea typeface="Verdana" panose="020B0604030504040204" pitchFamily="34" charset="0"/>
                <a:cs typeface="Verdana" panose="020B0604030504040204" pitchFamily="34" charset="0"/>
              </a:rPr>
              <a:t>Dependability - including clearly documented</a:t>
            </a:r>
          </a:p>
          <a:p>
            <a:r>
              <a:rPr lang="en-US" dirty="0">
                <a:latin typeface="Verdana" panose="020B0604030504040204" pitchFamily="34" charset="0"/>
                <a:ea typeface="Verdana" panose="020B0604030504040204" pitchFamily="34" charset="0"/>
                <a:cs typeface="Verdana" panose="020B0604030504040204" pitchFamily="34" charset="0"/>
              </a:rPr>
              <a:t>Confirmability- and </a:t>
            </a:r>
            <a:r>
              <a:rPr lang="en-US" dirty="0" err="1">
                <a:latin typeface="Verdana" panose="020B0604030504040204" pitchFamily="34" charset="0"/>
                <a:ea typeface="Verdana" panose="020B0604030504040204" pitchFamily="34" charset="0"/>
                <a:cs typeface="Verdana" panose="020B0604030504040204" pitchFamily="34" charset="0"/>
              </a:rPr>
              <a:t>rigour</a:t>
            </a:r>
            <a:r>
              <a:rPr lang="en-US" dirty="0">
                <a:latin typeface="Verdana" panose="020B0604030504040204" pitchFamily="34" charset="0"/>
                <a:ea typeface="Verdana" panose="020B0604030504040204" pitchFamily="34" charset="0"/>
                <a:cs typeface="Verdana" panose="020B0604030504040204" pitchFamily="34" charset="0"/>
              </a:rPr>
              <a:t> </a:t>
            </a:r>
            <a:r>
              <a:rPr lang="en-US" dirty="0" err="1">
                <a:latin typeface="Verdana" panose="020B0604030504040204" pitchFamily="34" charset="0"/>
                <a:ea typeface="Verdana" panose="020B0604030504040204" pitchFamily="34" charset="0"/>
                <a:cs typeface="Verdana" panose="020B0604030504040204" pitchFamily="34" charset="0"/>
              </a:rPr>
              <a:t>eg</a:t>
            </a:r>
            <a:r>
              <a:rPr lang="en-US" dirty="0">
                <a:latin typeface="Verdana" panose="020B0604030504040204" pitchFamily="34" charset="0"/>
                <a:ea typeface="Verdana" panose="020B0604030504040204" pitchFamily="34" charset="0"/>
                <a:cs typeface="Verdana" panose="020B0604030504040204" pitchFamily="34" charset="0"/>
              </a:rPr>
              <a:t> the researcher can show how the conclusions have been reached </a:t>
            </a:r>
          </a:p>
        </p:txBody>
      </p:sp>
    </p:spTree>
    <p:extLst>
      <p:ext uri="{BB962C8B-B14F-4D97-AF65-F5344CB8AC3E}">
        <p14:creationId xmlns:p14="http://schemas.microsoft.com/office/powerpoint/2010/main" val="38246298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5" name="Group 84">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86" name="Straight Connector 85">
              <a:extLst>
                <a:ext uri="{FF2B5EF4-FFF2-40B4-BE49-F238E27FC236}">
                  <a16:creationId xmlns:a16="http://schemas.microsoft.com/office/drawing/2014/main" id="{317D1EC0-23FF-4FC8-B22D-E34878EAA4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5AB929A7-258C-4469-AAB4-A67D713F7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DA635CDB-2D00-49D5-B26E-0694A25000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B4288D7A-F857-418D-92F2-368E841B9F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F1084F50-7F3C-4A4A-877E-FFD9EC7CD8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331E64C1-F4C0-4A94-B319-BB1A0A24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363D8374-8052-417F-AB69-B97EAC43D5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C7750734-4D51-4019-A003-38A3DE49B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71B693D1-DBA2-4D3B-9B37-D9EE8C4112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1BCD3EA8-E4C0-4AF6-817F-F9F29157A4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7A170FB3-B397-4AC9-85FD-65388F26D9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BE5EC0B9-49C7-4777-AEC5-B5EF8DE404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7902048B-30F7-4434-87A5-140F9BB4BE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0500A6E2-A41C-4751-8A4E-9A0C5718D9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FC259517-7BE7-45F9-81C0-3A6362BF1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90652F56-7B71-42B2-AB68-22204A6DF1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1059830E-1C3D-4D42-8789-524971CB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B53325A7-86D3-4B52-A7E3-ADDF408B40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6D53F46F-EC12-484C-A4E7-791E57687A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464ED9CA-8950-47B8-A9ED-22B45CE15F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E4429F7B-9FD7-438F-8ECA-3FCAD00618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0C558100-D455-4B41-890C-BCC898B2D1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F2886397-398A-4318-BE16-2CBAC1902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7D32A3A6-CE6E-4ABD-8522-2C8DC88C0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F9014C09-5B84-4798-8BDE-C80D76E67B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2A29EB9E-ED9D-4C69-8A26-9A7A0A830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AA2899F9-1795-416F-8F3D-26EEB684DB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E3043474-8625-495C-BD06-3627FD286C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D432CE47-7631-408E-8DDC-79EE378B7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B2C8832D-8B8D-4036-B913-2D36314327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1CCEFEAF-E87B-4FF2-A947-94CABAA06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118" name="Right Triangle 117">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120" name="Rectangle 119">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dirty="0">
              <a:solidFill>
                <a:schemeClr val="tx1"/>
              </a:solidFill>
            </a:endParaRPr>
          </a:p>
        </p:txBody>
      </p:sp>
      <p:pic>
        <p:nvPicPr>
          <p:cNvPr id="6" name="Picture 5" descr="Red threads and scribbles">
            <a:extLst>
              <a:ext uri="{FF2B5EF4-FFF2-40B4-BE49-F238E27FC236}">
                <a16:creationId xmlns:a16="http://schemas.microsoft.com/office/drawing/2014/main" id="{085B4721-FC2E-FF39-709A-AFA1B9A12807}"/>
              </a:ext>
            </a:extLst>
          </p:cNvPr>
          <p:cNvPicPr>
            <a:picLocks noChangeAspect="1"/>
          </p:cNvPicPr>
          <p:nvPr/>
        </p:nvPicPr>
        <p:blipFill rotWithShape="1">
          <a:blip r:embed="rId2"/>
          <a:srcRect t="9901" b="813"/>
          <a:stretch/>
        </p:blipFill>
        <p:spPr>
          <a:xfrm>
            <a:off x="20" y="10"/>
            <a:ext cx="12191980" cy="6857989"/>
          </a:xfrm>
          <a:prstGeom prst="rect">
            <a:avLst/>
          </a:prstGeom>
        </p:spPr>
      </p:pic>
      <p:grpSp>
        <p:nvGrpSpPr>
          <p:cNvPr id="122" name="Group 121">
            <a:extLst>
              <a:ext uri="{FF2B5EF4-FFF2-40B4-BE49-F238E27FC236}">
                <a16:creationId xmlns:a16="http://schemas.microsoft.com/office/drawing/2014/main" id="{4A1F22E2-9813-4EBC-A701-AAAA6ED15D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3" name="Straight Connector 122">
              <a:extLst>
                <a:ext uri="{FF2B5EF4-FFF2-40B4-BE49-F238E27FC236}">
                  <a16:creationId xmlns:a16="http://schemas.microsoft.com/office/drawing/2014/main" id="{7F8B7518-BB87-4DEF-913D-A2C5C7E898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4" name="Straight Connector 123">
              <a:extLst>
                <a:ext uri="{FF2B5EF4-FFF2-40B4-BE49-F238E27FC236}">
                  <a16:creationId xmlns:a16="http://schemas.microsoft.com/office/drawing/2014/main" id="{27FA77DC-D6FA-4AF0-A95F-D85CBE0CE9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8B31CC20-67CB-426B-9FFC-86FBB5EA62F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EF16F19F-AFAD-4BB8-BADC-94042BA78F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6A21872D-2D68-4EB1-A577-7F00EF355BD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7B199ACF-202D-4583-B640-4C058ED565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E3BC0596-61D3-4355-A982-C094F43CBB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F851CA5D-B2E2-4379-B91C-7B20CCE967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22794494-F766-402C-9809-2B7281C26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034BC5DD-5792-4415-B452-36FC7DB9D7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12D5BC48-7901-4D5B-AD85-A6FCC73C24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A7ABEFD0-8063-4DE5-9CA3-737A677507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CAA24B3D-8D0A-479A-B1D0-06EF71D6F8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8F56DE0E-53B5-4582-80B2-722B3BCFE2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25883FE8-A185-4697-8586-55EED58A55B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68896C73-323B-4B40-8CA7-A60CB0C6680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BEF23969-C27D-45AA-837C-C07705B0ADA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C3FEA341-5A10-448E-A0F8-6D0718B8526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E61EE197-BD9A-4965-84E0-BB65569A7DA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F6FCEBE5-19AB-4C9B-8AC6-78A104965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A0E1E700-F8E3-4452-95DE-C8B0FE50A25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5C295082-1371-47D6-A2AB-35BE9A7F28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E1A10ADB-4739-4067-852F-DFA06CC8EC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6" name="Straight Connector 145">
              <a:extLst>
                <a:ext uri="{FF2B5EF4-FFF2-40B4-BE49-F238E27FC236}">
                  <a16:creationId xmlns:a16="http://schemas.microsoft.com/office/drawing/2014/main" id="{D406801A-B91F-4D65-8E7B-2273ADD21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7" name="Straight Connector 146">
              <a:extLst>
                <a:ext uri="{FF2B5EF4-FFF2-40B4-BE49-F238E27FC236}">
                  <a16:creationId xmlns:a16="http://schemas.microsoft.com/office/drawing/2014/main" id="{662C9FE0-C4B7-41D4-B2F5-B9C177CCBB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4B487A2F-0D93-4B96-A88E-A7C3050D62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E94C9A55-5148-43BC-9F3C-1EA2B7BC5DF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38B2033D-57C6-4263-BCBC-4F717C9622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41D041FE-8BBF-4472-9BA9-274FF791E2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2F09DF04-1192-4720-BC8C-10F3AA1C44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D24BB435-2932-44F7-AC2E-D5A16116EB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155" name="Freeform: Shape 154">
            <a:extLst>
              <a:ext uri="{FF2B5EF4-FFF2-40B4-BE49-F238E27FC236}">
                <a16:creationId xmlns:a16="http://schemas.microsoft.com/office/drawing/2014/main" id="{445FE972-3FD1-42A0-917A-5FC226BB7D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5" y="3657600"/>
            <a:ext cx="12198214" cy="3200399"/>
          </a:xfrm>
          <a:custGeom>
            <a:avLst/>
            <a:gdLst>
              <a:gd name="connsiteX0" fmla="*/ 8951169 w 12179808"/>
              <a:gd name="connsiteY0" fmla="*/ 14 h 3200399"/>
              <a:gd name="connsiteX1" fmla="*/ 11653845 w 12179808"/>
              <a:gd name="connsiteY1" fmla="*/ 98641 h 3200399"/>
              <a:gd name="connsiteX2" fmla="*/ 12178450 w 12179808"/>
              <a:gd name="connsiteY2" fmla="*/ 134761 h 3200399"/>
              <a:gd name="connsiteX3" fmla="*/ 12178450 w 12179808"/>
              <a:gd name="connsiteY3" fmla="*/ 852282 h 3200399"/>
              <a:gd name="connsiteX4" fmla="*/ 12179808 w 12179808"/>
              <a:gd name="connsiteY4" fmla="*/ 852282 h 3200399"/>
              <a:gd name="connsiteX5" fmla="*/ 12179808 w 12179808"/>
              <a:gd name="connsiteY5" fmla="*/ 1752600 h 3200399"/>
              <a:gd name="connsiteX6" fmla="*/ 12179808 w 12179808"/>
              <a:gd name="connsiteY6" fmla="*/ 1981199 h 3200399"/>
              <a:gd name="connsiteX7" fmla="*/ 12179808 w 12179808"/>
              <a:gd name="connsiteY7" fmla="*/ 3200399 h 3200399"/>
              <a:gd name="connsiteX8" fmla="*/ 0 w 12179808"/>
              <a:gd name="connsiteY8" fmla="*/ 3200399 h 3200399"/>
              <a:gd name="connsiteX9" fmla="*/ 0 w 12179808"/>
              <a:gd name="connsiteY9" fmla="*/ 1981199 h 3200399"/>
              <a:gd name="connsiteX10" fmla="*/ 0 w 12179808"/>
              <a:gd name="connsiteY10" fmla="*/ 1752600 h 3200399"/>
              <a:gd name="connsiteX11" fmla="*/ 0 w 12179808"/>
              <a:gd name="connsiteY11" fmla="*/ 940776 h 3200399"/>
              <a:gd name="connsiteX12" fmla="*/ 0 w 12179808"/>
              <a:gd name="connsiteY12" fmla="*/ 852282 h 3200399"/>
              <a:gd name="connsiteX13" fmla="*/ 0 w 12179808"/>
              <a:gd name="connsiteY13" fmla="*/ 475166 h 3200399"/>
              <a:gd name="connsiteX14" fmla="*/ 8951169 w 12179808"/>
              <a:gd name="connsiteY14" fmla="*/ 14 h 3200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79808" h="3200399">
                <a:moveTo>
                  <a:pt x="8951169" y="14"/>
                </a:moveTo>
                <a:cubicBezTo>
                  <a:pt x="9704520" y="748"/>
                  <a:pt x="10578586" y="29202"/>
                  <a:pt x="11653845" y="98641"/>
                </a:cubicBezTo>
                <a:lnTo>
                  <a:pt x="12178450" y="134761"/>
                </a:lnTo>
                <a:lnTo>
                  <a:pt x="12178450" y="852282"/>
                </a:lnTo>
                <a:lnTo>
                  <a:pt x="12179808" y="852282"/>
                </a:lnTo>
                <a:lnTo>
                  <a:pt x="12179808" y="1752600"/>
                </a:lnTo>
                <a:lnTo>
                  <a:pt x="12179808" y="1981199"/>
                </a:lnTo>
                <a:lnTo>
                  <a:pt x="12179808" y="3200399"/>
                </a:lnTo>
                <a:lnTo>
                  <a:pt x="0" y="3200399"/>
                </a:lnTo>
                <a:lnTo>
                  <a:pt x="0" y="1981199"/>
                </a:lnTo>
                <a:lnTo>
                  <a:pt x="0" y="1752600"/>
                </a:lnTo>
                <a:lnTo>
                  <a:pt x="0" y="940776"/>
                </a:lnTo>
                <a:lnTo>
                  <a:pt x="0" y="852282"/>
                </a:lnTo>
                <a:lnTo>
                  <a:pt x="0" y="475166"/>
                </a:lnTo>
                <a:cubicBezTo>
                  <a:pt x="4768989" y="475166"/>
                  <a:pt x="5812206" y="-3043"/>
                  <a:pt x="8951169" y="14"/>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solidFill>
            </a:endParaRPr>
          </a:p>
        </p:txBody>
      </p:sp>
      <p:sp>
        <p:nvSpPr>
          <p:cNvPr id="2" name="Title 1">
            <a:extLst>
              <a:ext uri="{FF2B5EF4-FFF2-40B4-BE49-F238E27FC236}">
                <a16:creationId xmlns:a16="http://schemas.microsoft.com/office/drawing/2014/main" id="{B0C573AB-3620-CECD-9D3B-EFA771A540AA}"/>
              </a:ext>
            </a:extLst>
          </p:cNvPr>
          <p:cNvSpPr>
            <a:spLocks noGrp="1"/>
          </p:cNvSpPr>
          <p:nvPr>
            <p:ph type="title"/>
          </p:nvPr>
        </p:nvSpPr>
        <p:spPr>
          <a:xfrm>
            <a:off x="684225" y="4453656"/>
            <a:ext cx="10325635" cy="975150"/>
          </a:xfrm>
        </p:spPr>
        <p:txBody>
          <a:bodyPr vert="horz" lIns="91440" tIns="45720" rIns="91440" bIns="45720" rtlCol="0" anchor="b">
            <a:normAutofit/>
          </a:bodyPr>
          <a:lstStyle/>
          <a:p>
            <a:r>
              <a:rPr lang="en-US" sz="5400" dirty="0">
                <a:effectLst/>
              </a:rPr>
              <a:t>Exploring Theses </a:t>
            </a:r>
            <a:endParaRPr lang="en-US" sz="5400" dirty="0"/>
          </a:p>
        </p:txBody>
      </p:sp>
    </p:spTree>
    <p:extLst>
      <p:ext uri="{BB962C8B-B14F-4D97-AF65-F5344CB8AC3E}">
        <p14:creationId xmlns:p14="http://schemas.microsoft.com/office/powerpoint/2010/main" val="117534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C4D73-6B31-B0FB-15C5-710CF2ED3A51}"/>
              </a:ext>
            </a:extLst>
          </p:cNvPr>
          <p:cNvSpPr>
            <a:spLocks noGrp="1"/>
          </p:cNvSpPr>
          <p:nvPr>
            <p:ph type="title"/>
          </p:nvPr>
        </p:nvSpPr>
        <p:spPr/>
        <p:txBody>
          <a:bodyPr/>
          <a:lstStyle/>
          <a:p>
            <a:r>
              <a:rPr lang="en-US" sz="4400" dirty="0">
                <a:effectLst/>
              </a:rPr>
              <a:t>Exploring Theses </a:t>
            </a:r>
            <a:endParaRPr lang="en-GB" dirty="0"/>
          </a:p>
        </p:txBody>
      </p:sp>
      <p:graphicFrame>
        <p:nvGraphicFramePr>
          <p:cNvPr id="46" name="Content Placeholder 2">
            <a:extLst>
              <a:ext uri="{FF2B5EF4-FFF2-40B4-BE49-F238E27FC236}">
                <a16:creationId xmlns:a16="http://schemas.microsoft.com/office/drawing/2014/main" id="{05811688-72CF-11B3-5082-693373F78920}"/>
              </a:ext>
            </a:extLst>
          </p:cNvPr>
          <p:cNvGraphicFramePr>
            <a:graphicFrameLocks noGrp="1"/>
          </p:cNvGraphicFramePr>
          <p:nvPr>
            <p:ph idx="1"/>
            <p:extLst>
              <p:ext uri="{D42A27DB-BD31-4B8C-83A1-F6EECF244321}">
                <p14:modId xmlns:p14="http://schemas.microsoft.com/office/powerpoint/2010/main" val="1158431350"/>
              </p:ext>
            </p:extLst>
          </p:nvPr>
        </p:nvGraphicFramePr>
        <p:xfrm>
          <a:off x="691079" y="2340131"/>
          <a:ext cx="10325000" cy="35644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94765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1" name="Straight Connector 10">
              <a:extLst>
                <a:ext uri="{FF2B5EF4-FFF2-40B4-BE49-F238E27FC236}">
                  <a16:creationId xmlns:a16="http://schemas.microsoft.com/office/drawing/2014/main" id="{317D1EC0-23FF-4FC8-B22D-E34878EAA4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AB929A7-258C-4469-AAB4-A67D713F7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A635CDB-2D00-49D5-B26E-0694A25000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4288D7A-F857-418D-92F2-368E841B9F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1084F50-7F3C-4A4A-877E-FFD9EC7CD8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31E64C1-F4C0-4A94-B319-BB1A0A24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63D8374-8052-417F-AB69-B97EAC43D5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7750734-4D51-4019-A003-38A3DE49B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1B693D1-DBA2-4D3B-9B37-D9EE8C4112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BCD3EA8-E4C0-4AF6-817F-F9F29157A4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A170FB3-B397-4AC9-85FD-65388F26D9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E5EC0B9-49C7-4777-AEC5-B5EF8DE404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902048B-30F7-4434-87A5-140F9BB4BE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500A6E2-A41C-4751-8A4E-9A0C5718D9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C259517-7BE7-45F9-81C0-3A6362BF1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0652F56-7B71-42B2-AB68-22204A6DF1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059830E-1C3D-4D42-8789-524971CB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53325A7-86D3-4B52-A7E3-ADDF408B40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D53F46F-EC12-484C-A4E7-791E57687A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64ED9CA-8950-47B8-A9ED-22B45CE15F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4429F7B-9FD7-438F-8ECA-3FCAD00618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C558100-D455-4B41-890C-BCC898B2D1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2886397-398A-4318-BE16-2CBAC1902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D32A3A6-CE6E-4ABD-8522-2C8DC88C0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9014C09-5B84-4798-8BDE-C80D76E67B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A29EB9E-ED9D-4C69-8A26-9A7A0A830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A2899F9-1795-416F-8F3D-26EEB684DB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3043474-8625-495C-BD06-3627FD286C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32CE47-7631-408E-8DDC-79EE378B7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2C8832D-8B8D-4036-B913-2D36314327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1CCEFEAF-E87B-4FF2-A947-94CABAA06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3" name="Right Triangle 42">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45" name="Rectangle 44">
            <a:extLst>
              <a:ext uri="{FF2B5EF4-FFF2-40B4-BE49-F238E27FC236}">
                <a16:creationId xmlns:a16="http://schemas.microsoft.com/office/drawing/2014/main" id="{A173122F-D466-4F08-90FA-0038F7AC21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47" name="Group 46">
            <a:extLst>
              <a:ext uri="{FF2B5EF4-FFF2-40B4-BE49-F238E27FC236}">
                <a16:creationId xmlns:a16="http://schemas.microsoft.com/office/drawing/2014/main" id="{B19EC7B8-C390-4F1B-8960-E6D32451033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48" name="Straight Connector 47">
              <a:extLst>
                <a:ext uri="{FF2B5EF4-FFF2-40B4-BE49-F238E27FC236}">
                  <a16:creationId xmlns:a16="http://schemas.microsoft.com/office/drawing/2014/main" id="{7CEE1CC1-2CD0-4957-8A12-48FA80C0CC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4901FEB-A7C2-457B-A124-AD433B0417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C76048A8-79AA-454C-BD3E-3004F742681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77B51975-25FE-4328-9815-2AA302F28A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B440B47E-6D3E-4978-B887-B53DA0BFF5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FD94D0A1-D760-40DE-B758-008B93D588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9E590CB-0538-40D7-9CAC-1BBD39CC27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5D7C67DA-B2AA-46E2-8065-1F862A6F72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0C2ED54-1B65-4F4A-B14B-41FC05B372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EAE5BBBC-F576-4D54-BF67-C00BB1F4F9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90D490E7-12F8-40DC-A9C1-D119667EEF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6C855383-9F21-4BDA-8FCA-22AF3D69FF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C3E600C-E08A-418E-B30E-2B0FC15DF9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E980D58F-BD3F-4B47-9BD2-888B0D9D19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43544818-9B28-4A71-8D7B-80727A5326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01FFBC7-035F-48C5-91FA-4A4973FCD6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D6195BC5-BB4E-4F3F-8378-0B308B4252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2404171-AF5C-4FA1-9D4E-DCF75562BD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AD45A86-9385-473D-9DBF-565E0A94AF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DBA5A228-913F-4D4F-AB25-5372936246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A87E8BFE-D92E-4EB3-ADD1-FB75CAA683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08756FCD-8335-4089-B4EE-13D629E53E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A9707D7B-937E-4DC3-87BA-B7B7042682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AB1A72DC-3F29-4488-9051-C21E1CBB7E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956DAD76-815C-4F16-98CF-8E8BE1965B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1AF2F8C5-6691-4EBD-B42E-4B17DF1ED2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D32ED14D-1C00-41C8-849C-030A1434E4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62F296F5-9867-45CA-BF0A-EF216F6A80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3B72471-9DB5-428B-AF52-E11E03B9FD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B8656B49-5277-4610-BD7B-F5D98170B5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F1A47399-8F78-4DB1-BD21-1166BCB267C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80" name="Right Triangle 79">
            <a:extLst>
              <a:ext uri="{FF2B5EF4-FFF2-40B4-BE49-F238E27FC236}">
                <a16:creationId xmlns:a16="http://schemas.microsoft.com/office/drawing/2014/main" id="{F952A221-69C2-46B3-890D-354CA59616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5810332" y="-28672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F20E3284-4DC7-1FD1-16A6-CC6CF854F80A}"/>
              </a:ext>
            </a:extLst>
          </p:cNvPr>
          <p:cNvSpPr>
            <a:spLocks noGrp="1"/>
          </p:cNvSpPr>
          <p:nvPr>
            <p:ph type="title"/>
          </p:nvPr>
        </p:nvSpPr>
        <p:spPr>
          <a:xfrm>
            <a:off x="1169071" y="722904"/>
            <a:ext cx="9821130" cy="1075904"/>
          </a:xfrm>
        </p:spPr>
        <p:txBody>
          <a:bodyPr vert="horz" lIns="91440" tIns="45720" rIns="91440" bIns="45720" rtlCol="0" anchor="b">
            <a:normAutofit/>
          </a:bodyPr>
          <a:lstStyle/>
          <a:p>
            <a:pPr algn="ctr"/>
            <a:r>
              <a:rPr lang="en-US" sz="5400" dirty="0">
                <a:effectLst/>
              </a:rPr>
              <a:t>Exploring Theses</a:t>
            </a:r>
            <a:endParaRPr lang="en-US" sz="5400" dirty="0"/>
          </a:p>
        </p:txBody>
      </p:sp>
      <p:pic>
        <p:nvPicPr>
          <p:cNvPr id="5" name="Content Placeholder 4" descr="Table&#10;&#10;Description automatically generated">
            <a:extLst>
              <a:ext uri="{FF2B5EF4-FFF2-40B4-BE49-F238E27FC236}">
                <a16:creationId xmlns:a16="http://schemas.microsoft.com/office/drawing/2014/main" id="{B56C8506-F711-04D0-E0D2-584D04A6927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2540" y="2278159"/>
            <a:ext cx="10592833" cy="2913029"/>
          </a:xfrm>
          <a:prstGeom prst="rect">
            <a:avLst/>
          </a:prstGeom>
        </p:spPr>
      </p:pic>
    </p:spTree>
    <p:extLst>
      <p:ext uri="{BB962C8B-B14F-4D97-AF65-F5344CB8AC3E}">
        <p14:creationId xmlns:p14="http://schemas.microsoft.com/office/powerpoint/2010/main" val="34636796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1" name="Straight Connector 10">
              <a:extLst>
                <a:ext uri="{FF2B5EF4-FFF2-40B4-BE49-F238E27FC236}">
                  <a16:creationId xmlns:a16="http://schemas.microsoft.com/office/drawing/2014/main" id="{317D1EC0-23FF-4FC8-B22D-E34878EAA4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AB929A7-258C-4469-AAB4-A67D713F7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A635CDB-2D00-49D5-B26E-0694A25000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4288D7A-F857-418D-92F2-368E841B9F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1084F50-7F3C-4A4A-877E-FFD9EC7CD8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31E64C1-F4C0-4A94-B319-BB1A0A24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63D8374-8052-417F-AB69-B97EAC43D5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7750734-4D51-4019-A003-38A3DE49B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1B693D1-DBA2-4D3B-9B37-D9EE8C4112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BCD3EA8-E4C0-4AF6-817F-F9F29157A4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A170FB3-B397-4AC9-85FD-65388F26D9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E5EC0B9-49C7-4777-AEC5-B5EF8DE404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902048B-30F7-4434-87A5-140F9BB4BE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500A6E2-A41C-4751-8A4E-9A0C5718D9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C259517-7BE7-45F9-81C0-3A6362BF1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0652F56-7B71-42B2-AB68-22204A6DF1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059830E-1C3D-4D42-8789-524971CB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53325A7-86D3-4B52-A7E3-ADDF408B40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D53F46F-EC12-484C-A4E7-791E57687A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64ED9CA-8950-47B8-A9ED-22B45CE15F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4429F7B-9FD7-438F-8ECA-3FCAD00618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C558100-D455-4B41-890C-BCC898B2D1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2886397-398A-4318-BE16-2CBAC1902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D32A3A6-CE6E-4ABD-8522-2C8DC88C0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9014C09-5B84-4798-8BDE-C80D76E67B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A29EB9E-ED9D-4C69-8A26-9A7A0A830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A2899F9-1795-416F-8F3D-26EEB684DB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3043474-8625-495C-BD06-3627FD286C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32CE47-7631-408E-8DDC-79EE378B7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2C8832D-8B8D-4036-B913-2D36314327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1CCEFEAF-E87B-4FF2-A947-94CABAA06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3" name="Right Triangle 42">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45" name="Rectangle 44">
            <a:extLst>
              <a:ext uri="{FF2B5EF4-FFF2-40B4-BE49-F238E27FC236}">
                <a16:creationId xmlns:a16="http://schemas.microsoft.com/office/drawing/2014/main" id="{A173122F-D466-4F08-90FA-0038F7AC21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47" name="Group 46">
            <a:extLst>
              <a:ext uri="{FF2B5EF4-FFF2-40B4-BE49-F238E27FC236}">
                <a16:creationId xmlns:a16="http://schemas.microsoft.com/office/drawing/2014/main" id="{B19EC7B8-C390-4F1B-8960-E6D32451033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48" name="Straight Connector 47">
              <a:extLst>
                <a:ext uri="{FF2B5EF4-FFF2-40B4-BE49-F238E27FC236}">
                  <a16:creationId xmlns:a16="http://schemas.microsoft.com/office/drawing/2014/main" id="{7CEE1CC1-2CD0-4957-8A12-48FA80C0CC2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4901FEB-A7C2-457B-A124-AD433B04174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C76048A8-79AA-454C-BD3E-3004F742681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77B51975-25FE-4328-9815-2AA302F28A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B440B47E-6D3E-4978-B887-B53DA0BFF5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FD94D0A1-D760-40DE-B758-008B93D588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9E590CB-0538-40D7-9CAC-1BBD39CC278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5D7C67DA-B2AA-46E2-8065-1F862A6F72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C0C2ED54-1B65-4F4A-B14B-41FC05B372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EAE5BBBC-F576-4D54-BF67-C00BB1F4F9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90D490E7-12F8-40DC-A9C1-D119667EEF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6C855383-9F21-4BDA-8FCA-22AF3D69FF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C3E600C-E08A-418E-B30E-2B0FC15DF9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E980D58F-BD3F-4B47-9BD2-888B0D9D19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43544818-9B28-4A71-8D7B-80727A5326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01FFBC7-035F-48C5-91FA-4A4973FCD6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D6195BC5-BB4E-4F3F-8378-0B308B4252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2404171-AF5C-4FA1-9D4E-DCF75562BD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AD45A86-9385-473D-9DBF-565E0A94AF1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DBA5A228-913F-4D4F-AB25-53729362464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A87E8BFE-D92E-4EB3-ADD1-FB75CAA683B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08756FCD-8335-4089-B4EE-13D629E53E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A9707D7B-937E-4DC3-87BA-B7B70426821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AB1A72DC-3F29-4488-9051-C21E1CBB7E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956DAD76-815C-4F16-98CF-8E8BE1965BB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1AF2F8C5-6691-4EBD-B42E-4B17DF1ED2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D32ED14D-1C00-41C8-849C-030A1434E4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62F296F5-9867-45CA-BF0A-EF216F6A80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3B72471-9DB5-428B-AF52-E11E03B9FD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B8656B49-5277-4610-BD7B-F5D98170B5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F1A47399-8F78-4DB1-BD21-1166BCB267C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80" name="Right Triangle 79">
            <a:extLst>
              <a:ext uri="{FF2B5EF4-FFF2-40B4-BE49-F238E27FC236}">
                <a16:creationId xmlns:a16="http://schemas.microsoft.com/office/drawing/2014/main" id="{F952A221-69C2-46B3-890D-354CA59616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a:off x="5810332" y="-28672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14E2583A-5CAD-7397-1895-FBCD8B902F7D}"/>
              </a:ext>
            </a:extLst>
          </p:cNvPr>
          <p:cNvSpPr>
            <a:spLocks noGrp="1"/>
          </p:cNvSpPr>
          <p:nvPr>
            <p:ph type="title"/>
          </p:nvPr>
        </p:nvSpPr>
        <p:spPr>
          <a:xfrm>
            <a:off x="1169071" y="722904"/>
            <a:ext cx="9821130" cy="1075904"/>
          </a:xfrm>
        </p:spPr>
        <p:txBody>
          <a:bodyPr vert="horz" lIns="91440" tIns="45720" rIns="91440" bIns="45720" rtlCol="0" anchor="b">
            <a:normAutofit/>
          </a:bodyPr>
          <a:lstStyle/>
          <a:p>
            <a:pPr algn="ctr"/>
            <a:r>
              <a:rPr lang="en-US" sz="5400" dirty="0">
                <a:effectLst/>
              </a:rPr>
              <a:t>Exploring Theses</a:t>
            </a:r>
            <a:endParaRPr lang="en-US" sz="5400" dirty="0"/>
          </a:p>
        </p:txBody>
      </p:sp>
      <p:pic>
        <p:nvPicPr>
          <p:cNvPr id="5" name="Content Placeholder 4" descr="Table&#10;&#10;Description automatically generated">
            <a:extLst>
              <a:ext uri="{FF2B5EF4-FFF2-40B4-BE49-F238E27FC236}">
                <a16:creationId xmlns:a16="http://schemas.microsoft.com/office/drawing/2014/main" id="{F8EDCB82-8655-6A85-1E62-87D35013C08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0808" y="2094028"/>
            <a:ext cx="11099677" cy="3191159"/>
          </a:xfrm>
          <a:prstGeom prst="rect">
            <a:avLst/>
          </a:prstGeom>
        </p:spPr>
      </p:pic>
      <p:sp>
        <p:nvSpPr>
          <p:cNvPr id="6" name="TextBox 5">
            <a:extLst>
              <a:ext uri="{FF2B5EF4-FFF2-40B4-BE49-F238E27FC236}">
                <a16:creationId xmlns:a16="http://schemas.microsoft.com/office/drawing/2014/main" id="{CF355E1E-2A1B-EB23-431A-4D1957E656F5}"/>
              </a:ext>
            </a:extLst>
          </p:cNvPr>
          <p:cNvSpPr txBox="1"/>
          <p:nvPr/>
        </p:nvSpPr>
        <p:spPr>
          <a:xfrm>
            <a:off x="6734515" y="4858193"/>
            <a:ext cx="2650330" cy="369332"/>
          </a:xfrm>
          <a:prstGeom prst="rect">
            <a:avLst/>
          </a:prstGeom>
          <a:noFill/>
          <a:ln w="38100">
            <a:solidFill>
              <a:schemeClr val="accent1"/>
            </a:solidFill>
          </a:ln>
        </p:spPr>
        <p:txBody>
          <a:bodyPr wrap="square" rtlCol="0">
            <a:spAutoFit/>
          </a:bodyPr>
          <a:lstStyle/>
          <a:p>
            <a:r>
              <a:rPr lang="en-GB" dirty="0"/>
              <a:t>Write in keywords here.</a:t>
            </a:r>
          </a:p>
        </p:txBody>
      </p:sp>
      <p:cxnSp>
        <p:nvCxnSpPr>
          <p:cNvPr id="8" name="Straight Arrow Connector 7">
            <a:extLst>
              <a:ext uri="{FF2B5EF4-FFF2-40B4-BE49-F238E27FC236}">
                <a16:creationId xmlns:a16="http://schemas.microsoft.com/office/drawing/2014/main" id="{7D4237A8-C975-4D30-2D47-BF1E366B33FD}"/>
              </a:ext>
            </a:extLst>
          </p:cNvPr>
          <p:cNvCxnSpPr>
            <a:cxnSpLocks/>
          </p:cNvCxnSpPr>
          <p:nvPr/>
        </p:nvCxnSpPr>
        <p:spPr>
          <a:xfrm flipH="1" flipV="1">
            <a:off x="3578040" y="3970326"/>
            <a:ext cx="3953501" cy="887867"/>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0D990F2E-E434-DDCB-14E9-7939D03FB382}"/>
              </a:ext>
            </a:extLst>
          </p:cNvPr>
          <p:cNvSpPr txBox="1"/>
          <p:nvPr/>
        </p:nvSpPr>
        <p:spPr>
          <a:xfrm>
            <a:off x="2472090" y="5943949"/>
            <a:ext cx="1538926" cy="369332"/>
          </a:xfrm>
          <a:prstGeom prst="rect">
            <a:avLst/>
          </a:prstGeom>
          <a:noFill/>
          <a:ln w="38100">
            <a:solidFill>
              <a:schemeClr val="accent3"/>
            </a:solidFill>
          </a:ln>
        </p:spPr>
        <p:txBody>
          <a:bodyPr wrap="square" rtlCol="0">
            <a:spAutoFit/>
          </a:bodyPr>
          <a:lstStyle/>
          <a:p>
            <a:r>
              <a:rPr lang="en-GB" dirty="0"/>
              <a:t>Tick this box.</a:t>
            </a:r>
          </a:p>
        </p:txBody>
      </p:sp>
      <p:cxnSp>
        <p:nvCxnSpPr>
          <p:cNvPr id="79" name="Straight Arrow Connector 78">
            <a:extLst>
              <a:ext uri="{FF2B5EF4-FFF2-40B4-BE49-F238E27FC236}">
                <a16:creationId xmlns:a16="http://schemas.microsoft.com/office/drawing/2014/main" id="{6F0D1723-7E06-8F44-6E67-77E6DD78F02B}"/>
              </a:ext>
            </a:extLst>
          </p:cNvPr>
          <p:cNvCxnSpPr/>
          <p:nvPr/>
        </p:nvCxnSpPr>
        <p:spPr>
          <a:xfrm flipH="1" flipV="1">
            <a:off x="1325849" y="4751514"/>
            <a:ext cx="1546377" cy="1192436"/>
          </a:xfrm>
          <a:prstGeom prst="straightConnector1">
            <a:avLst/>
          </a:prstGeom>
          <a:ln w="57150">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30884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1" name="Straight Connector 10">
              <a:extLst>
                <a:ext uri="{FF2B5EF4-FFF2-40B4-BE49-F238E27FC236}">
                  <a16:creationId xmlns:a16="http://schemas.microsoft.com/office/drawing/2014/main" id="{317D1EC0-23FF-4FC8-B22D-E34878EAA4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AB929A7-258C-4469-AAB4-A67D713F7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A635CDB-2D00-49D5-B26E-0694A25000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4288D7A-F857-418D-92F2-368E841B9F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1084F50-7F3C-4A4A-877E-FFD9EC7CD8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31E64C1-F4C0-4A94-B319-BB1A0A24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63D8374-8052-417F-AB69-B97EAC43D5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7750734-4D51-4019-A003-38A3DE49B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1B693D1-DBA2-4D3B-9B37-D9EE8C4112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BCD3EA8-E4C0-4AF6-817F-F9F29157A4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A170FB3-B397-4AC9-85FD-65388F26D9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E5EC0B9-49C7-4777-AEC5-B5EF8DE404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902048B-30F7-4434-87A5-140F9BB4BE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500A6E2-A41C-4751-8A4E-9A0C5718D9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C259517-7BE7-45F9-81C0-3A6362BF1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0652F56-7B71-42B2-AB68-22204A6DF1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059830E-1C3D-4D42-8789-524971CB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53325A7-86D3-4B52-A7E3-ADDF408B40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D53F46F-EC12-484C-A4E7-791E57687A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64ED9CA-8950-47B8-A9ED-22B45CE15F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4429F7B-9FD7-438F-8ECA-3FCAD00618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C558100-D455-4B41-890C-BCC898B2D1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2886397-398A-4318-BE16-2CBAC1902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D32A3A6-CE6E-4ABD-8522-2C8DC88C0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9014C09-5B84-4798-8BDE-C80D76E67B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A29EB9E-ED9D-4C69-8A26-9A7A0A830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A2899F9-1795-416F-8F3D-26EEB684DB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3043474-8625-495C-BD06-3627FD286C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32CE47-7631-408E-8DDC-79EE378B7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2C8832D-8B8D-4036-B913-2D36314327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1CCEFEAF-E87B-4FF2-A947-94CABAA06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3" name="Right Triangle 42">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45" name="Rectangle 44">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47" name="Group 46">
            <a:extLst>
              <a:ext uri="{FF2B5EF4-FFF2-40B4-BE49-F238E27FC236}">
                <a16:creationId xmlns:a16="http://schemas.microsoft.com/office/drawing/2014/main" id="{A0297160-077C-4B0C-9F1E-6519CEDB84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48" name="Straight Connector 47">
              <a:extLst>
                <a:ext uri="{FF2B5EF4-FFF2-40B4-BE49-F238E27FC236}">
                  <a16:creationId xmlns:a16="http://schemas.microsoft.com/office/drawing/2014/main" id="{31F77CDE-CC8E-40E6-8745-8D7CB6208F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3FCA172-142C-4352-A938-33B43EC3BE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253BB53B-6660-4F6B-8C3C-4EAA148CFF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921D1E67-3038-4399-8F14-244731FAE31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B9A17FB9-5481-4E6D-A157-C4A1D8F297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9B5B4D4B-6074-48B5-B7D7-5B22BDC2AD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DFE68CF5-4975-4F0E-98F8-E40F12E8FE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63AD0D6-BFAB-41EE-A0DD-BFEB6844D11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A7EA9615-8E94-4E0C-BAF0-C52132326C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96A76D71-0BE7-402F-BF24-CB0154E2A00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8B18C09B-8FB5-4D88-B4FF-2090E7818F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A06FA18-2473-40B2-8AE0-DEDDC5E9A3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187746C-FE57-4160-B924-6B283B3323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7337AAE-EB93-4FBD-9904-0366412607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D6FA7169-C5DB-4F02-935F-AA39EDA4B7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A4195B93-DBB3-4197-8D91-A786D4753A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3F2FF9EB-46CC-4A22-AF8A-9D11BC9666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2631DADE-538C-4EA4-9D90-3AED82E01BE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035A7E2F-77A0-48A1-A881-1A12940D8F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5AC39BAD-DB08-4260-BCE5-4E1FB09A44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468F31ED-A97B-4A9A-9F56-221FFB7A31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F362574E-3A61-4C31-915F-F541B7BE08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132BD431-3E1E-4528-AC59-5A23CE4CB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7DE7131F-209C-4427-96DA-26E0E973EE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3283DFDB-6A1C-41B8-B590-9660646991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1DA3D6B3-30E3-4C45-A709-4F775DB846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F481924-9C4A-4A91-8AB4-D796F33D73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53787DCF-DA69-4379-94AB-C361DF3260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53DC9D9-196D-4C02-982F-935945BD57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2AF9976-A85B-4FAC-ACA0-7B4F06D18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BFD38ACD-F4A1-4970-BE99-87B0A04829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80" name="Right Triangle 79">
            <a:extLst>
              <a:ext uri="{FF2B5EF4-FFF2-40B4-BE49-F238E27FC236}">
                <a16:creationId xmlns:a16="http://schemas.microsoft.com/office/drawing/2014/main" id="{429C64BC-8915-422E-9361-EE04C48FFD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4" y="261028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E2BE61CD-50CC-7F3F-AFE9-C5C35DC349C0}"/>
              </a:ext>
            </a:extLst>
          </p:cNvPr>
          <p:cNvSpPr>
            <a:spLocks noGrp="1"/>
          </p:cNvSpPr>
          <p:nvPr>
            <p:ph type="title"/>
          </p:nvPr>
        </p:nvSpPr>
        <p:spPr>
          <a:xfrm>
            <a:off x="691078" y="722903"/>
            <a:ext cx="3930417" cy="2479772"/>
          </a:xfrm>
        </p:spPr>
        <p:txBody>
          <a:bodyPr vert="horz" lIns="91440" tIns="45720" rIns="91440" bIns="45720" rtlCol="0" anchor="b">
            <a:normAutofit/>
          </a:bodyPr>
          <a:lstStyle/>
          <a:p>
            <a:r>
              <a:rPr lang="en-US" sz="5400" dirty="0">
                <a:effectLst/>
              </a:rPr>
              <a:t>Exploring Theses </a:t>
            </a:r>
            <a:endParaRPr lang="en-US" sz="5400" dirty="0"/>
          </a:p>
        </p:txBody>
      </p:sp>
      <p:pic>
        <p:nvPicPr>
          <p:cNvPr id="5" name="Content Placeholder 4" descr="A picture containing graphical user interface&#10;&#10;Description automatically generated">
            <a:extLst>
              <a:ext uri="{FF2B5EF4-FFF2-40B4-BE49-F238E27FC236}">
                <a16:creationId xmlns:a16="http://schemas.microsoft.com/office/drawing/2014/main" id="{21A78AE8-8FB0-82C5-0ACD-7BDF33EC997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56349" y="77687"/>
            <a:ext cx="7557023" cy="6857999"/>
          </a:xfrm>
          <a:prstGeom prst="rect">
            <a:avLst/>
          </a:prstGeom>
        </p:spPr>
      </p:pic>
      <p:sp>
        <p:nvSpPr>
          <p:cNvPr id="3" name="Oval 2">
            <a:extLst>
              <a:ext uri="{FF2B5EF4-FFF2-40B4-BE49-F238E27FC236}">
                <a16:creationId xmlns:a16="http://schemas.microsoft.com/office/drawing/2014/main" id="{D615DE23-DBA7-26A4-993E-3998AE69C906}"/>
              </a:ext>
            </a:extLst>
          </p:cNvPr>
          <p:cNvSpPr/>
          <p:nvPr/>
        </p:nvSpPr>
        <p:spPr>
          <a:xfrm>
            <a:off x="10153480" y="-13265"/>
            <a:ext cx="1647251" cy="689332"/>
          </a:xfrm>
          <a:prstGeom prst="ellipse">
            <a:avLst/>
          </a:prstGeom>
          <a:no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noFill/>
            </a:endParaRPr>
          </a:p>
        </p:txBody>
      </p:sp>
    </p:spTree>
    <p:extLst>
      <p:ext uri="{BB962C8B-B14F-4D97-AF65-F5344CB8AC3E}">
        <p14:creationId xmlns:p14="http://schemas.microsoft.com/office/powerpoint/2010/main" val="35853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75C78-5D1B-EE62-D335-6315A84CA464}"/>
              </a:ext>
            </a:extLst>
          </p:cNvPr>
          <p:cNvSpPr>
            <a:spLocks noGrp="1"/>
          </p:cNvSpPr>
          <p:nvPr>
            <p:ph type="title"/>
          </p:nvPr>
        </p:nvSpPr>
        <p:spPr/>
        <p:txBody>
          <a:bodyPr/>
          <a:lstStyle/>
          <a:p>
            <a:r>
              <a:rPr lang="en-US" sz="4400" dirty="0">
                <a:effectLst/>
              </a:rPr>
              <a:t>Exploring Theses</a:t>
            </a:r>
            <a:endParaRPr lang="en-GB" dirty="0"/>
          </a:p>
        </p:txBody>
      </p:sp>
      <p:pic>
        <p:nvPicPr>
          <p:cNvPr id="9" name="Content Placeholder 8" descr="Graphical user interface, application, Word&#10;&#10;Description automatically generated">
            <a:extLst>
              <a:ext uri="{FF2B5EF4-FFF2-40B4-BE49-F238E27FC236}">
                <a16:creationId xmlns:a16="http://schemas.microsoft.com/office/drawing/2014/main" id="{1A08D50E-4EEF-FA59-4B99-F3573C0BF78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85660" y="4223479"/>
            <a:ext cx="7005343" cy="1998906"/>
          </a:xfrm>
        </p:spPr>
      </p:pic>
      <p:pic>
        <p:nvPicPr>
          <p:cNvPr id="11" name="Picture 10" descr="Graphical user interface, text, application, email&#10;&#10;Description automatically generated">
            <a:extLst>
              <a:ext uri="{FF2B5EF4-FFF2-40B4-BE49-F238E27FC236}">
                <a16:creationId xmlns:a16="http://schemas.microsoft.com/office/drawing/2014/main" id="{329A40BB-86C6-E58B-CE35-9528E85C5E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889" y="2460135"/>
            <a:ext cx="7329541" cy="1471623"/>
          </a:xfrm>
          <a:prstGeom prst="rect">
            <a:avLst/>
          </a:prstGeom>
        </p:spPr>
      </p:pic>
    </p:spTree>
    <p:extLst>
      <p:ext uri="{BB962C8B-B14F-4D97-AF65-F5344CB8AC3E}">
        <p14:creationId xmlns:p14="http://schemas.microsoft.com/office/powerpoint/2010/main" val="28359288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1" name="Straight Connector 10">
              <a:extLst>
                <a:ext uri="{FF2B5EF4-FFF2-40B4-BE49-F238E27FC236}">
                  <a16:creationId xmlns:a16="http://schemas.microsoft.com/office/drawing/2014/main" id="{317D1EC0-23FF-4FC8-B22D-E34878EAA4C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AB929A7-258C-4469-AAB4-A67D713F7A8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A635CDB-2D00-49D5-B26E-0694A25000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4288D7A-F857-418D-92F2-368E841B9F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F1084F50-7F3C-4A4A-877E-FFD9EC7CD88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331E64C1-F4C0-4A94-B319-BB1A0A2450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63D8374-8052-417F-AB69-B97EAC43D51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7750734-4D51-4019-A003-38A3DE49B4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1B693D1-DBA2-4D3B-9B37-D9EE8C4112F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BCD3EA8-E4C0-4AF6-817F-F9F29157A4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A170FB3-B397-4AC9-85FD-65388F26D90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E5EC0B9-49C7-4777-AEC5-B5EF8DE404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902048B-30F7-4434-87A5-140F9BB4BE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0500A6E2-A41C-4751-8A4E-9A0C5718D9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C259517-7BE7-45F9-81C0-3A6362BF14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90652F56-7B71-42B2-AB68-22204A6DF1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059830E-1C3D-4D42-8789-524971CB46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53325A7-86D3-4B52-A7E3-ADDF408B40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6D53F46F-EC12-484C-A4E7-791E57687AC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64ED9CA-8950-47B8-A9ED-22B45CE15FB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4429F7B-9FD7-438F-8ECA-3FCAD006180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C558100-D455-4B41-890C-BCC898B2D1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2886397-398A-4318-BE16-2CBAC1902F9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D32A3A6-CE6E-4ABD-8522-2C8DC88C070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9014C09-5B84-4798-8BDE-C80D76E67B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A29EB9E-ED9D-4C69-8A26-9A7A0A83056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A2899F9-1795-416F-8F3D-26EEB684DB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3043474-8625-495C-BD06-3627FD286C5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32CE47-7631-408E-8DDC-79EE378B70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B2C8832D-8B8D-4036-B913-2D36314327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1CCEFEAF-E87B-4FF2-A947-94CABAA06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43" name="Right Triangle 42">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useBgFill="1">
        <p:nvSpPr>
          <p:cNvPr id="45" name="Rectangle 44">
            <a:extLst>
              <a:ext uri="{FF2B5EF4-FFF2-40B4-BE49-F238E27FC236}">
                <a16:creationId xmlns:a16="http://schemas.microsoft.com/office/drawing/2014/main" id="{13B6DAC6-0186-4D62-AD69-90B9C0411E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47" name="Group 46">
            <a:extLst>
              <a:ext uri="{FF2B5EF4-FFF2-40B4-BE49-F238E27FC236}">
                <a16:creationId xmlns:a16="http://schemas.microsoft.com/office/drawing/2014/main" id="{A0297160-077C-4B0C-9F1E-6519CEDB84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48" name="Straight Connector 47">
              <a:extLst>
                <a:ext uri="{FF2B5EF4-FFF2-40B4-BE49-F238E27FC236}">
                  <a16:creationId xmlns:a16="http://schemas.microsoft.com/office/drawing/2014/main" id="{31F77CDE-CC8E-40E6-8745-8D7CB6208F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83FCA172-142C-4352-A938-33B43EC3BEA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253BB53B-6660-4F6B-8C3C-4EAA148CFFD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921D1E67-3038-4399-8F14-244731FAE31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B9A17FB9-5481-4E6D-A157-C4A1D8F2974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9B5B4D4B-6074-48B5-B7D7-5B22BDC2AD8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DFE68CF5-4975-4F0E-98F8-E40F12E8FE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B63AD0D6-BFAB-41EE-A0DD-BFEB6844D11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A7EA9615-8E94-4E0C-BAF0-C52132326C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96A76D71-0BE7-402F-BF24-CB0154E2A00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8B18C09B-8FB5-4D88-B4FF-2090E7818F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A06FA18-2473-40B2-8AE0-DEDDC5E9A3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187746C-FE57-4160-B924-6B283B3323D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7337AAE-EB93-4FBD-9904-0366412607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D6FA7169-C5DB-4F02-935F-AA39EDA4B74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A4195B93-DBB3-4197-8D91-A786D4753A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3F2FF9EB-46CC-4A22-AF8A-9D11BC9666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2631DADE-538C-4EA4-9D90-3AED82E01BE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035A7E2F-77A0-48A1-A881-1A12940D8F0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5AC39BAD-DB08-4260-BCE5-4E1FB09A44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468F31ED-A97B-4A9A-9F56-221FFB7A31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F362574E-3A61-4C31-915F-F541B7BE084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132BD431-3E1E-4528-AC59-5A23CE4CBA3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7DE7131F-209C-4427-96DA-26E0E973EE4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3283DFDB-6A1C-41B8-B590-9660646991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1DA3D6B3-30E3-4C45-A709-4F775DB846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8F481924-9C4A-4A91-8AB4-D796F33D736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53787DCF-DA69-4379-94AB-C361DF32605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753DC9D9-196D-4C02-982F-935945BD57C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E2AF9976-A85B-4FAC-ACA0-7B4F06D18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BFD38ACD-F4A1-4970-BE99-87B0A04829F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80" name="Right Triangle 79">
            <a:extLst>
              <a:ext uri="{FF2B5EF4-FFF2-40B4-BE49-F238E27FC236}">
                <a16:creationId xmlns:a16="http://schemas.microsoft.com/office/drawing/2014/main" id="{429C64BC-8915-422E-9361-EE04C48FFD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81094" y="261028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919F108-C6AD-DF7D-6F93-C41DCF984396}"/>
              </a:ext>
            </a:extLst>
          </p:cNvPr>
          <p:cNvSpPr>
            <a:spLocks noGrp="1"/>
          </p:cNvSpPr>
          <p:nvPr>
            <p:ph type="title"/>
          </p:nvPr>
        </p:nvSpPr>
        <p:spPr>
          <a:xfrm>
            <a:off x="691078" y="722903"/>
            <a:ext cx="3930417" cy="2479772"/>
          </a:xfrm>
        </p:spPr>
        <p:txBody>
          <a:bodyPr vert="horz" lIns="91440" tIns="45720" rIns="91440" bIns="45720" rtlCol="0" anchor="b">
            <a:normAutofit/>
          </a:bodyPr>
          <a:lstStyle/>
          <a:p>
            <a:r>
              <a:rPr lang="en-US" sz="5400" dirty="0">
                <a:effectLst/>
              </a:rPr>
              <a:t>Exploring Theses</a:t>
            </a:r>
            <a:endParaRPr lang="en-US" sz="5400" dirty="0"/>
          </a:p>
        </p:txBody>
      </p:sp>
      <p:pic>
        <p:nvPicPr>
          <p:cNvPr id="5" name="Content Placeholder 4" descr="Text&#10;&#10;Description automatically generated">
            <a:extLst>
              <a:ext uri="{FF2B5EF4-FFF2-40B4-BE49-F238E27FC236}">
                <a16:creationId xmlns:a16="http://schemas.microsoft.com/office/drawing/2014/main" id="{E7486D38-23D4-16E3-4EE1-226FB5727C4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53451" y="604870"/>
            <a:ext cx="8332335" cy="5645156"/>
          </a:xfrm>
          <a:prstGeom prst="rect">
            <a:avLst/>
          </a:prstGeom>
        </p:spPr>
      </p:pic>
    </p:spTree>
    <p:extLst>
      <p:ext uri="{BB962C8B-B14F-4D97-AF65-F5344CB8AC3E}">
        <p14:creationId xmlns:p14="http://schemas.microsoft.com/office/powerpoint/2010/main" val="9264674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E38BE-2522-FD12-02A1-45FE5A0B4DBD}"/>
              </a:ext>
            </a:extLst>
          </p:cNvPr>
          <p:cNvSpPr>
            <a:spLocks noGrp="1"/>
          </p:cNvSpPr>
          <p:nvPr>
            <p:ph type="title"/>
          </p:nvPr>
        </p:nvSpPr>
        <p:spPr/>
        <p:txBody>
          <a:bodyPr/>
          <a:lstStyle/>
          <a:p>
            <a:r>
              <a:rPr lang="en-US" sz="4400">
                <a:effectLst/>
              </a:rPr>
              <a:t>Exploring Theses</a:t>
            </a:r>
            <a:endParaRPr lang="en-GB" dirty="0"/>
          </a:p>
        </p:txBody>
      </p:sp>
      <p:graphicFrame>
        <p:nvGraphicFramePr>
          <p:cNvPr id="5" name="Content Placeholder 2">
            <a:extLst>
              <a:ext uri="{FF2B5EF4-FFF2-40B4-BE49-F238E27FC236}">
                <a16:creationId xmlns:a16="http://schemas.microsoft.com/office/drawing/2014/main" id="{37537824-ECE4-5C1B-58F6-B9CA20FDCD43}"/>
              </a:ext>
            </a:extLst>
          </p:cNvPr>
          <p:cNvGraphicFramePr>
            <a:graphicFrameLocks noGrp="1"/>
          </p:cNvGraphicFramePr>
          <p:nvPr>
            <p:ph idx="1"/>
            <p:extLst>
              <p:ext uri="{D42A27DB-BD31-4B8C-83A1-F6EECF244321}">
                <p14:modId xmlns:p14="http://schemas.microsoft.com/office/powerpoint/2010/main" val="2765825350"/>
              </p:ext>
            </p:extLst>
          </p:nvPr>
        </p:nvGraphicFramePr>
        <p:xfrm>
          <a:off x="691079" y="2340131"/>
          <a:ext cx="10325000" cy="35644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7517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E38BE-2522-FD12-02A1-45FE5A0B4DBD}"/>
              </a:ext>
            </a:extLst>
          </p:cNvPr>
          <p:cNvSpPr>
            <a:spLocks noGrp="1"/>
          </p:cNvSpPr>
          <p:nvPr>
            <p:ph type="title"/>
          </p:nvPr>
        </p:nvSpPr>
        <p:spPr/>
        <p:txBody>
          <a:bodyPr/>
          <a:lstStyle/>
          <a:p>
            <a:r>
              <a:rPr lang="en-US" sz="4400">
                <a:effectLst/>
              </a:rPr>
              <a:t>Exploring Theses</a:t>
            </a:r>
            <a:endParaRPr lang="en-GB" dirty="0"/>
          </a:p>
        </p:txBody>
      </p:sp>
      <p:graphicFrame>
        <p:nvGraphicFramePr>
          <p:cNvPr id="5" name="Content Placeholder 2">
            <a:extLst>
              <a:ext uri="{FF2B5EF4-FFF2-40B4-BE49-F238E27FC236}">
                <a16:creationId xmlns:a16="http://schemas.microsoft.com/office/drawing/2014/main" id="{37537824-ECE4-5C1B-58F6-B9CA20FDCD43}"/>
              </a:ext>
            </a:extLst>
          </p:cNvPr>
          <p:cNvGraphicFramePr>
            <a:graphicFrameLocks noGrp="1"/>
          </p:cNvGraphicFramePr>
          <p:nvPr>
            <p:ph idx="1"/>
            <p:extLst>
              <p:ext uri="{D42A27DB-BD31-4B8C-83A1-F6EECF244321}">
                <p14:modId xmlns:p14="http://schemas.microsoft.com/office/powerpoint/2010/main" val="1932352302"/>
              </p:ext>
            </p:extLst>
          </p:nvPr>
        </p:nvGraphicFramePr>
        <p:xfrm>
          <a:off x="691079" y="2340131"/>
          <a:ext cx="10325000" cy="35644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29CE8E33-E27F-F52D-23FF-431E2E1E2BF9}"/>
              </a:ext>
            </a:extLst>
          </p:cNvPr>
          <p:cNvSpPr txBox="1"/>
          <p:nvPr/>
        </p:nvSpPr>
        <p:spPr>
          <a:xfrm>
            <a:off x="2737591" y="2485986"/>
            <a:ext cx="1279038" cy="369332"/>
          </a:xfrm>
          <a:prstGeom prst="rect">
            <a:avLst/>
          </a:prstGeom>
          <a:noFill/>
          <a:ln w="28575">
            <a:solidFill>
              <a:srgbClr val="7030A0"/>
            </a:solidFill>
          </a:ln>
        </p:spPr>
        <p:txBody>
          <a:bodyPr wrap="square" rtlCol="0">
            <a:spAutoFit/>
          </a:bodyPr>
          <a:lstStyle/>
          <a:p>
            <a:r>
              <a:rPr lang="en-GB" dirty="0"/>
              <a:t>Can you…?</a:t>
            </a:r>
          </a:p>
        </p:txBody>
      </p:sp>
    </p:spTree>
    <p:extLst>
      <p:ext uri="{BB962C8B-B14F-4D97-AF65-F5344CB8AC3E}">
        <p14:creationId xmlns:p14="http://schemas.microsoft.com/office/powerpoint/2010/main" val="17370185"/>
      </p:ext>
    </p:extLst>
  </p:cSld>
  <p:clrMapOvr>
    <a:masterClrMapping/>
  </p:clrMapOvr>
</p:sld>
</file>

<file path=ppt/theme/theme1.xml><?xml version="1.0" encoding="utf-8"?>
<a:theme xmlns:a="http://schemas.openxmlformats.org/drawingml/2006/main" name="CosineVTI">
  <a:themeElements>
    <a:clrScheme name="AnalogousFromLightSeedLeftStep">
      <a:dk1>
        <a:srgbClr val="000000"/>
      </a:dk1>
      <a:lt1>
        <a:srgbClr val="FFFFFF"/>
      </a:lt1>
      <a:dk2>
        <a:srgbClr val="3B213A"/>
      </a:dk2>
      <a:lt2>
        <a:srgbClr val="E3E2E8"/>
      </a:lt2>
      <a:accent1>
        <a:srgbClr val="93A94E"/>
      </a:accent1>
      <a:accent2>
        <a:srgbClr val="B6A03C"/>
      </a:accent2>
      <a:accent3>
        <a:srgbClr val="EA8946"/>
      </a:accent3>
      <a:accent4>
        <a:srgbClr val="EB4E4F"/>
      </a:accent4>
      <a:accent5>
        <a:srgbClr val="EE6EA5"/>
      </a:accent5>
      <a:accent6>
        <a:srgbClr val="EB4ED2"/>
      </a:accent6>
      <a:hlink>
        <a:srgbClr val="7A69AE"/>
      </a:hlink>
      <a:folHlink>
        <a:srgbClr val="7F7F7F"/>
      </a:folHlink>
    </a:clrScheme>
    <a:fontScheme name="Custom 50">
      <a:majorFont>
        <a:latin typeface="Grandview"/>
        <a:ea typeface=""/>
        <a:cs typeface=""/>
      </a:majorFont>
      <a:minorFont>
        <a:latin typeface="Grandview"/>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sineVTI" id="{4F4449D5-5E9D-4D83-9E2A-939F9CF20276}" vid="{03166EA1-370F-4321-A61E-8851365B43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3562</TotalTime>
  <Words>2824</Words>
  <Application>Microsoft Macintosh PowerPoint</Application>
  <PresentationFormat>Widescreen</PresentationFormat>
  <Paragraphs>308</Paragraphs>
  <Slides>42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Grandview</vt:lpstr>
      <vt:lpstr>Inter</vt:lpstr>
      <vt:lpstr>Tw Cen MT</vt:lpstr>
      <vt:lpstr>Verdana</vt:lpstr>
      <vt:lpstr>Wingdings</vt:lpstr>
      <vt:lpstr>CosineVTI</vt:lpstr>
      <vt:lpstr>ECDE7013 FT </vt:lpstr>
      <vt:lpstr>Today’s session</vt:lpstr>
      <vt:lpstr>       </vt:lpstr>
      <vt:lpstr>Reflecting on Saturday 30-9 ?   Bruner and a ‘spiral’ </vt:lpstr>
      <vt:lpstr>Reflecting on Saturday 30-9 ?   Bruner and a ‘spiral’ </vt:lpstr>
      <vt:lpstr>What is the difference between method and methodology?</vt:lpstr>
      <vt:lpstr>How does the theoretical frame shape the reserch design &amp; analysis of data? </vt:lpstr>
      <vt:lpstr>What is the difference between method and methodology?</vt:lpstr>
      <vt:lpstr>PowerPoint Presentation</vt:lpstr>
      <vt:lpstr>Further reading – after today : 2 October Research methodologies. Re-read McGregor (2018)</vt:lpstr>
      <vt:lpstr> Review your methodological approach? Combine </vt:lpstr>
      <vt:lpstr>What is the difference between research methods and research design?</vt:lpstr>
      <vt:lpstr>What is the difference – but relationship-between research design and methods/tools?</vt:lpstr>
      <vt:lpstr>PowerPoint Presentation</vt:lpstr>
      <vt:lpstr>Task: 15 mins. Your research design and tools  </vt:lpstr>
      <vt:lpstr>Reporting your research tools</vt:lpstr>
      <vt:lpstr>PowerPoint Presentation</vt:lpstr>
      <vt:lpstr>Building on Saturday’s event?    </vt:lpstr>
      <vt:lpstr>Piloting research tools – why bother? Interviews &amp; questionnaires </vt:lpstr>
      <vt:lpstr>What do I include in a methodology and methods chapter? Review your draft </vt:lpstr>
      <vt:lpstr>Review and revise overall structure ? 12,000 words </vt:lpstr>
      <vt:lpstr>Analysing what we see?</vt:lpstr>
      <vt:lpstr>Describe your data collection methods </vt:lpstr>
      <vt:lpstr> Questions to consider? </vt:lpstr>
      <vt:lpstr>Describe your analysis method</vt:lpstr>
      <vt:lpstr>Evaluate and justify the methodological choices you made</vt:lpstr>
      <vt:lpstr>Reliable v. Valid???</vt:lpstr>
      <vt:lpstr>Reliable v. Valid???  A symptom questionnaire is used to diagnose a patient with a long-term medical condition. </vt:lpstr>
      <vt:lpstr>Reliable v. Valid???  A symptom questionnaire is used to diagnose a patient with a long-term medical condition. </vt:lpstr>
      <vt:lpstr>What elements can effect validity?</vt:lpstr>
      <vt:lpstr>Ensuring…</vt:lpstr>
      <vt:lpstr>Reliability The extent to which the results can be reproduced when the research is repeated under the same</vt:lpstr>
      <vt:lpstr>Trustworthiness- not reliable or valid </vt:lpstr>
      <vt:lpstr>Exploring Theses </vt:lpstr>
      <vt:lpstr>Exploring Theses </vt:lpstr>
      <vt:lpstr>Exploring Theses</vt:lpstr>
      <vt:lpstr>Exploring Theses</vt:lpstr>
      <vt:lpstr>Exploring Theses </vt:lpstr>
      <vt:lpstr>Exploring Theses</vt:lpstr>
      <vt:lpstr>Exploring Theses</vt:lpstr>
      <vt:lpstr>Exploring Theses</vt:lpstr>
      <vt:lpstr>Exploring Theses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ECDE7013</dc:title>
  <dc:creator>Catherine Morgan</dc:creator>
  <cp:lastModifiedBy>Iain Jones</cp:lastModifiedBy>
  <cp:revision>50</cp:revision>
  <dcterms:created xsi:type="dcterms:W3CDTF">2022-11-07T11:10:01Z</dcterms:created>
  <dcterms:modified xsi:type="dcterms:W3CDTF">2023-10-02T15:09:49Z</dcterms:modified>
</cp:coreProperties>
</file>