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88" r:id="rId3"/>
    <p:sldId id="316" r:id="rId4"/>
    <p:sldId id="318" r:id="rId5"/>
    <p:sldId id="319" r:id="rId6"/>
    <p:sldId id="320" r:id="rId7"/>
    <p:sldId id="324" r:id="rId8"/>
    <p:sldId id="322" r:id="rId9"/>
    <p:sldId id="323" r:id="rId10"/>
    <p:sldId id="289" r:id="rId11"/>
    <p:sldId id="293" r:id="rId12"/>
    <p:sldId id="304" r:id="rId13"/>
    <p:sldId id="305" r:id="rId14"/>
    <p:sldId id="290" r:id="rId15"/>
    <p:sldId id="258" r:id="rId16"/>
    <p:sldId id="264" r:id="rId17"/>
    <p:sldId id="274" r:id="rId18"/>
    <p:sldId id="275" r:id="rId19"/>
    <p:sldId id="270" r:id="rId20"/>
    <p:sldId id="294" r:id="rId21"/>
    <p:sldId id="299" r:id="rId22"/>
    <p:sldId id="321" r:id="rId23"/>
    <p:sldId id="291" r:id="rId24"/>
    <p:sldId id="292" r:id="rId25"/>
    <p:sldId id="295" r:id="rId26"/>
    <p:sldId id="296" r:id="rId27"/>
    <p:sldId id="271" r:id="rId28"/>
    <p:sldId id="272" r:id="rId29"/>
    <p:sldId id="273" r:id="rId30"/>
    <p:sldId id="282" r:id="rId31"/>
    <p:sldId id="283" r:id="rId32"/>
    <p:sldId id="280" r:id="rId33"/>
    <p:sldId id="266" r:id="rId34"/>
    <p:sldId id="260" r:id="rId35"/>
    <p:sldId id="261" r:id="rId36"/>
    <p:sldId id="287" r:id="rId37"/>
    <p:sldId id="268" r:id="rId38"/>
    <p:sldId id="279" r:id="rId39"/>
    <p:sldId id="267" r:id="rId40"/>
    <p:sldId id="298" r:id="rId41"/>
    <p:sldId id="307" r:id="rId42"/>
    <p:sldId id="308" r:id="rId43"/>
    <p:sldId id="309" r:id="rId44"/>
    <p:sldId id="301" r:id="rId45"/>
    <p:sldId id="302" r:id="rId46"/>
    <p:sldId id="311" r:id="rId47"/>
    <p:sldId id="313" r:id="rId48"/>
    <p:sldId id="315" r:id="rId49"/>
    <p:sldId id="310" r:id="rId50"/>
    <p:sldId id="300" r:id="rId51"/>
    <p:sldId id="284" r:id="rId52"/>
    <p:sldId id="285"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01" d="100"/>
          <a:sy n="101" d="100"/>
        </p:scale>
        <p:origin x="132"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C448C37-D22F-4BB0-8E7A-BAB020BD89A6}" type="datetimeFigureOut">
              <a:rPr lang="en-GB" smtClean="0"/>
              <a:t>17/10/2019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043413-CCFC-46F0-9E61-E4DECBC72B5F}" type="slidenum">
              <a:rPr lang="en-GB" smtClean="0"/>
              <a:t>‹#›</a:t>
            </a:fld>
            <a:endParaRPr lang="en-GB" dirty="0"/>
          </a:p>
        </p:txBody>
      </p:sp>
    </p:spTree>
    <p:extLst>
      <p:ext uri="{BB962C8B-B14F-4D97-AF65-F5344CB8AC3E}">
        <p14:creationId xmlns:p14="http://schemas.microsoft.com/office/powerpoint/2010/main" val="3746495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448C37-D22F-4BB0-8E7A-BAB020BD89A6}" type="datetimeFigureOut">
              <a:rPr lang="en-GB" smtClean="0"/>
              <a:t>17/10/2019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043413-CCFC-46F0-9E61-E4DECBC72B5F}" type="slidenum">
              <a:rPr lang="en-GB" smtClean="0"/>
              <a:t>‹#›</a:t>
            </a:fld>
            <a:endParaRPr lang="en-GB" dirty="0"/>
          </a:p>
        </p:txBody>
      </p:sp>
    </p:spTree>
    <p:extLst>
      <p:ext uri="{BB962C8B-B14F-4D97-AF65-F5344CB8AC3E}">
        <p14:creationId xmlns:p14="http://schemas.microsoft.com/office/powerpoint/2010/main" val="1038996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C448C37-D22F-4BB0-8E7A-BAB020BD89A6}" type="datetimeFigureOut">
              <a:rPr lang="en-GB" smtClean="0"/>
              <a:t>17/10/2019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043413-CCFC-46F0-9E61-E4DECBC72B5F}" type="slidenum">
              <a:rPr lang="en-GB" smtClean="0"/>
              <a:t>‹#›</a:t>
            </a:fld>
            <a:endParaRPr lang="en-GB" dirty="0"/>
          </a:p>
        </p:txBody>
      </p:sp>
    </p:spTree>
    <p:extLst>
      <p:ext uri="{BB962C8B-B14F-4D97-AF65-F5344CB8AC3E}">
        <p14:creationId xmlns:p14="http://schemas.microsoft.com/office/powerpoint/2010/main" val="1508269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C448C37-D22F-4BB0-8E7A-BAB020BD89A6}" type="datetimeFigureOut">
              <a:rPr lang="en-GB" smtClean="0"/>
              <a:t>17/10/2019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2043413-CCFC-46F0-9E61-E4DECBC72B5F}" type="slidenum">
              <a:rPr lang="en-GB" smtClean="0"/>
              <a:t>‹#›</a:t>
            </a:fld>
            <a:endParaRPr lang="en-GB" dirty="0"/>
          </a:p>
        </p:txBody>
      </p:sp>
    </p:spTree>
    <p:extLst>
      <p:ext uri="{BB962C8B-B14F-4D97-AF65-F5344CB8AC3E}">
        <p14:creationId xmlns:p14="http://schemas.microsoft.com/office/powerpoint/2010/main" val="188962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C448C37-D22F-4BB0-8E7A-BAB020BD89A6}" type="datetimeFigureOut">
              <a:rPr lang="en-GB" smtClean="0"/>
              <a:t>17/10/2019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2043413-CCFC-46F0-9E61-E4DECBC72B5F}" type="slidenum">
              <a:rPr lang="en-GB" smtClean="0"/>
              <a:t>‹#›</a:t>
            </a:fld>
            <a:endParaRPr lang="en-GB" dirty="0"/>
          </a:p>
        </p:txBody>
      </p:sp>
    </p:spTree>
    <p:extLst>
      <p:ext uri="{BB962C8B-B14F-4D97-AF65-F5344CB8AC3E}">
        <p14:creationId xmlns:p14="http://schemas.microsoft.com/office/powerpoint/2010/main" val="1849249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C448C37-D22F-4BB0-8E7A-BAB020BD89A6}" type="datetimeFigureOut">
              <a:rPr lang="en-GB" smtClean="0"/>
              <a:t>17/10/2019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2043413-CCFC-46F0-9E61-E4DECBC72B5F}" type="slidenum">
              <a:rPr lang="en-GB" smtClean="0"/>
              <a:t>‹#›</a:t>
            </a:fld>
            <a:endParaRPr lang="en-GB" dirty="0"/>
          </a:p>
        </p:txBody>
      </p:sp>
    </p:spTree>
    <p:extLst>
      <p:ext uri="{BB962C8B-B14F-4D97-AF65-F5344CB8AC3E}">
        <p14:creationId xmlns:p14="http://schemas.microsoft.com/office/powerpoint/2010/main" val="451780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448C37-D22F-4BB0-8E7A-BAB020BD89A6}" type="datetimeFigureOut">
              <a:rPr lang="en-GB" smtClean="0"/>
              <a:t>17/10/2019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2043413-CCFC-46F0-9E61-E4DECBC72B5F}" type="slidenum">
              <a:rPr lang="en-GB" smtClean="0"/>
              <a:t>‹#›</a:t>
            </a:fld>
            <a:endParaRPr lang="en-GB" dirty="0"/>
          </a:p>
        </p:txBody>
      </p:sp>
    </p:spTree>
    <p:extLst>
      <p:ext uri="{BB962C8B-B14F-4D97-AF65-F5344CB8AC3E}">
        <p14:creationId xmlns:p14="http://schemas.microsoft.com/office/powerpoint/2010/main" val="2573297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C448C37-D22F-4BB0-8E7A-BAB020BD89A6}" type="datetimeFigureOut">
              <a:rPr lang="en-GB" smtClean="0"/>
              <a:t>17/10/2019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2043413-CCFC-46F0-9E61-E4DECBC72B5F}" type="slidenum">
              <a:rPr lang="en-GB" smtClean="0"/>
              <a:t>‹#›</a:t>
            </a:fld>
            <a:endParaRPr lang="en-GB" dirty="0"/>
          </a:p>
        </p:txBody>
      </p:sp>
    </p:spTree>
    <p:extLst>
      <p:ext uri="{BB962C8B-B14F-4D97-AF65-F5344CB8AC3E}">
        <p14:creationId xmlns:p14="http://schemas.microsoft.com/office/powerpoint/2010/main" val="2197051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C448C37-D22F-4BB0-8E7A-BAB020BD89A6}" type="datetimeFigureOut">
              <a:rPr lang="en-GB" smtClean="0"/>
              <a:t>17/10/2019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2043413-CCFC-46F0-9E61-E4DECBC72B5F}" type="slidenum">
              <a:rPr lang="en-GB" smtClean="0"/>
              <a:t>‹#›</a:t>
            </a:fld>
            <a:endParaRPr lang="en-GB" dirty="0"/>
          </a:p>
        </p:txBody>
      </p:sp>
    </p:spTree>
    <p:extLst>
      <p:ext uri="{BB962C8B-B14F-4D97-AF65-F5344CB8AC3E}">
        <p14:creationId xmlns:p14="http://schemas.microsoft.com/office/powerpoint/2010/main" val="24353824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448C37-D22F-4BB0-8E7A-BAB020BD89A6}" type="datetimeFigureOut">
              <a:rPr lang="en-GB" smtClean="0"/>
              <a:t>17/10/2019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043413-CCFC-46F0-9E61-E4DECBC72B5F}" type="slidenum">
              <a:rPr lang="en-GB" smtClean="0"/>
              <a:t>‹#›</a:t>
            </a:fld>
            <a:endParaRPr lang="en-GB" dirty="0"/>
          </a:p>
        </p:txBody>
      </p:sp>
    </p:spTree>
    <p:extLst>
      <p:ext uri="{BB962C8B-B14F-4D97-AF65-F5344CB8AC3E}">
        <p14:creationId xmlns:p14="http://schemas.microsoft.com/office/powerpoint/2010/main" val="678560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448C37-D22F-4BB0-8E7A-BAB020BD89A6}" type="datetimeFigureOut">
              <a:rPr lang="en-GB" smtClean="0"/>
              <a:t>17/10/2019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043413-CCFC-46F0-9E61-E4DECBC72B5F}" type="slidenum">
              <a:rPr lang="en-GB" smtClean="0"/>
              <a:t>‹#›</a:t>
            </a:fld>
            <a:endParaRPr lang="en-GB" dirty="0"/>
          </a:p>
        </p:txBody>
      </p:sp>
    </p:spTree>
    <p:extLst>
      <p:ext uri="{BB962C8B-B14F-4D97-AF65-F5344CB8AC3E}">
        <p14:creationId xmlns:p14="http://schemas.microsoft.com/office/powerpoint/2010/main" val="1411025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448C37-D22F-4BB0-8E7A-BAB020BD89A6}" type="datetimeFigureOut">
              <a:rPr lang="en-GB" smtClean="0"/>
              <a:t>17/10/2019</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043413-CCFC-46F0-9E61-E4DECBC72B5F}" type="slidenum">
              <a:rPr lang="en-GB" smtClean="0"/>
              <a:t>‹#›</a:t>
            </a:fld>
            <a:endParaRPr lang="en-GB" dirty="0"/>
          </a:p>
        </p:txBody>
      </p:sp>
    </p:spTree>
    <p:extLst>
      <p:ext uri="{BB962C8B-B14F-4D97-AF65-F5344CB8AC3E}">
        <p14:creationId xmlns:p14="http://schemas.microsoft.com/office/powerpoint/2010/main" val="10410982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19.jpe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8.jpg"/><Relationship Id="rId5" Type="http://schemas.openxmlformats.org/officeDocument/2006/relationships/image" Target="../media/image17.jpeg"/><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image" Target="../media/image28.jpeg"/><Relationship Id="rId2" Type="http://schemas.openxmlformats.org/officeDocument/2006/relationships/image" Target="../media/image23.jpeg"/><Relationship Id="rId1" Type="http://schemas.openxmlformats.org/officeDocument/2006/relationships/slideLayout" Target="../slideLayouts/slideLayout7.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15.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hyperlink" Target="https://www.tourism.gov.my/statistics" TargetMode="External"/><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16.xml.rels><?xml version="1.0" encoding="UTF-8" standalone="yes"?>
<Relationships xmlns="http://schemas.openxmlformats.org/package/2006/relationships"><Relationship Id="rId2" Type="http://schemas.openxmlformats.org/officeDocument/2006/relationships/hyperlink" Target="https://www.khmertimeskh.com/50529067/malaysias-tourism-transformation/"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ww.tourism.gov.my/campaigns/view/visit-truly-asia-malaysia-2020" TargetMode="Externa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www.telegraph.co.uk/travel/destinations/asia/malaysia/articles/malaysia-tourist-board-logo-ridiculed/"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www.tutor2u.net/business/reference/the-extended-marketing-mix-7p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g"/><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3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hyperlink" Target="http://www.theedgemarkets.com/article/end-road-malaysia%E2%80%99s-truly-asia"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thestar.com.my/authors?q=%22Royce+Tan%22" TargetMode="External"/><Relationship Id="rId2" Type="http://schemas.openxmlformats.org/officeDocument/2006/relationships/hyperlink" Target="https://www.thestar.com.my/news/nation/2019/01/09/ceo-arrested-in-relation-to-tourism-malaysia-deal/"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researchgate.net/publication/301548474_ADVENTURE_AND_ECOTOURISM_IN_MALAYSIA_ADVENTURE_AND_ECOTOURISM_IN_MALAYSIA"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www.academia.edu/23708956/Diversity_That_Sells_The_Success_Story_of_Malaysias_Tourism_Branding_Truly_Asia_" TargetMode="Externa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www.cleverism.com/understanding-cultures-people-hofstede-dimensions/"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www.hofstede-insights.com/country-comparison/malaysia/"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www.khmertimeskh.com/50529067/malaysias-tourism-transformation/" TargetMode="External"/><Relationship Id="rId2" Type="http://schemas.openxmlformats.org/officeDocument/2006/relationships/hyperlink" Target="http://www.itc.gov.my/industry/introduction/" TargetMode="External"/><Relationship Id="rId1" Type="http://schemas.openxmlformats.org/officeDocument/2006/relationships/slideLayout" Target="../slideLayouts/slideLayout2.xml"/><Relationship Id="rId5" Type="http://schemas.openxmlformats.org/officeDocument/2006/relationships/hyperlink" Target="https://www.tourism.gov.my/media/view/malaysia-fantastic-deals-launched" TargetMode="External"/><Relationship Id="rId4" Type="http://schemas.openxmlformats.org/officeDocument/2006/relationships/hyperlink" Target="https://www.thestar.com.my/news/nation/2019/01/09/ceo-arrested-in-relation-to-tourism-malaysia-deal/#08At8OU4lc6Pb4Pv.99" TargetMode="External"/></Relationships>
</file>

<file path=ppt/slides/_rels/slide52.xml.rels><?xml version="1.0" encoding="UTF-8" standalone="yes"?>
<Relationships xmlns="http://schemas.openxmlformats.org/package/2006/relationships"><Relationship Id="rId2" Type="http://schemas.openxmlformats.org/officeDocument/2006/relationships/image" Target="../media/image5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1285862"/>
            <a:ext cx="7772400" cy="1500197"/>
          </a:xfrm>
        </p:spPr>
        <p:txBody>
          <a:bodyPr/>
          <a:lstStyle/>
          <a:p>
            <a:endParaRPr lang="en-GB" sz="2800" dirty="0"/>
          </a:p>
        </p:txBody>
      </p:sp>
      <p:sp>
        <p:nvSpPr>
          <p:cNvPr id="3" name="Subtitle 2"/>
          <p:cNvSpPr>
            <a:spLocks noGrp="1"/>
          </p:cNvSpPr>
          <p:nvPr>
            <p:ph type="subTitle" idx="1"/>
          </p:nvPr>
        </p:nvSpPr>
        <p:spPr>
          <a:xfrm>
            <a:off x="1056068" y="2571744"/>
            <a:ext cx="10419008" cy="2286016"/>
          </a:xfrm>
        </p:spPr>
        <p:txBody>
          <a:bodyPr>
            <a:normAutofit lnSpcReduction="10000"/>
          </a:bodyPr>
          <a:lstStyle/>
          <a:p>
            <a:r>
              <a:rPr lang="en-GB" sz="2800" b="1" dirty="0"/>
              <a:t>Stephen Griffiths</a:t>
            </a:r>
          </a:p>
          <a:p>
            <a:r>
              <a:rPr lang="en-US" sz="1800" b="1" dirty="0" smtClean="0"/>
              <a:t>Formerly Deputy </a:t>
            </a:r>
            <a:r>
              <a:rPr lang="en-US" sz="1800" b="1" dirty="0"/>
              <a:t>Vice Chancellor, International University of Malaya-Wales (IUMW</a:t>
            </a:r>
            <a:r>
              <a:rPr lang="en-US" sz="1800" b="1" dirty="0" smtClean="0"/>
              <a:t>)</a:t>
            </a:r>
          </a:p>
          <a:p>
            <a:r>
              <a:rPr lang="en-US" sz="1800" b="1" dirty="0" smtClean="0"/>
              <a:t>Assistant Dean, Faculty of Business, UWTSD</a:t>
            </a:r>
            <a:endParaRPr lang="en-US" sz="1800" b="1" dirty="0"/>
          </a:p>
          <a:p>
            <a:r>
              <a:rPr lang="en-GB" sz="4000" b="1" dirty="0" smtClean="0"/>
              <a:t>Culture, tourism in Malaysia, assignment support.</a:t>
            </a:r>
            <a:endParaRPr lang="en-GB" sz="4000" b="1" dirty="0">
              <a:solidFill>
                <a:schemeClr val="tx1"/>
              </a:solidFill>
            </a:endParaRPr>
          </a:p>
        </p:txBody>
      </p:sp>
      <p:pic>
        <p:nvPicPr>
          <p:cNvPr id="5" name="Picture 4" descr="welsh_flag.png"/>
          <p:cNvPicPr>
            <a:picLocks noChangeAspect="1"/>
          </p:cNvPicPr>
          <p:nvPr/>
        </p:nvPicPr>
        <p:blipFill>
          <a:blip r:embed="rId2"/>
          <a:stretch>
            <a:fillRect/>
          </a:stretch>
        </p:blipFill>
        <p:spPr>
          <a:xfrm>
            <a:off x="6312025" y="4987735"/>
            <a:ext cx="3947971" cy="1707618"/>
          </a:xfrm>
          <a:prstGeom prst="rect">
            <a:avLst/>
          </a:prstGeom>
        </p:spPr>
      </p:pic>
      <p:pic>
        <p:nvPicPr>
          <p:cNvPr id="6" name="Picture 5" descr="UWTSD new Logo"/>
          <p:cNvPicPr/>
          <p:nvPr/>
        </p:nvPicPr>
        <p:blipFill>
          <a:blip r:embed="rId3">
            <a:extLst>
              <a:ext uri="{28A0092B-C50C-407E-A947-70E740481C1C}">
                <a14:useLocalDpi xmlns:a14="http://schemas.microsoft.com/office/drawing/2010/main" val="0"/>
              </a:ext>
            </a:extLst>
          </a:blip>
          <a:srcRect/>
          <a:stretch>
            <a:fillRect/>
          </a:stretch>
        </p:blipFill>
        <p:spPr bwMode="auto">
          <a:xfrm>
            <a:off x="4297436" y="1455016"/>
            <a:ext cx="3371850" cy="1114425"/>
          </a:xfrm>
          <a:prstGeom prst="rect">
            <a:avLst/>
          </a:prstGeom>
          <a:noFill/>
          <a:ln>
            <a:noFill/>
          </a:ln>
        </p:spPr>
      </p:pic>
      <p:pic>
        <p:nvPicPr>
          <p:cNvPr id="2050" name="Picture 2" descr="https://ci6.googleusercontent.com/proxy/kM1lk_dmmjl5NNMo9RVjXhKwKAvCKUpe1LenDlc6SjRufoJBIPmZYAq3D53-ojU_1DHrF73HsdbwvaiKvV2wS3Oyu-7P6k7Nl-0SDWeA15EWmLX62OWFfglPRkSuRvXFLqsrhBvjmTA4bKc0U68=s0-d-e1-ft#https://docs.google.com/a/iumw.edu.my/uc?id=0B_j74gbBbb2FTlFndTA5TnlfSkE&amp;export=downloa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19536" y="481413"/>
            <a:ext cx="3672408" cy="121365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s://ci5.googleusercontent.com/proxy/kkyo-myxOPDpe1P0pfnSBfnElJxZAdO9PNsP9WCiEZKVsAn7euytPtMF5f1t8Sp4nhFKRcDIniFUjgZf3PSY1ikjIED7CcKDBvVVYymbHF2ZMYKATI_-K6z91y08kNXw69BGIHraw5fjv6_C6cmr6AmfcGG9LsRfuxfGwsYCfsk2V4Zj2PaAbVavfCPJRqinNy1TQdG_cWpNAWU=s0-d-e1-ft#https://docs.google.com/uc?export=download&amp;id=0B_j74gbBbb2FNFZwb1BFemVOODQ&amp;revid=0B_j74gbBbb2FS08ySnZqNVZiWEtlZkZhMlp5RTMveG9EZ3VrPQ"/>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72604" y="481413"/>
            <a:ext cx="3226809" cy="107918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s://upload.wikimedia.org/wikipedia/commons/thumb/6/66/Flag_of_Malaysia.svg/2800px-Flag_of_Malaysia.svg.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693590" y="5027929"/>
            <a:ext cx="3399504" cy="1736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79006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am I?</a:t>
            </a:r>
            <a:endParaRPr lang="en-GB" dirty="0"/>
          </a:p>
        </p:txBody>
      </p:sp>
      <p:sp>
        <p:nvSpPr>
          <p:cNvPr id="3" name="Content Placeholder 2"/>
          <p:cNvSpPr>
            <a:spLocks noGrp="1"/>
          </p:cNvSpPr>
          <p:nvPr>
            <p:ph idx="1"/>
          </p:nvPr>
        </p:nvSpPr>
        <p:spPr/>
        <p:txBody>
          <a:bodyPr/>
          <a:lstStyle/>
          <a:p>
            <a:r>
              <a:rPr lang="en-GB" dirty="0" smtClean="0"/>
              <a:t>Formerly DVC at IUMW, Kuala Lumpur, Malaysia</a:t>
            </a:r>
          </a:p>
          <a:p>
            <a:r>
              <a:rPr lang="en-GB" dirty="0" smtClean="0"/>
              <a:t>Assistant Dean, Faculty of Business and management, UWTSD</a:t>
            </a:r>
          </a:p>
          <a:p>
            <a:endParaRPr lang="en-GB" dirty="0"/>
          </a:p>
          <a:p>
            <a:pPr marL="0" indent="0">
              <a:buNone/>
            </a:pPr>
            <a:r>
              <a:rPr lang="en-GB" dirty="0" smtClean="0"/>
              <a:t>Ran Post Graduate Studies at SBS</a:t>
            </a:r>
          </a:p>
          <a:p>
            <a:pPr marL="0" indent="0">
              <a:buNone/>
            </a:pPr>
            <a:r>
              <a:rPr lang="en-GB" dirty="0" smtClean="0"/>
              <a:t>Ran the MBA</a:t>
            </a:r>
          </a:p>
          <a:p>
            <a:pPr marL="0" indent="0">
              <a:buNone/>
            </a:pPr>
            <a:r>
              <a:rPr lang="en-GB" dirty="0" smtClean="0"/>
              <a:t>Taught on all masters including Masters of Tourism</a:t>
            </a:r>
          </a:p>
          <a:p>
            <a:pPr marL="0" indent="0">
              <a:buNone/>
            </a:pPr>
            <a:r>
              <a:rPr lang="en-GB" dirty="0" smtClean="0"/>
              <a:t>Ran under graduate Business degrees</a:t>
            </a:r>
            <a:endParaRPr lang="en-GB" dirty="0"/>
          </a:p>
        </p:txBody>
      </p:sp>
    </p:spTree>
    <p:extLst>
      <p:ext uri="{BB962C8B-B14F-4D97-AF65-F5344CB8AC3E}">
        <p14:creationId xmlns:p14="http://schemas.microsoft.com/office/powerpoint/2010/main" val="2527815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IUMW Kota Campus overlooking KLCC</a:t>
            </a:r>
            <a:endParaRPr lang="en-GB" b="1"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752600" y="1447801"/>
            <a:ext cx="8610600" cy="5257799"/>
          </a:xfrm>
        </p:spPr>
      </p:pic>
    </p:spTree>
    <p:extLst>
      <p:ext uri="{BB962C8B-B14F-4D97-AF65-F5344CB8AC3E}">
        <p14:creationId xmlns:p14="http://schemas.microsoft.com/office/powerpoint/2010/main" val="382171982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DVC and some of the </a:t>
            </a:r>
            <a:r>
              <a:rPr lang="en-GB" dirty="0"/>
              <a:t>I</a:t>
            </a:r>
            <a:r>
              <a:rPr lang="en-GB" dirty="0" smtClean="0"/>
              <a:t>UMW marketers</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987190" y="1825625"/>
            <a:ext cx="8217620" cy="4351338"/>
          </a:xfrm>
        </p:spPr>
      </p:pic>
    </p:spTree>
    <p:extLst>
      <p:ext uri="{BB962C8B-B14F-4D97-AF65-F5344CB8AC3E}">
        <p14:creationId xmlns:p14="http://schemas.microsoft.com/office/powerpoint/2010/main" val="39912198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Computing Bonding Day</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93183" y="1584102"/>
            <a:ext cx="11616744" cy="5022760"/>
          </a:xfrm>
        </p:spPr>
      </p:pic>
    </p:spTree>
    <p:extLst>
      <p:ext uri="{BB962C8B-B14F-4D97-AF65-F5344CB8AC3E}">
        <p14:creationId xmlns:p14="http://schemas.microsoft.com/office/powerpoint/2010/main" val="190574366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IUMW Convocation ceremony 2017</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195108" y="1429555"/>
            <a:ext cx="5801784" cy="5100034"/>
          </a:xfrm>
        </p:spPr>
      </p:pic>
    </p:spTree>
    <p:extLst>
      <p:ext uri="{BB962C8B-B14F-4D97-AF65-F5344CB8AC3E}">
        <p14:creationId xmlns:p14="http://schemas.microsoft.com/office/powerpoint/2010/main" val="421523080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88033" y="-142875"/>
            <a:ext cx="5810250" cy="3238500"/>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43750" y="2419349"/>
            <a:ext cx="5454533" cy="4914900"/>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5725" y="-495300"/>
            <a:ext cx="6873759" cy="4438650"/>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5726" y="2867025"/>
            <a:ext cx="7229476" cy="4467224"/>
          </a:xfrm>
          <a:prstGeom prst="rect">
            <a:avLst/>
          </a:prstGeom>
        </p:spPr>
      </p:pic>
    </p:spTree>
    <p:extLst>
      <p:ext uri="{BB962C8B-B14F-4D97-AF65-F5344CB8AC3E}">
        <p14:creationId xmlns:p14="http://schemas.microsoft.com/office/powerpoint/2010/main" val="200861325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839200" y="-1133475"/>
            <a:ext cx="3714750" cy="4714875"/>
          </a:xfrm>
          <a:prstGeom prst="rect">
            <a:avLst/>
          </a:prstGeom>
        </p:spPr>
      </p:pic>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83569" y="-400050"/>
            <a:ext cx="3955382" cy="4476750"/>
          </a:xfrm>
          <a:prstGeom prst="rect">
            <a:avLst/>
          </a:prstGeom>
        </p:spPr>
      </p:pic>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4800" y="-828675"/>
            <a:ext cx="9144000" cy="5095875"/>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04800" y="3657600"/>
            <a:ext cx="2762250" cy="4019550"/>
          </a:xfrm>
          <a:prstGeom prst="rect">
            <a:avLst/>
          </a:prstGeom>
        </p:spPr>
      </p:pic>
      <p:pic>
        <p:nvPicPr>
          <p:cNvPr id="11" name="Picture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457450" y="3581400"/>
            <a:ext cx="3498056" cy="5543550"/>
          </a:xfrm>
          <a:prstGeom prst="rect">
            <a:avLst/>
          </a:prstGeom>
        </p:spPr>
      </p:pic>
      <p:pic>
        <p:nvPicPr>
          <p:cNvPr id="12" name="Picture 1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955506" y="3581400"/>
            <a:ext cx="6665119" cy="4095750"/>
          </a:xfrm>
          <a:prstGeom prst="rect">
            <a:avLst/>
          </a:prstGeom>
        </p:spPr>
      </p:pic>
    </p:spTree>
    <p:extLst>
      <p:ext uri="{BB962C8B-B14F-4D97-AF65-F5344CB8AC3E}">
        <p14:creationId xmlns:p14="http://schemas.microsoft.com/office/powerpoint/2010/main" val="404839350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9575" y="1571625"/>
            <a:ext cx="11296650" cy="5143500"/>
          </a:xfrm>
          <a:prstGeom prst="rect">
            <a:avLst/>
          </a:prstGeom>
        </p:spPr>
      </p:pic>
      <p:sp>
        <p:nvSpPr>
          <p:cNvPr id="3" name="TextBox 2"/>
          <p:cNvSpPr txBox="1"/>
          <p:nvPr/>
        </p:nvSpPr>
        <p:spPr>
          <a:xfrm>
            <a:off x="1609725" y="342900"/>
            <a:ext cx="8077200" cy="923330"/>
          </a:xfrm>
          <a:prstGeom prst="rect">
            <a:avLst/>
          </a:prstGeom>
          <a:noFill/>
        </p:spPr>
        <p:txBody>
          <a:bodyPr wrap="square" rtlCol="0">
            <a:spAutoFit/>
          </a:bodyPr>
          <a:lstStyle/>
          <a:p>
            <a:pPr algn="ctr"/>
            <a:r>
              <a:rPr lang="en-GB" sz="5400" dirty="0" smtClean="0"/>
              <a:t>Beautiful Langkawi</a:t>
            </a:r>
            <a:endParaRPr lang="en-GB" sz="5400" dirty="0"/>
          </a:p>
        </p:txBody>
      </p:sp>
    </p:spTree>
    <p:extLst>
      <p:ext uri="{BB962C8B-B14F-4D97-AF65-F5344CB8AC3E}">
        <p14:creationId xmlns:p14="http://schemas.microsoft.com/office/powerpoint/2010/main" val="291342075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86365"/>
            <a:ext cx="10515600" cy="2077054"/>
          </a:xfrm>
        </p:spPr>
        <p:txBody>
          <a:bodyPr/>
          <a:lstStyle/>
          <a:p>
            <a:r>
              <a:rPr lang="en-GB" dirty="0" smtClean="0"/>
              <a:t>Final year</a:t>
            </a:r>
            <a:r>
              <a:rPr lang="en-GB" dirty="0" smtClean="0"/>
              <a:t> </a:t>
            </a:r>
            <a:r>
              <a:rPr lang="en-GB" dirty="0" smtClean="0"/>
              <a:t>students, you can be quite scary.</a:t>
            </a:r>
            <a:endParaRPr lang="en-GB" dirty="0"/>
          </a:p>
        </p:txBody>
      </p:sp>
      <p:sp>
        <p:nvSpPr>
          <p:cNvPr id="3" name="Content Placeholder 2"/>
          <p:cNvSpPr>
            <a:spLocks noGrp="1"/>
          </p:cNvSpPr>
          <p:nvPr>
            <p:ph idx="1"/>
          </p:nvPr>
        </p:nvSpPr>
        <p:spPr>
          <a:xfrm>
            <a:off x="476518" y="965916"/>
            <a:ext cx="11269014" cy="5892084"/>
          </a:xfrm>
        </p:spPr>
        <p:txBody>
          <a:bodyPr>
            <a:normAutofit/>
          </a:bodyPr>
          <a:lstStyle/>
          <a:p>
            <a:r>
              <a:rPr lang="en-GB" dirty="0" smtClean="0"/>
              <a:t>You will and must impress!!</a:t>
            </a:r>
          </a:p>
          <a:p>
            <a:r>
              <a:rPr lang="en-GB" dirty="0" smtClean="0"/>
              <a:t>Display </a:t>
            </a:r>
            <a:r>
              <a:rPr lang="en-GB" dirty="0" smtClean="0"/>
              <a:t>mastery and higher level understanding….</a:t>
            </a:r>
            <a:endParaRPr lang="en-GB" dirty="0" smtClean="0"/>
          </a:p>
          <a:p>
            <a:r>
              <a:rPr lang="en-GB" dirty="0" smtClean="0"/>
              <a:t>Do read….short cuts… read a decent newspaper, book reviews, abstracts, watch TV, listen to radio, have something to say, even if it is someone else’s opinion…the Internet and social media…but take care!!!!!</a:t>
            </a:r>
          </a:p>
          <a:p>
            <a:r>
              <a:rPr lang="en-GB" dirty="0" smtClean="0"/>
              <a:t>Become an expert at something…</a:t>
            </a:r>
          </a:p>
          <a:p>
            <a:r>
              <a:rPr lang="en-GB" dirty="0" smtClean="0"/>
              <a:t>Quote some experts.</a:t>
            </a:r>
          </a:p>
          <a:p>
            <a:r>
              <a:rPr lang="en-GB" dirty="0" smtClean="0"/>
              <a:t>Find out who is the ‘GURU’ in your favourite subject/topic.</a:t>
            </a:r>
          </a:p>
          <a:p>
            <a:r>
              <a:rPr lang="en-GB" dirty="0" smtClean="0"/>
              <a:t>Go to guest speaker </a:t>
            </a:r>
            <a:r>
              <a:rPr lang="en-GB" dirty="0" smtClean="0"/>
              <a:t>sessions. Check out Eventbrite…many free events.</a:t>
            </a:r>
            <a:endParaRPr lang="en-GB" dirty="0" smtClean="0"/>
          </a:p>
          <a:p>
            <a:r>
              <a:rPr lang="en-GB" dirty="0" smtClean="0"/>
              <a:t>Develop your networks, friends, family, contacts, employers, former employers, tutors, librarians, professional associations, NGOs etc.</a:t>
            </a:r>
          </a:p>
          <a:p>
            <a:endParaRPr lang="en-GB" dirty="0"/>
          </a:p>
        </p:txBody>
      </p:sp>
    </p:spTree>
    <p:extLst>
      <p:ext uri="{BB962C8B-B14F-4D97-AF65-F5344CB8AC3E}">
        <p14:creationId xmlns:p14="http://schemas.microsoft.com/office/powerpoint/2010/main" val="32608210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21971"/>
            <a:ext cx="10515600" cy="2012660"/>
          </a:xfrm>
        </p:spPr>
        <p:txBody>
          <a:bodyPr/>
          <a:lstStyle/>
          <a:p>
            <a:r>
              <a:rPr lang="en-GB" dirty="0" smtClean="0"/>
              <a:t>Some theories that I will name drop..</a:t>
            </a:r>
            <a:endParaRPr lang="en-GB" dirty="0"/>
          </a:p>
        </p:txBody>
      </p:sp>
      <p:sp>
        <p:nvSpPr>
          <p:cNvPr id="3" name="Content Placeholder 2"/>
          <p:cNvSpPr>
            <a:spLocks noGrp="1"/>
          </p:cNvSpPr>
          <p:nvPr>
            <p:ph idx="1"/>
          </p:nvPr>
        </p:nvSpPr>
        <p:spPr>
          <a:xfrm>
            <a:off x="515155" y="1107583"/>
            <a:ext cx="10838645" cy="5576552"/>
          </a:xfrm>
        </p:spPr>
        <p:txBody>
          <a:bodyPr>
            <a:normAutofit lnSpcReduction="10000"/>
          </a:bodyPr>
          <a:lstStyle/>
          <a:p>
            <a:r>
              <a:rPr lang="en-GB" dirty="0" smtClean="0"/>
              <a:t>Competitive Advantage (Michael Porter)</a:t>
            </a:r>
          </a:p>
          <a:p>
            <a:r>
              <a:rPr lang="en-GB" dirty="0" smtClean="0"/>
              <a:t>Globalisation (</a:t>
            </a:r>
            <a:r>
              <a:rPr lang="en-GB" dirty="0"/>
              <a:t>Kenichi </a:t>
            </a:r>
            <a:r>
              <a:rPr lang="en-GB" dirty="0" smtClean="0"/>
              <a:t>Ohmae- 3 Cs-Corporation</a:t>
            </a:r>
            <a:r>
              <a:rPr lang="en-GB" dirty="0"/>
              <a:t>, Customer, Competitors</a:t>
            </a:r>
            <a:r>
              <a:rPr lang="en-GB" dirty="0" smtClean="0"/>
              <a:t>)</a:t>
            </a:r>
          </a:p>
          <a:p>
            <a:r>
              <a:rPr lang="en-GB" dirty="0" smtClean="0"/>
              <a:t>Disneyization (Alan Bryman)</a:t>
            </a:r>
          </a:p>
          <a:p>
            <a:r>
              <a:rPr lang="en-GB" dirty="0" smtClean="0"/>
              <a:t>Glocalisation</a:t>
            </a:r>
            <a:r>
              <a:rPr lang="en-GB" dirty="0"/>
              <a:t>-</a:t>
            </a:r>
            <a:r>
              <a:rPr lang="en-GB" dirty="0" smtClean="0"/>
              <a:t>the </a:t>
            </a:r>
            <a:r>
              <a:rPr lang="en-GB" dirty="0"/>
              <a:t>practice of conducting business according to both local and global considerations</a:t>
            </a:r>
            <a:r>
              <a:rPr lang="en-GB" dirty="0" smtClean="0"/>
              <a:t>. </a:t>
            </a:r>
            <a:r>
              <a:rPr lang="en-GB" i="1" dirty="0"/>
              <a:t>"Think Global - Act </a:t>
            </a:r>
            <a:r>
              <a:rPr lang="en-GB" i="1" dirty="0" smtClean="0"/>
              <a:t>Local“ David Brower, Friends of the Earth…maybe…</a:t>
            </a:r>
            <a:endParaRPr lang="en-GB" dirty="0" smtClean="0"/>
          </a:p>
          <a:p>
            <a:r>
              <a:rPr lang="en-GB" dirty="0" smtClean="0"/>
              <a:t>Nation Branding (Simon Anholt)</a:t>
            </a:r>
          </a:p>
          <a:p>
            <a:r>
              <a:rPr lang="en-GB" dirty="0" smtClean="0"/>
              <a:t>Niche Marketing (Philip Kotler)</a:t>
            </a:r>
          </a:p>
          <a:p>
            <a:r>
              <a:rPr lang="en-GB" dirty="0" smtClean="0"/>
              <a:t>Sustainability (UN) </a:t>
            </a:r>
          </a:p>
          <a:p>
            <a:r>
              <a:rPr lang="en-GB" dirty="0" smtClean="0"/>
              <a:t>Critical theory (Post modernist academics)</a:t>
            </a:r>
          </a:p>
          <a:p>
            <a:r>
              <a:rPr lang="en-GB" dirty="0" smtClean="0"/>
              <a:t>Cultural Studies (Bradford University)</a:t>
            </a:r>
          </a:p>
          <a:p>
            <a:endParaRPr lang="en-GB" dirty="0"/>
          </a:p>
        </p:txBody>
      </p:sp>
    </p:spTree>
    <p:extLst>
      <p:ext uri="{BB962C8B-B14F-4D97-AF65-F5344CB8AC3E}">
        <p14:creationId xmlns:p14="http://schemas.microsoft.com/office/powerpoint/2010/main" val="347018030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we know what we know?</a:t>
            </a:r>
            <a:endParaRPr lang="en-GB" dirty="0"/>
          </a:p>
        </p:txBody>
      </p:sp>
      <p:sp>
        <p:nvSpPr>
          <p:cNvPr id="3" name="Content Placeholder 2"/>
          <p:cNvSpPr>
            <a:spLocks noGrp="1"/>
          </p:cNvSpPr>
          <p:nvPr>
            <p:ph sz="half" idx="1"/>
          </p:nvPr>
        </p:nvSpPr>
        <p:spPr/>
        <p:txBody>
          <a:bodyPr/>
          <a:lstStyle/>
          <a:p>
            <a:r>
              <a:rPr lang="en-GB" dirty="0" smtClean="0"/>
              <a:t>What is true?</a:t>
            </a:r>
          </a:p>
          <a:p>
            <a:endParaRPr lang="en-GB" dirty="0"/>
          </a:p>
          <a:p>
            <a:r>
              <a:rPr lang="en-GB" dirty="0" smtClean="0"/>
              <a:t>What is real?</a:t>
            </a:r>
          </a:p>
          <a:p>
            <a:endParaRPr lang="en-GB" dirty="0"/>
          </a:p>
          <a:p>
            <a:r>
              <a:rPr lang="en-GB" dirty="0" smtClean="0"/>
              <a:t>True for whom?</a:t>
            </a:r>
          </a:p>
          <a:p>
            <a:endParaRPr lang="en-GB" dirty="0"/>
          </a:p>
          <a:p>
            <a:r>
              <a:rPr lang="en-GB" dirty="0" smtClean="0"/>
              <a:t>What evidence would convince us?</a:t>
            </a:r>
            <a:endParaRPr lang="en-GB" dirty="0"/>
          </a:p>
        </p:txBody>
      </p:sp>
      <p:sp>
        <p:nvSpPr>
          <p:cNvPr id="4" name="Content Placeholder 3"/>
          <p:cNvSpPr>
            <a:spLocks noGrp="1"/>
          </p:cNvSpPr>
          <p:nvPr>
            <p:ph sz="half" idx="2"/>
          </p:nvPr>
        </p:nvSpPr>
        <p:spPr/>
        <p:txBody>
          <a:bodyPr/>
          <a:lstStyle/>
          <a:p>
            <a:r>
              <a:rPr lang="en-GB" dirty="0" smtClean="0"/>
              <a:t>False news</a:t>
            </a:r>
          </a:p>
          <a:p>
            <a:endParaRPr lang="en-GB" dirty="0"/>
          </a:p>
          <a:p>
            <a:r>
              <a:rPr lang="en-GB" dirty="0" smtClean="0"/>
              <a:t>Variable reality</a:t>
            </a:r>
          </a:p>
          <a:p>
            <a:endParaRPr lang="en-GB" dirty="0"/>
          </a:p>
          <a:p>
            <a:r>
              <a:rPr lang="en-GB" dirty="0" smtClean="0"/>
              <a:t>Academic nonsense</a:t>
            </a:r>
          </a:p>
          <a:p>
            <a:endParaRPr lang="en-GB" dirty="0"/>
          </a:p>
          <a:p>
            <a:r>
              <a:rPr lang="en-GB" dirty="0" smtClean="0"/>
              <a:t>We never have enough information in our constrained timescale.</a:t>
            </a:r>
            <a:endParaRPr lang="en-GB" dirty="0"/>
          </a:p>
        </p:txBody>
      </p:sp>
    </p:spTree>
    <p:extLst>
      <p:ext uri="{BB962C8B-B14F-4D97-AF65-F5344CB8AC3E}">
        <p14:creationId xmlns:p14="http://schemas.microsoft.com/office/powerpoint/2010/main" val="413821997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Parallels in Military Intelligence?</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41615" y="1941534"/>
            <a:ext cx="2717807" cy="4351338"/>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21994" y="1558344"/>
            <a:ext cx="7778840" cy="4893971"/>
          </a:xfrm>
          <a:prstGeom prst="rect">
            <a:avLst/>
          </a:prstGeom>
        </p:spPr>
      </p:pic>
    </p:spTree>
    <p:extLst>
      <p:ext uri="{BB962C8B-B14F-4D97-AF65-F5344CB8AC3E}">
        <p14:creationId xmlns:p14="http://schemas.microsoft.com/office/powerpoint/2010/main" val="280468855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83010" y="257577"/>
            <a:ext cx="3948270" cy="3496614"/>
          </a:xfrm>
          <a:prstGeom prst="rect">
            <a:avLst/>
          </a:prstGeom>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8297" y="257577"/>
            <a:ext cx="3086728" cy="2871989"/>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81093" y="3902298"/>
            <a:ext cx="3350130" cy="2698124"/>
          </a:xfrm>
          <a:prstGeom prst="rect">
            <a:avLst/>
          </a:prstGeom>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031336" y="3226157"/>
            <a:ext cx="3009847" cy="3522372"/>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99157" y="3438659"/>
            <a:ext cx="3657688" cy="3045853"/>
          </a:xfrm>
          <a:prstGeom prst="rect">
            <a:avLst/>
          </a:prstGeom>
        </p:spPr>
      </p:pic>
      <p:pic>
        <p:nvPicPr>
          <p:cNvPr id="7" name="Picture 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865900" y="257577"/>
            <a:ext cx="3340721" cy="2846232"/>
          </a:xfrm>
          <a:prstGeom prst="rect">
            <a:avLst/>
          </a:prstGeom>
        </p:spPr>
      </p:pic>
    </p:spTree>
    <p:extLst>
      <p:ext uri="{BB962C8B-B14F-4D97-AF65-F5344CB8AC3E}">
        <p14:creationId xmlns:p14="http://schemas.microsoft.com/office/powerpoint/2010/main" val="36658382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smtClean="0">
                <a:hlinkClick r:id="rId2"/>
              </a:rPr>
              <a:t>https://www.tourism.gov.my/statistics</a:t>
            </a:r>
            <a:r>
              <a:rPr lang="en-GB" sz="2000" dirty="0" smtClean="0"/>
              <a:t> (Accessed 09-01-19)</a:t>
            </a:r>
            <a:endParaRPr lang="en-GB" sz="2000"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834129" y="1468192"/>
            <a:ext cx="5653825" cy="4708771"/>
          </a:xfrm>
        </p:spPr>
      </p:pic>
      <p:pic>
        <p:nvPicPr>
          <p:cNvPr id="3074" name="Picture 2" descr="Image result for malaysia truly asia campaig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200" y="1468192"/>
            <a:ext cx="4403501" cy="48078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760768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1800" u="sng" dirty="0">
                <a:hlinkClick r:id="rId2"/>
              </a:rPr>
              <a:t>https://www.khmertimeskh.com/50529067/malaysias-tourism-transformation/</a:t>
            </a:r>
            <a:r>
              <a:rPr lang="en-GB" sz="1800" dirty="0"/>
              <a:t/>
            </a:r>
            <a:br>
              <a:rPr lang="en-GB" sz="1800" dirty="0"/>
            </a:br>
            <a:r>
              <a:rPr lang="en-GB" sz="1800" dirty="0"/>
              <a:t>Lung washing!!</a:t>
            </a:r>
            <a:br>
              <a:rPr lang="en-GB" sz="1800" dirty="0"/>
            </a:br>
            <a:r>
              <a:rPr lang="en-GB" sz="1800" b="1" dirty="0"/>
              <a:t>Malaysia’s Tourism Transformation</a:t>
            </a:r>
            <a:r>
              <a:rPr lang="en-GB" dirty="0"/>
              <a:t/>
            </a:r>
            <a:br>
              <a:rPr lang="en-GB" dirty="0"/>
            </a:br>
            <a:endParaRPr lang="en-GB" dirty="0"/>
          </a:p>
        </p:txBody>
      </p:sp>
      <p:sp>
        <p:nvSpPr>
          <p:cNvPr id="3" name="Content Placeholder 2"/>
          <p:cNvSpPr>
            <a:spLocks noGrp="1"/>
          </p:cNvSpPr>
          <p:nvPr>
            <p:ph idx="1"/>
          </p:nvPr>
        </p:nvSpPr>
        <p:spPr>
          <a:xfrm>
            <a:off x="218941" y="1287886"/>
            <a:ext cx="11590986" cy="5460643"/>
          </a:xfrm>
        </p:spPr>
        <p:txBody>
          <a:bodyPr>
            <a:normAutofit fontScale="85000" lnSpcReduction="10000"/>
          </a:bodyPr>
          <a:lstStyle/>
          <a:p>
            <a:pPr marL="0" indent="0">
              <a:buNone/>
            </a:pPr>
            <a:r>
              <a:rPr lang="en-GB" dirty="0"/>
              <a:t>It’s no secret that in the last decade, Malaysia has transformed into a major tourist destination in the Southeast Asian region. With the resounding success of the ‘Malaysia Truly Asia’ branding in 1999, tourist arrivals and receipts have since increased exponentially, pushing Malaysia into the elite of tourism destinations.</a:t>
            </a:r>
          </a:p>
          <a:p>
            <a:pPr marL="0" indent="0">
              <a:buNone/>
            </a:pPr>
            <a:r>
              <a:rPr lang="en-GB" dirty="0"/>
              <a:t>Today, the ‘Malaysia Truly Asia’ brand has earned Malaysia its popularity, and accolades from all across the world have poured in, among others, ‘Best Asian Destination’ by the World Travel Awards, World’s Top Muslim Friendly Destination by Mastercard Crescent Rating Global Muslim Travel Index, and ‘Best Eco-Vacation’ destination by the National Geographic Traveler.</a:t>
            </a:r>
          </a:p>
          <a:p>
            <a:pPr marL="0" indent="0">
              <a:buNone/>
            </a:pPr>
            <a:r>
              <a:rPr lang="en-GB" dirty="0"/>
              <a:t>On top of that, Kuala Lumpur, the nation’s capital, was named the Second Best Shopping Destination in the Asia Pacific by Globe Shopper Index in 2012, and was also the Fourth Best Shopping City in the World for two consecutive years, as voted by CNN in 2012 and 2013</a:t>
            </a:r>
            <a:r>
              <a:rPr lang="en-GB" dirty="0" smtClean="0"/>
              <a:t>.</a:t>
            </a:r>
          </a:p>
          <a:p>
            <a:pPr marL="0" indent="0">
              <a:buNone/>
            </a:pPr>
            <a:r>
              <a:rPr lang="en-GB" dirty="0"/>
              <a:t/>
            </a:r>
            <a:br>
              <a:rPr lang="en-GB" dirty="0"/>
            </a:br>
            <a:r>
              <a:rPr lang="en-GB" dirty="0"/>
              <a:t>The ‘Malaysia Truly Asia’ brand has helped increase tourist arrivals and receipts from 10.2 million tourists and USD4.2 billion in tourism revenues in the year 2000 to 25.9 million arrivals and USD20.2 billion in receipts in 2017. By 2020, the government is targeting to welcome 36 million tourists with USD41.2 billion in tourist receipts.</a:t>
            </a:r>
          </a:p>
          <a:p>
            <a:endParaRPr lang="en-GB" dirty="0"/>
          </a:p>
        </p:txBody>
      </p:sp>
    </p:spTree>
    <p:extLst>
      <p:ext uri="{BB962C8B-B14F-4D97-AF65-F5344CB8AC3E}">
        <p14:creationId xmlns:p14="http://schemas.microsoft.com/office/powerpoint/2010/main" val="3898106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Networks. Check them out if you want to focus.</a:t>
            </a:r>
            <a:endParaRPr lang="en-GB" sz="2800"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825625"/>
            <a:ext cx="10515599" cy="4351338"/>
          </a:xfrm>
        </p:spPr>
      </p:pic>
    </p:spTree>
    <p:extLst>
      <p:ext uri="{BB962C8B-B14F-4D97-AF65-F5344CB8AC3E}">
        <p14:creationId xmlns:p14="http://schemas.microsoft.com/office/powerpoint/2010/main" val="205256852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4851"/>
            <a:ext cx="10515600" cy="2025539"/>
          </a:xfrm>
        </p:spPr>
        <p:txBody>
          <a:bodyPr>
            <a:normAutofit/>
          </a:bodyPr>
          <a:lstStyle/>
          <a:p>
            <a:r>
              <a:rPr lang="en-GB" sz="2000" dirty="0"/>
              <a:t>Malaysia National Agenda and Policy on Adventure and Ecotourism Source: Ministry of Tourism and Culture (2014) </a:t>
            </a:r>
          </a:p>
        </p:txBody>
      </p:sp>
      <p:pic>
        <p:nvPicPr>
          <p:cNvPr id="1026" name="Picture 2" descr="https://www.researchgate.net/profile/Siti_Isa/publication/301548474/figure/fig1/AS:353253591142400@1461233627019/Malaysia-National-Agenda-and-Policy-on-Adventure-and-Ecotourism-Source-Ministry-of_W640.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96214" y="1043190"/>
            <a:ext cx="11668259" cy="54606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742563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3514859" cy="1325563"/>
          </a:xfrm>
        </p:spPr>
        <p:txBody>
          <a:bodyPr>
            <a:normAutofit/>
          </a:bodyPr>
          <a:lstStyle/>
          <a:p>
            <a:r>
              <a:rPr lang="en-GB" sz="2800" dirty="0" smtClean="0"/>
              <a:t>Awards (MTB website)</a:t>
            </a:r>
            <a:endParaRPr lang="en-GB" sz="2800" dirty="0"/>
          </a:p>
        </p:txBody>
      </p:sp>
      <p:sp>
        <p:nvSpPr>
          <p:cNvPr id="3" name="Content Placeholder 2"/>
          <p:cNvSpPr>
            <a:spLocks noGrp="1"/>
          </p:cNvSpPr>
          <p:nvPr>
            <p:ph sz="half" idx="1"/>
          </p:nvPr>
        </p:nvSpPr>
        <p:spPr/>
        <p:txBody>
          <a:bodyPr>
            <a:normAutofit fontScale="70000" lnSpcReduction="20000"/>
          </a:bodyPr>
          <a:lstStyle/>
          <a:p>
            <a:pPr marL="0" indent="0" fontAlgn="t">
              <a:buNone/>
            </a:pPr>
            <a:r>
              <a:rPr lang="en-GB" b="1" dirty="0"/>
              <a:t>The recent Annual Overseas Retirement Index produced by the Live and Invest Overseas official website</a:t>
            </a:r>
            <a:endParaRPr lang="en-GB" dirty="0"/>
          </a:p>
          <a:p>
            <a:pPr marL="0" indent="0" fontAlgn="t">
              <a:buNone/>
            </a:pPr>
            <a:r>
              <a:rPr lang="en-GB" i="1" dirty="0"/>
              <a:t>by the Live and Invest Overseas official website</a:t>
            </a:r>
            <a:endParaRPr lang="en-GB" dirty="0"/>
          </a:p>
          <a:p>
            <a:pPr marL="0" indent="0" fontAlgn="t">
              <a:buNone/>
            </a:pPr>
            <a:r>
              <a:rPr lang="en-GB" dirty="0"/>
              <a:t>The recent Annual Overseas Retirement Index produced by the Live and Invest Overseas official website lists three cities in Malaysia as the best places to retire in terms of cost of living. The three cities listed are Kota Kinabalu, GeorgeTown and Kundasang.</a:t>
            </a:r>
          </a:p>
          <a:p>
            <a:pPr marL="0" indent="0" fontAlgn="t">
              <a:buNone/>
            </a:pPr>
            <a:r>
              <a:rPr lang="en-GB" b="1" dirty="0"/>
              <a:t>Most Preferred Longstay Destination</a:t>
            </a:r>
            <a:endParaRPr lang="en-GB" dirty="0"/>
          </a:p>
          <a:p>
            <a:pPr marL="0" indent="0" fontAlgn="t">
              <a:buNone/>
            </a:pPr>
            <a:r>
              <a:rPr lang="en-GB" i="1" dirty="0"/>
              <a:t>by Japan Longstay Association</a:t>
            </a:r>
            <a:endParaRPr lang="en-GB" dirty="0"/>
          </a:p>
          <a:p>
            <a:pPr marL="0" indent="0" fontAlgn="t">
              <a:buNone/>
            </a:pPr>
            <a:r>
              <a:rPr lang="en-GB" dirty="0"/>
              <a:t>Most Preferred Longstay Destination by Japan Longstay Association for 11 consecutive years</a:t>
            </a:r>
          </a:p>
          <a:p>
            <a:endParaRPr lang="en-GB" dirty="0"/>
          </a:p>
        </p:txBody>
      </p:sp>
      <p:sp>
        <p:nvSpPr>
          <p:cNvPr id="4" name="Content Placeholder 3"/>
          <p:cNvSpPr>
            <a:spLocks noGrp="1"/>
          </p:cNvSpPr>
          <p:nvPr>
            <p:ph sz="half" idx="2"/>
          </p:nvPr>
        </p:nvSpPr>
        <p:spPr>
          <a:xfrm>
            <a:off x="6172200" y="270456"/>
            <a:ext cx="5181600" cy="6877319"/>
          </a:xfrm>
        </p:spPr>
        <p:txBody>
          <a:bodyPr>
            <a:normAutofit fontScale="70000" lnSpcReduction="20000"/>
          </a:bodyPr>
          <a:lstStyle/>
          <a:p>
            <a:pPr marL="0" indent="0" fontAlgn="t">
              <a:buNone/>
            </a:pPr>
            <a:r>
              <a:rPr lang="en-GB" b="1" dirty="0"/>
              <a:t>The Most Popular Tourist Destination (Kuala Lumpur)</a:t>
            </a:r>
            <a:endParaRPr lang="en-GB" dirty="0"/>
          </a:p>
          <a:p>
            <a:pPr marL="0" indent="0" fontAlgn="t">
              <a:buNone/>
            </a:pPr>
            <a:r>
              <a:rPr lang="en-GB" i="1" dirty="0"/>
              <a:t>by 2017 Red Coral Award of Asia Tourism</a:t>
            </a:r>
            <a:endParaRPr lang="en-GB" dirty="0"/>
          </a:p>
          <a:p>
            <a:pPr marL="0" indent="0" fontAlgn="t">
              <a:buNone/>
            </a:pPr>
            <a:r>
              <a:rPr lang="en-GB" dirty="0"/>
              <a:t>The Most Popular Tourist Destination (Kuala Lumpur) by 2017 Red Coral Award of Asia Tourism</a:t>
            </a:r>
          </a:p>
          <a:p>
            <a:pPr marL="0" indent="0" fontAlgn="t">
              <a:buNone/>
            </a:pPr>
            <a:r>
              <a:rPr lang="en-GB" b="1" dirty="0"/>
              <a:t>The Most Liked Delicious Destination (Malaysia)</a:t>
            </a:r>
            <a:endParaRPr lang="en-GB" dirty="0"/>
          </a:p>
          <a:p>
            <a:pPr marL="0" indent="0" fontAlgn="t">
              <a:buNone/>
            </a:pPr>
            <a:r>
              <a:rPr lang="en-GB" i="1" dirty="0"/>
              <a:t>by Delicious Travel Awards</a:t>
            </a:r>
            <a:endParaRPr lang="en-GB" dirty="0"/>
          </a:p>
          <a:p>
            <a:pPr marL="0" indent="0" fontAlgn="t">
              <a:buNone/>
            </a:pPr>
            <a:r>
              <a:rPr lang="en-GB" dirty="0"/>
              <a:t>The Most Liked Delicious Destination (Malaysia) by Delicious Travel </a:t>
            </a:r>
            <a:r>
              <a:rPr lang="en-GB" dirty="0" smtClean="0"/>
              <a:t>Award</a:t>
            </a:r>
          </a:p>
          <a:p>
            <a:pPr marL="0" indent="0" fontAlgn="t">
              <a:buNone/>
            </a:pPr>
            <a:r>
              <a:rPr lang="en-GB" b="1" dirty="0" smtClean="0"/>
              <a:t>The Most Popular Tourist Attraction (Genting Highlands)</a:t>
            </a:r>
            <a:endParaRPr lang="en-GB" dirty="0" smtClean="0"/>
          </a:p>
          <a:p>
            <a:pPr marL="0" indent="0" fontAlgn="t">
              <a:buNone/>
            </a:pPr>
            <a:r>
              <a:rPr lang="en-GB" i="1" dirty="0" smtClean="0"/>
              <a:t>by 2017 Red Coral Award of Asia Tourism</a:t>
            </a:r>
            <a:endParaRPr lang="en-GB" dirty="0" smtClean="0"/>
          </a:p>
          <a:p>
            <a:pPr marL="0" indent="0" fontAlgn="t">
              <a:buNone/>
            </a:pPr>
            <a:r>
              <a:rPr lang="en-GB" dirty="0" smtClean="0"/>
              <a:t>The Most Popular Tourist Attraction (Genting Highlands) by 2017 Red Coral Award of Asia Tourism</a:t>
            </a:r>
          </a:p>
          <a:p>
            <a:pPr marL="0" indent="0" fontAlgn="t">
              <a:buNone/>
            </a:pPr>
            <a:endParaRPr lang="en-GB" dirty="0"/>
          </a:p>
          <a:p>
            <a:endParaRPr lang="en-GB" dirty="0"/>
          </a:p>
        </p:txBody>
      </p:sp>
    </p:spTree>
    <p:extLst>
      <p:ext uri="{BB962C8B-B14F-4D97-AF65-F5344CB8AC3E}">
        <p14:creationId xmlns:p14="http://schemas.microsoft.com/office/powerpoint/2010/main" val="258889146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126" y="309093"/>
            <a:ext cx="9846973" cy="3721993"/>
          </a:xfrm>
        </p:spPr>
        <p:txBody>
          <a:bodyPr>
            <a:normAutofit/>
          </a:bodyPr>
          <a:lstStyle/>
          <a:p>
            <a:r>
              <a:rPr lang="en-GB" u="sng" dirty="0" smtClean="0">
                <a:hlinkClick r:id="rId2"/>
              </a:rPr>
              <a:t>A very topical project for you- hint, hint…</a:t>
            </a:r>
            <a:r>
              <a:rPr lang="en-GB" dirty="0" smtClean="0">
                <a:hlinkClick r:id="rId2"/>
              </a:rPr>
              <a:t/>
            </a:r>
            <a:br>
              <a:rPr lang="en-GB" dirty="0" smtClean="0">
                <a:hlinkClick r:id="rId2"/>
              </a:rPr>
            </a:br>
            <a:r>
              <a:rPr lang="en-GB" sz="1400" dirty="0" smtClean="0">
                <a:hlinkClick r:id="rId2"/>
              </a:rPr>
              <a:t>https</a:t>
            </a:r>
            <a:r>
              <a:rPr lang="en-GB" sz="1400" dirty="0">
                <a:hlinkClick r:id="rId2"/>
              </a:rPr>
              <a:t>://www.tourism.gov.my/campaigns/view/visit-truly-asia-malaysia-2020</a:t>
            </a:r>
            <a:endParaRPr lang="en-GB" sz="1400"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372125" y="579549"/>
            <a:ext cx="3368406" cy="127911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59394" y="2730321"/>
            <a:ext cx="4602435" cy="3486020"/>
          </a:xfrm>
          <a:prstGeom prst="rect">
            <a:avLst/>
          </a:prstGeom>
        </p:spPr>
      </p:pic>
    </p:spTree>
    <p:extLst>
      <p:ext uri="{BB962C8B-B14F-4D97-AF65-F5344CB8AC3E}">
        <p14:creationId xmlns:p14="http://schemas.microsoft.com/office/powerpoint/2010/main" val="140663681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09093"/>
            <a:ext cx="10515600" cy="1661375"/>
          </a:xfrm>
        </p:spPr>
        <p:txBody>
          <a:bodyPr>
            <a:normAutofit/>
          </a:bodyPr>
          <a:lstStyle/>
          <a:p>
            <a:r>
              <a:rPr lang="en-GB" sz="2000" dirty="0">
                <a:hlinkClick r:id="rId2"/>
              </a:rPr>
              <a:t>https://www.telegraph.co.uk/travel/destinations/asia/malaysia/articles/malaysia-tourist-board-logo-ridiculed/</a:t>
            </a:r>
            <a:endParaRPr lang="en-GB" sz="2000"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16676" y="1030310"/>
            <a:ext cx="9350062" cy="5827689"/>
          </a:xfrm>
        </p:spPr>
      </p:pic>
    </p:spTree>
    <p:extLst>
      <p:ext uri="{BB962C8B-B14F-4D97-AF65-F5344CB8AC3E}">
        <p14:creationId xmlns:p14="http://schemas.microsoft.com/office/powerpoint/2010/main" val="347870623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000" b="1" dirty="0" smtClean="0"/>
              <a:t>The marketing bit……….</a:t>
            </a:r>
            <a:endParaRPr lang="en-GB" sz="8000" b="1" dirty="0"/>
          </a:p>
        </p:txBody>
      </p:sp>
      <p:sp>
        <p:nvSpPr>
          <p:cNvPr id="3" name="Content Placeholder 2"/>
          <p:cNvSpPr>
            <a:spLocks noGrp="1"/>
          </p:cNvSpPr>
          <p:nvPr>
            <p:ph idx="1"/>
          </p:nvPr>
        </p:nvSpPr>
        <p:spPr/>
        <p:txBody>
          <a:bodyPr>
            <a:normAutofit/>
          </a:bodyPr>
          <a:lstStyle/>
          <a:p>
            <a:r>
              <a:rPr lang="en-GB" sz="4800" dirty="0" smtClean="0"/>
              <a:t>General marketing…</a:t>
            </a:r>
          </a:p>
          <a:p>
            <a:endParaRPr lang="en-GB" sz="4800" dirty="0"/>
          </a:p>
          <a:p>
            <a:r>
              <a:rPr lang="en-GB" sz="4800" dirty="0" smtClean="0"/>
              <a:t>Niche marketing…..</a:t>
            </a:r>
          </a:p>
          <a:p>
            <a:endParaRPr lang="en-GB" sz="4800" dirty="0"/>
          </a:p>
          <a:p>
            <a:r>
              <a:rPr lang="en-GB" sz="4800" dirty="0" smtClean="0"/>
              <a:t>International marketing……….</a:t>
            </a:r>
            <a:endParaRPr lang="en-GB" sz="4800" dirty="0"/>
          </a:p>
        </p:txBody>
      </p:sp>
    </p:spTree>
    <p:extLst>
      <p:ext uri="{BB962C8B-B14F-4D97-AF65-F5344CB8AC3E}">
        <p14:creationId xmlns:p14="http://schemas.microsoft.com/office/powerpoint/2010/main" val="57155025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981" y="-443251"/>
            <a:ext cx="10478037" cy="2305318"/>
          </a:xfrm>
        </p:spPr>
        <p:txBody>
          <a:bodyPr>
            <a:normAutofit/>
          </a:bodyPr>
          <a:lstStyle/>
          <a:p>
            <a:r>
              <a:rPr lang="en-GB" sz="2000" dirty="0">
                <a:hlinkClick r:id="rId2"/>
              </a:rPr>
              <a:t>https://www.tutor2u.net/business/reference/the-extended-marketing-mix-7ps</a:t>
            </a:r>
            <a:endParaRPr lang="en-GB" sz="2000"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1506828" y="1107582"/>
            <a:ext cx="9440214" cy="58470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405153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7p's extended marketing mix therefore comprises the following elements:</a:t>
            </a:r>
          </a:p>
        </p:txBody>
      </p:sp>
      <p:sp>
        <p:nvSpPr>
          <p:cNvPr id="3" name="Content Placeholder 2"/>
          <p:cNvSpPr>
            <a:spLocks noGrp="1"/>
          </p:cNvSpPr>
          <p:nvPr>
            <p:ph idx="1"/>
          </p:nvPr>
        </p:nvSpPr>
        <p:spPr>
          <a:xfrm>
            <a:off x="592428" y="1300766"/>
            <a:ext cx="10761372" cy="4876197"/>
          </a:xfrm>
        </p:spPr>
        <p:txBody>
          <a:bodyPr>
            <a:normAutofit fontScale="77500" lnSpcReduction="20000"/>
          </a:bodyPr>
          <a:lstStyle/>
          <a:p>
            <a:pPr marL="0" indent="0">
              <a:buNone/>
            </a:pPr>
            <a:r>
              <a:rPr lang="en-GB" sz="3000" dirty="0"/>
              <a:t/>
            </a:r>
            <a:br>
              <a:rPr lang="en-GB" sz="3000" dirty="0"/>
            </a:br>
            <a:endParaRPr lang="en-GB" sz="3000" dirty="0"/>
          </a:p>
          <a:p>
            <a:r>
              <a:rPr lang="en-GB" sz="3000" b="1" dirty="0"/>
              <a:t>Product:</a:t>
            </a:r>
            <a:r>
              <a:rPr lang="en-GB" sz="3000" dirty="0"/>
              <a:t> the good or service that the customer buys</a:t>
            </a:r>
          </a:p>
          <a:p>
            <a:r>
              <a:rPr lang="en-GB" sz="3000" b="1" dirty="0"/>
              <a:t>Price:</a:t>
            </a:r>
            <a:r>
              <a:rPr lang="en-GB" sz="3000" dirty="0"/>
              <a:t> how much the customer pays for the product</a:t>
            </a:r>
          </a:p>
          <a:p>
            <a:r>
              <a:rPr lang="en-GB" sz="3000" b="1" dirty="0"/>
              <a:t>Place:</a:t>
            </a:r>
            <a:r>
              <a:rPr lang="en-GB" sz="3000" dirty="0"/>
              <a:t> how the product is distributed to the customer</a:t>
            </a:r>
          </a:p>
          <a:p>
            <a:r>
              <a:rPr lang="en-GB" sz="3000" b="1" dirty="0"/>
              <a:t>Promotion</a:t>
            </a:r>
            <a:r>
              <a:rPr lang="en-GB" sz="3000" dirty="0"/>
              <a:t>: how the customer is found &amp; persuaded to buy</a:t>
            </a:r>
          </a:p>
          <a:p>
            <a:r>
              <a:rPr lang="en-GB" sz="3000" b="1" dirty="0"/>
              <a:t>People:</a:t>
            </a:r>
            <a:r>
              <a:rPr lang="en-GB" sz="3000" dirty="0"/>
              <a:t> the people who make contact with customers in delivering the product</a:t>
            </a:r>
          </a:p>
          <a:p>
            <a:r>
              <a:rPr lang="en-GB" sz="3000" b="1" dirty="0"/>
              <a:t>Process:</a:t>
            </a:r>
            <a:r>
              <a:rPr lang="en-GB" sz="3000" dirty="0"/>
              <a:t> the systems and processes that deliver a product to a customer</a:t>
            </a:r>
          </a:p>
          <a:p>
            <a:r>
              <a:rPr lang="en-GB" sz="3000" b="1" dirty="0"/>
              <a:t>Physical:</a:t>
            </a:r>
            <a:r>
              <a:rPr lang="en-GB" sz="3000" dirty="0"/>
              <a:t> the elements of the physical environment the customer </a:t>
            </a:r>
            <a:r>
              <a:rPr lang="en-GB" sz="3000" dirty="0" smtClean="0"/>
              <a:t>experiences</a:t>
            </a:r>
          </a:p>
          <a:p>
            <a:endParaRPr lang="en-GB" sz="3000" dirty="0"/>
          </a:p>
          <a:p>
            <a:r>
              <a:rPr lang="en-GB" sz="3000" dirty="0" smtClean="0"/>
              <a:t>The key factor is that all must be managed in an integrated fashion…..Example???</a:t>
            </a:r>
          </a:p>
          <a:p>
            <a:endParaRPr lang="en-GB" sz="3000" dirty="0"/>
          </a:p>
          <a:p>
            <a:pPr marL="0" indent="0">
              <a:buNone/>
            </a:pPr>
            <a:r>
              <a:rPr lang="en-GB" sz="3000" dirty="0" smtClean="0"/>
              <a:t>I will ask you to review the 4 Ps later in this session…..</a:t>
            </a:r>
            <a:endParaRPr lang="en-GB" sz="3000" dirty="0"/>
          </a:p>
          <a:p>
            <a:endParaRPr lang="en-GB" dirty="0"/>
          </a:p>
        </p:txBody>
      </p:sp>
    </p:spTree>
    <p:extLst>
      <p:ext uri="{BB962C8B-B14F-4D97-AF65-F5344CB8AC3E}">
        <p14:creationId xmlns:p14="http://schemas.microsoft.com/office/powerpoint/2010/main" val="196719484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your group note some key factors under each P for your destination.</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3823369" y="1900182"/>
            <a:ext cx="4545262" cy="4202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258014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Does the Internet change these rules?</a:t>
            </a:r>
            <a:endParaRPr lang="en-GB" dirty="0"/>
          </a:p>
        </p:txBody>
      </p:sp>
      <p:sp>
        <p:nvSpPr>
          <p:cNvPr id="3" name="Content Placeholder 2"/>
          <p:cNvSpPr>
            <a:spLocks noGrp="1"/>
          </p:cNvSpPr>
          <p:nvPr>
            <p:ph idx="1"/>
          </p:nvPr>
        </p:nvSpPr>
        <p:spPr/>
        <p:txBody>
          <a:bodyPr>
            <a:normAutofit/>
          </a:bodyPr>
          <a:lstStyle/>
          <a:p>
            <a:r>
              <a:rPr lang="en-GB" sz="4800" dirty="0" smtClean="0"/>
              <a:t>Yes</a:t>
            </a:r>
          </a:p>
          <a:p>
            <a:pPr marL="0" indent="0">
              <a:buNone/>
            </a:pPr>
            <a:endParaRPr lang="en-GB" sz="4800" dirty="0" smtClean="0"/>
          </a:p>
          <a:p>
            <a:pPr marL="0" indent="0">
              <a:buNone/>
            </a:pPr>
            <a:endParaRPr lang="en-GB" sz="4800" dirty="0" smtClean="0"/>
          </a:p>
          <a:p>
            <a:r>
              <a:rPr lang="en-GB" sz="4800" dirty="0" smtClean="0"/>
              <a:t>No</a:t>
            </a:r>
            <a:endParaRPr lang="en-GB" sz="4800" dirty="0"/>
          </a:p>
        </p:txBody>
      </p:sp>
    </p:spTree>
    <p:extLst>
      <p:ext uri="{BB962C8B-B14F-4D97-AF65-F5344CB8AC3E}">
        <p14:creationId xmlns:p14="http://schemas.microsoft.com/office/powerpoint/2010/main" val="33542289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r>
              <a:rPr lang="en-GB" sz="3100" b="1" dirty="0" smtClean="0"/>
              <a:t>Adapted from </a:t>
            </a:r>
            <a:r>
              <a:rPr lang="en-GB" sz="3100" b="1" dirty="0"/>
              <a:t>Kotler, P. &amp; Keller, K.L. (2016) Marketing management, Global Edition, London, Pearson/Prentice Hall</a:t>
            </a:r>
            <a:r>
              <a:rPr lang="en-GB" sz="3100" b="1" dirty="0" smtClean="0"/>
              <a:t>. (Chapter 8)</a:t>
            </a:r>
            <a:r>
              <a:rPr lang="en-GB" sz="3100" b="1" dirty="0"/>
              <a:t/>
            </a:r>
            <a:br>
              <a:rPr lang="en-GB" sz="3100" b="1" dirty="0"/>
            </a:br>
            <a:r>
              <a:rPr lang="en-GB" sz="3100" b="1" dirty="0"/>
              <a:t/>
            </a:r>
            <a:br>
              <a:rPr lang="en-GB" sz="3100" b="1" dirty="0"/>
            </a:br>
            <a:endParaRPr lang="en-GB" sz="3100" b="1" dirty="0"/>
          </a:p>
        </p:txBody>
      </p:sp>
      <p:sp>
        <p:nvSpPr>
          <p:cNvPr id="3" name="Content Placeholder 2"/>
          <p:cNvSpPr>
            <a:spLocks noGrp="1"/>
          </p:cNvSpPr>
          <p:nvPr>
            <p:ph idx="1"/>
          </p:nvPr>
        </p:nvSpPr>
        <p:spPr>
          <a:xfrm>
            <a:off x="283335" y="1365161"/>
            <a:ext cx="11423561" cy="5756856"/>
          </a:xfrm>
        </p:spPr>
        <p:txBody>
          <a:bodyPr>
            <a:normAutofit/>
          </a:bodyPr>
          <a:lstStyle/>
          <a:p>
            <a:pPr marL="0" indent="0" algn="ctr">
              <a:buNone/>
            </a:pPr>
            <a:endParaRPr lang="en-GB" sz="3200" dirty="0" smtClean="0"/>
          </a:p>
          <a:p>
            <a:pPr marL="0" indent="0" algn="ctr">
              <a:buNone/>
            </a:pPr>
            <a:r>
              <a:rPr lang="en-GB" sz="3200" dirty="0" smtClean="0"/>
              <a:t>Niche marketing: A segment of a segment? </a:t>
            </a:r>
          </a:p>
          <a:p>
            <a:pPr marL="0" indent="0">
              <a:buNone/>
            </a:pPr>
            <a:endParaRPr lang="en-GB" dirty="0"/>
          </a:p>
          <a:p>
            <a:pPr marL="0" indent="0">
              <a:buNone/>
            </a:pPr>
            <a:r>
              <a:rPr lang="en-GB" sz="3200" i="1" dirty="0" smtClean="0"/>
              <a:t>Chartered Institute of Marketing (CIM) defines niche marketing as ‘A clearly defined segment of the market. It is about satisfying a specific customer need that is, in general, not covered by any major competitors’. Philip Kotler defines a niche as ‘a portion of the market in which individuals possess homogeneous needs and characteristics and the latter are not covered by the general offer to the market’.</a:t>
            </a:r>
            <a:r>
              <a:rPr lang="en-GB" dirty="0" smtClean="0"/>
              <a:t/>
            </a:r>
            <a:br>
              <a:rPr lang="en-GB" dirty="0" smtClean="0"/>
            </a:br>
            <a:endParaRPr lang="en-GB" dirty="0"/>
          </a:p>
        </p:txBody>
      </p:sp>
    </p:spTree>
    <p:extLst>
      <p:ext uri="{BB962C8B-B14F-4D97-AF65-F5344CB8AC3E}">
        <p14:creationId xmlns:p14="http://schemas.microsoft.com/office/powerpoint/2010/main" val="86347975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Bases for segmentation.</a:t>
            </a:r>
            <a:br>
              <a:rPr lang="en-GB" dirty="0" smtClean="0"/>
            </a:br>
            <a:endParaRPr lang="en-GB" dirty="0"/>
          </a:p>
        </p:txBody>
      </p:sp>
      <p:sp>
        <p:nvSpPr>
          <p:cNvPr id="3" name="Content Placeholder 2"/>
          <p:cNvSpPr>
            <a:spLocks noGrp="1"/>
          </p:cNvSpPr>
          <p:nvPr>
            <p:ph idx="1"/>
          </p:nvPr>
        </p:nvSpPr>
        <p:spPr/>
        <p:txBody>
          <a:bodyPr/>
          <a:lstStyle/>
          <a:p>
            <a:r>
              <a:rPr lang="en-GB" dirty="0" smtClean="0"/>
              <a:t>Geographic- </a:t>
            </a:r>
            <a:r>
              <a:rPr lang="en-GB" dirty="0"/>
              <a:t>local/national/Western/Asian</a:t>
            </a:r>
          </a:p>
          <a:p>
            <a:r>
              <a:rPr lang="en-GB" dirty="0"/>
              <a:t>Demographic- Life Stage, Gender, Income, Generation, Social Class</a:t>
            </a:r>
          </a:p>
          <a:p>
            <a:r>
              <a:rPr lang="en-GB" dirty="0"/>
              <a:t>Psychographic- innovators, thinkers, achievers, experiencers.</a:t>
            </a:r>
          </a:p>
          <a:p>
            <a:r>
              <a:rPr lang="en-GB" dirty="0"/>
              <a:t>Behavioural- occasions (weddings, births, deaths, graduation, coming of age), benefits (luxury v necessity, self-image, traditionalists), user status (1</a:t>
            </a:r>
            <a:r>
              <a:rPr lang="en-GB" baseline="30000" dirty="0"/>
              <a:t>st</a:t>
            </a:r>
            <a:r>
              <a:rPr lang="en-GB" dirty="0"/>
              <a:t> timer, regulars, ex-users, potential users), buyer- readiness (awareness of the product), loyalty and attitudes (convertible, uncommitted, entrenched).</a:t>
            </a:r>
          </a:p>
          <a:p>
            <a:endParaRPr lang="en-GB" dirty="0"/>
          </a:p>
        </p:txBody>
      </p:sp>
    </p:spTree>
    <p:extLst>
      <p:ext uri="{BB962C8B-B14F-4D97-AF65-F5344CB8AC3E}">
        <p14:creationId xmlns:p14="http://schemas.microsoft.com/office/powerpoint/2010/main" val="103200558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21217"/>
            <a:ext cx="10515600" cy="2411905"/>
          </a:xfrm>
        </p:spPr>
        <p:txBody>
          <a:bodyPr>
            <a:normAutofit/>
          </a:bodyPr>
          <a:lstStyle/>
          <a:p>
            <a:r>
              <a:rPr lang="en-GB" sz="4000" b="1" i="1" dirty="0" smtClean="0">
                <a:solidFill>
                  <a:srgbClr val="FF0000"/>
                </a:solidFill>
              </a:rPr>
              <a:t>The </a:t>
            </a:r>
            <a:r>
              <a:rPr lang="en-GB" sz="4000" b="1" i="1" dirty="0">
                <a:solidFill>
                  <a:srgbClr val="FF0000"/>
                </a:solidFill>
              </a:rPr>
              <a:t>J</a:t>
            </a:r>
            <a:r>
              <a:rPr lang="en-GB" sz="4000" b="1" i="1" dirty="0" smtClean="0">
                <a:solidFill>
                  <a:srgbClr val="FF0000"/>
                </a:solidFill>
              </a:rPr>
              <a:t>oy of Segs.           </a:t>
            </a:r>
            <a:r>
              <a:rPr lang="en-GB" sz="2800" b="1" dirty="0" smtClean="0"/>
              <a:t>(NOT Kotler’s title!)</a:t>
            </a:r>
            <a:endParaRPr lang="en-GB" sz="2800" b="1" dirty="0"/>
          </a:p>
        </p:txBody>
      </p:sp>
      <p:sp>
        <p:nvSpPr>
          <p:cNvPr id="3" name="Content Placeholder 2"/>
          <p:cNvSpPr>
            <a:spLocks noGrp="1"/>
          </p:cNvSpPr>
          <p:nvPr>
            <p:ph idx="1"/>
          </p:nvPr>
        </p:nvSpPr>
        <p:spPr>
          <a:xfrm>
            <a:off x="154546" y="940159"/>
            <a:ext cx="11655381" cy="5731098"/>
          </a:xfrm>
        </p:spPr>
        <p:txBody>
          <a:bodyPr>
            <a:normAutofit fontScale="92500" lnSpcReduction="20000"/>
          </a:bodyPr>
          <a:lstStyle/>
          <a:p>
            <a:pPr marL="0" indent="0">
              <a:buNone/>
            </a:pPr>
            <a:r>
              <a:rPr lang="en-GB" dirty="0"/>
              <a:t>Low competition and our own set of loyal customers - sounds wonderful in principle but the reality is not quite that simple. Niche marketing throws up a unique set of challenges that are not (in general) addressed by common marketing literature, they include</a:t>
            </a:r>
            <a:r>
              <a:rPr lang="en-GB" dirty="0" smtClean="0"/>
              <a:t>:</a:t>
            </a:r>
          </a:p>
          <a:p>
            <a:pPr marL="0" indent="0">
              <a:buNone/>
            </a:pPr>
            <a:endParaRPr lang="en-GB" dirty="0"/>
          </a:p>
          <a:p>
            <a:pPr lvl="0"/>
            <a:r>
              <a:rPr lang="en-GB" dirty="0"/>
              <a:t>Small number of customers / prospects. Therefore your message needs to go directly to them. Customers are often willing to pay a premium price. Therefore may be profitable despite the operation being small. Growth potential means you should plan for this and the entry of other small operators or growing attention of bigger operations</a:t>
            </a:r>
            <a:r>
              <a:rPr lang="en-GB" dirty="0" smtClean="0"/>
              <a:t>.</a:t>
            </a:r>
          </a:p>
          <a:p>
            <a:pPr lvl="0"/>
            <a:endParaRPr lang="en-GB" dirty="0"/>
          </a:p>
          <a:p>
            <a:pPr lvl="0"/>
            <a:r>
              <a:rPr lang="en-GB" dirty="0"/>
              <a:t>Relatively small number of opportunities. Therefore needs to be a focused offering or you lose the niche. However bigger competitors might leave you alone</a:t>
            </a:r>
            <a:r>
              <a:rPr lang="en-GB" dirty="0" smtClean="0"/>
              <a:t>.</a:t>
            </a:r>
          </a:p>
          <a:p>
            <a:pPr lvl="0"/>
            <a:endParaRPr lang="en-GB" dirty="0"/>
          </a:p>
          <a:p>
            <a:pPr lvl="0"/>
            <a:r>
              <a:rPr lang="en-GB" dirty="0"/>
              <a:t>Ensuring the message is heard. Finding the niche can be difficult. Large companies are developing tactics to offer a small operation flexibility and targeted communications/delivery but with the advantages of scale and covering fixed costs.</a:t>
            </a:r>
          </a:p>
          <a:p>
            <a:endParaRPr lang="en-GB" dirty="0"/>
          </a:p>
        </p:txBody>
      </p:sp>
    </p:spTree>
    <p:extLst>
      <p:ext uri="{BB962C8B-B14F-4D97-AF65-F5344CB8AC3E}">
        <p14:creationId xmlns:p14="http://schemas.microsoft.com/office/powerpoint/2010/main" val="193682828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1690688"/>
          </a:xfrm>
        </p:spPr>
        <p:txBody>
          <a:bodyPr>
            <a:normAutofit/>
          </a:bodyPr>
          <a:lstStyle/>
          <a:p>
            <a:r>
              <a:rPr lang="en-GB" sz="3600" b="1" dirty="0" smtClean="0"/>
              <a:t>My niches worth investigating. </a:t>
            </a:r>
            <a:r>
              <a:rPr lang="en-GB" sz="2200" b="1" dirty="0" smtClean="0"/>
              <a:t>They are different to the MTB list. I am not saying they are better but they follow some of my experiences. </a:t>
            </a:r>
            <a:r>
              <a:rPr lang="en-GB" sz="2200" dirty="0" smtClean="0"/>
              <a:t/>
            </a:r>
            <a:br>
              <a:rPr lang="en-GB" sz="2200" dirty="0" smtClean="0"/>
            </a:br>
            <a:endParaRPr lang="en-GB" sz="2200" dirty="0"/>
          </a:p>
        </p:txBody>
      </p:sp>
      <p:sp>
        <p:nvSpPr>
          <p:cNvPr id="3" name="Content Placeholder 2"/>
          <p:cNvSpPr>
            <a:spLocks noGrp="1"/>
          </p:cNvSpPr>
          <p:nvPr>
            <p:ph idx="1"/>
          </p:nvPr>
        </p:nvSpPr>
        <p:spPr>
          <a:xfrm>
            <a:off x="437882" y="1133340"/>
            <a:ext cx="11423560" cy="6104587"/>
          </a:xfrm>
        </p:spPr>
        <p:txBody>
          <a:bodyPr>
            <a:normAutofit/>
          </a:bodyPr>
          <a:lstStyle/>
          <a:p>
            <a:r>
              <a:rPr lang="en-GB" sz="3200" dirty="0" smtClean="0"/>
              <a:t>Medical Tourism- impacts on public sector?</a:t>
            </a:r>
          </a:p>
          <a:p>
            <a:r>
              <a:rPr lang="en-GB" sz="3200" dirty="0" smtClean="0"/>
              <a:t>Eco Tourism-destroying the environment that visitors want to see?</a:t>
            </a:r>
          </a:p>
          <a:p>
            <a:r>
              <a:rPr lang="en-GB" sz="3200" dirty="0" smtClean="0"/>
              <a:t>Food and Drink- Malaysia International Gourmet Festival (MIGF), beer festival?</a:t>
            </a:r>
          </a:p>
          <a:p>
            <a:r>
              <a:rPr lang="en-GB" sz="3200" dirty="0" smtClean="0"/>
              <a:t>Culture- film, art, performance, indigenous, international, </a:t>
            </a:r>
            <a:r>
              <a:rPr lang="en-GB" sz="3200" dirty="0"/>
              <a:t>F</a:t>
            </a:r>
            <a:r>
              <a:rPr lang="en-GB" sz="3200" dirty="0" smtClean="0"/>
              <a:t>ilm Festival?..Retail therapy?? Check out Mid Valley Mega Mall.</a:t>
            </a:r>
          </a:p>
          <a:p>
            <a:r>
              <a:rPr lang="en-GB" sz="3200" dirty="0" smtClean="0"/>
              <a:t>Business Tourism- conference, exhibitions, stop overs,…</a:t>
            </a:r>
          </a:p>
          <a:p>
            <a:r>
              <a:rPr lang="en-GB" sz="3200" dirty="0" smtClean="0"/>
              <a:t>Adventure Tourism-safety, competence, security,…</a:t>
            </a:r>
          </a:p>
          <a:p>
            <a:r>
              <a:rPr lang="en-GB" sz="3200" dirty="0" smtClean="0"/>
              <a:t>Weddings and other life events- cultural diversity</a:t>
            </a:r>
          </a:p>
          <a:p>
            <a:r>
              <a:rPr lang="en-GB" sz="3200" dirty="0" smtClean="0"/>
              <a:t>Retirees- Malaysia My Second Home (MM2H)</a:t>
            </a:r>
          </a:p>
          <a:p>
            <a:endParaRPr lang="en-GB" dirty="0"/>
          </a:p>
        </p:txBody>
      </p:sp>
    </p:spTree>
    <p:extLst>
      <p:ext uri="{BB962C8B-B14F-4D97-AF65-F5344CB8AC3E}">
        <p14:creationId xmlns:p14="http://schemas.microsoft.com/office/powerpoint/2010/main" val="128619473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Negative side? Is there a dark side to the story? Dark Tourism?</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Is the tested formula of Malaysia Truly Asia still working? Does it work for you? What does it mean?</a:t>
            </a:r>
          </a:p>
          <a:p>
            <a:pPr marL="514350" indent="-514350">
              <a:buAutoNum type="arabicPeriod"/>
            </a:pPr>
            <a:r>
              <a:rPr lang="en-GB" dirty="0" smtClean="0"/>
              <a:t>Look at images and reports presented. Investigate alternatives that describe a different picture. “A juxtaposition of alternative realities…..”. Then try to evaluate what is the reality for you, your industry, company or group of customers. What works for young backpackers, may not work for the affluent baby boomers now released from child responsibilities.</a:t>
            </a:r>
          </a:p>
          <a:p>
            <a:pPr marL="514350" indent="-514350">
              <a:buAutoNum type="arabicPeriod"/>
            </a:pPr>
            <a:r>
              <a:rPr lang="en-GB" dirty="0" smtClean="0"/>
              <a:t>What is the commitment to ethics and CSR?</a:t>
            </a:r>
            <a:endParaRPr lang="en-GB" dirty="0"/>
          </a:p>
        </p:txBody>
      </p:sp>
    </p:spTree>
    <p:extLst>
      <p:ext uri="{BB962C8B-B14F-4D97-AF65-F5344CB8AC3E}">
        <p14:creationId xmlns:p14="http://schemas.microsoft.com/office/powerpoint/2010/main" val="69736369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14444" y="365125"/>
            <a:ext cx="3639355" cy="1325563"/>
          </a:xfrm>
        </p:spPr>
        <p:txBody>
          <a:bodyPr/>
          <a:lstStyle/>
          <a:p>
            <a:r>
              <a:rPr lang="en-GB" dirty="0" smtClean="0"/>
              <a:t>Images of reality?</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18571" y="3049633"/>
            <a:ext cx="6513979" cy="4351338"/>
          </a:xfrm>
        </p:spPr>
      </p:pic>
      <p:pic>
        <p:nvPicPr>
          <p:cNvPr id="2050" name="Picture 2" descr="https://www.tourism.gov.my/images/uploads/campaigns/malaysia_truly_asia.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817" y="180304"/>
            <a:ext cx="6991350" cy="2684508"/>
          </a:xfrm>
          <a:prstGeom prst="rect">
            <a:avLst/>
          </a:prstGeom>
          <a:noFill/>
          <a:extLst>
            <a:ext uri="{909E8E84-426E-40DD-AFC4-6F175D3DCCD1}">
              <a14:hiddenFill xmlns:a14="http://schemas.microsoft.com/office/drawing/2010/main">
                <a:solidFill>
                  <a:srgbClr val="FFFFFF"/>
                </a:solidFill>
              </a14:hiddenFill>
            </a:ext>
          </a:extLst>
        </p:spPr>
      </p:pic>
      <p:sp>
        <p:nvSpPr>
          <p:cNvPr id="3" name="AutoShape 2" descr="Image result for petronus twin tower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5" name="AutoShape 4" descr="Low Angle View Of Illuminated Petronas Towers Against Sky At Night : Stock Photo"/>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7975" y="3049632"/>
            <a:ext cx="4560239" cy="3505713"/>
          </a:xfrm>
          <a:prstGeom prst="rect">
            <a:avLst/>
          </a:prstGeom>
        </p:spPr>
      </p:pic>
    </p:spTree>
    <p:extLst>
      <p:ext uri="{BB962C8B-B14F-4D97-AF65-F5344CB8AC3E}">
        <p14:creationId xmlns:p14="http://schemas.microsoft.com/office/powerpoint/2010/main" val="191348111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dirty="0" smtClean="0">
                <a:hlinkClick r:id="rId2"/>
              </a:rPr>
              <a:t>http://www.theedgemarkets.com/article/end-road-malaysia%E2%80%99s-truly-asia</a:t>
            </a:r>
            <a:r>
              <a:rPr lang="en-GB" sz="2800" dirty="0" smtClean="0"/>
              <a:t> (Accessed 09-01-19)</a:t>
            </a:r>
            <a:r>
              <a:rPr lang="en-GB" dirty="0" smtClean="0"/>
              <a:t/>
            </a:r>
            <a:br>
              <a:rPr lang="en-GB" dirty="0" smtClean="0"/>
            </a:br>
            <a:endParaRPr lang="en-GB" dirty="0"/>
          </a:p>
        </p:txBody>
      </p:sp>
      <p:sp>
        <p:nvSpPr>
          <p:cNvPr id="3" name="Content Placeholder 2"/>
          <p:cNvSpPr>
            <a:spLocks noGrp="1"/>
          </p:cNvSpPr>
          <p:nvPr>
            <p:ph idx="1"/>
          </p:nvPr>
        </p:nvSpPr>
        <p:spPr>
          <a:xfrm>
            <a:off x="838200" y="1390918"/>
            <a:ext cx="10515600" cy="4786045"/>
          </a:xfrm>
        </p:spPr>
        <p:txBody>
          <a:bodyPr>
            <a:normAutofit/>
          </a:bodyPr>
          <a:lstStyle/>
          <a:p>
            <a:pPr marL="0" indent="0">
              <a:buNone/>
            </a:pPr>
            <a:r>
              <a:rPr lang="en-GB" b="1" dirty="0" smtClean="0"/>
              <a:t>End </a:t>
            </a:r>
            <a:r>
              <a:rPr lang="en-GB" b="1" dirty="0"/>
              <a:t>of the road for Malaysia’s Truly Asia?</a:t>
            </a:r>
          </a:p>
          <a:p>
            <a:pPr marL="0" indent="0">
              <a:buNone/>
            </a:pPr>
            <a:r>
              <a:rPr lang="en-GB" dirty="0"/>
              <a:t>Terence </a:t>
            </a:r>
            <a:r>
              <a:rPr lang="en-GB" dirty="0" smtClean="0"/>
              <a:t>Fernandez /The </a:t>
            </a:r>
            <a:r>
              <a:rPr lang="en-GB" dirty="0"/>
              <a:t>Edge Financial </a:t>
            </a:r>
            <a:r>
              <a:rPr lang="en-GB" dirty="0" smtClean="0"/>
              <a:t>Daily. 09 February 2015</a:t>
            </a:r>
            <a:r>
              <a:rPr lang="en-GB" dirty="0" smtClean="0">
                <a:effectLst/>
              </a:rPr>
              <a:t/>
            </a:r>
            <a:br>
              <a:rPr lang="en-GB" dirty="0" smtClean="0">
                <a:effectLst/>
              </a:rPr>
            </a:br>
            <a:endParaRPr lang="en-GB" dirty="0"/>
          </a:p>
          <a:p>
            <a:pPr marL="0" indent="0">
              <a:buNone/>
            </a:pPr>
            <a:r>
              <a:rPr lang="en-GB" dirty="0" smtClean="0"/>
              <a:t>“</a:t>
            </a:r>
            <a:r>
              <a:rPr lang="en-GB" dirty="0"/>
              <a:t>Malaysia: Truly Asia is 15 years old. Tourism Malaysia feels it is time for a change to inject new life into a tired campaign,” said a source close to the bids</a:t>
            </a:r>
            <a:r>
              <a:rPr lang="en-GB" dirty="0" smtClean="0"/>
              <a:t>.”</a:t>
            </a:r>
          </a:p>
          <a:p>
            <a:pPr marL="0" indent="0">
              <a:buNone/>
            </a:pPr>
            <a:endParaRPr lang="en-GB" dirty="0"/>
          </a:p>
          <a:p>
            <a:pPr marL="0" indent="0">
              <a:buNone/>
            </a:pPr>
            <a:r>
              <a:rPr lang="en-GB" dirty="0" smtClean="0"/>
              <a:t>Fears that it will disrupt international</a:t>
            </a:r>
          </a:p>
          <a:p>
            <a:pPr marL="0" indent="0">
              <a:buNone/>
            </a:pPr>
            <a:r>
              <a:rPr lang="en-GB" dirty="0" smtClean="0"/>
              <a:t>tourism, though new initiatives are</a:t>
            </a:r>
          </a:p>
          <a:p>
            <a:pPr marL="0" indent="0">
              <a:buNone/>
            </a:pPr>
            <a:r>
              <a:rPr lang="en-GB" dirty="0" smtClean="0"/>
              <a:t>being tried with domestic.</a:t>
            </a:r>
            <a:endParaRPr lang="en-GB" dirty="0"/>
          </a:p>
        </p:txBody>
      </p:sp>
      <p:sp>
        <p:nvSpPr>
          <p:cNvPr id="4" name="AutoShape 2" descr="Image result for malaysia truly asia campaig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4100" name="Picture 4" descr="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0313" y="3796819"/>
            <a:ext cx="5536887" cy="2713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395815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851" y="365125"/>
            <a:ext cx="11629621" cy="1325563"/>
          </a:xfrm>
        </p:spPr>
        <p:txBody>
          <a:bodyPr>
            <a:normAutofit fontScale="90000"/>
          </a:bodyPr>
          <a:lstStyle/>
          <a:p>
            <a:r>
              <a:rPr lang="en-GB" sz="1300" b="1" u="sng" dirty="0">
                <a:hlinkClick r:id="rId2"/>
              </a:rPr>
              <a:t>https://www.thestar.com.my/news/nation/2019/01/09/ceo-arrested-in-relation-to-tourism-malaysia-deal/</a:t>
            </a:r>
            <a:r>
              <a:rPr lang="en-GB" sz="1300" dirty="0"/>
              <a:t/>
            </a:r>
            <a:br>
              <a:rPr lang="en-GB" sz="1300" dirty="0"/>
            </a:br>
            <a:r>
              <a:rPr lang="en-GB" sz="1300" b="1" dirty="0"/>
              <a:t>Accessed 09-01-19</a:t>
            </a:r>
            <a:r>
              <a:rPr lang="en-GB" dirty="0"/>
              <a:t/>
            </a:r>
            <a:br>
              <a:rPr lang="en-GB" dirty="0"/>
            </a:br>
            <a:r>
              <a:rPr lang="en-GB" b="1" dirty="0" smtClean="0"/>
              <a:t>CEO arrested </a:t>
            </a:r>
            <a:r>
              <a:rPr lang="en-GB" b="1" dirty="0"/>
              <a:t>in relation to Tourism Malaysia </a:t>
            </a:r>
            <a:r>
              <a:rPr lang="en-GB" b="1" dirty="0" smtClean="0"/>
              <a:t>deal</a:t>
            </a:r>
            <a:br>
              <a:rPr lang="en-GB" b="1" dirty="0" smtClean="0"/>
            </a:br>
            <a:r>
              <a:rPr lang="en-GB" sz="2000" b="1" dirty="0" smtClean="0"/>
              <a:t>by </a:t>
            </a:r>
            <a:r>
              <a:rPr lang="en-GB" sz="2000" b="1" dirty="0" smtClean="0">
                <a:hlinkClick r:id="rId3"/>
              </a:rPr>
              <a:t>royce </a:t>
            </a:r>
            <a:r>
              <a:rPr lang="en-GB" sz="2000" b="1" dirty="0">
                <a:hlinkClick r:id="rId3"/>
              </a:rPr>
              <a:t>tan</a:t>
            </a:r>
            <a:endParaRPr lang="en-GB" sz="2000"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PETALING JAYA: A 32-year-old chief executive officer (CEO) of a Sdn Bhd company was arrested to assist investigations into the RM99.693mil Tourism Malaysia project.</a:t>
            </a:r>
          </a:p>
          <a:p>
            <a:pPr marL="0" indent="0">
              <a:buNone/>
            </a:pPr>
            <a:r>
              <a:rPr lang="en-GB" dirty="0"/>
              <a:t>It is learnt that she was arrested together with a former top official of Tourism Malaysia after they were questioned at the Malaysian Anti-Corruption Commission (MACC) in Putrajaya on Tuesday (Jan 8).</a:t>
            </a:r>
          </a:p>
          <a:p>
            <a:pPr marL="0" indent="0">
              <a:buNone/>
            </a:pPr>
            <a:r>
              <a:rPr lang="en-GB" dirty="0"/>
              <a:t>Sources said that the company was only five months old when it was awarded the contract, which was allegedly inked in a day, infamously known as the "speedy gonzales" deal, which was done about a month before the general election last year.</a:t>
            </a:r>
          </a:p>
          <a:p>
            <a:pPr marL="0" indent="0">
              <a:buNone/>
            </a:pPr>
            <a:r>
              <a:rPr lang="en-GB" dirty="0"/>
              <a:t>The contract was for the company to act as a go-between for Tourism Malaysia and a China-based firm to promote Malaysia on social media.</a:t>
            </a:r>
          </a:p>
          <a:p>
            <a:endParaRPr lang="en-GB" dirty="0"/>
          </a:p>
        </p:txBody>
      </p:sp>
    </p:spTree>
    <p:extLst>
      <p:ext uri="{BB962C8B-B14F-4D97-AF65-F5344CB8AC3E}">
        <p14:creationId xmlns:p14="http://schemas.microsoft.com/office/powerpoint/2010/main" val="234783877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9245" y="103030"/>
            <a:ext cx="11629623" cy="6593983"/>
          </a:xfrm>
        </p:spPr>
      </p:pic>
    </p:spTree>
    <p:extLst>
      <p:ext uri="{BB962C8B-B14F-4D97-AF65-F5344CB8AC3E}">
        <p14:creationId xmlns:p14="http://schemas.microsoft.com/office/powerpoint/2010/main" val="116747162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nSpc>
                <a:spcPct val="107000"/>
              </a:lnSpc>
              <a:spcAft>
                <a:spcPts val="0"/>
              </a:spcAft>
            </a:pPr>
            <a:r>
              <a:rPr lang="en-GB" sz="2000" dirty="0">
                <a:solidFill>
                  <a:srgbClr val="000000"/>
                </a:solidFill>
                <a:latin typeface="Arial" panose="020B0604020202020204" pitchFamily="34" charset="0"/>
                <a:ea typeface="Calibri" panose="020F0502020204030204" pitchFamily="34" charset="0"/>
                <a:cs typeface="Times New Roman" panose="02020603050405020304" pitchFamily="18" charset="0"/>
              </a:rPr>
              <a:t>European Journal of Business and Management </a:t>
            </a:r>
            <a:r>
              <a:rPr lang="en-GB" sz="2000" dirty="0">
                <a:solidFill>
                  <a:srgbClr val="0000FF"/>
                </a:solidFill>
                <a:latin typeface="Arial" panose="020B0604020202020204" pitchFamily="34" charset="0"/>
                <a:ea typeface="Calibri" panose="020F0502020204030204" pitchFamily="34" charset="0"/>
                <a:cs typeface="Times New Roman" panose="02020603050405020304" pitchFamily="18" charset="0"/>
              </a:rPr>
              <a:t>www.iiste.org</a:t>
            </a:r>
            <a:r>
              <a:rPr lang="en-GB" sz="2000" dirty="0">
                <a:latin typeface="Calibri" panose="020F0502020204030204" pitchFamily="34" charset="0"/>
                <a:ea typeface="Calibri" panose="020F0502020204030204" pitchFamily="34" charset="0"/>
                <a:cs typeface="Times New Roman" panose="02020603050405020304" pitchFamily="18" charset="0"/>
              </a:rPr>
              <a:t/>
            </a:r>
            <a:br>
              <a:rPr lang="en-GB" sz="2000" dirty="0">
                <a:latin typeface="Calibri" panose="020F0502020204030204" pitchFamily="34" charset="0"/>
                <a:ea typeface="Calibri" panose="020F0502020204030204" pitchFamily="34" charset="0"/>
                <a:cs typeface="Times New Roman" panose="02020603050405020304" pitchFamily="18" charset="0"/>
              </a:rPr>
            </a:br>
            <a:r>
              <a:rPr lang="en-GB" sz="20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Vol.6</a:t>
            </a:r>
            <a:r>
              <a:rPr lang="en-GB" sz="2000" dirty="0">
                <a:solidFill>
                  <a:srgbClr val="000000"/>
                </a:solidFill>
                <a:latin typeface="Arial" panose="020B0604020202020204" pitchFamily="34" charset="0"/>
                <a:ea typeface="Calibri" panose="020F0502020204030204" pitchFamily="34" charset="0"/>
                <a:cs typeface="Times New Roman" panose="02020603050405020304" pitchFamily="18" charset="0"/>
              </a:rPr>
              <a:t>, No.5, </a:t>
            </a:r>
            <a:r>
              <a:rPr lang="en-GB" sz="20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2014</a:t>
            </a:r>
            <a:r>
              <a:rPr lang="en-GB" sz="6600" dirty="0">
                <a:latin typeface="Calibri" panose="020F0502020204030204" pitchFamily="34" charset="0"/>
                <a:ea typeface="Calibri" panose="020F0502020204030204" pitchFamily="34" charset="0"/>
                <a:cs typeface="Times New Roman" panose="02020603050405020304" pitchFamily="18" charset="0"/>
              </a:rPr>
              <a:t/>
            </a:r>
            <a:br>
              <a:rPr lang="en-GB" sz="6600" dirty="0">
                <a:latin typeface="Calibri" panose="020F0502020204030204" pitchFamily="34" charset="0"/>
                <a:ea typeface="Calibri" panose="020F0502020204030204" pitchFamily="34" charset="0"/>
                <a:cs typeface="Times New Roman" panose="02020603050405020304" pitchFamily="18" charset="0"/>
              </a:rPr>
            </a:br>
            <a:r>
              <a:rPr lang="en-GB" sz="2200" b="1" dirty="0">
                <a:solidFill>
                  <a:srgbClr val="000000"/>
                </a:solidFill>
                <a:latin typeface="Arial" panose="020B0604020202020204" pitchFamily="34" charset="0"/>
                <a:ea typeface="Calibri" panose="020F0502020204030204" pitchFamily="34" charset="0"/>
                <a:cs typeface="Times New Roman" panose="02020603050405020304" pitchFamily="18" charset="0"/>
              </a:rPr>
              <a:t>A Review of Tourism Development in Malaysia</a:t>
            </a:r>
            <a:r>
              <a:rPr lang="en-GB" sz="2200" dirty="0">
                <a:latin typeface="Calibri" panose="020F0502020204030204" pitchFamily="34" charset="0"/>
                <a:ea typeface="Calibri" panose="020F0502020204030204" pitchFamily="34" charset="0"/>
                <a:cs typeface="Times New Roman" panose="02020603050405020304" pitchFamily="18" charset="0"/>
              </a:rPr>
              <a:t/>
            </a:r>
            <a:br>
              <a:rPr lang="en-GB" sz="2200" dirty="0">
                <a:latin typeface="Calibri" panose="020F0502020204030204" pitchFamily="34" charset="0"/>
                <a:ea typeface="Calibri" panose="020F0502020204030204" pitchFamily="34" charset="0"/>
                <a:cs typeface="Times New Roman" panose="02020603050405020304" pitchFamily="18" charset="0"/>
              </a:rPr>
            </a:br>
            <a:r>
              <a:rPr lang="en-GB" sz="2200" dirty="0">
                <a:solidFill>
                  <a:srgbClr val="000000"/>
                </a:solidFill>
                <a:latin typeface="Arial" panose="020B0604020202020204" pitchFamily="34" charset="0"/>
                <a:ea typeface="Calibri" panose="020F0502020204030204" pitchFamily="34" charset="0"/>
                <a:cs typeface="Times New Roman" panose="02020603050405020304" pitchFamily="18" charset="0"/>
              </a:rPr>
              <a:t>Aissa Mosbah* Mohamed Saleh Abd Al Khuja</a:t>
            </a:r>
            <a:r>
              <a:rPr lang="en-GB" sz="2200" dirty="0">
                <a:latin typeface="Calibri" panose="020F0502020204030204" pitchFamily="34" charset="0"/>
                <a:ea typeface="Calibri" panose="020F0502020204030204" pitchFamily="34" charset="0"/>
                <a:cs typeface="Times New Roman" panose="02020603050405020304" pitchFamily="18" charset="0"/>
              </a:rPr>
              <a:t/>
            </a:r>
            <a:br>
              <a:rPr lang="en-GB" sz="2200" dirty="0">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000000"/>
                </a:solidFill>
                <a:latin typeface="Arial" panose="020B0604020202020204" pitchFamily="34" charset="0"/>
                <a:ea typeface="Calibri" panose="020F0502020204030204" pitchFamily="34" charset="0"/>
                <a:cs typeface="Times New Roman" panose="02020603050405020304" pitchFamily="18" charset="0"/>
              </a:rPr>
              <a:t>Faculty of Economics and Muamalat, Universiti Sains Islam Malaysia</a:t>
            </a:r>
            <a:r>
              <a:rPr lang="en-GB" sz="1800" dirty="0">
                <a:latin typeface="Calibri" panose="020F0502020204030204" pitchFamily="34" charset="0"/>
                <a:ea typeface="Calibri" panose="020F0502020204030204" pitchFamily="34" charset="0"/>
                <a:cs typeface="Times New Roman" panose="02020603050405020304" pitchFamily="18" charset="0"/>
              </a:rPr>
              <a:t/>
            </a:r>
            <a:br>
              <a:rPr lang="en-GB" sz="1800" dirty="0">
                <a:latin typeface="Calibri" panose="020F0502020204030204" pitchFamily="34" charset="0"/>
                <a:ea typeface="Calibri" panose="020F0502020204030204" pitchFamily="34" charset="0"/>
                <a:cs typeface="Times New Roman" panose="02020603050405020304" pitchFamily="18" charset="0"/>
              </a:rPr>
            </a:br>
            <a:endParaRPr lang="en-GB" sz="1800" dirty="0"/>
          </a:p>
        </p:txBody>
      </p:sp>
      <p:sp>
        <p:nvSpPr>
          <p:cNvPr id="3" name="Content Placeholder 2"/>
          <p:cNvSpPr>
            <a:spLocks noGrp="1"/>
          </p:cNvSpPr>
          <p:nvPr>
            <p:ph idx="1"/>
          </p:nvPr>
        </p:nvSpPr>
        <p:spPr>
          <a:xfrm>
            <a:off x="257577" y="2228045"/>
            <a:ext cx="11346288" cy="4533362"/>
          </a:xfrm>
        </p:spPr>
        <p:txBody>
          <a:bodyPr>
            <a:normAutofit fontScale="70000" lnSpcReduction="20000"/>
          </a:bodyPr>
          <a:lstStyle/>
          <a:p>
            <a:pPr marL="0" indent="0">
              <a:lnSpc>
                <a:spcPct val="107000"/>
              </a:lnSpc>
              <a:spcAft>
                <a:spcPts val="0"/>
              </a:spcAft>
              <a:buNone/>
            </a:pPr>
            <a:r>
              <a:rPr lang="en-GB" dirty="0">
                <a:solidFill>
                  <a:srgbClr val="000000"/>
                </a:solidFill>
                <a:latin typeface="Arial" panose="020B0604020202020204" pitchFamily="34" charset="0"/>
                <a:ea typeface="Calibri" panose="020F0502020204030204" pitchFamily="34" charset="0"/>
                <a:cs typeface="Times New Roman" panose="02020603050405020304" pitchFamily="18" charset="0"/>
              </a:rPr>
              <a:t>Abstract</a:t>
            </a:r>
            <a:endParaRPr lang="en-GB" sz="3600" dirty="0">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0"/>
              </a:spcAft>
              <a:buNone/>
            </a:pPr>
            <a:r>
              <a:rPr lang="en-GB" dirty="0">
                <a:solidFill>
                  <a:srgbClr val="000000"/>
                </a:solidFill>
                <a:latin typeface="Arial" panose="020B0604020202020204" pitchFamily="34" charset="0"/>
                <a:ea typeface="Calibri" panose="020F0502020204030204" pitchFamily="34" charset="0"/>
                <a:cs typeface="Times New Roman" panose="02020603050405020304" pitchFamily="18" charset="0"/>
              </a:rPr>
              <a:t>This article looks into the development of tourism sector in Malaysia and sheds light on the efforts undertaken by successive governments so far to set a comprehensive planning, build infrastructure and promote Malaysia as a preferred destination internationally. The commitment of the government to the development of this sector and the improvement of the quality of tourism services and infrastructure are unlimited. Currently, tourism sector comes second after manufacturing in terms of contribution to GDP while the country is ranking among the top ten world tourist destinations. Such results indicate that government planning, which involves the interaction of all the influencing aspects and takes in consideration the broad international context, proves successful and rightly guided. This unique experience can serve as a model to follow by other developing countries especially those countries with similar multicultural settings and natural potential.</a:t>
            </a:r>
            <a:endParaRPr lang="en-GB" sz="36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0"/>
              </a:spcAft>
              <a:buNone/>
            </a:pPr>
            <a:r>
              <a:rPr lang="en-GB"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endParaRPr lang="en-GB" sz="36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dirty="0">
                <a:solidFill>
                  <a:srgbClr val="000000"/>
                </a:solidFill>
                <a:latin typeface="Arial" panose="020B0604020202020204" pitchFamily="34" charset="0"/>
                <a:ea typeface="Calibri" panose="020F0502020204030204" pitchFamily="34" charset="0"/>
                <a:cs typeface="Times New Roman" panose="02020603050405020304" pitchFamily="18" charset="0"/>
              </a:rPr>
              <a:t>Keywords: Policy, Planning, Government, Malaysia, Tourism.</a:t>
            </a:r>
            <a:endParaRPr lang="en-GB" sz="36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8690420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789" y="365125"/>
            <a:ext cx="11706896" cy="1325563"/>
          </a:xfrm>
        </p:spPr>
        <p:txBody>
          <a:bodyPr>
            <a:normAutofit fontScale="90000"/>
          </a:bodyPr>
          <a:lstStyle/>
          <a:p>
            <a:r>
              <a:rPr lang="en-GB" sz="2000" b="1" u="sng" dirty="0" smtClean="0">
                <a:hlinkClick r:id="rId2"/>
              </a:rPr>
              <a:t/>
            </a:r>
            <a:br>
              <a:rPr lang="en-GB" sz="2000" b="1" u="sng" dirty="0" smtClean="0">
                <a:hlinkClick r:id="rId2"/>
              </a:rPr>
            </a:br>
            <a:r>
              <a:rPr lang="en-GB" sz="2000" b="1" u="sng" dirty="0">
                <a:hlinkClick r:id="rId2"/>
              </a:rPr>
              <a:t/>
            </a:r>
            <a:br>
              <a:rPr lang="en-GB" sz="2000" b="1" u="sng" dirty="0">
                <a:hlinkClick r:id="rId2"/>
              </a:rPr>
            </a:br>
            <a:r>
              <a:rPr lang="en-GB" sz="2000" b="1" u="sng" dirty="0" smtClean="0">
                <a:hlinkClick r:id="rId2"/>
              </a:rPr>
              <a:t/>
            </a:r>
            <a:br>
              <a:rPr lang="en-GB" sz="2000" b="1" u="sng" dirty="0" smtClean="0">
                <a:hlinkClick r:id="rId2"/>
              </a:rPr>
            </a:br>
            <a:r>
              <a:rPr lang="en-GB" sz="2000" b="1" u="sng" dirty="0" smtClean="0">
                <a:hlinkClick r:id="rId2"/>
              </a:rPr>
              <a:t>https://www.researchgate.net/publication/301548474_ADVENTURE_AND_ECOTOURISM_IN_MALAYSIA_ADVENTURE_AND_ECOTOURISM_IN_MALAYSIA</a:t>
            </a:r>
            <a:r>
              <a:rPr lang="en-GB" dirty="0" smtClean="0"/>
              <a:t/>
            </a:r>
            <a:br>
              <a:rPr lang="en-GB" dirty="0" smtClean="0"/>
            </a:br>
            <a:r>
              <a:rPr lang="en-GB" sz="2200" b="1" dirty="0" smtClean="0"/>
              <a:t>ADVENTURE AND ECOTOURISM IN MALAYSIA ADVENTURE AND ECOTOURISM IN MALAYSIA</a:t>
            </a:r>
            <a:br>
              <a:rPr lang="en-GB" sz="2200" b="1" dirty="0" smtClean="0"/>
            </a:br>
            <a:r>
              <a:rPr lang="en-GB" sz="2200" b="1" dirty="0" smtClean="0"/>
              <a:t>October 2015</a:t>
            </a:r>
            <a:br>
              <a:rPr lang="en-GB" sz="2200" b="1" dirty="0" smtClean="0"/>
            </a:br>
            <a:r>
              <a:rPr lang="en-GB" sz="2200" b="1" dirty="0" smtClean="0"/>
              <a:t>Book: Adventure and Ecotourism in Malaysia</a:t>
            </a:r>
            <a:br>
              <a:rPr lang="en-GB" sz="2200" b="1" dirty="0" smtClean="0"/>
            </a:br>
            <a:r>
              <a:rPr lang="en-GB" sz="2200" b="1" dirty="0" smtClean="0"/>
              <a:t>Editors: Manohar Mariapan Siti Suriawati Isa Nor Akhmar Abd Aziz Khaled Rehman Hakeem</a:t>
            </a:r>
            <a:endParaRPr lang="en-GB" sz="2200" b="1" dirty="0"/>
          </a:p>
        </p:txBody>
      </p:sp>
      <p:sp>
        <p:nvSpPr>
          <p:cNvPr id="3" name="Content Placeholder 2"/>
          <p:cNvSpPr>
            <a:spLocks noGrp="1"/>
          </p:cNvSpPr>
          <p:nvPr>
            <p:ph idx="1"/>
          </p:nvPr>
        </p:nvSpPr>
        <p:spPr>
          <a:xfrm>
            <a:off x="128789" y="1957589"/>
            <a:ext cx="11835684" cy="5409125"/>
          </a:xfrm>
        </p:spPr>
        <p:txBody>
          <a:bodyPr>
            <a:normAutofit fontScale="77500" lnSpcReduction="20000"/>
          </a:bodyPr>
          <a:lstStyle/>
          <a:p>
            <a:pPr marL="0" indent="0">
              <a:buNone/>
            </a:pPr>
            <a:endParaRPr lang="en-GB" dirty="0" smtClean="0"/>
          </a:p>
          <a:p>
            <a:pPr marL="0" indent="0">
              <a:buNone/>
            </a:pPr>
            <a:r>
              <a:rPr lang="en-GB" sz="3100" dirty="0" smtClean="0"/>
              <a:t>The adventure and ecotourism sectors have gained significant attention from the tourism market these days. Although these sectors can be considered a niche market in Malaysia but they have been growing steadily for more than a decade. As a result more tourism stakeholders are giving attention to develop and promote adventure and ecotourism in Malaysia. The two most prominent stakeholders in Malaysia who are directly involved in these sectors are the Ministry of Tourism and Culture Malaysia and Langkawi Development Authority. The two stakeholders and Universiti Putra Malaysia have decided to publish the book on Adventure and Ecotourism in Malaysia to compile research works related to adventure and ecotourism into a book to serve as a guideline for academicians and practitioners. It is about time for adventure and ecotourism sectors to be given due recognition by the tourism industry as it is making an important contribution to the socio economic aspects. Malaysia has substantial potential in adventure and ecotourism sectors, but there are many things that should be looked into. Importantly the development of these sectors should not compromise with the damage they can cause to the environment. Malaysia should be extra cautious in developing and promoting these sectors in the market. Hence, proper planning with good policies and law; and enforcement must be implemented by the stakeholders in Malaysia particularly, involving sensitive area which these sectors are closely related to.</a:t>
            </a:r>
            <a:endParaRPr lang="en-GB" sz="3100" dirty="0"/>
          </a:p>
        </p:txBody>
      </p:sp>
    </p:spTree>
    <p:extLst>
      <p:ext uri="{BB962C8B-B14F-4D97-AF65-F5344CB8AC3E}">
        <p14:creationId xmlns:p14="http://schemas.microsoft.com/office/powerpoint/2010/main" val="229634240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flipV="1">
            <a:off x="1524000" y="1076644"/>
            <a:ext cx="2352541" cy="45719"/>
          </a:xfrm>
        </p:spPr>
        <p:txBody>
          <a:bodyPr>
            <a:normAutofit fontScale="90000"/>
          </a:bodyPr>
          <a:lstStyle/>
          <a:p>
            <a:pPr algn="l"/>
            <a:r>
              <a:rPr lang="en-GB" dirty="0" smtClean="0"/>
              <a:t/>
            </a:r>
            <a:br>
              <a:rPr lang="en-GB" dirty="0" smtClean="0"/>
            </a:br>
            <a:r>
              <a:rPr lang="en-GB" dirty="0" smtClean="0"/>
              <a:t/>
            </a:r>
            <a:br>
              <a:rPr lang="en-GB" dirty="0" smtClean="0"/>
            </a:br>
            <a:endParaRPr lang="en-GB" dirty="0"/>
          </a:p>
        </p:txBody>
      </p:sp>
      <p:sp>
        <p:nvSpPr>
          <p:cNvPr id="3" name="Subtitle 2"/>
          <p:cNvSpPr>
            <a:spLocks noGrp="1"/>
          </p:cNvSpPr>
          <p:nvPr>
            <p:ph type="subTitle" idx="1"/>
          </p:nvPr>
        </p:nvSpPr>
        <p:spPr>
          <a:xfrm>
            <a:off x="309093" y="386366"/>
            <a:ext cx="11590986" cy="6323527"/>
          </a:xfrm>
        </p:spPr>
        <p:txBody>
          <a:bodyPr>
            <a:normAutofit fontScale="92500" lnSpcReduction="10000"/>
          </a:bodyPr>
          <a:lstStyle/>
          <a:p>
            <a:pPr algn="l"/>
            <a:r>
              <a:rPr lang="en-US" b="1" dirty="0" smtClean="0"/>
              <a:t>Diversity That Sells:</a:t>
            </a:r>
            <a:endParaRPr lang="en-GB" dirty="0" smtClean="0"/>
          </a:p>
          <a:p>
            <a:pPr algn="l"/>
            <a:r>
              <a:rPr lang="en-US" b="1" dirty="0" smtClean="0"/>
              <a:t>The Success Story of Malaysia’s Tourism Branding “Truly Asia”</a:t>
            </a:r>
            <a:endParaRPr lang="en-GB" dirty="0" smtClean="0"/>
          </a:p>
          <a:p>
            <a:pPr algn="l"/>
            <a:r>
              <a:rPr lang="en-US" b="1" dirty="0" smtClean="0"/>
              <a:t> Firly Afwika</a:t>
            </a:r>
            <a:endParaRPr lang="en-GB" dirty="0" smtClean="0"/>
          </a:p>
          <a:p>
            <a:pPr algn="l"/>
            <a:r>
              <a:rPr lang="en-US" b="1" dirty="0" smtClean="0">
                <a:hlinkClick r:id="rId2"/>
              </a:rPr>
              <a:t>https://www.academia.edu/23708956/Diversity_That_Sells_The_Success_Story_of_Malaysias_Tourism_Branding_Truly_Asia_</a:t>
            </a:r>
            <a:endParaRPr lang="en-US" b="1" dirty="0" smtClean="0"/>
          </a:p>
          <a:p>
            <a:pPr algn="l"/>
            <a:r>
              <a:rPr lang="en-GB" dirty="0" smtClean="0"/>
              <a:t>(Accessed 09-01-19)</a:t>
            </a:r>
          </a:p>
          <a:p>
            <a:pPr algn="l"/>
            <a:r>
              <a:rPr lang="en-US" b="1" dirty="0" smtClean="0"/>
              <a:t>Abstract</a:t>
            </a:r>
            <a:endParaRPr lang="en-GB" dirty="0" smtClean="0"/>
          </a:p>
          <a:p>
            <a:pPr algn="l"/>
            <a:r>
              <a:rPr lang="en-US" b="1" dirty="0" smtClean="0"/>
              <a:t> </a:t>
            </a:r>
            <a:endParaRPr lang="en-GB" dirty="0" smtClean="0"/>
          </a:p>
          <a:p>
            <a:pPr algn="l"/>
            <a:r>
              <a:rPr lang="en-US" dirty="0" smtClean="0"/>
              <a:t>Thirty-three years after the ethnic riots of 1969, Malaysia finally found a formula to reduce ethnic tension: convert diversity into a promising tourism product. Ever since it launched the campaign “Malaysia, Truly Asia’’ in 2002, the country has been ’selling’ its multiculturalism and cultural diversity, which represent all the major civilizations in Asia. Its brand positioning reflects not only Malaysia’s ethnic diversity, but also its natural, cultural and historical make-up. After 10 years of this consistent campaign, “Truly Asia” has become one of the most sought-after tourism brandings in the region. This campaign is considered a huge success, not only because it has made Malaysia the biggest competitor of China as tourism destination, but also it has made tourism the second major contributor to Malaysia’s Gross Domestic Product (GDP). This study wants to elicit some lessons from Malaysia’s bold experience of developing its tourism industry by using its diversity as a unique selling point.</a:t>
            </a:r>
            <a:endParaRPr lang="en-GB" dirty="0" smtClean="0"/>
          </a:p>
          <a:p>
            <a:endParaRPr lang="en-GB" dirty="0" smtClean="0"/>
          </a:p>
          <a:p>
            <a:endParaRPr lang="en-GB" dirty="0"/>
          </a:p>
        </p:txBody>
      </p:sp>
    </p:spTree>
    <p:extLst>
      <p:ext uri="{BB962C8B-B14F-4D97-AF65-F5344CB8AC3E}">
        <p14:creationId xmlns:p14="http://schemas.microsoft.com/office/powerpoint/2010/main" val="278312175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31065"/>
            <a:ext cx="10515600" cy="2321753"/>
          </a:xfrm>
        </p:spPr>
        <p:txBody>
          <a:bodyPr/>
          <a:lstStyle/>
          <a:p>
            <a:r>
              <a:rPr lang="en-GB" dirty="0" smtClean="0"/>
              <a:t>Medical tourism?</a:t>
            </a:r>
            <a:endParaRPr lang="en-GB" dirty="0"/>
          </a:p>
        </p:txBody>
      </p:sp>
      <p:sp>
        <p:nvSpPr>
          <p:cNvPr id="4" name="Content Placeholder 3"/>
          <p:cNvSpPr>
            <a:spLocks noGrp="1"/>
          </p:cNvSpPr>
          <p:nvPr>
            <p:ph sz="half" idx="2"/>
          </p:nvPr>
        </p:nvSpPr>
        <p:spPr>
          <a:xfrm>
            <a:off x="5138669" y="141668"/>
            <a:ext cx="6941713" cy="6941711"/>
          </a:xfrm>
        </p:spPr>
        <p:txBody>
          <a:bodyPr>
            <a:noAutofit/>
          </a:bodyPr>
          <a:lstStyle/>
          <a:p>
            <a:pPr marL="0" indent="0">
              <a:buNone/>
            </a:pPr>
            <a:r>
              <a:rPr lang="en-GB" sz="2000" dirty="0" smtClean="0"/>
              <a:t>Ormond, Meghann. (2012) Claiming ‘cultural competence’: The promotion of multi-ethnic Malaysia as a medical tourism destination. In Hall, C.M. (ed.), Medical Tourism: The Ethics, Regulation, and Marketing of Health Mobility, London: Routledge. </a:t>
            </a:r>
          </a:p>
          <a:p>
            <a:pPr marL="0" indent="0">
              <a:buNone/>
            </a:pPr>
            <a:r>
              <a:rPr lang="en-GB" sz="2000" dirty="0" smtClean="0"/>
              <a:t>Claiming ‘cultural competence’: The promotion of multi-ethnic Malaysia as a medical tourism destination ‘Culturally-competent’ patient-centred care plays an increasingly expedient role in medical tourism destinations’ ability to capture international patient-consumer markets. While Malaysia’s ethnic, linguistic and religious pluralism had been framed as threatening to nation-building efforts in the early period following independence, recent decades have witnessed growing state awareness of the value of its culturally diverse population for plugging Malaysia into lucrative transnational networks. Engagement with global capital has helped to revalue and identify cultural diversity as central to Malaysian identity. This chapter suggests that Malaysia’s burgeoning medical tourism industry is profoundly entrenched in this task and explores how claims to ‘cultural’ expertise get enacted, mobilised and reified in the promotion of the country as a destination. Keywords International medical travel, tourism, healthcare commodification, culture, cultural competence, resemblance, strategic cosmopolitanism, Malaysia</a:t>
            </a:r>
            <a:endParaRPr lang="en-GB" sz="2000" dirty="0"/>
          </a:p>
        </p:txBody>
      </p:sp>
      <p:pic>
        <p:nvPicPr>
          <p:cNvPr id="5"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11619" y="850006"/>
            <a:ext cx="4869650" cy="6007993"/>
          </a:xfrm>
        </p:spPr>
      </p:pic>
    </p:spTree>
    <p:extLst>
      <p:ext uri="{BB962C8B-B14F-4D97-AF65-F5344CB8AC3E}">
        <p14:creationId xmlns:p14="http://schemas.microsoft.com/office/powerpoint/2010/main" val="411348575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Constraints- the result of a ‘brain storm’ with my Malaysian students.</a:t>
            </a:r>
          </a:p>
        </p:txBody>
      </p:sp>
      <p:sp>
        <p:nvSpPr>
          <p:cNvPr id="3" name="Content Placeholder 2"/>
          <p:cNvSpPr>
            <a:spLocks noGrp="1"/>
          </p:cNvSpPr>
          <p:nvPr>
            <p:ph sz="half" idx="1"/>
          </p:nvPr>
        </p:nvSpPr>
        <p:spPr/>
        <p:txBody>
          <a:bodyPr>
            <a:normAutofit fontScale="92500" lnSpcReduction="10000"/>
          </a:bodyPr>
          <a:lstStyle/>
          <a:p>
            <a:r>
              <a:rPr lang="en-GB" dirty="0"/>
              <a:t>Culture</a:t>
            </a:r>
          </a:p>
          <a:p>
            <a:r>
              <a:rPr lang="en-GB" dirty="0"/>
              <a:t>Religion</a:t>
            </a:r>
          </a:p>
          <a:p>
            <a:r>
              <a:rPr lang="en-GB" dirty="0"/>
              <a:t>Capacity to deliver</a:t>
            </a:r>
          </a:p>
          <a:p>
            <a:r>
              <a:rPr lang="en-GB" dirty="0"/>
              <a:t>Network/supply chain</a:t>
            </a:r>
          </a:p>
          <a:p>
            <a:r>
              <a:rPr lang="en-GB" dirty="0"/>
              <a:t>Administration/bureaucracy</a:t>
            </a:r>
          </a:p>
          <a:p>
            <a:r>
              <a:rPr lang="en-GB" dirty="0"/>
              <a:t>Politics/peacefulness/visas</a:t>
            </a:r>
          </a:p>
          <a:p>
            <a:r>
              <a:rPr lang="en-GB" dirty="0"/>
              <a:t>Currency/money transfers</a:t>
            </a:r>
          </a:p>
          <a:p>
            <a:r>
              <a:rPr lang="en-GB" dirty="0" smtClean="0"/>
              <a:t>Sustainability-business </a:t>
            </a:r>
            <a:r>
              <a:rPr lang="en-GB" dirty="0"/>
              <a:t>and </a:t>
            </a:r>
            <a:r>
              <a:rPr lang="en-GB" dirty="0" smtClean="0"/>
              <a:t>environmental</a:t>
            </a:r>
            <a:endParaRPr lang="en-GB" dirty="0"/>
          </a:p>
          <a:p>
            <a:r>
              <a:rPr lang="en-GB" dirty="0" smtClean="0"/>
              <a:t>Cost</a:t>
            </a:r>
            <a:endParaRPr lang="en-GB" dirty="0"/>
          </a:p>
        </p:txBody>
      </p:sp>
      <p:sp>
        <p:nvSpPr>
          <p:cNvPr id="4" name="Content Placeholder 3"/>
          <p:cNvSpPr>
            <a:spLocks noGrp="1"/>
          </p:cNvSpPr>
          <p:nvPr>
            <p:ph sz="half" idx="2"/>
          </p:nvPr>
        </p:nvSpPr>
        <p:spPr/>
        <p:txBody>
          <a:bodyPr>
            <a:normAutofit fontScale="92500" lnSpcReduction="10000"/>
          </a:bodyPr>
          <a:lstStyle/>
          <a:p>
            <a:r>
              <a:rPr lang="en-GB" dirty="0" smtClean="0"/>
              <a:t>Your ideas?</a:t>
            </a:r>
          </a:p>
          <a:p>
            <a:endParaRPr lang="en-GB" dirty="0"/>
          </a:p>
          <a:p>
            <a:endParaRPr lang="en-GB"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237913576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Culture and Hofstede bit…….</a:t>
            </a:r>
            <a:endParaRPr lang="en-GB" b="1" dirty="0"/>
          </a:p>
        </p:txBody>
      </p:sp>
      <p:sp>
        <p:nvSpPr>
          <p:cNvPr id="3" name="Content Placeholder 2"/>
          <p:cNvSpPr>
            <a:spLocks noGrp="1"/>
          </p:cNvSpPr>
          <p:nvPr>
            <p:ph idx="1"/>
          </p:nvPr>
        </p:nvSpPr>
        <p:spPr/>
        <p:txBody>
          <a:bodyPr>
            <a:normAutofit/>
          </a:bodyPr>
          <a:lstStyle/>
          <a:p>
            <a:r>
              <a:rPr lang="en-GB" sz="3600" dirty="0" smtClean="0"/>
              <a:t>Apply the theory, concept, model……</a:t>
            </a:r>
          </a:p>
          <a:p>
            <a:endParaRPr lang="en-GB" sz="3600" dirty="0"/>
          </a:p>
          <a:p>
            <a:r>
              <a:rPr lang="en-GB" sz="3600" dirty="0" smtClean="0"/>
              <a:t>Critical appriiasal…….it always results in high grades….</a:t>
            </a:r>
            <a:endParaRPr lang="en-GB" sz="3600" dirty="0"/>
          </a:p>
        </p:txBody>
      </p:sp>
    </p:spTree>
    <p:extLst>
      <p:ext uri="{BB962C8B-B14F-4D97-AF65-F5344CB8AC3E}">
        <p14:creationId xmlns:p14="http://schemas.microsoft.com/office/powerpoint/2010/main" val="3646142517"/>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basic model…be prepared to criticise</a:t>
            </a:r>
            <a:br>
              <a:rPr lang="en-GB" dirty="0" smtClean="0"/>
            </a:br>
            <a:r>
              <a:rPr lang="en-GB" sz="1800" u="sng" dirty="0">
                <a:hlinkClick r:id="rId2"/>
              </a:rPr>
              <a:t>https://www.cleverism.com/understanding-cultures-people-hofstede-dimensions</a:t>
            </a:r>
            <a:r>
              <a:rPr lang="en-GB" sz="1800" dirty="0" smtClean="0">
                <a:hlinkClick r:id="rId2"/>
              </a:rPr>
              <a:t>/</a:t>
            </a:r>
            <a:r>
              <a:rPr lang="en-GB" sz="1800" dirty="0" smtClean="0"/>
              <a:t> (Accessed 10-10-19)</a:t>
            </a:r>
            <a:r>
              <a:rPr lang="en-GB" dirty="0"/>
              <a:t/>
            </a:r>
            <a:br>
              <a:rPr lang="en-GB" dirty="0"/>
            </a:b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68945" y="1558344"/>
            <a:ext cx="10393251" cy="4932608"/>
          </a:xfrm>
        </p:spPr>
      </p:pic>
    </p:spTree>
    <p:extLst>
      <p:ext uri="{BB962C8B-B14F-4D97-AF65-F5344CB8AC3E}">
        <p14:creationId xmlns:p14="http://schemas.microsoft.com/office/powerpoint/2010/main" val="280172824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applications- Do you agree?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5458" y="1365159"/>
            <a:ext cx="11075831" cy="4855335"/>
          </a:xfrm>
        </p:spPr>
      </p:pic>
    </p:spTree>
    <p:extLst>
      <p:ext uri="{BB962C8B-B14F-4D97-AF65-F5344CB8AC3E}">
        <p14:creationId xmlns:p14="http://schemas.microsoft.com/office/powerpoint/2010/main" val="46779339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
            </a:r>
            <a:br>
              <a:rPr lang="en-GB" sz="2800" dirty="0"/>
            </a:br>
            <a:endParaRPr lang="en-GB" sz="2800" b="1" dirty="0"/>
          </a:p>
        </p:txBody>
      </p:sp>
      <p:sp>
        <p:nvSpPr>
          <p:cNvPr id="3" name="Content Placeholder 2"/>
          <p:cNvSpPr>
            <a:spLocks noGrp="1"/>
          </p:cNvSpPr>
          <p:nvPr>
            <p:ph idx="1"/>
          </p:nvPr>
        </p:nvSpPr>
        <p:spPr>
          <a:xfrm>
            <a:off x="838200" y="365125"/>
            <a:ext cx="10515600" cy="5811838"/>
          </a:xfrm>
        </p:spPr>
        <p:txBody>
          <a:bodyPr>
            <a:normAutofit fontScale="62500" lnSpcReduction="20000"/>
          </a:bodyPr>
          <a:lstStyle/>
          <a:p>
            <a:pPr marL="0" indent="0">
              <a:buNone/>
            </a:pPr>
            <a:r>
              <a:rPr lang="en-GB" sz="3800" b="1" i="1" dirty="0" smtClean="0"/>
              <a:t>“</a:t>
            </a:r>
            <a:r>
              <a:rPr lang="en-GB" sz="3800" i="1" dirty="0"/>
              <a:t>Culture </a:t>
            </a:r>
            <a:r>
              <a:rPr lang="en-GB" sz="3800" b="1" i="1" dirty="0"/>
              <a:t>is the collective programming of the mind which distinguishes the members of one group from another” </a:t>
            </a:r>
            <a:r>
              <a:rPr lang="en-GB" sz="3800" dirty="0"/>
              <a:t>(Hofstede, G., Hofstede, G. and Minkov, M. (2010). </a:t>
            </a:r>
            <a:r>
              <a:rPr lang="en-GB" sz="3800" i="1" dirty="0"/>
              <a:t>Cultures and organizations</a:t>
            </a:r>
            <a:r>
              <a:rPr lang="en-GB" sz="3800" dirty="0"/>
              <a:t>. New York: McGraw-Hill. P6</a:t>
            </a:r>
            <a:r>
              <a:rPr lang="en-GB" sz="3800" dirty="0" smtClean="0"/>
              <a:t>)</a:t>
            </a:r>
          </a:p>
          <a:p>
            <a:pPr marL="0" indent="0">
              <a:buNone/>
            </a:pPr>
            <a:endParaRPr lang="en-GB" sz="3800" dirty="0"/>
          </a:p>
          <a:p>
            <a:r>
              <a:rPr lang="en-GB" sz="3800" dirty="0" smtClean="0"/>
              <a:t>Does Hofstede’s theory help us in managing the evaluation of Malaysian tourism?</a:t>
            </a:r>
          </a:p>
          <a:p>
            <a:endParaRPr lang="en-GB" sz="3800" dirty="0" smtClean="0"/>
          </a:p>
          <a:p>
            <a:pPr marL="0" indent="0">
              <a:buNone/>
            </a:pPr>
            <a:r>
              <a:rPr lang="en-GB" sz="3800" i="1" dirty="0"/>
              <a:t>Nation branding aims to measure, build and manage </a:t>
            </a:r>
            <a:r>
              <a:rPr lang="en-GB" sz="3800" i="1" dirty="0" smtClean="0"/>
              <a:t>the reputation of </a:t>
            </a:r>
            <a:r>
              <a:rPr lang="en-GB" sz="3800" i="1" dirty="0"/>
              <a:t>countries (closely related </a:t>
            </a:r>
            <a:r>
              <a:rPr lang="en-GB" sz="3800" i="1" dirty="0" smtClean="0"/>
              <a:t>to place branding). It is “the </a:t>
            </a:r>
            <a:r>
              <a:rPr lang="en-GB" sz="3800" i="1" dirty="0"/>
              <a:t>application of corporate marketing concepts and techniques to countries, in the interests of enhancing their reputation in international relations</a:t>
            </a:r>
            <a:r>
              <a:rPr lang="en-GB" sz="3800" i="1" dirty="0" smtClean="0"/>
              <a:t>.” (Kerr</a:t>
            </a:r>
            <a:r>
              <a:rPr lang="en-GB" sz="3800" i="1" dirty="0"/>
              <a:t>, Pauline; Wiseman, Geoffrey (2013). Diplomacy in a Globalizing World: Theories and Practice. New York: Oxford University Press. p. 354</a:t>
            </a:r>
            <a:r>
              <a:rPr lang="en-GB" sz="3800" i="1" dirty="0" smtClean="0"/>
              <a:t>.)</a:t>
            </a:r>
            <a:endParaRPr lang="en-GB" sz="3800" dirty="0"/>
          </a:p>
          <a:p>
            <a:pPr marL="0" indent="0">
              <a:buNone/>
            </a:pPr>
            <a:endParaRPr lang="en-GB" sz="3800" dirty="0"/>
          </a:p>
          <a:p>
            <a:r>
              <a:rPr lang="en-GB" sz="3800" dirty="0" smtClean="0"/>
              <a:t>Does Nation Branding help us understand how Malaysia might brand itself better to attract foreign tourists?</a:t>
            </a:r>
            <a:r>
              <a:rPr lang="en-GB" dirty="0"/>
              <a:t/>
            </a:r>
            <a:br>
              <a:rPr lang="en-GB" dirty="0"/>
            </a:br>
            <a:endParaRPr lang="en-GB" i="1" dirty="0"/>
          </a:p>
        </p:txBody>
      </p:sp>
    </p:spTree>
    <p:extLst>
      <p:ext uri="{BB962C8B-B14F-4D97-AF65-F5344CB8AC3E}">
        <p14:creationId xmlns:p14="http://schemas.microsoft.com/office/powerpoint/2010/main" val="1616643326"/>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a:hlinkClick r:id="rId2"/>
              </a:rPr>
              <a:t>https://www.hofstede-insights.com/country-comparison/malaysia/</a:t>
            </a:r>
            <a:r>
              <a:rPr lang="en-GB" dirty="0"/>
              <a:t>   (Accessed 14-10-19)</a:t>
            </a:r>
            <a:br>
              <a:rPr lang="en-GB" dirty="0"/>
            </a:br>
            <a:endParaRPr lang="en-GB" dirty="0"/>
          </a:p>
        </p:txBody>
      </p:sp>
      <p:pic>
        <p:nvPicPr>
          <p:cNvPr id="4" name="Content Placeholder 3" descr="F:\AAAA save hard drive Nov 2017\Mr Steve Pictures\Teaching\Hofsdedt on Malaysia.png"/>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468192" y="1828716"/>
            <a:ext cx="9156878" cy="4345156"/>
          </a:xfrm>
          <a:prstGeom prst="rect">
            <a:avLst/>
          </a:prstGeom>
          <a:noFill/>
          <a:ln>
            <a:noFill/>
          </a:ln>
        </p:spPr>
      </p:pic>
    </p:spTree>
    <p:extLst>
      <p:ext uri="{BB962C8B-B14F-4D97-AF65-F5344CB8AC3E}">
        <p14:creationId xmlns:p14="http://schemas.microsoft.com/office/powerpoint/2010/main" val="1776291507"/>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Advice: Focus on one dimension for each blog?</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For example</a:t>
            </a:r>
          </a:p>
          <a:p>
            <a:endParaRPr lang="en-GB" sz="3200" dirty="0"/>
          </a:p>
          <a:p>
            <a:r>
              <a:rPr lang="en-GB" sz="3200" dirty="0" smtClean="0"/>
              <a:t>Power distance</a:t>
            </a:r>
          </a:p>
          <a:p>
            <a:endParaRPr lang="en-GB" sz="3200" dirty="0"/>
          </a:p>
          <a:p>
            <a:r>
              <a:rPr lang="en-GB" sz="3200" dirty="0" smtClean="0"/>
              <a:t>Individualism</a:t>
            </a:r>
            <a:endParaRPr lang="en-GB" sz="3200" dirty="0"/>
          </a:p>
        </p:txBody>
      </p:sp>
    </p:spTree>
    <p:extLst>
      <p:ext uri="{BB962C8B-B14F-4D97-AF65-F5344CB8AC3E}">
        <p14:creationId xmlns:p14="http://schemas.microsoft.com/office/powerpoint/2010/main" val="49468395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04800"/>
            <a:ext cx="8229600" cy="1722438"/>
          </a:xfrm>
        </p:spPr>
        <p:txBody>
          <a:bodyPr>
            <a:normAutofit/>
          </a:bodyPr>
          <a:lstStyle/>
          <a:p>
            <a:r>
              <a:rPr lang="en-US" sz="2400" dirty="0"/>
              <a:t>Peterson(2017)</a:t>
            </a:r>
          </a:p>
        </p:txBody>
      </p:sp>
      <p:pic>
        <p:nvPicPr>
          <p:cNvPr id="4" name="Content Placeholder 3" descr="272415RethinkingLeadershipRandallworld482x600"/>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667000" y="838200"/>
            <a:ext cx="7315200" cy="5791200"/>
          </a:xfrm>
          <a:prstGeom prst="rect">
            <a:avLst/>
          </a:prstGeom>
          <a:noFill/>
          <a:ln>
            <a:noFill/>
          </a:ln>
        </p:spPr>
      </p:pic>
    </p:spTree>
    <p:extLst>
      <p:ext uri="{BB962C8B-B14F-4D97-AF65-F5344CB8AC3E}">
        <p14:creationId xmlns:p14="http://schemas.microsoft.com/office/powerpoint/2010/main" val="159838494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28600"/>
            <a:ext cx="8229600" cy="1646238"/>
          </a:xfrm>
        </p:spPr>
        <p:txBody>
          <a:bodyPr>
            <a:normAutofit/>
          </a:bodyPr>
          <a:lstStyle/>
          <a:p>
            <a:r>
              <a:rPr lang="en-US" sz="2700" dirty="0"/>
              <a:t>Peterson(2017) </a:t>
            </a:r>
            <a:r>
              <a:rPr lang="en-US" dirty="0"/>
              <a:t/>
            </a:r>
            <a:br>
              <a:rPr lang="en-US" dirty="0"/>
            </a:br>
            <a:endParaRPr lang="en-US" dirty="0"/>
          </a:p>
        </p:txBody>
      </p:sp>
      <p:pic>
        <p:nvPicPr>
          <p:cNvPr id="4" name="Content Placeholder 3" descr="272415RethinkingLeadershipRandallfish482x600"/>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57400" y="609600"/>
            <a:ext cx="7848600" cy="5791200"/>
          </a:xfrm>
          <a:prstGeom prst="rect">
            <a:avLst/>
          </a:prstGeom>
          <a:noFill/>
          <a:ln>
            <a:noFill/>
          </a:ln>
        </p:spPr>
      </p:pic>
    </p:spTree>
    <p:extLst>
      <p:ext uri="{BB962C8B-B14F-4D97-AF65-F5344CB8AC3E}">
        <p14:creationId xmlns:p14="http://schemas.microsoft.com/office/powerpoint/2010/main" val="3145790844"/>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15155"/>
            <a:ext cx="10515600" cy="2205843"/>
          </a:xfrm>
        </p:spPr>
        <p:txBody>
          <a:bodyPr/>
          <a:lstStyle/>
          <a:p>
            <a:r>
              <a:rPr lang="en-GB" dirty="0" smtClean="0"/>
              <a:t>Not everyone agrees!</a:t>
            </a:r>
            <a:endParaRPr lang="en-GB" dirty="0"/>
          </a:p>
        </p:txBody>
      </p:sp>
      <p:pic>
        <p:nvPicPr>
          <p:cNvPr id="4" name="Content Placeholder 3" descr="F:\AAAA save hard drive Nov 2017\Mr Steve Pictures\Teaching\article crit of hofsdete.png"/>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9245" y="914400"/>
            <a:ext cx="12865994" cy="5943600"/>
          </a:xfrm>
          <a:prstGeom prst="rect">
            <a:avLst/>
          </a:prstGeom>
          <a:noFill/>
          <a:ln>
            <a:noFill/>
          </a:ln>
        </p:spPr>
      </p:pic>
    </p:spTree>
    <p:extLst>
      <p:ext uri="{BB962C8B-B14F-4D97-AF65-F5344CB8AC3E}">
        <p14:creationId xmlns:p14="http://schemas.microsoft.com/office/powerpoint/2010/main" val="2549219104"/>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dirty="0" smtClean="0"/>
              <a:t>Tasks</a:t>
            </a:r>
            <a:endParaRPr lang="en-GB" dirty="0"/>
          </a:p>
        </p:txBody>
      </p:sp>
      <p:sp>
        <p:nvSpPr>
          <p:cNvPr id="3" name="Content Placeholder 2"/>
          <p:cNvSpPr>
            <a:spLocks noGrp="1"/>
          </p:cNvSpPr>
          <p:nvPr>
            <p:ph idx="1"/>
          </p:nvPr>
        </p:nvSpPr>
        <p:spPr>
          <a:xfrm>
            <a:off x="399245" y="991672"/>
            <a:ext cx="10954555" cy="5866327"/>
          </a:xfrm>
        </p:spPr>
        <p:txBody>
          <a:bodyPr>
            <a:normAutofit fontScale="92500" lnSpcReduction="10000"/>
          </a:bodyPr>
          <a:lstStyle/>
          <a:p>
            <a:r>
              <a:rPr lang="en-GB" sz="3200" dirty="0" smtClean="0"/>
              <a:t>Check out the tourist board sites.</a:t>
            </a:r>
          </a:p>
          <a:p>
            <a:r>
              <a:rPr lang="en-GB" sz="3200" dirty="0" smtClean="0"/>
              <a:t>Check out business advice websites- ‘Doing business in Malaysia’, the Dept. of Trade etc. Welsh government had an exhibition day in KL, 2018.</a:t>
            </a:r>
          </a:p>
          <a:p>
            <a:r>
              <a:rPr lang="en-GB" sz="3200" dirty="0" smtClean="0"/>
              <a:t>Check out critical websites eg Ethical Consumer. Read them even if you disagree.</a:t>
            </a:r>
          </a:p>
          <a:p>
            <a:r>
              <a:rPr lang="en-GB" sz="3200" dirty="0" smtClean="0"/>
              <a:t>The usual Rough Guides, traveller handbooks etc. Taffy Travels site..</a:t>
            </a:r>
          </a:p>
          <a:p>
            <a:r>
              <a:rPr lang="en-GB" sz="3200" dirty="0" smtClean="0"/>
              <a:t>Go through experimental research eg buy a holiday online to review the consumer friendliness of the process. Beware of money and unethical sites eg Sex tourism and money scams.</a:t>
            </a:r>
          </a:p>
          <a:p>
            <a:r>
              <a:rPr lang="en-GB" sz="3200" dirty="0" smtClean="0"/>
              <a:t>Interview Malaysian students at UWTSD, to get their opinion on your theme. If you wish I can make contact with IUMW tutors and their classes.</a:t>
            </a:r>
          </a:p>
          <a:p>
            <a:endParaRPr lang="en-GB" dirty="0" smtClean="0"/>
          </a:p>
          <a:p>
            <a:endParaRPr lang="en-GB" dirty="0"/>
          </a:p>
        </p:txBody>
      </p:sp>
    </p:spTree>
    <p:extLst>
      <p:ext uri="{BB962C8B-B14F-4D97-AF65-F5344CB8AC3E}">
        <p14:creationId xmlns:p14="http://schemas.microsoft.com/office/powerpoint/2010/main" val="4022611794"/>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79549"/>
            <a:ext cx="10515600" cy="2086377"/>
          </a:xfrm>
        </p:spPr>
        <p:txBody>
          <a:bodyPr/>
          <a:lstStyle/>
          <a:p>
            <a:r>
              <a:rPr lang="en-GB" dirty="0" smtClean="0"/>
              <a:t>Some links.</a:t>
            </a:r>
            <a:endParaRPr lang="en-GB" dirty="0"/>
          </a:p>
        </p:txBody>
      </p:sp>
      <p:sp>
        <p:nvSpPr>
          <p:cNvPr id="3" name="Content Placeholder 2"/>
          <p:cNvSpPr>
            <a:spLocks noGrp="1"/>
          </p:cNvSpPr>
          <p:nvPr>
            <p:ph idx="1"/>
          </p:nvPr>
        </p:nvSpPr>
        <p:spPr>
          <a:xfrm>
            <a:off x="244699" y="888643"/>
            <a:ext cx="11594205" cy="5249684"/>
          </a:xfrm>
        </p:spPr>
        <p:txBody>
          <a:bodyPr>
            <a:normAutofit/>
          </a:bodyPr>
          <a:lstStyle/>
          <a:p>
            <a:pPr marL="0" indent="0">
              <a:buNone/>
            </a:pPr>
            <a:r>
              <a:rPr lang="en-GB" u="sng" dirty="0">
                <a:hlinkClick r:id="rId2"/>
              </a:rPr>
              <a:t>http://www.itc.gov.my/industry/introduction/</a:t>
            </a:r>
            <a:endParaRPr lang="en-GB" dirty="0"/>
          </a:p>
          <a:p>
            <a:pPr marL="0" indent="0">
              <a:buNone/>
            </a:pPr>
            <a:r>
              <a:rPr lang="en-GB" dirty="0"/>
              <a:t>Islamic tourism</a:t>
            </a:r>
          </a:p>
          <a:p>
            <a:pPr marL="0" indent="0">
              <a:buNone/>
            </a:pPr>
            <a:r>
              <a:rPr lang="en-GB" u="sng" dirty="0">
                <a:hlinkClick r:id="rId3"/>
              </a:rPr>
              <a:t>https://www.khmertimeskh.com/50529067/malaysias-tourism-transformation/</a:t>
            </a:r>
            <a:endParaRPr lang="en-GB" dirty="0"/>
          </a:p>
          <a:p>
            <a:pPr marL="0" indent="0">
              <a:buNone/>
            </a:pPr>
            <a:r>
              <a:rPr lang="en-GB" dirty="0"/>
              <a:t>Lung washing!!</a:t>
            </a:r>
          </a:p>
          <a:p>
            <a:pPr marL="0" indent="0">
              <a:buNone/>
            </a:pPr>
            <a:r>
              <a:rPr lang="en-GB" u="sng" dirty="0">
                <a:hlinkClick r:id="rId4"/>
              </a:rPr>
              <a:t>https://www.thestar.com.my/news/nation/2019/01/09/ceo-arrested-in-relation-to-tourism-malaysia-deal/#</a:t>
            </a:r>
            <a:r>
              <a:rPr lang="en-GB" u="sng" dirty="0" smtClean="0">
                <a:hlinkClick r:id="rId4"/>
              </a:rPr>
              <a:t>08At8OU4lc6Pb4Pv.99</a:t>
            </a:r>
            <a:endParaRPr lang="en-GB" u="sng" dirty="0" smtClean="0"/>
          </a:p>
          <a:p>
            <a:pPr marL="0" indent="0">
              <a:buNone/>
            </a:pPr>
            <a:r>
              <a:rPr lang="en-GB" dirty="0" smtClean="0"/>
              <a:t>Corruption</a:t>
            </a:r>
            <a:endParaRPr lang="en-GB" dirty="0"/>
          </a:p>
          <a:p>
            <a:pPr marL="0" indent="0">
              <a:buNone/>
            </a:pPr>
            <a:r>
              <a:rPr lang="en-GB" cap="all" dirty="0">
                <a:hlinkClick r:id="rId5"/>
              </a:rPr>
              <a:t>https://</a:t>
            </a:r>
            <a:r>
              <a:rPr lang="en-GB" cap="all" dirty="0" smtClean="0">
                <a:hlinkClick r:id="rId5"/>
              </a:rPr>
              <a:t>www.tourism.gov.my/media/view/malaysia-fantastic-deals-launched</a:t>
            </a:r>
            <a:endParaRPr lang="en-GB" cap="all" dirty="0" smtClean="0"/>
          </a:p>
          <a:p>
            <a:pPr marL="0" indent="0">
              <a:buNone/>
            </a:pPr>
            <a:r>
              <a:rPr lang="en-GB" dirty="0" smtClean="0"/>
              <a:t>Target Indian customers</a:t>
            </a:r>
          </a:p>
          <a:p>
            <a:pPr marL="0" indent="0">
              <a:buNone/>
            </a:pPr>
            <a:endParaRPr lang="en-GB" dirty="0" smtClean="0"/>
          </a:p>
          <a:p>
            <a:endParaRPr lang="en-GB" cap="all"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016244639"/>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02275"/>
            <a:ext cx="10515600" cy="2192964"/>
          </a:xfrm>
        </p:spPr>
        <p:txBody>
          <a:bodyPr/>
          <a:lstStyle/>
          <a:p>
            <a:r>
              <a:rPr lang="en-GB" dirty="0" smtClean="0"/>
              <a:t>Beware what you put on </a:t>
            </a:r>
            <a:r>
              <a:rPr lang="en-GB" dirty="0"/>
              <a:t>F</a:t>
            </a:r>
            <a:r>
              <a:rPr lang="en-GB" dirty="0" smtClean="0"/>
              <a:t>acebook!!!!</a:t>
            </a:r>
            <a:endParaRPr lang="en-GB" dirty="0"/>
          </a:p>
        </p:txBody>
      </p:sp>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1841679" y="1081825"/>
            <a:ext cx="8976575" cy="5095138"/>
          </a:xfrm>
          <a:prstGeom prst="rect">
            <a:avLst/>
          </a:prstGeom>
        </p:spPr>
      </p:pic>
    </p:spTree>
    <p:extLst>
      <p:ext uri="{BB962C8B-B14F-4D97-AF65-F5344CB8AC3E}">
        <p14:creationId xmlns:p14="http://schemas.microsoft.com/office/powerpoint/2010/main" val="252810009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599</TotalTime>
  <Words>2489</Words>
  <Application>Microsoft Office PowerPoint</Application>
  <PresentationFormat>Widescreen</PresentationFormat>
  <Paragraphs>227</Paragraphs>
  <Slides>52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52</vt:i4>
      </vt:variant>
    </vt:vector>
  </HeadingPairs>
  <TitlesOfParts>
    <vt:vector size="57" baseType="lpstr">
      <vt:lpstr>Arial</vt:lpstr>
      <vt:lpstr>Calibri</vt:lpstr>
      <vt:lpstr>Calibri Light</vt:lpstr>
      <vt:lpstr>Times New Roman</vt:lpstr>
      <vt:lpstr>Office Theme</vt:lpstr>
      <vt:lpstr>PowerPoint Presentation</vt:lpstr>
      <vt:lpstr>Who am I?</vt:lpstr>
      <vt:lpstr>IUMW Kota Campus overlooking KLCC</vt:lpstr>
      <vt:lpstr>DVC and some of the IUMW marketers</vt:lpstr>
      <vt:lpstr>Computing Bonding Day</vt:lpstr>
      <vt:lpstr>IUMW Convocation ceremony 2017</vt:lpstr>
      <vt:lpstr>PowerPoint Presentation</vt:lpstr>
      <vt:lpstr>PowerPoint Presentation</vt:lpstr>
      <vt:lpstr>PowerPoint Presentation</vt:lpstr>
      <vt:lpstr>Final year students, you can be quite scary.</vt:lpstr>
      <vt:lpstr>Some theories that I will name drop..</vt:lpstr>
      <vt:lpstr>How do we know what we know?</vt:lpstr>
      <vt:lpstr>Parallels in Military Intelligence?</vt:lpstr>
      <vt:lpstr>PowerPoint Presentation</vt:lpstr>
      <vt:lpstr>https://www.tourism.gov.my/statistics (Accessed 09-01-19)</vt:lpstr>
      <vt:lpstr>https://www.khmertimeskh.com/50529067/malaysias-tourism-transformation/ Lung washing!! Malaysia’s Tourism Transformation </vt:lpstr>
      <vt:lpstr>Networks. Check them out if you want to focus.</vt:lpstr>
      <vt:lpstr>Malaysia National Agenda and Policy on Adventure and Ecotourism Source: Ministry of Tourism and Culture (2014) </vt:lpstr>
      <vt:lpstr>Awards (MTB website)</vt:lpstr>
      <vt:lpstr>A very topical project for you- hint, hint… https://www.tourism.gov.my/campaigns/view/visit-truly-asia-malaysia-2020</vt:lpstr>
      <vt:lpstr>https://www.telegraph.co.uk/travel/destinations/asia/malaysia/articles/malaysia-tourist-board-logo-ridiculed/</vt:lpstr>
      <vt:lpstr>The marketing bit……….</vt:lpstr>
      <vt:lpstr>https://www.tutor2u.net/business/reference/the-extended-marketing-mix-7ps</vt:lpstr>
      <vt:lpstr>The 7p's extended marketing mix therefore comprises the following elements:</vt:lpstr>
      <vt:lpstr>In your group note some key factors under each P for your destination.</vt:lpstr>
      <vt:lpstr>Does the Internet change these rules?</vt:lpstr>
      <vt:lpstr> Adapted from Kotler, P. &amp; Keller, K.L. (2016) Marketing management, Global Edition, London, Pearson/Prentice Hall. (Chapter 8)  </vt:lpstr>
      <vt:lpstr>Bases for segmentation. </vt:lpstr>
      <vt:lpstr>The Joy of Segs.           (NOT Kotler’s title!)</vt:lpstr>
      <vt:lpstr>My niches worth investigating. They are different to the MTB list. I am not saying they are better but they follow some of my experiences.  </vt:lpstr>
      <vt:lpstr>Negative side? Is there a dark side to the story? Dark Tourism?</vt:lpstr>
      <vt:lpstr>Images of reality?</vt:lpstr>
      <vt:lpstr>http://www.theedgemarkets.com/article/end-road-malaysia%E2%80%99s-truly-asia (Accessed 09-01-19) </vt:lpstr>
      <vt:lpstr>https://www.thestar.com.my/news/nation/2019/01/09/ceo-arrested-in-relation-to-tourism-malaysia-deal/ Accessed 09-01-19 CEO arrested in relation to Tourism Malaysia deal by royce tan</vt:lpstr>
      <vt:lpstr>PowerPoint Presentation</vt:lpstr>
      <vt:lpstr>European Journal of Business and Management www.iiste.org Vol.6, No.5, 2014 A Review of Tourism Development in Malaysia Aissa Mosbah* Mohamed Saleh Abd Al Khuja Faculty of Economics and Muamalat, Universiti Sains Islam Malaysia </vt:lpstr>
      <vt:lpstr>   https://www.researchgate.net/publication/301548474_ADVENTURE_AND_ECOTOURISM_IN_MALAYSIA_ADVENTURE_AND_ECOTOURISM_IN_MALAYSIA ADVENTURE AND ECOTOURISM IN MALAYSIA ADVENTURE AND ECOTOURISM IN MALAYSIA October 2015 Book: Adventure and Ecotourism in Malaysia Editors: Manohar Mariapan Siti Suriawati Isa Nor Akhmar Abd Aziz Khaled Rehman Hakeem</vt:lpstr>
      <vt:lpstr>  </vt:lpstr>
      <vt:lpstr>Medical tourism?</vt:lpstr>
      <vt:lpstr>Constraints- the result of a ‘brain storm’ with my Malaysian students.</vt:lpstr>
      <vt:lpstr>Culture and Hofstede bit…….</vt:lpstr>
      <vt:lpstr>The basic model…be prepared to criticise https://www.cleverism.com/understanding-cultures-people-hofstede-dimensions/ (Accessed 10-10-19) </vt:lpstr>
      <vt:lpstr>Some applications- Do you agree?</vt:lpstr>
      <vt:lpstr> </vt:lpstr>
      <vt:lpstr>https://www.hofstede-insights.com/country-comparison/malaysia/   (Accessed 14-10-19) </vt:lpstr>
      <vt:lpstr>Assignment Advice: Focus on one dimension for each blog?</vt:lpstr>
      <vt:lpstr>Peterson(2017)</vt:lpstr>
      <vt:lpstr>Peterson(2017)  </vt:lpstr>
      <vt:lpstr>Not everyone agrees!</vt:lpstr>
      <vt:lpstr>Tasks</vt:lpstr>
      <vt:lpstr>Some links.</vt:lpstr>
      <vt:lpstr>Beware what you put on Facebook!!!!</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Steve Griffiths</dc:creator>
  <cp:lastModifiedBy>Administrator</cp:lastModifiedBy>
  <cp:revision>54</cp:revision>
  <dcterms:created xsi:type="dcterms:W3CDTF">2019-01-09T00:52:23Z</dcterms:created>
  <dcterms:modified xsi:type="dcterms:W3CDTF">2019-10-17T11:13:10Z</dcterms:modified>
</cp:coreProperties>
</file>