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Lst>
  <p:sldSz cx="30275213" cy="21383625"/>
  <p:notesSz cx="9872663" cy="6742113"/>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CCFF"/>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30" d="100"/>
          <a:sy n="30" d="100"/>
        </p:scale>
        <p:origin x="-330" y="-522"/>
      </p:cViewPr>
      <p:guideLst>
        <p:guide orient="horz" pos="6735"/>
        <p:guide pos="9535"/>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smtClean="0"/>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1939102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2778253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smtClean="0"/>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1587524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2672488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smtClean="0"/>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smtClean="0"/>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1990096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2848443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3966357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smtClean="0"/>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4008714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smtClean="0"/>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2306812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3847623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08ADDA5-FC43-48E5-AB4C-354FE9730D93}"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1032453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308ADDA5-FC43-48E5-AB4C-354FE9730D93}" type="datetimeFigureOut">
              <a:rPr lang="en-GB" smtClean="0"/>
              <a:pPr/>
              <a:t>04/05/2018</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5A8C4EFD-1B25-461B-8120-07C34B1BF6A3}" type="slidenum">
              <a:rPr lang="en-GB" smtClean="0"/>
              <a:pPr/>
              <a:t>‹#›</a:t>
            </a:fld>
            <a:endParaRPr lang="en-GB"/>
          </a:p>
        </p:txBody>
      </p:sp>
    </p:spTree>
    <p:extLst>
      <p:ext uri="{BB962C8B-B14F-4D97-AF65-F5344CB8AC3E}">
        <p14:creationId xmlns="" xmlns:p14="http://schemas.microsoft.com/office/powerpoint/2010/main" val="2059853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63501" y="373046"/>
            <a:ext cx="6330628" cy="2216479"/>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lgn="in">
                <a:solidFill>
                  <a:srgbClr val="000000"/>
                </a:solidFill>
                <a:miter lim="800000"/>
                <a:headEnd/>
                <a:tailEnd/>
              </a14:hiddenLine>
            </a:ext>
            <a:ext uri="{AF507438-7753-43E0-B8FC-AC1667EBCBE1}">
              <a14:hiddenEffects xmlns="" xmlns:a14="http://schemas.microsoft.com/office/drawing/2010/main">
                <a:effectLst>
                  <a:outerShdw dist="35921" dir="2700000" algn="ctr" rotWithShape="0">
                    <a:srgbClr val="DDE9EC"/>
                  </a:outerShdw>
                </a:effectLst>
              </a14:hiddenEffects>
            </a:ext>
          </a:extLst>
        </p:spPr>
      </p:pic>
      <p:sp>
        <p:nvSpPr>
          <p:cNvPr id="7" name="TextBox 6"/>
          <p:cNvSpPr txBox="1"/>
          <p:nvPr/>
        </p:nvSpPr>
        <p:spPr>
          <a:xfrm>
            <a:off x="6694129" y="496644"/>
            <a:ext cx="23139650" cy="2092881"/>
          </a:xfrm>
          <a:prstGeom prst="rect">
            <a:avLst/>
          </a:prstGeom>
          <a:noFill/>
        </p:spPr>
        <p:txBody>
          <a:bodyPr wrap="square" rtlCol="0">
            <a:spAutoFit/>
          </a:bodyPr>
          <a:lstStyle/>
          <a:p>
            <a:r>
              <a:rPr lang="en-GB" sz="7200" b="1" dirty="0" smtClean="0">
                <a:latin typeface="Arial" pitchFamily="34" charset="0"/>
                <a:cs typeface="Arial" pitchFamily="34" charset="0"/>
              </a:rPr>
              <a:t>Developing a GPS Based Tracking Camera System</a:t>
            </a:r>
          </a:p>
          <a:p>
            <a:r>
              <a:rPr lang="en-GB" sz="1800" b="1" dirty="0">
                <a:latin typeface="Arial" pitchFamily="34" charset="0"/>
                <a:cs typeface="Arial" pitchFamily="34" charset="0"/>
              </a:rPr>
              <a:t> </a:t>
            </a:r>
            <a:r>
              <a:rPr lang="en-GB" sz="1400" b="1" dirty="0" smtClean="0">
                <a:latin typeface="Arial" pitchFamily="34" charset="0"/>
                <a:cs typeface="Arial" pitchFamily="34" charset="0"/>
              </a:rPr>
              <a:t>  </a:t>
            </a:r>
            <a:r>
              <a:rPr lang="en-GB" sz="3500" b="1" dirty="0">
                <a:latin typeface="Arial" pitchFamily="34" charset="0"/>
                <a:cs typeface="Arial" pitchFamily="34" charset="0"/>
              </a:rPr>
              <a:t/>
            </a:r>
            <a:br>
              <a:rPr lang="en-GB" sz="3500" b="1" dirty="0">
                <a:latin typeface="Arial" pitchFamily="34" charset="0"/>
                <a:cs typeface="Arial" pitchFamily="34" charset="0"/>
              </a:rPr>
            </a:br>
            <a:r>
              <a:rPr lang="en-GB" sz="4000" dirty="0" smtClean="0">
                <a:latin typeface="Arial" pitchFamily="34" charset="0"/>
                <a:cs typeface="Arial" pitchFamily="34" charset="0"/>
              </a:rPr>
              <a:t>by Steven Woodford – </a:t>
            </a:r>
            <a:r>
              <a:rPr lang="en-GB" sz="4000" dirty="0">
                <a:latin typeface="Arial" pitchFamily="34" charset="0"/>
                <a:cs typeface="Arial" pitchFamily="34" charset="0"/>
              </a:rPr>
              <a:t>B</a:t>
            </a:r>
            <a:r>
              <a:rPr lang="en-GB" sz="4000" dirty="0" smtClean="0">
                <a:latin typeface="Arial" pitchFamily="34" charset="0"/>
                <a:cs typeface="Arial" pitchFamily="34" charset="0"/>
              </a:rPr>
              <a:t>Eng Electrical &amp; Electronic Engineering</a:t>
            </a:r>
            <a:endParaRPr lang="en-GB" sz="4000" dirty="0">
              <a:latin typeface="Arial" pitchFamily="34" charset="0"/>
              <a:cs typeface="Arial" pitchFamily="34" charset="0"/>
            </a:endParaRPr>
          </a:p>
        </p:txBody>
      </p:sp>
      <p:grpSp>
        <p:nvGrpSpPr>
          <p:cNvPr id="42" name="Group 41"/>
          <p:cNvGrpSpPr/>
          <p:nvPr/>
        </p:nvGrpSpPr>
        <p:grpSpPr>
          <a:xfrm>
            <a:off x="501445" y="3628102"/>
            <a:ext cx="9438968" cy="5250427"/>
            <a:chOff x="10146889" y="5574889"/>
            <a:chExt cx="11621729" cy="6961239"/>
          </a:xfrm>
        </p:grpSpPr>
        <p:sp>
          <p:nvSpPr>
            <p:cNvPr id="43" name="Rounded Rectangle 42"/>
            <p:cNvSpPr/>
            <p:nvPr/>
          </p:nvSpPr>
          <p:spPr>
            <a:xfrm>
              <a:off x="10146889" y="5574889"/>
              <a:ext cx="11621729" cy="6961239"/>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76200">
                  <a:solidFill>
                    <a:schemeClr val="tx1"/>
                  </a:solidFill>
                </a:ln>
              </a:endParaRPr>
            </a:p>
          </p:txBody>
        </p:sp>
        <p:sp>
          <p:nvSpPr>
            <p:cNvPr id="44" name="TextBox 43"/>
            <p:cNvSpPr txBox="1"/>
            <p:nvPr/>
          </p:nvSpPr>
          <p:spPr>
            <a:xfrm>
              <a:off x="11055249" y="6982272"/>
              <a:ext cx="9851923" cy="4039826"/>
            </a:xfrm>
            <a:prstGeom prst="rect">
              <a:avLst/>
            </a:prstGeom>
            <a:solidFill>
              <a:schemeClr val="bg1"/>
            </a:solidFill>
            <a:effectLst>
              <a:softEdge rad="12700"/>
            </a:effectLst>
          </p:spPr>
          <p:txBody>
            <a:bodyPr wrap="square" rtlCol="0">
              <a:spAutoFit/>
            </a:bodyPr>
            <a:lstStyle/>
            <a:p>
              <a:r>
                <a:rPr lang="en-GB" sz="2400" dirty="0" smtClean="0"/>
                <a:t>The aim of this project was to develop a GPS based Tracking Camera System, that could be used on </a:t>
              </a:r>
              <a:r>
                <a:rPr lang="en-GB" sz="2400" dirty="0" smtClean="0"/>
                <a:t>moored platforms </a:t>
              </a:r>
              <a:r>
                <a:rPr lang="en-GB" sz="2400" dirty="0" smtClean="0"/>
                <a:t>at </a:t>
              </a:r>
              <a:r>
                <a:rPr lang="en-GB" sz="2400" dirty="0" smtClean="0"/>
                <a:t>sea</a:t>
              </a:r>
              <a:r>
                <a:rPr lang="en-GB" sz="2400" dirty="0" smtClean="0"/>
                <a:t>.</a:t>
              </a:r>
              <a:endParaRPr lang="en-GB" sz="2400" dirty="0" smtClean="0"/>
            </a:p>
            <a:p>
              <a:r>
                <a:rPr lang="en-GB" sz="2400" dirty="0" smtClean="0"/>
                <a:t>This would work by transmitting the GPS position of the remote unit back to the camera position. With another GPS receiver at this location, the range and bearing could be calculated between the two units, with the output adjusting the camera azimuth.</a:t>
              </a:r>
              <a:endParaRPr lang="en-GB" sz="2400" dirty="0"/>
            </a:p>
          </p:txBody>
        </p:sp>
        <p:sp>
          <p:nvSpPr>
            <p:cNvPr id="45" name="TextBox 44"/>
            <p:cNvSpPr txBox="1"/>
            <p:nvPr/>
          </p:nvSpPr>
          <p:spPr>
            <a:xfrm>
              <a:off x="11297266" y="5658678"/>
              <a:ext cx="8908025" cy="1118263"/>
            </a:xfrm>
            <a:prstGeom prst="rect">
              <a:avLst/>
            </a:prstGeom>
            <a:noFill/>
          </p:spPr>
          <p:txBody>
            <a:bodyPr wrap="square" rtlCol="0">
              <a:spAutoFit/>
            </a:bodyPr>
            <a:lstStyle/>
            <a:p>
              <a:pPr algn="ctr"/>
              <a:r>
                <a:rPr lang="en-GB" sz="3600" b="1" dirty="0" smtClean="0"/>
                <a:t>Introduction</a:t>
              </a:r>
              <a:r>
                <a:rPr lang="en-GB" dirty="0" smtClean="0"/>
                <a:t> </a:t>
              </a:r>
              <a:endParaRPr lang="en-GB" dirty="0"/>
            </a:p>
          </p:txBody>
        </p:sp>
      </p:grpSp>
      <p:grpSp>
        <p:nvGrpSpPr>
          <p:cNvPr id="46" name="Group 45"/>
          <p:cNvGrpSpPr/>
          <p:nvPr/>
        </p:nvGrpSpPr>
        <p:grpSpPr>
          <a:xfrm>
            <a:off x="544360" y="9412932"/>
            <a:ext cx="9438968" cy="5250427"/>
            <a:chOff x="10146889" y="5574889"/>
            <a:chExt cx="11621729" cy="6961239"/>
          </a:xfrm>
        </p:grpSpPr>
        <p:sp>
          <p:nvSpPr>
            <p:cNvPr id="47" name="Rounded Rectangle 46"/>
            <p:cNvSpPr/>
            <p:nvPr/>
          </p:nvSpPr>
          <p:spPr>
            <a:xfrm>
              <a:off x="10146889" y="5574889"/>
              <a:ext cx="11621729" cy="6961239"/>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76200">
                  <a:solidFill>
                    <a:schemeClr val="tx1"/>
                  </a:solidFill>
                </a:ln>
              </a:endParaRPr>
            </a:p>
          </p:txBody>
        </p:sp>
        <p:sp>
          <p:nvSpPr>
            <p:cNvPr id="48" name="TextBox 47"/>
            <p:cNvSpPr txBox="1"/>
            <p:nvPr/>
          </p:nvSpPr>
          <p:spPr>
            <a:xfrm>
              <a:off x="11019354" y="6732255"/>
              <a:ext cx="9851923" cy="5508855"/>
            </a:xfrm>
            <a:prstGeom prst="rect">
              <a:avLst/>
            </a:prstGeom>
            <a:solidFill>
              <a:schemeClr val="bg1"/>
            </a:solidFill>
            <a:effectLst>
              <a:softEdge rad="12700"/>
            </a:effectLst>
          </p:spPr>
          <p:txBody>
            <a:bodyPr wrap="square" rtlCol="0">
              <a:spAutoFit/>
            </a:bodyPr>
            <a:lstStyle/>
            <a:p>
              <a:pPr lvl="0">
                <a:buFont typeface="Arial" pitchFamily="34" charset="0"/>
                <a:buChar char="•"/>
              </a:pPr>
              <a:r>
                <a:rPr lang="en-GB" sz="2400" dirty="0" smtClean="0"/>
                <a:t>Investigation of GPS technology.</a:t>
              </a:r>
            </a:p>
            <a:p>
              <a:pPr lvl="0">
                <a:buFont typeface="Arial" pitchFamily="34" charset="0"/>
                <a:buChar char="•"/>
              </a:pPr>
              <a:r>
                <a:rPr lang="en-GB" sz="2400" dirty="0" smtClean="0"/>
                <a:t>Investigation into wireless data transmission.</a:t>
              </a:r>
            </a:p>
            <a:p>
              <a:pPr lvl="0">
                <a:buFont typeface="Arial" pitchFamily="34" charset="0"/>
                <a:buChar char="•"/>
              </a:pPr>
              <a:r>
                <a:rPr lang="en-GB" sz="2400" dirty="0" smtClean="0"/>
                <a:t>Transmission of the objects positional data back to the base (camera location).</a:t>
              </a:r>
            </a:p>
            <a:p>
              <a:pPr lvl="0">
                <a:buFont typeface="Arial" pitchFamily="34" charset="0"/>
                <a:buChar char="•"/>
              </a:pPr>
              <a:r>
                <a:rPr lang="en-GB" sz="2400" dirty="0" smtClean="0"/>
                <a:t>Processing the data and calculating the difference between the two positions.</a:t>
              </a:r>
            </a:p>
            <a:p>
              <a:pPr lvl="0">
                <a:buFont typeface="Arial" pitchFamily="34" charset="0"/>
                <a:buChar char="•"/>
              </a:pPr>
              <a:r>
                <a:rPr lang="en-GB" sz="2400" dirty="0" smtClean="0"/>
                <a:t>Build the system.</a:t>
              </a:r>
            </a:p>
            <a:p>
              <a:pPr lvl="0">
                <a:buFont typeface="Arial" pitchFamily="34" charset="0"/>
                <a:buChar char="•"/>
              </a:pPr>
              <a:r>
                <a:rPr lang="en-GB" sz="2400" dirty="0" smtClean="0"/>
                <a:t>Processing the data and enabling the camera to adjust its position, to locate target.</a:t>
              </a:r>
            </a:p>
            <a:p>
              <a:pPr lvl="0">
                <a:buFont typeface="Arial" pitchFamily="34" charset="0"/>
                <a:buChar char="•"/>
              </a:pPr>
              <a:r>
                <a:rPr lang="en-GB" sz="2400" dirty="0" smtClean="0"/>
                <a:t>Is tracking a stationary object is possible with the system?</a:t>
              </a:r>
            </a:p>
            <a:p>
              <a:pPr lvl="0">
                <a:buFont typeface="Arial" pitchFamily="34" charset="0"/>
                <a:buChar char="•"/>
              </a:pPr>
              <a:r>
                <a:rPr lang="en-GB" sz="2400" dirty="0" smtClean="0"/>
                <a:t>Is tracking a slow moving object is possible with the system?</a:t>
              </a:r>
              <a:endParaRPr lang="en-GB" sz="2400" dirty="0"/>
            </a:p>
          </p:txBody>
        </p:sp>
        <p:sp>
          <p:nvSpPr>
            <p:cNvPr id="49" name="TextBox 48"/>
            <p:cNvSpPr txBox="1"/>
            <p:nvPr/>
          </p:nvSpPr>
          <p:spPr>
            <a:xfrm>
              <a:off x="11326508" y="5642739"/>
              <a:ext cx="8908025" cy="1118263"/>
            </a:xfrm>
            <a:prstGeom prst="rect">
              <a:avLst/>
            </a:prstGeom>
            <a:noFill/>
          </p:spPr>
          <p:txBody>
            <a:bodyPr wrap="square" rtlCol="0">
              <a:spAutoFit/>
            </a:bodyPr>
            <a:lstStyle/>
            <a:p>
              <a:pPr algn="ctr"/>
              <a:r>
                <a:rPr lang="en-GB" sz="3600" b="1" dirty="0" smtClean="0"/>
                <a:t>Aims &amp; Objectives </a:t>
              </a:r>
              <a:r>
                <a:rPr lang="en-GB" b="1" dirty="0" smtClean="0"/>
                <a:t> </a:t>
              </a:r>
              <a:endParaRPr lang="en-GB" b="1" dirty="0"/>
            </a:p>
          </p:txBody>
        </p:sp>
      </p:grpSp>
      <p:grpSp>
        <p:nvGrpSpPr>
          <p:cNvPr id="50" name="Group 49"/>
          <p:cNvGrpSpPr/>
          <p:nvPr/>
        </p:nvGrpSpPr>
        <p:grpSpPr>
          <a:xfrm>
            <a:off x="452283" y="15252545"/>
            <a:ext cx="9438968" cy="5250427"/>
            <a:chOff x="11456614" y="12414752"/>
            <a:chExt cx="9438968" cy="5250427"/>
          </a:xfrm>
        </p:grpSpPr>
        <p:grpSp>
          <p:nvGrpSpPr>
            <p:cNvPr id="52" name="Group 21"/>
            <p:cNvGrpSpPr/>
            <p:nvPr/>
          </p:nvGrpSpPr>
          <p:grpSpPr>
            <a:xfrm>
              <a:off x="11456614" y="12414752"/>
              <a:ext cx="9438968" cy="5250427"/>
              <a:chOff x="10146889" y="5574889"/>
              <a:chExt cx="11621729" cy="6961239"/>
            </a:xfrm>
          </p:grpSpPr>
          <p:sp>
            <p:nvSpPr>
              <p:cNvPr id="57" name="Rounded Rectangle 56"/>
              <p:cNvSpPr/>
              <p:nvPr/>
            </p:nvSpPr>
            <p:spPr>
              <a:xfrm>
                <a:off x="10146889" y="5574889"/>
                <a:ext cx="11621729" cy="6961239"/>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76200">
                    <a:solidFill>
                      <a:schemeClr val="tx1"/>
                    </a:solidFill>
                  </a:ln>
                </a:endParaRPr>
              </a:p>
            </p:txBody>
          </p:sp>
          <p:sp>
            <p:nvSpPr>
              <p:cNvPr id="58" name="TextBox 57"/>
              <p:cNvSpPr txBox="1"/>
              <p:nvPr/>
            </p:nvSpPr>
            <p:spPr>
              <a:xfrm>
                <a:off x="11284174" y="5759686"/>
                <a:ext cx="8908025" cy="1118263"/>
              </a:xfrm>
              <a:prstGeom prst="rect">
                <a:avLst/>
              </a:prstGeom>
              <a:noFill/>
            </p:spPr>
            <p:txBody>
              <a:bodyPr wrap="square" rtlCol="0">
                <a:spAutoFit/>
              </a:bodyPr>
              <a:lstStyle/>
              <a:p>
                <a:pPr algn="ctr"/>
                <a:r>
                  <a:rPr lang="en-GB" sz="3600" b="1" dirty="0" smtClean="0"/>
                  <a:t>GPS Comparison</a:t>
                </a:r>
                <a:r>
                  <a:rPr lang="en-GB" b="1" dirty="0" smtClean="0"/>
                  <a:t> </a:t>
                </a:r>
                <a:endParaRPr lang="en-GB" b="1" dirty="0"/>
              </a:p>
            </p:txBody>
          </p:sp>
        </p:grpSp>
        <p:pic>
          <p:nvPicPr>
            <p:cNvPr id="55" name="Picture 54"/>
            <p:cNvPicPr/>
            <p:nvPr/>
          </p:nvPicPr>
          <p:blipFill>
            <a:blip r:embed="rId3" cstate="print"/>
            <a:stretch>
              <a:fillRect/>
            </a:stretch>
          </p:blipFill>
          <p:spPr>
            <a:xfrm>
              <a:off x="12351867" y="14391427"/>
              <a:ext cx="4847369" cy="3035343"/>
            </a:xfrm>
            <a:prstGeom prst="rect">
              <a:avLst/>
            </a:prstGeom>
          </p:spPr>
        </p:pic>
        <p:sp>
          <p:nvSpPr>
            <p:cNvPr id="56" name="TextBox 55"/>
            <p:cNvSpPr txBox="1"/>
            <p:nvPr/>
          </p:nvSpPr>
          <p:spPr>
            <a:xfrm>
              <a:off x="17323244" y="14411255"/>
              <a:ext cx="3388513" cy="1938992"/>
            </a:xfrm>
            <a:prstGeom prst="rect">
              <a:avLst/>
            </a:prstGeom>
            <a:solidFill>
              <a:schemeClr val="bg1"/>
            </a:solidFill>
            <a:effectLst>
              <a:softEdge rad="12700"/>
            </a:effectLst>
          </p:spPr>
          <p:txBody>
            <a:bodyPr wrap="square" rtlCol="0">
              <a:spAutoFit/>
            </a:bodyPr>
            <a:lstStyle/>
            <a:p>
              <a:pPr>
                <a:buFont typeface="Arial" pitchFamily="34" charset="0"/>
                <a:buChar char="•"/>
              </a:pPr>
              <a:r>
                <a:rPr lang="en-GB" sz="2400" dirty="0" smtClean="0"/>
                <a:t> RF Solutions 622R</a:t>
              </a:r>
            </a:p>
            <a:p>
              <a:pPr>
                <a:buFont typeface="Arial" pitchFamily="34" charset="0"/>
                <a:buChar char="•"/>
              </a:pPr>
              <a:r>
                <a:rPr lang="en-GB" sz="2400" dirty="0" smtClean="0"/>
                <a:t>3600 </a:t>
              </a:r>
              <a:r>
                <a:rPr lang="en-GB" sz="2400" dirty="0" smtClean="0"/>
                <a:t>Data Points</a:t>
              </a:r>
            </a:p>
            <a:p>
              <a:pPr>
                <a:buFont typeface="Arial" pitchFamily="34" charset="0"/>
                <a:buChar char="•"/>
              </a:pPr>
              <a:r>
                <a:rPr lang="en-GB" sz="2400" dirty="0" smtClean="0"/>
                <a:t> 13.37 </a:t>
              </a:r>
              <a:r>
                <a:rPr lang="en-GB" sz="2400" dirty="0" smtClean="0"/>
                <a:t>ft latitude Spread</a:t>
              </a:r>
            </a:p>
            <a:p>
              <a:pPr>
                <a:buFont typeface="Arial" pitchFamily="34" charset="0"/>
                <a:buChar char="•"/>
              </a:pPr>
              <a:r>
                <a:rPr lang="en-GB" sz="2400" dirty="0" smtClean="0"/>
                <a:t> 11.84 </a:t>
              </a:r>
              <a:r>
                <a:rPr lang="en-GB" sz="2400" dirty="0" smtClean="0"/>
                <a:t>ft longitude Spread</a:t>
              </a:r>
              <a:endParaRPr lang="en-GB" sz="2400" dirty="0"/>
            </a:p>
          </p:txBody>
        </p:sp>
      </p:grpSp>
      <p:grpSp>
        <p:nvGrpSpPr>
          <p:cNvPr id="59" name="Group 58"/>
          <p:cNvGrpSpPr/>
          <p:nvPr/>
        </p:nvGrpSpPr>
        <p:grpSpPr>
          <a:xfrm>
            <a:off x="10510682" y="15252544"/>
            <a:ext cx="9438968" cy="5250427"/>
            <a:chOff x="10857524" y="15284075"/>
            <a:chExt cx="9438968" cy="5250427"/>
          </a:xfrm>
        </p:grpSpPr>
        <p:grpSp>
          <p:nvGrpSpPr>
            <p:cNvPr id="61" name="Group 28"/>
            <p:cNvGrpSpPr/>
            <p:nvPr/>
          </p:nvGrpSpPr>
          <p:grpSpPr>
            <a:xfrm>
              <a:off x="10857524" y="15284075"/>
              <a:ext cx="9438968" cy="5250427"/>
              <a:chOff x="10146889" y="5574889"/>
              <a:chExt cx="11621729" cy="6961239"/>
            </a:xfrm>
          </p:grpSpPr>
          <p:sp>
            <p:nvSpPr>
              <p:cNvPr id="68" name="Rounded Rectangle 67"/>
              <p:cNvSpPr/>
              <p:nvPr/>
            </p:nvSpPr>
            <p:spPr>
              <a:xfrm>
                <a:off x="10146889" y="5574889"/>
                <a:ext cx="11621729" cy="6961239"/>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76200">
                    <a:solidFill>
                      <a:schemeClr val="tx1"/>
                    </a:solidFill>
                  </a:ln>
                </a:endParaRPr>
              </a:p>
            </p:txBody>
          </p:sp>
          <p:sp>
            <p:nvSpPr>
              <p:cNvPr id="69" name="TextBox 68"/>
              <p:cNvSpPr txBox="1"/>
              <p:nvPr/>
            </p:nvSpPr>
            <p:spPr>
              <a:xfrm>
                <a:off x="11297266" y="5726793"/>
                <a:ext cx="8908025" cy="1118263"/>
              </a:xfrm>
              <a:prstGeom prst="rect">
                <a:avLst/>
              </a:prstGeom>
              <a:noFill/>
            </p:spPr>
            <p:txBody>
              <a:bodyPr wrap="square" rtlCol="0">
                <a:spAutoFit/>
              </a:bodyPr>
              <a:lstStyle/>
              <a:p>
                <a:pPr algn="ctr"/>
                <a:r>
                  <a:rPr lang="en-GB" sz="3600" b="1" dirty="0" smtClean="0"/>
                  <a:t>Hemisphere GPS Test</a:t>
                </a:r>
                <a:r>
                  <a:rPr lang="en-GB" b="1" dirty="0" smtClean="0"/>
                  <a:t> </a:t>
                </a:r>
                <a:endParaRPr lang="en-GB" b="1" dirty="0"/>
              </a:p>
            </p:txBody>
          </p:sp>
        </p:grpSp>
        <p:sp>
          <p:nvSpPr>
            <p:cNvPr id="62" name="TextBox 61"/>
            <p:cNvSpPr txBox="1"/>
            <p:nvPr/>
          </p:nvSpPr>
          <p:spPr>
            <a:xfrm>
              <a:off x="16828198" y="16817618"/>
              <a:ext cx="3338623" cy="1569660"/>
            </a:xfrm>
            <a:prstGeom prst="rect">
              <a:avLst/>
            </a:prstGeom>
            <a:solidFill>
              <a:schemeClr val="bg1"/>
            </a:solidFill>
            <a:effectLst>
              <a:softEdge rad="12700"/>
            </a:effectLst>
          </p:spPr>
          <p:txBody>
            <a:bodyPr wrap="square" rtlCol="0">
              <a:spAutoFit/>
            </a:bodyPr>
            <a:lstStyle/>
            <a:p>
              <a:pPr>
                <a:buFont typeface="Arial" pitchFamily="34" charset="0"/>
                <a:buChar char="•"/>
              </a:pPr>
              <a:r>
                <a:rPr lang="en-GB" sz="2400" dirty="0" smtClean="0"/>
                <a:t> </a:t>
              </a:r>
              <a:r>
                <a:rPr lang="en-GB" sz="2400" dirty="0" smtClean="0"/>
                <a:t>3600 </a:t>
              </a:r>
              <a:r>
                <a:rPr lang="en-GB" sz="2400" dirty="0" smtClean="0"/>
                <a:t>Data Points</a:t>
              </a:r>
            </a:p>
            <a:p>
              <a:pPr>
                <a:buFont typeface="Arial" pitchFamily="34" charset="0"/>
                <a:buChar char="•"/>
              </a:pPr>
              <a:r>
                <a:rPr lang="en-GB" sz="2400" dirty="0" smtClean="0"/>
                <a:t> 1.52 </a:t>
              </a:r>
              <a:r>
                <a:rPr lang="en-GB" sz="2400" dirty="0" smtClean="0"/>
                <a:t>ft latitude Spread</a:t>
              </a:r>
            </a:p>
            <a:p>
              <a:pPr>
                <a:buFont typeface="Arial" pitchFamily="34" charset="0"/>
                <a:buChar char="•"/>
              </a:pPr>
              <a:r>
                <a:rPr lang="en-GB" sz="2400" dirty="0" smtClean="0"/>
                <a:t> 1.48 </a:t>
              </a:r>
              <a:r>
                <a:rPr lang="en-GB" sz="2400" dirty="0" smtClean="0"/>
                <a:t>ft longitude Spread</a:t>
              </a:r>
            </a:p>
            <a:p>
              <a:pPr>
                <a:buFont typeface="Arial" pitchFamily="34" charset="0"/>
                <a:buChar char="•"/>
              </a:pPr>
              <a:r>
                <a:rPr lang="en-GB" sz="2400" dirty="0" smtClean="0"/>
                <a:t> 0.9m</a:t>
              </a:r>
              <a:r>
                <a:rPr lang="en-GB" sz="2400" dirty="0" smtClean="0"/>
                <a:t> </a:t>
              </a:r>
              <a:r>
                <a:rPr lang="en-GB" sz="2400" dirty="0" smtClean="0"/>
                <a:t>Positional Error</a:t>
              </a:r>
              <a:endParaRPr lang="en-GB" sz="2400" dirty="0"/>
            </a:p>
          </p:txBody>
        </p:sp>
        <p:pic>
          <p:nvPicPr>
            <p:cNvPr id="63" name="Picture 2"/>
            <p:cNvPicPr>
              <a:picLocks noChangeAspect="1" noChangeArrowheads="1"/>
            </p:cNvPicPr>
            <p:nvPr/>
          </p:nvPicPr>
          <p:blipFill>
            <a:blip r:embed="rId4" cstate="print"/>
            <a:srcRect l="2387"/>
            <a:stretch>
              <a:fillRect/>
            </a:stretch>
          </p:blipFill>
          <p:spPr bwMode="auto">
            <a:xfrm>
              <a:off x="11833992" y="16811704"/>
              <a:ext cx="4931674" cy="3331417"/>
            </a:xfrm>
            <a:prstGeom prst="rect">
              <a:avLst/>
            </a:prstGeom>
            <a:noFill/>
            <a:ln w="9525">
              <a:noFill/>
              <a:miter lim="800000"/>
              <a:headEnd/>
              <a:tailEnd/>
            </a:ln>
          </p:spPr>
        </p:pic>
      </p:grpSp>
      <p:grpSp>
        <p:nvGrpSpPr>
          <p:cNvPr id="70" name="Group 69"/>
          <p:cNvGrpSpPr/>
          <p:nvPr/>
        </p:nvGrpSpPr>
        <p:grpSpPr>
          <a:xfrm>
            <a:off x="10447621" y="3459937"/>
            <a:ext cx="9438968" cy="11328118"/>
            <a:chOff x="10146889" y="5574889"/>
            <a:chExt cx="11621729" cy="6961239"/>
          </a:xfrm>
        </p:grpSpPr>
        <p:sp>
          <p:nvSpPr>
            <p:cNvPr id="71" name="Rounded Rectangle 70"/>
            <p:cNvSpPr/>
            <p:nvPr/>
          </p:nvSpPr>
          <p:spPr>
            <a:xfrm>
              <a:off x="10146889" y="5574889"/>
              <a:ext cx="11621729" cy="6961239"/>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p:cNvSpPr txBox="1"/>
            <p:nvPr/>
          </p:nvSpPr>
          <p:spPr>
            <a:xfrm>
              <a:off x="11336088" y="5594409"/>
              <a:ext cx="8908025" cy="518300"/>
            </a:xfrm>
            <a:prstGeom prst="rect">
              <a:avLst/>
            </a:prstGeom>
            <a:noFill/>
          </p:spPr>
          <p:txBody>
            <a:bodyPr wrap="square" rtlCol="0">
              <a:spAutoFit/>
            </a:bodyPr>
            <a:lstStyle/>
            <a:p>
              <a:pPr algn="ctr"/>
              <a:r>
                <a:rPr lang="en-GB" sz="3600" b="1" dirty="0" smtClean="0"/>
                <a:t>Block Diagram &amp; Completed Units</a:t>
              </a:r>
              <a:r>
                <a:rPr lang="en-GB" b="1" dirty="0" smtClean="0"/>
                <a:t> </a:t>
              </a:r>
              <a:endParaRPr lang="en-GB" b="1" dirty="0"/>
            </a:p>
          </p:txBody>
        </p:sp>
      </p:grpSp>
      <p:pic>
        <p:nvPicPr>
          <p:cNvPr id="73" name="Picture 4"/>
          <p:cNvPicPr>
            <a:picLocks noChangeAspect="1" noChangeArrowheads="1"/>
          </p:cNvPicPr>
          <p:nvPr/>
        </p:nvPicPr>
        <p:blipFill>
          <a:blip r:embed="rId5" cstate="print"/>
          <a:srcRect/>
          <a:stretch>
            <a:fillRect/>
          </a:stretch>
        </p:blipFill>
        <p:spPr bwMode="auto">
          <a:xfrm>
            <a:off x="11792298" y="5926006"/>
            <a:ext cx="6952902" cy="4033289"/>
          </a:xfrm>
          <a:prstGeom prst="rect">
            <a:avLst/>
          </a:prstGeom>
          <a:noFill/>
          <a:ln w="9525" algn="in">
            <a:noFill/>
            <a:miter lim="800000"/>
            <a:headEnd/>
            <a:tailEnd/>
          </a:ln>
          <a:effectLst/>
        </p:spPr>
      </p:pic>
      <p:pic>
        <p:nvPicPr>
          <p:cNvPr id="74" name="Picture 73"/>
          <p:cNvPicPr/>
          <p:nvPr/>
        </p:nvPicPr>
        <p:blipFill>
          <a:blip r:embed="rId6" cstate="print"/>
          <a:srcRect l="1819" t="1831" r="2773" b="2795"/>
          <a:stretch>
            <a:fillRect/>
          </a:stretch>
        </p:blipFill>
        <p:spPr bwMode="auto">
          <a:xfrm>
            <a:off x="14815192" y="10285861"/>
            <a:ext cx="3952875" cy="3952875"/>
          </a:xfrm>
          <a:prstGeom prst="rect">
            <a:avLst/>
          </a:prstGeom>
          <a:noFill/>
          <a:ln w="9525">
            <a:noFill/>
            <a:miter lim="800000"/>
            <a:headEnd/>
            <a:tailEnd/>
          </a:ln>
        </p:spPr>
      </p:pic>
      <p:pic>
        <p:nvPicPr>
          <p:cNvPr id="75" name="Picture 5"/>
          <p:cNvPicPr>
            <a:picLocks noChangeAspect="1" noChangeArrowheads="1"/>
          </p:cNvPicPr>
          <p:nvPr/>
        </p:nvPicPr>
        <p:blipFill>
          <a:blip r:embed="rId7" cstate="print"/>
          <a:srcRect/>
          <a:stretch>
            <a:fillRect/>
          </a:stretch>
        </p:blipFill>
        <p:spPr bwMode="auto">
          <a:xfrm>
            <a:off x="11761913" y="10285861"/>
            <a:ext cx="2278892" cy="3961153"/>
          </a:xfrm>
          <a:prstGeom prst="rect">
            <a:avLst/>
          </a:prstGeom>
          <a:noFill/>
          <a:ln w="9525" algn="in">
            <a:noFill/>
            <a:miter lim="800000"/>
            <a:headEnd/>
            <a:tailEnd/>
          </a:ln>
          <a:effectLst/>
        </p:spPr>
      </p:pic>
      <p:grpSp>
        <p:nvGrpSpPr>
          <p:cNvPr id="76" name="Group 75"/>
          <p:cNvGrpSpPr/>
          <p:nvPr/>
        </p:nvGrpSpPr>
        <p:grpSpPr>
          <a:xfrm>
            <a:off x="20394811" y="3496724"/>
            <a:ext cx="9438968" cy="5250427"/>
            <a:chOff x="20836245" y="3654379"/>
            <a:chExt cx="9438968" cy="5250427"/>
          </a:xfrm>
        </p:grpSpPr>
        <p:grpSp>
          <p:nvGrpSpPr>
            <p:cNvPr id="77" name="Group 13"/>
            <p:cNvGrpSpPr/>
            <p:nvPr/>
          </p:nvGrpSpPr>
          <p:grpSpPr>
            <a:xfrm>
              <a:off x="20836245" y="3654379"/>
              <a:ext cx="9438968" cy="5250427"/>
              <a:chOff x="10146889" y="5574889"/>
              <a:chExt cx="11621729" cy="6961239"/>
            </a:xfrm>
          </p:grpSpPr>
          <p:sp>
            <p:nvSpPr>
              <p:cNvPr id="80" name="Rounded Rectangle 79"/>
              <p:cNvSpPr/>
              <p:nvPr/>
            </p:nvSpPr>
            <p:spPr>
              <a:xfrm>
                <a:off x="10146889" y="5574889"/>
                <a:ext cx="11621729" cy="6961239"/>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76200">
                    <a:solidFill>
                      <a:schemeClr val="tx1"/>
                    </a:solidFill>
                  </a:ln>
                </a:endParaRPr>
              </a:p>
            </p:txBody>
          </p:sp>
          <p:sp>
            <p:nvSpPr>
              <p:cNvPr id="81" name="TextBox 16"/>
              <p:cNvSpPr txBox="1"/>
              <p:nvPr/>
            </p:nvSpPr>
            <p:spPr>
              <a:xfrm>
                <a:off x="11336088" y="5594409"/>
                <a:ext cx="8908025" cy="1118263"/>
              </a:xfrm>
              <a:prstGeom prst="rect">
                <a:avLst/>
              </a:prstGeom>
              <a:noFill/>
            </p:spPr>
            <p:txBody>
              <a:bodyPr wrap="square" rtlCol="0">
                <a:spAutoFit/>
              </a:bodyPr>
              <a:lstStyle/>
              <a:p>
                <a:pPr algn="ctr"/>
                <a:r>
                  <a:rPr lang="en-GB" sz="3600" b="1" dirty="0" smtClean="0"/>
                  <a:t>Haversine Formula </a:t>
                </a:r>
                <a:r>
                  <a:rPr lang="en-GB" b="1" dirty="0" smtClean="0"/>
                  <a:t> </a:t>
                </a:r>
                <a:endParaRPr lang="en-GB" b="1" dirty="0"/>
              </a:p>
            </p:txBody>
          </p:sp>
        </p:grpSp>
        <p:pic>
          <p:nvPicPr>
            <p:cNvPr id="78" name="Picture 8"/>
            <p:cNvPicPr>
              <a:picLocks noChangeAspect="1" noChangeArrowheads="1"/>
            </p:cNvPicPr>
            <p:nvPr/>
          </p:nvPicPr>
          <p:blipFill>
            <a:blip r:embed="rId8" cstate="print"/>
            <a:srcRect/>
            <a:stretch>
              <a:fillRect/>
            </a:stretch>
          </p:blipFill>
          <p:spPr bwMode="auto">
            <a:xfrm>
              <a:off x="22307107" y="6709897"/>
              <a:ext cx="6400800" cy="1868588"/>
            </a:xfrm>
            <a:prstGeom prst="rect">
              <a:avLst/>
            </a:prstGeom>
            <a:noFill/>
            <a:ln w="9525">
              <a:noFill/>
              <a:miter lim="800000"/>
              <a:headEnd/>
              <a:tailEnd/>
            </a:ln>
          </p:spPr>
        </p:pic>
        <p:sp>
          <p:nvSpPr>
            <p:cNvPr id="79" name="TextBox 78"/>
            <p:cNvSpPr txBox="1"/>
            <p:nvPr/>
          </p:nvSpPr>
          <p:spPr>
            <a:xfrm>
              <a:off x="22307106" y="4508204"/>
              <a:ext cx="6400801" cy="2308324"/>
            </a:xfrm>
            <a:prstGeom prst="rect">
              <a:avLst/>
            </a:prstGeom>
            <a:solidFill>
              <a:schemeClr val="bg1"/>
            </a:solidFill>
            <a:effectLst>
              <a:softEdge rad="12700"/>
            </a:effectLst>
          </p:spPr>
          <p:txBody>
            <a:bodyPr wrap="square" rtlCol="0">
              <a:spAutoFit/>
            </a:bodyPr>
            <a:lstStyle/>
            <a:p>
              <a:r>
                <a:rPr lang="en-GB" sz="2400" dirty="0" smtClean="0"/>
                <a:t>This is used to calculate </a:t>
              </a:r>
              <a:r>
                <a:rPr lang="en-GB" sz="2400" dirty="0" smtClean="0"/>
                <a:t>the great circle </a:t>
              </a:r>
              <a:r>
                <a:rPr lang="en-GB" sz="2400" dirty="0" smtClean="0"/>
                <a:t>distance between two GPS </a:t>
              </a:r>
              <a:r>
                <a:rPr lang="en-GB" sz="2400" dirty="0" smtClean="0"/>
                <a:t>coordinates, </a:t>
              </a:r>
              <a:r>
                <a:rPr lang="en-GB" sz="2400" dirty="0" smtClean="0"/>
                <a:t>A &amp; B.</a:t>
              </a:r>
            </a:p>
            <a:p>
              <a:r>
                <a:rPr lang="en-GB" sz="2400" dirty="0" smtClean="0"/>
                <a:t>λ = Longitude</a:t>
              </a:r>
              <a:br>
                <a:rPr lang="en-GB" sz="2400" dirty="0" smtClean="0"/>
              </a:br>
              <a:r>
                <a:rPr lang="en-GB" sz="2400" dirty="0" smtClean="0"/>
                <a:t>φ = Latitude</a:t>
              </a:r>
              <a:br>
                <a:rPr lang="en-GB" sz="2400" dirty="0" smtClean="0"/>
              </a:br>
              <a:r>
                <a:rPr lang="en-GB" sz="2400" dirty="0" smtClean="0"/>
                <a:t>R = Earth’s radius (6,371km)</a:t>
              </a:r>
            </a:p>
            <a:p>
              <a:endParaRPr lang="en-GB" sz="2400" dirty="0"/>
            </a:p>
          </p:txBody>
        </p:sp>
      </p:grpSp>
      <p:grpSp>
        <p:nvGrpSpPr>
          <p:cNvPr id="82" name="Group 13"/>
          <p:cNvGrpSpPr/>
          <p:nvPr/>
        </p:nvGrpSpPr>
        <p:grpSpPr>
          <a:xfrm>
            <a:off x="20416683" y="9487620"/>
            <a:ext cx="9438968" cy="10944490"/>
            <a:chOff x="10146889" y="5574889"/>
            <a:chExt cx="11621729" cy="6961239"/>
          </a:xfrm>
        </p:grpSpPr>
        <p:sp>
          <p:nvSpPr>
            <p:cNvPr id="83" name="Rounded Rectangle 82"/>
            <p:cNvSpPr/>
            <p:nvPr/>
          </p:nvSpPr>
          <p:spPr>
            <a:xfrm>
              <a:off x="10146889" y="5574889"/>
              <a:ext cx="11621729" cy="6961239"/>
            </a:xfrm>
            <a:prstGeom prst="round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76200">
                  <a:solidFill>
                    <a:schemeClr val="tx1"/>
                  </a:solidFill>
                </a:ln>
              </a:endParaRPr>
            </a:p>
          </p:txBody>
        </p:sp>
        <p:sp>
          <p:nvSpPr>
            <p:cNvPr id="84" name="TextBox 83"/>
            <p:cNvSpPr txBox="1"/>
            <p:nvPr/>
          </p:nvSpPr>
          <p:spPr>
            <a:xfrm>
              <a:off x="10954148" y="6644237"/>
              <a:ext cx="9851923" cy="2407863"/>
            </a:xfrm>
            <a:prstGeom prst="rect">
              <a:avLst/>
            </a:prstGeom>
            <a:solidFill>
              <a:schemeClr val="bg1"/>
            </a:solidFill>
            <a:effectLst>
              <a:softEdge rad="12700"/>
            </a:effectLst>
          </p:spPr>
          <p:txBody>
            <a:bodyPr wrap="square" rtlCol="0">
              <a:spAutoFit/>
            </a:bodyPr>
            <a:lstStyle/>
            <a:p>
              <a:r>
                <a:rPr lang="en-GB" sz="2400" dirty="0" smtClean="0"/>
                <a:t>Unfortunately the Aims &amp; Objectives for this project weren’t fully met, due to the steep learning curve involved in this predominantly software based project. That  said the system was built and </a:t>
              </a:r>
              <a:r>
                <a:rPr lang="en-GB" sz="2400" dirty="0" smtClean="0"/>
                <a:t>tested, calculating </a:t>
              </a:r>
              <a:r>
                <a:rPr lang="en-GB" sz="2400" dirty="0" smtClean="0"/>
                <a:t>the bearing between the two units with ±2° accuracy. This was based on </a:t>
              </a:r>
              <a:r>
                <a:rPr lang="en-GB" sz="2400" dirty="0" smtClean="0"/>
                <a:t>comparisons with the </a:t>
              </a:r>
              <a:r>
                <a:rPr lang="en-GB" sz="2400" dirty="0" smtClean="0"/>
                <a:t>output from a GPS compass. The data link was also tested to 4km on land, which was more than sufficient for the application. The future work will include developing the system further to incorporate the camera output, as the </a:t>
              </a:r>
              <a:r>
                <a:rPr lang="en-GB" sz="2400" dirty="0" smtClean="0"/>
                <a:t>initial use </a:t>
              </a:r>
              <a:r>
                <a:rPr lang="en-GB" sz="2400" dirty="0" smtClean="0"/>
                <a:t>of GPS for this application has proved promising</a:t>
              </a:r>
              <a:endParaRPr lang="en-GB" sz="2400" dirty="0"/>
            </a:p>
          </p:txBody>
        </p:sp>
        <p:sp>
          <p:nvSpPr>
            <p:cNvPr id="85" name="TextBox 84"/>
            <p:cNvSpPr txBox="1"/>
            <p:nvPr/>
          </p:nvSpPr>
          <p:spPr>
            <a:xfrm>
              <a:off x="11297266" y="5928852"/>
              <a:ext cx="8908025" cy="536467"/>
            </a:xfrm>
            <a:prstGeom prst="rect">
              <a:avLst/>
            </a:prstGeom>
            <a:noFill/>
          </p:spPr>
          <p:txBody>
            <a:bodyPr wrap="square" rtlCol="0">
              <a:spAutoFit/>
            </a:bodyPr>
            <a:lstStyle/>
            <a:p>
              <a:pPr algn="ctr"/>
              <a:r>
                <a:rPr lang="en-GB" sz="3600" b="1" dirty="0" smtClean="0"/>
                <a:t>Conclusion</a:t>
              </a:r>
              <a:r>
                <a:rPr lang="en-GB" b="1" dirty="0" smtClean="0"/>
                <a:t> </a:t>
              </a:r>
              <a:endParaRPr lang="en-GB" b="1" dirty="0"/>
            </a:p>
          </p:txBody>
        </p:sp>
      </p:grpSp>
      <p:pic>
        <p:nvPicPr>
          <p:cNvPr id="86" name="Picture 34"/>
          <p:cNvPicPr>
            <a:picLocks noChangeAspect="1" noChangeArrowheads="1"/>
          </p:cNvPicPr>
          <p:nvPr/>
        </p:nvPicPr>
        <p:blipFill>
          <a:blip r:embed="rId9" cstate="print">
            <a:extLst>
              <a:ext uri="{28A0092B-C50C-407E-A947-70E740481C1C}">
                <a14:useLocalDpi xmlns:a14="http://schemas.microsoft.com/office/drawing/2010/main" xmlns="" val="0"/>
              </a:ext>
            </a:extLst>
          </a:blip>
          <a:srcRect/>
          <a:stretch>
            <a:fillRect/>
          </a:stretch>
        </p:blipFill>
        <p:spPr bwMode="auto">
          <a:xfrm>
            <a:off x="22231133" y="15324083"/>
            <a:ext cx="5916521" cy="450745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lgn="in">
                <a:solidFill>
                  <a:srgbClr val="000000"/>
                </a:solidFill>
                <a:miter lim="800000"/>
                <a:headEnd/>
                <a:tailEnd/>
              </a14:hiddenLine>
            </a:ext>
            <a:ext uri="{AF507438-7753-43E0-B8FC-AC1667EBCBE1}">
              <a14:hiddenEffects xmlns:a14="http://schemas.microsoft.com/office/drawing/2010/main" xmlns="">
                <a:effectLst>
                  <a:outerShdw dist="35921" dir="2700000" algn="ctr" rotWithShape="0">
                    <a:srgbClr val="DDE9EC"/>
                  </a:outerShdw>
                </a:effectLst>
              </a14:hiddenEffects>
            </a:ext>
          </a:extLst>
        </p:spPr>
      </p:pic>
      <p:sp>
        <p:nvSpPr>
          <p:cNvPr id="87" name="TextBox 1"/>
          <p:cNvSpPr txBox="1"/>
          <p:nvPr/>
        </p:nvSpPr>
        <p:spPr>
          <a:xfrm>
            <a:off x="1323474" y="16258210"/>
            <a:ext cx="8277726" cy="830997"/>
          </a:xfrm>
          <a:prstGeom prst="rect">
            <a:avLst/>
          </a:prstGeom>
          <a:solidFill>
            <a:schemeClr val="bg1"/>
          </a:solidFill>
          <a:effectLst>
            <a:softEdge rad="12700"/>
          </a:effectLst>
        </p:spPr>
        <p:txBody>
          <a:bodyPr wrap="square" rtlCol="0">
            <a:spAutoFit/>
          </a:bodyPr>
          <a:lstStyle/>
          <a:p>
            <a:r>
              <a:rPr lang="en-GB" sz="2400" dirty="0" smtClean="0"/>
              <a:t>GPS Receiver placed on a surveyed position, with data logged for an hour</a:t>
            </a:r>
            <a:r>
              <a:rPr lang="en-GB" sz="2400" dirty="0" smtClean="0"/>
              <a:t>. The precision and accuracy could then be calculated</a:t>
            </a:r>
            <a:endParaRPr lang="en-GB" sz="2400" dirty="0"/>
          </a:p>
        </p:txBody>
      </p:sp>
      <p:sp>
        <p:nvSpPr>
          <p:cNvPr id="88" name="TextBox 87"/>
          <p:cNvSpPr txBox="1"/>
          <p:nvPr/>
        </p:nvSpPr>
        <p:spPr>
          <a:xfrm>
            <a:off x="11867564" y="16230231"/>
            <a:ext cx="7042005" cy="461665"/>
          </a:xfrm>
          <a:prstGeom prst="rect">
            <a:avLst/>
          </a:prstGeom>
          <a:solidFill>
            <a:schemeClr val="bg1"/>
          </a:solidFill>
          <a:effectLst>
            <a:softEdge rad="12700"/>
          </a:effectLst>
        </p:spPr>
        <p:txBody>
          <a:bodyPr wrap="square" rtlCol="0">
            <a:spAutoFit/>
          </a:bodyPr>
          <a:lstStyle/>
          <a:p>
            <a:r>
              <a:rPr lang="en-GB" sz="2400" dirty="0" smtClean="0"/>
              <a:t>Repeat of the earlier test, with a high end GPS Receiver </a:t>
            </a:r>
            <a:endParaRPr lang="en-GB" sz="2400" dirty="0"/>
          </a:p>
        </p:txBody>
      </p:sp>
      <p:sp>
        <p:nvSpPr>
          <p:cNvPr id="89" name="TextBox 2"/>
          <p:cNvSpPr txBox="1"/>
          <p:nvPr/>
        </p:nvSpPr>
        <p:spPr>
          <a:xfrm>
            <a:off x="11793491" y="4398182"/>
            <a:ext cx="6951709" cy="1569660"/>
          </a:xfrm>
          <a:prstGeom prst="rect">
            <a:avLst/>
          </a:prstGeom>
          <a:solidFill>
            <a:schemeClr val="bg1"/>
          </a:solidFill>
          <a:effectLst>
            <a:softEdge rad="12700"/>
          </a:effectLst>
        </p:spPr>
        <p:txBody>
          <a:bodyPr wrap="square" rtlCol="0">
            <a:spAutoFit/>
          </a:bodyPr>
          <a:lstStyle/>
          <a:p>
            <a:r>
              <a:rPr lang="en-GB" sz="2400" dirty="0" smtClean="0"/>
              <a:t>Block diagram shows the remote unit on the left &amp; The main unit on the right. Data direction going to and from the </a:t>
            </a:r>
            <a:r>
              <a:rPr lang="en-GB" sz="2400" dirty="0" smtClean="0"/>
              <a:t>PIC MCU. The fished products were assembled in IP rated enclosures</a:t>
            </a:r>
            <a:r>
              <a:rPr lang="en-GB" sz="2400" dirty="0" smtClean="0"/>
              <a:t>.</a:t>
            </a:r>
            <a:endParaRPr lang="en-GB" sz="2400" dirty="0"/>
          </a:p>
        </p:txBody>
      </p:sp>
    </p:spTree>
    <p:extLst>
      <p:ext uri="{BB962C8B-B14F-4D97-AF65-F5344CB8AC3E}">
        <p14:creationId xmlns="" xmlns:p14="http://schemas.microsoft.com/office/powerpoint/2010/main" val="147300342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Foundry</Template>
  <TotalTime>587</TotalTime>
  <Words>412</Words>
  <Application>Microsoft Office PowerPoint</Application>
  <PresentationFormat>Custom</PresentationFormat>
  <Paragraphs>33</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Steven Woodford (P152109)</dc:creator>
  <cp:lastModifiedBy>Steven</cp:lastModifiedBy>
  <cp:revision>20</cp:revision>
  <cp:lastPrinted>2018-04-30T13:04:51Z</cp:lastPrinted>
  <dcterms:created xsi:type="dcterms:W3CDTF">2018-04-26T16:58:04Z</dcterms:created>
  <dcterms:modified xsi:type="dcterms:W3CDTF">2018-05-04T10:31:32Z</dcterms:modified>
</cp:coreProperties>
</file>