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309" r:id="rId21"/>
    <p:sldId id="273" r:id="rId22"/>
    <p:sldId id="274" r:id="rId23"/>
    <p:sldId id="275" r:id="rId24"/>
    <p:sldId id="276" r:id="rId25"/>
    <p:sldId id="277" r:id="rId26"/>
    <p:sldId id="278" r:id="rId27"/>
    <p:sldId id="279" r:id="rId28"/>
    <p:sldId id="280" r:id="rId29"/>
    <p:sldId id="281" r:id="rId30"/>
    <p:sldId id="282" r:id="rId31"/>
    <p:sldId id="310"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7" r:id="rId55"/>
    <p:sldId id="306" r:id="rId56"/>
    <p:sldId id="311"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C1B785-005B-4CA3-A5B6-432515E0990C}" v="14" dt="2020-10-08T13:46:50.819"/>
    <p1510:client id="{FDC0EDEF-0AE6-8CAF-09A7-8313CDE9E1C2}" v="347" dt="2020-10-08T14:30:33.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9" d="100"/>
          <a:sy n="69" d="100"/>
        </p:scale>
        <p:origin x="37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50C1B785-005B-4CA3-A5B6-432515E0990C}"/>
    <pc:docChg chg="addSld delSld modSld addMainMaster delMainMaster">
      <pc:chgData name="Peter Doyle" userId="S::p.doyle@uwtsd.ac.uk::9eb13c6d-8f51-46c9-bcaf-0558aa31b953" providerId="AD" clId="Web-{50C1B785-005B-4CA3-A5B6-432515E0990C}" dt="2020-10-08T13:46:50.819" v="12"/>
      <pc:docMkLst>
        <pc:docMk/>
      </pc:docMkLst>
      <pc:sldChg chg="addSp delSp modSp mod setBg modClrScheme chgLayout">
        <pc:chgData name="Peter Doyle" userId="S::p.doyle@uwtsd.ac.uk::9eb13c6d-8f51-46c9-bcaf-0558aa31b953" providerId="AD" clId="Web-{50C1B785-005B-4CA3-A5B6-432515E0990C}" dt="2020-10-08T13:45:29.944" v="2"/>
        <pc:sldMkLst>
          <pc:docMk/>
          <pc:sldMk cId="109857222" sldId="256"/>
        </pc:sldMkLst>
        <pc:spChg chg="mod">
          <ac:chgData name="Peter Doyle" userId="S::p.doyle@uwtsd.ac.uk::9eb13c6d-8f51-46c9-bcaf-0558aa31b953" providerId="AD" clId="Web-{50C1B785-005B-4CA3-A5B6-432515E0990C}" dt="2020-10-08T13:45:29.944" v="2"/>
          <ac:spMkLst>
            <pc:docMk/>
            <pc:sldMk cId="109857222" sldId="256"/>
            <ac:spMk id="2" creationId="{00000000-0000-0000-0000-000000000000}"/>
          </ac:spMkLst>
        </pc:spChg>
        <pc:spChg chg="mod">
          <ac:chgData name="Peter Doyle" userId="S::p.doyle@uwtsd.ac.uk::9eb13c6d-8f51-46c9-bcaf-0558aa31b953" providerId="AD" clId="Web-{50C1B785-005B-4CA3-A5B6-432515E0990C}" dt="2020-10-08T13:45:29.944" v="2"/>
          <ac:spMkLst>
            <pc:docMk/>
            <pc:sldMk cId="109857222" sldId="256"/>
            <ac:spMk id="3" creationId="{00000000-0000-0000-0000-000000000000}"/>
          </ac:spMkLst>
        </pc:spChg>
        <pc:spChg chg="add">
          <ac:chgData name="Peter Doyle" userId="S::p.doyle@uwtsd.ac.uk::9eb13c6d-8f51-46c9-bcaf-0558aa31b953" providerId="AD" clId="Web-{50C1B785-005B-4CA3-A5B6-432515E0990C}" dt="2020-10-08T13:45:29.944" v="2"/>
          <ac:spMkLst>
            <pc:docMk/>
            <pc:sldMk cId="109857222" sldId="256"/>
            <ac:spMk id="9" creationId="{DCE1AED4-C7FF-4468-BF54-4470A0A3E283}"/>
          </ac:spMkLst>
        </pc:spChg>
        <pc:spChg chg="add">
          <ac:chgData name="Peter Doyle" userId="S::p.doyle@uwtsd.ac.uk::9eb13c6d-8f51-46c9-bcaf-0558aa31b953" providerId="AD" clId="Web-{50C1B785-005B-4CA3-A5B6-432515E0990C}" dt="2020-10-08T13:45:29.944" v="2"/>
          <ac:spMkLst>
            <pc:docMk/>
            <pc:sldMk cId="109857222" sldId="256"/>
            <ac:spMk id="11" creationId="{BDE94FAB-AA60-43B4-A2C3-3A940B9A951A}"/>
          </ac:spMkLst>
        </pc:spChg>
        <pc:picChg chg="add del mod">
          <ac:chgData name="Peter Doyle" userId="S::p.doyle@uwtsd.ac.uk::9eb13c6d-8f51-46c9-bcaf-0558aa31b953" providerId="AD" clId="Web-{50C1B785-005B-4CA3-A5B6-432515E0990C}" dt="2020-10-08T13:45:23.085" v="1"/>
          <ac:picMkLst>
            <pc:docMk/>
            <pc:sldMk cId="109857222" sldId="256"/>
            <ac:picMk id="4" creationId="{72503E8C-2E75-4B2C-8542-8426C106287C}"/>
          </ac:picMkLst>
        </pc:picChg>
        <pc:picChg chg="add">
          <ac:chgData name="Peter Doyle" userId="S::p.doyle@uwtsd.ac.uk::9eb13c6d-8f51-46c9-bcaf-0558aa31b953" providerId="AD" clId="Web-{50C1B785-005B-4CA3-A5B6-432515E0990C}" dt="2020-10-08T13:45:29.944" v="2"/>
          <ac:picMkLst>
            <pc:docMk/>
            <pc:sldMk cId="109857222" sldId="256"/>
            <ac:picMk id="5" creationId="{28B2D2B0-38DB-4514-95B3-B0DCB59DCD1A}"/>
          </ac:picMkLst>
        </pc:picChg>
      </pc:sldChg>
      <pc:sldChg chg="addSp delSp modSp new del">
        <pc:chgData name="Peter Doyle" userId="S::p.doyle@uwtsd.ac.uk::9eb13c6d-8f51-46c9-bcaf-0558aa31b953" providerId="AD" clId="Web-{50C1B785-005B-4CA3-A5B6-432515E0990C}" dt="2020-10-08T13:46:06.866" v="6"/>
        <pc:sldMkLst>
          <pc:docMk/>
          <pc:sldMk cId="1586815940" sldId="257"/>
        </pc:sldMkLst>
        <pc:spChg chg="del">
          <ac:chgData name="Peter Doyle" userId="S::p.doyle@uwtsd.ac.uk::9eb13c6d-8f51-46c9-bcaf-0558aa31b953" providerId="AD" clId="Web-{50C1B785-005B-4CA3-A5B6-432515E0990C}" dt="2020-10-08T13:45:55.507" v="4"/>
          <ac:spMkLst>
            <pc:docMk/>
            <pc:sldMk cId="1586815940" sldId="257"/>
            <ac:spMk id="3" creationId="{E14C3BBB-F656-4911-BC8E-1D35A6D4E8EA}"/>
          </ac:spMkLst>
        </pc:spChg>
        <pc:spChg chg="add mod">
          <ac:chgData name="Peter Doyle" userId="S::p.doyle@uwtsd.ac.uk::9eb13c6d-8f51-46c9-bcaf-0558aa31b953" providerId="AD" clId="Web-{50C1B785-005B-4CA3-A5B6-432515E0990C}" dt="2020-10-08T13:46:03.178" v="5"/>
          <ac:spMkLst>
            <pc:docMk/>
            <pc:sldMk cId="1586815940" sldId="257"/>
            <ac:spMk id="6" creationId="{ECBC737D-A5F7-477B-A65D-1B28A674F728}"/>
          </ac:spMkLst>
        </pc:spChg>
        <pc:picChg chg="add del mod ord">
          <ac:chgData name="Peter Doyle" userId="S::p.doyle@uwtsd.ac.uk::9eb13c6d-8f51-46c9-bcaf-0558aa31b953" providerId="AD" clId="Web-{50C1B785-005B-4CA3-A5B6-432515E0990C}" dt="2020-10-08T13:46:03.178" v="5"/>
          <ac:picMkLst>
            <pc:docMk/>
            <pc:sldMk cId="1586815940" sldId="257"/>
            <ac:picMk id="4" creationId="{0C83176B-314C-40F4-A3A0-09772BD93869}"/>
          </ac:picMkLst>
        </pc:picChg>
      </pc:sldChg>
      <pc:sldChg chg="addSp delSp modSp new del mod setBg">
        <pc:chgData name="Peter Doyle" userId="S::p.doyle@uwtsd.ac.uk::9eb13c6d-8f51-46c9-bcaf-0558aa31b953" providerId="AD" clId="Web-{50C1B785-005B-4CA3-A5B6-432515E0990C}" dt="2020-10-08T13:46:50.819" v="12"/>
        <pc:sldMkLst>
          <pc:docMk/>
          <pc:sldMk cId="4039518513" sldId="257"/>
        </pc:sldMkLst>
        <pc:spChg chg="add del">
          <ac:chgData name="Peter Doyle" userId="S::p.doyle@uwtsd.ac.uk::9eb13c6d-8f51-46c9-bcaf-0558aa31b953" providerId="AD" clId="Web-{50C1B785-005B-4CA3-A5B6-432515E0990C}" dt="2020-10-08T13:46:47.678" v="10"/>
          <ac:spMkLst>
            <pc:docMk/>
            <pc:sldMk cId="4039518513" sldId="257"/>
            <ac:spMk id="2" creationId="{5C751A05-854D-4729-8B3D-F221DE08D07D}"/>
          </ac:spMkLst>
        </pc:spChg>
        <pc:spChg chg="add del">
          <ac:chgData name="Peter Doyle" userId="S::p.doyle@uwtsd.ac.uk::9eb13c6d-8f51-46c9-bcaf-0558aa31b953" providerId="AD" clId="Web-{50C1B785-005B-4CA3-A5B6-432515E0990C}" dt="2020-10-08T13:46:49.147" v="11"/>
          <ac:spMkLst>
            <pc:docMk/>
            <pc:sldMk cId="4039518513" sldId="257"/>
            <ac:spMk id="3" creationId="{14C4E1B0-47F7-4C01-A569-A8E6DC8AFCE0}"/>
          </ac:spMkLst>
        </pc:spChg>
        <pc:spChg chg="add del">
          <ac:chgData name="Peter Doyle" userId="S::p.doyle@uwtsd.ac.uk::9eb13c6d-8f51-46c9-bcaf-0558aa31b953" providerId="AD" clId="Web-{50C1B785-005B-4CA3-A5B6-432515E0990C}" dt="2020-10-08T13:46:47.678" v="10"/>
          <ac:spMkLst>
            <pc:docMk/>
            <pc:sldMk cId="4039518513" sldId="257"/>
            <ac:spMk id="11" creationId="{16B067B1-F4E5-4FDF-813D-C9E872E80075}"/>
          </ac:spMkLst>
        </pc:spChg>
        <pc:picChg chg="add del mod ord">
          <ac:chgData name="Peter Doyle" userId="S::p.doyle@uwtsd.ac.uk::9eb13c6d-8f51-46c9-bcaf-0558aa31b953" providerId="AD" clId="Web-{50C1B785-005B-4CA3-A5B6-432515E0990C}" dt="2020-10-08T13:46:49.147" v="11"/>
          <ac:picMkLst>
            <pc:docMk/>
            <pc:sldMk cId="4039518513" sldId="257"/>
            <ac:picMk id="4" creationId="{CD7F38F1-7EAE-4942-834A-B6E1599A72AA}"/>
          </ac:picMkLst>
        </pc:picChg>
        <pc:cxnChg chg="add del">
          <ac:chgData name="Peter Doyle" userId="S::p.doyle@uwtsd.ac.uk::9eb13c6d-8f51-46c9-bcaf-0558aa31b953" providerId="AD" clId="Web-{50C1B785-005B-4CA3-A5B6-432515E0990C}" dt="2020-10-08T13:46:47.678" v="10"/>
          <ac:cxnSpMkLst>
            <pc:docMk/>
            <pc:sldMk cId="4039518513" sldId="257"/>
            <ac:cxnSpMk id="9" creationId="{353C1207-D1C8-49E3-8837-E2B89D366FAE}"/>
          </ac:cxnSpMkLst>
        </pc:cxnChg>
      </pc:sldChg>
      <pc:sldMasterChg chg="del delSldLayout">
        <pc:chgData name="Peter Doyle" userId="S::p.doyle@uwtsd.ac.uk::9eb13c6d-8f51-46c9-bcaf-0558aa31b953" providerId="AD" clId="Web-{50C1B785-005B-4CA3-A5B6-432515E0990C}" dt="2020-10-08T13:45:29.944" v="2"/>
        <pc:sldMasterMkLst>
          <pc:docMk/>
          <pc:sldMasterMk cId="2460954070" sldId="2147483660"/>
        </pc:sldMasterMkLst>
        <pc:sldLayoutChg chg="del">
          <pc:chgData name="Peter Doyle" userId="S::p.doyle@uwtsd.ac.uk::9eb13c6d-8f51-46c9-bcaf-0558aa31b953" providerId="AD" clId="Web-{50C1B785-005B-4CA3-A5B6-432515E0990C}" dt="2020-10-08T13:45:29.944" v="2"/>
          <pc:sldLayoutMkLst>
            <pc:docMk/>
            <pc:sldMasterMk cId="2460954070" sldId="2147483660"/>
            <pc:sldLayoutMk cId="2385387890" sldId="2147483661"/>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949138452" sldId="2147483662"/>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2591524520" sldId="2147483663"/>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1203092039" sldId="2147483664"/>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733172339" sldId="2147483665"/>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210312558" sldId="2147483666"/>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146388984" sldId="2147483667"/>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171841454" sldId="2147483668"/>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1718958274" sldId="2147483669"/>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2202905451" sldId="2147483670"/>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479445657" sldId="2147483671"/>
          </pc:sldLayoutMkLst>
        </pc:sldLayoutChg>
      </pc:sldMasterChg>
      <pc:sldMasterChg chg="add replId addSldLayout">
        <pc:chgData name="Peter Doyle" userId="S::p.doyle@uwtsd.ac.uk::9eb13c6d-8f51-46c9-bcaf-0558aa31b953" providerId="AD" clId="Web-{50C1B785-005B-4CA3-A5B6-432515E0990C}" dt="2020-10-08T13:45:29.944" v="2"/>
        <pc:sldMasterMkLst>
          <pc:docMk/>
          <pc:sldMasterMk cId="909885130" sldId="2147483672"/>
        </pc:sldMasterMkLst>
        <pc:sldLayoutChg chg="add">
          <pc:chgData name="Peter Doyle" userId="S::p.doyle@uwtsd.ac.uk::9eb13c6d-8f51-46c9-bcaf-0558aa31b953" providerId="AD" clId="Web-{50C1B785-005B-4CA3-A5B6-432515E0990C}" dt="2020-10-08T13:45:29.944" v="2"/>
          <pc:sldLayoutMkLst>
            <pc:docMk/>
            <pc:sldMasterMk cId="909885130" sldId="2147483672"/>
            <pc:sldLayoutMk cId="2226272753" sldId="2147483673"/>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1560290571" sldId="2147483674"/>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2365214197" sldId="2147483675"/>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731536834" sldId="2147483676"/>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211662302" sldId="2147483677"/>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702604580" sldId="2147483678"/>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3920490166" sldId="2147483679"/>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3666286018" sldId="2147483680"/>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613971456" sldId="2147483681"/>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2747226804" sldId="2147483682"/>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4111505014" sldId="2147483683"/>
          </pc:sldLayoutMkLst>
        </pc:sldLayoutChg>
      </pc:sldMasterChg>
    </pc:docChg>
  </pc:docChgLst>
  <pc:docChgLst>
    <pc:chgData name="Peter Doyle" userId="S::p.doyle@uwtsd.ac.uk::9eb13c6d-8f51-46c9-bcaf-0558aa31b953" providerId="AD" clId="Web-{FDC0EDEF-0AE6-8CAF-09A7-8313CDE9E1C2}"/>
    <pc:docChg chg="addSld modSld sldOrd">
      <pc:chgData name="Peter Doyle" userId="S::p.doyle@uwtsd.ac.uk::9eb13c6d-8f51-46c9-bcaf-0558aa31b953" providerId="AD" clId="Web-{FDC0EDEF-0AE6-8CAF-09A7-8313CDE9E1C2}" dt="2020-10-08T14:30:33.073" v="329" actId="20577"/>
      <pc:docMkLst>
        <pc:docMk/>
      </pc:docMkLst>
      <pc:sldChg chg="addAnim modAnim">
        <pc:chgData name="Peter Doyle" userId="S::p.doyle@uwtsd.ac.uk::9eb13c6d-8f51-46c9-bcaf-0558aa31b953" providerId="AD" clId="Web-{FDC0EDEF-0AE6-8CAF-09A7-8313CDE9E1C2}" dt="2020-10-08T13:58:58.475" v="2"/>
        <pc:sldMkLst>
          <pc:docMk/>
          <pc:sldMk cId="2562640843" sldId="257"/>
        </pc:sldMkLst>
      </pc:sldChg>
      <pc:sldChg chg="addAnim modAnim">
        <pc:chgData name="Peter Doyle" userId="S::p.doyle@uwtsd.ac.uk::9eb13c6d-8f51-46c9-bcaf-0558aa31b953" providerId="AD" clId="Web-{FDC0EDEF-0AE6-8CAF-09A7-8313CDE9E1C2}" dt="2020-10-08T13:59:02.709" v="5"/>
        <pc:sldMkLst>
          <pc:docMk/>
          <pc:sldMk cId="2473176892" sldId="258"/>
        </pc:sldMkLst>
      </pc:sldChg>
      <pc:sldChg chg="addAnim modAnim">
        <pc:chgData name="Peter Doyle" userId="S::p.doyle@uwtsd.ac.uk::9eb13c6d-8f51-46c9-bcaf-0558aa31b953" providerId="AD" clId="Web-{FDC0EDEF-0AE6-8CAF-09A7-8313CDE9E1C2}" dt="2020-10-08T13:59:31.070" v="8"/>
        <pc:sldMkLst>
          <pc:docMk/>
          <pc:sldMk cId="829206613" sldId="261"/>
        </pc:sldMkLst>
      </pc:sldChg>
      <pc:sldChg chg="addAnim modAnim">
        <pc:chgData name="Peter Doyle" userId="S::p.doyle@uwtsd.ac.uk::9eb13c6d-8f51-46c9-bcaf-0558aa31b953" providerId="AD" clId="Web-{FDC0EDEF-0AE6-8CAF-09A7-8313CDE9E1C2}" dt="2020-10-08T13:59:37.602" v="11"/>
        <pc:sldMkLst>
          <pc:docMk/>
          <pc:sldMk cId="459491584" sldId="262"/>
        </pc:sldMkLst>
      </pc:sldChg>
      <pc:sldChg chg="addAnim modAnim">
        <pc:chgData name="Peter Doyle" userId="S::p.doyle@uwtsd.ac.uk::9eb13c6d-8f51-46c9-bcaf-0558aa31b953" providerId="AD" clId="Web-{FDC0EDEF-0AE6-8CAF-09A7-8313CDE9E1C2}" dt="2020-10-08T13:59:42.196" v="14"/>
        <pc:sldMkLst>
          <pc:docMk/>
          <pc:sldMk cId="1934562273" sldId="263"/>
        </pc:sldMkLst>
      </pc:sldChg>
      <pc:sldChg chg="addAnim modAnim">
        <pc:chgData name="Peter Doyle" userId="S::p.doyle@uwtsd.ac.uk::9eb13c6d-8f51-46c9-bcaf-0558aa31b953" providerId="AD" clId="Web-{FDC0EDEF-0AE6-8CAF-09A7-8313CDE9E1C2}" dt="2020-10-08T13:59:47.806" v="17"/>
        <pc:sldMkLst>
          <pc:docMk/>
          <pc:sldMk cId="937481716" sldId="264"/>
        </pc:sldMkLst>
      </pc:sldChg>
      <pc:sldChg chg="addAnim modAnim">
        <pc:chgData name="Peter Doyle" userId="S::p.doyle@uwtsd.ac.uk::9eb13c6d-8f51-46c9-bcaf-0558aa31b953" providerId="AD" clId="Web-{FDC0EDEF-0AE6-8CAF-09A7-8313CDE9E1C2}" dt="2020-10-08T13:59:54.415" v="20"/>
        <pc:sldMkLst>
          <pc:docMk/>
          <pc:sldMk cId="1906052924" sldId="265"/>
        </pc:sldMkLst>
      </pc:sldChg>
      <pc:sldChg chg="addAnim modAnim">
        <pc:chgData name="Peter Doyle" userId="S::p.doyle@uwtsd.ac.uk::9eb13c6d-8f51-46c9-bcaf-0558aa31b953" providerId="AD" clId="Web-{FDC0EDEF-0AE6-8CAF-09A7-8313CDE9E1C2}" dt="2020-10-08T14:00:00.681" v="23"/>
        <pc:sldMkLst>
          <pc:docMk/>
          <pc:sldMk cId="1916754391" sldId="266"/>
        </pc:sldMkLst>
      </pc:sldChg>
      <pc:sldChg chg="addAnim modAnim">
        <pc:chgData name="Peter Doyle" userId="S::p.doyle@uwtsd.ac.uk::9eb13c6d-8f51-46c9-bcaf-0558aa31b953" providerId="AD" clId="Web-{FDC0EDEF-0AE6-8CAF-09A7-8313CDE9E1C2}" dt="2020-10-08T14:00:08.151" v="26"/>
        <pc:sldMkLst>
          <pc:docMk/>
          <pc:sldMk cId="3673679511" sldId="267"/>
        </pc:sldMkLst>
      </pc:sldChg>
      <pc:sldChg chg="modSp addAnim modAnim">
        <pc:chgData name="Peter Doyle" userId="S::p.doyle@uwtsd.ac.uk::9eb13c6d-8f51-46c9-bcaf-0558aa31b953" providerId="AD" clId="Web-{FDC0EDEF-0AE6-8CAF-09A7-8313CDE9E1C2}" dt="2020-10-08T14:00:24.464" v="30"/>
        <pc:sldMkLst>
          <pc:docMk/>
          <pc:sldMk cId="1857096304" sldId="270"/>
        </pc:sldMkLst>
        <pc:spChg chg="mod">
          <ac:chgData name="Peter Doyle" userId="S::p.doyle@uwtsd.ac.uk::9eb13c6d-8f51-46c9-bcaf-0558aa31b953" providerId="AD" clId="Web-{FDC0EDEF-0AE6-8CAF-09A7-8313CDE9E1C2}" dt="2020-10-08T14:00:20.433" v="27" actId="1076"/>
          <ac:spMkLst>
            <pc:docMk/>
            <pc:sldMk cId="1857096304" sldId="270"/>
            <ac:spMk id="3" creationId="{00000000-0000-0000-0000-000000000000}"/>
          </ac:spMkLst>
        </pc:spChg>
      </pc:sldChg>
      <pc:sldChg chg="addAnim modAnim">
        <pc:chgData name="Peter Doyle" userId="S::p.doyle@uwtsd.ac.uk::9eb13c6d-8f51-46c9-bcaf-0558aa31b953" providerId="AD" clId="Web-{FDC0EDEF-0AE6-8CAF-09A7-8313CDE9E1C2}" dt="2020-10-08T14:00:30.652" v="33"/>
        <pc:sldMkLst>
          <pc:docMk/>
          <pc:sldMk cId="1409012646" sldId="271"/>
        </pc:sldMkLst>
      </pc:sldChg>
      <pc:sldChg chg="addAnim modAnim">
        <pc:chgData name="Peter Doyle" userId="S::p.doyle@uwtsd.ac.uk::9eb13c6d-8f51-46c9-bcaf-0558aa31b953" providerId="AD" clId="Web-{FDC0EDEF-0AE6-8CAF-09A7-8313CDE9E1C2}" dt="2020-10-08T14:00:36.902" v="36"/>
        <pc:sldMkLst>
          <pc:docMk/>
          <pc:sldMk cId="496671682" sldId="273"/>
        </pc:sldMkLst>
      </pc:sldChg>
      <pc:sldChg chg="modSp addAnim modAnim">
        <pc:chgData name="Peter Doyle" userId="S::p.doyle@uwtsd.ac.uk::9eb13c6d-8f51-46c9-bcaf-0558aa31b953" providerId="AD" clId="Web-{FDC0EDEF-0AE6-8CAF-09A7-8313CDE9E1C2}" dt="2020-10-08T14:01:11.436" v="45"/>
        <pc:sldMkLst>
          <pc:docMk/>
          <pc:sldMk cId="3263979128" sldId="274"/>
        </pc:sldMkLst>
        <pc:spChg chg="mod">
          <ac:chgData name="Peter Doyle" userId="S::p.doyle@uwtsd.ac.uk::9eb13c6d-8f51-46c9-bcaf-0558aa31b953" providerId="AD" clId="Web-{FDC0EDEF-0AE6-8CAF-09A7-8313CDE9E1C2}" dt="2020-10-08T14:00:49.153" v="38" actId="14100"/>
          <ac:spMkLst>
            <pc:docMk/>
            <pc:sldMk cId="3263979128" sldId="274"/>
            <ac:spMk id="3" creationId="{00000000-0000-0000-0000-000000000000}"/>
          </ac:spMkLst>
        </pc:spChg>
        <pc:spChg chg="mod">
          <ac:chgData name="Peter Doyle" userId="S::p.doyle@uwtsd.ac.uk::9eb13c6d-8f51-46c9-bcaf-0558aa31b953" providerId="AD" clId="Web-{FDC0EDEF-0AE6-8CAF-09A7-8313CDE9E1C2}" dt="2020-10-08T14:00:58.841" v="39" actId="14100"/>
          <ac:spMkLst>
            <pc:docMk/>
            <pc:sldMk cId="3263979128" sldId="274"/>
            <ac:spMk id="4" creationId="{00000000-0000-0000-0000-000000000000}"/>
          </ac:spMkLst>
        </pc:spChg>
      </pc:sldChg>
      <pc:sldChg chg="addAnim modAnim">
        <pc:chgData name="Peter Doyle" userId="S::p.doyle@uwtsd.ac.uk::9eb13c6d-8f51-46c9-bcaf-0558aa31b953" providerId="AD" clId="Web-{FDC0EDEF-0AE6-8CAF-09A7-8313CDE9E1C2}" dt="2020-10-08T14:01:19.233" v="48"/>
        <pc:sldMkLst>
          <pc:docMk/>
          <pc:sldMk cId="3643749205" sldId="275"/>
        </pc:sldMkLst>
      </pc:sldChg>
      <pc:sldChg chg="addAnim modAnim">
        <pc:chgData name="Peter Doyle" userId="S::p.doyle@uwtsd.ac.uk::9eb13c6d-8f51-46c9-bcaf-0558aa31b953" providerId="AD" clId="Web-{FDC0EDEF-0AE6-8CAF-09A7-8313CDE9E1C2}" dt="2020-10-08T14:01:24.608" v="51"/>
        <pc:sldMkLst>
          <pc:docMk/>
          <pc:sldMk cId="2763623347" sldId="276"/>
        </pc:sldMkLst>
      </pc:sldChg>
      <pc:sldChg chg="addAnim modAnim">
        <pc:chgData name="Peter Doyle" userId="S::p.doyle@uwtsd.ac.uk::9eb13c6d-8f51-46c9-bcaf-0558aa31b953" providerId="AD" clId="Web-{FDC0EDEF-0AE6-8CAF-09A7-8313CDE9E1C2}" dt="2020-10-08T14:01:30.109" v="54"/>
        <pc:sldMkLst>
          <pc:docMk/>
          <pc:sldMk cId="2909503804" sldId="277"/>
        </pc:sldMkLst>
      </pc:sldChg>
      <pc:sldChg chg="addAnim modAnim">
        <pc:chgData name="Peter Doyle" userId="S::p.doyle@uwtsd.ac.uk::9eb13c6d-8f51-46c9-bcaf-0558aa31b953" providerId="AD" clId="Web-{FDC0EDEF-0AE6-8CAF-09A7-8313CDE9E1C2}" dt="2020-10-08T14:01:36.265" v="57"/>
        <pc:sldMkLst>
          <pc:docMk/>
          <pc:sldMk cId="1444015510" sldId="278"/>
        </pc:sldMkLst>
      </pc:sldChg>
      <pc:sldChg chg="addAnim modAnim">
        <pc:chgData name="Peter Doyle" userId="S::p.doyle@uwtsd.ac.uk::9eb13c6d-8f51-46c9-bcaf-0558aa31b953" providerId="AD" clId="Web-{FDC0EDEF-0AE6-8CAF-09A7-8313CDE9E1C2}" dt="2020-10-08T14:01:42.234" v="60"/>
        <pc:sldMkLst>
          <pc:docMk/>
          <pc:sldMk cId="4148364659" sldId="279"/>
        </pc:sldMkLst>
      </pc:sldChg>
      <pc:sldChg chg="addAnim modAnim">
        <pc:chgData name="Peter Doyle" userId="S::p.doyle@uwtsd.ac.uk::9eb13c6d-8f51-46c9-bcaf-0558aa31b953" providerId="AD" clId="Web-{FDC0EDEF-0AE6-8CAF-09A7-8313CDE9E1C2}" dt="2020-10-08T14:01:47.813" v="63"/>
        <pc:sldMkLst>
          <pc:docMk/>
          <pc:sldMk cId="3792538675" sldId="280"/>
        </pc:sldMkLst>
      </pc:sldChg>
      <pc:sldChg chg="modSp addAnim modAnim">
        <pc:chgData name="Peter Doyle" userId="S::p.doyle@uwtsd.ac.uk::9eb13c6d-8f51-46c9-bcaf-0558aa31b953" providerId="AD" clId="Web-{FDC0EDEF-0AE6-8CAF-09A7-8313CDE9E1C2}" dt="2020-10-08T14:01:58.954" v="69"/>
        <pc:sldMkLst>
          <pc:docMk/>
          <pc:sldMk cId="793060914" sldId="281"/>
        </pc:sldMkLst>
        <pc:spChg chg="mod">
          <ac:chgData name="Peter Doyle" userId="S::p.doyle@uwtsd.ac.uk::9eb13c6d-8f51-46c9-bcaf-0558aa31b953" providerId="AD" clId="Web-{FDC0EDEF-0AE6-8CAF-09A7-8313CDE9E1C2}" dt="2020-10-08T14:01:53.501" v="64" actId="20577"/>
          <ac:spMkLst>
            <pc:docMk/>
            <pc:sldMk cId="793060914" sldId="281"/>
            <ac:spMk id="3" creationId="{00000000-0000-0000-0000-000000000000}"/>
          </ac:spMkLst>
        </pc:spChg>
      </pc:sldChg>
      <pc:sldChg chg="modSp addAnim modAnim">
        <pc:chgData name="Peter Doyle" userId="S::p.doyle@uwtsd.ac.uk::9eb13c6d-8f51-46c9-bcaf-0558aa31b953" providerId="AD" clId="Web-{FDC0EDEF-0AE6-8CAF-09A7-8313CDE9E1C2}" dt="2020-10-08T14:02:10.205" v="78"/>
        <pc:sldMkLst>
          <pc:docMk/>
          <pc:sldMk cId="346626698" sldId="282"/>
        </pc:sldMkLst>
        <pc:spChg chg="mod">
          <ac:chgData name="Peter Doyle" userId="S::p.doyle@uwtsd.ac.uk::9eb13c6d-8f51-46c9-bcaf-0558aa31b953" providerId="AD" clId="Web-{FDC0EDEF-0AE6-8CAF-09A7-8313CDE9E1C2}" dt="2020-10-08T14:02:07.486" v="74" actId="20577"/>
          <ac:spMkLst>
            <pc:docMk/>
            <pc:sldMk cId="346626698" sldId="282"/>
            <ac:spMk id="3" creationId="{00000000-0000-0000-0000-000000000000}"/>
          </ac:spMkLst>
        </pc:spChg>
      </pc:sldChg>
      <pc:sldChg chg="addAnim modAnim">
        <pc:chgData name="Peter Doyle" userId="S::p.doyle@uwtsd.ac.uk::9eb13c6d-8f51-46c9-bcaf-0558aa31b953" providerId="AD" clId="Web-{FDC0EDEF-0AE6-8CAF-09A7-8313CDE9E1C2}" dt="2020-10-08T14:02:19.315" v="81"/>
        <pc:sldMkLst>
          <pc:docMk/>
          <pc:sldMk cId="2330811244" sldId="284"/>
        </pc:sldMkLst>
      </pc:sldChg>
      <pc:sldChg chg="addAnim modAnim">
        <pc:chgData name="Peter Doyle" userId="S::p.doyle@uwtsd.ac.uk::9eb13c6d-8f51-46c9-bcaf-0558aa31b953" providerId="AD" clId="Web-{FDC0EDEF-0AE6-8CAF-09A7-8313CDE9E1C2}" dt="2020-10-08T14:02:24.205" v="84"/>
        <pc:sldMkLst>
          <pc:docMk/>
          <pc:sldMk cId="2417573176" sldId="285"/>
        </pc:sldMkLst>
      </pc:sldChg>
      <pc:sldChg chg="modSp addAnim modAnim">
        <pc:chgData name="Peter Doyle" userId="S::p.doyle@uwtsd.ac.uk::9eb13c6d-8f51-46c9-bcaf-0558aa31b953" providerId="AD" clId="Web-{FDC0EDEF-0AE6-8CAF-09A7-8313CDE9E1C2}" dt="2020-10-08T14:02:34.690" v="95"/>
        <pc:sldMkLst>
          <pc:docMk/>
          <pc:sldMk cId="857535201" sldId="286"/>
        </pc:sldMkLst>
        <pc:spChg chg="mod">
          <ac:chgData name="Peter Doyle" userId="S::p.doyle@uwtsd.ac.uk::9eb13c6d-8f51-46c9-bcaf-0558aa31b953" providerId="AD" clId="Web-{FDC0EDEF-0AE6-8CAF-09A7-8313CDE9E1C2}" dt="2020-10-08T14:02:33.112" v="91" actId="20577"/>
          <ac:spMkLst>
            <pc:docMk/>
            <pc:sldMk cId="857535201" sldId="286"/>
            <ac:spMk id="3" creationId="{00000000-0000-0000-0000-000000000000}"/>
          </ac:spMkLst>
        </pc:spChg>
      </pc:sldChg>
      <pc:sldChg chg="modSp addAnim modAnim">
        <pc:chgData name="Peter Doyle" userId="S::p.doyle@uwtsd.ac.uk::9eb13c6d-8f51-46c9-bcaf-0558aa31b953" providerId="AD" clId="Web-{FDC0EDEF-0AE6-8CAF-09A7-8313CDE9E1C2}" dt="2020-10-08T14:02:43.894" v="104"/>
        <pc:sldMkLst>
          <pc:docMk/>
          <pc:sldMk cId="2676947350" sldId="287"/>
        </pc:sldMkLst>
        <pc:spChg chg="mod">
          <ac:chgData name="Peter Doyle" userId="S::p.doyle@uwtsd.ac.uk::9eb13c6d-8f51-46c9-bcaf-0558aa31b953" providerId="AD" clId="Web-{FDC0EDEF-0AE6-8CAF-09A7-8313CDE9E1C2}" dt="2020-10-08T14:02:42.113" v="100" actId="20577"/>
          <ac:spMkLst>
            <pc:docMk/>
            <pc:sldMk cId="2676947350" sldId="287"/>
            <ac:spMk id="3" creationId="{00000000-0000-0000-0000-000000000000}"/>
          </ac:spMkLst>
        </pc:spChg>
      </pc:sldChg>
      <pc:sldChg chg="modSp addAnim modAnim">
        <pc:chgData name="Peter Doyle" userId="S::p.doyle@uwtsd.ac.uk::9eb13c6d-8f51-46c9-bcaf-0558aa31b953" providerId="AD" clId="Web-{FDC0EDEF-0AE6-8CAF-09A7-8313CDE9E1C2}" dt="2020-10-08T14:02:57.114" v="115"/>
        <pc:sldMkLst>
          <pc:docMk/>
          <pc:sldMk cId="554959318" sldId="288"/>
        </pc:sldMkLst>
        <pc:spChg chg="mod">
          <ac:chgData name="Peter Doyle" userId="S::p.doyle@uwtsd.ac.uk::9eb13c6d-8f51-46c9-bcaf-0558aa31b953" providerId="AD" clId="Web-{FDC0EDEF-0AE6-8CAF-09A7-8313CDE9E1C2}" dt="2020-10-08T14:02:55.410" v="111" actId="20577"/>
          <ac:spMkLst>
            <pc:docMk/>
            <pc:sldMk cId="554959318" sldId="288"/>
            <ac:spMk id="3" creationId="{00000000-0000-0000-0000-000000000000}"/>
          </ac:spMkLst>
        </pc:spChg>
      </pc:sldChg>
      <pc:sldChg chg="addAnim modAnim">
        <pc:chgData name="Peter Doyle" userId="S::p.doyle@uwtsd.ac.uk::9eb13c6d-8f51-46c9-bcaf-0558aa31b953" providerId="AD" clId="Web-{FDC0EDEF-0AE6-8CAF-09A7-8313CDE9E1C2}" dt="2020-10-08T14:03:04.067" v="118"/>
        <pc:sldMkLst>
          <pc:docMk/>
          <pc:sldMk cId="487945814" sldId="289"/>
        </pc:sldMkLst>
      </pc:sldChg>
      <pc:sldChg chg="modSp addAnim modAnim">
        <pc:chgData name="Peter Doyle" userId="S::p.doyle@uwtsd.ac.uk::9eb13c6d-8f51-46c9-bcaf-0558aa31b953" providerId="AD" clId="Web-{FDC0EDEF-0AE6-8CAF-09A7-8313CDE9E1C2}" dt="2020-10-08T14:03:14.630" v="128" actId="20577"/>
        <pc:sldMkLst>
          <pc:docMk/>
          <pc:sldMk cId="1267232681" sldId="290"/>
        </pc:sldMkLst>
        <pc:spChg chg="mod">
          <ac:chgData name="Peter Doyle" userId="S::p.doyle@uwtsd.ac.uk::9eb13c6d-8f51-46c9-bcaf-0558aa31b953" providerId="AD" clId="Web-{FDC0EDEF-0AE6-8CAF-09A7-8313CDE9E1C2}" dt="2020-10-08T14:03:14.630" v="128" actId="20577"/>
          <ac:spMkLst>
            <pc:docMk/>
            <pc:sldMk cId="1267232681" sldId="290"/>
            <ac:spMk id="3" creationId="{00000000-0000-0000-0000-000000000000}"/>
          </ac:spMkLst>
        </pc:spChg>
      </pc:sldChg>
      <pc:sldChg chg="addAnim modAnim">
        <pc:chgData name="Peter Doyle" userId="S::p.doyle@uwtsd.ac.uk::9eb13c6d-8f51-46c9-bcaf-0558aa31b953" providerId="AD" clId="Web-{FDC0EDEF-0AE6-8CAF-09A7-8313CDE9E1C2}" dt="2020-10-08T14:03:23.787" v="132"/>
        <pc:sldMkLst>
          <pc:docMk/>
          <pc:sldMk cId="2938974421" sldId="291"/>
        </pc:sldMkLst>
      </pc:sldChg>
      <pc:sldChg chg="addAnim modAnim">
        <pc:chgData name="Peter Doyle" userId="S::p.doyle@uwtsd.ac.uk::9eb13c6d-8f51-46c9-bcaf-0558aa31b953" providerId="AD" clId="Web-{FDC0EDEF-0AE6-8CAF-09A7-8313CDE9E1C2}" dt="2020-10-08T14:03:29.881" v="135"/>
        <pc:sldMkLst>
          <pc:docMk/>
          <pc:sldMk cId="337415771" sldId="292"/>
        </pc:sldMkLst>
      </pc:sldChg>
      <pc:sldChg chg="addAnim modAnim">
        <pc:chgData name="Peter Doyle" userId="S::p.doyle@uwtsd.ac.uk::9eb13c6d-8f51-46c9-bcaf-0558aa31b953" providerId="AD" clId="Web-{FDC0EDEF-0AE6-8CAF-09A7-8313CDE9E1C2}" dt="2020-10-08T14:03:37.944" v="138"/>
        <pc:sldMkLst>
          <pc:docMk/>
          <pc:sldMk cId="2581134443" sldId="293"/>
        </pc:sldMkLst>
      </pc:sldChg>
      <pc:sldChg chg="modSp addAnim modAnim">
        <pc:chgData name="Peter Doyle" userId="S::p.doyle@uwtsd.ac.uk::9eb13c6d-8f51-46c9-bcaf-0558aa31b953" providerId="AD" clId="Web-{FDC0EDEF-0AE6-8CAF-09A7-8313CDE9E1C2}" dt="2020-10-08T14:03:47.788" v="147"/>
        <pc:sldMkLst>
          <pc:docMk/>
          <pc:sldMk cId="322415252" sldId="294"/>
        </pc:sldMkLst>
        <pc:spChg chg="mod">
          <ac:chgData name="Peter Doyle" userId="S::p.doyle@uwtsd.ac.uk::9eb13c6d-8f51-46c9-bcaf-0558aa31b953" providerId="AD" clId="Web-{FDC0EDEF-0AE6-8CAF-09A7-8313CDE9E1C2}" dt="2020-10-08T14:03:45.960" v="143" actId="20577"/>
          <ac:spMkLst>
            <pc:docMk/>
            <pc:sldMk cId="322415252" sldId="294"/>
            <ac:spMk id="3" creationId="{00000000-0000-0000-0000-000000000000}"/>
          </ac:spMkLst>
        </pc:spChg>
      </pc:sldChg>
      <pc:sldChg chg="modSp addAnim modAnim">
        <pc:chgData name="Peter Doyle" userId="S::p.doyle@uwtsd.ac.uk::9eb13c6d-8f51-46c9-bcaf-0558aa31b953" providerId="AD" clId="Web-{FDC0EDEF-0AE6-8CAF-09A7-8313CDE9E1C2}" dt="2020-10-08T14:04:10.946" v="173"/>
        <pc:sldMkLst>
          <pc:docMk/>
          <pc:sldMk cId="1684939667" sldId="295"/>
        </pc:sldMkLst>
        <pc:spChg chg="mod">
          <ac:chgData name="Peter Doyle" userId="S::p.doyle@uwtsd.ac.uk::9eb13c6d-8f51-46c9-bcaf-0558aa31b953" providerId="AD" clId="Web-{FDC0EDEF-0AE6-8CAF-09A7-8313CDE9E1C2}" dt="2020-10-08T14:04:08.962" v="169" actId="20577"/>
          <ac:spMkLst>
            <pc:docMk/>
            <pc:sldMk cId="1684939667" sldId="295"/>
            <ac:spMk id="3" creationId="{00000000-0000-0000-0000-000000000000}"/>
          </ac:spMkLst>
        </pc:spChg>
      </pc:sldChg>
      <pc:sldChg chg="modSp addAnim modAnim">
        <pc:chgData name="Peter Doyle" userId="S::p.doyle@uwtsd.ac.uk::9eb13c6d-8f51-46c9-bcaf-0558aa31b953" providerId="AD" clId="Web-{FDC0EDEF-0AE6-8CAF-09A7-8313CDE9E1C2}" dt="2020-10-08T14:04:24.212" v="182"/>
        <pc:sldMkLst>
          <pc:docMk/>
          <pc:sldMk cId="3096801676" sldId="296"/>
        </pc:sldMkLst>
        <pc:spChg chg="mod">
          <ac:chgData name="Peter Doyle" userId="S::p.doyle@uwtsd.ac.uk::9eb13c6d-8f51-46c9-bcaf-0558aa31b953" providerId="AD" clId="Web-{FDC0EDEF-0AE6-8CAF-09A7-8313CDE9E1C2}" dt="2020-10-08T14:04:22.306" v="178" actId="20577"/>
          <ac:spMkLst>
            <pc:docMk/>
            <pc:sldMk cId="3096801676" sldId="296"/>
            <ac:spMk id="3" creationId="{00000000-0000-0000-0000-000000000000}"/>
          </ac:spMkLst>
        </pc:spChg>
      </pc:sldChg>
      <pc:sldChg chg="modSp addAnim modAnim">
        <pc:chgData name="Peter Doyle" userId="S::p.doyle@uwtsd.ac.uk::9eb13c6d-8f51-46c9-bcaf-0558aa31b953" providerId="AD" clId="Web-{FDC0EDEF-0AE6-8CAF-09A7-8313CDE9E1C2}" dt="2020-10-08T14:04:34.322" v="188"/>
        <pc:sldMkLst>
          <pc:docMk/>
          <pc:sldMk cId="917864977" sldId="297"/>
        </pc:sldMkLst>
        <pc:spChg chg="mod">
          <ac:chgData name="Peter Doyle" userId="S::p.doyle@uwtsd.ac.uk::9eb13c6d-8f51-46c9-bcaf-0558aa31b953" providerId="AD" clId="Web-{FDC0EDEF-0AE6-8CAF-09A7-8313CDE9E1C2}" dt="2020-10-08T14:04:28.932" v="183" actId="20577"/>
          <ac:spMkLst>
            <pc:docMk/>
            <pc:sldMk cId="917864977" sldId="297"/>
            <ac:spMk id="3" creationId="{00000000-0000-0000-0000-000000000000}"/>
          </ac:spMkLst>
        </pc:spChg>
      </pc:sldChg>
      <pc:sldChg chg="modSp addAnim modAnim">
        <pc:chgData name="Peter Doyle" userId="S::p.doyle@uwtsd.ac.uk::9eb13c6d-8f51-46c9-bcaf-0558aa31b953" providerId="AD" clId="Web-{FDC0EDEF-0AE6-8CAF-09A7-8313CDE9E1C2}" dt="2020-10-08T14:04:43.792" v="199"/>
        <pc:sldMkLst>
          <pc:docMk/>
          <pc:sldMk cId="102113977" sldId="298"/>
        </pc:sldMkLst>
        <pc:spChg chg="mod">
          <ac:chgData name="Peter Doyle" userId="S::p.doyle@uwtsd.ac.uk::9eb13c6d-8f51-46c9-bcaf-0558aa31b953" providerId="AD" clId="Web-{FDC0EDEF-0AE6-8CAF-09A7-8313CDE9E1C2}" dt="2020-10-08T14:04:42.104" v="195" actId="20577"/>
          <ac:spMkLst>
            <pc:docMk/>
            <pc:sldMk cId="102113977" sldId="298"/>
            <ac:spMk id="3" creationId="{00000000-0000-0000-0000-000000000000}"/>
          </ac:spMkLst>
        </pc:spChg>
      </pc:sldChg>
      <pc:sldChg chg="modSp addAnim modAnim">
        <pc:chgData name="Peter Doyle" userId="S::p.doyle@uwtsd.ac.uk::9eb13c6d-8f51-46c9-bcaf-0558aa31b953" providerId="AD" clId="Web-{FDC0EDEF-0AE6-8CAF-09A7-8313CDE9E1C2}" dt="2020-10-08T14:04:52.495" v="208"/>
        <pc:sldMkLst>
          <pc:docMk/>
          <pc:sldMk cId="1229251701" sldId="299"/>
        </pc:sldMkLst>
        <pc:spChg chg="mod">
          <ac:chgData name="Peter Doyle" userId="S::p.doyle@uwtsd.ac.uk::9eb13c6d-8f51-46c9-bcaf-0558aa31b953" providerId="AD" clId="Web-{FDC0EDEF-0AE6-8CAF-09A7-8313CDE9E1C2}" dt="2020-10-08T14:04:50.745" v="204" actId="20577"/>
          <ac:spMkLst>
            <pc:docMk/>
            <pc:sldMk cId="1229251701" sldId="299"/>
            <ac:spMk id="3" creationId="{00000000-0000-0000-0000-000000000000}"/>
          </ac:spMkLst>
        </pc:spChg>
      </pc:sldChg>
      <pc:sldChg chg="modSp addAnim modAnim">
        <pc:chgData name="Peter Doyle" userId="S::p.doyle@uwtsd.ac.uk::9eb13c6d-8f51-46c9-bcaf-0558aa31b953" providerId="AD" clId="Web-{FDC0EDEF-0AE6-8CAF-09A7-8313CDE9E1C2}" dt="2020-10-08T14:05:09.575" v="225"/>
        <pc:sldMkLst>
          <pc:docMk/>
          <pc:sldMk cId="3991261453" sldId="300"/>
        </pc:sldMkLst>
        <pc:spChg chg="mod">
          <ac:chgData name="Peter Doyle" userId="S::p.doyle@uwtsd.ac.uk::9eb13c6d-8f51-46c9-bcaf-0558aa31b953" providerId="AD" clId="Web-{FDC0EDEF-0AE6-8CAF-09A7-8313CDE9E1C2}" dt="2020-10-08T14:05:07.809" v="221" actId="20577"/>
          <ac:spMkLst>
            <pc:docMk/>
            <pc:sldMk cId="3991261453" sldId="300"/>
            <ac:spMk id="3" creationId="{00000000-0000-0000-0000-000000000000}"/>
          </ac:spMkLst>
        </pc:spChg>
      </pc:sldChg>
      <pc:sldChg chg="modSp addAnim modAnim">
        <pc:chgData name="Peter Doyle" userId="S::p.doyle@uwtsd.ac.uk::9eb13c6d-8f51-46c9-bcaf-0558aa31b953" providerId="AD" clId="Web-{FDC0EDEF-0AE6-8CAF-09A7-8313CDE9E1C2}" dt="2020-10-08T14:05:21.528" v="236"/>
        <pc:sldMkLst>
          <pc:docMk/>
          <pc:sldMk cId="3685191587" sldId="301"/>
        </pc:sldMkLst>
        <pc:spChg chg="mod">
          <ac:chgData name="Peter Doyle" userId="S::p.doyle@uwtsd.ac.uk::9eb13c6d-8f51-46c9-bcaf-0558aa31b953" providerId="AD" clId="Web-{FDC0EDEF-0AE6-8CAF-09A7-8313CDE9E1C2}" dt="2020-10-08T14:05:19.981" v="232" actId="20577"/>
          <ac:spMkLst>
            <pc:docMk/>
            <pc:sldMk cId="3685191587" sldId="301"/>
            <ac:spMk id="3" creationId="{00000000-0000-0000-0000-000000000000}"/>
          </ac:spMkLst>
        </pc:spChg>
      </pc:sldChg>
      <pc:sldChg chg="modSp addAnim modAnim">
        <pc:chgData name="Peter Doyle" userId="S::p.doyle@uwtsd.ac.uk::9eb13c6d-8f51-46c9-bcaf-0558aa31b953" providerId="AD" clId="Web-{FDC0EDEF-0AE6-8CAF-09A7-8313CDE9E1C2}" dt="2020-10-08T14:05:49.139" v="255"/>
        <pc:sldMkLst>
          <pc:docMk/>
          <pc:sldMk cId="3848317479" sldId="302"/>
        </pc:sldMkLst>
        <pc:spChg chg="mod">
          <ac:chgData name="Peter Doyle" userId="S::p.doyle@uwtsd.ac.uk::9eb13c6d-8f51-46c9-bcaf-0558aa31b953" providerId="AD" clId="Web-{FDC0EDEF-0AE6-8CAF-09A7-8313CDE9E1C2}" dt="2020-10-08T14:05:35.951" v="240" actId="14100"/>
          <ac:spMkLst>
            <pc:docMk/>
            <pc:sldMk cId="3848317479" sldId="302"/>
            <ac:spMk id="2" creationId="{00000000-0000-0000-0000-000000000000}"/>
          </ac:spMkLst>
        </pc:spChg>
        <pc:spChg chg="mod">
          <ac:chgData name="Peter Doyle" userId="S::p.doyle@uwtsd.ac.uk::9eb13c6d-8f51-46c9-bcaf-0558aa31b953" providerId="AD" clId="Web-{FDC0EDEF-0AE6-8CAF-09A7-8313CDE9E1C2}" dt="2020-10-08T14:05:47.655" v="251" actId="20577"/>
          <ac:spMkLst>
            <pc:docMk/>
            <pc:sldMk cId="3848317479" sldId="302"/>
            <ac:spMk id="3" creationId="{00000000-0000-0000-0000-000000000000}"/>
          </ac:spMkLst>
        </pc:spChg>
      </pc:sldChg>
      <pc:sldChg chg="modSp addAnim modAnim">
        <pc:chgData name="Peter Doyle" userId="S::p.doyle@uwtsd.ac.uk::9eb13c6d-8f51-46c9-bcaf-0558aa31b953" providerId="AD" clId="Web-{FDC0EDEF-0AE6-8CAF-09A7-8313CDE9E1C2}" dt="2020-10-08T14:05:59.984" v="259"/>
        <pc:sldMkLst>
          <pc:docMk/>
          <pc:sldMk cId="2153129260" sldId="303"/>
        </pc:sldMkLst>
        <pc:spChg chg="mod">
          <ac:chgData name="Peter Doyle" userId="S::p.doyle@uwtsd.ac.uk::9eb13c6d-8f51-46c9-bcaf-0558aa31b953" providerId="AD" clId="Web-{FDC0EDEF-0AE6-8CAF-09A7-8313CDE9E1C2}" dt="2020-10-08T14:05:54.937" v="256" actId="1076"/>
          <ac:spMkLst>
            <pc:docMk/>
            <pc:sldMk cId="2153129260" sldId="303"/>
            <ac:spMk id="3" creationId="{00000000-0000-0000-0000-000000000000}"/>
          </ac:spMkLst>
        </pc:spChg>
      </pc:sldChg>
      <pc:sldChg chg="modSp addAnim modAnim">
        <pc:chgData name="Peter Doyle" userId="S::p.doyle@uwtsd.ac.uk::9eb13c6d-8f51-46c9-bcaf-0558aa31b953" providerId="AD" clId="Web-{FDC0EDEF-0AE6-8CAF-09A7-8313CDE9E1C2}" dt="2020-10-08T14:06:16.719" v="272"/>
        <pc:sldMkLst>
          <pc:docMk/>
          <pc:sldMk cId="1233381858" sldId="304"/>
        </pc:sldMkLst>
        <pc:spChg chg="mod">
          <ac:chgData name="Peter Doyle" userId="S::p.doyle@uwtsd.ac.uk::9eb13c6d-8f51-46c9-bcaf-0558aa31b953" providerId="AD" clId="Web-{FDC0EDEF-0AE6-8CAF-09A7-8313CDE9E1C2}" dt="2020-10-08T14:06:12.891" v="268" actId="20577"/>
          <ac:spMkLst>
            <pc:docMk/>
            <pc:sldMk cId="1233381858" sldId="304"/>
            <ac:spMk id="3" creationId="{00000000-0000-0000-0000-000000000000}"/>
          </ac:spMkLst>
        </pc:spChg>
      </pc:sldChg>
      <pc:sldChg chg="modSp addAnim modAnim">
        <pc:chgData name="Peter Doyle" userId="S::p.doyle@uwtsd.ac.uk::9eb13c6d-8f51-46c9-bcaf-0558aa31b953" providerId="AD" clId="Web-{FDC0EDEF-0AE6-8CAF-09A7-8313CDE9E1C2}" dt="2020-10-08T14:28:59.587" v="291"/>
        <pc:sldMkLst>
          <pc:docMk/>
          <pc:sldMk cId="2132074860" sldId="305"/>
        </pc:sldMkLst>
        <pc:spChg chg="mod">
          <ac:chgData name="Peter Doyle" userId="S::p.doyle@uwtsd.ac.uk::9eb13c6d-8f51-46c9-bcaf-0558aa31b953" providerId="AD" clId="Web-{FDC0EDEF-0AE6-8CAF-09A7-8313CDE9E1C2}" dt="2020-10-08T14:28:57.524" v="287" actId="20577"/>
          <ac:spMkLst>
            <pc:docMk/>
            <pc:sldMk cId="2132074860" sldId="305"/>
            <ac:spMk id="3" creationId="{00000000-0000-0000-0000-000000000000}"/>
          </ac:spMkLst>
        </pc:spChg>
      </pc:sldChg>
      <pc:sldChg chg="modSp addAnim modAnim">
        <pc:chgData name="Peter Doyle" userId="S::p.doyle@uwtsd.ac.uk::9eb13c6d-8f51-46c9-bcaf-0558aa31b953" providerId="AD" clId="Web-{FDC0EDEF-0AE6-8CAF-09A7-8313CDE9E1C2}" dt="2020-10-08T14:29:16.212" v="301" actId="20577"/>
        <pc:sldMkLst>
          <pc:docMk/>
          <pc:sldMk cId="3838812886" sldId="306"/>
        </pc:sldMkLst>
        <pc:spChg chg="mod">
          <ac:chgData name="Peter Doyle" userId="S::p.doyle@uwtsd.ac.uk::9eb13c6d-8f51-46c9-bcaf-0558aa31b953" providerId="AD" clId="Web-{FDC0EDEF-0AE6-8CAF-09A7-8313CDE9E1C2}" dt="2020-10-08T14:29:16.212" v="301" actId="20577"/>
          <ac:spMkLst>
            <pc:docMk/>
            <pc:sldMk cId="3838812886" sldId="306"/>
            <ac:spMk id="3" creationId="{00000000-0000-0000-0000-000000000000}"/>
          </ac:spMkLst>
        </pc:spChg>
      </pc:sldChg>
      <pc:sldChg chg="ord">
        <pc:chgData name="Peter Doyle" userId="S::p.doyle@uwtsd.ac.uk::9eb13c6d-8f51-46c9-bcaf-0558aa31b953" providerId="AD" clId="Web-{FDC0EDEF-0AE6-8CAF-09A7-8313CDE9E1C2}" dt="2020-10-08T14:29:18.212" v="304"/>
        <pc:sldMkLst>
          <pc:docMk/>
          <pc:sldMk cId="1800219240" sldId="307"/>
        </pc:sldMkLst>
      </pc:sldChg>
      <pc:sldChg chg="modSp new">
        <pc:chgData name="Peter Doyle" userId="S::p.doyle@uwtsd.ac.uk::9eb13c6d-8f51-46c9-bcaf-0558aa31b953" providerId="AD" clId="Web-{FDC0EDEF-0AE6-8CAF-09A7-8313CDE9E1C2}" dt="2020-10-08T14:30:31.464" v="327" actId="20577"/>
        <pc:sldMkLst>
          <pc:docMk/>
          <pc:sldMk cId="3076753214" sldId="311"/>
        </pc:sldMkLst>
        <pc:spChg chg="mod">
          <ac:chgData name="Peter Doyle" userId="S::p.doyle@uwtsd.ac.uk::9eb13c6d-8f51-46c9-bcaf-0558aa31b953" providerId="AD" clId="Web-{FDC0EDEF-0AE6-8CAF-09A7-8313CDE9E1C2}" dt="2020-10-08T14:30:12.120" v="310" actId="20577"/>
          <ac:spMkLst>
            <pc:docMk/>
            <pc:sldMk cId="3076753214" sldId="311"/>
            <ac:spMk id="2" creationId="{D2742E7F-8528-4E01-B4AF-02FF6173FC56}"/>
          </ac:spMkLst>
        </pc:spChg>
        <pc:spChg chg="mod">
          <ac:chgData name="Peter Doyle" userId="S::p.doyle@uwtsd.ac.uk::9eb13c6d-8f51-46c9-bcaf-0558aa31b953" providerId="AD" clId="Web-{FDC0EDEF-0AE6-8CAF-09A7-8313CDE9E1C2}" dt="2020-10-08T14:30:31.464" v="327" actId="20577"/>
          <ac:spMkLst>
            <pc:docMk/>
            <pc:sldMk cId="3076753214" sldId="311"/>
            <ac:spMk id="3" creationId="{E80BEAF7-CB69-42AE-9F64-B98F26D2F7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9673C9-998E-459C-BD0A-A51C29AEBB39}" type="datetimeFigureOut">
              <a:rPr lang="en-GB" smtClean="0"/>
              <a:t>08/10/2020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9729C-76E8-4156-A2FF-53725E7474DB}" type="slidenum">
              <a:rPr lang="en-GB" smtClean="0"/>
              <a:t>‹#›</a:t>
            </a:fld>
            <a:endParaRPr lang="en-GB"/>
          </a:p>
        </p:txBody>
      </p:sp>
    </p:spTree>
    <p:extLst>
      <p:ext uri="{BB962C8B-B14F-4D97-AF65-F5344CB8AC3E}">
        <p14:creationId xmlns:p14="http://schemas.microsoft.com/office/powerpoint/2010/main" val="279067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29</a:t>
            </a:fld>
            <a:endParaRPr lang="en-GB" dirty="0"/>
          </a:p>
        </p:txBody>
      </p:sp>
    </p:spTree>
    <p:extLst>
      <p:ext uri="{BB962C8B-B14F-4D97-AF65-F5344CB8AC3E}">
        <p14:creationId xmlns:p14="http://schemas.microsoft.com/office/powerpoint/2010/main" val="45557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1505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226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971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6286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0490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2604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662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536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5214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0290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10/8/2020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6272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10/8/2020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90988513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jF5cBu9vRl0?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D0u5zQNtQE0?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youtube.com/watch?v=6ShHJ2zFzQI"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a:extLst>
              <a:ext uri="{FF2B5EF4-FFF2-40B4-BE49-F238E27FC236}">
                <a16:creationId xmlns:a16="http://schemas.microsoft.com/office/drawing/2014/main" id="{28B2D2B0-38DB-4514-95B3-B0DCB59DCD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25600" y="426611"/>
            <a:ext cx="9144000" cy="1152663"/>
          </a:xfrm>
        </p:spPr>
        <p:txBody>
          <a:bodyPr>
            <a:normAutofit/>
          </a:bodyPr>
          <a:lstStyle/>
          <a:p>
            <a:pPr algn="ctr"/>
            <a:r>
              <a:rPr lang="en-GB" sz="4400" dirty="0">
                <a:solidFill>
                  <a:schemeClr val="bg1"/>
                </a:solidFill>
              </a:rPr>
              <a:t>Media, Crime &amp; the public</a:t>
            </a:r>
          </a:p>
        </p:txBody>
      </p:sp>
      <p:sp>
        <p:nvSpPr>
          <p:cNvPr id="3" name="Subtitle 2"/>
          <p:cNvSpPr>
            <a:spLocks noGrp="1"/>
          </p:cNvSpPr>
          <p:nvPr>
            <p:ph type="subTitle" idx="1"/>
          </p:nvPr>
        </p:nvSpPr>
        <p:spPr>
          <a:xfrm>
            <a:off x="1524000" y="5636465"/>
            <a:ext cx="9144000" cy="646785"/>
          </a:xfrm>
        </p:spPr>
        <p:txBody>
          <a:bodyPr>
            <a:normAutofit/>
          </a:bodyPr>
          <a:lstStyle/>
          <a:p>
            <a:pPr algn="ctr"/>
            <a:r>
              <a:rPr lang="en-GB" dirty="0">
                <a:solidFill>
                  <a:schemeClr val="bg1"/>
                </a:solidFill>
              </a:rPr>
              <a:t>Week 8 – Session 1</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a:lstStyle/>
          <a:p>
            <a:r>
              <a:rPr lang="en-GB" dirty="0"/>
              <a:t>Overview of theoretical approaches that have shaped criminology and media studies</a:t>
            </a:r>
          </a:p>
          <a:p>
            <a:endParaRPr lang="en-GB" dirty="0"/>
          </a:p>
          <a:p>
            <a:r>
              <a:rPr lang="en-GB" dirty="0"/>
              <a:t>Discussion of media effects</a:t>
            </a:r>
          </a:p>
          <a:p>
            <a:endParaRPr lang="en-GB" dirty="0"/>
          </a:p>
          <a:p>
            <a:r>
              <a:rPr lang="en-GB" dirty="0"/>
              <a:t>Analysis of various theories (traditional and emerging) that have dominated and helped shape debates about the relationship about crime and the media</a:t>
            </a:r>
          </a:p>
        </p:txBody>
      </p:sp>
    </p:spTree>
    <p:extLst>
      <p:ext uri="{BB962C8B-B14F-4D97-AF65-F5344CB8AC3E}">
        <p14:creationId xmlns:p14="http://schemas.microsoft.com/office/powerpoint/2010/main" val="256264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Media ‘effects’</a:t>
            </a:r>
          </a:p>
        </p:txBody>
      </p:sp>
      <p:sp>
        <p:nvSpPr>
          <p:cNvPr id="3" name="Content Placeholder 2"/>
          <p:cNvSpPr>
            <a:spLocks noGrp="1"/>
          </p:cNvSpPr>
          <p:nvPr>
            <p:ph idx="1"/>
          </p:nvPr>
        </p:nvSpPr>
        <p:spPr/>
        <p:txBody>
          <a:bodyPr>
            <a:normAutofit fontScale="92500" lnSpcReduction="10000"/>
          </a:bodyPr>
          <a:lstStyle/>
          <a:p>
            <a:r>
              <a:rPr lang="en-GB" dirty="0"/>
              <a:t>Key issue for debate is the extent to which the media may cause anti-social, deviant or criminal behaviour</a:t>
            </a:r>
          </a:p>
          <a:p>
            <a:endParaRPr lang="en-GB" dirty="0"/>
          </a:p>
          <a:p>
            <a:r>
              <a:rPr lang="en-GB" dirty="0"/>
              <a:t>Effects research develops from two main sources</a:t>
            </a:r>
          </a:p>
          <a:p>
            <a:pPr lvl="1"/>
            <a:r>
              <a:rPr lang="en-GB" dirty="0"/>
              <a:t>Mass society </a:t>
            </a:r>
          </a:p>
          <a:p>
            <a:pPr lvl="1"/>
            <a:r>
              <a:rPr lang="en-GB" dirty="0"/>
              <a:t>Behaviourism </a:t>
            </a:r>
          </a:p>
          <a:p>
            <a:endParaRPr lang="en-GB" dirty="0"/>
          </a:p>
          <a:p>
            <a:r>
              <a:rPr lang="en-GB" dirty="0"/>
              <a:t>Despite deriving from different disciplines (sociology &amp; psychology) both suggest human nature is unstable and susceptible to external influences</a:t>
            </a:r>
          </a:p>
        </p:txBody>
      </p:sp>
    </p:spTree>
    <p:extLst>
      <p:ext uri="{BB962C8B-B14F-4D97-AF65-F5344CB8AC3E}">
        <p14:creationId xmlns:p14="http://schemas.microsoft.com/office/powerpoint/2010/main" val="2473176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24000" y="1122363"/>
            <a:ext cx="9144000" cy="2387600"/>
          </a:xfrm>
        </p:spPr>
        <p:txBody>
          <a:bodyPr>
            <a:normAutofit/>
          </a:bodyPr>
          <a:lstStyle/>
          <a:p>
            <a:r>
              <a:rPr lang="en-GB" sz="3600" b="1"/>
              <a:t>The Construction of Crime News </a:t>
            </a:r>
          </a:p>
        </p:txBody>
      </p:sp>
      <p:sp>
        <p:nvSpPr>
          <p:cNvPr id="5" name="Subtitle 4"/>
          <p:cNvSpPr>
            <a:spLocks noGrp="1"/>
          </p:cNvSpPr>
          <p:nvPr>
            <p:ph type="subTitle" idx="1"/>
          </p:nvPr>
        </p:nvSpPr>
        <p:spPr>
          <a:xfrm>
            <a:off x="1524000" y="3695944"/>
            <a:ext cx="9144000" cy="1389749"/>
          </a:xfrm>
        </p:spPr>
        <p:txBody>
          <a:bodyPr>
            <a:normAutofit/>
          </a:bodyPr>
          <a:lstStyle/>
          <a:p>
            <a:endParaRPr lang="en-GB" sz="2000"/>
          </a:p>
        </p:txBody>
      </p:sp>
    </p:spTree>
    <p:extLst>
      <p:ext uri="{BB962C8B-B14F-4D97-AF65-F5344CB8AC3E}">
        <p14:creationId xmlns:p14="http://schemas.microsoft.com/office/powerpoint/2010/main" val="3825221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F79F-1B40-4840-892F-46E8C7BE9D1F}"/>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4D4E1696-AA4B-496B-925E-5FB405E54EFD}"/>
              </a:ext>
            </a:extLst>
          </p:cNvPr>
          <p:cNvPicPr>
            <a:picLocks noGrp="1" noRot="1" noChangeAspect="1"/>
          </p:cNvPicPr>
          <p:nvPr>
            <p:ph idx="1"/>
            <a:videoFile r:link="rId1"/>
          </p:nvPr>
        </p:nvPicPr>
        <p:blipFill>
          <a:blip r:embed="rId3"/>
          <a:stretch>
            <a:fillRect/>
          </a:stretch>
        </p:blipFill>
        <p:spPr>
          <a:xfrm>
            <a:off x="0" y="794"/>
            <a:ext cx="12192000" cy="6847416"/>
          </a:xfrm>
        </p:spPr>
      </p:pic>
    </p:spTree>
    <p:extLst>
      <p:ext uri="{BB962C8B-B14F-4D97-AF65-F5344CB8AC3E}">
        <p14:creationId xmlns:p14="http://schemas.microsoft.com/office/powerpoint/2010/main" val="1705014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a:lstStyle/>
          <a:p>
            <a:r>
              <a:rPr lang="en-GB" dirty="0"/>
              <a:t>How crime is manufactured along ideological lines</a:t>
            </a:r>
          </a:p>
          <a:p>
            <a:r>
              <a:rPr lang="en-GB" dirty="0"/>
              <a:t>An understanding of news production</a:t>
            </a:r>
          </a:p>
          <a:p>
            <a:r>
              <a:rPr lang="en-GB" dirty="0"/>
              <a:t>A discussion of 12 news values</a:t>
            </a:r>
          </a:p>
          <a:p>
            <a:r>
              <a:rPr lang="en-GB" dirty="0"/>
              <a:t>A discussion of agenda setting </a:t>
            </a:r>
          </a:p>
          <a:p>
            <a:r>
              <a:rPr lang="en-GB" dirty="0"/>
              <a:t>An examination on how technology is altering the ways in which the news is produced and consumed</a:t>
            </a:r>
          </a:p>
        </p:txBody>
      </p:sp>
    </p:spTree>
    <p:extLst>
      <p:ext uri="{BB962C8B-B14F-4D97-AF65-F5344CB8AC3E}">
        <p14:creationId xmlns:p14="http://schemas.microsoft.com/office/powerpoint/2010/main" val="82920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a:normAutofit lnSpcReduction="10000"/>
          </a:bodyPr>
          <a:lstStyle/>
          <a:p>
            <a:r>
              <a:rPr lang="en-GB" dirty="0"/>
              <a:t>Arguable that the media is prism subtly distorting the view of the world it projects</a:t>
            </a:r>
          </a:p>
          <a:p>
            <a:r>
              <a:rPr lang="en-GB" dirty="0"/>
              <a:t>Mediated reality shaped by production processes of news organisations and structural determinants of news-making</a:t>
            </a:r>
          </a:p>
          <a:p>
            <a:r>
              <a:rPr lang="en-GB" dirty="0"/>
              <a:t>Assumptions also made about the audience impacts on ‘agenda setting’</a:t>
            </a:r>
          </a:p>
          <a:p>
            <a:r>
              <a:rPr lang="en-GB" dirty="0"/>
              <a:t>News is not random, rather stories are selected due to their perceived </a:t>
            </a:r>
            <a:r>
              <a:rPr lang="en-GB" i="1" dirty="0"/>
              <a:t>newsworthiness</a:t>
            </a:r>
          </a:p>
          <a:p>
            <a:endParaRPr lang="en-GB" dirty="0"/>
          </a:p>
        </p:txBody>
      </p:sp>
    </p:spTree>
    <p:extLst>
      <p:ext uri="{BB962C8B-B14F-4D97-AF65-F5344CB8AC3E}">
        <p14:creationId xmlns:p14="http://schemas.microsoft.com/office/powerpoint/2010/main" val="459491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Newsworthiness</a:t>
            </a:r>
          </a:p>
        </p:txBody>
      </p:sp>
      <p:sp>
        <p:nvSpPr>
          <p:cNvPr id="3" name="Content Placeholder 2"/>
          <p:cNvSpPr>
            <a:spLocks noGrp="1"/>
          </p:cNvSpPr>
          <p:nvPr>
            <p:ph idx="1"/>
          </p:nvPr>
        </p:nvSpPr>
        <p:spPr/>
        <p:txBody>
          <a:bodyPr>
            <a:normAutofit lnSpcReduction="10000"/>
          </a:bodyPr>
          <a:lstStyle/>
          <a:p>
            <a:r>
              <a:rPr lang="en-GB" dirty="0"/>
              <a:t>Journalists sharing the same ideological values as the majority of their audience results in the normalisation of certain interests and values</a:t>
            </a:r>
          </a:p>
          <a:p>
            <a:r>
              <a:rPr lang="en-GB" dirty="0" err="1"/>
              <a:t>Galtung</a:t>
            </a:r>
            <a:r>
              <a:rPr lang="en-GB" dirty="0"/>
              <a:t> and </a:t>
            </a:r>
            <a:r>
              <a:rPr lang="en-GB" dirty="0" err="1"/>
              <a:t>Ruge</a:t>
            </a:r>
            <a:r>
              <a:rPr lang="en-GB" dirty="0"/>
              <a:t> (1965/1973) were the first to categorise news values </a:t>
            </a:r>
          </a:p>
          <a:p>
            <a:r>
              <a:rPr lang="en-GB" dirty="0"/>
              <a:t>This was followed by Steve </a:t>
            </a:r>
            <a:r>
              <a:rPr lang="en-GB" dirty="0" err="1"/>
              <a:t>Chibnall’s</a:t>
            </a:r>
            <a:r>
              <a:rPr lang="en-GB" dirty="0"/>
              <a:t> (1975) </a:t>
            </a:r>
            <a:r>
              <a:rPr lang="en-GB" i="1" dirty="0"/>
              <a:t>Law and Order News</a:t>
            </a:r>
          </a:p>
          <a:p>
            <a:r>
              <a:rPr lang="en-GB" dirty="0"/>
              <a:t>News values are subject to change over time and a story does not have to meet all values to make the news</a:t>
            </a:r>
            <a:r>
              <a:rPr lang="en-GB" i="1" dirty="0"/>
              <a:t> </a:t>
            </a:r>
          </a:p>
        </p:txBody>
      </p:sp>
    </p:spTree>
    <p:extLst>
      <p:ext uri="{BB962C8B-B14F-4D97-AF65-F5344CB8AC3E}">
        <p14:creationId xmlns:p14="http://schemas.microsoft.com/office/powerpoint/2010/main" val="19345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News values for a new millennium </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t>The 12 news structures and values that shape crime news are:</a:t>
            </a:r>
            <a:endParaRPr lang="en-US"/>
          </a:p>
          <a:p>
            <a:pPr marL="514350" indent="-514350">
              <a:buFont typeface="+mj-lt"/>
              <a:buAutoNum type="arabicParenR"/>
            </a:pPr>
            <a:r>
              <a:rPr lang="en-GB" b="1" dirty="0"/>
              <a:t>Threshold</a:t>
            </a:r>
            <a:r>
              <a:rPr lang="en-GB" dirty="0"/>
              <a:t> – events have to meet a certain level of importance to be considered newsworthy</a:t>
            </a:r>
          </a:p>
          <a:p>
            <a:pPr marL="514350" indent="-514350">
              <a:buFont typeface="+mj-lt"/>
              <a:buAutoNum type="arabicParenR"/>
            </a:pPr>
            <a:r>
              <a:rPr lang="en-GB" b="1" dirty="0"/>
              <a:t>Predictability </a:t>
            </a:r>
            <a:r>
              <a:rPr lang="en-GB" dirty="0"/>
              <a:t>–</a:t>
            </a:r>
            <a:r>
              <a:rPr lang="en-GB" b="1" dirty="0"/>
              <a:t> </a:t>
            </a:r>
            <a:r>
              <a:rPr lang="en-GB" dirty="0"/>
              <a:t>an event that is rare or unexpected</a:t>
            </a:r>
            <a:endParaRPr lang="en-GB" b="1" dirty="0"/>
          </a:p>
          <a:p>
            <a:pPr marL="514350" indent="-514350">
              <a:buFont typeface="+mj-lt"/>
              <a:buAutoNum type="arabicParenR"/>
            </a:pPr>
            <a:r>
              <a:rPr lang="en-GB" b="1" dirty="0"/>
              <a:t>Simplification</a:t>
            </a:r>
            <a:r>
              <a:rPr lang="en-GB" dirty="0"/>
              <a:t> – events must be reducible to a minimum number of parts/themes</a:t>
            </a:r>
          </a:p>
        </p:txBody>
      </p:sp>
    </p:spTree>
    <p:extLst>
      <p:ext uri="{BB962C8B-B14F-4D97-AF65-F5344CB8AC3E}">
        <p14:creationId xmlns:p14="http://schemas.microsoft.com/office/powerpoint/2010/main" val="93748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values for a new millennium (2) </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Font typeface="+mj-lt"/>
              <a:buAutoNum type="arabicParenR" startAt="4"/>
            </a:pPr>
            <a:r>
              <a:rPr lang="en-GB" b="1" dirty="0"/>
              <a:t>Individualism</a:t>
            </a:r>
            <a:r>
              <a:rPr lang="en-GB" dirty="0"/>
              <a:t> – individual definitions of crime which highlight individual responses are preferred to complex cultural and political explanations  </a:t>
            </a:r>
          </a:p>
          <a:p>
            <a:pPr marL="514350" indent="-514350">
              <a:buFont typeface="+mj-lt"/>
              <a:buAutoNum type="arabicParenR" startAt="4"/>
            </a:pPr>
            <a:r>
              <a:rPr lang="en-GB" b="1" dirty="0"/>
              <a:t>Risk</a:t>
            </a:r>
            <a:r>
              <a:rPr lang="en-GB" dirty="0"/>
              <a:t> – modern life characterised by risk, a story meets the risk threshold if the offender is still at large</a:t>
            </a:r>
          </a:p>
          <a:p>
            <a:pPr marL="514350" indent="-514350">
              <a:buFont typeface="+mj-lt"/>
              <a:buAutoNum type="arabicParenR" startAt="4"/>
            </a:pPr>
            <a:r>
              <a:rPr lang="en-GB" b="1" dirty="0"/>
              <a:t>Sex</a:t>
            </a:r>
            <a:r>
              <a:rPr lang="en-GB" dirty="0"/>
              <a:t> – one of the more salient news values is sex. Crimes of a sexual nature are over-reported distorting the picture the public receive</a:t>
            </a:r>
          </a:p>
          <a:p>
            <a:pPr marL="514350" indent="-514350">
              <a:buFont typeface="+mj-lt"/>
              <a:buAutoNum type="arabicParenR" startAt="4"/>
            </a:pPr>
            <a:r>
              <a:rPr lang="en-GB" b="1" dirty="0"/>
              <a:t>Celebrity or high status persons </a:t>
            </a:r>
            <a:r>
              <a:rPr lang="en-GB" dirty="0"/>
              <a:t>– a story is more likely to reach the news if it has a well known name attached to it</a:t>
            </a:r>
          </a:p>
          <a:p>
            <a:pPr marL="514350" indent="-514350">
              <a:buFont typeface="+mj-lt"/>
              <a:buAutoNum type="arabicParenR" startAt="4"/>
            </a:pPr>
            <a:endParaRPr lang="en-GB" dirty="0"/>
          </a:p>
          <a:p>
            <a:pPr marL="514350" indent="-514350">
              <a:buFont typeface="+mj-lt"/>
              <a:buAutoNum type="arabicParenR" startAt="4"/>
            </a:pPr>
            <a:endParaRPr lang="en-GB" dirty="0"/>
          </a:p>
          <a:p>
            <a:endParaRPr lang="en-GB" dirty="0"/>
          </a:p>
        </p:txBody>
      </p:sp>
    </p:spTree>
    <p:extLst>
      <p:ext uri="{BB962C8B-B14F-4D97-AF65-F5344CB8AC3E}">
        <p14:creationId xmlns:p14="http://schemas.microsoft.com/office/powerpoint/2010/main" val="190605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values for a new millennium (3) </a:t>
            </a:r>
            <a:endParaRPr lang="en-GB" dirty="0"/>
          </a:p>
        </p:txBody>
      </p:sp>
      <p:sp>
        <p:nvSpPr>
          <p:cNvPr id="4" name="Content Placeholder 3"/>
          <p:cNvSpPr>
            <a:spLocks noGrp="1"/>
          </p:cNvSpPr>
          <p:nvPr>
            <p:ph idx="1"/>
          </p:nvPr>
        </p:nvSpPr>
        <p:spPr/>
        <p:txBody>
          <a:bodyPr>
            <a:normAutofit fontScale="92500" lnSpcReduction="10000"/>
          </a:bodyPr>
          <a:lstStyle/>
          <a:p>
            <a:pPr marL="514350" indent="-514350">
              <a:buFont typeface="+mj-lt"/>
              <a:buAutoNum type="arabicPeriod" startAt="8"/>
            </a:pPr>
            <a:r>
              <a:rPr lang="en-GB" b="1" dirty="0"/>
              <a:t>Proximity</a:t>
            </a:r>
            <a:r>
              <a:rPr lang="en-GB" dirty="0"/>
              <a:t> – has both spatial and cultural dynamics. Spatial, refers to the geographical ‘nearness’ of an event, cultural to the ‘relevance’ of an event to an audience</a:t>
            </a:r>
          </a:p>
          <a:p>
            <a:pPr marL="514350" indent="-514350">
              <a:buFont typeface="+mj-lt"/>
              <a:buAutoNum type="arabicPeriod" startAt="8"/>
            </a:pPr>
            <a:r>
              <a:rPr lang="en-GB" b="1" dirty="0"/>
              <a:t>Violence or conflict </a:t>
            </a:r>
            <a:r>
              <a:rPr lang="en-GB" dirty="0"/>
              <a:t>– this value is most common to all media as it fulfils the media’s desire to present dramatic events in a graphic way</a:t>
            </a:r>
          </a:p>
          <a:p>
            <a:pPr marL="514350" indent="-514350">
              <a:buFont typeface="+mj-lt"/>
              <a:buAutoNum type="arabicPeriod" startAt="8"/>
            </a:pPr>
            <a:r>
              <a:rPr lang="en-GB" b="1" dirty="0"/>
              <a:t>Visual spectacle and graphic imagery </a:t>
            </a:r>
            <a:r>
              <a:rPr lang="en-GB" dirty="0"/>
              <a:t>– TV news offers high quality (moving) images. Potential news stories are only likely to make the news if they can be portrayed in images as well as words</a:t>
            </a:r>
          </a:p>
          <a:p>
            <a:endParaRPr lang="en-GB" dirty="0"/>
          </a:p>
          <a:p>
            <a:endParaRPr lang="en-GB" dirty="0"/>
          </a:p>
        </p:txBody>
      </p:sp>
    </p:spTree>
    <p:extLst>
      <p:ext uri="{BB962C8B-B14F-4D97-AF65-F5344CB8AC3E}">
        <p14:creationId xmlns:p14="http://schemas.microsoft.com/office/powerpoint/2010/main" val="191675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values for a new millennium (4)</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arenR" startAt="11"/>
            </a:pPr>
            <a:r>
              <a:rPr lang="en-GB" b="1" dirty="0"/>
              <a:t>Children</a:t>
            </a:r>
            <a:r>
              <a:rPr lang="en-GB" dirty="0"/>
              <a:t> – any crime can be lifted into news visibility if children are associated with it – whether as victims or offenders</a:t>
            </a:r>
          </a:p>
          <a:p>
            <a:pPr marL="514350" indent="-514350">
              <a:buFont typeface="+mj-lt"/>
              <a:buAutoNum type="arabicParenR" startAt="11"/>
            </a:pPr>
            <a:r>
              <a:rPr lang="en-GB" b="1" dirty="0"/>
              <a:t>Conservative ideology and political diversion </a:t>
            </a:r>
            <a:r>
              <a:rPr lang="en-GB" dirty="0"/>
              <a:t>- all news values have in common their broadly right wing consensus. This agenda emphasises and voices support for the police, more prisons and a tougher criminal justice system</a:t>
            </a:r>
          </a:p>
          <a:p>
            <a:endParaRPr lang="en-GB" dirty="0"/>
          </a:p>
        </p:txBody>
      </p:sp>
    </p:spTree>
    <p:extLst>
      <p:ext uri="{BB962C8B-B14F-4D97-AF65-F5344CB8AC3E}">
        <p14:creationId xmlns:p14="http://schemas.microsoft.com/office/powerpoint/2010/main" val="367367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D1F66-9806-4786-B2A4-DA70019E4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EDC242-F836-460B-B8B0-229398C6E9C6}"/>
              </a:ext>
            </a:extLst>
          </p:cNvPr>
          <p:cNvSpPr>
            <a:spLocks noGrp="1"/>
          </p:cNvSpPr>
          <p:nvPr>
            <p:ph idx="1"/>
          </p:nvPr>
        </p:nvSpPr>
        <p:spPr/>
        <p:txBody>
          <a:bodyPr vert="horz" lIns="91440" tIns="45720" rIns="91440" bIns="45720" rtlCol="0" anchor="t">
            <a:normAutofit/>
          </a:bodyPr>
          <a:lstStyle/>
          <a:p>
            <a:pPr algn="ctr"/>
            <a:endParaRPr lang="en-GB" b="1" dirty="0">
              <a:cs typeface="Calibri"/>
            </a:endParaRPr>
          </a:p>
          <a:p>
            <a:pPr marL="0" indent="0" algn="ctr">
              <a:buNone/>
            </a:pPr>
            <a:endParaRPr lang="en-GB" b="1">
              <a:cs typeface="Calibri"/>
            </a:endParaRPr>
          </a:p>
          <a:p>
            <a:pPr marL="0" indent="0" algn="ctr">
              <a:buNone/>
            </a:pPr>
            <a:r>
              <a:rPr lang="en-GB" sz="4000" b="1" dirty="0">
                <a:cs typeface="Calibri"/>
              </a:rPr>
              <a:t>The inspiration of the media on Crime</a:t>
            </a:r>
          </a:p>
        </p:txBody>
      </p:sp>
    </p:spTree>
    <p:extLst>
      <p:ext uri="{BB962C8B-B14F-4D97-AF65-F5344CB8AC3E}">
        <p14:creationId xmlns:p14="http://schemas.microsoft.com/office/powerpoint/2010/main" val="3084326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75A2-02C4-4188-A5C7-E06C1BA7852B}"/>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027FE147-582E-48DD-A5BE-CA1CE955C615}"/>
              </a:ext>
            </a:extLst>
          </p:cNvPr>
          <p:cNvPicPr>
            <a:picLocks noGrp="1" noRot="1" noChangeAspect="1"/>
          </p:cNvPicPr>
          <p:nvPr>
            <p:ph idx="1"/>
            <a:videoFile r:link="rId1"/>
          </p:nvPr>
        </p:nvPicPr>
        <p:blipFill>
          <a:blip r:embed="rId3"/>
          <a:stretch>
            <a:fillRect/>
          </a:stretch>
        </p:blipFill>
        <p:spPr>
          <a:xfrm>
            <a:off x="0" y="794"/>
            <a:ext cx="12191999" cy="6858000"/>
          </a:xfrm>
        </p:spPr>
      </p:pic>
    </p:spTree>
    <p:extLst>
      <p:ext uri="{BB962C8B-B14F-4D97-AF65-F5344CB8AC3E}">
        <p14:creationId xmlns:p14="http://schemas.microsoft.com/office/powerpoint/2010/main" val="409102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production and consumption in a digital global marketplace </a:t>
            </a:r>
          </a:p>
        </p:txBody>
      </p:sp>
      <p:sp>
        <p:nvSpPr>
          <p:cNvPr id="3" name="Content Placeholder 2"/>
          <p:cNvSpPr>
            <a:spLocks noGrp="1"/>
          </p:cNvSpPr>
          <p:nvPr>
            <p:ph idx="1"/>
          </p:nvPr>
        </p:nvSpPr>
        <p:spPr>
          <a:xfrm>
            <a:off x="838200" y="2144073"/>
            <a:ext cx="10515600" cy="4351338"/>
          </a:xfrm>
        </p:spPr>
        <p:txBody>
          <a:bodyPr>
            <a:normAutofit fontScale="92500"/>
          </a:bodyPr>
          <a:lstStyle/>
          <a:p>
            <a:r>
              <a:rPr lang="en-GB" dirty="0"/>
              <a:t>Much news today is consumed online</a:t>
            </a:r>
          </a:p>
          <a:p>
            <a:r>
              <a:rPr lang="en-GB" dirty="0"/>
              <a:t>The role of Twitter and blogs, or user generated content (UGC)</a:t>
            </a:r>
          </a:p>
          <a:p>
            <a:r>
              <a:rPr lang="en-GB" dirty="0"/>
              <a:t>Increasing numbers of technologically savvy journalists access this online fodder</a:t>
            </a:r>
          </a:p>
          <a:p>
            <a:r>
              <a:rPr lang="en-GB" dirty="0"/>
              <a:t>Dilemmas however emerge over freedom of speech</a:t>
            </a:r>
          </a:p>
          <a:p>
            <a:r>
              <a:rPr lang="en-GB" dirty="0"/>
              <a:t>News organisations more than ever before need to attract audiences (and advertisers) which has resulted in the crime problem being more skewed than it ever has before</a:t>
            </a:r>
          </a:p>
          <a:p>
            <a:endParaRPr lang="en-GB" dirty="0"/>
          </a:p>
          <a:p>
            <a:endParaRPr lang="en-GB" dirty="0"/>
          </a:p>
          <a:p>
            <a:endParaRPr lang="en-GB" dirty="0"/>
          </a:p>
        </p:txBody>
      </p:sp>
    </p:spTree>
    <p:extLst>
      <p:ext uri="{BB962C8B-B14F-4D97-AF65-F5344CB8AC3E}">
        <p14:creationId xmlns:p14="http://schemas.microsoft.com/office/powerpoint/2010/main" val="185709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 </a:t>
            </a:r>
          </a:p>
        </p:txBody>
      </p:sp>
      <p:sp>
        <p:nvSpPr>
          <p:cNvPr id="3" name="Content Placeholder 2"/>
          <p:cNvSpPr>
            <a:spLocks noGrp="1"/>
          </p:cNvSpPr>
          <p:nvPr>
            <p:ph idx="1"/>
          </p:nvPr>
        </p:nvSpPr>
        <p:spPr/>
        <p:txBody>
          <a:bodyPr/>
          <a:lstStyle/>
          <a:p>
            <a:r>
              <a:rPr lang="en-GB" dirty="0"/>
              <a:t>No story can be told without judgments being made about the viability of it. However since the 1980s  criticism has intensified that the British media are ‘</a:t>
            </a:r>
            <a:r>
              <a:rPr lang="en-GB" dirty="0" err="1"/>
              <a:t>dumbing</a:t>
            </a:r>
            <a:r>
              <a:rPr lang="en-GB" dirty="0"/>
              <a:t> down’ their news coverage and measuring newsworthiness by the degree of amusement a story provokes in its audience</a:t>
            </a:r>
          </a:p>
        </p:txBody>
      </p:sp>
    </p:spTree>
    <p:extLst>
      <p:ext uri="{BB962C8B-B14F-4D97-AF65-F5344CB8AC3E}">
        <p14:creationId xmlns:p14="http://schemas.microsoft.com/office/powerpoint/2010/main" val="140901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28B2D2B0-38DB-4514-95B3-B0DCB59DCD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
          <a:stretch/>
        </p:blipFill>
        <p:spPr>
          <a:xfrm>
            <a:off x="20" y="10"/>
            <a:ext cx="12188932" cy="6857990"/>
          </a:xfrm>
          <a:prstGeom prst="rect">
            <a:avLst/>
          </a:prstGeom>
        </p:spPr>
      </p:pic>
      <p:sp>
        <p:nvSpPr>
          <p:cNvPr id="2" name="Title 1"/>
          <p:cNvSpPr>
            <a:spLocks noGrp="1"/>
          </p:cNvSpPr>
          <p:nvPr>
            <p:ph type="ctrTitle"/>
          </p:nvPr>
        </p:nvSpPr>
        <p:spPr>
          <a:xfrm>
            <a:off x="1791854" y="962320"/>
            <a:ext cx="9144000" cy="1152663"/>
          </a:xfrm>
        </p:spPr>
        <p:txBody>
          <a:bodyPr>
            <a:normAutofit/>
          </a:bodyPr>
          <a:lstStyle/>
          <a:p>
            <a:pPr algn="ctr"/>
            <a:r>
              <a:rPr lang="en-GB" sz="4400" dirty="0">
                <a:solidFill>
                  <a:schemeClr val="bg1"/>
                </a:solidFill>
              </a:rPr>
              <a:t>Media and Moral Panics </a:t>
            </a:r>
          </a:p>
        </p:txBody>
      </p:sp>
      <p:sp>
        <p:nvSpPr>
          <p:cNvPr id="3" name="Subtitle 2"/>
          <p:cNvSpPr>
            <a:spLocks noGrp="1"/>
          </p:cNvSpPr>
          <p:nvPr>
            <p:ph type="subTitle" idx="1"/>
          </p:nvPr>
        </p:nvSpPr>
        <p:spPr>
          <a:xfrm>
            <a:off x="1524000" y="5636465"/>
            <a:ext cx="9144000" cy="646785"/>
          </a:xfrm>
        </p:spPr>
        <p:txBody>
          <a:bodyPr>
            <a:normAutofit/>
          </a:bodyPr>
          <a:lstStyle/>
          <a:p>
            <a:pPr algn="ctr"/>
            <a:r>
              <a:rPr lang="en-GB" dirty="0">
                <a:solidFill>
                  <a:schemeClr val="bg1"/>
                </a:solidFill>
              </a:rPr>
              <a:t>Week 8 – Session 2</a:t>
            </a:r>
          </a:p>
        </p:txBody>
      </p:sp>
    </p:spTree>
    <p:extLst>
      <p:ext uri="{BB962C8B-B14F-4D97-AF65-F5344CB8AC3E}">
        <p14:creationId xmlns:p14="http://schemas.microsoft.com/office/powerpoint/2010/main" val="859733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An analysis of the pros and cons of the moral panic model as a tool for understanding public responses to mediated crime and deviance will be discussed</a:t>
            </a:r>
            <a:endParaRPr lang="en-US" dirty="0"/>
          </a:p>
          <a:p>
            <a:r>
              <a:rPr lang="en-GB" dirty="0"/>
              <a:t>Deviancy amplification will be explored</a:t>
            </a:r>
          </a:p>
          <a:p>
            <a:r>
              <a:rPr lang="en-GB" dirty="0"/>
              <a:t>A discussion of paedophilia as a moral panic will be discussed</a:t>
            </a:r>
          </a:p>
          <a:p>
            <a:endParaRPr lang="en-GB" dirty="0"/>
          </a:p>
        </p:txBody>
      </p:sp>
    </p:spTree>
    <p:extLst>
      <p:ext uri="{BB962C8B-B14F-4D97-AF65-F5344CB8AC3E}">
        <p14:creationId xmlns:p14="http://schemas.microsoft.com/office/powerpoint/2010/main" val="49667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Background to the moral panic model</a:t>
            </a:r>
          </a:p>
        </p:txBody>
      </p:sp>
      <p:sp>
        <p:nvSpPr>
          <p:cNvPr id="3" name="Content Placeholder 2"/>
          <p:cNvSpPr>
            <a:spLocks noGrp="1"/>
          </p:cNvSpPr>
          <p:nvPr>
            <p:ph idx="1"/>
          </p:nvPr>
        </p:nvSpPr>
        <p:spPr>
          <a:xfrm>
            <a:off x="684663" y="1600202"/>
            <a:ext cx="10979158" cy="2908919"/>
          </a:xfrm>
        </p:spPr>
        <p:txBody>
          <a:bodyPr>
            <a:normAutofit/>
          </a:bodyPr>
          <a:lstStyle/>
          <a:p>
            <a:r>
              <a:rPr lang="en-GB" dirty="0"/>
              <a:t>The concept of a moral panic emerged with the work of Cohen (1972) his was the first systematic empirical study of how the media amplify deviance and public responses</a:t>
            </a:r>
          </a:p>
          <a:p>
            <a:r>
              <a:rPr lang="en-GB" dirty="0"/>
              <a:t>The media define a group of act as ‘deviant’ and focus on it to the exclusion of almost everything else</a:t>
            </a:r>
          </a:p>
          <a:p>
            <a:endParaRPr lang="en-GB" dirty="0"/>
          </a:p>
        </p:txBody>
      </p:sp>
      <p:sp>
        <p:nvSpPr>
          <p:cNvPr id="4" name="TextBox 3"/>
          <p:cNvSpPr txBox="1"/>
          <p:nvPr/>
        </p:nvSpPr>
        <p:spPr>
          <a:xfrm>
            <a:off x="1167636" y="4793382"/>
            <a:ext cx="10448627" cy="1938992"/>
          </a:xfrm>
          <a:prstGeom prst="rect">
            <a:avLst/>
          </a:prstGeom>
          <a:noFill/>
          <a:ln>
            <a:solidFill>
              <a:schemeClr val="tx1">
                <a:alpha val="98000"/>
              </a:schemeClr>
            </a:solidFill>
          </a:ln>
        </p:spPr>
        <p:txBody>
          <a:bodyPr wrap="square" rtlCol="0" anchor="t">
            <a:spAutoFit/>
          </a:bodyPr>
          <a:lstStyle/>
          <a:p>
            <a:pPr algn="just"/>
            <a:r>
              <a:rPr lang="en-GB" sz="2400" b="1" dirty="0">
                <a:solidFill>
                  <a:srgbClr val="FF0000"/>
                </a:solidFill>
              </a:rPr>
              <a:t>“Societies appear to be subject, every now and then, to periods of moral panic. A condition, episode, person or group of persons emerges to become defined as a threat to societal values and interests; it’s nature is presented in a stylised and stereotypical fashion by the mass media...” (Cohen, 1972: 9).</a:t>
            </a:r>
            <a:endParaRPr lang="en-GB" sz="2400" b="1">
              <a:solidFill>
                <a:srgbClr val="FF0000"/>
              </a:solidFill>
              <a:cs typeface="Calibri"/>
            </a:endParaRPr>
          </a:p>
        </p:txBody>
      </p:sp>
    </p:spTree>
    <p:extLst>
      <p:ext uri="{BB962C8B-B14F-4D97-AF65-F5344CB8AC3E}">
        <p14:creationId xmlns:p14="http://schemas.microsoft.com/office/powerpoint/2010/main" val="326397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bg/>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Moral panic: Five features:</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arenR"/>
            </a:pPr>
            <a:r>
              <a:rPr lang="en-GB" dirty="0"/>
              <a:t>Media take an ordinary event and present it as something extraordinary </a:t>
            </a:r>
          </a:p>
          <a:p>
            <a:pPr marL="514350" indent="-514350">
              <a:buFont typeface="+mj-lt"/>
              <a:buAutoNum type="arabicParenR"/>
            </a:pPr>
            <a:r>
              <a:rPr lang="en-GB" dirty="0"/>
              <a:t>Deviance amplification occurs when ‘authorities’ demonise these perceived wrong-doers</a:t>
            </a:r>
          </a:p>
          <a:p>
            <a:pPr marL="514350" indent="-514350">
              <a:buFont typeface="+mj-lt"/>
              <a:buAutoNum type="arabicParenR"/>
            </a:pPr>
            <a:r>
              <a:rPr lang="en-GB" dirty="0"/>
              <a:t>They clarify moral boundaries in society, creating consensus and concern</a:t>
            </a:r>
          </a:p>
          <a:p>
            <a:pPr marL="514350" indent="-514350">
              <a:buFont typeface="+mj-lt"/>
              <a:buAutoNum type="arabicParenR"/>
            </a:pPr>
            <a:r>
              <a:rPr lang="en-GB" dirty="0"/>
              <a:t>They occur during periods of rapid social change</a:t>
            </a:r>
          </a:p>
          <a:p>
            <a:pPr marL="514350" indent="-514350">
              <a:buFont typeface="+mj-lt"/>
              <a:buAutoNum type="arabicParenR"/>
            </a:pPr>
            <a:r>
              <a:rPr lang="en-GB" dirty="0"/>
              <a:t>Usually young people are targeted as they symbolise the future of society</a:t>
            </a:r>
          </a:p>
        </p:txBody>
      </p:sp>
    </p:spTree>
    <p:extLst>
      <p:ext uri="{BB962C8B-B14F-4D97-AF65-F5344CB8AC3E}">
        <p14:creationId xmlns:p14="http://schemas.microsoft.com/office/powerpoint/2010/main" val="364374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Problems with the moral panic model </a:t>
            </a:r>
          </a:p>
        </p:txBody>
      </p:sp>
      <p:sp>
        <p:nvSpPr>
          <p:cNvPr id="3" name="Content Placeholder 2"/>
          <p:cNvSpPr>
            <a:spLocks noGrp="1"/>
          </p:cNvSpPr>
          <p:nvPr>
            <p:ph idx="1"/>
          </p:nvPr>
        </p:nvSpPr>
        <p:spPr/>
        <p:txBody>
          <a:bodyPr/>
          <a:lstStyle/>
          <a:p>
            <a:r>
              <a:rPr lang="en-GB" dirty="0"/>
              <a:t>The moral panic concept has been widely criticised but it refuses to go away</a:t>
            </a:r>
          </a:p>
          <a:p>
            <a:r>
              <a:rPr lang="en-GB" dirty="0"/>
              <a:t>The problem is not so much with the concept itself, but how it has been embraced by others in later years</a:t>
            </a:r>
          </a:p>
          <a:p>
            <a:r>
              <a:rPr lang="en-GB" dirty="0"/>
              <a:t>The model itself is open to interpretation and there are some ambiguities </a:t>
            </a:r>
          </a:p>
        </p:txBody>
      </p:sp>
    </p:spTree>
    <p:extLst>
      <p:ext uri="{BB962C8B-B14F-4D97-AF65-F5344CB8AC3E}">
        <p14:creationId xmlns:p14="http://schemas.microsoft.com/office/powerpoint/2010/main" val="276362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with ‘deviance’</a:t>
            </a:r>
          </a:p>
        </p:txBody>
      </p:sp>
      <p:sp>
        <p:nvSpPr>
          <p:cNvPr id="3" name="Content Placeholder 2"/>
          <p:cNvSpPr>
            <a:spLocks noGrp="1"/>
          </p:cNvSpPr>
          <p:nvPr>
            <p:ph idx="1"/>
          </p:nvPr>
        </p:nvSpPr>
        <p:spPr/>
        <p:txBody>
          <a:bodyPr>
            <a:normAutofit/>
          </a:bodyPr>
          <a:lstStyle/>
          <a:p>
            <a:r>
              <a:rPr lang="en-GB" dirty="0"/>
              <a:t>Are all folk devils vulnerable and unfairly maligned? </a:t>
            </a:r>
          </a:p>
          <a:p>
            <a:r>
              <a:rPr lang="en-GB" dirty="0"/>
              <a:t>Is deviance sometimes used as a byword for ‘irrationality’ (implying mental instability) ‘manipulability’ (implying that those involved are passive dupes) or ‘unconventionality’ (implying that they are weird or alien)</a:t>
            </a:r>
          </a:p>
          <a:p>
            <a:r>
              <a:rPr lang="en-GB" dirty="0"/>
              <a:t>Thus causes of deviance are seldom considered and frequently overshadowed by scornful commentaries about the groups involved   </a:t>
            </a:r>
          </a:p>
        </p:txBody>
      </p:sp>
    </p:spTree>
    <p:extLst>
      <p:ext uri="{BB962C8B-B14F-4D97-AF65-F5344CB8AC3E}">
        <p14:creationId xmlns:p14="http://schemas.microsoft.com/office/powerpoint/2010/main" val="290950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with ‘morality’</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Difficulties with the definition of ‘moral’</a:t>
            </a:r>
          </a:p>
          <a:p>
            <a:r>
              <a:rPr lang="en-GB" dirty="0"/>
              <a:t>Accepted unproblematically or glossed over</a:t>
            </a:r>
          </a:p>
          <a:p>
            <a:r>
              <a:rPr lang="en-GB" dirty="0"/>
              <a:t>Those who think of themselves as ‘moral’ take exception to immorality in deviants </a:t>
            </a:r>
          </a:p>
          <a:p>
            <a:r>
              <a:rPr lang="en-GB" dirty="0"/>
              <a:t>In many cases moral panics don’t actually have any ‘moral’ element in them</a:t>
            </a:r>
          </a:p>
          <a:p>
            <a:r>
              <a:rPr lang="en-GB" dirty="0"/>
              <a:t>Health scares, health problems diet</a:t>
            </a:r>
          </a:p>
          <a:p>
            <a:endParaRPr lang="en-GB" dirty="0"/>
          </a:p>
        </p:txBody>
      </p:sp>
    </p:spTree>
    <p:extLst>
      <p:ext uri="{BB962C8B-B14F-4D97-AF65-F5344CB8AC3E}">
        <p14:creationId xmlns:p14="http://schemas.microsoft.com/office/powerpoint/2010/main" val="144401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Problems with youth and style</a:t>
            </a:r>
          </a:p>
        </p:txBody>
      </p:sp>
      <p:sp>
        <p:nvSpPr>
          <p:cNvPr id="3" name="Content Placeholder 2"/>
          <p:cNvSpPr>
            <a:spLocks noGrp="1"/>
          </p:cNvSpPr>
          <p:nvPr>
            <p:ph idx="1"/>
          </p:nvPr>
        </p:nvSpPr>
        <p:spPr/>
        <p:txBody>
          <a:bodyPr/>
          <a:lstStyle/>
          <a:p>
            <a:r>
              <a:rPr lang="en-GB" dirty="0"/>
              <a:t>Assumption that ‘deviant’s are economically marginalised</a:t>
            </a:r>
          </a:p>
          <a:p>
            <a:pPr lvl="1"/>
            <a:r>
              <a:rPr lang="en-GB" dirty="0"/>
              <a:t>However consider the </a:t>
            </a:r>
            <a:r>
              <a:rPr lang="en-GB" dirty="0" err="1"/>
              <a:t>mods</a:t>
            </a:r>
            <a:r>
              <a:rPr lang="en-GB" dirty="0"/>
              <a:t> and rockers </a:t>
            </a:r>
          </a:p>
          <a:p>
            <a:r>
              <a:rPr lang="en-GB" dirty="0"/>
              <a:t>Group identity emphasises through style</a:t>
            </a:r>
          </a:p>
          <a:p>
            <a:r>
              <a:rPr lang="en-GB" dirty="0"/>
              <a:t>Youth – this term is quite negative, no longer about a generational category, rather it tends t only exist in discourses about crime and deviance</a:t>
            </a:r>
          </a:p>
          <a:p>
            <a:endParaRPr lang="en-GB" dirty="0"/>
          </a:p>
          <a:p>
            <a:endParaRPr lang="en-GB" dirty="0"/>
          </a:p>
        </p:txBody>
      </p:sp>
    </p:spTree>
    <p:extLst>
      <p:ext uri="{BB962C8B-B14F-4D97-AF65-F5344CB8AC3E}">
        <p14:creationId xmlns:p14="http://schemas.microsoft.com/office/powerpoint/2010/main" val="4148364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of ‘source’</a:t>
            </a:r>
          </a:p>
        </p:txBody>
      </p:sp>
      <p:sp>
        <p:nvSpPr>
          <p:cNvPr id="3" name="Content Placeholder 2"/>
          <p:cNvSpPr>
            <a:spLocks noGrp="1"/>
          </p:cNvSpPr>
          <p:nvPr>
            <p:ph idx="1"/>
          </p:nvPr>
        </p:nvSpPr>
        <p:spPr/>
        <p:txBody>
          <a:bodyPr>
            <a:normAutofit/>
          </a:bodyPr>
          <a:lstStyle/>
          <a:p>
            <a:r>
              <a:rPr lang="en-GB" dirty="0"/>
              <a:t>Concerns about deviance are much more diffuse than is suggested in many accounts of a panic</a:t>
            </a:r>
          </a:p>
          <a:p>
            <a:r>
              <a:rPr lang="en-GB" dirty="0"/>
              <a:t>As such, many panics don’t happen out of the blue, rather they may be viewed as part of a longer term struggle</a:t>
            </a:r>
          </a:p>
          <a:p>
            <a:r>
              <a:rPr lang="en-GB" dirty="0"/>
              <a:t>The term moral panic also suggests public reaction is unjustified – but who actually engineers them? </a:t>
            </a:r>
          </a:p>
        </p:txBody>
      </p:sp>
    </p:spTree>
    <p:extLst>
      <p:ext uri="{BB962C8B-B14F-4D97-AF65-F5344CB8AC3E}">
        <p14:creationId xmlns:p14="http://schemas.microsoft.com/office/powerpoint/2010/main" val="379253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with audience</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Recent cultural and media theorists reject reports that the public cannot tell when they are being manipulated</a:t>
            </a:r>
          </a:p>
          <a:p>
            <a:endParaRPr lang="en-GB" dirty="0"/>
          </a:p>
          <a:p>
            <a:r>
              <a:rPr lang="en-GB" dirty="0"/>
              <a:t>Nowadays the demonization of those whose lifestyle and beliefs exist outside political, legal, or social norms does not guarantee public or media support</a:t>
            </a:r>
            <a:endParaRPr lang="en-GB"/>
          </a:p>
        </p:txBody>
      </p:sp>
    </p:spTree>
    <p:extLst>
      <p:ext uri="{BB962C8B-B14F-4D97-AF65-F5344CB8AC3E}">
        <p14:creationId xmlns:p14="http://schemas.microsoft.com/office/powerpoint/2010/main" val="79306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Ultimately moral panics should be regarded in the way that Cohen intended – as a means of conceptualising the lines of power in society</a:t>
            </a:r>
          </a:p>
          <a:p>
            <a:endParaRPr lang="en-GB" dirty="0"/>
          </a:p>
          <a:p>
            <a:r>
              <a:rPr lang="en-GB" dirty="0"/>
              <a:t>But where nowadays does power rest?</a:t>
            </a:r>
          </a:p>
          <a:p>
            <a:endParaRPr lang="en-GB" dirty="0"/>
          </a:p>
          <a:p>
            <a:r>
              <a:rPr lang="en-GB" dirty="0"/>
              <a:t>Essentially, 30 years on it is important not to have faithful adherence to the traditional moral panic thesis – the role of the media has changed as has its impact on society</a:t>
            </a:r>
            <a:endParaRPr lang="en-GB"/>
          </a:p>
        </p:txBody>
      </p:sp>
    </p:spTree>
    <p:extLst>
      <p:ext uri="{BB962C8B-B14F-4D97-AF65-F5344CB8AC3E}">
        <p14:creationId xmlns:p14="http://schemas.microsoft.com/office/powerpoint/2010/main" val="34662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28B2D2B0-38DB-4514-95B3-B0DCB59DCD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
          <a:stretch/>
        </p:blipFill>
        <p:spPr>
          <a:xfrm>
            <a:off x="20" y="10"/>
            <a:ext cx="12188932" cy="6857990"/>
          </a:xfrm>
          <a:prstGeom prst="rect">
            <a:avLst/>
          </a:prstGeom>
        </p:spPr>
      </p:pic>
      <p:sp>
        <p:nvSpPr>
          <p:cNvPr id="2" name="Title 1"/>
          <p:cNvSpPr>
            <a:spLocks noGrp="1"/>
          </p:cNvSpPr>
          <p:nvPr>
            <p:ph type="ctrTitle"/>
          </p:nvPr>
        </p:nvSpPr>
        <p:spPr>
          <a:xfrm>
            <a:off x="1625600" y="805302"/>
            <a:ext cx="9144000" cy="2344298"/>
          </a:xfrm>
        </p:spPr>
        <p:txBody>
          <a:bodyPr>
            <a:normAutofit fontScale="90000"/>
          </a:bodyPr>
          <a:lstStyle/>
          <a:p>
            <a:pPr algn="ctr"/>
            <a:r>
              <a:rPr lang="en-GB" sz="4400" dirty="0">
                <a:solidFill>
                  <a:schemeClr val="bg1"/>
                </a:solidFill>
              </a:rPr>
              <a:t>Media Constructions of Children: </a:t>
            </a:r>
            <a:br>
              <a:rPr lang="en-GB" sz="4400" dirty="0">
                <a:solidFill>
                  <a:schemeClr val="bg1"/>
                </a:solidFill>
              </a:rPr>
            </a:br>
            <a:r>
              <a:rPr lang="en-GB" sz="4400" dirty="0">
                <a:solidFill>
                  <a:schemeClr val="bg1"/>
                </a:solidFill>
              </a:rPr>
              <a:t>‘Evil Monsters’ &amp; ‘Tragic Victims’</a:t>
            </a:r>
          </a:p>
        </p:txBody>
      </p:sp>
      <p:sp>
        <p:nvSpPr>
          <p:cNvPr id="3" name="Subtitle 2"/>
          <p:cNvSpPr>
            <a:spLocks noGrp="1"/>
          </p:cNvSpPr>
          <p:nvPr>
            <p:ph type="subTitle" idx="1"/>
          </p:nvPr>
        </p:nvSpPr>
        <p:spPr>
          <a:xfrm>
            <a:off x="1524000" y="5636465"/>
            <a:ext cx="9144000" cy="646785"/>
          </a:xfrm>
        </p:spPr>
        <p:txBody>
          <a:bodyPr>
            <a:normAutofit/>
          </a:bodyPr>
          <a:lstStyle/>
          <a:p>
            <a:pPr algn="ctr"/>
            <a:r>
              <a:rPr lang="en-GB" dirty="0">
                <a:solidFill>
                  <a:schemeClr val="bg1"/>
                </a:solidFill>
              </a:rPr>
              <a:t>Week 8 – Session 3</a:t>
            </a:r>
          </a:p>
        </p:txBody>
      </p:sp>
    </p:spTree>
    <p:extLst>
      <p:ext uri="{BB962C8B-B14F-4D97-AF65-F5344CB8AC3E}">
        <p14:creationId xmlns:p14="http://schemas.microsoft.com/office/powerpoint/2010/main" val="77701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Contributions of  labelling theory</a:t>
            </a:r>
            <a:endParaRPr lang="en-US" sz="2800" dirty="0"/>
          </a:p>
        </p:txBody>
      </p:sp>
      <p:sp>
        <p:nvSpPr>
          <p:cNvPr id="3" name="Content Placeholder 2"/>
          <p:cNvSpPr>
            <a:spLocks noGrp="1"/>
          </p:cNvSpPr>
          <p:nvPr>
            <p:ph sz="quarter" idx="4294967295"/>
          </p:nvPr>
        </p:nvSpPr>
        <p:spPr>
          <a:xfrm>
            <a:off x="898721" y="1556792"/>
            <a:ext cx="9081247" cy="4165848"/>
          </a:xfrm>
          <a:prstGeom prst="rect">
            <a:avLst/>
          </a:prstGeom>
        </p:spPr>
        <p:txBody>
          <a:bodyPr>
            <a:normAutofit fontScale="92500" lnSpcReduction="20000"/>
          </a:bodyPr>
          <a:lstStyle/>
          <a:p>
            <a:pPr marL="0" indent="0" algn="ctr">
              <a:buNone/>
            </a:pPr>
            <a:r>
              <a:rPr lang="en-GB" sz="2800" b="1" dirty="0"/>
              <a:t>Howard Becker (1963):</a:t>
            </a:r>
          </a:p>
          <a:p>
            <a:pPr marL="68580" indent="0" algn="ctr">
              <a:buNone/>
            </a:pPr>
            <a:endParaRPr lang="en-GB" sz="2800" b="1" dirty="0"/>
          </a:p>
          <a:p>
            <a:pPr marL="0" indent="0">
              <a:buNone/>
            </a:pPr>
            <a:r>
              <a:rPr lang="en-GB" sz="2400" dirty="0"/>
              <a:t>“One of the most important contributions of this [the labelling perspective] has been to focus attention on the way labelling places the actor in circumstances which make it harder for him to continue the normal routines of everyday life and thus provide abnormal actions (as when a </a:t>
            </a:r>
            <a:r>
              <a:rPr lang="en-GB" sz="2400" u="sng" dirty="0"/>
              <a:t>prison record makes it harder </a:t>
            </a:r>
            <a:r>
              <a:rPr lang="en-GB" sz="2400" dirty="0"/>
              <a:t>to earn a living at a conventional occupation and so disposes its possessor to move to an illegal one)”</a:t>
            </a:r>
          </a:p>
          <a:p>
            <a:pPr marL="0" indent="0">
              <a:buNone/>
            </a:pPr>
            <a:endParaRPr lang="en-GB" sz="2400" dirty="0"/>
          </a:p>
          <a:p>
            <a:pPr marL="0" indent="0" algn="ctr">
              <a:buNone/>
            </a:pPr>
            <a:endParaRPr lang="en-GB" sz="2400" dirty="0">
              <a:solidFill>
                <a:srgbClr val="FF0000"/>
              </a:solidFill>
            </a:endParaRPr>
          </a:p>
          <a:p>
            <a:pPr marL="0" indent="0" algn="ctr">
              <a:buNone/>
            </a:pPr>
            <a:r>
              <a:rPr lang="en-GB" sz="2400" dirty="0">
                <a:solidFill>
                  <a:srgbClr val="FF0000"/>
                </a:solidFill>
              </a:rPr>
              <a:t>A thought…</a:t>
            </a:r>
          </a:p>
          <a:p>
            <a:pPr marL="0" indent="0" algn="ctr">
              <a:buNone/>
            </a:pPr>
            <a:r>
              <a:rPr lang="en-GB" sz="2400" dirty="0">
                <a:solidFill>
                  <a:srgbClr val="FF0000"/>
                </a:solidFill>
              </a:rPr>
              <a:t>Must we consider however that labelling becomes inevitable – especially with grave crimes such as murder?</a:t>
            </a:r>
          </a:p>
          <a:p>
            <a:endParaRPr lang="en-US" dirty="0"/>
          </a:p>
        </p:txBody>
      </p:sp>
    </p:spTree>
    <p:extLst>
      <p:ext uri="{BB962C8B-B14F-4D97-AF65-F5344CB8AC3E}">
        <p14:creationId xmlns:p14="http://schemas.microsoft.com/office/powerpoint/2010/main" val="233081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a:lstStyle/>
          <a:p>
            <a:r>
              <a:rPr lang="en-GB" dirty="0"/>
              <a:t>Discussion about contradictory assumptions about children in contemporary Britain</a:t>
            </a:r>
          </a:p>
          <a:p>
            <a:r>
              <a:rPr lang="en-GB" dirty="0"/>
              <a:t>An examination of anxiety about childhood following the abduction and murder of Jamie </a:t>
            </a:r>
            <a:r>
              <a:rPr lang="en-GB"/>
              <a:t>Bulger</a:t>
            </a:r>
            <a:endParaRPr lang="en-GB" dirty="0"/>
          </a:p>
          <a:p>
            <a:r>
              <a:rPr lang="en-GB" dirty="0"/>
              <a:t>A comparison of media representations of children as offenders and children as the victims of crime</a:t>
            </a:r>
          </a:p>
          <a:p>
            <a:endParaRPr lang="en-GB" dirty="0"/>
          </a:p>
        </p:txBody>
      </p:sp>
    </p:spTree>
    <p:extLst>
      <p:ext uri="{BB962C8B-B14F-4D97-AF65-F5344CB8AC3E}">
        <p14:creationId xmlns:p14="http://schemas.microsoft.com/office/powerpoint/2010/main" val="2417573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Changes to how childhood is viewed</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1950s and 1960s, the age at which young people are labelled as ‘</a:t>
            </a:r>
            <a:r>
              <a:rPr lang="en-GB" i="1" dirty="0"/>
              <a:t>folk devils</a:t>
            </a:r>
            <a:r>
              <a:rPr lang="en-GB" dirty="0"/>
              <a:t>’ has decreased</a:t>
            </a:r>
          </a:p>
          <a:p>
            <a:endParaRPr lang="en-GB" dirty="0"/>
          </a:p>
          <a:p>
            <a:r>
              <a:rPr lang="en-GB" dirty="0"/>
              <a:t>Boundaries between ‘youth’ and adolescence’ blurred</a:t>
            </a:r>
          </a:p>
          <a:p>
            <a:endParaRPr lang="en-GB" dirty="0"/>
          </a:p>
          <a:p>
            <a:r>
              <a:rPr lang="en-GB" dirty="0"/>
              <a:t>Changes in how children were to be punished</a:t>
            </a:r>
          </a:p>
          <a:p>
            <a:endParaRPr lang="en-GB" dirty="0"/>
          </a:p>
          <a:p>
            <a:r>
              <a:rPr lang="en-GB" dirty="0"/>
              <a:t>Dichotomy of the </a:t>
            </a:r>
            <a:r>
              <a:rPr lang="en-GB" i="1" dirty="0" err="1"/>
              <a:t>adultifed</a:t>
            </a:r>
            <a:r>
              <a:rPr lang="en-GB" dirty="0"/>
              <a:t> child and </a:t>
            </a:r>
            <a:r>
              <a:rPr lang="en-GB" i="1" dirty="0"/>
              <a:t>infantilization</a:t>
            </a:r>
          </a:p>
        </p:txBody>
      </p:sp>
    </p:spTree>
    <p:extLst>
      <p:ext uri="{BB962C8B-B14F-4D97-AF65-F5344CB8AC3E}">
        <p14:creationId xmlns:p14="http://schemas.microsoft.com/office/powerpoint/2010/main" val="857535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1993 Children as ‘evil’ monsters</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The Jamie Bulger murder</a:t>
            </a:r>
          </a:p>
          <a:p>
            <a:pPr lvl="1"/>
            <a:r>
              <a:rPr lang="en-GB" dirty="0"/>
              <a:t>The impact of the court case</a:t>
            </a:r>
          </a:p>
          <a:p>
            <a:pPr lvl="1"/>
            <a:r>
              <a:rPr lang="en-GB" dirty="0"/>
              <a:t>The mediated response</a:t>
            </a:r>
          </a:p>
          <a:p>
            <a:endParaRPr lang="en-GB" dirty="0"/>
          </a:p>
          <a:p>
            <a:r>
              <a:rPr lang="en-GB" dirty="0"/>
              <a:t>Statistics reveal children are more likely to be murdered by a parent or an adult known to them – missing from public discourse</a:t>
            </a:r>
            <a:endParaRPr lang="en-GB"/>
          </a:p>
          <a:p>
            <a:endParaRPr lang="en-GB" dirty="0"/>
          </a:p>
          <a:p>
            <a:r>
              <a:rPr lang="en-GB" dirty="0"/>
              <a:t>Media more concerned with randomness of </a:t>
            </a:r>
            <a:r>
              <a:rPr lang="en-GB" i="1" dirty="0"/>
              <a:t>risk </a:t>
            </a:r>
            <a:endParaRPr lang="en-GB"/>
          </a:p>
        </p:txBody>
      </p:sp>
    </p:spTree>
    <p:extLst>
      <p:ext uri="{BB962C8B-B14F-4D97-AF65-F5344CB8AC3E}">
        <p14:creationId xmlns:p14="http://schemas.microsoft.com/office/powerpoint/2010/main" val="2676947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1996 Children as ‘tragic victims’</a:t>
            </a:r>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r>
              <a:rPr lang="en-GB" dirty="0"/>
              <a:t>Paedophilia as a moral panic </a:t>
            </a:r>
          </a:p>
          <a:p>
            <a:endParaRPr lang="en-GB" dirty="0"/>
          </a:p>
          <a:p>
            <a:r>
              <a:rPr lang="en-GB" dirty="0"/>
              <a:t>Eruption of coverage of paedophilia in mid 1990s</a:t>
            </a:r>
          </a:p>
          <a:p>
            <a:pPr lvl="1"/>
            <a:r>
              <a:rPr lang="en-GB" dirty="0"/>
              <a:t>UK – increased public awareness</a:t>
            </a:r>
          </a:p>
          <a:p>
            <a:pPr lvl="1"/>
            <a:r>
              <a:rPr lang="en-GB" dirty="0"/>
              <a:t>NI – Catholic church</a:t>
            </a:r>
          </a:p>
          <a:p>
            <a:pPr lvl="1"/>
            <a:r>
              <a:rPr lang="en-GB" dirty="0"/>
              <a:t>Belgium – released paedophile charged with child murders</a:t>
            </a:r>
          </a:p>
          <a:p>
            <a:pPr lvl="1"/>
            <a:r>
              <a:rPr lang="en-GB" dirty="0"/>
              <a:t>UK – the West case</a:t>
            </a:r>
          </a:p>
          <a:p>
            <a:pPr lvl="1"/>
            <a:r>
              <a:rPr lang="en-GB" dirty="0"/>
              <a:t>USA – Megan’s law</a:t>
            </a:r>
          </a:p>
          <a:p>
            <a:endParaRPr lang="en-GB" dirty="0"/>
          </a:p>
          <a:p>
            <a:r>
              <a:rPr lang="en-GB" dirty="0"/>
              <a:t>The Introduction of the Sex Offenders Act (1997)</a:t>
            </a:r>
          </a:p>
          <a:p>
            <a:endParaRPr lang="en-GB" dirty="0"/>
          </a:p>
          <a:p>
            <a:r>
              <a:rPr lang="en-GB" dirty="0"/>
              <a:t>Crime and Disorder Act (1998)</a:t>
            </a:r>
          </a:p>
        </p:txBody>
      </p:sp>
    </p:spTree>
    <p:extLst>
      <p:ext uri="{BB962C8B-B14F-4D97-AF65-F5344CB8AC3E}">
        <p14:creationId xmlns:p14="http://schemas.microsoft.com/office/powerpoint/2010/main" val="55495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1996 Children as ‘tragic victims’ (2)</a:t>
            </a:r>
            <a:endParaRPr lang="en-GB" dirty="0"/>
          </a:p>
        </p:txBody>
      </p:sp>
      <p:sp>
        <p:nvSpPr>
          <p:cNvPr id="3" name="Content Placeholder 2"/>
          <p:cNvSpPr>
            <a:spLocks noGrp="1"/>
          </p:cNvSpPr>
          <p:nvPr>
            <p:ph idx="1"/>
          </p:nvPr>
        </p:nvSpPr>
        <p:spPr/>
        <p:txBody>
          <a:bodyPr/>
          <a:lstStyle/>
          <a:p>
            <a:r>
              <a:rPr lang="en-GB" dirty="0"/>
              <a:t>Impact of ‘hurried’ sex offender legislation</a:t>
            </a:r>
          </a:p>
          <a:p>
            <a:r>
              <a:rPr lang="en-GB" dirty="0"/>
              <a:t>The News of the World – naming and shaming campaign</a:t>
            </a:r>
          </a:p>
          <a:p>
            <a:r>
              <a:rPr lang="en-GB" dirty="0"/>
              <a:t>The ‘popular’ construction of the paedophile</a:t>
            </a:r>
          </a:p>
          <a:p>
            <a:r>
              <a:rPr lang="en-GB" dirty="0"/>
              <a:t>Internet technologies </a:t>
            </a:r>
          </a:p>
          <a:p>
            <a:r>
              <a:rPr lang="en-GB" dirty="0"/>
              <a:t>Should paedophilia be viewed as a moral panic?</a:t>
            </a:r>
          </a:p>
        </p:txBody>
      </p:sp>
    </p:spTree>
    <p:extLst>
      <p:ext uri="{BB962C8B-B14F-4D97-AF65-F5344CB8AC3E}">
        <p14:creationId xmlns:p14="http://schemas.microsoft.com/office/powerpoint/2010/main" val="48794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Guilt, collusion and voyeurism </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The impact of reducing serious crimes to moral panics</a:t>
            </a:r>
          </a:p>
          <a:p>
            <a:endParaRPr lang="en-GB" dirty="0"/>
          </a:p>
          <a:p>
            <a:r>
              <a:rPr lang="en-GB" dirty="0"/>
              <a:t>Paradoxes in cultural attitudes and legal responses</a:t>
            </a:r>
          </a:p>
          <a:p>
            <a:endParaRPr lang="en-GB" dirty="0"/>
          </a:p>
          <a:p>
            <a:r>
              <a:rPr lang="en-GB" dirty="0"/>
              <a:t>Comparisons to young people who take drugs </a:t>
            </a:r>
          </a:p>
          <a:p>
            <a:endParaRPr lang="en-GB" dirty="0"/>
          </a:p>
          <a:p>
            <a:r>
              <a:rPr lang="en-GB" dirty="0"/>
              <a:t>Journalism and child protection known family and the stranger</a:t>
            </a:r>
            <a:endParaRPr lang="en-GB"/>
          </a:p>
          <a:p>
            <a:pPr>
              <a:buNone/>
            </a:pPr>
            <a:endParaRPr lang="en-GB" dirty="0"/>
          </a:p>
          <a:p>
            <a:endParaRPr lang="en-GB" dirty="0"/>
          </a:p>
        </p:txBody>
      </p:sp>
    </p:spTree>
    <p:extLst>
      <p:ext uri="{BB962C8B-B14F-4D97-AF65-F5344CB8AC3E}">
        <p14:creationId xmlns:p14="http://schemas.microsoft.com/office/powerpoint/2010/main" val="126723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Issues here go beyond Cohen’s moral panic </a:t>
            </a:r>
          </a:p>
          <a:p>
            <a:endParaRPr lang="en-GB" dirty="0"/>
          </a:p>
          <a:p>
            <a:r>
              <a:rPr lang="en-GB" dirty="0"/>
              <a:t>The creation in late modernity is of an imagined community </a:t>
            </a:r>
            <a:endParaRPr lang="en-GB" dirty="0">
              <a:cs typeface="Calibri" panose="020F0502020204030204"/>
            </a:endParaRPr>
          </a:p>
          <a:p>
            <a:pPr lvl="1"/>
            <a:r>
              <a:rPr lang="en-GB" dirty="0"/>
              <a:t>Expressions of grief and anger</a:t>
            </a:r>
          </a:p>
          <a:p>
            <a:endParaRPr lang="en-GB" dirty="0"/>
          </a:p>
          <a:p>
            <a:r>
              <a:rPr lang="en-GB" dirty="0"/>
              <a:t>Mediated expressions of fear and loathing are in keeping with the nature of society in late modernity</a:t>
            </a:r>
            <a:endParaRPr lang="en-GB"/>
          </a:p>
        </p:txBody>
      </p:sp>
    </p:spTree>
    <p:extLst>
      <p:ext uri="{BB962C8B-B14F-4D97-AF65-F5344CB8AC3E}">
        <p14:creationId xmlns:p14="http://schemas.microsoft.com/office/powerpoint/2010/main" val="293897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a:t>
            </a:r>
            <a:r>
              <a:rPr lang="en-GB" b="1" dirty="0" err="1"/>
              <a:t>othering</a:t>
            </a:r>
            <a:r>
              <a:rPr lang="en-GB" b="1" dirty="0"/>
              <a:t>’ of victims and offenders</a:t>
            </a:r>
          </a:p>
        </p:txBody>
      </p:sp>
      <p:sp>
        <p:nvSpPr>
          <p:cNvPr id="3" name="Content Placeholder 2"/>
          <p:cNvSpPr>
            <a:spLocks noGrp="1"/>
          </p:cNvSpPr>
          <p:nvPr>
            <p:ph idx="1"/>
          </p:nvPr>
        </p:nvSpPr>
        <p:spPr/>
        <p:txBody>
          <a:bodyPr>
            <a:normAutofit/>
          </a:bodyPr>
          <a:lstStyle/>
          <a:p>
            <a:r>
              <a:rPr lang="en-GB" dirty="0"/>
              <a:t>It is evident that there is a clear selectiveness in how the media represent, offences, offenders and victims</a:t>
            </a:r>
          </a:p>
          <a:p>
            <a:r>
              <a:rPr lang="en-GB" dirty="0"/>
              <a:t>Interpersonal violent crimes are the ones that most people can recall and crime and punishment can still be seen as vehicles for connecting people </a:t>
            </a:r>
          </a:p>
          <a:p>
            <a:r>
              <a:rPr lang="en-GB" dirty="0"/>
              <a:t>Not all ‘mega cases’ are known around the world </a:t>
            </a:r>
          </a:p>
          <a:p>
            <a:r>
              <a:rPr lang="en-GB" dirty="0"/>
              <a:t>The use of online media connecting people making personal tragedy part of a wider social cause </a:t>
            </a:r>
          </a:p>
        </p:txBody>
      </p:sp>
    </p:spTree>
    <p:extLst>
      <p:ext uri="{BB962C8B-B14F-4D97-AF65-F5344CB8AC3E}">
        <p14:creationId xmlns:p14="http://schemas.microsoft.com/office/powerpoint/2010/main" val="33741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a:t>
            </a:r>
          </a:p>
        </p:txBody>
      </p:sp>
      <p:sp>
        <p:nvSpPr>
          <p:cNvPr id="3" name="Content Placeholder 2"/>
          <p:cNvSpPr>
            <a:spLocks noGrp="1"/>
          </p:cNvSpPr>
          <p:nvPr>
            <p:ph idx="1"/>
          </p:nvPr>
        </p:nvSpPr>
        <p:spPr/>
        <p:txBody>
          <a:bodyPr/>
          <a:lstStyle/>
          <a:p>
            <a:r>
              <a:rPr lang="en-GB" dirty="0"/>
              <a:t>Consideration of how digital technologies have altered how we interact with each other</a:t>
            </a:r>
          </a:p>
          <a:p>
            <a:r>
              <a:rPr lang="en-GB" dirty="0"/>
              <a:t>Discussion of the ‘digital divide’ </a:t>
            </a:r>
          </a:p>
          <a:p>
            <a:r>
              <a:rPr lang="en-GB" dirty="0"/>
              <a:t>Description of cybercrimes that most frequently appear in the news</a:t>
            </a:r>
          </a:p>
          <a:p>
            <a:r>
              <a:rPr lang="en-GB" dirty="0"/>
              <a:t>Reflection on how the Internet is transforming young people’s leisure habits and their sexual development </a:t>
            </a:r>
          </a:p>
          <a:p>
            <a:endParaRPr lang="en-GB" dirty="0"/>
          </a:p>
        </p:txBody>
      </p:sp>
    </p:spTree>
    <p:extLst>
      <p:ext uri="{BB962C8B-B14F-4D97-AF65-F5344CB8AC3E}">
        <p14:creationId xmlns:p14="http://schemas.microsoft.com/office/powerpoint/2010/main" val="258113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Take up of the Internet has resulted in far reaching changes </a:t>
            </a:r>
          </a:p>
          <a:p>
            <a:endParaRPr lang="en-GB" dirty="0"/>
          </a:p>
          <a:p>
            <a:r>
              <a:rPr lang="en-GB" dirty="0"/>
              <a:t>Social networking has revolutionized how we communicate with each other</a:t>
            </a:r>
            <a:endParaRPr lang="en-GB"/>
          </a:p>
          <a:p>
            <a:endParaRPr lang="en-GB" dirty="0"/>
          </a:p>
          <a:p>
            <a:r>
              <a:rPr lang="en-GB" dirty="0"/>
              <a:t>Morgan Stanley </a:t>
            </a:r>
            <a:r>
              <a:rPr lang="en-GB" i="1" dirty="0"/>
              <a:t>‘How Teenagers Consume Media’ </a:t>
            </a:r>
            <a:endParaRPr lang="en-GB"/>
          </a:p>
          <a:p>
            <a:endParaRPr lang="en-GB" i="1" dirty="0"/>
          </a:p>
        </p:txBody>
      </p:sp>
    </p:spTree>
    <p:extLst>
      <p:ext uri="{BB962C8B-B14F-4D97-AF65-F5344CB8AC3E}">
        <p14:creationId xmlns:p14="http://schemas.microsoft.com/office/powerpoint/2010/main" val="322415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Redefining deviance and democratization: China </a:t>
            </a:r>
          </a:p>
        </p:txBody>
      </p:sp>
      <p:sp>
        <p:nvSpPr>
          <p:cNvPr id="3" name="Content Placeholder 2"/>
          <p:cNvSpPr>
            <a:spLocks noGrp="1"/>
          </p:cNvSpPr>
          <p:nvPr>
            <p:ph idx="1"/>
          </p:nvPr>
        </p:nvSpPr>
        <p:spPr/>
        <p:txBody>
          <a:bodyPr vert="horz" lIns="91440" tIns="45720" rIns="91440" bIns="45720" rtlCol="0" anchor="t">
            <a:normAutofit fontScale="70000" lnSpcReduction="20000"/>
          </a:bodyPr>
          <a:lstStyle/>
          <a:p>
            <a:r>
              <a:rPr lang="en-GB" dirty="0"/>
              <a:t>Far reaching developments concerning technology in developing nations</a:t>
            </a:r>
          </a:p>
          <a:p>
            <a:endParaRPr lang="en-GB" dirty="0"/>
          </a:p>
          <a:p>
            <a:r>
              <a:rPr lang="en-GB" dirty="0"/>
              <a:t>The digital divide</a:t>
            </a:r>
          </a:p>
          <a:p>
            <a:endParaRPr lang="en-GB" dirty="0"/>
          </a:p>
          <a:p>
            <a:r>
              <a:rPr lang="en-GB" dirty="0"/>
              <a:t>Social, political and economic change with the Internet in China </a:t>
            </a:r>
          </a:p>
          <a:p>
            <a:endParaRPr lang="en-GB" dirty="0"/>
          </a:p>
          <a:p>
            <a:r>
              <a:rPr lang="en-GB" dirty="0"/>
              <a:t>Growth is quicker than the US </a:t>
            </a:r>
          </a:p>
          <a:p>
            <a:endParaRPr lang="en-GB" dirty="0"/>
          </a:p>
          <a:p>
            <a:r>
              <a:rPr lang="en-GB" dirty="0"/>
              <a:t>Internet restriction and censorship</a:t>
            </a:r>
          </a:p>
          <a:p>
            <a:endParaRPr lang="en-GB" dirty="0"/>
          </a:p>
          <a:p>
            <a:r>
              <a:rPr lang="en-GB" dirty="0"/>
              <a:t>China and cybercrime</a:t>
            </a:r>
          </a:p>
          <a:p>
            <a:pPr lvl="1"/>
            <a:r>
              <a:rPr lang="en-GB" i="1" dirty="0"/>
              <a:t>Ping-pong</a:t>
            </a:r>
          </a:p>
        </p:txBody>
      </p:sp>
    </p:spTree>
    <p:extLst>
      <p:ext uri="{BB962C8B-B14F-4D97-AF65-F5344CB8AC3E}">
        <p14:creationId xmlns:p14="http://schemas.microsoft.com/office/powerpoint/2010/main" val="16849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Cyber-warfare and cyber-terrorism </a:t>
            </a:r>
          </a:p>
        </p:txBody>
      </p:sp>
      <p:sp>
        <p:nvSpPr>
          <p:cNvPr id="3" name="Content Placeholder 2"/>
          <p:cNvSpPr>
            <a:spLocks noGrp="1"/>
          </p:cNvSpPr>
          <p:nvPr>
            <p:ph idx="1"/>
          </p:nvPr>
        </p:nvSpPr>
        <p:spPr>
          <a:xfrm>
            <a:off x="646839" y="1600200"/>
            <a:ext cx="9563961" cy="4853136"/>
          </a:xfrm>
        </p:spPr>
        <p:txBody>
          <a:bodyPr vert="horz" lIns="91440" tIns="45720" rIns="91440" bIns="45720" rtlCol="0" anchor="t">
            <a:normAutofit fontScale="85000" lnSpcReduction="20000"/>
          </a:bodyPr>
          <a:lstStyle/>
          <a:p>
            <a:r>
              <a:rPr lang="en-GB" dirty="0"/>
              <a:t>The Internet has aided terrorist practice</a:t>
            </a:r>
          </a:p>
          <a:p>
            <a:pPr lvl="1"/>
            <a:r>
              <a:rPr lang="en-GB" dirty="0"/>
              <a:t>Media operations</a:t>
            </a:r>
          </a:p>
          <a:p>
            <a:pPr lvl="1"/>
            <a:r>
              <a:rPr lang="en-GB" dirty="0"/>
              <a:t>Attacks</a:t>
            </a:r>
          </a:p>
          <a:p>
            <a:pPr lvl="1"/>
            <a:r>
              <a:rPr lang="en-GB" dirty="0"/>
              <a:t>Recruitment</a:t>
            </a:r>
          </a:p>
          <a:p>
            <a:pPr lvl="1"/>
            <a:r>
              <a:rPr lang="en-GB" dirty="0"/>
              <a:t>Learning</a:t>
            </a:r>
          </a:p>
          <a:p>
            <a:pPr lvl="1"/>
            <a:r>
              <a:rPr lang="en-GB" dirty="0"/>
              <a:t>Finance</a:t>
            </a:r>
          </a:p>
          <a:p>
            <a:pPr lvl="1"/>
            <a:r>
              <a:rPr lang="en-GB" dirty="0"/>
              <a:t>Security</a:t>
            </a:r>
          </a:p>
          <a:p>
            <a:endParaRPr lang="en-GB" dirty="0"/>
          </a:p>
          <a:p>
            <a:r>
              <a:rPr lang="en-GB" dirty="0"/>
              <a:t>Terrorism and warfare in cyberspace may be used to disable a country’s infrastructure, interfere with military data, or confuse financial transactions </a:t>
            </a:r>
            <a:endParaRPr lang="en-GB"/>
          </a:p>
          <a:p>
            <a:r>
              <a:rPr lang="en-GB" dirty="0"/>
              <a:t>Do countries in the West overplay the risks from </a:t>
            </a:r>
          </a:p>
          <a:p>
            <a:r>
              <a:rPr lang="en-GB" dirty="0"/>
              <a:t>developing nations? </a:t>
            </a:r>
          </a:p>
          <a:p>
            <a:endParaRPr lang="en-GB" dirty="0"/>
          </a:p>
        </p:txBody>
      </p:sp>
    </p:spTree>
    <p:extLst>
      <p:ext uri="{BB962C8B-B14F-4D97-AF65-F5344CB8AC3E}">
        <p14:creationId xmlns:p14="http://schemas.microsoft.com/office/powerpoint/2010/main" val="309680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Electronic theft and abuse of intellectual property rights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Theft in a virtual context is very different to its offline version, one person can take something without permission and make a copy so that both the original owner and thief have a copy</a:t>
            </a:r>
          </a:p>
          <a:p>
            <a:endParaRPr lang="en-GB" dirty="0"/>
          </a:p>
          <a:p>
            <a:r>
              <a:rPr lang="en-GB" dirty="0"/>
              <a:t>Electronic reproduction can take many forms – impacts on the film and music industry </a:t>
            </a:r>
            <a:endParaRPr lang="en-GB"/>
          </a:p>
          <a:p>
            <a:pPr lvl="1"/>
            <a:r>
              <a:rPr lang="en-GB" dirty="0"/>
              <a:t>Issues surrounding this</a:t>
            </a:r>
          </a:p>
        </p:txBody>
      </p:sp>
    </p:spTree>
    <p:extLst>
      <p:ext uri="{BB962C8B-B14F-4D97-AF65-F5344CB8AC3E}">
        <p14:creationId xmlns:p14="http://schemas.microsoft.com/office/powerpoint/2010/main" val="91786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Hate crime</a:t>
            </a: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dirty="0"/>
              <a:t>The promotion of hatred is widespread and easily facilitated through the Internet</a:t>
            </a:r>
          </a:p>
          <a:p>
            <a:endParaRPr lang="en-GB" dirty="0"/>
          </a:p>
          <a:p>
            <a:r>
              <a:rPr lang="en-GB" dirty="0"/>
              <a:t>The Internet has increased the global reach of terrorist groups</a:t>
            </a:r>
            <a:endParaRPr lang="en-GB"/>
          </a:p>
          <a:p>
            <a:endParaRPr lang="en-GB" dirty="0"/>
          </a:p>
          <a:p>
            <a:r>
              <a:rPr lang="en-GB" dirty="0"/>
              <a:t>Evidence of vigilantism against individuals too</a:t>
            </a:r>
          </a:p>
          <a:p>
            <a:endParaRPr lang="en-GB" dirty="0"/>
          </a:p>
          <a:p>
            <a:r>
              <a:rPr lang="en-GB" dirty="0"/>
              <a:t>Hate behaviours, such as cyberbullying also evident on social networking sites</a:t>
            </a:r>
            <a:endParaRPr lang="en-GB"/>
          </a:p>
        </p:txBody>
      </p:sp>
    </p:spTree>
    <p:extLst>
      <p:ext uri="{BB962C8B-B14F-4D97-AF65-F5344CB8AC3E}">
        <p14:creationId xmlns:p14="http://schemas.microsoft.com/office/powerpoint/2010/main" val="10211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Invasion of privacy, defamation, and ID theft </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Invasion of privacy</a:t>
            </a:r>
          </a:p>
          <a:p>
            <a:pPr lvl="1"/>
            <a:r>
              <a:rPr lang="en-GB" dirty="0"/>
              <a:t>Spamming</a:t>
            </a:r>
          </a:p>
          <a:p>
            <a:pPr lvl="1"/>
            <a:r>
              <a:rPr lang="en-GB" dirty="0"/>
              <a:t>Online defamation</a:t>
            </a:r>
          </a:p>
          <a:p>
            <a:pPr lvl="1"/>
            <a:r>
              <a:rPr lang="en-GB" dirty="0"/>
              <a:t>Stalking violence</a:t>
            </a:r>
          </a:p>
          <a:p>
            <a:endParaRPr lang="en-GB" dirty="0"/>
          </a:p>
          <a:p>
            <a:r>
              <a:rPr lang="en-GB" dirty="0"/>
              <a:t>Lecturers and teachers vulnerable to defamation </a:t>
            </a:r>
          </a:p>
          <a:p>
            <a:endParaRPr lang="en-GB" dirty="0"/>
          </a:p>
          <a:p>
            <a:r>
              <a:rPr lang="en-GB" dirty="0"/>
              <a:t>Theft of personal identity also increasing </a:t>
            </a:r>
          </a:p>
          <a:p>
            <a:pPr lvl="1"/>
            <a:r>
              <a:rPr lang="en-GB" dirty="0"/>
              <a:t>Older people more concerned, but young people at greater risk</a:t>
            </a:r>
          </a:p>
        </p:txBody>
      </p:sp>
    </p:spTree>
    <p:extLst>
      <p:ext uri="{BB962C8B-B14F-4D97-AF65-F5344CB8AC3E}">
        <p14:creationId xmlns:p14="http://schemas.microsoft.com/office/powerpoint/2010/main" val="122925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eBay fraud</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r>
              <a:rPr lang="en-GB" dirty="0"/>
              <a:t>A growing number of frauds are taking place on auction sites such as eBay</a:t>
            </a:r>
          </a:p>
          <a:p>
            <a:endParaRPr lang="en-GB" dirty="0"/>
          </a:p>
          <a:p>
            <a:r>
              <a:rPr lang="en-GB" dirty="0"/>
              <a:t>Counterfeit, knowingly stolen, faulty or damaged goods and those that breach intellectual copyright make up the majority of criminal transactions</a:t>
            </a:r>
          </a:p>
          <a:p>
            <a:endParaRPr lang="en-GB" dirty="0"/>
          </a:p>
          <a:p>
            <a:r>
              <a:rPr lang="en-GB" dirty="0"/>
              <a:t>Global corporations rather than individual consumers more likely to take action</a:t>
            </a:r>
          </a:p>
          <a:p>
            <a:endParaRPr lang="en-GB" dirty="0"/>
          </a:p>
          <a:p>
            <a:r>
              <a:rPr lang="en-GB" dirty="0"/>
              <a:t>Newspapers claim the police in England and Wales investigate one eBay scam every hour</a:t>
            </a:r>
            <a:endParaRPr lang="en-GB"/>
          </a:p>
        </p:txBody>
      </p:sp>
    </p:spTree>
    <p:extLst>
      <p:ext uri="{BB962C8B-B14F-4D97-AF65-F5344CB8AC3E}">
        <p14:creationId xmlns:p14="http://schemas.microsoft.com/office/powerpoint/2010/main" val="399126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Hacking and loss of sensitive data </a:t>
            </a: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dirty="0"/>
              <a:t>Hackers can be driven by a range of motives</a:t>
            </a:r>
          </a:p>
          <a:p>
            <a:endParaRPr lang="en-GB" dirty="0"/>
          </a:p>
          <a:p>
            <a:r>
              <a:rPr lang="en-GB" dirty="0"/>
              <a:t>Can elicit tolerance and even admiration from the public</a:t>
            </a:r>
          </a:p>
          <a:p>
            <a:endParaRPr lang="en-GB" dirty="0"/>
          </a:p>
          <a:p>
            <a:r>
              <a:rPr lang="en-GB" dirty="0"/>
              <a:t>State authorities take hacking very seriously – see the case of Gary McKinnon</a:t>
            </a:r>
            <a:endParaRPr lang="en-GB"/>
          </a:p>
          <a:p>
            <a:endParaRPr lang="en-GB" dirty="0"/>
          </a:p>
          <a:p>
            <a:r>
              <a:rPr lang="en-GB" dirty="0"/>
              <a:t>Vulnerability of ‘secure’ systems is evident with reports of data lost or stolen by government departments</a:t>
            </a:r>
            <a:endParaRPr lang="en-GB"/>
          </a:p>
          <a:p>
            <a:endParaRPr lang="en-GB" dirty="0"/>
          </a:p>
        </p:txBody>
      </p:sp>
    </p:spTree>
    <p:extLst>
      <p:ext uri="{BB962C8B-B14F-4D97-AF65-F5344CB8AC3E}">
        <p14:creationId xmlns:p14="http://schemas.microsoft.com/office/powerpoint/2010/main" val="368519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319" y="-10188"/>
            <a:ext cx="10481481" cy="1712249"/>
          </a:xfrm>
        </p:spPr>
        <p:txBody>
          <a:bodyPr>
            <a:normAutofit/>
          </a:bodyPr>
          <a:lstStyle/>
          <a:p>
            <a:r>
              <a:rPr lang="en-GB" b="1" dirty="0"/>
              <a:t>Child Abuse Imagery and online grooming</a:t>
            </a:r>
          </a:p>
        </p:txBody>
      </p:sp>
      <p:sp>
        <p:nvSpPr>
          <p:cNvPr id="3" name="Content Placeholder 2"/>
          <p:cNvSpPr>
            <a:spLocks noGrp="1"/>
          </p:cNvSpPr>
          <p:nvPr>
            <p:ph idx="1"/>
          </p:nvPr>
        </p:nvSpPr>
        <p:spPr>
          <a:xfrm>
            <a:off x="548186" y="1600200"/>
            <a:ext cx="11362009" cy="4925144"/>
          </a:xfrm>
        </p:spPr>
        <p:txBody>
          <a:bodyPr vert="horz" lIns="91440" tIns="45720" rIns="91440" bIns="45720" rtlCol="0" anchor="t">
            <a:normAutofit fontScale="77500" lnSpcReduction="20000"/>
          </a:bodyPr>
          <a:lstStyle/>
          <a:p>
            <a:endParaRPr lang="en-GB" dirty="0"/>
          </a:p>
          <a:p>
            <a:r>
              <a:rPr lang="en-GB" dirty="0"/>
              <a:t>Pornography was the force that propelled the rapid growth of the Internet </a:t>
            </a:r>
            <a:endParaRPr lang="en-GB"/>
          </a:p>
          <a:p>
            <a:endParaRPr lang="en-GB" dirty="0"/>
          </a:p>
          <a:p>
            <a:r>
              <a:rPr lang="en-GB" dirty="0"/>
              <a:t>The issue of online paedophilia is largely kept in the public eye (news values)</a:t>
            </a:r>
            <a:endParaRPr lang="en-GB"/>
          </a:p>
          <a:p>
            <a:endParaRPr lang="en-GB" dirty="0"/>
          </a:p>
          <a:p>
            <a:r>
              <a:rPr lang="en-GB" dirty="0"/>
              <a:t>Many believe the police have taken too long to address child sex abuse and that they play catch-up to online offenders</a:t>
            </a:r>
            <a:endParaRPr lang="en-GB"/>
          </a:p>
          <a:p>
            <a:endParaRPr lang="en-GB" dirty="0"/>
          </a:p>
          <a:p>
            <a:r>
              <a:rPr lang="en-GB" dirty="0"/>
              <a:t>Policing child sexual abuse is now more proactive with CEOP taking a leading role</a:t>
            </a:r>
            <a:endParaRPr lang="en-GB"/>
          </a:p>
          <a:p>
            <a:endParaRPr lang="en-GB" dirty="0"/>
          </a:p>
          <a:p>
            <a:r>
              <a:rPr lang="en-GB" dirty="0"/>
              <a:t>Legal difficulties surrounding the term ‘grooming’ – is thinking about sexual acts, the same as committing them? </a:t>
            </a:r>
            <a:endParaRPr lang="en-GB"/>
          </a:p>
        </p:txBody>
      </p:sp>
    </p:spTree>
    <p:extLst>
      <p:ext uri="{BB962C8B-B14F-4D97-AF65-F5344CB8AC3E}">
        <p14:creationId xmlns:p14="http://schemas.microsoft.com/office/powerpoint/2010/main" val="384831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Childhood, cyberspace and social retreat</a:t>
            </a:r>
          </a:p>
        </p:txBody>
      </p:sp>
      <p:sp>
        <p:nvSpPr>
          <p:cNvPr id="3" name="Content Placeholder 2"/>
          <p:cNvSpPr>
            <a:spLocks noGrp="1"/>
          </p:cNvSpPr>
          <p:nvPr>
            <p:ph idx="1"/>
          </p:nvPr>
        </p:nvSpPr>
        <p:spPr>
          <a:xfrm>
            <a:off x="838200" y="2291923"/>
            <a:ext cx="10515600" cy="4351338"/>
          </a:xfrm>
        </p:spPr>
        <p:txBody>
          <a:bodyPr>
            <a:normAutofit/>
          </a:bodyPr>
          <a:lstStyle/>
          <a:p>
            <a:r>
              <a:rPr lang="en-GB" dirty="0"/>
              <a:t>Anxieties about crime and safety, especially that of children are now significant</a:t>
            </a:r>
          </a:p>
          <a:p>
            <a:r>
              <a:rPr lang="en-GB" dirty="0"/>
              <a:t>Social retreat – gated communities </a:t>
            </a:r>
          </a:p>
          <a:p>
            <a:r>
              <a:rPr lang="en-GB" dirty="0"/>
              <a:t>Parents accompany children in every public sphere, however children now explore ‘risky’ behaviour in the online world</a:t>
            </a:r>
          </a:p>
          <a:p>
            <a:r>
              <a:rPr lang="en-GB" dirty="0" err="1"/>
              <a:t>Sexting</a:t>
            </a:r>
            <a:endParaRPr lang="en-GB" dirty="0"/>
          </a:p>
          <a:p>
            <a:r>
              <a:rPr lang="en-GB" dirty="0"/>
              <a:t>The private sphere is now a source of anxiety </a:t>
            </a:r>
          </a:p>
        </p:txBody>
      </p:sp>
    </p:spTree>
    <p:extLst>
      <p:ext uri="{BB962C8B-B14F-4D97-AF65-F5344CB8AC3E}">
        <p14:creationId xmlns:p14="http://schemas.microsoft.com/office/powerpoint/2010/main" val="2153129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 </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r>
              <a:rPr lang="en-GB" dirty="0"/>
              <a:t>The Internet has altered traditional offline crimes</a:t>
            </a:r>
          </a:p>
          <a:p>
            <a:endParaRPr lang="en-GB" dirty="0"/>
          </a:p>
          <a:p>
            <a:r>
              <a:rPr lang="en-GB" dirty="0"/>
              <a:t>Whilst the Internet has many positive uses, issues explored in this chapter reveal a sinister side to the World Wide Web</a:t>
            </a:r>
            <a:endParaRPr lang="en-GB"/>
          </a:p>
          <a:p>
            <a:endParaRPr lang="en-GB" dirty="0"/>
          </a:p>
          <a:p>
            <a:r>
              <a:rPr lang="en-GB" dirty="0"/>
              <a:t>There is an element of risk evident in the online world for both nations and individuals </a:t>
            </a:r>
            <a:endParaRPr lang="en-GB"/>
          </a:p>
        </p:txBody>
      </p:sp>
    </p:spTree>
    <p:extLst>
      <p:ext uri="{BB962C8B-B14F-4D97-AF65-F5344CB8AC3E}">
        <p14:creationId xmlns:p14="http://schemas.microsoft.com/office/powerpoint/2010/main" val="123338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Mega cases and the public imagination </a:t>
            </a:r>
          </a:p>
        </p:txBody>
      </p:sp>
      <p:sp>
        <p:nvSpPr>
          <p:cNvPr id="3" name="Content Placeholder 2"/>
          <p:cNvSpPr>
            <a:spLocks noGrp="1"/>
          </p:cNvSpPr>
          <p:nvPr>
            <p:ph idx="1"/>
          </p:nvPr>
        </p:nvSpPr>
        <p:spPr>
          <a:xfrm>
            <a:off x="616424" y="1600200"/>
            <a:ext cx="11297540" cy="4997152"/>
          </a:xfrm>
        </p:spPr>
        <p:txBody>
          <a:bodyPr vert="horz" lIns="91440" tIns="45720" rIns="91440" bIns="45720" rtlCol="0" anchor="t">
            <a:normAutofit fontScale="70000" lnSpcReduction="20000"/>
          </a:bodyPr>
          <a:lstStyle/>
          <a:p>
            <a:r>
              <a:rPr lang="en-GB" dirty="0"/>
              <a:t>Why do certain crimes register in the public psyche for many years?</a:t>
            </a:r>
          </a:p>
          <a:p>
            <a:endParaRPr lang="en-GB" dirty="0"/>
          </a:p>
          <a:p>
            <a:r>
              <a:rPr lang="en-GB"/>
              <a:t>Why</a:t>
            </a:r>
            <a:r>
              <a:rPr lang="en-GB" dirty="0"/>
              <a:t> do some offenders fade into obscurity, whilst others represent ‘pure evil’?</a:t>
            </a:r>
            <a:endParaRPr lang="en-GB"/>
          </a:p>
          <a:p>
            <a:endParaRPr lang="en-GB" dirty="0"/>
          </a:p>
          <a:p>
            <a:r>
              <a:rPr lang="en-GB"/>
              <a:t>Evidence of 19</a:t>
            </a:r>
            <a:r>
              <a:rPr lang="en-GB" baseline="30000" dirty="0"/>
              <a:t>th</a:t>
            </a:r>
            <a:r>
              <a:rPr lang="en-GB" dirty="0"/>
              <a:t> century discourses in media descriptions of the ‘other’</a:t>
            </a:r>
            <a:endParaRPr lang="en-GB"/>
          </a:p>
          <a:p>
            <a:endParaRPr lang="en-GB" dirty="0"/>
          </a:p>
          <a:p>
            <a:r>
              <a:rPr lang="en-GB"/>
              <a:t>It is these lesser mortals that become demonised by the media </a:t>
            </a:r>
          </a:p>
          <a:p>
            <a:endParaRPr lang="en-GB" dirty="0"/>
          </a:p>
          <a:p>
            <a:r>
              <a:rPr lang="en-GB"/>
              <a:t>The</a:t>
            </a:r>
            <a:r>
              <a:rPr lang="en-GB" dirty="0"/>
              <a:t> case of Dr Harold Shipman </a:t>
            </a:r>
            <a:endParaRPr lang="en-GB"/>
          </a:p>
          <a:p>
            <a:endParaRPr lang="en-GB" dirty="0"/>
          </a:p>
          <a:p>
            <a:r>
              <a:rPr lang="en-GB"/>
              <a:t>Iconic</a:t>
            </a:r>
            <a:r>
              <a:rPr lang="en-GB" dirty="0"/>
              <a:t> images from many other criminal cases remain in the public imagination </a:t>
            </a:r>
            <a:endParaRPr lang="en-GB"/>
          </a:p>
          <a:p>
            <a:r>
              <a:rPr lang="en-GB"/>
              <a:t>C</a:t>
            </a:r>
            <a:endParaRPr lang="en-GB" dirty="0"/>
          </a:p>
          <a:p>
            <a:r>
              <a:rPr lang="en-GB"/>
              <a:t>rime</a:t>
            </a:r>
            <a:r>
              <a:rPr lang="en-GB" dirty="0"/>
              <a:t> is constructed and consumed in such a way as to permit the reader, viewer or listener to side-step reality rather than confronting or ‘owning up’ to it</a:t>
            </a:r>
            <a:endParaRPr lang="en-GB"/>
          </a:p>
          <a:p>
            <a:endParaRPr lang="en-GB" dirty="0"/>
          </a:p>
        </p:txBody>
      </p:sp>
    </p:spTree>
    <p:extLst>
      <p:ext uri="{BB962C8B-B14F-4D97-AF65-F5344CB8AC3E}">
        <p14:creationId xmlns:p14="http://schemas.microsoft.com/office/powerpoint/2010/main" val="213207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62D24-4A44-471B-817D-F192A74DFA65}"/>
              </a:ext>
            </a:extLst>
          </p:cNvPr>
          <p:cNvSpPr>
            <a:spLocks noGrp="1"/>
          </p:cNvSpPr>
          <p:nvPr>
            <p:ph type="title"/>
          </p:nvPr>
        </p:nvSpPr>
        <p:spPr/>
        <p:txBody>
          <a:bodyPr/>
          <a:lstStyle/>
          <a:p>
            <a:r>
              <a:rPr lang="en-GB" dirty="0">
                <a:cs typeface="Calibri Light"/>
              </a:rPr>
              <a:t>Social Media &amp; Crime</a:t>
            </a:r>
            <a:endParaRPr lang="en-US" dirty="0"/>
          </a:p>
        </p:txBody>
      </p:sp>
      <p:sp>
        <p:nvSpPr>
          <p:cNvPr id="3" name="Content Placeholder 2">
            <a:extLst>
              <a:ext uri="{FF2B5EF4-FFF2-40B4-BE49-F238E27FC236}">
                <a16:creationId xmlns:a16="http://schemas.microsoft.com/office/drawing/2014/main" id="{5AEE19DA-A2A0-4AEF-9417-A9F0B98CA499}"/>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https://www.youtube.com/watch?v=6ShHJ2zFzQI</a:t>
            </a:r>
            <a:endParaRPr lang="en-US"/>
          </a:p>
        </p:txBody>
      </p:sp>
    </p:spTree>
    <p:extLst>
      <p:ext uri="{BB962C8B-B14F-4D97-AF65-F5344CB8AC3E}">
        <p14:creationId xmlns:p14="http://schemas.microsoft.com/office/powerpoint/2010/main" val="18002192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 </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r>
              <a:rPr lang="en-GB" dirty="0"/>
              <a:t>Not all offenders, victims and crimes are treated equally by the media, there is a tendency to concentrate on the most unusual, serious and offences and report them in such a way as to characterize the offenders as ‘absolute others’ </a:t>
            </a:r>
          </a:p>
          <a:p>
            <a:endParaRPr lang="en-GB" dirty="0"/>
          </a:p>
          <a:p>
            <a:r>
              <a:rPr lang="en-GB"/>
              <a:t>Victims</a:t>
            </a:r>
            <a:r>
              <a:rPr lang="en-GB" dirty="0"/>
              <a:t> on the other hand are sentimentalized sometimes to the point of sanctification</a:t>
            </a:r>
            <a:endParaRPr lang="en-GB"/>
          </a:p>
          <a:p>
            <a:endParaRPr lang="en-GB" dirty="0"/>
          </a:p>
          <a:p>
            <a:r>
              <a:rPr lang="en-GB"/>
              <a:t>All</a:t>
            </a:r>
            <a:r>
              <a:rPr lang="en-GB" dirty="0"/>
              <a:t> these processes ensure that ‘mega-cases’ take on a significance far greater than might be the case for other criminal events</a:t>
            </a:r>
            <a:endParaRPr lang="en-GB"/>
          </a:p>
          <a:p>
            <a:pPr>
              <a:buNone/>
            </a:pPr>
            <a:endParaRPr lang="en-GB" dirty="0"/>
          </a:p>
          <a:p>
            <a:endParaRPr lang="en-GB" dirty="0"/>
          </a:p>
          <a:p>
            <a:endParaRPr lang="en-GB" dirty="0"/>
          </a:p>
        </p:txBody>
      </p:sp>
    </p:spTree>
    <p:extLst>
      <p:ext uri="{BB962C8B-B14F-4D97-AF65-F5344CB8AC3E}">
        <p14:creationId xmlns:p14="http://schemas.microsoft.com/office/powerpoint/2010/main" val="3838812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42E7F-8528-4E01-B4AF-02FF6173FC56}"/>
              </a:ext>
            </a:extLst>
          </p:cNvPr>
          <p:cNvSpPr>
            <a:spLocks noGrp="1"/>
          </p:cNvSpPr>
          <p:nvPr>
            <p:ph type="title"/>
          </p:nvPr>
        </p:nvSpPr>
        <p:spPr/>
        <p:txBody>
          <a:bodyPr/>
          <a:lstStyle/>
          <a:p>
            <a:r>
              <a:rPr lang="en-GB"/>
              <a:t>Thank You</a:t>
            </a:r>
          </a:p>
        </p:txBody>
      </p:sp>
      <p:sp>
        <p:nvSpPr>
          <p:cNvPr id="3" name="Content Placeholder 2">
            <a:extLst>
              <a:ext uri="{FF2B5EF4-FFF2-40B4-BE49-F238E27FC236}">
                <a16:creationId xmlns:a16="http://schemas.microsoft.com/office/drawing/2014/main" id="{E80BEAF7-CB69-42AE-9F64-B98F26D2F716}"/>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lgn="ctr">
              <a:buNone/>
            </a:pPr>
            <a:r>
              <a:rPr lang="en-GB"/>
              <a:t>Any Questions Please</a:t>
            </a:r>
            <a:endParaRPr lang="en-US"/>
          </a:p>
        </p:txBody>
      </p:sp>
    </p:spTree>
    <p:extLst>
      <p:ext uri="{BB962C8B-B14F-4D97-AF65-F5344CB8AC3E}">
        <p14:creationId xmlns:p14="http://schemas.microsoft.com/office/powerpoint/2010/main" val="3076753214"/>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3" ma:contentTypeDescription="Create a new document." ma:contentTypeScope="" ma:versionID="ed1bd54919a73d160338a209b8bb9822">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39d9dcb772ce8e065fe4af30ea7e537f"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157FCD3-355E-4C7F-9FE6-692EDF05CFB9}">
  <ds:schemaRefs>
    <ds:schemaRef ds:uri="http://schemas.microsoft.com/office/2006/documentManagement/types"/>
    <ds:schemaRef ds:uri="ee7a20b1-ddba-4ac9-b1b6-34fd780388d2"/>
    <ds:schemaRef ds:uri="http://purl.org/dc/dcmitype/"/>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aadfcd52-e379-49eb-a412-e28a16640aff"/>
    <ds:schemaRef ds:uri="http://www.w3.org/XML/1998/namespace"/>
  </ds:schemaRefs>
</ds:datastoreItem>
</file>

<file path=customXml/itemProps2.xml><?xml version="1.0" encoding="utf-8"?>
<ds:datastoreItem xmlns:ds="http://schemas.openxmlformats.org/officeDocument/2006/customXml" ds:itemID="{E6D071A1-6265-45F7-BE81-82FF2EFE53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194B6A6-F460-4BA8-9166-09AC8563F54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9</TotalTime>
  <Words>2670</Words>
  <Application>Microsoft Office PowerPoint</Application>
  <PresentationFormat>Widescreen</PresentationFormat>
  <Paragraphs>253</Paragraphs>
  <Slides>53</Slides>
  <Notes>1</Notes>
  <HiddenSlides>0</HiddenSlides>
  <MMClips>5</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GradientVTI</vt:lpstr>
      <vt:lpstr>Media, Crime &amp; the public</vt:lpstr>
      <vt:lpstr>Overview </vt:lpstr>
      <vt:lpstr>Media ‘effects’</vt:lpstr>
      <vt:lpstr>The Construction of Crime News </vt:lpstr>
      <vt:lpstr>PowerPoint Presentation</vt:lpstr>
      <vt:lpstr>Overview </vt:lpstr>
      <vt:lpstr>Introduction </vt:lpstr>
      <vt:lpstr>Newsworthiness</vt:lpstr>
      <vt:lpstr>News values for a new millennium </vt:lpstr>
      <vt:lpstr>News values for a new millennium (2) </vt:lpstr>
      <vt:lpstr>News values for a new millennium (3) </vt:lpstr>
      <vt:lpstr>News values for a new millennium (4)</vt:lpstr>
      <vt:lpstr>PowerPoint Presentation</vt:lpstr>
      <vt:lpstr>PowerPoint Presentation</vt:lpstr>
      <vt:lpstr>News production and consumption in a digital global marketplace </vt:lpstr>
      <vt:lpstr>Concluding thoughts </vt:lpstr>
      <vt:lpstr>Media and Moral Panics </vt:lpstr>
      <vt:lpstr>Overview </vt:lpstr>
      <vt:lpstr>Background to the moral panic model</vt:lpstr>
      <vt:lpstr>Moral panic: Five features:</vt:lpstr>
      <vt:lpstr>Problems with the moral panic model </vt:lpstr>
      <vt:lpstr>A problem with ‘deviance’</vt:lpstr>
      <vt:lpstr>A problem with ‘morality’</vt:lpstr>
      <vt:lpstr>Problems with youth and style</vt:lpstr>
      <vt:lpstr>A problem of ‘source’</vt:lpstr>
      <vt:lpstr>A problem with audience</vt:lpstr>
      <vt:lpstr>Concluding thoughts</vt:lpstr>
      <vt:lpstr>Media Constructions of Children:  ‘Evil Monsters’ &amp; ‘Tragic Victims’</vt:lpstr>
      <vt:lpstr>Contributions of  labelling theory</vt:lpstr>
      <vt:lpstr>Overview </vt:lpstr>
      <vt:lpstr>Changes to how childhood is viewed</vt:lpstr>
      <vt:lpstr>1993 Children as ‘evil’ monsters</vt:lpstr>
      <vt:lpstr>1996 Children as ‘tragic victims’</vt:lpstr>
      <vt:lpstr>1996 Children as ‘tragic victims’ (2)</vt:lpstr>
      <vt:lpstr>Guilt, collusion and voyeurism </vt:lpstr>
      <vt:lpstr>Concluding thoughts</vt:lpstr>
      <vt:lpstr>The ‘othering’ of victims and offenders</vt:lpstr>
      <vt:lpstr>Overview</vt:lpstr>
      <vt:lpstr>Introduction </vt:lpstr>
      <vt:lpstr>Redefining deviance and democratization: China </vt:lpstr>
      <vt:lpstr>Cyber-warfare and cyber-terrorism </vt:lpstr>
      <vt:lpstr>Electronic theft and abuse of intellectual property rights </vt:lpstr>
      <vt:lpstr>Hate crime</vt:lpstr>
      <vt:lpstr>Invasion of privacy, defamation, and ID theft </vt:lpstr>
      <vt:lpstr>eBay fraud</vt:lpstr>
      <vt:lpstr>Hacking and loss of sensitive data </vt:lpstr>
      <vt:lpstr>Child Abuse Imagery and online grooming</vt:lpstr>
      <vt:lpstr>Childhood, cyberspace and social retreat</vt:lpstr>
      <vt:lpstr>Concluding thoughts </vt:lpstr>
      <vt:lpstr>Mega cases and the public imagination </vt:lpstr>
      <vt:lpstr>Social Media &amp; Crime</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Doyle</dc:creator>
  <cp:lastModifiedBy>Peter Doyle</cp:lastModifiedBy>
  <cp:revision>123</cp:revision>
  <dcterms:created xsi:type="dcterms:W3CDTF">2020-10-08T13:45:12Z</dcterms:created>
  <dcterms:modified xsi:type="dcterms:W3CDTF">2020-10-08T14:30:36Z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