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</p:sldIdLst>
  <p:sldSz cx="6858000" cy="84963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A26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150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390483"/>
            <a:ext cx="5829300" cy="2957971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4462525"/>
            <a:ext cx="5143500" cy="2051305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05001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21619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118177"/>
            <a:ext cx="5915025" cy="3534224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5685837"/>
            <a:ext cx="5915025" cy="1858565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25694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261747"/>
            <a:ext cx="2914650" cy="53908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261747"/>
            <a:ext cx="2914650" cy="53908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87283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52351"/>
            <a:ext cx="5915025" cy="16422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082774"/>
            <a:ext cx="2901255" cy="102073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103510"/>
            <a:ext cx="2901255" cy="45647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082774"/>
            <a:ext cx="2915543" cy="102073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103510"/>
            <a:ext cx="2915543" cy="45647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41590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24645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00135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66420"/>
            <a:ext cx="2211884" cy="198247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223312"/>
            <a:ext cx="3471863" cy="603788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548890"/>
            <a:ext cx="2211884" cy="472213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1015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66420"/>
            <a:ext cx="2211884" cy="198247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223312"/>
            <a:ext cx="3471863" cy="6037880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548890"/>
            <a:ext cx="2211884" cy="472213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27741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73624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452349"/>
            <a:ext cx="1478756" cy="720022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452349"/>
            <a:ext cx="4350544" cy="720022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14227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7000"/>
            <a:lum/>
          </a:blip>
          <a:srcRect/>
          <a:stretch>
            <a:fillRect l="-77000" r="-7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452351"/>
            <a:ext cx="5915025" cy="16422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261747"/>
            <a:ext cx="5915025" cy="53908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7874813"/>
            <a:ext cx="1543050" cy="4523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697ED-91CA-4082-91C0-F64FE8920589}" type="datetimeFigureOut">
              <a:rPr lang="en-IN" smtClean="0"/>
              <a:t>17-02-2023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7874813"/>
            <a:ext cx="2314575" cy="4523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7874813"/>
            <a:ext cx="1543050" cy="4523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F473D-34A2-4A03-8881-D44234699B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35570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alentines Day PNG Transparent Image | PNG Mart">
            <a:extLst>
              <a:ext uri="{FF2B5EF4-FFF2-40B4-BE49-F238E27FC236}">
                <a16:creationId xmlns:a16="http://schemas.microsoft.com/office/drawing/2014/main" id="{CA2CB3CE-C3F4-55F2-0E7B-19A6C57E03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15" y="190046"/>
            <a:ext cx="3099525" cy="127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F801500-4F1F-0BDF-4EEA-5812B8C09AA3}"/>
              </a:ext>
            </a:extLst>
          </p:cNvPr>
          <p:cNvSpPr/>
          <p:nvPr/>
        </p:nvSpPr>
        <p:spPr>
          <a:xfrm>
            <a:off x="183605" y="1486330"/>
            <a:ext cx="3624944" cy="6449785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32000">
                <a:schemeClr val="bg1">
                  <a:lumMod val="9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Drinks</a:t>
            </a:r>
          </a:p>
          <a:p>
            <a:pPr algn="ctr"/>
            <a:endParaRPr lang="en-IN" sz="1800" b="1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 Ale </a:t>
            </a:r>
          </a:p>
          <a:p>
            <a:pPr algn="ctr"/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(fruits juice, alcohol</a:t>
            </a:r>
            <a:r>
              <a:rPr lang="en-IN" sz="160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</a:p>
          <a:p>
            <a:pPr algn="ctr"/>
            <a:r>
              <a:rPr lang="en-IN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9.4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Gin and Tonic </a:t>
            </a:r>
          </a:p>
          <a:p>
            <a:pPr algn="ctr"/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(locally produced gins such as beefeaters gin, Plymouth Gin, Bathtub gin, honey, alcohol) </a:t>
            </a:r>
          </a:p>
          <a:p>
            <a:pPr algn="ctr"/>
            <a:r>
              <a:rPr lang="en-IN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7.31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Buckfast </a:t>
            </a:r>
          </a:p>
          <a:p>
            <a:pPr algn="ctr"/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(orange, wine, grated nutmeg, sugar, cinnamon)  </a:t>
            </a:r>
          </a:p>
          <a:p>
            <a:pPr algn="ctr"/>
            <a:r>
              <a:rPr lang="en-IN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5.89</a:t>
            </a:r>
          </a:p>
          <a:p>
            <a:pPr algn="ctr"/>
            <a:r>
              <a:rPr lang="en-IN" b="1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lassic British cocktail </a:t>
            </a:r>
          </a:p>
          <a:p>
            <a:pPr algn="ctr"/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(cumber, orange, strawberry, mint leaves, wine) </a:t>
            </a:r>
          </a:p>
          <a:p>
            <a:pPr algn="ctr"/>
            <a:r>
              <a:rPr lang="en-IN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9.41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Lucozade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IN" sz="14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citric acid, glucose syrups, potassium sorbate, sweeteners, colour) </a:t>
            </a:r>
          </a:p>
          <a:p>
            <a:pPr algn="ctr"/>
            <a:r>
              <a:rPr lang="en-IN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6.45</a:t>
            </a:r>
            <a:b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08356FAF-7922-AB10-179B-A21BE8CD2F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204" y="6441298"/>
            <a:ext cx="320207" cy="32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A79B93-090B-E0FA-1AA3-859CBF75A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01" y="6441298"/>
            <a:ext cx="320206" cy="32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plash Of Red Wine PNG, Clipart, Cheers, Cup, Heart Shaped, Red, Red  Clipart Free PNG Download">
            <a:extLst>
              <a:ext uri="{FF2B5EF4-FFF2-40B4-BE49-F238E27FC236}">
                <a16:creationId xmlns:a16="http://schemas.microsoft.com/office/drawing/2014/main" id="{DD7849AC-B4C3-43F6-D7B7-01171BB6BF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633" t="1931" r="8633" b="-1931"/>
          <a:stretch/>
        </p:blipFill>
        <p:spPr bwMode="auto">
          <a:xfrm>
            <a:off x="2413496" y="4342566"/>
            <a:ext cx="403826" cy="4011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Splash Of Red Wine PNG, Clipart, Cheers, Cup, Heart Shaped, Red, Red  Clipart Free PNG Download">
            <a:extLst>
              <a:ext uri="{FF2B5EF4-FFF2-40B4-BE49-F238E27FC236}">
                <a16:creationId xmlns:a16="http://schemas.microsoft.com/office/drawing/2014/main" id="{50552F1B-2AF2-099A-4AC4-2F7FA241D6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633" t="1931" r="8633" b="-1931"/>
          <a:stretch/>
        </p:blipFill>
        <p:spPr bwMode="auto">
          <a:xfrm>
            <a:off x="1151416" y="4331407"/>
            <a:ext cx="403826" cy="4011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Splash Of Red Wine PNG, Clipart, Cheers, Cup, Heart Shaped, Red, Red  Clipart Free PNG Download">
            <a:extLst>
              <a:ext uri="{FF2B5EF4-FFF2-40B4-BE49-F238E27FC236}">
                <a16:creationId xmlns:a16="http://schemas.microsoft.com/office/drawing/2014/main" id="{6464DA54-EC1D-76E7-9984-F2F380D67F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633" t="1931" r="8633" b="-1931"/>
          <a:stretch/>
        </p:blipFill>
        <p:spPr bwMode="auto">
          <a:xfrm>
            <a:off x="3063009" y="5357333"/>
            <a:ext cx="403826" cy="4011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Splash Of Red Wine PNG, Clipart, Cheers, Cup, Heart Shaped, Red, Red  Clipart Free PNG Download">
            <a:extLst>
              <a:ext uri="{FF2B5EF4-FFF2-40B4-BE49-F238E27FC236}">
                <a16:creationId xmlns:a16="http://schemas.microsoft.com/office/drawing/2014/main" id="{72315F84-B548-3E17-D94F-DD9CB3D1B4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633" t="1931" r="8633" b="-1931"/>
          <a:stretch/>
        </p:blipFill>
        <p:spPr bwMode="auto">
          <a:xfrm>
            <a:off x="478624" y="5357333"/>
            <a:ext cx="403826" cy="4011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eer Mug PNG Image - PurePNG | Free transparent CC0 PNG Image Library">
            <a:extLst>
              <a:ext uri="{FF2B5EF4-FFF2-40B4-BE49-F238E27FC236}">
                <a16:creationId xmlns:a16="http://schemas.microsoft.com/office/drawing/2014/main" id="{958C9B54-F381-37D2-D320-D962FABF97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829" y="2260943"/>
            <a:ext cx="278514" cy="324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Beer Mug PNG Image - PurePNG | Free transparent CC0 PNG Image Library">
            <a:extLst>
              <a:ext uri="{FF2B5EF4-FFF2-40B4-BE49-F238E27FC236}">
                <a16:creationId xmlns:a16="http://schemas.microsoft.com/office/drawing/2014/main" id="{045CE125-05F0-89A2-F5CB-69B6F04A71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152" y="2260943"/>
            <a:ext cx="278514" cy="324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Beer Mug PNG Image - PurePNG | Free transparent CC0 PNG Image Library">
            <a:extLst>
              <a:ext uri="{FF2B5EF4-FFF2-40B4-BE49-F238E27FC236}">
                <a16:creationId xmlns:a16="http://schemas.microsoft.com/office/drawing/2014/main" id="{B2A5F091-D34B-B2CD-3FC8-0B9A8F170F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188" y="3035556"/>
            <a:ext cx="278514" cy="324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Beer Mug PNG Image - PurePNG | Free transparent CC0 PNG Image Library">
            <a:extLst>
              <a:ext uri="{FF2B5EF4-FFF2-40B4-BE49-F238E27FC236}">
                <a16:creationId xmlns:a16="http://schemas.microsoft.com/office/drawing/2014/main" id="{2C63356F-DE80-DBDA-EE35-31BB8EB4A2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495" y="3066070"/>
            <a:ext cx="278514" cy="324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B9036115-0630-DEC7-C741-548E0C127D99}"/>
              </a:ext>
            </a:extLst>
          </p:cNvPr>
          <p:cNvSpPr/>
          <p:nvPr/>
        </p:nvSpPr>
        <p:spPr>
          <a:xfrm>
            <a:off x="5222240" y="190046"/>
            <a:ext cx="1541131" cy="1387635"/>
          </a:xfrm>
          <a:prstGeom prst="ellipse">
            <a:avLst/>
          </a:prstGeom>
          <a:blipFill dpi="0" rotWithShape="1">
            <a:blip r:embed="rId6">
              <a:alphaModFix amt="16000"/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Brush Script MT" panose="03060802040406070304" pitchFamily="66" charset="0"/>
                <a:cs typeface="Times New Roman" panose="02020603050405020304" pitchFamily="18" charset="0"/>
              </a:rPr>
              <a:t>Hotel Trinity </a:t>
            </a:r>
            <a:endParaRPr lang="en-IN" sz="2400" dirty="0">
              <a:solidFill>
                <a:schemeClr val="tx1"/>
              </a:solidFill>
              <a:latin typeface="Brush Script MT" panose="03060802040406070304" pitchFamily="66" charset="0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B814E37-00C7-DBD2-3BAD-74940230592B}"/>
              </a:ext>
            </a:extLst>
          </p:cNvPr>
          <p:cNvSpPr/>
          <p:nvPr/>
        </p:nvSpPr>
        <p:spPr>
          <a:xfrm>
            <a:off x="3979076" y="1671851"/>
            <a:ext cx="2784295" cy="6189259"/>
          </a:xfrm>
          <a:prstGeom prst="roundRect">
            <a:avLst/>
          </a:prstGeom>
          <a:gradFill>
            <a:gsLst>
              <a:gs pos="0">
                <a:srgbClr val="FFFF00"/>
              </a:gs>
              <a:gs pos="70000">
                <a:schemeClr val="bg1">
                  <a:lumMod val="9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fontAlgn="base">
              <a:tabLst>
                <a:tab pos="457200" algn="l"/>
              </a:tabLs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Snacks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lvl="0" fontAlgn="base">
              <a:tabLst>
                <a:tab pos="457200" algn="l"/>
              </a:tabLst>
            </a:pPr>
            <a:r>
              <a:rPr lang="en-IN" sz="1600" b="1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IN" sz="16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pple- onion pork Fryer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(dried apple, stemmed pork, lettuce, sesame, olive oil)     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6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13.35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fontAlgn="base">
              <a:tabLst>
                <a:tab pos="457200" algn="l"/>
              </a:tabLst>
            </a:pPr>
            <a:r>
              <a:rPr lang="en-IN" sz="16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Cheesy crushed potatoes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(cheese, black pepper, oregano, potatoes)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6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9.00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fontAlgn="base">
              <a:tabLst>
                <a:tab pos="457200" algn="l"/>
              </a:tabLs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French toast croissant with dry fruits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(strawberry, Cream, walnuts) 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6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£11.30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fontAlgn="base">
              <a:spcAft>
                <a:spcPts val="800"/>
              </a:spcAft>
              <a:tabLst>
                <a:tab pos="457200" algn="l"/>
              </a:tabLs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Barbecue turkey </a:t>
            </a:r>
          </a:p>
          <a:p>
            <a:pPr lvl="0" algn="ctr" fontAlgn="base">
              <a:spcAft>
                <a:spcPts val="800"/>
              </a:spcAft>
              <a:tabLst>
                <a:tab pos="457200" algn="l"/>
              </a:tabLst>
            </a:pP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(smoked turkey breast, olives sweet corn) </a:t>
            </a:r>
          </a:p>
          <a:p>
            <a:pPr lvl="0" algn="ctr" fontAlgn="base">
              <a:spcAft>
                <a:spcPts val="800"/>
              </a:spcAft>
              <a:tabLst>
                <a:tab pos="457200" algn="l"/>
              </a:tabLst>
            </a:pPr>
            <a:r>
              <a:rPr lang="en-IN" sz="16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15.00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fontAlgn="base">
              <a:tabLst>
                <a:tab pos="457200" algn="l"/>
              </a:tabLst>
            </a:pPr>
            <a:r>
              <a:rPr lang="en-IN" sz="16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Traditional Margherita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(mozzarella, Basil, tomato sauce)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6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£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10.50   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   </a:t>
            </a:r>
            <a:r>
              <a:rPr lang="en-IN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 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38" name="Picture 14" descr="Download Drink Image HQ PNG Image | FreePNGImg">
            <a:extLst>
              <a:ext uri="{FF2B5EF4-FFF2-40B4-BE49-F238E27FC236}">
                <a16:creationId xmlns:a16="http://schemas.microsoft.com/office/drawing/2014/main" id="{14285E21-7CB7-C45B-395A-893BC12A53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666" y="6867230"/>
            <a:ext cx="2166238" cy="118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Drinks PNG, Drinking Glass, Bar Drinks, Cartoon Drink Images Free Download  - Free Transparent PNG Logos">
            <a:extLst>
              <a:ext uri="{FF2B5EF4-FFF2-40B4-BE49-F238E27FC236}">
                <a16:creationId xmlns:a16="http://schemas.microsoft.com/office/drawing/2014/main" id="{82E9EF23-AE1C-08D2-5D00-AD88B3EDCA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658" y="7061932"/>
            <a:ext cx="889904" cy="936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40638B4-3B5B-1232-97A8-0EA2CDD73321}"/>
              </a:ext>
            </a:extLst>
          </p:cNvPr>
          <p:cNvSpPr/>
          <p:nvPr/>
        </p:nvSpPr>
        <p:spPr>
          <a:xfrm>
            <a:off x="1" y="7955280"/>
            <a:ext cx="6858000" cy="4956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Available – 3 pm.- 12 am. (13.2.2023 – 20.3.2023)</a:t>
            </a:r>
            <a:r>
              <a:rPr lang="en-US" baseline="30000" dirty="0"/>
              <a:t> </a:t>
            </a:r>
            <a:r>
              <a:rPr lang="en-US" dirty="0"/>
              <a:t> </a:t>
            </a:r>
            <a:endParaRPr lang="en-IN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09B408D-4337-F3B4-E7C6-104B0F45CF05}"/>
              </a:ext>
            </a:extLst>
          </p:cNvPr>
          <p:cNvSpPr/>
          <p:nvPr/>
        </p:nvSpPr>
        <p:spPr>
          <a:xfrm>
            <a:off x="3545841" y="330838"/>
            <a:ext cx="1398320" cy="127711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15% Discounts for three items at a time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3494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Blur radius="2"/>
                    </a14:imgEffect>
                  </a14:imgLayer>
                </a14:imgProps>
              </a:ext>
            </a:extLst>
          </a:blip>
          <a:srcRect/>
          <a:stretch>
            <a:fillRect l="-60000" r="-6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Valentines Day PNG Transparent Image | PNG Mart">
            <a:extLst>
              <a:ext uri="{FF2B5EF4-FFF2-40B4-BE49-F238E27FC236}">
                <a16:creationId xmlns:a16="http://schemas.microsoft.com/office/drawing/2014/main" id="{FA12E158-0302-C073-79D3-3D67E7E7B1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53" y="360642"/>
            <a:ext cx="3498647" cy="1441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243F828B-9711-4DBB-BECF-467B5F460DA7}"/>
              </a:ext>
            </a:extLst>
          </p:cNvPr>
          <p:cNvSpPr/>
          <p:nvPr/>
        </p:nvSpPr>
        <p:spPr>
          <a:xfrm>
            <a:off x="5181600" y="190046"/>
            <a:ext cx="1581771" cy="1441573"/>
          </a:xfrm>
          <a:prstGeom prst="ellipse">
            <a:avLst/>
          </a:prstGeom>
          <a:blipFill dpi="0" rotWithShape="1">
            <a:blip r:embed="rId5">
              <a:alphaModFix amt="16000"/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Brush Script MT" panose="03060802040406070304" pitchFamily="66" charset="0"/>
                <a:cs typeface="Times New Roman" panose="02020603050405020304" pitchFamily="18" charset="0"/>
              </a:rPr>
              <a:t>Hotel Trinity </a:t>
            </a:r>
            <a:endParaRPr lang="en-IN" sz="2400" dirty="0">
              <a:solidFill>
                <a:schemeClr val="tx1"/>
              </a:solidFill>
              <a:latin typeface="Brush Script MT" panose="03060802040406070304" pitchFamily="66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B9AD9C-1D2D-9C57-DA46-220ABEEBF308}"/>
              </a:ext>
            </a:extLst>
          </p:cNvPr>
          <p:cNvSpPr txBox="1"/>
          <p:nvPr/>
        </p:nvSpPr>
        <p:spPr>
          <a:xfrm>
            <a:off x="399144" y="2257126"/>
            <a:ext cx="2725797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fontAlgn="base">
              <a:tabLst>
                <a:tab pos="457200" algn="l"/>
              </a:tabLst>
            </a:pPr>
            <a:r>
              <a:rPr lang="en-IN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Main course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Cauliflower Rice Sushi 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(Regular rice, stemmed cauliflower) </a:t>
            </a:r>
            <a:r>
              <a:rPr lang="en-IN" sz="14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20.00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fontAlgn="base">
              <a:tabLst>
                <a:tab pos="457200" algn="l"/>
              </a:tabLs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BBQ Chicken avocado teriyaki Bowl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(brown Rice, sesames, cheese, avocado, chicken)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27.00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fontAlgn="base">
              <a:tabLst>
                <a:tab pos="457200" algn="l"/>
              </a:tabLs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Prime cut steak sandwich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(Turkish bread, relish, lettuce, caramelized onion teriyaki sauce)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 </a:t>
            </a: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31.00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fontAlgn="base">
              <a:tabLst>
                <a:tab pos="457200" algn="l"/>
              </a:tabLs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Crispy Honey Glazed Thighs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(Chicken, Honey, coriander leaves and asparagus)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30.00 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fontAlgn="base">
              <a:tabLst>
                <a:tab pos="457200" algn="l"/>
              </a:tabLst>
            </a:pPr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Baked oyster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(oyster and chili, soya sauce) </a:t>
            </a:r>
          </a:p>
          <a:p>
            <a:pPr lvl="0" algn="ctr" fontAlgn="base">
              <a:tabLst>
                <a:tab pos="457200" algn="l"/>
              </a:tabLst>
            </a:pPr>
            <a:r>
              <a:rPr lang="en-IN" sz="14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 </a:t>
            </a:r>
            <a:r>
              <a:rPr lang="en-IN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33.25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2050" name="Picture 2" descr="Vegan Logo Png - Vegan Or Vegetarian Symbol, Transparent Png , Transparent  Png Image - PNGitem">
            <a:extLst>
              <a:ext uri="{FF2B5EF4-FFF2-40B4-BE49-F238E27FC236}">
                <a16:creationId xmlns:a16="http://schemas.microsoft.com/office/drawing/2014/main" id="{0E813EE4-C0CF-1B45-CE80-88C3057E1A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6" t="7075" r="17513" b="6500"/>
          <a:stretch/>
        </p:blipFill>
        <p:spPr bwMode="auto">
          <a:xfrm>
            <a:off x="216088" y="2708256"/>
            <a:ext cx="501244" cy="49568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egan Logo Png - Vegan Or Vegetarian Symbol, Transparent Png , Transparent  Png Image - PNGitem">
            <a:extLst>
              <a:ext uri="{FF2B5EF4-FFF2-40B4-BE49-F238E27FC236}">
                <a16:creationId xmlns:a16="http://schemas.microsoft.com/office/drawing/2014/main" id="{A498045D-9E18-D3C5-AC74-C58F2D35FD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6" t="7075" r="17513" b="6500"/>
          <a:stretch/>
        </p:blipFill>
        <p:spPr bwMode="auto">
          <a:xfrm>
            <a:off x="2806753" y="2708256"/>
            <a:ext cx="501244" cy="49568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Vegan Logo Png - Vegan Or Vegetarian Symbol, Transparent Png , Transparent  Png Image - PNGitem">
            <a:extLst>
              <a:ext uri="{FF2B5EF4-FFF2-40B4-BE49-F238E27FC236}">
                <a16:creationId xmlns:a16="http://schemas.microsoft.com/office/drawing/2014/main" id="{B239F517-977E-5A6D-04A5-51F8A7B422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6" t="7075" r="17513" b="6500"/>
          <a:stretch/>
        </p:blipFill>
        <p:spPr bwMode="auto">
          <a:xfrm>
            <a:off x="148522" y="4831346"/>
            <a:ext cx="501244" cy="49568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Vegan Logo Png - Vegan Or Vegetarian Symbol, Transparent Png , Transparent  Png Image - PNGitem">
            <a:extLst>
              <a:ext uri="{FF2B5EF4-FFF2-40B4-BE49-F238E27FC236}">
                <a16:creationId xmlns:a16="http://schemas.microsoft.com/office/drawing/2014/main" id="{329A9E3A-982C-9E39-EA57-DDD3296BC7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6" t="7075" r="17513" b="6500"/>
          <a:stretch/>
        </p:blipFill>
        <p:spPr bwMode="auto">
          <a:xfrm>
            <a:off x="2927756" y="4831346"/>
            <a:ext cx="501244" cy="49568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Vegan Logo Png - Vegan Or Vegetarian Symbol, Transparent Png , Transparent  Png Image - PNGitem">
            <a:extLst>
              <a:ext uri="{FF2B5EF4-FFF2-40B4-BE49-F238E27FC236}">
                <a16:creationId xmlns:a16="http://schemas.microsoft.com/office/drawing/2014/main" id="{8743B768-5A7A-F1B7-14C7-EB1E9131B9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6" t="7075" r="17513" b="6500"/>
          <a:stretch/>
        </p:blipFill>
        <p:spPr bwMode="auto">
          <a:xfrm>
            <a:off x="304551" y="5864708"/>
            <a:ext cx="501244" cy="49568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Vegan Logo Png - Vegan Or Vegetarian Symbol, Transparent Png , Transparent  Png Image - PNGitem">
            <a:extLst>
              <a:ext uri="{FF2B5EF4-FFF2-40B4-BE49-F238E27FC236}">
                <a16:creationId xmlns:a16="http://schemas.microsoft.com/office/drawing/2014/main" id="{82F9C9A1-769C-111D-4D76-D16A3DEEFD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6" t="7075" r="17513" b="6500"/>
          <a:stretch/>
        </p:blipFill>
        <p:spPr bwMode="auto">
          <a:xfrm>
            <a:off x="2715225" y="5864708"/>
            <a:ext cx="501244" cy="49568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Vegan Logo Png - Vegan Or Vegetarian Symbol, Transparent Png , Transparent  Png Image - PNGitem">
            <a:extLst>
              <a:ext uri="{FF2B5EF4-FFF2-40B4-BE49-F238E27FC236}">
                <a16:creationId xmlns:a16="http://schemas.microsoft.com/office/drawing/2014/main" id="{6A60FAB1-B1DC-D1ED-6369-0318995DE6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6" t="7075" r="17513" b="6500"/>
          <a:stretch/>
        </p:blipFill>
        <p:spPr bwMode="auto">
          <a:xfrm>
            <a:off x="2413369" y="6954435"/>
            <a:ext cx="465644" cy="46047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Vegan Logo Png - Vegan Or Vegetarian Symbol, Transparent Png , Transparent  Png Image - PNGitem">
            <a:extLst>
              <a:ext uri="{FF2B5EF4-FFF2-40B4-BE49-F238E27FC236}">
                <a16:creationId xmlns:a16="http://schemas.microsoft.com/office/drawing/2014/main" id="{8B1384F5-4C7C-F1B0-ADA5-2FF7CB654D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6" t="7075" r="17513" b="6500"/>
          <a:stretch/>
        </p:blipFill>
        <p:spPr bwMode="auto">
          <a:xfrm>
            <a:off x="649766" y="6954436"/>
            <a:ext cx="465644" cy="46047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ooking Dish Food Fried Meal Roasted Chicken Turkey - Chicken - (512x512)  Png Clipart Download">
            <a:extLst>
              <a:ext uri="{FF2B5EF4-FFF2-40B4-BE49-F238E27FC236}">
                <a16:creationId xmlns:a16="http://schemas.microsoft.com/office/drawing/2014/main" id="{12A5A1A9-A5D4-126B-2564-BB84AC1AF8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83" y="3837442"/>
            <a:ext cx="546321" cy="546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ooking Dish Food Fried Meal Roasted Chicken Turkey - Chicken - (512x512)  Png Clipart Download">
            <a:extLst>
              <a:ext uri="{FF2B5EF4-FFF2-40B4-BE49-F238E27FC236}">
                <a16:creationId xmlns:a16="http://schemas.microsoft.com/office/drawing/2014/main" id="{F8FEEA77-BF85-8D39-C1DC-8403AC7914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9242" y="3833264"/>
            <a:ext cx="546321" cy="546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6744E91-BF25-6030-E5B4-4ACE71177645}"/>
              </a:ext>
            </a:extLst>
          </p:cNvPr>
          <p:cNvSpPr txBox="1"/>
          <p:nvPr/>
        </p:nvSpPr>
        <p:spPr>
          <a:xfrm>
            <a:off x="3393900" y="1802215"/>
            <a:ext cx="3257067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Desserts</a:t>
            </a:r>
          </a:p>
          <a:p>
            <a:r>
              <a:rPr lang="en-IN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endParaRPr lang="en-IN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Lemon tart </a:t>
            </a:r>
          </a:p>
          <a:p>
            <a:pPr algn="ctr"/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(Raspberry, caramel sugar, cold lemon meringue) </a:t>
            </a:r>
          </a:p>
          <a:p>
            <a:pPr algn="ctr"/>
            <a:r>
              <a:rPr lang="en-IN" sz="18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17.63</a:t>
            </a:r>
          </a:p>
          <a:p>
            <a:pPr algn="ctr"/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Chocolate sponge pudding  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(chocolate sauce, vanilla ice cream)  </a:t>
            </a:r>
          </a:p>
          <a:p>
            <a:pPr algn="ctr"/>
            <a:r>
              <a:rPr lang="en-IN" sz="16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12.69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Trio of ice cream</a:t>
            </a:r>
          </a:p>
          <a:p>
            <a:pPr algn="ctr"/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IN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Biscoff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lemon meringue, vanilla essence) </a:t>
            </a:r>
          </a:p>
          <a:p>
            <a:pPr algn="ctr"/>
            <a:r>
              <a:rPr lang="en-IN" sz="18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15.39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Vanilla Rice pudding </a:t>
            </a:r>
          </a:p>
          <a:p>
            <a:pPr algn="ctr"/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(crushed pistachios, charred preaches) </a:t>
            </a:r>
          </a:p>
          <a:p>
            <a:pPr algn="ctr"/>
            <a:r>
              <a:rPr lang="en-IN" sz="16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11.25</a:t>
            </a:r>
          </a:p>
          <a:p>
            <a:pPr algn="ctr"/>
            <a:r>
              <a:rPr lang="en-IN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Rhubarb cobbler</a:t>
            </a:r>
          </a:p>
          <a:p>
            <a:pPr algn="ctr"/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(warm vanilla customer with strawberry) </a:t>
            </a:r>
          </a:p>
          <a:p>
            <a:pPr algn="ctr"/>
            <a:r>
              <a:rPr lang="en-IN" sz="16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10.28</a:t>
            </a:r>
            <a:b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5BC89E5B-BAF8-267E-5FB9-FD7D3C15483A}"/>
              </a:ext>
            </a:extLst>
          </p:cNvPr>
          <p:cNvSpPr/>
          <p:nvPr/>
        </p:nvSpPr>
        <p:spPr>
          <a:xfrm>
            <a:off x="1" y="7955280"/>
            <a:ext cx="6858000" cy="4956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Available – 3 pm.- 12 am. (13.2.2023 – 20.3.2023)</a:t>
            </a:r>
            <a:r>
              <a:rPr lang="en-US" baseline="30000" dirty="0"/>
              <a:t> </a:t>
            </a:r>
            <a:r>
              <a:rPr lang="en-US" dirty="0"/>
              <a:t> </a:t>
            </a:r>
            <a:endParaRPr lang="en-IN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1FAFB85-4044-AF0E-8B7A-8D5F218084A5}"/>
              </a:ext>
            </a:extLst>
          </p:cNvPr>
          <p:cNvSpPr/>
          <p:nvPr/>
        </p:nvSpPr>
        <p:spPr>
          <a:xfrm>
            <a:off x="2998145" y="1737354"/>
            <a:ext cx="1051878" cy="80742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20% Discounts for first couple</a:t>
            </a:r>
            <a:endParaRPr lang="en-IN" sz="1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0401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48000">
              <a:schemeClr val="accent2">
                <a:lumMod val="97000"/>
                <a:lumOff val="3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FDE3E-7450-09EB-E0CF-586B30E40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4" name="Flowchart: Preparation 3">
            <a:extLst>
              <a:ext uri="{FF2B5EF4-FFF2-40B4-BE49-F238E27FC236}">
                <a16:creationId xmlns:a16="http://schemas.microsoft.com/office/drawing/2014/main" id="{1BF537D0-3DEC-38A5-B0E6-C7C93153E266}"/>
              </a:ext>
            </a:extLst>
          </p:cNvPr>
          <p:cNvSpPr/>
          <p:nvPr/>
        </p:nvSpPr>
        <p:spPr>
          <a:xfrm>
            <a:off x="94785" y="2038820"/>
            <a:ext cx="6668429" cy="5229922"/>
          </a:xfrm>
          <a:prstGeom prst="flowChartPreparation">
            <a:avLst/>
          </a:prstGeom>
          <a:gradFill flip="none" rotWithShape="1">
            <a:gsLst>
              <a:gs pos="0">
                <a:srgbClr val="FF0000"/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solidFill>
              <a:srgbClr val="1CA26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Ozdemir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B. and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Caliskan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O., (2014). A review of literature on restaurant menus: Specifying the managerial issues.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gastronomy and food science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(1), pp.3-13.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Carter, C.A.,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Pistiner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M., Wang, J. and Sharma, H.P., 2020. Food allergy in restaurants work group report.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Allergy and Clinical Immunology: In Practice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(1), pp.70-74.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9362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BEFA518-8316-74E4-B690-C24CC8FB1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246" y="1747879"/>
            <a:ext cx="5642046" cy="2160573"/>
          </a:xfrm>
        </p:spPr>
        <p:txBody>
          <a:bodyPr>
            <a:normAutofit fontScale="90000"/>
          </a:bodyPr>
          <a:lstStyle/>
          <a:p>
            <a:r>
              <a:rPr lang="en-GB" dirty="0"/>
              <a:t>Hotel placement food &amp; Beverage operations BMIH4002</a:t>
            </a:r>
            <a:br>
              <a:rPr lang="en-GB" dirty="0"/>
            </a:br>
            <a:r>
              <a:rPr lang="en-GB" dirty="0"/>
              <a:t>lecturer name: Tristan Hawkins</a:t>
            </a:r>
            <a:br>
              <a:rPr lang="en-GB" dirty="0"/>
            </a:br>
            <a:r>
              <a:rPr lang="en-GB" dirty="0"/>
              <a:t>student name: Lauren Garraghan</a:t>
            </a:r>
            <a:br>
              <a:rPr lang="en-GB" dirty="0"/>
            </a:br>
            <a:r>
              <a:rPr lang="en-GB" dirty="0"/>
              <a:t>student number: 2212964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65986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421</TotalTime>
  <Words>471</Words>
  <Application>Microsoft Office PowerPoint</Application>
  <PresentationFormat>Custom</PresentationFormat>
  <Paragraphs>77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Brush Script MT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References</vt:lpstr>
      <vt:lpstr>Hotel placement food &amp; Beverage operations BMIH4002 lecturer name: Tristan Hawkins student name: Lauren Garraghan student number: 2212964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Himan Dash</dc:creator>
  <cp:lastModifiedBy>Lauren Garraghan (2212964)</cp:lastModifiedBy>
  <cp:revision>6</cp:revision>
  <dcterms:created xsi:type="dcterms:W3CDTF">2023-01-30T16:20:18Z</dcterms:created>
  <dcterms:modified xsi:type="dcterms:W3CDTF">2023-02-17T18:58:41Z</dcterms:modified>
</cp:coreProperties>
</file>