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60" r:id="rId4"/>
    <p:sldId id="261" r:id="rId5"/>
    <p:sldId id="262" r:id="rId6"/>
    <p:sldId id="266" r:id="rId7"/>
    <p:sldId id="264" r:id="rId8"/>
    <p:sldId id="265" r:id="rId9"/>
    <p:sldId id="267" r:id="rId10"/>
    <p:sldId id="268" r:id="rId11"/>
    <p:sldId id="269" r:id="rId12"/>
    <p:sldId id="270" r:id="rId13"/>
    <p:sldId id="271"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E7EA33-0FC4-4EE8-89E4-CA4002F54C06}" v="14" dt="2026-06-15T03:07:53.706"/>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0952" autoAdjust="0"/>
  </p:normalViewPr>
  <p:slideViewPr>
    <p:cSldViewPr snapToGrid="0">
      <p:cViewPr varScale="1">
        <p:scale>
          <a:sx n="64" d="100"/>
          <a:sy n="64" d="100"/>
        </p:scale>
        <p:origin x="7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ad Rabia Abdulaziz Fayyad (2432992)" userId="2f0a206d-ac45-40fc-aabc-09ce17c6572f" providerId="ADAL" clId="{40FEF891-DBF5-4DCE-BEE1-53D490DC48E1}"/>
    <pc:docChg chg="undo custSel delSld modSld sldOrd">
      <pc:chgData name="Foad Rabia Abdulaziz Fayyad (2432992)" userId="2f0a206d-ac45-40fc-aabc-09ce17c6572f" providerId="ADAL" clId="{40FEF891-DBF5-4DCE-BEE1-53D490DC48E1}" dt="2026-06-15T07:40:30.562" v="391" actId="1076"/>
      <pc:docMkLst>
        <pc:docMk/>
      </pc:docMkLst>
      <pc:sldChg chg="addSp delSp modSp mod setBg">
        <pc:chgData name="Foad Rabia Abdulaziz Fayyad (2432992)" userId="2f0a206d-ac45-40fc-aabc-09ce17c6572f" providerId="ADAL" clId="{40FEF891-DBF5-4DCE-BEE1-53D490DC48E1}" dt="2026-06-15T03:07:53.706" v="382" actId="1076"/>
        <pc:sldMkLst>
          <pc:docMk/>
          <pc:sldMk cId="0" sldId="256"/>
        </pc:sldMkLst>
        <pc:spChg chg="mod">
          <ac:chgData name="Foad Rabia Abdulaziz Fayyad (2432992)" userId="2f0a206d-ac45-40fc-aabc-09ce17c6572f" providerId="ADAL" clId="{40FEF891-DBF5-4DCE-BEE1-53D490DC48E1}" dt="2026-06-15T03:05:48.275" v="368"/>
          <ac:spMkLst>
            <pc:docMk/>
            <pc:sldMk cId="0" sldId="256"/>
            <ac:spMk id="2" creationId="{0C96B7A5-7E27-B1EE-B25E-1F281EAC227E}"/>
          </ac:spMkLst>
        </pc:spChg>
        <pc:spChg chg="mod">
          <ac:chgData name="Foad Rabia Abdulaziz Fayyad (2432992)" userId="2f0a206d-ac45-40fc-aabc-09ce17c6572f" providerId="ADAL" clId="{40FEF891-DBF5-4DCE-BEE1-53D490DC48E1}" dt="2026-06-15T03:04:07.288" v="366" actId="113"/>
          <ac:spMkLst>
            <pc:docMk/>
            <pc:sldMk cId="0" sldId="256"/>
            <ac:spMk id="3" creationId="{0F6C7BF2-018C-7E2B-DB71-1B0AFC7CF2BF}"/>
          </ac:spMkLst>
        </pc:spChg>
        <pc:spChg chg="mod">
          <ac:chgData name="Foad Rabia Abdulaziz Fayyad (2432992)" userId="2f0a206d-ac45-40fc-aabc-09ce17c6572f" providerId="ADAL" clId="{40FEF891-DBF5-4DCE-BEE1-53D490DC48E1}" dt="2026-06-15T02:56:58.356" v="320" actId="26606"/>
          <ac:spMkLst>
            <pc:docMk/>
            <pc:sldMk cId="0" sldId="256"/>
            <ac:spMk id="4" creationId="{BCC74353-F3B6-5D86-F737-A55C1BA8BA2A}"/>
          </ac:spMkLst>
        </pc:spChg>
        <pc:grpChg chg="add del">
          <ac:chgData name="Foad Rabia Abdulaziz Fayyad (2432992)" userId="2f0a206d-ac45-40fc-aabc-09ce17c6572f" providerId="ADAL" clId="{40FEF891-DBF5-4DCE-BEE1-53D490DC48E1}" dt="2026-06-15T02:56:58.356" v="320" actId="26606"/>
          <ac:grpSpMkLst>
            <pc:docMk/>
            <pc:sldMk cId="0" sldId="256"/>
            <ac:grpSpMk id="1031" creationId="{0884F175-9D23-496E-80AC-F3D2FD541092}"/>
          </ac:grpSpMkLst>
        </pc:grpChg>
        <pc:picChg chg="add mod ord">
          <ac:chgData name="Foad Rabia Abdulaziz Fayyad (2432992)" userId="2f0a206d-ac45-40fc-aabc-09ce17c6572f" providerId="ADAL" clId="{40FEF891-DBF5-4DCE-BEE1-53D490DC48E1}" dt="2026-06-15T02:58:08.084" v="328" actId="1076"/>
          <ac:picMkLst>
            <pc:docMk/>
            <pc:sldMk cId="0" sldId="256"/>
            <ac:picMk id="6" creationId="{9870EBF1-754B-3660-9A2E-DD074CC5D836}"/>
          </ac:picMkLst>
        </pc:picChg>
        <pc:picChg chg="add mod">
          <ac:chgData name="Foad Rabia Abdulaziz Fayyad (2432992)" userId="2f0a206d-ac45-40fc-aabc-09ce17c6572f" providerId="ADAL" clId="{40FEF891-DBF5-4DCE-BEE1-53D490DC48E1}" dt="2026-06-15T03:07:15.728" v="377" actId="14100"/>
          <ac:picMkLst>
            <pc:docMk/>
            <pc:sldMk cId="0" sldId="256"/>
            <ac:picMk id="8" creationId="{201F9A35-936E-1D8D-455C-749A804F07E9}"/>
          </ac:picMkLst>
        </pc:picChg>
        <pc:picChg chg="mod">
          <ac:chgData name="Foad Rabia Abdulaziz Fayyad (2432992)" userId="2f0a206d-ac45-40fc-aabc-09ce17c6572f" providerId="ADAL" clId="{40FEF891-DBF5-4DCE-BEE1-53D490DC48E1}" dt="2026-06-15T03:07:53.706" v="382" actId="1076"/>
          <ac:picMkLst>
            <pc:docMk/>
            <pc:sldMk cId="0" sldId="256"/>
            <ac:picMk id="1026" creationId="{5996802D-A1FF-76EE-B261-27C990760184}"/>
          </ac:picMkLst>
        </pc:picChg>
      </pc:sldChg>
      <pc:sldChg chg="modSp mod">
        <pc:chgData name="Foad Rabia Abdulaziz Fayyad (2432992)" userId="2f0a206d-ac45-40fc-aabc-09ce17c6572f" providerId="ADAL" clId="{40FEF891-DBF5-4DCE-BEE1-53D490DC48E1}" dt="2026-06-15T02:43:23.859" v="234" actId="2711"/>
        <pc:sldMkLst>
          <pc:docMk/>
          <pc:sldMk cId="0" sldId="257"/>
        </pc:sldMkLst>
        <pc:spChg chg="mod">
          <ac:chgData name="Foad Rabia Abdulaziz Fayyad (2432992)" userId="2f0a206d-ac45-40fc-aabc-09ce17c6572f" providerId="ADAL" clId="{40FEF891-DBF5-4DCE-BEE1-53D490DC48E1}" dt="2026-06-15T02:43:23.859" v="234" actId="2711"/>
          <ac:spMkLst>
            <pc:docMk/>
            <pc:sldMk cId="0" sldId="257"/>
            <ac:spMk id="3" creationId="{231BE99E-ABE1-B133-7172-7F002E612179}"/>
          </ac:spMkLst>
        </pc:spChg>
      </pc:sldChg>
      <pc:sldChg chg="modSp mod">
        <pc:chgData name="Foad Rabia Abdulaziz Fayyad (2432992)" userId="2f0a206d-ac45-40fc-aabc-09ce17c6572f" providerId="ADAL" clId="{40FEF891-DBF5-4DCE-BEE1-53D490DC48E1}" dt="2026-06-15T02:05:06.962" v="132"/>
        <pc:sldMkLst>
          <pc:docMk/>
          <pc:sldMk cId="0" sldId="260"/>
        </pc:sldMkLst>
        <pc:spChg chg="mod">
          <ac:chgData name="Foad Rabia Abdulaziz Fayyad (2432992)" userId="2f0a206d-ac45-40fc-aabc-09ce17c6572f" providerId="ADAL" clId="{40FEF891-DBF5-4DCE-BEE1-53D490DC48E1}" dt="2026-06-15T02:05:06.962" v="132"/>
          <ac:spMkLst>
            <pc:docMk/>
            <pc:sldMk cId="0" sldId="260"/>
            <ac:spMk id="4" creationId="{91160093-6473-D316-CF9C-45C9B2ED0326}"/>
          </ac:spMkLst>
        </pc:spChg>
        <pc:spChg chg="mod">
          <ac:chgData name="Foad Rabia Abdulaziz Fayyad (2432992)" userId="2f0a206d-ac45-40fc-aabc-09ce17c6572f" providerId="ADAL" clId="{40FEF891-DBF5-4DCE-BEE1-53D490DC48E1}" dt="2026-06-15T01:44:15.891" v="43" actId="20577"/>
          <ac:spMkLst>
            <pc:docMk/>
            <pc:sldMk cId="0" sldId="260"/>
            <ac:spMk id="6" creationId="{21271389-384F-F72F-971E-DDCFD50CB869}"/>
          </ac:spMkLst>
        </pc:spChg>
      </pc:sldChg>
      <pc:sldChg chg="modSp mod">
        <pc:chgData name="Foad Rabia Abdulaziz Fayyad (2432992)" userId="2f0a206d-ac45-40fc-aabc-09ce17c6572f" providerId="ADAL" clId="{40FEF891-DBF5-4DCE-BEE1-53D490DC48E1}" dt="2026-06-15T02:06:09.349" v="139" actId="207"/>
        <pc:sldMkLst>
          <pc:docMk/>
          <pc:sldMk cId="0" sldId="261"/>
        </pc:sldMkLst>
        <pc:spChg chg="mod">
          <ac:chgData name="Foad Rabia Abdulaziz Fayyad (2432992)" userId="2f0a206d-ac45-40fc-aabc-09ce17c6572f" providerId="ADAL" clId="{40FEF891-DBF5-4DCE-BEE1-53D490DC48E1}" dt="2026-06-15T02:06:09.349" v="139" actId="207"/>
          <ac:spMkLst>
            <pc:docMk/>
            <pc:sldMk cId="0" sldId="261"/>
            <ac:spMk id="2" creationId="{726A221D-43CA-65EA-AED7-A5CA38C9C354}"/>
          </ac:spMkLst>
        </pc:spChg>
      </pc:sldChg>
      <pc:sldChg chg="modSp mod">
        <pc:chgData name="Foad Rabia Abdulaziz Fayyad (2432992)" userId="2f0a206d-ac45-40fc-aabc-09ce17c6572f" providerId="ADAL" clId="{40FEF891-DBF5-4DCE-BEE1-53D490DC48E1}" dt="2026-06-15T02:14:47.743" v="158"/>
        <pc:sldMkLst>
          <pc:docMk/>
          <pc:sldMk cId="0" sldId="262"/>
        </pc:sldMkLst>
        <pc:spChg chg="mod">
          <ac:chgData name="Foad Rabia Abdulaziz Fayyad (2432992)" userId="2f0a206d-ac45-40fc-aabc-09ce17c6572f" providerId="ADAL" clId="{40FEF891-DBF5-4DCE-BEE1-53D490DC48E1}" dt="2026-06-15T02:14:14.731" v="157" actId="20577"/>
          <ac:spMkLst>
            <pc:docMk/>
            <pc:sldMk cId="0" sldId="262"/>
            <ac:spMk id="2" creationId="{3CB64908-10BF-B301-4C17-FE7C5EEE8F25}"/>
          </ac:spMkLst>
        </pc:spChg>
        <pc:spChg chg="mod">
          <ac:chgData name="Foad Rabia Abdulaziz Fayyad (2432992)" userId="2f0a206d-ac45-40fc-aabc-09ce17c6572f" providerId="ADAL" clId="{40FEF891-DBF5-4DCE-BEE1-53D490DC48E1}" dt="2026-06-15T02:14:47.743" v="158"/>
          <ac:spMkLst>
            <pc:docMk/>
            <pc:sldMk cId="0" sldId="262"/>
            <ac:spMk id="3" creationId="{6F22AE19-F357-9FA0-D7A3-76A2C6D7999E}"/>
          </ac:spMkLst>
        </pc:spChg>
      </pc:sldChg>
      <pc:sldChg chg="modSp del mod">
        <pc:chgData name="Foad Rabia Abdulaziz Fayyad (2432992)" userId="2f0a206d-ac45-40fc-aabc-09ce17c6572f" providerId="ADAL" clId="{40FEF891-DBF5-4DCE-BEE1-53D490DC48E1}" dt="2026-06-15T02:13:07.851" v="155" actId="47"/>
        <pc:sldMkLst>
          <pc:docMk/>
          <pc:sldMk cId="0" sldId="263"/>
        </pc:sldMkLst>
        <pc:spChg chg="mod">
          <ac:chgData name="Foad Rabia Abdulaziz Fayyad (2432992)" userId="2f0a206d-ac45-40fc-aabc-09ce17c6572f" providerId="ADAL" clId="{40FEF891-DBF5-4DCE-BEE1-53D490DC48E1}" dt="2026-06-15T02:08:23.709" v="150"/>
          <ac:spMkLst>
            <pc:docMk/>
            <pc:sldMk cId="0" sldId="263"/>
            <ac:spMk id="2" creationId="{6B1D22BA-5BE1-867C-AD3A-906D1B251D6E}"/>
          </ac:spMkLst>
        </pc:spChg>
        <pc:spChg chg="mod">
          <ac:chgData name="Foad Rabia Abdulaziz Fayyad (2432992)" userId="2f0a206d-ac45-40fc-aabc-09ce17c6572f" providerId="ADAL" clId="{40FEF891-DBF5-4DCE-BEE1-53D490DC48E1}" dt="2026-06-15T02:07:41.467" v="147" actId="1076"/>
          <ac:spMkLst>
            <pc:docMk/>
            <pc:sldMk cId="0" sldId="263"/>
            <ac:spMk id="6" creationId="{043910F2-8276-C9E4-1099-174D255E90AA}"/>
          </ac:spMkLst>
        </pc:spChg>
        <pc:picChg chg="mod">
          <ac:chgData name="Foad Rabia Abdulaziz Fayyad (2432992)" userId="2f0a206d-ac45-40fc-aabc-09ce17c6572f" providerId="ADAL" clId="{40FEF891-DBF5-4DCE-BEE1-53D490DC48E1}" dt="2026-06-15T02:09:04.317" v="154" actId="1076"/>
          <ac:picMkLst>
            <pc:docMk/>
            <pc:sldMk cId="0" sldId="263"/>
            <ac:picMk id="3" creationId="{B284BAF5-1F80-6BE9-32F0-54707FD90A9F}"/>
          </ac:picMkLst>
        </pc:picChg>
      </pc:sldChg>
      <pc:sldChg chg="modSp mod">
        <pc:chgData name="Foad Rabia Abdulaziz Fayyad (2432992)" userId="2f0a206d-ac45-40fc-aabc-09ce17c6572f" providerId="ADAL" clId="{40FEF891-DBF5-4DCE-BEE1-53D490DC48E1}" dt="2026-06-15T02:18:28.489" v="168"/>
        <pc:sldMkLst>
          <pc:docMk/>
          <pc:sldMk cId="0" sldId="264"/>
        </pc:sldMkLst>
        <pc:spChg chg="mod">
          <ac:chgData name="Foad Rabia Abdulaziz Fayyad (2432992)" userId="2f0a206d-ac45-40fc-aabc-09ce17c6572f" providerId="ADAL" clId="{40FEF891-DBF5-4DCE-BEE1-53D490DC48E1}" dt="2026-06-15T02:18:28.489" v="168"/>
          <ac:spMkLst>
            <pc:docMk/>
            <pc:sldMk cId="0" sldId="264"/>
            <ac:spMk id="2" creationId="{CEC42880-29F3-F892-9D01-5F8D0572AF45}"/>
          </ac:spMkLst>
        </pc:spChg>
      </pc:sldChg>
      <pc:sldChg chg="modSp mod ord">
        <pc:chgData name="Foad Rabia Abdulaziz Fayyad (2432992)" userId="2f0a206d-ac45-40fc-aabc-09ce17c6572f" providerId="ADAL" clId="{40FEF891-DBF5-4DCE-BEE1-53D490DC48E1}" dt="2026-06-15T02:19:32.797" v="179" actId="20577"/>
        <pc:sldMkLst>
          <pc:docMk/>
          <pc:sldMk cId="0" sldId="265"/>
        </pc:sldMkLst>
        <pc:spChg chg="mod">
          <ac:chgData name="Foad Rabia Abdulaziz Fayyad (2432992)" userId="2f0a206d-ac45-40fc-aabc-09ce17c6572f" providerId="ADAL" clId="{40FEF891-DBF5-4DCE-BEE1-53D490DC48E1}" dt="2026-06-15T02:19:32.797" v="179" actId="20577"/>
          <ac:spMkLst>
            <pc:docMk/>
            <pc:sldMk cId="0" sldId="265"/>
            <ac:spMk id="2" creationId="{B8D12981-B1DC-1C2D-73EF-82362605CE4C}"/>
          </ac:spMkLst>
        </pc:spChg>
      </pc:sldChg>
      <pc:sldChg chg="modSp mod">
        <pc:chgData name="Foad Rabia Abdulaziz Fayyad (2432992)" userId="2f0a206d-ac45-40fc-aabc-09ce17c6572f" providerId="ADAL" clId="{40FEF891-DBF5-4DCE-BEE1-53D490DC48E1}" dt="2026-06-15T02:17:41.793" v="164" actId="20577"/>
        <pc:sldMkLst>
          <pc:docMk/>
          <pc:sldMk cId="0" sldId="266"/>
        </pc:sldMkLst>
        <pc:spChg chg="mod">
          <ac:chgData name="Foad Rabia Abdulaziz Fayyad (2432992)" userId="2f0a206d-ac45-40fc-aabc-09ce17c6572f" providerId="ADAL" clId="{40FEF891-DBF5-4DCE-BEE1-53D490DC48E1}" dt="2026-06-15T02:17:41.793" v="164" actId="20577"/>
          <ac:spMkLst>
            <pc:docMk/>
            <pc:sldMk cId="0" sldId="266"/>
            <ac:spMk id="2" creationId="{7656584C-7F30-6CF3-6A53-6EC740338B99}"/>
          </ac:spMkLst>
        </pc:spChg>
        <pc:spChg chg="mod">
          <ac:chgData name="Foad Rabia Abdulaziz Fayyad (2432992)" userId="2f0a206d-ac45-40fc-aabc-09ce17c6572f" providerId="ADAL" clId="{40FEF891-DBF5-4DCE-BEE1-53D490DC48E1}" dt="2026-06-15T01:49:37.001" v="92" actId="207"/>
          <ac:spMkLst>
            <pc:docMk/>
            <pc:sldMk cId="0" sldId="266"/>
            <ac:spMk id="3" creationId="{EBBE746B-438D-AE77-E191-141C2F193FD7}"/>
          </ac:spMkLst>
        </pc:spChg>
      </pc:sldChg>
      <pc:sldChg chg="modSp mod">
        <pc:chgData name="Foad Rabia Abdulaziz Fayyad (2432992)" userId="2f0a206d-ac45-40fc-aabc-09ce17c6572f" providerId="ADAL" clId="{40FEF891-DBF5-4DCE-BEE1-53D490DC48E1}" dt="2026-06-15T02:20:05.145" v="183"/>
        <pc:sldMkLst>
          <pc:docMk/>
          <pc:sldMk cId="0" sldId="267"/>
        </pc:sldMkLst>
        <pc:spChg chg="mod">
          <ac:chgData name="Foad Rabia Abdulaziz Fayyad (2432992)" userId="2f0a206d-ac45-40fc-aabc-09ce17c6572f" providerId="ADAL" clId="{40FEF891-DBF5-4DCE-BEE1-53D490DC48E1}" dt="2026-06-15T02:20:05.145" v="183"/>
          <ac:spMkLst>
            <pc:docMk/>
            <pc:sldMk cId="0" sldId="267"/>
            <ac:spMk id="2" creationId="{CA765877-AE5C-9B07-7299-F1F69A1B7AEC}"/>
          </ac:spMkLst>
        </pc:spChg>
      </pc:sldChg>
      <pc:sldChg chg="modSp mod">
        <pc:chgData name="Foad Rabia Abdulaziz Fayyad (2432992)" userId="2f0a206d-ac45-40fc-aabc-09ce17c6572f" providerId="ADAL" clId="{40FEF891-DBF5-4DCE-BEE1-53D490DC48E1}" dt="2026-06-15T07:40:30.562" v="391" actId="1076"/>
        <pc:sldMkLst>
          <pc:docMk/>
          <pc:sldMk cId="0" sldId="268"/>
        </pc:sldMkLst>
        <pc:spChg chg="mod">
          <ac:chgData name="Foad Rabia Abdulaziz Fayyad (2432992)" userId="2f0a206d-ac45-40fc-aabc-09ce17c6572f" providerId="ADAL" clId="{40FEF891-DBF5-4DCE-BEE1-53D490DC48E1}" dt="2026-06-15T02:20:42.968" v="191"/>
          <ac:spMkLst>
            <pc:docMk/>
            <pc:sldMk cId="0" sldId="268"/>
            <ac:spMk id="2" creationId="{86F3A674-9116-4B8D-4C1A-3D105CF22C58}"/>
          </ac:spMkLst>
        </pc:spChg>
        <pc:spChg chg="mod">
          <ac:chgData name="Foad Rabia Abdulaziz Fayyad (2432992)" userId="2f0a206d-ac45-40fc-aabc-09ce17c6572f" providerId="ADAL" clId="{40FEF891-DBF5-4DCE-BEE1-53D490DC48E1}" dt="2026-06-15T07:40:24.776" v="390" actId="27636"/>
          <ac:spMkLst>
            <pc:docMk/>
            <pc:sldMk cId="0" sldId="268"/>
            <ac:spMk id="3" creationId="{06278D23-7DD3-5F15-1622-C8CFBE22ADC9}"/>
          </ac:spMkLst>
        </pc:spChg>
        <pc:picChg chg="mod">
          <ac:chgData name="Foad Rabia Abdulaziz Fayyad (2432992)" userId="2f0a206d-ac45-40fc-aabc-09ce17c6572f" providerId="ADAL" clId="{40FEF891-DBF5-4DCE-BEE1-53D490DC48E1}" dt="2026-06-15T07:40:30.562" v="391" actId="1076"/>
          <ac:picMkLst>
            <pc:docMk/>
            <pc:sldMk cId="0" sldId="268"/>
            <ac:picMk id="5" creationId="{F4F7566B-7388-1F93-4322-CD07A23E93FC}"/>
          </ac:picMkLst>
        </pc:picChg>
      </pc:sldChg>
      <pc:sldChg chg="modSp mod">
        <pc:chgData name="Foad Rabia Abdulaziz Fayyad (2432992)" userId="2f0a206d-ac45-40fc-aabc-09ce17c6572f" providerId="ADAL" clId="{40FEF891-DBF5-4DCE-BEE1-53D490DC48E1}" dt="2026-06-15T02:22:02.801" v="196"/>
        <pc:sldMkLst>
          <pc:docMk/>
          <pc:sldMk cId="0" sldId="269"/>
        </pc:sldMkLst>
        <pc:spChg chg="mod">
          <ac:chgData name="Foad Rabia Abdulaziz Fayyad (2432992)" userId="2f0a206d-ac45-40fc-aabc-09ce17c6572f" providerId="ADAL" clId="{40FEF891-DBF5-4DCE-BEE1-53D490DC48E1}" dt="2026-06-15T02:22:02.801" v="196"/>
          <ac:spMkLst>
            <pc:docMk/>
            <pc:sldMk cId="0" sldId="269"/>
            <ac:spMk id="2" creationId="{5E0A8492-0CCF-D986-5B06-BDBFF26979C8}"/>
          </ac:spMkLst>
        </pc:spChg>
      </pc:sldChg>
      <pc:sldChg chg="modSp mod">
        <pc:chgData name="Foad Rabia Abdulaziz Fayyad (2432992)" userId="2f0a206d-ac45-40fc-aabc-09ce17c6572f" providerId="ADAL" clId="{40FEF891-DBF5-4DCE-BEE1-53D490DC48E1}" dt="2026-06-15T02:27:41.902" v="233" actId="313"/>
        <pc:sldMkLst>
          <pc:docMk/>
          <pc:sldMk cId="0" sldId="270"/>
        </pc:sldMkLst>
        <pc:spChg chg="mod">
          <ac:chgData name="Foad Rabia Abdulaziz Fayyad (2432992)" userId="2f0a206d-ac45-40fc-aabc-09ce17c6572f" providerId="ADAL" clId="{40FEF891-DBF5-4DCE-BEE1-53D490DC48E1}" dt="2026-06-15T02:22:34.199" v="201"/>
          <ac:spMkLst>
            <pc:docMk/>
            <pc:sldMk cId="0" sldId="270"/>
            <ac:spMk id="2" creationId="{B54FBFD6-5ED2-5F52-3249-F836ADE5EE61}"/>
          </ac:spMkLst>
        </pc:spChg>
        <pc:graphicFrameChg chg="modGraphic">
          <ac:chgData name="Foad Rabia Abdulaziz Fayyad (2432992)" userId="2f0a206d-ac45-40fc-aabc-09ce17c6572f" providerId="ADAL" clId="{40FEF891-DBF5-4DCE-BEE1-53D490DC48E1}" dt="2026-06-15T02:27:41.902" v="233" actId="313"/>
          <ac:graphicFrameMkLst>
            <pc:docMk/>
            <pc:sldMk cId="0" sldId="270"/>
            <ac:graphicFrameMk id="22" creationId="{B269DD69-4D0D-E852-47B3-FF7DAECE363C}"/>
          </ac:graphicFrameMkLst>
        </pc:graphicFrameChg>
      </pc:sldChg>
      <pc:sldChg chg="modSp mod">
        <pc:chgData name="Foad Rabia Abdulaziz Fayyad (2432992)" userId="2f0a206d-ac45-40fc-aabc-09ce17c6572f" providerId="ADAL" clId="{40FEF891-DBF5-4DCE-BEE1-53D490DC48E1}" dt="2026-06-15T02:25:25.378" v="221" actId="313"/>
        <pc:sldMkLst>
          <pc:docMk/>
          <pc:sldMk cId="0" sldId="271"/>
        </pc:sldMkLst>
        <pc:spChg chg="mod">
          <ac:chgData name="Foad Rabia Abdulaziz Fayyad (2432992)" userId="2f0a206d-ac45-40fc-aabc-09ce17c6572f" providerId="ADAL" clId="{40FEF891-DBF5-4DCE-BEE1-53D490DC48E1}" dt="2026-06-15T02:23:24.296" v="210"/>
          <ac:spMkLst>
            <pc:docMk/>
            <pc:sldMk cId="0" sldId="271"/>
            <ac:spMk id="2" creationId="{B5494E89-72F4-792E-68F2-3DD54309E6B5}"/>
          </ac:spMkLst>
        </pc:spChg>
        <pc:spChg chg="mod">
          <ac:chgData name="Foad Rabia Abdulaziz Fayyad (2432992)" userId="2f0a206d-ac45-40fc-aabc-09ce17c6572f" providerId="ADAL" clId="{40FEF891-DBF5-4DCE-BEE1-53D490DC48E1}" dt="2026-06-15T02:02:12.264" v="129" actId="20577"/>
          <ac:spMkLst>
            <pc:docMk/>
            <pc:sldMk cId="0" sldId="271"/>
            <ac:spMk id="4" creationId="{27158E17-9641-E455-3DAA-4A11C17DD918}"/>
          </ac:spMkLst>
        </pc:spChg>
        <pc:graphicFrameChg chg="mod modGraphic">
          <ac:chgData name="Foad Rabia Abdulaziz Fayyad (2432992)" userId="2f0a206d-ac45-40fc-aabc-09ce17c6572f" providerId="ADAL" clId="{40FEF891-DBF5-4DCE-BEE1-53D490DC48E1}" dt="2026-06-15T02:25:17.396" v="220"/>
          <ac:graphicFrameMkLst>
            <pc:docMk/>
            <pc:sldMk cId="0" sldId="271"/>
            <ac:graphicFrameMk id="3" creationId="{8E095F31-CBE6-7F89-4048-99B83C1E89D4}"/>
          </ac:graphicFrameMkLst>
        </pc:graphicFrameChg>
        <pc:graphicFrameChg chg="mod modGraphic">
          <ac:chgData name="Foad Rabia Abdulaziz Fayyad (2432992)" userId="2f0a206d-ac45-40fc-aabc-09ce17c6572f" providerId="ADAL" clId="{40FEF891-DBF5-4DCE-BEE1-53D490DC48E1}" dt="2026-06-15T02:25:25.378" v="221" actId="313"/>
          <ac:graphicFrameMkLst>
            <pc:docMk/>
            <pc:sldMk cId="0" sldId="271"/>
            <ac:graphicFrameMk id="7" creationId="{7F27D582-5122-C768-904A-D4DB5C211EB5}"/>
          </ac:graphicFrameMkLst>
        </pc:graphicFrameChg>
      </pc:sldChg>
      <pc:sldChg chg="modSp mod">
        <pc:chgData name="Foad Rabia Abdulaziz Fayyad (2432992)" userId="2f0a206d-ac45-40fc-aabc-09ce17c6572f" providerId="ADAL" clId="{40FEF891-DBF5-4DCE-BEE1-53D490DC48E1}" dt="2026-06-15T02:26:41.346" v="226"/>
        <pc:sldMkLst>
          <pc:docMk/>
          <pc:sldMk cId="0" sldId="272"/>
        </pc:sldMkLst>
        <pc:spChg chg="mod">
          <ac:chgData name="Foad Rabia Abdulaziz Fayyad (2432992)" userId="2f0a206d-ac45-40fc-aabc-09ce17c6572f" providerId="ADAL" clId="{40FEF891-DBF5-4DCE-BEE1-53D490DC48E1}" dt="2026-06-15T02:26:41.346" v="226"/>
          <ac:spMkLst>
            <pc:docMk/>
            <pc:sldMk cId="0" sldId="272"/>
            <ac:spMk id="2" creationId="{762F952B-1AE6-3067-C8AB-875FBCA8C6E2}"/>
          </ac:spMkLst>
        </pc:spChg>
      </pc:sldChg>
      <pc:sldChg chg="modSp mod">
        <pc:chgData name="Foad Rabia Abdulaziz Fayyad (2432992)" userId="2f0a206d-ac45-40fc-aabc-09ce17c6572f" providerId="ADAL" clId="{40FEF891-DBF5-4DCE-BEE1-53D490DC48E1}" dt="2026-06-15T02:27:06.388" v="232" actId="20577"/>
        <pc:sldMkLst>
          <pc:docMk/>
          <pc:sldMk cId="0" sldId="273"/>
        </pc:sldMkLst>
        <pc:spChg chg="mod">
          <ac:chgData name="Foad Rabia Abdulaziz Fayyad (2432992)" userId="2f0a206d-ac45-40fc-aabc-09ce17c6572f" providerId="ADAL" clId="{40FEF891-DBF5-4DCE-BEE1-53D490DC48E1}" dt="2026-06-15T02:27:06.388" v="232" actId="20577"/>
          <ac:spMkLst>
            <pc:docMk/>
            <pc:sldMk cId="0" sldId="273"/>
            <ac:spMk id="2" creationId="{E15771B9-E2E4-FE85-7A3D-B4BACB3745D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571817-60B9-862F-7642-2E18A988B09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CD17DAE7-C7AF-9FBF-5ADB-CE0892CDA33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FC8F7447-15B8-4754-B529-C68AA04AF104}" type="datetime1">
              <a:rPr lang="en-GB"/>
              <a:pPr lvl="0"/>
              <a:t>15/06/2026</a:t>
            </a:fld>
            <a:endParaRPr lang="en-GB"/>
          </a:p>
        </p:txBody>
      </p:sp>
      <p:sp>
        <p:nvSpPr>
          <p:cNvPr id="4" name="Slide Image Placeholder 3">
            <a:extLst>
              <a:ext uri="{FF2B5EF4-FFF2-40B4-BE49-F238E27FC236}">
                <a16:creationId xmlns:a16="http://schemas.microsoft.com/office/drawing/2014/main" id="{79380C25-EA78-3821-CB38-A48F05290A6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D5A5116-DE19-E210-76FB-02BDACDE2F9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0F0FD5C-DE8F-6652-28E2-E9C43166F46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DB387C8E-E351-A3B0-BE14-CE53F14EC03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6A19D45-72C9-4466-91F5-1A00CDE92F37}" type="slidenum">
              <a:t>‹#›</a:t>
            </a:fld>
            <a:endParaRPr lang="en-GB"/>
          </a:p>
        </p:txBody>
      </p:sp>
    </p:spTree>
    <p:extLst>
      <p:ext uri="{BB962C8B-B14F-4D97-AF65-F5344CB8AC3E}">
        <p14:creationId xmlns:p14="http://schemas.microsoft.com/office/powerpoint/2010/main" val="95101037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E2C85-10AE-EB1D-37E4-5455BD1FA97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1E5211F-CF20-949A-85E4-241F870A3237}"/>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A5A6125C-735D-8EE2-58B2-10AEB58AC3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50FB113-9B6B-4610-8080-CA54E1E2E91C}"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4</a:t>
            </a:fld>
            <a:endParaRPr lang="en-GB"/>
          </a:p>
        </p:txBody>
      </p:sp>
    </p:spTree>
    <p:extLst>
      <p:ext uri="{BB962C8B-B14F-4D97-AF65-F5344CB8AC3E}">
        <p14:creationId xmlns:p14="http://schemas.microsoft.com/office/powerpoint/2010/main" val="2349783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6</a:t>
            </a:fld>
            <a:endParaRPr lang="en-GB"/>
          </a:p>
        </p:txBody>
      </p:sp>
    </p:spTree>
    <p:extLst>
      <p:ext uri="{BB962C8B-B14F-4D97-AF65-F5344CB8AC3E}">
        <p14:creationId xmlns:p14="http://schemas.microsoft.com/office/powerpoint/2010/main" val="2721178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9</a:t>
            </a:fld>
            <a:endParaRPr lang="en-GB"/>
          </a:p>
        </p:txBody>
      </p:sp>
    </p:spTree>
    <p:extLst>
      <p:ext uri="{BB962C8B-B14F-4D97-AF65-F5344CB8AC3E}">
        <p14:creationId xmlns:p14="http://schemas.microsoft.com/office/powerpoint/2010/main" val="4235709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15</a:t>
            </a:fld>
            <a:endParaRPr lang="en-GB"/>
          </a:p>
        </p:txBody>
      </p:sp>
    </p:spTree>
    <p:extLst>
      <p:ext uri="{BB962C8B-B14F-4D97-AF65-F5344CB8AC3E}">
        <p14:creationId xmlns:p14="http://schemas.microsoft.com/office/powerpoint/2010/main" val="475919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F466148-AFAA-4EE8-B4F4-447BF10C9E35}" type="slidenum">
              <a:rPr lang="en-GB" smtClean="0"/>
              <a:t>‹#›</a:t>
            </a:fld>
            <a:endParaRPr lang="en-GB"/>
          </a:p>
        </p:txBody>
      </p:sp>
    </p:spTree>
    <p:extLst>
      <p:ext uri="{BB962C8B-B14F-4D97-AF65-F5344CB8AC3E}">
        <p14:creationId xmlns:p14="http://schemas.microsoft.com/office/powerpoint/2010/main" val="1015315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F05C9A8-6EC7-4C4B-BFC0-311136F646C5}" type="slidenum">
              <a:rPr lang="en-GB" smtClean="0"/>
              <a:t>‹#›</a:t>
            </a:fld>
            <a:endParaRPr lang="en-GB"/>
          </a:p>
        </p:txBody>
      </p:sp>
    </p:spTree>
    <p:extLst>
      <p:ext uri="{BB962C8B-B14F-4D97-AF65-F5344CB8AC3E}">
        <p14:creationId xmlns:p14="http://schemas.microsoft.com/office/powerpoint/2010/main" val="377831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B2162FF-0C69-43A6-B778-BD92CF2FC30B}" type="slidenum">
              <a:rPr lang="en-GB" smtClean="0"/>
              <a:t>‹#›</a:t>
            </a:fld>
            <a:endParaRPr lang="en-GB"/>
          </a:p>
        </p:txBody>
      </p:sp>
    </p:spTree>
    <p:extLst>
      <p:ext uri="{BB962C8B-B14F-4D97-AF65-F5344CB8AC3E}">
        <p14:creationId xmlns:p14="http://schemas.microsoft.com/office/powerpoint/2010/main" val="1838964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11BC750-9801-46A7-8C3F-7E8C88C7811E}" type="slidenum">
              <a:rPr lang="en-GB" smtClean="0"/>
              <a:t>‹#›</a:t>
            </a:fld>
            <a:endParaRPr lang="en-GB"/>
          </a:p>
        </p:txBody>
      </p:sp>
    </p:spTree>
    <p:extLst>
      <p:ext uri="{BB962C8B-B14F-4D97-AF65-F5344CB8AC3E}">
        <p14:creationId xmlns:p14="http://schemas.microsoft.com/office/powerpoint/2010/main" val="61847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r>
              <a:rPr lang="en-US"/>
              <a:t>14/06/2026</a:t>
            </a:r>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27F8CA61-7141-4756-95DD-E11371195728}" type="slidenum">
              <a:rPr lang="en-GB" smtClean="0"/>
              <a:t>‹#›</a:t>
            </a:fld>
            <a:endParaRPr lang="en-GB"/>
          </a:p>
        </p:txBody>
      </p:sp>
    </p:spTree>
    <p:extLst>
      <p:ext uri="{BB962C8B-B14F-4D97-AF65-F5344CB8AC3E}">
        <p14:creationId xmlns:p14="http://schemas.microsoft.com/office/powerpoint/2010/main" val="2071155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lvl="0"/>
            <a:r>
              <a:rPr lang="en-US"/>
              <a:t>14/06/2026</a:t>
            </a:r>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D250C0C6-F6E8-48F4-A7C8-EC6C09CF201E}" type="slidenum">
              <a:rPr lang="en-GB" smtClean="0"/>
              <a:t>‹#›</a:t>
            </a:fld>
            <a:endParaRPr lang="en-GB"/>
          </a:p>
        </p:txBody>
      </p:sp>
    </p:spTree>
    <p:extLst>
      <p:ext uri="{BB962C8B-B14F-4D97-AF65-F5344CB8AC3E}">
        <p14:creationId xmlns:p14="http://schemas.microsoft.com/office/powerpoint/2010/main" val="1856363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r>
              <a:rPr lang="en-US"/>
              <a:t>14/06/2026</a:t>
            </a:r>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ADC0C000-4188-4940-AD45-7F3F3E9AE365}" type="slidenum">
              <a:rPr lang="en-GB" smtClean="0"/>
              <a:t>‹#›</a:t>
            </a:fld>
            <a:endParaRPr lang="en-GB"/>
          </a:p>
        </p:txBody>
      </p:sp>
    </p:spTree>
    <p:extLst>
      <p:ext uri="{BB962C8B-B14F-4D97-AF65-F5344CB8AC3E}">
        <p14:creationId xmlns:p14="http://schemas.microsoft.com/office/powerpoint/2010/main" val="3534647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07FFB8A-EBA7-4488-9AA1-359524B7CD04}" type="slidenum">
              <a:rPr lang="en-GB" smtClean="0"/>
              <a:t>‹#›</a:t>
            </a:fld>
            <a:endParaRPr lang="en-GB"/>
          </a:p>
        </p:txBody>
      </p:sp>
    </p:spTree>
    <p:extLst>
      <p:ext uri="{BB962C8B-B14F-4D97-AF65-F5344CB8AC3E}">
        <p14:creationId xmlns:p14="http://schemas.microsoft.com/office/powerpoint/2010/main" val="1187475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788BA902-218B-4498-89C5-4D94DC0E572E}" type="slidenum">
              <a:rPr lang="en-GB" smtClean="0"/>
              <a:t>‹#›</a:t>
            </a:fld>
            <a:endParaRPr lang="en-GB"/>
          </a:p>
        </p:txBody>
      </p:sp>
    </p:spTree>
    <p:extLst>
      <p:ext uri="{BB962C8B-B14F-4D97-AF65-F5344CB8AC3E}">
        <p14:creationId xmlns:p14="http://schemas.microsoft.com/office/powerpoint/2010/main" val="688578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336598026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060929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362465535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409448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251825621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768BD70-6CBB-41A6-909C-3A06A8599E7B}" type="slidenum">
              <a:rPr lang="en-GB" smtClean="0"/>
              <a:t>‹#›</a:t>
            </a:fld>
            <a:endParaRPr lang="en-GB"/>
          </a:p>
        </p:txBody>
      </p:sp>
    </p:spTree>
    <p:extLst>
      <p:ext uri="{BB962C8B-B14F-4D97-AF65-F5344CB8AC3E}">
        <p14:creationId xmlns:p14="http://schemas.microsoft.com/office/powerpoint/2010/main" val="1089137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098DCE7-5E56-4782-98CE-7DA102EB24E1}" type="slidenum">
              <a:rPr lang="en-GB" smtClean="0"/>
              <a:t>‹#›</a:t>
            </a:fld>
            <a:endParaRPr lang="en-GB"/>
          </a:p>
        </p:txBody>
      </p:sp>
    </p:spTree>
    <p:extLst>
      <p:ext uri="{BB962C8B-B14F-4D97-AF65-F5344CB8AC3E}">
        <p14:creationId xmlns:p14="http://schemas.microsoft.com/office/powerpoint/2010/main" val="1280715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r>
              <a:rPr lang="en-US"/>
              <a:t>14/06/2026</a:t>
            </a:r>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B1F69B4B-BC23-4E6A-9A6C-44FEDCC2259B}" type="slidenum">
              <a:rPr lang="en-GB" smtClean="0"/>
              <a:t>‹#›</a:t>
            </a:fld>
            <a:endParaRPr lang="en-GB"/>
          </a:p>
        </p:txBody>
      </p:sp>
    </p:spTree>
    <p:extLst>
      <p:ext uri="{BB962C8B-B14F-4D97-AF65-F5344CB8AC3E}">
        <p14:creationId xmlns:p14="http://schemas.microsoft.com/office/powerpoint/2010/main" val="2726094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26" Type="http://schemas.openxmlformats.org/officeDocument/2006/relationships/diagramColors" Target="../diagrams/colors5.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5" Type="http://schemas.openxmlformats.org/officeDocument/2006/relationships/diagramQuickStyle" Target="../diagrams/quickStyle5.xml"/><Relationship Id="rId2" Type="http://schemas.openxmlformats.org/officeDocument/2006/relationships/image" Target="../media/image13.png"/><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Layout" Target="../diagrams/layout5.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diagramData" Target="../diagrams/data5.xml"/><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 Id="rId27" Type="http://schemas.microsoft.com/office/2007/relationships/diagramDrawing" Target="../diagrams/drawing5.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knowledge/factsheets/recruitment-factshee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B7A5-7E27-B1EE-B25E-1F281EAC227E}"/>
              </a:ext>
            </a:extLst>
          </p:cNvPr>
          <p:cNvSpPr txBox="1">
            <a:spLocks noGrp="1"/>
          </p:cNvSpPr>
          <p:nvPr>
            <p:ph type="ctrTitle"/>
          </p:nvPr>
        </p:nvSpPr>
        <p:spPr>
          <a:xfrm>
            <a:off x="2028104" y="750945"/>
            <a:ext cx="6373556" cy="702788"/>
          </a:xfrm>
        </p:spPr>
        <p:txBody>
          <a:bodyPr/>
          <a:lstStyle/>
          <a:p>
            <a:pPr lvl="0" algn="l"/>
            <a:r>
              <a:rPr lang="en-GB" sz="2000" b="1" dirty="0">
                <a:solidFill>
                  <a:srgbClr val="0070C0"/>
                </a:solidFill>
              </a:rPr>
              <a:t>Recruitment and Selection During Organisational Transformation: Tesco plc🏫🛒</a:t>
            </a:r>
          </a:p>
        </p:txBody>
      </p:sp>
      <p:sp>
        <p:nvSpPr>
          <p:cNvPr id="3" name="Subtitle 2">
            <a:extLst>
              <a:ext uri="{FF2B5EF4-FFF2-40B4-BE49-F238E27FC236}">
                <a16:creationId xmlns:a16="http://schemas.microsoft.com/office/drawing/2014/main" id="{0F6C7BF2-018C-7E2B-DB71-1B0AFC7CF2BF}"/>
              </a:ext>
            </a:extLst>
          </p:cNvPr>
          <p:cNvSpPr txBox="1">
            <a:spLocks noGrp="1"/>
          </p:cNvSpPr>
          <p:nvPr>
            <p:ph type="subTitle" idx="1"/>
          </p:nvPr>
        </p:nvSpPr>
        <p:spPr>
          <a:xfrm>
            <a:off x="642882" y="1919908"/>
            <a:ext cx="9144000" cy="3602032"/>
          </a:xfrm>
        </p:spPr>
        <p:txBody>
          <a:bodyPr anchorCtr="0">
            <a:noAutofit/>
          </a:bodyPr>
          <a:lstStyle/>
          <a:p>
            <a:pPr lvl="0" algn="l"/>
            <a:r>
              <a:rPr lang="en-US" sz="1600" dirty="0" err="1">
                <a:solidFill>
                  <a:schemeClr val="tx1"/>
                </a:solidFill>
              </a:rPr>
              <a:t>Programme</a:t>
            </a:r>
            <a:r>
              <a:rPr lang="en-US" sz="1600" b="1" dirty="0">
                <a:solidFill>
                  <a:schemeClr val="tx1"/>
                </a:solidFill>
              </a:rPr>
              <a:t>: </a:t>
            </a:r>
            <a:r>
              <a:rPr lang="en-US" sz="1600" b="1" dirty="0">
                <a:solidFill>
                  <a:srgbClr val="002060"/>
                </a:solidFill>
              </a:rPr>
              <a:t>BA (Hons) Leadership and Management Skills for the Workplace</a:t>
            </a:r>
            <a:r>
              <a:rPr lang="en-US" sz="1600" b="1" dirty="0">
                <a:solidFill>
                  <a:srgbClr val="0070C0"/>
                </a:solidFill>
              </a:rPr>
              <a:t> </a:t>
            </a:r>
          </a:p>
          <a:p>
            <a:pPr lvl="0" algn="l"/>
            <a:r>
              <a:rPr lang="en-US" sz="1600" dirty="0">
                <a:solidFill>
                  <a:schemeClr val="tx1"/>
                </a:solidFill>
              </a:rPr>
              <a:t>Module</a:t>
            </a:r>
            <a:r>
              <a:rPr lang="en-US" sz="1600" b="1" dirty="0">
                <a:solidFill>
                  <a:schemeClr val="tx1"/>
                </a:solidFill>
              </a:rPr>
              <a:t>: </a:t>
            </a:r>
            <a:r>
              <a:rPr lang="en-US" sz="1600" b="1" dirty="0">
                <a:solidFill>
                  <a:srgbClr val="002060"/>
                </a:solidFill>
              </a:rPr>
              <a:t>Developing and Managing Individuals and Teams </a:t>
            </a:r>
          </a:p>
          <a:p>
            <a:pPr lvl="0" algn="l"/>
            <a:r>
              <a:rPr lang="en-GB" sz="1600" dirty="0">
                <a:solidFill>
                  <a:schemeClr val="tx1"/>
                </a:solidFill>
              </a:rPr>
              <a:t>Module Code</a:t>
            </a:r>
            <a:r>
              <a:rPr lang="en-GB" sz="1600" b="1" dirty="0">
                <a:solidFill>
                  <a:schemeClr val="tx1"/>
                </a:solidFill>
              </a:rPr>
              <a:t>:</a:t>
            </a:r>
            <a:r>
              <a:rPr lang="en-GB" sz="1600" dirty="0">
                <a:solidFill>
                  <a:schemeClr val="tx1"/>
                </a:solidFill>
              </a:rPr>
              <a:t> </a:t>
            </a:r>
            <a:r>
              <a:rPr lang="en-GB" sz="1600" b="1" dirty="0">
                <a:solidFill>
                  <a:srgbClr val="002060"/>
                </a:solidFill>
              </a:rPr>
              <a:t>LCLM5002</a:t>
            </a:r>
          </a:p>
          <a:p>
            <a:pPr lvl="0" algn="l"/>
            <a:r>
              <a:rPr lang="en-GB" sz="1600" dirty="0">
                <a:solidFill>
                  <a:schemeClr val="tx1"/>
                </a:solidFill>
              </a:rPr>
              <a:t>Assignment Title</a:t>
            </a:r>
            <a:r>
              <a:rPr lang="en-GB" sz="1600" b="1" dirty="0">
                <a:solidFill>
                  <a:schemeClr val="tx1"/>
                </a:solidFill>
              </a:rPr>
              <a:t>:</a:t>
            </a:r>
            <a:r>
              <a:rPr lang="en-GB" sz="1600" dirty="0">
                <a:solidFill>
                  <a:schemeClr val="tx1"/>
                </a:solidFill>
              </a:rPr>
              <a:t> </a:t>
            </a:r>
            <a:r>
              <a:rPr lang="en-GB" sz="1600" b="1" dirty="0">
                <a:solidFill>
                  <a:srgbClr val="002060"/>
                </a:solidFill>
              </a:rPr>
              <a:t>Component 1- Individual Presentation </a:t>
            </a:r>
          </a:p>
          <a:p>
            <a:pPr lvl="0" algn="l"/>
            <a:r>
              <a:rPr lang="en-GB" sz="1600" dirty="0">
                <a:solidFill>
                  <a:schemeClr val="tx1"/>
                </a:solidFill>
              </a:rPr>
              <a:t>Lecturer Name</a:t>
            </a:r>
            <a:r>
              <a:rPr lang="en-GB" sz="1600" b="1" dirty="0">
                <a:solidFill>
                  <a:schemeClr val="tx1"/>
                </a:solidFill>
              </a:rPr>
              <a:t>:</a:t>
            </a:r>
            <a:r>
              <a:rPr lang="en-GB" sz="1600" dirty="0">
                <a:solidFill>
                  <a:schemeClr val="tx1"/>
                </a:solidFill>
              </a:rPr>
              <a:t> </a:t>
            </a:r>
            <a:r>
              <a:rPr lang="en-GB" sz="1600" b="1" dirty="0">
                <a:solidFill>
                  <a:srgbClr val="002060"/>
                </a:solidFill>
              </a:rPr>
              <a:t>Dr Samson Oladejo</a:t>
            </a:r>
          </a:p>
          <a:p>
            <a:pPr lvl="0" algn="l"/>
            <a:r>
              <a:rPr lang="en-US" sz="1600" dirty="0">
                <a:solidFill>
                  <a:schemeClr val="tx1"/>
                </a:solidFill>
              </a:rPr>
              <a:t>Student Name</a:t>
            </a:r>
            <a:r>
              <a:rPr lang="en-US" sz="1600" b="1" dirty="0">
                <a:solidFill>
                  <a:schemeClr val="tx1"/>
                </a:solidFill>
              </a:rPr>
              <a:t>:</a:t>
            </a:r>
            <a:r>
              <a:rPr lang="en-US" sz="1600" dirty="0">
                <a:solidFill>
                  <a:schemeClr val="tx1"/>
                </a:solidFill>
              </a:rPr>
              <a:t> </a:t>
            </a:r>
            <a:r>
              <a:rPr lang="en-US" sz="1600" b="1" dirty="0">
                <a:solidFill>
                  <a:srgbClr val="002060"/>
                </a:solidFill>
              </a:rPr>
              <a:t>Foad Rabia Abdulaziz Fayyad</a:t>
            </a:r>
          </a:p>
          <a:p>
            <a:pPr lvl="0" algn="l"/>
            <a:r>
              <a:rPr lang="en-US" sz="1600" dirty="0">
                <a:solidFill>
                  <a:schemeClr val="tx1"/>
                </a:solidFill>
              </a:rPr>
              <a:t>Student Number</a:t>
            </a:r>
            <a:r>
              <a:rPr lang="en-US" sz="1600" b="1" dirty="0">
                <a:solidFill>
                  <a:schemeClr val="tx1"/>
                </a:solidFill>
              </a:rPr>
              <a:t>:</a:t>
            </a:r>
            <a:r>
              <a:rPr lang="en-US" sz="1600" dirty="0">
                <a:solidFill>
                  <a:schemeClr val="tx1"/>
                </a:solidFill>
              </a:rPr>
              <a:t> </a:t>
            </a:r>
            <a:r>
              <a:rPr lang="en-US" sz="1600" b="1" dirty="0">
                <a:solidFill>
                  <a:srgbClr val="002060"/>
                </a:solidFill>
              </a:rPr>
              <a:t>2432992</a:t>
            </a:r>
          </a:p>
          <a:p>
            <a:pPr lvl="0" algn="l"/>
            <a:endParaRPr lang="en-GB" sz="1600" dirty="0"/>
          </a:p>
        </p:txBody>
      </p:sp>
      <p:sp>
        <p:nvSpPr>
          <p:cNvPr id="4" name="Slide Number Placeholder 3">
            <a:extLst>
              <a:ext uri="{FF2B5EF4-FFF2-40B4-BE49-F238E27FC236}">
                <a16:creationId xmlns:a16="http://schemas.microsoft.com/office/drawing/2014/main" id="{BCC74353-F3B6-5D86-F737-A55C1BA8BA2A}"/>
              </a:ext>
            </a:extLst>
          </p:cNvPr>
          <p:cNvSpPr>
            <a:spLocks noGrp="1"/>
          </p:cNvSpPr>
          <p:nvPr>
            <p:ph type="sldNum" sz="quarter" idx="12"/>
          </p:nvPr>
        </p:nvSpPr>
        <p:spPr/>
        <p:txBody>
          <a:bodyPr/>
          <a:lstStyle/>
          <a:p>
            <a:pPr lvl="0"/>
            <a:fld id="{AF466148-AFAA-4EE8-B4F4-447BF10C9E35}" type="slidenum">
              <a:rPr lang="en-GB" smtClean="0"/>
              <a:t>1</a:t>
            </a:fld>
            <a:endParaRPr lang="en-GB"/>
          </a:p>
        </p:txBody>
      </p:sp>
      <p:pic>
        <p:nvPicPr>
          <p:cNvPr id="1026" name="Picture 2" descr="Recruitment &amp; Selection - Blue Star HR">
            <a:extLst>
              <a:ext uri="{FF2B5EF4-FFF2-40B4-BE49-F238E27FC236}">
                <a16:creationId xmlns:a16="http://schemas.microsoft.com/office/drawing/2014/main" id="{5996802D-A1FF-76EE-B261-27C9907601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1197" y="5145731"/>
            <a:ext cx="2720803" cy="17912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870EBF1-754B-3660-9A2E-DD074CC5D836}"/>
              </a:ext>
            </a:extLst>
          </p:cNvPr>
          <p:cNvPicPr>
            <a:picLocks noChangeAspect="1"/>
          </p:cNvPicPr>
          <p:nvPr/>
        </p:nvPicPr>
        <p:blipFill>
          <a:blip r:embed="rId3"/>
          <a:stretch>
            <a:fillRect/>
          </a:stretch>
        </p:blipFill>
        <p:spPr>
          <a:xfrm>
            <a:off x="284521" y="25458"/>
            <a:ext cx="1810669" cy="725487"/>
          </a:xfrm>
          <a:prstGeom prst="rect">
            <a:avLst/>
          </a:prstGeom>
        </p:spPr>
      </p:pic>
      <p:pic>
        <p:nvPicPr>
          <p:cNvPr id="8" name="Picture 7">
            <a:extLst>
              <a:ext uri="{FF2B5EF4-FFF2-40B4-BE49-F238E27FC236}">
                <a16:creationId xmlns:a16="http://schemas.microsoft.com/office/drawing/2014/main" id="{201F9A35-936E-1D8D-455C-749A804F07E9}"/>
              </a:ext>
            </a:extLst>
          </p:cNvPr>
          <p:cNvPicPr>
            <a:picLocks noChangeAspect="1"/>
          </p:cNvPicPr>
          <p:nvPr/>
        </p:nvPicPr>
        <p:blipFill>
          <a:blip r:embed="rId4"/>
          <a:stretch>
            <a:fillRect/>
          </a:stretch>
        </p:blipFill>
        <p:spPr>
          <a:xfrm>
            <a:off x="10145243" y="54430"/>
            <a:ext cx="2046757" cy="72548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D188-7C41-25EB-F303-25CFFA896936}"/>
              </a:ext>
            </a:extLst>
          </p:cNvPr>
          <p:cNvSpPr txBox="1">
            <a:spLocks noGrp="1"/>
          </p:cNvSpPr>
          <p:nvPr>
            <p:ph type="ctrTitle"/>
          </p:nvPr>
        </p:nvSpPr>
        <p:spPr>
          <a:xfrm>
            <a:off x="1524003" y="0"/>
            <a:ext cx="9144000" cy="748966"/>
          </a:xfrm>
        </p:spPr>
        <p:txBody>
          <a:bodyPr anchorCtr="0"/>
          <a:lstStyle/>
          <a:p>
            <a:pPr lvl="0" algn="l"/>
            <a:r>
              <a:rPr lang="en-GB" sz="2800" dirty="0"/>
              <a:t>Table of Contents </a:t>
            </a:r>
          </a:p>
        </p:txBody>
      </p:sp>
      <p:sp>
        <p:nvSpPr>
          <p:cNvPr id="3" name="Subtitle 2">
            <a:extLst>
              <a:ext uri="{FF2B5EF4-FFF2-40B4-BE49-F238E27FC236}">
                <a16:creationId xmlns:a16="http://schemas.microsoft.com/office/drawing/2014/main" id="{231BE99E-ABE1-B133-7172-7F002E612179}"/>
              </a:ext>
            </a:extLst>
          </p:cNvPr>
          <p:cNvSpPr txBox="1">
            <a:spLocks noGrp="1"/>
          </p:cNvSpPr>
          <p:nvPr>
            <p:ph type="subTitle" idx="1"/>
          </p:nvPr>
        </p:nvSpPr>
        <p:spPr>
          <a:xfrm>
            <a:off x="1311350" y="810359"/>
            <a:ext cx="9144000" cy="5516008"/>
          </a:xfrm>
        </p:spPr>
        <p:txBody>
          <a:bodyPr anchorCtr="0"/>
          <a:lstStyle/>
          <a:p>
            <a:pPr marL="457200" lvl="0" indent="-457200" algn="l">
              <a:lnSpc>
                <a:spcPct val="70000"/>
              </a:lnSpc>
              <a:buFont typeface="Aptos Display"/>
              <a:buAutoNum type="arabicPeriod"/>
            </a:pPr>
            <a:r>
              <a:rPr lang="en-GB" sz="2200" dirty="0">
                <a:latin typeface=" Arial "/>
              </a:rPr>
              <a:t>Introduction</a:t>
            </a:r>
            <a:r>
              <a:rPr lang="en-GB" sz="2200" dirty="0"/>
              <a:t> to Tesco plc</a:t>
            </a:r>
          </a:p>
          <a:p>
            <a:pPr marL="457200" lvl="0" indent="-457200" algn="l">
              <a:lnSpc>
                <a:spcPct val="70000"/>
              </a:lnSpc>
              <a:buFont typeface="Aptos Display"/>
              <a:buAutoNum type="arabicPeriod"/>
            </a:pPr>
            <a:r>
              <a:rPr lang="en-GB" sz="2200" dirty="0"/>
              <a:t>Organisational Transformation</a:t>
            </a:r>
          </a:p>
          <a:p>
            <a:pPr marL="457200" lvl="0" indent="-457200" algn="l">
              <a:lnSpc>
                <a:spcPct val="70000"/>
              </a:lnSpc>
              <a:buFont typeface="Aptos Display"/>
              <a:buAutoNum type="arabicPeriod"/>
            </a:pPr>
            <a:r>
              <a:rPr lang="en-GB" sz="2200" dirty="0"/>
              <a:t>Recruitment Process Job</a:t>
            </a:r>
          </a:p>
          <a:p>
            <a:pPr marL="457200" lvl="0" indent="-457200" algn="l">
              <a:lnSpc>
                <a:spcPct val="70000"/>
              </a:lnSpc>
              <a:buFont typeface="Aptos Display"/>
              <a:buAutoNum type="arabicPeriod"/>
            </a:pPr>
            <a:r>
              <a:rPr lang="en-GB" sz="2200" dirty="0"/>
              <a:t>Job Analysis</a:t>
            </a:r>
          </a:p>
          <a:p>
            <a:pPr marL="457200" lvl="0" indent="-457200" algn="l">
              <a:lnSpc>
                <a:spcPct val="70000"/>
              </a:lnSpc>
              <a:buFont typeface="Aptos Display"/>
              <a:buAutoNum type="arabicPeriod"/>
            </a:pPr>
            <a:r>
              <a:rPr lang="en-GB" sz="2200" dirty="0"/>
              <a:t>Description</a:t>
            </a:r>
          </a:p>
          <a:p>
            <a:pPr marL="457200" lvl="0" indent="-457200" algn="l">
              <a:lnSpc>
                <a:spcPct val="70000"/>
              </a:lnSpc>
              <a:buFont typeface="Aptos Display"/>
              <a:buAutoNum type="arabicPeriod"/>
            </a:pPr>
            <a:r>
              <a:rPr lang="en-GB" sz="2200" dirty="0"/>
              <a:t>Person Specification</a:t>
            </a:r>
          </a:p>
          <a:p>
            <a:pPr marL="457200" lvl="0" indent="-457200" algn="l">
              <a:lnSpc>
                <a:spcPct val="70000"/>
              </a:lnSpc>
              <a:buFont typeface="Aptos Display"/>
              <a:buAutoNum type="arabicPeriod"/>
            </a:pPr>
            <a:r>
              <a:rPr lang="en-GB" sz="2200" dirty="0"/>
              <a:t>Recruitment Advertising</a:t>
            </a:r>
          </a:p>
          <a:p>
            <a:pPr marL="457200" lvl="0" indent="-457200" algn="l">
              <a:lnSpc>
                <a:spcPct val="70000"/>
              </a:lnSpc>
              <a:buFont typeface="Aptos Display"/>
              <a:buAutoNum type="arabicPeriod"/>
            </a:pPr>
            <a:r>
              <a:rPr lang="en-GB" sz="2200" dirty="0"/>
              <a:t>Structured Interview</a:t>
            </a:r>
          </a:p>
          <a:p>
            <a:pPr marL="457200" lvl="0" indent="-457200" algn="l">
              <a:lnSpc>
                <a:spcPct val="70000"/>
              </a:lnSpc>
              <a:buFont typeface="Aptos Display"/>
              <a:buAutoNum type="arabicPeriod"/>
            </a:pPr>
            <a:r>
              <a:rPr lang="en-GB" sz="2200" dirty="0"/>
              <a:t>Competency-Based Interview</a:t>
            </a:r>
          </a:p>
          <a:p>
            <a:pPr marL="457200" lvl="0" indent="-457200" algn="l">
              <a:lnSpc>
                <a:spcPct val="70000"/>
              </a:lnSpc>
              <a:buFont typeface="Aptos Display"/>
              <a:buAutoNum type="arabicPeriod"/>
            </a:pPr>
            <a:r>
              <a:rPr lang="en-GB" sz="2200" dirty="0"/>
              <a:t>Situational &amp; Panel Interviews</a:t>
            </a:r>
          </a:p>
          <a:p>
            <a:pPr marL="457200" lvl="0" indent="-457200" algn="l">
              <a:lnSpc>
                <a:spcPct val="70000"/>
              </a:lnSpc>
              <a:buFont typeface="Aptos Display"/>
              <a:buAutoNum type="arabicPeriod"/>
            </a:pPr>
            <a:r>
              <a:rPr lang="en-GB" sz="2200" dirty="0"/>
              <a:t>Questioning Techniques</a:t>
            </a:r>
          </a:p>
          <a:p>
            <a:pPr marL="457200" lvl="0" indent="-457200" algn="l">
              <a:lnSpc>
                <a:spcPct val="70000"/>
              </a:lnSpc>
              <a:buFont typeface="Aptos Display"/>
              <a:buAutoNum type="arabicPeriod"/>
            </a:pPr>
            <a:r>
              <a:rPr lang="en-GB" sz="2200" dirty="0"/>
              <a:t>Face-to-Face vs Virtual Interviews</a:t>
            </a:r>
          </a:p>
          <a:p>
            <a:pPr marL="457200" lvl="0" indent="-457200" algn="l">
              <a:lnSpc>
                <a:spcPct val="70000"/>
              </a:lnSpc>
              <a:buFont typeface="Aptos Display"/>
              <a:buAutoNum type="arabicPeriod"/>
            </a:pPr>
            <a:r>
              <a:rPr lang="en-GB" sz="2200" dirty="0"/>
              <a:t>Recommendations</a:t>
            </a:r>
          </a:p>
          <a:p>
            <a:pPr marL="457200" lvl="0" indent="-457200" algn="l">
              <a:lnSpc>
                <a:spcPct val="70000"/>
              </a:lnSpc>
              <a:buFont typeface="Aptos Display"/>
              <a:buAutoNum type="arabicPeriod"/>
            </a:pPr>
            <a:r>
              <a:rPr lang="en-GB" sz="2200" dirty="0"/>
              <a:t>Conclusion</a:t>
            </a:r>
          </a:p>
          <a:p>
            <a:pPr marL="457200" lvl="0" indent="-457200" algn="l">
              <a:lnSpc>
                <a:spcPct val="70000"/>
              </a:lnSpc>
              <a:buFont typeface="Aptos Display"/>
              <a:buAutoNum type="arabicPeriod"/>
            </a:pPr>
            <a:r>
              <a:rPr lang="en-GB" sz="2200" dirty="0"/>
              <a:t>References</a:t>
            </a:r>
          </a:p>
        </p:txBody>
      </p:sp>
      <p:sp>
        <p:nvSpPr>
          <p:cNvPr id="4" name="Slide Number Placeholder 3">
            <a:extLst>
              <a:ext uri="{FF2B5EF4-FFF2-40B4-BE49-F238E27FC236}">
                <a16:creationId xmlns:a16="http://schemas.microsoft.com/office/drawing/2014/main" id="{BB36F948-52F6-49C5-B8ED-3CA976487907}"/>
              </a:ext>
            </a:extLst>
          </p:cNvPr>
          <p:cNvSpPr>
            <a:spLocks noGrp="1"/>
          </p:cNvSpPr>
          <p:nvPr>
            <p:ph type="sldNum" sz="quarter" idx="12"/>
          </p:nvPr>
        </p:nvSpPr>
        <p:spPr/>
        <p:txBody>
          <a:bodyPr/>
          <a:lstStyle/>
          <a:p>
            <a:pPr lvl="0"/>
            <a:fld id="{AF466148-AFAA-4EE8-B4F4-447BF10C9E35}" type="slidenum">
              <a:rPr lang="en-GB" smtClean="0"/>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B610CE55-FBB0-37EA-423A-30BC0148F45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26">
            <a:extLst>
              <a:ext uri="{FF2B5EF4-FFF2-40B4-BE49-F238E27FC236}">
                <a16:creationId xmlns:a16="http://schemas.microsoft.com/office/drawing/2014/main" id="{E8486636-76B8-E46F-198B-8B345142A694}"/>
              </a:ext>
              <a:ext uri="{C183D7F6-B498-43B3-948B-1728B52AA6E4}">
                <adec:decorative xmlns:adec="http://schemas.microsoft.com/office/drawing/2017/decorative" val="1"/>
              </a:ext>
            </a:extLst>
          </p:cNvPr>
          <p:cNvSpPr>
            <a:spLocks noMove="1" noResize="1"/>
          </p:cNvSpPr>
          <p:nvPr/>
        </p:nvSpPr>
        <p:spPr>
          <a:xfrm>
            <a:off x="4770781" y="0"/>
            <a:ext cx="7421215" cy="6858000"/>
          </a:xfrm>
          <a:prstGeom prst="rect">
            <a:avLst/>
          </a:pr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91160093-6473-D316-CF9C-45C9B2ED0326}"/>
              </a:ext>
            </a:extLst>
          </p:cNvPr>
          <p:cNvSpPr txBox="1">
            <a:spLocks noGrp="1"/>
          </p:cNvSpPr>
          <p:nvPr>
            <p:ph type="ctrTitle"/>
          </p:nvPr>
        </p:nvSpPr>
        <p:spPr>
          <a:xfrm>
            <a:off x="4838700" y="31894"/>
            <a:ext cx="7219950" cy="680487"/>
          </a:xfrm>
        </p:spPr>
        <p:txBody>
          <a:bodyPr anchor="ctr" anchorCtr="0">
            <a:normAutofit fontScale="90000"/>
          </a:bodyPr>
          <a:lstStyle/>
          <a:p>
            <a:pPr lvl="0" algn="l"/>
            <a:r>
              <a:rPr lang="en-US" sz="2000" b="1" dirty="0"/>
              <a:t>3. 🏪 Introduction to Tesco plc and Organisational Transformation</a:t>
            </a:r>
          </a:p>
        </p:txBody>
      </p:sp>
      <p:sp>
        <p:nvSpPr>
          <p:cNvPr id="6" name="Subtitle 2">
            <a:extLst>
              <a:ext uri="{FF2B5EF4-FFF2-40B4-BE49-F238E27FC236}">
                <a16:creationId xmlns:a16="http://schemas.microsoft.com/office/drawing/2014/main" id="{21271389-384F-F72F-971E-DDCFD50CB869}"/>
              </a:ext>
            </a:extLst>
          </p:cNvPr>
          <p:cNvSpPr txBox="1">
            <a:spLocks noGrp="1"/>
          </p:cNvSpPr>
          <p:nvPr>
            <p:ph type="subTitle" idx="1"/>
          </p:nvPr>
        </p:nvSpPr>
        <p:spPr>
          <a:xfrm>
            <a:off x="4838700" y="583172"/>
            <a:ext cx="6263981" cy="6760031"/>
          </a:xfrm>
        </p:spPr>
        <p:txBody>
          <a:bodyPr anchorCtr="0">
            <a:noAutofit/>
          </a:bodyPr>
          <a:lstStyle/>
          <a:p>
            <a:pPr lvl="0" algn="l"/>
            <a:r>
              <a:rPr lang="en-US" sz="1800" b="1" dirty="0">
                <a:solidFill>
                  <a:srgbClr val="0070C0"/>
                </a:solidFill>
              </a:rPr>
              <a:t>Tesco plc</a:t>
            </a:r>
          </a:p>
          <a:p>
            <a:pPr marL="285750" lvl="0" indent="-285750" algn="l">
              <a:buFont typeface="Arial" panose="020B0604020202020204" pitchFamily="34" charset="0"/>
              <a:buChar char="•"/>
            </a:pPr>
            <a:r>
              <a:rPr lang="en-US" sz="1600" b="1" dirty="0">
                <a:solidFill>
                  <a:srgbClr val="002060"/>
                </a:solidFill>
              </a:rPr>
              <a:t>Founded in 1919 by Jack Cohen.</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Largest grocery retailer in the UK.</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Operates stores, online platforms, and distribution </a:t>
            </a:r>
            <a:r>
              <a:rPr lang="en-US" sz="1600" b="1" dirty="0" err="1">
                <a:solidFill>
                  <a:srgbClr val="002060"/>
                </a:solidFill>
              </a:rPr>
              <a:t>centres</a:t>
            </a:r>
            <a:r>
              <a:rPr lang="en-US" sz="1600" b="1" dirty="0">
                <a:solidFill>
                  <a:srgbClr val="002060"/>
                </a:solidFill>
              </a:rPr>
              <a:t>.</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Employs approximately 340,000 employees worldwide.</a:t>
            </a:r>
            <a:endParaRPr lang="ar-SY" sz="1600" b="1" dirty="0">
              <a:solidFill>
                <a:srgbClr val="002060"/>
              </a:solidFill>
            </a:endParaRPr>
          </a:p>
          <a:p>
            <a:pPr lvl="0" algn="l"/>
            <a:r>
              <a:rPr lang="en-US" sz="1600" b="1" dirty="0" err="1">
                <a:solidFill>
                  <a:srgbClr val="0070C0"/>
                </a:solidFill>
              </a:rPr>
              <a:t>Organisational</a:t>
            </a:r>
            <a:r>
              <a:rPr lang="en-US" sz="1600" b="1" dirty="0">
                <a:solidFill>
                  <a:srgbClr val="0070C0"/>
                </a:solidFill>
              </a:rPr>
              <a:t> Transformation</a:t>
            </a:r>
            <a:endParaRPr lang="ar-SY" sz="1600" b="1" dirty="0">
              <a:solidFill>
                <a:srgbClr val="0070C0"/>
              </a:solidFill>
            </a:endParaRPr>
          </a:p>
          <a:p>
            <a:pPr marL="285750" lvl="0" indent="-285750" algn="l">
              <a:buFont typeface="Arial" panose="020B0604020202020204" pitchFamily="34" charset="0"/>
              <a:buChar char="•"/>
            </a:pPr>
            <a:r>
              <a:rPr lang="en-US" sz="1600" b="1" dirty="0">
                <a:solidFill>
                  <a:srgbClr val="002060"/>
                </a:solidFill>
              </a:rPr>
              <a:t>Growth in online grocery shopping and home delivery services.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Expansion of automated fulfilment </a:t>
            </a:r>
            <a:r>
              <a:rPr lang="en-US" sz="1600" b="1" dirty="0" err="1">
                <a:solidFill>
                  <a:srgbClr val="002060"/>
                </a:solidFill>
              </a:rPr>
              <a:t>centres</a:t>
            </a:r>
            <a:r>
              <a:rPr lang="en-US" sz="1600" b="1" dirty="0">
                <a:solidFill>
                  <a:srgbClr val="002060"/>
                </a:solidFill>
              </a:rPr>
              <a:t> and digital supply chain operations.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Increased use of AI, data analytics, and digital technologies.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Need for employees with advanced digital, leadership, and change management skills.</a:t>
            </a:r>
            <a:endParaRPr lang="ar-SY" sz="1600" b="1" dirty="0">
              <a:solidFill>
                <a:srgbClr val="002060"/>
              </a:solidFill>
            </a:endParaRPr>
          </a:p>
          <a:p>
            <a:pPr lvl="0" algn="l"/>
            <a:r>
              <a:rPr lang="en-GB" sz="1600" b="1" dirty="0">
                <a:solidFill>
                  <a:srgbClr val="0070C0"/>
                </a:solidFill>
              </a:rPr>
              <a:t>Recruitment Implications</a:t>
            </a:r>
            <a:endParaRPr lang="ar-SY" sz="1600" b="1" dirty="0">
              <a:solidFill>
                <a:srgbClr val="0070C0"/>
              </a:solidFill>
            </a:endParaRPr>
          </a:p>
          <a:p>
            <a:pPr marL="285750" lvl="0" indent="-285750" algn="l">
              <a:buFont typeface="Arial" panose="020B0604020202020204" pitchFamily="34" charset="0"/>
              <a:buChar char="•"/>
            </a:pPr>
            <a:r>
              <a:rPr lang="en-GB" sz="1600" b="1" dirty="0">
                <a:solidFill>
                  <a:srgbClr val="002060"/>
                </a:solidFill>
              </a:rPr>
              <a:t>Lead organisational change initiatives.</a:t>
            </a:r>
            <a:endParaRPr lang="ar-SY" sz="1600" b="1" dirty="0">
              <a:solidFill>
                <a:srgbClr val="002060"/>
              </a:solidFill>
            </a:endParaRPr>
          </a:p>
          <a:p>
            <a:pPr marL="285750" lvl="0" indent="-285750" algn="l">
              <a:buFont typeface="Arial" panose="020B0604020202020204" pitchFamily="34" charset="0"/>
              <a:buChar char="•"/>
            </a:pPr>
            <a:r>
              <a:rPr lang="en-GB" sz="1600" b="1" dirty="0">
                <a:solidFill>
                  <a:srgbClr val="002060"/>
                </a:solidFill>
              </a:rPr>
              <a:t>Manage technology-driven projects.</a:t>
            </a:r>
            <a:endParaRPr lang="ar-SY" sz="1600" b="1" dirty="0">
              <a:solidFill>
                <a:srgbClr val="002060"/>
              </a:solidFill>
            </a:endParaRPr>
          </a:p>
          <a:p>
            <a:pPr marL="285750" lvl="0" indent="-285750" algn="l">
              <a:buFont typeface="Arial" panose="020B0604020202020204" pitchFamily="34" charset="0"/>
              <a:buChar char="•"/>
            </a:pPr>
            <a:r>
              <a:rPr lang="en-GB" sz="1600" b="1" dirty="0">
                <a:solidFill>
                  <a:srgbClr val="002060"/>
                </a:solidFill>
              </a:rPr>
              <a:t>Support digital innovation and operational efficiency.</a:t>
            </a:r>
            <a:endParaRPr lang="ar-SY" sz="1600" b="1" dirty="0">
              <a:solidFill>
                <a:srgbClr val="002060"/>
              </a:solidFill>
            </a:endParaRPr>
          </a:p>
          <a:p>
            <a:pPr lvl="0" algn="l"/>
            <a:r>
              <a:rPr lang="en-GB" sz="1600" b="1" dirty="0">
                <a:solidFill>
                  <a:srgbClr val="002060"/>
                </a:solidFill>
              </a:rPr>
              <a:t>Source: Tesco plc (2026)</a:t>
            </a:r>
            <a:endParaRPr lang="ar-SY" sz="1600" b="1" dirty="0">
              <a:solidFill>
                <a:srgbClr val="002060"/>
              </a:solidFill>
            </a:endParaRPr>
          </a:p>
        </p:txBody>
      </p:sp>
      <p:sp>
        <p:nvSpPr>
          <p:cNvPr id="7" name="Slide Number Placeholder 6">
            <a:extLst>
              <a:ext uri="{FF2B5EF4-FFF2-40B4-BE49-F238E27FC236}">
                <a16:creationId xmlns:a16="http://schemas.microsoft.com/office/drawing/2014/main" id="{0D78BB17-161B-AF30-7A1B-8C9E07648D4A}"/>
              </a:ext>
            </a:extLst>
          </p:cNvPr>
          <p:cNvSpPr>
            <a:spLocks noGrp="1"/>
          </p:cNvSpPr>
          <p:nvPr>
            <p:ph type="sldNum" sz="quarter" idx="12"/>
          </p:nvPr>
        </p:nvSpPr>
        <p:spPr/>
        <p:txBody>
          <a:bodyPr/>
          <a:lstStyle/>
          <a:p>
            <a:pPr lvl="0"/>
            <a:fld id="{AF466148-AFAA-4EE8-B4F4-447BF10C9E35}" type="slidenum">
              <a:rPr lang="en-GB" smtClean="0"/>
              <a:t>3</a:t>
            </a:fld>
            <a:endParaRPr lang="en-GB"/>
          </a:p>
        </p:txBody>
      </p:sp>
      <p:pic>
        <p:nvPicPr>
          <p:cNvPr id="5" name="Picture 4">
            <a:extLst>
              <a:ext uri="{FF2B5EF4-FFF2-40B4-BE49-F238E27FC236}">
                <a16:creationId xmlns:a16="http://schemas.microsoft.com/office/drawing/2014/main" id="{251D835F-4D58-61E2-D21C-0938268A1FA3}"/>
              </a:ext>
            </a:extLst>
          </p:cNvPr>
          <p:cNvPicPr>
            <a:picLocks noChangeAspect="1"/>
          </p:cNvPicPr>
          <p:nvPr/>
        </p:nvPicPr>
        <p:blipFill>
          <a:blip r:embed="rId3"/>
          <a:srcRect r="13452"/>
          <a:stretch>
            <a:fillRect/>
          </a:stretch>
        </p:blipFill>
        <p:spPr>
          <a:xfrm>
            <a:off x="18" y="9"/>
            <a:ext cx="4770763" cy="685799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221D-43CA-65EA-AED7-A5CA38C9C354}"/>
              </a:ext>
            </a:extLst>
          </p:cNvPr>
          <p:cNvSpPr txBox="1">
            <a:spLocks noGrp="1"/>
          </p:cNvSpPr>
          <p:nvPr>
            <p:ph type="ctrTitle"/>
          </p:nvPr>
        </p:nvSpPr>
        <p:spPr>
          <a:xfrm>
            <a:off x="735496" y="151772"/>
            <a:ext cx="8746434" cy="685169"/>
          </a:xfrm>
        </p:spPr>
        <p:txBody>
          <a:bodyPr anchorCtr="0"/>
          <a:lstStyle/>
          <a:p>
            <a:pPr lvl="0" algn="l"/>
            <a:r>
              <a:rPr lang="en-GB" sz="2800" dirty="0">
                <a:solidFill>
                  <a:srgbClr val="0070C0"/>
                </a:solidFill>
              </a:rPr>
              <a:t>4. 🔄Recruitment and Selection During Transformation</a:t>
            </a:r>
          </a:p>
        </p:txBody>
      </p:sp>
      <p:sp>
        <p:nvSpPr>
          <p:cNvPr id="3" name="Subtitle 2">
            <a:extLst>
              <a:ext uri="{FF2B5EF4-FFF2-40B4-BE49-F238E27FC236}">
                <a16:creationId xmlns:a16="http://schemas.microsoft.com/office/drawing/2014/main" id="{ACB06652-AAC8-4004-F2C0-C5CDA01BE9DF}"/>
              </a:ext>
            </a:extLst>
          </p:cNvPr>
          <p:cNvSpPr txBox="1">
            <a:spLocks noGrp="1"/>
          </p:cNvSpPr>
          <p:nvPr>
            <p:ph type="subTitle" idx="1"/>
          </p:nvPr>
        </p:nvSpPr>
        <p:spPr>
          <a:xfrm>
            <a:off x="1410730" y="877185"/>
            <a:ext cx="10190719" cy="5829043"/>
          </a:xfrm>
        </p:spPr>
        <p:txBody>
          <a:bodyPr anchorCtr="0"/>
          <a:lstStyle/>
          <a:p>
            <a:pPr lvl="0" algn="l">
              <a:lnSpc>
                <a:spcPct val="80000"/>
              </a:lnSpc>
            </a:pPr>
            <a:r>
              <a:rPr lang="en-GB" sz="2200" b="1" dirty="0"/>
              <a:t>Recruitment Stages</a:t>
            </a:r>
          </a:p>
          <a:p>
            <a:pPr marL="457200" lvl="0" indent="-457200" algn="l">
              <a:lnSpc>
                <a:spcPct val="80000"/>
              </a:lnSpc>
              <a:buFont typeface="Aptos Display"/>
              <a:buAutoNum type="arabicPeriod"/>
            </a:pPr>
            <a:r>
              <a:rPr lang="en-US" sz="2200" dirty="0"/>
              <a:t>Workforce Planning</a:t>
            </a:r>
          </a:p>
          <a:p>
            <a:pPr marL="457200" lvl="0" indent="-457200" algn="l">
              <a:lnSpc>
                <a:spcPct val="80000"/>
              </a:lnSpc>
              <a:buFont typeface="Aptos Display"/>
              <a:buAutoNum type="arabicPeriod"/>
            </a:pPr>
            <a:r>
              <a:rPr lang="en-US" sz="2200" dirty="0"/>
              <a:t>Job Analysis</a:t>
            </a:r>
          </a:p>
          <a:p>
            <a:pPr marL="457200" lvl="0" indent="-457200" algn="l">
              <a:lnSpc>
                <a:spcPct val="80000"/>
              </a:lnSpc>
              <a:buFont typeface="Aptos Display"/>
              <a:buAutoNum type="arabicPeriod"/>
            </a:pPr>
            <a:r>
              <a:rPr lang="en-US" sz="2200" dirty="0"/>
              <a:t>Job Description</a:t>
            </a:r>
          </a:p>
          <a:p>
            <a:pPr marL="457200" lvl="0" indent="-457200" algn="l">
              <a:lnSpc>
                <a:spcPct val="80000"/>
              </a:lnSpc>
              <a:buFont typeface="Aptos Display"/>
              <a:buAutoNum type="arabicPeriod"/>
            </a:pPr>
            <a:r>
              <a:rPr lang="en-US" sz="2200" dirty="0"/>
              <a:t>Person Specification</a:t>
            </a:r>
          </a:p>
          <a:p>
            <a:pPr marL="457200" lvl="0" indent="-457200" algn="l">
              <a:lnSpc>
                <a:spcPct val="80000"/>
              </a:lnSpc>
              <a:buFont typeface="Aptos Display"/>
              <a:buAutoNum type="arabicPeriod"/>
            </a:pPr>
            <a:r>
              <a:rPr lang="en-US" sz="2200" dirty="0"/>
              <a:t>Advertising</a:t>
            </a:r>
          </a:p>
          <a:p>
            <a:pPr marL="457200" lvl="0" indent="-457200" algn="l">
              <a:lnSpc>
                <a:spcPct val="80000"/>
              </a:lnSpc>
              <a:buFont typeface="Aptos Display"/>
              <a:buAutoNum type="arabicPeriod"/>
            </a:pPr>
            <a:r>
              <a:rPr lang="en-US" sz="2200" dirty="0"/>
              <a:t>Shortlisting</a:t>
            </a:r>
          </a:p>
          <a:p>
            <a:pPr marL="457200" lvl="0" indent="-457200" algn="l">
              <a:lnSpc>
                <a:spcPct val="80000"/>
              </a:lnSpc>
              <a:buFont typeface="Aptos Display"/>
              <a:buAutoNum type="arabicPeriod"/>
            </a:pPr>
            <a:r>
              <a:rPr lang="en-US" sz="2200" dirty="0"/>
              <a:t>Interviewing</a:t>
            </a:r>
          </a:p>
          <a:p>
            <a:pPr marL="457200" lvl="0" indent="-457200" algn="l">
              <a:lnSpc>
                <a:spcPct val="80000"/>
              </a:lnSpc>
              <a:buFont typeface="Aptos Display"/>
              <a:buAutoNum type="arabicPeriod"/>
            </a:pPr>
            <a:r>
              <a:rPr lang="en-US" sz="2200" dirty="0"/>
              <a:t>Selection and Onboarding</a:t>
            </a:r>
          </a:p>
          <a:p>
            <a:pPr marL="457200" lvl="0" indent="-457200" algn="l">
              <a:lnSpc>
                <a:spcPct val="80000"/>
              </a:lnSpc>
              <a:buFont typeface="Aptos Display"/>
              <a:buAutoNum type="arabicPeriod"/>
            </a:pPr>
            <a:r>
              <a:rPr lang="en-GB" sz="2000" dirty="0">
                <a:solidFill>
                  <a:schemeClr val="bg1">
                    <a:lumMod val="50000"/>
                  </a:schemeClr>
                </a:solidFill>
              </a:rPr>
              <a:t>Performance Evaluation and Development</a:t>
            </a:r>
            <a:endParaRPr lang="en-US" sz="2200" dirty="0">
              <a:solidFill>
                <a:schemeClr val="bg1">
                  <a:lumMod val="50000"/>
                </a:schemeClr>
              </a:solidFill>
            </a:endParaRPr>
          </a:p>
          <a:p>
            <a:pPr lvl="0" algn="l">
              <a:lnSpc>
                <a:spcPct val="80000"/>
              </a:lnSpc>
            </a:pPr>
            <a:r>
              <a:rPr lang="en-US" sz="2200" b="1" dirty="0"/>
              <a:t>Strategic Importance</a:t>
            </a:r>
          </a:p>
          <a:p>
            <a:pPr lvl="0" algn="l">
              <a:lnSpc>
                <a:spcPct val="80000"/>
              </a:lnSpc>
            </a:pPr>
            <a:r>
              <a:rPr lang="en-GB" sz="2000" dirty="0">
                <a:solidFill>
                  <a:srgbClr val="FF0000"/>
                </a:solidFill>
              </a:rPr>
              <a:t>A structured recruitment process helps Tesco recruit candidates with the digital, leadership and adaptability skills required to support organisational transformation and long-term business success (Armstrong and Taylor, 2023; CIPD, 2026).</a:t>
            </a:r>
            <a:endParaRPr lang="en-US" sz="2200" b="1" dirty="0">
              <a:solidFill>
                <a:srgbClr val="FF0000"/>
              </a:solidFill>
            </a:endParaRPr>
          </a:p>
        </p:txBody>
      </p:sp>
      <p:sp>
        <p:nvSpPr>
          <p:cNvPr id="7" name="Slide Number Placeholder 6">
            <a:extLst>
              <a:ext uri="{FF2B5EF4-FFF2-40B4-BE49-F238E27FC236}">
                <a16:creationId xmlns:a16="http://schemas.microsoft.com/office/drawing/2014/main" id="{6A700CF9-F5B8-9A47-4819-8D3B99B4E1C9}"/>
              </a:ext>
            </a:extLst>
          </p:cNvPr>
          <p:cNvSpPr>
            <a:spLocks noGrp="1"/>
          </p:cNvSpPr>
          <p:nvPr>
            <p:ph type="sldNum" sz="quarter" idx="12"/>
          </p:nvPr>
        </p:nvSpPr>
        <p:spPr/>
        <p:txBody>
          <a:bodyPr/>
          <a:lstStyle/>
          <a:p>
            <a:pPr lvl="0"/>
            <a:fld id="{AF466148-AFAA-4EE8-B4F4-447BF10C9E35}" type="slidenum">
              <a:rPr lang="en-GB" smtClean="0"/>
              <a:t>4</a:t>
            </a:fld>
            <a:endParaRPr lang="en-GB"/>
          </a:p>
        </p:txBody>
      </p:sp>
      <p:pic>
        <p:nvPicPr>
          <p:cNvPr id="2054" name="Picture 6" descr="mg-library: The Importance of Recruitment and Selection Process">
            <a:extLst>
              <a:ext uri="{FF2B5EF4-FFF2-40B4-BE49-F238E27FC236}">
                <a16:creationId xmlns:a16="http://schemas.microsoft.com/office/drawing/2014/main" id="{120166C3-862B-F93E-E819-1BFED3552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1925" y="989013"/>
            <a:ext cx="4514850" cy="32289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4908-10BF-B301-4C17-FE7C5EEE8F25}"/>
              </a:ext>
            </a:extLst>
          </p:cNvPr>
          <p:cNvSpPr txBox="1">
            <a:spLocks noGrp="1"/>
          </p:cNvSpPr>
          <p:nvPr>
            <p:ph type="ctrTitle"/>
          </p:nvPr>
        </p:nvSpPr>
        <p:spPr>
          <a:xfrm>
            <a:off x="1715386" y="80375"/>
            <a:ext cx="9144000" cy="477838"/>
          </a:xfrm>
        </p:spPr>
        <p:txBody>
          <a:bodyPr anchorCtr="0"/>
          <a:lstStyle/>
          <a:p>
            <a:pPr lvl="0" algn="l"/>
            <a:r>
              <a:rPr lang="en-GB" sz="2500" b="1" dirty="0">
                <a:solidFill>
                  <a:srgbClr val="4E95D9"/>
                </a:solidFill>
              </a:rPr>
              <a:t>5.  📋Job Analysis</a:t>
            </a:r>
          </a:p>
        </p:txBody>
      </p:sp>
      <p:sp>
        <p:nvSpPr>
          <p:cNvPr id="3" name="Subtitle 2">
            <a:extLst>
              <a:ext uri="{FF2B5EF4-FFF2-40B4-BE49-F238E27FC236}">
                <a16:creationId xmlns:a16="http://schemas.microsoft.com/office/drawing/2014/main" id="{6F22AE19-F357-9FA0-D7A3-76A2C6D7999E}"/>
              </a:ext>
            </a:extLst>
          </p:cNvPr>
          <p:cNvSpPr txBox="1">
            <a:spLocks noGrp="1"/>
          </p:cNvSpPr>
          <p:nvPr>
            <p:ph type="subTitle" idx="1"/>
          </p:nvPr>
        </p:nvSpPr>
        <p:spPr>
          <a:xfrm>
            <a:off x="1375147" y="837572"/>
            <a:ext cx="9144000" cy="6020427"/>
          </a:xfrm>
        </p:spPr>
        <p:txBody>
          <a:bodyPr anchorCtr="0">
            <a:normAutofit/>
          </a:bodyPr>
          <a:lstStyle/>
          <a:p>
            <a:pPr lvl="0" algn="l">
              <a:lnSpc>
                <a:spcPct val="80000"/>
              </a:lnSpc>
            </a:pPr>
            <a:r>
              <a:rPr lang="en-GB" sz="2200" dirty="0">
                <a:solidFill>
                  <a:srgbClr val="4E95D9"/>
                </a:solidFill>
              </a:rPr>
              <a:t>Definition</a:t>
            </a:r>
          </a:p>
          <a:p>
            <a:pPr lvl="0" algn="l">
              <a:lnSpc>
                <a:spcPct val="80000"/>
              </a:lnSpc>
            </a:pPr>
            <a:r>
              <a:rPr lang="en-US" sz="2000" dirty="0"/>
              <a:t>Job analysis identifies duties, responsibilities, skills and competencies required for a role.</a:t>
            </a:r>
          </a:p>
          <a:p>
            <a:pPr lvl="0" algn="l">
              <a:lnSpc>
                <a:spcPct val="80000"/>
              </a:lnSpc>
            </a:pPr>
            <a:r>
              <a:rPr lang="en-GB" sz="2000" dirty="0">
                <a:solidFill>
                  <a:srgbClr val="FF0000"/>
                </a:solidFill>
              </a:rPr>
              <a:t>Example Transformation Role</a:t>
            </a:r>
            <a:r>
              <a:rPr lang="en-GB" sz="2200" dirty="0">
                <a:solidFill>
                  <a:srgbClr val="4E95D9"/>
                </a:solidFill>
              </a:rPr>
              <a:t>: Change Manager</a:t>
            </a:r>
          </a:p>
          <a:p>
            <a:pPr lvl="0" algn="l">
              <a:lnSpc>
                <a:spcPct val="80000"/>
              </a:lnSpc>
            </a:pPr>
            <a:r>
              <a:rPr lang="en-GB" sz="2200" dirty="0"/>
              <a:t>Responsibilities:</a:t>
            </a:r>
          </a:p>
          <a:p>
            <a:pPr marL="342900" lvl="0" indent="-342900" algn="l">
              <a:lnSpc>
                <a:spcPct val="80000"/>
              </a:lnSpc>
              <a:buChar char="•"/>
            </a:pPr>
            <a:r>
              <a:rPr lang="en-GB" sz="2000" dirty="0"/>
              <a:t>🔄Managing organisational change.</a:t>
            </a:r>
          </a:p>
          <a:p>
            <a:pPr marL="342900" lvl="0" indent="-342900" algn="l">
              <a:lnSpc>
                <a:spcPct val="80000"/>
              </a:lnSpc>
              <a:buChar char="•"/>
            </a:pPr>
            <a:r>
              <a:rPr lang="en-GB" sz="2000" dirty="0"/>
              <a:t>🤝Stakeholder engagement.</a:t>
            </a:r>
          </a:p>
          <a:p>
            <a:pPr marL="342900" lvl="0" indent="-342900" algn="l">
              <a:lnSpc>
                <a:spcPct val="80000"/>
              </a:lnSpc>
              <a:buChar char="•"/>
            </a:pPr>
            <a:r>
              <a:rPr lang="en-GB" sz="2000" dirty="0"/>
              <a:t>Employee support during transition.</a:t>
            </a:r>
          </a:p>
          <a:p>
            <a:pPr lvl="0" algn="l">
              <a:lnSpc>
                <a:spcPct val="80000"/>
              </a:lnSpc>
            </a:pPr>
            <a:r>
              <a:rPr lang="en-GB" sz="2200" dirty="0">
                <a:solidFill>
                  <a:srgbClr val="4E95D9"/>
                </a:solidFill>
              </a:rPr>
              <a:t>Required Skills:</a:t>
            </a:r>
          </a:p>
          <a:p>
            <a:pPr marL="342900" lvl="0" indent="-342900" algn="l">
              <a:lnSpc>
                <a:spcPct val="80000"/>
              </a:lnSpc>
              <a:buChar char="•"/>
            </a:pPr>
            <a:r>
              <a:rPr lang="en-GB" sz="2000" dirty="0"/>
              <a:t>👥Leadership</a:t>
            </a:r>
          </a:p>
          <a:p>
            <a:pPr marL="342900" lvl="0" indent="-342900" algn="l">
              <a:lnSpc>
                <a:spcPct val="80000"/>
              </a:lnSpc>
              <a:buChar char="•"/>
            </a:pPr>
            <a:r>
              <a:rPr lang="en-GB" sz="2000" dirty="0"/>
              <a:t>💬Communication</a:t>
            </a:r>
          </a:p>
          <a:p>
            <a:pPr marL="342900" lvl="0" indent="-342900" algn="l">
              <a:lnSpc>
                <a:spcPct val="80000"/>
              </a:lnSpc>
              <a:buChar char="•"/>
            </a:pPr>
            <a:r>
              <a:rPr lang="en-GB" sz="2000" dirty="0"/>
              <a:t>🧩Problem-solving</a:t>
            </a:r>
          </a:p>
          <a:p>
            <a:pPr lvl="0" algn="l">
              <a:lnSpc>
                <a:spcPct val="80000"/>
              </a:lnSpc>
            </a:pPr>
            <a:r>
              <a:rPr lang="en-GB" sz="2200" dirty="0">
                <a:solidFill>
                  <a:srgbClr val="4E95D9"/>
                </a:solidFill>
              </a:rPr>
              <a:t>Importance</a:t>
            </a:r>
          </a:p>
          <a:p>
            <a:pPr lvl="0" algn="l">
              <a:lnSpc>
                <a:spcPct val="80000"/>
              </a:lnSpc>
            </a:pPr>
            <a:r>
              <a:rPr lang="en-GB" sz="2000" dirty="0">
                <a:solidFill>
                  <a:srgbClr val="FF0000"/>
                </a:solidFill>
              </a:rPr>
              <a:t>Effective job analysis improves recruitment accuracy by identifying the competencies required for organisational change roles, reducing the risk of poor hiring decisions and ensuring candidates have the skills needed to support Tesco's transformation objectives. </a:t>
            </a:r>
            <a:r>
              <a:rPr lang="en-GB" sz="2000" dirty="0"/>
              <a:t>(Bratton and Gold, 2022)</a:t>
            </a:r>
            <a:endParaRPr lang="en-US" sz="2200" dirty="0">
              <a:solidFill>
                <a:srgbClr val="FF0000"/>
              </a:solidFill>
            </a:endParaRPr>
          </a:p>
          <a:p>
            <a:pPr lvl="0" algn="l">
              <a:lnSpc>
                <a:spcPct val="80000"/>
              </a:lnSpc>
            </a:pPr>
            <a:endParaRPr lang="en-US" sz="2200" dirty="0"/>
          </a:p>
          <a:p>
            <a:pPr lvl="0" algn="l">
              <a:lnSpc>
                <a:spcPct val="80000"/>
              </a:lnSpc>
            </a:pPr>
            <a:endParaRPr lang="en-GB" sz="2000" dirty="0"/>
          </a:p>
        </p:txBody>
      </p:sp>
      <p:sp>
        <p:nvSpPr>
          <p:cNvPr id="6" name="Slide Number Placeholder 5">
            <a:extLst>
              <a:ext uri="{FF2B5EF4-FFF2-40B4-BE49-F238E27FC236}">
                <a16:creationId xmlns:a16="http://schemas.microsoft.com/office/drawing/2014/main" id="{BF55DD9F-CFEC-7144-885D-093F86FA6792}"/>
              </a:ext>
            </a:extLst>
          </p:cNvPr>
          <p:cNvSpPr>
            <a:spLocks noGrp="1"/>
          </p:cNvSpPr>
          <p:nvPr>
            <p:ph type="sldNum" sz="quarter" idx="12"/>
          </p:nvPr>
        </p:nvSpPr>
        <p:spPr/>
        <p:txBody>
          <a:bodyPr/>
          <a:lstStyle/>
          <a:p>
            <a:pPr lvl="0"/>
            <a:fld id="{AF466148-AFAA-4EE8-B4F4-447BF10C9E35}" type="slidenum">
              <a:rPr lang="en-GB" smtClean="0"/>
              <a:t>5</a:t>
            </a:fld>
            <a:endParaRPr lang="en-GB"/>
          </a:p>
        </p:txBody>
      </p:sp>
      <p:pic>
        <p:nvPicPr>
          <p:cNvPr id="5" name="Picture 4">
            <a:extLst>
              <a:ext uri="{FF2B5EF4-FFF2-40B4-BE49-F238E27FC236}">
                <a16:creationId xmlns:a16="http://schemas.microsoft.com/office/drawing/2014/main" id="{F49C23D3-826D-3672-42ED-F6696D2C20B1}"/>
              </a:ext>
            </a:extLst>
          </p:cNvPr>
          <p:cNvPicPr>
            <a:picLocks noChangeAspect="1"/>
          </p:cNvPicPr>
          <p:nvPr/>
        </p:nvPicPr>
        <p:blipFill>
          <a:blip r:embed="rId2"/>
          <a:stretch>
            <a:fillRect/>
          </a:stretch>
        </p:blipFill>
        <p:spPr>
          <a:xfrm>
            <a:off x="6096000" y="3683000"/>
            <a:ext cx="3411688" cy="129052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6584C-7F30-6CF3-6A53-6EC740338B99}"/>
              </a:ext>
            </a:extLst>
          </p:cNvPr>
          <p:cNvSpPr txBox="1">
            <a:spLocks noGrp="1"/>
          </p:cNvSpPr>
          <p:nvPr>
            <p:ph type="ctrTitle"/>
          </p:nvPr>
        </p:nvSpPr>
        <p:spPr>
          <a:xfrm>
            <a:off x="1524003" y="101635"/>
            <a:ext cx="9144000" cy="461890"/>
          </a:xfrm>
        </p:spPr>
        <p:txBody>
          <a:bodyPr anchorCtr="0"/>
          <a:lstStyle/>
          <a:p>
            <a:pPr lvl="0" algn="l"/>
            <a:r>
              <a:rPr lang="en-GB" sz="2500" dirty="0">
                <a:solidFill>
                  <a:srgbClr val="4E95D9"/>
                </a:solidFill>
              </a:rPr>
              <a:t>6. 🔄Recruitment Advertising and Sourcing</a:t>
            </a:r>
          </a:p>
        </p:txBody>
      </p:sp>
      <p:sp>
        <p:nvSpPr>
          <p:cNvPr id="3" name="Subtitle 2">
            <a:extLst>
              <a:ext uri="{FF2B5EF4-FFF2-40B4-BE49-F238E27FC236}">
                <a16:creationId xmlns:a16="http://schemas.microsoft.com/office/drawing/2014/main" id="{EBBE746B-438D-AE77-E191-141C2F193FD7}"/>
              </a:ext>
            </a:extLst>
          </p:cNvPr>
          <p:cNvSpPr txBox="1">
            <a:spLocks noGrp="1"/>
          </p:cNvSpPr>
          <p:nvPr>
            <p:ph type="subTitle" idx="1"/>
          </p:nvPr>
        </p:nvSpPr>
        <p:spPr>
          <a:xfrm>
            <a:off x="1524003" y="614293"/>
            <a:ext cx="9144000" cy="6243706"/>
          </a:xfrm>
        </p:spPr>
        <p:txBody>
          <a:bodyPr anchorCtr="0">
            <a:normAutofit/>
          </a:bodyPr>
          <a:lstStyle/>
          <a:p>
            <a:pPr lvl="0" algn="l"/>
            <a:r>
              <a:rPr lang="en-GB" dirty="0">
                <a:solidFill>
                  <a:srgbClr val="4E95D9"/>
                </a:solidFill>
              </a:rPr>
              <a:t>Internal Sources</a:t>
            </a:r>
          </a:p>
          <a:p>
            <a:pPr marL="342900" lvl="0" indent="-342900" algn="l">
              <a:buChar char="•"/>
            </a:pPr>
            <a:r>
              <a:rPr lang="en-GB" dirty="0"/>
              <a:t>Tesco Intranet</a:t>
            </a:r>
          </a:p>
          <a:p>
            <a:pPr marL="342900" lvl="0" indent="-342900" algn="l">
              <a:buChar char="•"/>
            </a:pPr>
            <a:r>
              <a:rPr lang="en-GB" dirty="0"/>
              <a:t>internal promotions</a:t>
            </a:r>
          </a:p>
          <a:p>
            <a:pPr marL="342900" lvl="0" indent="-342900" algn="l">
              <a:buChar char="•"/>
            </a:pPr>
            <a:r>
              <a:rPr lang="en-GB" dirty="0"/>
              <a:t>Talent pools</a:t>
            </a:r>
          </a:p>
          <a:p>
            <a:pPr lvl="0" algn="l"/>
            <a:r>
              <a:rPr lang="en-GB" dirty="0">
                <a:solidFill>
                  <a:srgbClr val="4E95D9"/>
                </a:solidFill>
              </a:rPr>
              <a:t>External Sources</a:t>
            </a:r>
          </a:p>
          <a:p>
            <a:pPr marL="342900" lvl="0" indent="-342900" algn="l">
              <a:buChar char="•"/>
            </a:pPr>
            <a:r>
              <a:rPr lang="en-GB" dirty="0"/>
              <a:t>LinkedIn</a:t>
            </a:r>
          </a:p>
          <a:p>
            <a:pPr marL="342900" lvl="0" indent="-342900" algn="l">
              <a:buChar char="•"/>
            </a:pPr>
            <a:r>
              <a:rPr lang="en-GB" dirty="0"/>
              <a:t>Indeed</a:t>
            </a:r>
          </a:p>
          <a:p>
            <a:pPr marL="342900" lvl="0" indent="-342900" algn="l">
              <a:buChar char="•"/>
            </a:pPr>
            <a:r>
              <a:rPr lang="en-GB" dirty="0"/>
              <a:t>Reed.co.uk</a:t>
            </a:r>
          </a:p>
          <a:p>
            <a:pPr marL="342900" lvl="0" indent="-342900" algn="l">
              <a:buChar char="•"/>
            </a:pPr>
            <a:r>
              <a:rPr lang="en-GB" dirty="0"/>
              <a:t>Tesco Careers</a:t>
            </a:r>
          </a:p>
          <a:p>
            <a:pPr lvl="0" algn="l"/>
            <a:r>
              <a:rPr lang="en-GB" dirty="0">
                <a:solidFill>
                  <a:srgbClr val="4E95D9"/>
                </a:solidFill>
              </a:rPr>
              <a:t>Evaluation</a:t>
            </a:r>
          </a:p>
          <a:p>
            <a:pPr lvl="0" algn="l"/>
            <a:r>
              <a:rPr lang="en-GB" dirty="0">
                <a:solidFill>
                  <a:srgbClr val="FF0000"/>
                </a:solidFill>
              </a:rPr>
              <a:t>Internal recruitment is cost-effective and supports employee development by promoting existing staff. However, external recruitment provides access to specialist digital and transformation skills that may not currently exist within Tesco, making it particularly valuable during organisational change (CIPD, 2026).</a:t>
            </a:r>
            <a:br>
              <a:rPr lang="ar-SY" dirty="0">
                <a:solidFill>
                  <a:srgbClr val="FF0000"/>
                </a:solidFill>
              </a:rPr>
            </a:br>
            <a:r>
              <a:rPr lang="ar-SY" dirty="0">
                <a:solidFill>
                  <a:srgbClr val="FF0000"/>
                </a:solidFill>
              </a:rPr>
              <a:t> </a:t>
            </a:r>
            <a:r>
              <a:rPr lang="en-US" dirty="0" err="1">
                <a:solidFill>
                  <a:srgbClr val="0070C0"/>
                </a:solidFill>
              </a:rPr>
              <a:t>Externl</a:t>
            </a:r>
            <a:r>
              <a:rPr lang="en-US" dirty="0">
                <a:solidFill>
                  <a:srgbClr val="0070C0"/>
                </a:solidFill>
              </a:rPr>
              <a:t> sources </a:t>
            </a:r>
          </a:p>
          <a:p>
            <a:pPr marL="285750" lvl="0" indent="-285750" algn="l">
              <a:buFont typeface="Arial" panose="020B0604020202020204" pitchFamily="34" charset="0"/>
              <a:buChar char="•"/>
            </a:pPr>
            <a:r>
              <a:rPr lang="en-GB" dirty="0">
                <a:solidFill>
                  <a:srgbClr val="FF0000"/>
                </a:solidFill>
              </a:rPr>
              <a:t>CIPD Jobs Bored</a:t>
            </a:r>
          </a:p>
        </p:txBody>
      </p:sp>
      <p:sp>
        <p:nvSpPr>
          <p:cNvPr id="8" name="Slide Number Placeholder 7">
            <a:extLst>
              <a:ext uri="{FF2B5EF4-FFF2-40B4-BE49-F238E27FC236}">
                <a16:creationId xmlns:a16="http://schemas.microsoft.com/office/drawing/2014/main" id="{5A1EC034-FD07-D4BF-1BD4-D0701E78D9D7}"/>
              </a:ext>
            </a:extLst>
          </p:cNvPr>
          <p:cNvSpPr>
            <a:spLocks noGrp="1"/>
          </p:cNvSpPr>
          <p:nvPr>
            <p:ph type="sldNum" sz="quarter" idx="12"/>
          </p:nvPr>
        </p:nvSpPr>
        <p:spPr/>
        <p:txBody>
          <a:bodyPr/>
          <a:lstStyle/>
          <a:p>
            <a:pPr lvl="0"/>
            <a:fld id="{AF466148-AFAA-4EE8-B4F4-447BF10C9E35}" type="slidenum">
              <a:rPr lang="en-GB" smtClean="0"/>
              <a:t>6</a:t>
            </a:fld>
            <a:endParaRPr lang="en-GB"/>
          </a:p>
        </p:txBody>
      </p:sp>
      <p:pic>
        <p:nvPicPr>
          <p:cNvPr id="7" name="Picture 6">
            <a:extLst>
              <a:ext uri="{FF2B5EF4-FFF2-40B4-BE49-F238E27FC236}">
                <a16:creationId xmlns:a16="http://schemas.microsoft.com/office/drawing/2014/main" id="{BF2DFBE5-12CA-2DA2-305D-BE223E8E19D2}"/>
              </a:ext>
            </a:extLst>
          </p:cNvPr>
          <p:cNvPicPr>
            <a:picLocks noChangeAspect="1"/>
          </p:cNvPicPr>
          <p:nvPr/>
        </p:nvPicPr>
        <p:blipFill>
          <a:blip r:embed="rId3"/>
          <a:stretch>
            <a:fillRect/>
          </a:stretch>
        </p:blipFill>
        <p:spPr>
          <a:xfrm>
            <a:off x="5683250" y="920103"/>
            <a:ext cx="3397250" cy="33972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2880-29F3-F892-9D01-5F8D0572AF45}"/>
              </a:ext>
            </a:extLst>
          </p:cNvPr>
          <p:cNvSpPr txBox="1">
            <a:spLocks noGrp="1"/>
          </p:cNvSpPr>
          <p:nvPr>
            <p:ph type="ctrTitle"/>
          </p:nvPr>
        </p:nvSpPr>
        <p:spPr>
          <a:xfrm>
            <a:off x="1524003" y="80375"/>
            <a:ext cx="9144000" cy="632005"/>
          </a:xfrm>
        </p:spPr>
        <p:txBody>
          <a:bodyPr anchorCtr="0"/>
          <a:lstStyle/>
          <a:p>
            <a:pPr lvl="0" algn="l"/>
            <a:r>
              <a:rPr lang="en-GB" sz="2800" b="1" dirty="0"/>
              <a:t>7. 📄Job Description</a:t>
            </a:r>
          </a:p>
        </p:txBody>
      </p:sp>
      <p:sp>
        <p:nvSpPr>
          <p:cNvPr id="3" name="Subtitle 2">
            <a:extLst>
              <a:ext uri="{FF2B5EF4-FFF2-40B4-BE49-F238E27FC236}">
                <a16:creationId xmlns:a16="http://schemas.microsoft.com/office/drawing/2014/main" id="{5F64CEFA-5016-6AF7-DBF9-3E49DDBFB8C3}"/>
              </a:ext>
            </a:extLst>
          </p:cNvPr>
          <p:cNvSpPr txBox="1">
            <a:spLocks noGrp="1"/>
          </p:cNvSpPr>
          <p:nvPr>
            <p:ph type="subTitle" idx="1"/>
          </p:nvPr>
        </p:nvSpPr>
        <p:spPr>
          <a:xfrm>
            <a:off x="1279455" y="712381"/>
            <a:ext cx="9144000" cy="6145618"/>
          </a:xfrm>
        </p:spPr>
        <p:txBody>
          <a:bodyPr anchorCtr="0">
            <a:noAutofit/>
          </a:bodyPr>
          <a:lstStyle/>
          <a:p>
            <a:pPr lvl="0" algn="l"/>
            <a:r>
              <a:rPr lang="en-GB" dirty="0"/>
              <a:t>Example Role:</a:t>
            </a:r>
          </a:p>
          <a:p>
            <a:pPr lvl="0" algn="l"/>
            <a:r>
              <a:rPr lang="en-GB" sz="2200" dirty="0">
                <a:solidFill>
                  <a:srgbClr val="0070C0"/>
                </a:solidFill>
              </a:rPr>
              <a:t>Digital Transformation Manager</a:t>
            </a:r>
          </a:p>
          <a:p>
            <a:pPr lvl="0" algn="l"/>
            <a:r>
              <a:rPr lang="en-GB" sz="2200" dirty="0"/>
              <a:t>Responsibilities:</a:t>
            </a:r>
          </a:p>
          <a:p>
            <a:pPr marL="342900" lvl="0" indent="-342900" algn="l">
              <a:buChar char="•"/>
            </a:pPr>
            <a:r>
              <a:rPr lang="en-GB" sz="2200" dirty="0"/>
              <a:t>Lead digital transformation projects.</a:t>
            </a:r>
          </a:p>
          <a:p>
            <a:pPr marL="342900" lvl="0" indent="-342900" algn="l">
              <a:buChar char="•"/>
            </a:pPr>
            <a:r>
              <a:rPr lang="en-GB" sz="2200" dirty="0"/>
              <a:t>Implement new technologies.</a:t>
            </a:r>
          </a:p>
          <a:p>
            <a:pPr marL="342900" lvl="0" indent="-342900" algn="l">
              <a:buChar char="•"/>
            </a:pPr>
            <a:r>
              <a:rPr lang="en-GB" sz="2200" dirty="0"/>
              <a:t>Coordinate cross-functional teams.</a:t>
            </a:r>
          </a:p>
          <a:p>
            <a:pPr marL="342900" lvl="0" indent="-342900" algn="l">
              <a:buChar char="•"/>
            </a:pPr>
            <a:r>
              <a:rPr lang="en-GB" sz="2200" dirty="0"/>
              <a:t>Monitor project performance.</a:t>
            </a:r>
            <a:endParaRPr lang="en-GB" dirty="0"/>
          </a:p>
          <a:p>
            <a:pPr lvl="0" algn="l"/>
            <a:r>
              <a:rPr lang="en-GB" dirty="0"/>
              <a:t>Reporting To:</a:t>
            </a:r>
          </a:p>
          <a:p>
            <a:pPr marL="342900" lvl="0" indent="-342900" algn="l">
              <a:buChar char="•"/>
            </a:pPr>
            <a:r>
              <a:rPr lang="en-GB" sz="2200" dirty="0"/>
              <a:t>Head of Transformation</a:t>
            </a:r>
          </a:p>
          <a:p>
            <a:pPr lvl="0" algn="l"/>
            <a:r>
              <a:rPr lang="en-GB" dirty="0"/>
              <a:t>Importance</a:t>
            </a:r>
          </a:p>
          <a:p>
            <a:pPr lvl="0" algn="l"/>
            <a:r>
              <a:rPr lang="en-GB" sz="2000" dirty="0">
                <a:solidFill>
                  <a:srgbClr val="FF0000"/>
                </a:solidFill>
              </a:rPr>
              <a:t>Creates clear expectations, improves candidate suitability and helps attract applicants with the skills required to support Tesco's digital transformation objectives. (</a:t>
            </a:r>
            <a:r>
              <a:rPr lang="en-GB" sz="2200" dirty="0">
                <a:solidFill>
                  <a:srgbClr val="FF0000"/>
                </a:solidFill>
              </a:rPr>
              <a:t>Armstrong and Taylor, 2023)</a:t>
            </a:r>
          </a:p>
        </p:txBody>
      </p:sp>
      <p:sp>
        <p:nvSpPr>
          <p:cNvPr id="6" name="Slide Number Placeholder 5">
            <a:extLst>
              <a:ext uri="{FF2B5EF4-FFF2-40B4-BE49-F238E27FC236}">
                <a16:creationId xmlns:a16="http://schemas.microsoft.com/office/drawing/2014/main" id="{5A1E30B1-2B5A-0545-40BB-3C8422038B3E}"/>
              </a:ext>
            </a:extLst>
          </p:cNvPr>
          <p:cNvSpPr>
            <a:spLocks noGrp="1"/>
          </p:cNvSpPr>
          <p:nvPr>
            <p:ph type="sldNum" sz="quarter" idx="12"/>
          </p:nvPr>
        </p:nvSpPr>
        <p:spPr/>
        <p:txBody>
          <a:bodyPr/>
          <a:lstStyle/>
          <a:p>
            <a:pPr lvl="0"/>
            <a:fld id="{AF466148-AFAA-4EE8-B4F4-447BF10C9E35}" type="slidenum">
              <a:rPr lang="en-GB" smtClean="0"/>
              <a:t>7</a:t>
            </a:fld>
            <a:endParaRPr lang="en-GB"/>
          </a:p>
        </p:txBody>
      </p:sp>
      <p:pic>
        <p:nvPicPr>
          <p:cNvPr id="5" name="Picture 4">
            <a:extLst>
              <a:ext uri="{FF2B5EF4-FFF2-40B4-BE49-F238E27FC236}">
                <a16:creationId xmlns:a16="http://schemas.microsoft.com/office/drawing/2014/main" id="{391B78C1-79F7-6309-5B9E-9E801E27117E}"/>
              </a:ext>
            </a:extLst>
          </p:cNvPr>
          <p:cNvPicPr>
            <a:picLocks noChangeAspect="1"/>
          </p:cNvPicPr>
          <p:nvPr/>
        </p:nvPicPr>
        <p:blipFill>
          <a:blip r:embed="rId2"/>
          <a:stretch>
            <a:fillRect/>
          </a:stretch>
        </p:blipFill>
        <p:spPr>
          <a:xfrm>
            <a:off x="6766314" y="2773174"/>
            <a:ext cx="4146231" cy="17924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2981-B1DC-1C2D-73EF-82362605CE4C}"/>
              </a:ext>
            </a:extLst>
          </p:cNvPr>
          <p:cNvSpPr txBox="1">
            <a:spLocks noGrp="1"/>
          </p:cNvSpPr>
          <p:nvPr>
            <p:ph type="ctrTitle"/>
          </p:nvPr>
        </p:nvSpPr>
        <p:spPr>
          <a:xfrm>
            <a:off x="1407042" y="95691"/>
            <a:ext cx="9144000" cy="781491"/>
          </a:xfrm>
        </p:spPr>
        <p:txBody>
          <a:bodyPr anchorCtr="0"/>
          <a:lstStyle/>
          <a:p>
            <a:pPr lvl="0" algn="l"/>
            <a:r>
              <a:rPr lang="en-GB" sz="2800" dirty="0">
                <a:solidFill>
                  <a:srgbClr val="4E95D9"/>
                </a:solidFill>
              </a:rPr>
              <a:t>8. 👤Person Specification</a:t>
            </a:r>
          </a:p>
        </p:txBody>
      </p:sp>
      <p:sp>
        <p:nvSpPr>
          <p:cNvPr id="3" name="Subtitle 2">
            <a:extLst>
              <a:ext uri="{FF2B5EF4-FFF2-40B4-BE49-F238E27FC236}">
                <a16:creationId xmlns:a16="http://schemas.microsoft.com/office/drawing/2014/main" id="{B1766334-72F0-B629-04EB-8E0C97FB0049}"/>
              </a:ext>
            </a:extLst>
          </p:cNvPr>
          <p:cNvSpPr txBox="1">
            <a:spLocks noGrp="1"/>
          </p:cNvSpPr>
          <p:nvPr>
            <p:ph type="subTitle" idx="1"/>
          </p:nvPr>
        </p:nvSpPr>
        <p:spPr>
          <a:xfrm>
            <a:off x="1407042" y="988832"/>
            <a:ext cx="9144000" cy="5869167"/>
          </a:xfrm>
        </p:spPr>
        <p:txBody>
          <a:bodyPr anchorCtr="0"/>
          <a:lstStyle/>
          <a:p>
            <a:pPr lvl="0" algn="l">
              <a:lnSpc>
                <a:spcPct val="80000"/>
              </a:lnSpc>
            </a:pPr>
            <a:r>
              <a:rPr lang="en-GB" dirty="0">
                <a:solidFill>
                  <a:srgbClr val="4E95D9"/>
                </a:solidFill>
              </a:rPr>
              <a:t>Essential Criteria</a:t>
            </a:r>
          </a:p>
          <a:p>
            <a:pPr marL="342900" lvl="0" indent="-342900" algn="l">
              <a:lnSpc>
                <a:spcPct val="80000"/>
              </a:lnSpc>
              <a:buChar char="•"/>
            </a:pPr>
            <a:r>
              <a:rPr lang="en-GB" dirty="0"/>
              <a:t>Degree in Business, IT or Management.</a:t>
            </a:r>
          </a:p>
          <a:p>
            <a:pPr marL="342900" lvl="0" indent="-342900" algn="l">
              <a:lnSpc>
                <a:spcPct val="80000"/>
              </a:lnSpc>
              <a:buChar char="•"/>
            </a:pPr>
            <a:r>
              <a:rPr lang="en-GB" dirty="0">
                <a:solidFill>
                  <a:schemeClr val="bg1">
                    <a:lumMod val="50000"/>
                  </a:schemeClr>
                </a:solidFill>
              </a:rPr>
              <a:t>Experience managing organisational change</a:t>
            </a:r>
          </a:p>
          <a:p>
            <a:pPr marL="342900" lvl="0" indent="-342900" algn="l">
              <a:lnSpc>
                <a:spcPct val="80000"/>
              </a:lnSpc>
              <a:buChar char="•"/>
            </a:pPr>
            <a:r>
              <a:rPr lang="en-GB" dirty="0"/>
              <a:t>Leadership capability.</a:t>
            </a:r>
          </a:p>
          <a:p>
            <a:pPr marL="342900" lvl="0" indent="-342900" algn="l">
              <a:lnSpc>
                <a:spcPct val="80000"/>
              </a:lnSpc>
              <a:buChar char="•"/>
            </a:pPr>
            <a:r>
              <a:rPr lang="en-GB" dirty="0"/>
              <a:t>Communication skills.</a:t>
            </a:r>
          </a:p>
          <a:p>
            <a:pPr lvl="0" algn="l">
              <a:lnSpc>
                <a:spcPct val="80000"/>
              </a:lnSpc>
            </a:pPr>
            <a:r>
              <a:rPr lang="en-GB" dirty="0">
                <a:solidFill>
                  <a:srgbClr val="4E95D9"/>
                </a:solidFill>
              </a:rPr>
              <a:t>Desirable Criteria</a:t>
            </a:r>
          </a:p>
          <a:p>
            <a:pPr marL="342900" lvl="0" indent="-342900" algn="l">
              <a:lnSpc>
                <a:spcPct val="80000"/>
              </a:lnSpc>
              <a:buChar char="•"/>
            </a:pPr>
            <a:r>
              <a:rPr lang="en-GB" dirty="0"/>
              <a:t>Project management certification.</a:t>
            </a:r>
          </a:p>
          <a:p>
            <a:pPr marL="342900" lvl="0" indent="-342900" algn="l">
              <a:lnSpc>
                <a:spcPct val="80000"/>
              </a:lnSpc>
              <a:buChar char="•"/>
            </a:pPr>
            <a:r>
              <a:rPr lang="en-GB" dirty="0"/>
              <a:t>Experience leading transformation projects.</a:t>
            </a:r>
          </a:p>
          <a:p>
            <a:pPr marL="342900" lvl="0" indent="-342900" algn="l">
              <a:lnSpc>
                <a:spcPct val="80000"/>
              </a:lnSpc>
              <a:buChar char="•"/>
            </a:pPr>
            <a:r>
              <a:rPr lang="en-GB" dirty="0"/>
              <a:t>Digital technology knowledge.</a:t>
            </a:r>
          </a:p>
          <a:p>
            <a:pPr marL="342900" lvl="0" indent="-342900" algn="l">
              <a:lnSpc>
                <a:spcPct val="80000"/>
              </a:lnSpc>
              <a:buChar char="•"/>
            </a:pPr>
            <a:r>
              <a:rPr lang="en-GB" dirty="0">
                <a:solidFill>
                  <a:srgbClr val="4E95D9"/>
                </a:solidFill>
              </a:rPr>
              <a:t>Importance</a:t>
            </a:r>
          </a:p>
          <a:p>
            <a:pPr lvl="0" algn="l">
              <a:lnSpc>
                <a:spcPct val="80000"/>
              </a:lnSpc>
            </a:pPr>
            <a:r>
              <a:rPr lang="en-GB" dirty="0">
                <a:solidFill>
                  <a:srgbClr val="FF0000"/>
                </a:solidFill>
              </a:rPr>
              <a:t>Provides impartial, reliable assessment of candidates by establishing clear selection criteria and identifying applicants with the skills required to support organisational change (Rodger, 1952; Torrington et al., 2020).</a:t>
            </a:r>
          </a:p>
        </p:txBody>
      </p:sp>
      <p:sp>
        <p:nvSpPr>
          <p:cNvPr id="6" name="Slide Number Placeholder 5">
            <a:extLst>
              <a:ext uri="{FF2B5EF4-FFF2-40B4-BE49-F238E27FC236}">
                <a16:creationId xmlns:a16="http://schemas.microsoft.com/office/drawing/2014/main" id="{A77DB6BA-0A35-52F9-4D9B-B46198C00089}"/>
              </a:ext>
            </a:extLst>
          </p:cNvPr>
          <p:cNvSpPr>
            <a:spLocks noGrp="1"/>
          </p:cNvSpPr>
          <p:nvPr>
            <p:ph type="sldNum" sz="quarter" idx="12"/>
          </p:nvPr>
        </p:nvSpPr>
        <p:spPr/>
        <p:txBody>
          <a:bodyPr/>
          <a:lstStyle/>
          <a:p>
            <a:pPr lvl="0"/>
            <a:fld id="{AF466148-AFAA-4EE8-B4F4-447BF10C9E35}" type="slidenum">
              <a:rPr lang="en-GB" smtClean="0"/>
              <a:t>8</a:t>
            </a:fld>
            <a:endParaRPr lang="en-GB"/>
          </a:p>
        </p:txBody>
      </p:sp>
      <p:pic>
        <p:nvPicPr>
          <p:cNvPr id="5" name="Picture 4">
            <a:extLst>
              <a:ext uri="{FF2B5EF4-FFF2-40B4-BE49-F238E27FC236}">
                <a16:creationId xmlns:a16="http://schemas.microsoft.com/office/drawing/2014/main" id="{F306BB7B-ACE1-4A6D-95BD-9771FC063F94}"/>
              </a:ext>
            </a:extLst>
          </p:cNvPr>
          <p:cNvPicPr>
            <a:picLocks noChangeAspect="1"/>
          </p:cNvPicPr>
          <p:nvPr/>
        </p:nvPicPr>
        <p:blipFill>
          <a:blip r:embed="rId2"/>
          <a:stretch>
            <a:fillRect/>
          </a:stretch>
        </p:blipFill>
        <p:spPr>
          <a:xfrm>
            <a:off x="6407150" y="1204909"/>
            <a:ext cx="3951288" cy="28416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65877-AE5C-9B07-7299-F1F69A1B7AEC}"/>
              </a:ext>
            </a:extLst>
          </p:cNvPr>
          <p:cNvSpPr txBox="1">
            <a:spLocks noGrp="1"/>
          </p:cNvSpPr>
          <p:nvPr>
            <p:ph type="ctrTitle"/>
          </p:nvPr>
        </p:nvSpPr>
        <p:spPr>
          <a:xfrm>
            <a:off x="1524003" y="56080"/>
            <a:ext cx="9144000" cy="589477"/>
          </a:xfrm>
        </p:spPr>
        <p:txBody>
          <a:bodyPr anchorCtr="0"/>
          <a:lstStyle/>
          <a:p>
            <a:pPr lvl="0" algn="l"/>
            <a:r>
              <a:rPr lang="en-GB" sz="2800" dirty="0"/>
              <a:t>9. 🎤Structured Interview</a:t>
            </a:r>
          </a:p>
        </p:txBody>
      </p:sp>
      <p:sp>
        <p:nvSpPr>
          <p:cNvPr id="3" name="Subtitle 2">
            <a:extLst>
              <a:ext uri="{FF2B5EF4-FFF2-40B4-BE49-F238E27FC236}">
                <a16:creationId xmlns:a16="http://schemas.microsoft.com/office/drawing/2014/main" id="{DC45C4B6-6431-BB92-8B19-B9188AE21568}"/>
              </a:ext>
            </a:extLst>
          </p:cNvPr>
          <p:cNvSpPr txBox="1">
            <a:spLocks noGrp="1"/>
          </p:cNvSpPr>
          <p:nvPr>
            <p:ph type="subTitle" idx="1"/>
          </p:nvPr>
        </p:nvSpPr>
        <p:spPr>
          <a:xfrm>
            <a:off x="1524003" y="946294"/>
            <a:ext cx="9144000" cy="5855625"/>
          </a:xfrm>
        </p:spPr>
        <p:txBody>
          <a:bodyPr anchorCtr="0">
            <a:normAutofit/>
          </a:bodyPr>
          <a:lstStyle/>
          <a:p>
            <a:pPr lvl="0" algn="l">
              <a:lnSpc>
                <a:spcPct val="80000"/>
              </a:lnSpc>
            </a:pPr>
            <a:r>
              <a:rPr lang="en-GB" b="1" dirty="0">
                <a:solidFill>
                  <a:srgbClr val="4E95D9"/>
                </a:solidFill>
              </a:rPr>
              <a:t>Definition</a:t>
            </a:r>
          </a:p>
          <a:p>
            <a:pPr lvl="0" algn="l">
              <a:lnSpc>
                <a:spcPct val="80000"/>
              </a:lnSpc>
            </a:pPr>
            <a:r>
              <a:rPr lang="en-GB" dirty="0"/>
              <a:t>All applicants receive identical questions in the same order.</a:t>
            </a:r>
          </a:p>
          <a:p>
            <a:pPr lvl="0" algn="l">
              <a:lnSpc>
                <a:spcPct val="80000"/>
              </a:lnSpc>
            </a:pPr>
            <a:r>
              <a:rPr lang="en-GB" dirty="0">
                <a:solidFill>
                  <a:srgbClr val="4E95D9"/>
                </a:solidFill>
              </a:rPr>
              <a:t>Advantages</a:t>
            </a:r>
          </a:p>
          <a:p>
            <a:pPr marL="342900" lvl="0" indent="-342900" algn="l">
              <a:lnSpc>
                <a:spcPct val="80000"/>
              </a:lnSpc>
              <a:buChar char="•"/>
            </a:pPr>
            <a:r>
              <a:rPr lang="en-GB" dirty="0"/>
              <a:t>Fairness</a:t>
            </a:r>
          </a:p>
          <a:p>
            <a:pPr marL="342900" lvl="0" indent="-342900" algn="l">
              <a:lnSpc>
                <a:spcPct val="80000"/>
              </a:lnSpc>
              <a:buChar char="•"/>
            </a:pPr>
            <a:r>
              <a:rPr lang="en-GB" dirty="0"/>
              <a:t>Consistency</a:t>
            </a:r>
          </a:p>
          <a:p>
            <a:pPr marL="342900" lvl="0" indent="-342900" algn="l">
              <a:lnSpc>
                <a:spcPct val="80000"/>
              </a:lnSpc>
              <a:buChar char="•"/>
            </a:pPr>
            <a:r>
              <a:rPr lang="en-GB" dirty="0"/>
              <a:t>Reduced </a:t>
            </a:r>
            <a:r>
              <a:rPr lang="en-GB" dirty="0">
                <a:solidFill>
                  <a:schemeClr val="bg1">
                    <a:lumMod val="50000"/>
                  </a:schemeClr>
                </a:solidFill>
              </a:rPr>
              <a:t>interviewer bias </a:t>
            </a:r>
          </a:p>
          <a:p>
            <a:pPr marL="342900" lvl="0" indent="-342900" algn="l">
              <a:lnSpc>
                <a:spcPct val="80000"/>
              </a:lnSpc>
              <a:buChar char="•"/>
            </a:pPr>
            <a:r>
              <a:rPr lang="en-GB" b="1" dirty="0">
                <a:solidFill>
                  <a:srgbClr val="4E95D9"/>
                </a:solidFill>
              </a:rPr>
              <a:t>Disadvantages</a:t>
            </a:r>
          </a:p>
          <a:p>
            <a:pPr marL="342900" lvl="0" indent="-342900" algn="l">
              <a:lnSpc>
                <a:spcPct val="80000"/>
              </a:lnSpc>
              <a:buChar char="•"/>
            </a:pPr>
            <a:r>
              <a:rPr lang="en-GB" dirty="0"/>
              <a:t>Limited flexibility</a:t>
            </a:r>
          </a:p>
          <a:p>
            <a:pPr marL="342900" lvl="0" indent="-342900" algn="l">
              <a:lnSpc>
                <a:spcPct val="80000"/>
              </a:lnSpc>
              <a:buChar char="•"/>
            </a:pPr>
            <a:r>
              <a:rPr lang="en-GB" dirty="0"/>
              <a:t>Less opportunity for follow-up discussion</a:t>
            </a:r>
          </a:p>
          <a:p>
            <a:pPr lvl="0" algn="l">
              <a:lnSpc>
                <a:spcPct val="80000"/>
              </a:lnSpc>
            </a:pPr>
            <a:r>
              <a:rPr lang="en-GB" b="1" dirty="0">
                <a:solidFill>
                  <a:srgbClr val="4E95D9"/>
                </a:solidFill>
              </a:rPr>
              <a:t>Suitable Role</a:t>
            </a:r>
          </a:p>
          <a:p>
            <a:pPr lvl="0" algn="l">
              <a:lnSpc>
                <a:spcPct val="80000"/>
              </a:lnSpc>
            </a:pPr>
            <a:r>
              <a:rPr lang="en-GB" dirty="0">
                <a:solidFill>
                  <a:srgbClr val="FF0000"/>
                </a:solidFill>
              </a:rPr>
              <a:t>Change Manager</a:t>
            </a:r>
          </a:p>
          <a:p>
            <a:pPr lvl="0" algn="l">
              <a:lnSpc>
                <a:spcPct val="80000"/>
              </a:lnSpc>
            </a:pPr>
            <a:r>
              <a:rPr lang="en-GB" dirty="0">
                <a:solidFill>
                  <a:srgbClr val="FF0000"/>
                </a:solidFill>
              </a:rPr>
              <a:t>Structured interviews improve fairness and consistency by ensuring all candidates are assessed against the same criteria. However, their rigid format may limit opportunities to explore adaptability and creativity, which are important during organisational transformation (Dessler, 2020).</a:t>
            </a:r>
          </a:p>
        </p:txBody>
      </p:sp>
      <p:sp>
        <p:nvSpPr>
          <p:cNvPr id="6" name="Slide Number Placeholder 5">
            <a:extLst>
              <a:ext uri="{FF2B5EF4-FFF2-40B4-BE49-F238E27FC236}">
                <a16:creationId xmlns:a16="http://schemas.microsoft.com/office/drawing/2014/main" id="{EE736242-2261-E2BC-6BC5-47820440F632}"/>
              </a:ext>
            </a:extLst>
          </p:cNvPr>
          <p:cNvSpPr>
            <a:spLocks noGrp="1"/>
          </p:cNvSpPr>
          <p:nvPr>
            <p:ph type="sldNum" sz="quarter" idx="12"/>
          </p:nvPr>
        </p:nvSpPr>
        <p:spPr/>
        <p:txBody>
          <a:bodyPr/>
          <a:lstStyle/>
          <a:p>
            <a:pPr lvl="0"/>
            <a:fld id="{AF466148-AFAA-4EE8-B4F4-447BF10C9E35}" type="slidenum">
              <a:rPr lang="en-GB" smtClean="0"/>
              <a:t>9</a:t>
            </a:fld>
            <a:endParaRPr lang="en-GB"/>
          </a:p>
        </p:txBody>
      </p:sp>
      <p:pic>
        <p:nvPicPr>
          <p:cNvPr id="5" name="Picture 4">
            <a:extLst>
              <a:ext uri="{FF2B5EF4-FFF2-40B4-BE49-F238E27FC236}">
                <a16:creationId xmlns:a16="http://schemas.microsoft.com/office/drawing/2014/main" id="{F669DBD3-5E47-6F22-234B-1147CD31CFC0}"/>
              </a:ext>
            </a:extLst>
          </p:cNvPr>
          <p:cNvPicPr>
            <a:picLocks noChangeAspect="1"/>
          </p:cNvPicPr>
          <p:nvPr/>
        </p:nvPicPr>
        <p:blipFill>
          <a:blip r:embed="rId3"/>
          <a:stretch>
            <a:fillRect/>
          </a:stretch>
        </p:blipFill>
        <p:spPr>
          <a:xfrm>
            <a:off x="6654800" y="2108668"/>
            <a:ext cx="3314700" cy="17654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A674-9116-4B8D-4C1A-3D105CF22C58}"/>
              </a:ext>
            </a:extLst>
          </p:cNvPr>
          <p:cNvSpPr txBox="1">
            <a:spLocks noGrp="1"/>
          </p:cNvSpPr>
          <p:nvPr>
            <p:ph type="ctrTitle"/>
          </p:nvPr>
        </p:nvSpPr>
        <p:spPr>
          <a:xfrm>
            <a:off x="1119966" y="0"/>
            <a:ext cx="9144000" cy="451513"/>
          </a:xfrm>
        </p:spPr>
        <p:txBody>
          <a:bodyPr anchorCtr="0"/>
          <a:lstStyle/>
          <a:p>
            <a:pPr lvl="0" algn="l"/>
            <a:r>
              <a:rPr lang="en-GB" sz="2800" dirty="0"/>
              <a:t>10. 🎯Competency-Based Interview</a:t>
            </a:r>
          </a:p>
        </p:txBody>
      </p:sp>
      <p:sp>
        <p:nvSpPr>
          <p:cNvPr id="3" name="Subtitle 2">
            <a:extLst>
              <a:ext uri="{FF2B5EF4-FFF2-40B4-BE49-F238E27FC236}">
                <a16:creationId xmlns:a16="http://schemas.microsoft.com/office/drawing/2014/main" id="{06278D23-7DD3-5F15-1622-C8CFBE22ADC9}"/>
              </a:ext>
            </a:extLst>
          </p:cNvPr>
          <p:cNvSpPr txBox="1">
            <a:spLocks noGrp="1"/>
          </p:cNvSpPr>
          <p:nvPr>
            <p:ph type="subTitle" idx="1"/>
          </p:nvPr>
        </p:nvSpPr>
        <p:spPr>
          <a:xfrm>
            <a:off x="1524000" y="451513"/>
            <a:ext cx="6566452" cy="6283839"/>
          </a:xfrm>
        </p:spPr>
        <p:txBody>
          <a:bodyPr anchor="ctr" anchorCtr="0">
            <a:normAutofit fontScale="92500" lnSpcReduction="10000"/>
          </a:bodyPr>
          <a:lstStyle/>
          <a:p>
            <a:pPr lvl="0" algn="l">
              <a:lnSpc>
                <a:spcPct val="70000"/>
              </a:lnSpc>
            </a:pPr>
            <a:r>
              <a:rPr lang="en-GB" sz="1800" b="1" dirty="0"/>
              <a:t>Definition</a:t>
            </a:r>
          </a:p>
          <a:p>
            <a:pPr lvl="0" algn="l">
              <a:lnSpc>
                <a:spcPct val="70000"/>
              </a:lnSpc>
            </a:pPr>
            <a:r>
              <a:rPr lang="en-GB" sz="1700" dirty="0"/>
              <a:t>Evaluates candidate competencies using previous experiences.</a:t>
            </a:r>
          </a:p>
          <a:p>
            <a:pPr lvl="0" algn="l">
              <a:lnSpc>
                <a:spcPct val="70000"/>
              </a:lnSpc>
            </a:pPr>
            <a:endParaRPr lang="en-GB" sz="1700" b="1" dirty="0">
              <a:solidFill>
                <a:srgbClr val="4E95D9"/>
              </a:solidFill>
            </a:endParaRPr>
          </a:p>
          <a:p>
            <a:pPr lvl="0" algn="l">
              <a:lnSpc>
                <a:spcPct val="70000"/>
              </a:lnSpc>
            </a:pPr>
            <a:r>
              <a:rPr lang="en-GB" sz="1700" b="1" dirty="0">
                <a:solidFill>
                  <a:srgbClr val="4E95D9"/>
                </a:solidFill>
              </a:rPr>
              <a:t>Example Question</a:t>
            </a:r>
          </a:p>
          <a:p>
            <a:pPr lvl="0" algn="l">
              <a:lnSpc>
                <a:spcPct val="70000"/>
              </a:lnSpc>
            </a:pPr>
            <a:r>
              <a:rPr lang="en-US" sz="1700" dirty="0"/>
              <a:t>Tell us about an occasion where you led a change initiative and explain the outcome achieved.</a:t>
            </a:r>
            <a:endParaRPr lang="en-GB" sz="1700" dirty="0"/>
          </a:p>
          <a:p>
            <a:pPr lvl="0" algn="l">
              <a:lnSpc>
                <a:spcPct val="70000"/>
              </a:lnSpc>
            </a:pPr>
            <a:r>
              <a:rPr lang="en-GB" sz="1700" b="1" dirty="0">
                <a:solidFill>
                  <a:srgbClr val="4E95D9"/>
                </a:solidFill>
              </a:rPr>
              <a:t>Advantages</a:t>
            </a:r>
          </a:p>
          <a:p>
            <a:pPr marL="342900" lvl="0" indent="-342900" algn="l">
              <a:lnSpc>
                <a:spcPct val="70000"/>
              </a:lnSpc>
              <a:buChar char="•"/>
            </a:pPr>
            <a:r>
              <a:rPr lang="en-US" sz="1700" dirty="0"/>
              <a:t>Helps employers assess how past behavior may indicate future workplace success.</a:t>
            </a:r>
          </a:p>
          <a:p>
            <a:pPr marL="342900" lvl="0" indent="-342900" algn="l">
              <a:lnSpc>
                <a:spcPct val="70000"/>
              </a:lnSpc>
              <a:buChar char="•"/>
            </a:pPr>
            <a:r>
              <a:rPr lang="en-GB" sz="1700" dirty="0"/>
              <a:t>Identifies key competencies.</a:t>
            </a:r>
          </a:p>
          <a:p>
            <a:pPr lvl="0" algn="l">
              <a:lnSpc>
                <a:spcPct val="70000"/>
              </a:lnSpc>
            </a:pPr>
            <a:endParaRPr lang="en-GB" sz="1700" dirty="0"/>
          </a:p>
          <a:p>
            <a:pPr lvl="0" algn="l">
              <a:lnSpc>
                <a:spcPct val="70000"/>
              </a:lnSpc>
            </a:pPr>
            <a:r>
              <a:rPr lang="en-GB" sz="1700" b="1" dirty="0">
                <a:solidFill>
                  <a:srgbClr val="4E95D9"/>
                </a:solidFill>
              </a:rPr>
              <a:t>Suitable Role</a:t>
            </a:r>
            <a:endParaRPr lang="en-GB" sz="1700" dirty="0"/>
          </a:p>
          <a:p>
            <a:pPr lvl="0" algn="l">
              <a:lnSpc>
                <a:spcPct val="70000"/>
              </a:lnSpc>
            </a:pPr>
            <a:r>
              <a:rPr lang="en-GB" sz="1700" dirty="0"/>
              <a:t>Change Manager</a:t>
            </a:r>
            <a:endParaRPr lang="en-GB" sz="1700" b="1" dirty="0">
              <a:solidFill>
                <a:srgbClr val="4E95D9"/>
              </a:solidFill>
            </a:endParaRPr>
          </a:p>
          <a:p>
            <a:pPr lvl="0" algn="l">
              <a:lnSpc>
                <a:spcPct val="70000"/>
              </a:lnSpc>
            </a:pPr>
            <a:r>
              <a:rPr lang="en-GB" sz="1700" b="1" dirty="0">
                <a:solidFill>
                  <a:srgbClr val="4E95D9"/>
                </a:solidFill>
              </a:rPr>
              <a:t>STAR Framework</a:t>
            </a:r>
          </a:p>
          <a:p>
            <a:pPr lvl="0" algn="l">
              <a:lnSpc>
                <a:spcPct val="70000"/>
              </a:lnSpc>
            </a:pPr>
            <a:r>
              <a:rPr lang="en-GB" sz="1700" dirty="0"/>
              <a:t>Situation</a:t>
            </a:r>
          </a:p>
          <a:p>
            <a:pPr lvl="0" algn="l">
              <a:lnSpc>
                <a:spcPct val="70000"/>
              </a:lnSpc>
            </a:pPr>
            <a:r>
              <a:rPr lang="en-GB" sz="1700" dirty="0"/>
              <a:t>Task</a:t>
            </a:r>
          </a:p>
          <a:p>
            <a:pPr lvl="0" algn="l">
              <a:lnSpc>
                <a:spcPct val="70000"/>
              </a:lnSpc>
            </a:pPr>
            <a:r>
              <a:rPr lang="en-GB" sz="1700" dirty="0"/>
              <a:t>Action</a:t>
            </a:r>
          </a:p>
          <a:p>
            <a:pPr lvl="0" algn="l">
              <a:lnSpc>
                <a:spcPct val="70000"/>
              </a:lnSpc>
            </a:pPr>
            <a:r>
              <a:rPr lang="en-GB" sz="1700" dirty="0"/>
              <a:t>Result</a:t>
            </a:r>
          </a:p>
          <a:p>
            <a:pPr lvl="0" algn="l">
              <a:lnSpc>
                <a:spcPct val="70000"/>
              </a:lnSpc>
            </a:pPr>
            <a:r>
              <a:rPr lang="en-GB" sz="1600" dirty="0"/>
              <a:t>Example Question:</a:t>
            </a:r>
          </a:p>
          <a:p>
            <a:pPr lvl="0" algn="l">
              <a:lnSpc>
                <a:spcPct val="70000"/>
              </a:lnSpc>
            </a:pPr>
            <a:r>
              <a:rPr lang="en-US" sz="1600" dirty="0"/>
              <a:t>Describe a time when you successfully managed resistance to organizational </a:t>
            </a:r>
            <a:r>
              <a:rPr lang="en-US" sz="1600" dirty="0">
                <a:solidFill>
                  <a:schemeClr val="bg2">
                    <a:lumMod val="10000"/>
                  </a:schemeClr>
                </a:solidFill>
              </a:rPr>
              <a:t>change and what </a:t>
            </a:r>
            <a:r>
              <a:rPr lang="en-US" sz="1600" dirty="0"/>
              <a:t>was the outcome?</a:t>
            </a:r>
            <a:endParaRPr lang="en-GB" sz="1600" dirty="0"/>
          </a:p>
          <a:p>
            <a:pPr algn="l">
              <a:lnSpc>
                <a:spcPct val="70000"/>
              </a:lnSpc>
            </a:pPr>
            <a:r>
              <a:rPr lang="en-GB" dirty="0">
                <a:solidFill>
                  <a:srgbClr val="FF0000"/>
                </a:solidFill>
              </a:rPr>
              <a:t>Competency-based interviews are particularly effective for change management roles because they assess previous behaviours and experiences, which are strong indicators of future performance during organisational transformation (</a:t>
            </a:r>
            <a:r>
              <a:rPr lang="en-GB" sz="1700" dirty="0">
                <a:solidFill>
                  <a:srgbClr val="FF0000"/>
                </a:solidFill>
              </a:rPr>
              <a:t>Armstrong and Taylor, 2023).</a:t>
            </a:r>
          </a:p>
        </p:txBody>
      </p:sp>
      <p:sp>
        <p:nvSpPr>
          <p:cNvPr id="6" name="Slide Number Placeholder 5">
            <a:extLst>
              <a:ext uri="{FF2B5EF4-FFF2-40B4-BE49-F238E27FC236}">
                <a16:creationId xmlns:a16="http://schemas.microsoft.com/office/drawing/2014/main" id="{4474A037-D154-F3C9-4A3E-F422D859ABE7}"/>
              </a:ext>
            </a:extLst>
          </p:cNvPr>
          <p:cNvSpPr>
            <a:spLocks noGrp="1"/>
          </p:cNvSpPr>
          <p:nvPr>
            <p:ph type="sldNum" sz="quarter" idx="12"/>
          </p:nvPr>
        </p:nvSpPr>
        <p:spPr/>
        <p:txBody>
          <a:bodyPr/>
          <a:lstStyle/>
          <a:p>
            <a:pPr lvl="0"/>
            <a:fld id="{AF466148-AFAA-4EE8-B4F4-447BF10C9E35}" type="slidenum">
              <a:rPr lang="en-GB" smtClean="0"/>
              <a:t>10</a:t>
            </a:fld>
            <a:endParaRPr lang="en-GB"/>
          </a:p>
        </p:txBody>
      </p:sp>
      <p:pic>
        <p:nvPicPr>
          <p:cNvPr id="5" name="Picture 4">
            <a:extLst>
              <a:ext uri="{FF2B5EF4-FFF2-40B4-BE49-F238E27FC236}">
                <a16:creationId xmlns:a16="http://schemas.microsoft.com/office/drawing/2014/main" id="{F4F7566B-7388-1F93-4322-CD07A23E93FC}"/>
              </a:ext>
            </a:extLst>
          </p:cNvPr>
          <p:cNvPicPr>
            <a:picLocks noChangeAspect="1"/>
          </p:cNvPicPr>
          <p:nvPr/>
        </p:nvPicPr>
        <p:blipFill>
          <a:blip r:embed="rId2"/>
          <a:stretch>
            <a:fillRect/>
          </a:stretch>
        </p:blipFill>
        <p:spPr>
          <a:xfrm>
            <a:off x="8864603" y="1144542"/>
            <a:ext cx="3327397" cy="332739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8492-0CCF-D986-5B06-BDBFF26979C8}"/>
              </a:ext>
            </a:extLst>
          </p:cNvPr>
          <p:cNvSpPr txBox="1">
            <a:spLocks noGrp="1"/>
          </p:cNvSpPr>
          <p:nvPr>
            <p:ph type="title"/>
          </p:nvPr>
        </p:nvSpPr>
        <p:spPr>
          <a:xfrm>
            <a:off x="838203" y="110496"/>
            <a:ext cx="10515600" cy="570539"/>
          </a:xfrm>
        </p:spPr>
        <p:txBody>
          <a:bodyPr/>
          <a:lstStyle/>
          <a:p>
            <a:pPr lvl="0"/>
            <a:r>
              <a:rPr lang="en-GB" sz="2800" dirty="0">
                <a:solidFill>
                  <a:srgbClr val="4E95D9"/>
                </a:solidFill>
              </a:rPr>
              <a:t>11. 👥Situational and Panel Interviews</a:t>
            </a:r>
          </a:p>
        </p:txBody>
      </p:sp>
      <p:sp>
        <p:nvSpPr>
          <p:cNvPr id="3" name="Content Placeholder 2">
            <a:extLst>
              <a:ext uri="{FF2B5EF4-FFF2-40B4-BE49-F238E27FC236}">
                <a16:creationId xmlns:a16="http://schemas.microsoft.com/office/drawing/2014/main" id="{68DFDF6E-6101-AFD5-6ABB-20C7336BBE5F}"/>
              </a:ext>
            </a:extLst>
          </p:cNvPr>
          <p:cNvSpPr txBox="1">
            <a:spLocks noGrp="1"/>
          </p:cNvSpPr>
          <p:nvPr>
            <p:ph idx="1"/>
          </p:nvPr>
        </p:nvSpPr>
        <p:spPr>
          <a:xfrm>
            <a:off x="838203" y="602882"/>
            <a:ext cx="10515600" cy="6561489"/>
          </a:xfrm>
        </p:spPr>
        <p:txBody>
          <a:bodyPr>
            <a:normAutofit lnSpcReduction="10000"/>
          </a:bodyPr>
          <a:lstStyle/>
          <a:p>
            <a:pPr marL="0" lvl="0" indent="0">
              <a:lnSpc>
                <a:spcPct val="70000"/>
              </a:lnSpc>
              <a:buNone/>
            </a:pPr>
            <a:r>
              <a:rPr lang="en-GB" sz="2000" b="1" dirty="0">
                <a:solidFill>
                  <a:srgbClr val="4E95D9"/>
                </a:solidFill>
              </a:rPr>
              <a:t>Situational Interview</a:t>
            </a:r>
          </a:p>
          <a:p>
            <a:pPr marL="0" lvl="0" indent="0">
              <a:lnSpc>
                <a:spcPct val="70000"/>
              </a:lnSpc>
              <a:buNone/>
            </a:pPr>
            <a:r>
              <a:rPr lang="en-GB" sz="2000" b="1" dirty="0">
                <a:solidFill>
                  <a:srgbClr val="4E95D9"/>
                </a:solidFill>
              </a:rPr>
              <a:t>Example:</a:t>
            </a:r>
          </a:p>
          <a:p>
            <a:pPr marL="0" lvl="0" indent="0">
              <a:lnSpc>
                <a:spcPct val="70000"/>
              </a:lnSpc>
              <a:buNone/>
            </a:pPr>
            <a:r>
              <a:rPr lang="en-GB" sz="2000" dirty="0"/>
              <a:t>What would you do if employees resisted a new technology system?</a:t>
            </a:r>
          </a:p>
          <a:p>
            <a:pPr marL="0" lvl="0" indent="0">
              <a:lnSpc>
                <a:spcPct val="70000"/>
              </a:lnSpc>
              <a:buNone/>
            </a:pPr>
            <a:r>
              <a:rPr lang="en-GB" sz="2000" b="1" dirty="0">
                <a:solidFill>
                  <a:srgbClr val="4E95D9"/>
                </a:solidFill>
              </a:rPr>
              <a:t>Measures:</a:t>
            </a:r>
          </a:p>
          <a:p>
            <a:pPr lvl="0">
              <a:lnSpc>
                <a:spcPct val="70000"/>
              </a:lnSpc>
            </a:pPr>
            <a:r>
              <a:rPr lang="en-GB" sz="2000" dirty="0"/>
              <a:t>Decision making</a:t>
            </a:r>
          </a:p>
          <a:p>
            <a:pPr lvl="0">
              <a:lnSpc>
                <a:spcPct val="70000"/>
              </a:lnSpc>
            </a:pPr>
            <a:r>
              <a:rPr lang="en-GB" sz="2000" dirty="0"/>
              <a:t>Problem solving</a:t>
            </a:r>
          </a:p>
          <a:p>
            <a:pPr lvl="0">
              <a:lnSpc>
                <a:spcPct val="70000"/>
              </a:lnSpc>
            </a:pPr>
            <a:r>
              <a:rPr lang="en-GB" sz="2000" dirty="0"/>
              <a:t>Critical thinking</a:t>
            </a:r>
          </a:p>
          <a:p>
            <a:pPr marL="0" lvl="0" indent="0">
              <a:lnSpc>
                <a:spcPct val="70000"/>
              </a:lnSpc>
              <a:buNone/>
            </a:pPr>
            <a:endParaRPr lang="en-GB" sz="2000" b="1" dirty="0">
              <a:solidFill>
                <a:srgbClr val="4E95D9"/>
              </a:solidFill>
            </a:endParaRPr>
          </a:p>
          <a:p>
            <a:pPr marL="0" lvl="0" indent="0">
              <a:lnSpc>
                <a:spcPct val="70000"/>
              </a:lnSpc>
              <a:buNone/>
            </a:pPr>
            <a:r>
              <a:rPr lang="en-GB" sz="2000" b="1" dirty="0">
                <a:solidFill>
                  <a:srgbClr val="4E95D9"/>
                </a:solidFill>
              </a:rPr>
              <a:t>Panel Interview</a:t>
            </a:r>
          </a:p>
          <a:p>
            <a:pPr marL="0" lvl="0" indent="0">
              <a:lnSpc>
                <a:spcPct val="70000"/>
              </a:lnSpc>
              <a:buNone/>
            </a:pPr>
            <a:r>
              <a:rPr lang="en-GB" sz="2000" dirty="0">
                <a:solidFill>
                  <a:srgbClr val="4E95D9"/>
                </a:solidFill>
              </a:rPr>
              <a:t>Advantages:</a:t>
            </a:r>
          </a:p>
          <a:p>
            <a:pPr lvl="0">
              <a:lnSpc>
                <a:spcPct val="70000"/>
              </a:lnSpc>
            </a:pPr>
            <a:r>
              <a:rPr lang="en-GB" sz="2000" dirty="0"/>
              <a:t>Multiple perspectives</a:t>
            </a:r>
          </a:p>
          <a:p>
            <a:pPr lvl="0">
              <a:lnSpc>
                <a:spcPct val="70000"/>
              </a:lnSpc>
            </a:pPr>
            <a:r>
              <a:rPr lang="en-GB" sz="2000" dirty="0"/>
              <a:t>Better decision making</a:t>
            </a:r>
          </a:p>
          <a:p>
            <a:pPr lvl="0">
              <a:lnSpc>
                <a:spcPct val="70000"/>
              </a:lnSpc>
            </a:pPr>
            <a:r>
              <a:rPr lang="en-GB" sz="2000" dirty="0"/>
              <a:t>Reduced individual bias</a:t>
            </a:r>
          </a:p>
          <a:p>
            <a:pPr marL="0" lvl="0" indent="0">
              <a:lnSpc>
                <a:spcPct val="70000"/>
              </a:lnSpc>
              <a:buNone/>
            </a:pPr>
            <a:endParaRPr lang="en-GB" sz="2000" dirty="0"/>
          </a:p>
          <a:p>
            <a:pPr marL="0" lvl="0" indent="0">
              <a:lnSpc>
                <a:spcPct val="70000"/>
              </a:lnSpc>
              <a:buNone/>
            </a:pPr>
            <a:r>
              <a:rPr lang="en-GB" sz="2000" b="1" dirty="0">
                <a:solidFill>
                  <a:srgbClr val="4E95D9"/>
                </a:solidFill>
              </a:rPr>
              <a:t>Suitable Roles</a:t>
            </a:r>
          </a:p>
          <a:p>
            <a:pPr marL="0" lvl="0" indent="0">
              <a:lnSpc>
                <a:spcPct val="70000"/>
              </a:lnSpc>
              <a:buNone/>
            </a:pPr>
            <a:r>
              <a:rPr lang="en-GB" sz="2000" dirty="0"/>
              <a:t>Senior leadership and transformation positions.</a:t>
            </a:r>
          </a:p>
          <a:p>
            <a:pPr marL="0" lvl="0" indent="0">
              <a:lnSpc>
                <a:spcPct val="70000"/>
              </a:lnSpc>
              <a:buNone/>
            </a:pPr>
            <a:endParaRPr lang="en-GB" sz="2000" dirty="0"/>
          </a:p>
          <a:p>
            <a:pPr marL="0" indent="0">
              <a:lnSpc>
                <a:spcPct val="70000"/>
              </a:lnSpc>
              <a:buNone/>
            </a:pPr>
            <a:r>
              <a:rPr lang="en-GB" sz="2100" dirty="0">
                <a:solidFill>
                  <a:srgbClr val="FF0000"/>
                </a:solidFill>
              </a:rPr>
              <a:t>Situational interviews are particularly effective for transformation roles because they assess how candidates may respond to future organisational challenges. Panel interviews improve recruitment reliability by incorporating multiple perspectives and reducing individual interviewer bias (Latham et al., 1980).</a:t>
            </a:r>
          </a:p>
          <a:p>
            <a:pPr marL="0" lvl="0" indent="0">
              <a:lnSpc>
                <a:spcPct val="70000"/>
              </a:lnSpc>
              <a:buNone/>
            </a:pPr>
            <a:endParaRPr lang="en-GB" sz="2000" dirty="0"/>
          </a:p>
        </p:txBody>
      </p:sp>
      <p:sp>
        <p:nvSpPr>
          <p:cNvPr id="6" name="Slide Number Placeholder 5">
            <a:extLst>
              <a:ext uri="{FF2B5EF4-FFF2-40B4-BE49-F238E27FC236}">
                <a16:creationId xmlns:a16="http://schemas.microsoft.com/office/drawing/2014/main" id="{8C3CE412-72E7-FC78-19A6-9274B369C59F}"/>
              </a:ext>
            </a:extLst>
          </p:cNvPr>
          <p:cNvSpPr>
            <a:spLocks noGrp="1"/>
          </p:cNvSpPr>
          <p:nvPr>
            <p:ph type="sldNum" sz="quarter" idx="12"/>
          </p:nvPr>
        </p:nvSpPr>
        <p:spPr/>
        <p:txBody>
          <a:bodyPr/>
          <a:lstStyle/>
          <a:p>
            <a:pPr lvl="0"/>
            <a:fld id="{AF05C9A8-6EC7-4C4B-BFC0-311136F646C5}" type="slidenum">
              <a:rPr lang="en-GB" smtClean="0"/>
              <a:t>11</a:t>
            </a:fld>
            <a:endParaRPr lang="en-GB"/>
          </a:p>
        </p:txBody>
      </p:sp>
      <p:pic>
        <p:nvPicPr>
          <p:cNvPr id="5" name="Picture 4">
            <a:extLst>
              <a:ext uri="{FF2B5EF4-FFF2-40B4-BE49-F238E27FC236}">
                <a16:creationId xmlns:a16="http://schemas.microsoft.com/office/drawing/2014/main" id="{A8020861-45AD-F51B-62AB-1B7E25681617}"/>
              </a:ext>
            </a:extLst>
          </p:cNvPr>
          <p:cNvPicPr>
            <a:picLocks noChangeAspect="1"/>
          </p:cNvPicPr>
          <p:nvPr/>
        </p:nvPicPr>
        <p:blipFill>
          <a:blip r:embed="rId2"/>
          <a:stretch>
            <a:fillRect/>
          </a:stretch>
        </p:blipFill>
        <p:spPr>
          <a:xfrm>
            <a:off x="5219700" y="1478607"/>
            <a:ext cx="4394201" cy="342705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BFD6-5ED2-5F52-3249-F836ADE5EE61}"/>
              </a:ext>
            </a:extLst>
          </p:cNvPr>
          <p:cNvSpPr txBox="1">
            <a:spLocks noGrp="1"/>
          </p:cNvSpPr>
          <p:nvPr>
            <p:ph type="title"/>
          </p:nvPr>
        </p:nvSpPr>
        <p:spPr>
          <a:xfrm>
            <a:off x="838203" y="57332"/>
            <a:ext cx="10515600" cy="623703"/>
          </a:xfrm>
        </p:spPr>
        <p:txBody>
          <a:bodyPr/>
          <a:lstStyle/>
          <a:p>
            <a:pPr lvl="0"/>
            <a:r>
              <a:rPr lang="en-GB" sz="2800" dirty="0">
                <a:solidFill>
                  <a:srgbClr val="4E95D9"/>
                </a:solidFill>
              </a:rPr>
              <a:t>12. ❓Advanced Questioning Techniques</a:t>
            </a:r>
          </a:p>
        </p:txBody>
      </p:sp>
      <p:sp>
        <p:nvSpPr>
          <p:cNvPr id="6" name="Slide Number Placeholder 5">
            <a:extLst>
              <a:ext uri="{FF2B5EF4-FFF2-40B4-BE49-F238E27FC236}">
                <a16:creationId xmlns:a16="http://schemas.microsoft.com/office/drawing/2014/main" id="{39EEA423-54F3-D68B-9566-8EEF73A19CBF}"/>
              </a:ext>
            </a:extLst>
          </p:cNvPr>
          <p:cNvSpPr>
            <a:spLocks noGrp="1"/>
          </p:cNvSpPr>
          <p:nvPr>
            <p:ph type="sldNum" sz="quarter" idx="12"/>
          </p:nvPr>
        </p:nvSpPr>
        <p:spPr/>
        <p:txBody>
          <a:bodyPr/>
          <a:lstStyle/>
          <a:p>
            <a:pPr lvl="0"/>
            <a:fld id="{AF05C9A8-6EC7-4C4B-BFC0-311136F646C5}" type="slidenum">
              <a:rPr lang="en-GB" smtClean="0"/>
              <a:t>12</a:t>
            </a:fld>
            <a:endParaRPr lang="en-GB"/>
          </a:p>
        </p:txBody>
      </p:sp>
      <p:pic>
        <p:nvPicPr>
          <p:cNvPr id="5" name="Picture 4">
            <a:extLst>
              <a:ext uri="{FF2B5EF4-FFF2-40B4-BE49-F238E27FC236}">
                <a16:creationId xmlns:a16="http://schemas.microsoft.com/office/drawing/2014/main" id="{3ACC0AFC-4EE0-C607-2A5E-3735C9128E61}"/>
              </a:ext>
            </a:extLst>
          </p:cNvPr>
          <p:cNvPicPr>
            <a:picLocks noChangeAspect="1"/>
          </p:cNvPicPr>
          <p:nvPr/>
        </p:nvPicPr>
        <p:blipFill>
          <a:blip r:embed="rId2"/>
          <a:stretch>
            <a:fillRect/>
          </a:stretch>
        </p:blipFill>
        <p:spPr>
          <a:xfrm>
            <a:off x="8414066" y="3125178"/>
            <a:ext cx="3777933" cy="2154184"/>
          </a:xfrm>
          <a:prstGeom prst="rect">
            <a:avLst/>
          </a:prstGeom>
        </p:spPr>
      </p:pic>
      <p:graphicFrame>
        <p:nvGraphicFramePr>
          <p:cNvPr id="8" name="Content Placeholder 7">
            <a:extLst>
              <a:ext uri="{FF2B5EF4-FFF2-40B4-BE49-F238E27FC236}">
                <a16:creationId xmlns:a16="http://schemas.microsoft.com/office/drawing/2014/main" id="{787CCB5C-B31B-026C-98EB-B9544B3AB865}"/>
              </a:ext>
            </a:extLst>
          </p:cNvPr>
          <p:cNvGraphicFramePr>
            <a:graphicFrameLocks noGrp="1"/>
          </p:cNvGraphicFramePr>
          <p:nvPr>
            <p:ph idx="1"/>
            <p:extLst>
              <p:ext uri="{D42A27DB-BD31-4B8C-83A1-F6EECF244321}">
                <p14:modId xmlns:p14="http://schemas.microsoft.com/office/powerpoint/2010/main" val="166073917"/>
              </p:ext>
            </p:extLst>
          </p:nvPr>
        </p:nvGraphicFramePr>
        <p:xfrm>
          <a:off x="677863" y="1472905"/>
          <a:ext cx="8596312" cy="2204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7">
            <a:extLst>
              <a:ext uri="{FF2B5EF4-FFF2-40B4-BE49-F238E27FC236}">
                <a16:creationId xmlns:a16="http://schemas.microsoft.com/office/drawing/2014/main" id="{37BCEAFB-27AD-2A9F-D87B-93B41125104C}"/>
              </a:ext>
            </a:extLst>
          </p:cNvPr>
          <p:cNvGraphicFramePr>
            <a:graphicFrameLocks/>
          </p:cNvGraphicFramePr>
          <p:nvPr>
            <p:extLst>
              <p:ext uri="{D42A27DB-BD31-4B8C-83A1-F6EECF244321}">
                <p14:modId xmlns:p14="http://schemas.microsoft.com/office/powerpoint/2010/main" val="771355235"/>
              </p:ext>
            </p:extLst>
          </p:nvPr>
        </p:nvGraphicFramePr>
        <p:xfrm>
          <a:off x="830263" y="1625305"/>
          <a:ext cx="8596312" cy="220432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3" name="Content Placeholder 7">
            <a:extLst>
              <a:ext uri="{FF2B5EF4-FFF2-40B4-BE49-F238E27FC236}">
                <a16:creationId xmlns:a16="http://schemas.microsoft.com/office/drawing/2014/main" id="{C4240941-DA2D-A287-D621-C1B1EA77ABBF}"/>
              </a:ext>
            </a:extLst>
          </p:cNvPr>
          <p:cNvGraphicFramePr>
            <a:graphicFrameLocks/>
          </p:cNvGraphicFramePr>
          <p:nvPr>
            <p:extLst>
              <p:ext uri="{D42A27DB-BD31-4B8C-83A1-F6EECF244321}">
                <p14:modId xmlns:p14="http://schemas.microsoft.com/office/powerpoint/2010/main" val="3761200379"/>
              </p:ext>
            </p:extLst>
          </p:nvPr>
        </p:nvGraphicFramePr>
        <p:xfrm>
          <a:off x="982663" y="1777705"/>
          <a:ext cx="8596312" cy="220432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4" name="Content Placeholder 7">
            <a:extLst>
              <a:ext uri="{FF2B5EF4-FFF2-40B4-BE49-F238E27FC236}">
                <a16:creationId xmlns:a16="http://schemas.microsoft.com/office/drawing/2014/main" id="{15FDA1CB-4DC1-8423-598C-78A0E82260A8}"/>
              </a:ext>
            </a:extLst>
          </p:cNvPr>
          <p:cNvGraphicFramePr>
            <a:graphicFrameLocks/>
          </p:cNvGraphicFramePr>
          <p:nvPr>
            <p:extLst>
              <p:ext uri="{D42A27DB-BD31-4B8C-83A1-F6EECF244321}">
                <p14:modId xmlns:p14="http://schemas.microsoft.com/office/powerpoint/2010/main" val="118337403"/>
              </p:ext>
            </p:extLst>
          </p:nvPr>
        </p:nvGraphicFramePr>
        <p:xfrm>
          <a:off x="1135063" y="1930105"/>
          <a:ext cx="8596312" cy="2204329"/>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5" name="Content Placeholder 7">
            <a:extLst>
              <a:ext uri="{FF2B5EF4-FFF2-40B4-BE49-F238E27FC236}">
                <a16:creationId xmlns:a16="http://schemas.microsoft.com/office/drawing/2014/main" id="{7FADBA88-3C20-E58E-6EAF-9CF3FFD9A9E8}"/>
              </a:ext>
            </a:extLst>
          </p:cNvPr>
          <p:cNvGraphicFramePr>
            <a:graphicFrameLocks/>
          </p:cNvGraphicFramePr>
          <p:nvPr>
            <p:extLst>
              <p:ext uri="{D42A27DB-BD31-4B8C-83A1-F6EECF244321}">
                <p14:modId xmlns:p14="http://schemas.microsoft.com/office/powerpoint/2010/main" val="118337403"/>
              </p:ext>
            </p:extLst>
          </p:nvPr>
        </p:nvGraphicFramePr>
        <p:xfrm>
          <a:off x="1287463" y="2082505"/>
          <a:ext cx="8596312" cy="220432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22" name="Table 21">
            <a:extLst>
              <a:ext uri="{FF2B5EF4-FFF2-40B4-BE49-F238E27FC236}">
                <a16:creationId xmlns:a16="http://schemas.microsoft.com/office/drawing/2014/main" id="{B269DD69-4D0D-E852-47B3-FF7DAECE363C}"/>
              </a:ext>
            </a:extLst>
          </p:cNvPr>
          <p:cNvGraphicFramePr>
            <a:graphicFrameLocks noGrp="1"/>
          </p:cNvGraphicFramePr>
          <p:nvPr>
            <p:extLst>
              <p:ext uri="{D42A27DB-BD31-4B8C-83A1-F6EECF244321}">
                <p14:modId xmlns:p14="http://schemas.microsoft.com/office/powerpoint/2010/main" val="4222865648"/>
              </p:ext>
            </p:extLst>
          </p:nvPr>
        </p:nvGraphicFramePr>
        <p:xfrm>
          <a:off x="177165" y="773819"/>
          <a:ext cx="8128000" cy="2103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5776505"/>
                    </a:ext>
                  </a:extLst>
                </a:gridCol>
                <a:gridCol w="4064000">
                  <a:extLst>
                    <a:ext uri="{9D8B030D-6E8A-4147-A177-3AD203B41FA5}">
                      <a16:colId xmlns:a16="http://schemas.microsoft.com/office/drawing/2014/main" val="2284733958"/>
                    </a:ext>
                  </a:extLst>
                </a:gridCol>
              </a:tblGrid>
              <a:tr h="741485">
                <a:tc>
                  <a:txBody>
                    <a:bodyPr/>
                    <a:lstStyle/>
                    <a:p>
                      <a:pPr marL="342900" indent="-342900">
                        <a:buAutoNum type="arabicPeriod"/>
                      </a:pPr>
                      <a:r>
                        <a:rPr lang="en-GB" dirty="0"/>
                        <a:t>👤 Behavioural Questions</a:t>
                      </a:r>
                    </a:p>
                    <a:p>
                      <a:pPr marL="0" indent="0">
                        <a:buNone/>
                      </a:pPr>
                      <a:r>
                        <a:rPr lang="en-US" dirty="0"/>
                        <a:t>Example: Tell us about a time you managed resistance to change.</a:t>
                      </a:r>
                      <a:endParaRPr lang="en-GB" dirty="0"/>
                    </a:p>
                  </a:txBody>
                  <a:tcPr/>
                </a:tc>
                <a:tc>
                  <a:txBody>
                    <a:bodyPr/>
                    <a:lstStyle/>
                    <a:p>
                      <a:r>
                        <a:rPr lang="en-GB" dirty="0"/>
                        <a:t>3. 💭 Situational Questions</a:t>
                      </a:r>
                    </a:p>
                    <a:p>
                      <a:r>
                        <a:rPr lang="en-US" dirty="0"/>
                        <a:t>Example: What would you do if employees resisted a new technology system?</a:t>
                      </a:r>
                      <a:endParaRPr lang="en-GB" dirty="0"/>
                    </a:p>
                  </a:txBody>
                  <a:tcPr/>
                </a:tc>
                <a:extLst>
                  <a:ext uri="{0D108BD9-81ED-4DB2-BD59-A6C34878D82A}">
                    <a16:rowId xmlns:a16="http://schemas.microsoft.com/office/drawing/2014/main" val="76183666"/>
                  </a:ext>
                </a:extLst>
              </a:tr>
              <a:tr h="741485">
                <a:tc>
                  <a:txBody>
                    <a:bodyPr/>
                    <a:lstStyle/>
                    <a:p>
                      <a:r>
                        <a:rPr lang="en-GB" dirty="0"/>
                        <a:t>2. 🎯 Competency-Based Questions</a:t>
                      </a:r>
                    </a:p>
                    <a:p>
                      <a:r>
                        <a:rPr lang="en-GB" dirty="0"/>
                        <a:t>Example: Describe a successful transformation project.</a:t>
                      </a:r>
                    </a:p>
                  </a:txBody>
                  <a:tcPr/>
                </a:tc>
                <a:tc>
                  <a:txBody>
                    <a:bodyPr/>
                    <a:lstStyle/>
                    <a:p>
                      <a:r>
                        <a:rPr lang="en-US" dirty="0"/>
                        <a:t>4. 🔍 Probing Questions</a:t>
                      </a:r>
                    </a:p>
                    <a:p>
                      <a:r>
                        <a:rPr lang="en-US" dirty="0"/>
                        <a:t>Example: What specific actions did you take?</a:t>
                      </a:r>
                      <a:endParaRPr lang="en-GB" dirty="0"/>
                    </a:p>
                  </a:txBody>
                  <a:tcPr/>
                </a:tc>
                <a:extLst>
                  <a:ext uri="{0D108BD9-81ED-4DB2-BD59-A6C34878D82A}">
                    <a16:rowId xmlns:a16="http://schemas.microsoft.com/office/drawing/2014/main" val="1531698145"/>
                  </a:ext>
                </a:extLst>
              </a:tr>
            </a:tbl>
          </a:graphicData>
        </a:graphic>
      </p:graphicFrame>
      <p:sp>
        <p:nvSpPr>
          <p:cNvPr id="24" name="TextBox 23">
            <a:extLst>
              <a:ext uri="{FF2B5EF4-FFF2-40B4-BE49-F238E27FC236}">
                <a16:creationId xmlns:a16="http://schemas.microsoft.com/office/drawing/2014/main" id="{BC27CAA1-C84F-17AE-1E40-694CDE73BB5A}"/>
              </a:ext>
            </a:extLst>
          </p:cNvPr>
          <p:cNvSpPr txBox="1"/>
          <p:nvPr/>
        </p:nvSpPr>
        <p:spPr>
          <a:xfrm>
            <a:off x="177164" y="3576026"/>
            <a:ext cx="8009905" cy="2031325"/>
          </a:xfrm>
          <a:prstGeom prst="rect">
            <a:avLst/>
          </a:prstGeom>
          <a:noFill/>
        </p:spPr>
        <p:txBody>
          <a:bodyPr wrap="square">
            <a:spAutoFit/>
          </a:bodyPr>
          <a:lstStyle/>
          <a:p>
            <a:r>
              <a:rPr lang="en-US" dirty="0">
                <a:solidFill>
                  <a:srgbClr val="00B0F0"/>
                </a:solidFill>
              </a:rPr>
              <a:t>Importance</a:t>
            </a:r>
          </a:p>
          <a:p>
            <a:r>
              <a:rPr lang="en-US" dirty="0">
                <a:solidFill>
                  <a:srgbClr val="FF0000"/>
                </a:solidFill>
              </a:rPr>
              <a:t>Combining behavioral, competency based, situational and probing questions provides deeper insight into candidates’ leadership, problem-solving and change management capabilities. This helps Tesco select employees who can effectively support organizational transformation and adapt to technological and operational change (Armstrong and Taylor, 2023; Legge, 2005).</a:t>
            </a:r>
            <a:endParaRPr lang="en-GB" dirty="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94E89-72F4-792E-68F2-3DD54309E6B5}"/>
              </a:ext>
            </a:extLst>
          </p:cNvPr>
          <p:cNvSpPr txBox="1">
            <a:spLocks noGrp="1"/>
          </p:cNvSpPr>
          <p:nvPr>
            <p:ph type="title"/>
          </p:nvPr>
        </p:nvSpPr>
        <p:spPr>
          <a:xfrm>
            <a:off x="838203" y="0"/>
            <a:ext cx="10515600" cy="528011"/>
          </a:xfrm>
        </p:spPr>
        <p:txBody>
          <a:bodyPr/>
          <a:lstStyle/>
          <a:p>
            <a:pPr lvl="0"/>
            <a:r>
              <a:rPr lang="en-GB" sz="2800" dirty="0">
                <a:solidFill>
                  <a:srgbClr val="163E64"/>
                </a:solidFill>
              </a:rPr>
              <a:t>13. ⚖️Face to Face vs Virtual Interviews</a:t>
            </a:r>
          </a:p>
        </p:txBody>
      </p:sp>
      <p:graphicFrame>
        <p:nvGraphicFramePr>
          <p:cNvPr id="3" name="Content Placeholder 3">
            <a:extLst>
              <a:ext uri="{FF2B5EF4-FFF2-40B4-BE49-F238E27FC236}">
                <a16:creationId xmlns:a16="http://schemas.microsoft.com/office/drawing/2014/main" id="{8E095F31-CBE6-7F89-4048-99B83C1E89D4}"/>
              </a:ext>
            </a:extLst>
          </p:cNvPr>
          <p:cNvGraphicFramePr>
            <a:graphicFrameLocks noGrp="1"/>
          </p:cNvGraphicFramePr>
          <p:nvPr>
            <p:ph idx="1"/>
            <p:extLst>
              <p:ext uri="{D42A27DB-BD31-4B8C-83A1-F6EECF244321}">
                <p14:modId xmlns:p14="http://schemas.microsoft.com/office/powerpoint/2010/main" val="589169870"/>
              </p:ext>
            </p:extLst>
          </p:nvPr>
        </p:nvGraphicFramePr>
        <p:xfrm>
          <a:off x="769527" y="588189"/>
          <a:ext cx="8618586" cy="2791955"/>
        </p:xfrm>
        <a:graphic>
          <a:graphicData uri="http://schemas.openxmlformats.org/drawingml/2006/table">
            <a:tbl>
              <a:tblPr firstRow="1" bandRow="1">
                <a:effectLst/>
                <a:tableStyleId>{5C22544A-7EE6-4342-B048-85BDC9FD1C3A}</a:tableStyleId>
              </a:tblPr>
              <a:tblGrid>
                <a:gridCol w="2872862">
                  <a:extLst>
                    <a:ext uri="{9D8B030D-6E8A-4147-A177-3AD203B41FA5}">
                      <a16:colId xmlns:a16="http://schemas.microsoft.com/office/drawing/2014/main" val="3448420233"/>
                    </a:ext>
                  </a:extLst>
                </a:gridCol>
                <a:gridCol w="2872862">
                  <a:extLst>
                    <a:ext uri="{9D8B030D-6E8A-4147-A177-3AD203B41FA5}">
                      <a16:colId xmlns:a16="http://schemas.microsoft.com/office/drawing/2014/main" val="3954341888"/>
                    </a:ext>
                  </a:extLst>
                </a:gridCol>
                <a:gridCol w="2872862">
                  <a:extLst>
                    <a:ext uri="{9D8B030D-6E8A-4147-A177-3AD203B41FA5}">
                      <a16:colId xmlns:a16="http://schemas.microsoft.com/office/drawing/2014/main" val="2062257860"/>
                    </a:ext>
                  </a:extLst>
                </a:gridCol>
              </a:tblGrid>
              <a:tr h="346648">
                <a:tc>
                  <a:txBody>
                    <a:bodyPr/>
                    <a:lstStyle/>
                    <a:p>
                      <a:pPr lvl="0"/>
                      <a:r>
                        <a:rPr lang="en-GB" dirty="0"/>
                        <a:t>Criteria⚖️</a:t>
                      </a:r>
                    </a:p>
                  </a:txBody>
                  <a:tcPr/>
                </a:tc>
                <a:tc>
                  <a:txBody>
                    <a:bodyPr/>
                    <a:lstStyle/>
                    <a:p>
                      <a:pPr lvl="0"/>
                      <a:r>
                        <a:rPr lang="en-GB" dirty="0"/>
                        <a:t>Face-to-Face Interview🤝</a:t>
                      </a:r>
                    </a:p>
                  </a:txBody>
                  <a:tcPr/>
                </a:tc>
                <a:tc>
                  <a:txBody>
                    <a:bodyPr/>
                    <a:lstStyle/>
                    <a:p>
                      <a:pPr lvl="0"/>
                      <a:r>
                        <a:rPr lang="en-GB" dirty="0"/>
                        <a:t>Virtual Interview💻</a:t>
                      </a:r>
                    </a:p>
                  </a:txBody>
                  <a:tcPr/>
                </a:tc>
                <a:extLst>
                  <a:ext uri="{0D108BD9-81ED-4DB2-BD59-A6C34878D82A}">
                    <a16:rowId xmlns:a16="http://schemas.microsoft.com/office/drawing/2014/main" val="491807542"/>
                  </a:ext>
                </a:extLst>
              </a:tr>
              <a:tr h="414515">
                <a:tc>
                  <a:txBody>
                    <a:bodyPr/>
                    <a:lstStyle/>
                    <a:p>
                      <a:pPr lvl="0"/>
                      <a:r>
                        <a:rPr lang="en-GB" dirty="0"/>
                        <a:t>Cost</a:t>
                      </a:r>
                    </a:p>
                  </a:txBody>
                  <a:tcPr/>
                </a:tc>
                <a:tc>
                  <a:txBody>
                    <a:bodyPr/>
                    <a:lstStyle/>
                    <a:p>
                      <a:pPr lvl="0"/>
                      <a:r>
                        <a:rPr lang="en-GB" dirty="0"/>
                        <a:t>High</a:t>
                      </a:r>
                    </a:p>
                  </a:txBody>
                  <a:tcPr/>
                </a:tc>
                <a:tc>
                  <a:txBody>
                    <a:bodyPr/>
                    <a:lstStyle/>
                    <a:p>
                      <a:pPr lvl="0"/>
                      <a:r>
                        <a:rPr lang="en-US"/>
                        <a:t>Low</a:t>
                      </a:r>
                      <a:endParaRPr lang="en-GB"/>
                    </a:p>
                  </a:txBody>
                  <a:tcPr/>
                </a:tc>
                <a:extLst>
                  <a:ext uri="{0D108BD9-81ED-4DB2-BD59-A6C34878D82A}">
                    <a16:rowId xmlns:a16="http://schemas.microsoft.com/office/drawing/2014/main" val="2985754167"/>
                  </a:ext>
                </a:extLst>
              </a:tr>
              <a:tr h="362771">
                <a:tc>
                  <a:txBody>
                    <a:bodyPr/>
                    <a:lstStyle/>
                    <a:p>
                      <a:pPr lvl="0"/>
                      <a:r>
                        <a:rPr lang="en-US" dirty="0"/>
                        <a:t>Flexibility </a:t>
                      </a:r>
                      <a:endParaRPr lang="en-GB" dirty="0"/>
                    </a:p>
                  </a:txBody>
                  <a:tcPr/>
                </a:tc>
                <a:tc>
                  <a:txBody>
                    <a:bodyPr/>
                    <a:lstStyle/>
                    <a:p>
                      <a:pPr lvl="0"/>
                      <a:r>
                        <a:rPr lang="en-US" dirty="0"/>
                        <a:t>Medium</a:t>
                      </a:r>
                      <a:endParaRPr lang="en-GB" dirty="0"/>
                    </a:p>
                  </a:txBody>
                  <a:tcPr/>
                </a:tc>
                <a:tc>
                  <a:txBody>
                    <a:bodyPr/>
                    <a:lstStyle/>
                    <a:p>
                      <a:pPr lvl="0"/>
                      <a:r>
                        <a:rPr lang="en-US"/>
                        <a:t>High</a:t>
                      </a:r>
                      <a:endParaRPr lang="en-GB"/>
                    </a:p>
                  </a:txBody>
                  <a:tcPr/>
                </a:tc>
                <a:extLst>
                  <a:ext uri="{0D108BD9-81ED-4DB2-BD59-A6C34878D82A}">
                    <a16:rowId xmlns:a16="http://schemas.microsoft.com/office/drawing/2014/main" val="3436412544"/>
                  </a:ext>
                </a:extLst>
              </a:tr>
              <a:tr h="352694">
                <a:tc>
                  <a:txBody>
                    <a:bodyPr/>
                    <a:lstStyle/>
                    <a:p>
                      <a:pPr lvl="0"/>
                      <a:r>
                        <a:rPr lang="en-US" dirty="0"/>
                        <a:t>Travel </a:t>
                      </a:r>
                      <a:endParaRPr lang="en-GB" dirty="0"/>
                    </a:p>
                  </a:txBody>
                  <a:tcPr/>
                </a:tc>
                <a:tc>
                  <a:txBody>
                    <a:bodyPr/>
                    <a:lstStyle/>
                    <a:p>
                      <a:pPr lvl="0"/>
                      <a:r>
                        <a:rPr lang="en-US" dirty="0"/>
                        <a:t>R</a:t>
                      </a:r>
                      <a:r>
                        <a:rPr lang="en-GB" dirty="0" err="1"/>
                        <a:t>equired</a:t>
                      </a:r>
                      <a:endParaRPr lang="en-GB" dirty="0"/>
                    </a:p>
                  </a:txBody>
                  <a:tcPr/>
                </a:tc>
                <a:tc>
                  <a:txBody>
                    <a:bodyPr/>
                    <a:lstStyle/>
                    <a:p>
                      <a:pPr lvl="0"/>
                      <a:r>
                        <a:rPr lang="en-GB" dirty="0"/>
                        <a:t>Not Required</a:t>
                      </a:r>
                    </a:p>
                  </a:txBody>
                  <a:tcPr/>
                </a:tc>
                <a:extLst>
                  <a:ext uri="{0D108BD9-81ED-4DB2-BD59-A6C34878D82A}">
                    <a16:rowId xmlns:a16="http://schemas.microsoft.com/office/drawing/2014/main" val="493005320"/>
                  </a:ext>
                </a:extLst>
              </a:tr>
              <a:tr h="346648">
                <a:tc>
                  <a:txBody>
                    <a:bodyPr/>
                    <a:lstStyle/>
                    <a:p>
                      <a:pPr lvl="0"/>
                      <a:r>
                        <a:rPr lang="en-US" dirty="0"/>
                        <a:t>Rapport</a:t>
                      </a:r>
                      <a:endParaRPr lang="en-GB" dirty="0"/>
                    </a:p>
                  </a:txBody>
                  <a:tcPr/>
                </a:tc>
                <a:tc>
                  <a:txBody>
                    <a:bodyPr/>
                    <a:lstStyle/>
                    <a:p>
                      <a:pPr lvl="0"/>
                      <a:r>
                        <a:rPr lang="en-GB" dirty="0"/>
                        <a:t>High</a:t>
                      </a:r>
                    </a:p>
                  </a:txBody>
                  <a:tcPr/>
                </a:tc>
                <a:tc>
                  <a:txBody>
                    <a:bodyPr/>
                    <a:lstStyle/>
                    <a:p>
                      <a:pPr lvl="0"/>
                      <a:r>
                        <a:rPr lang="en-US" dirty="0"/>
                        <a:t>M</a:t>
                      </a:r>
                      <a:r>
                        <a:rPr lang="en-GB" dirty="0" err="1"/>
                        <a:t>edium</a:t>
                      </a:r>
                      <a:endParaRPr lang="en-GB" dirty="0"/>
                    </a:p>
                  </a:txBody>
                  <a:tcPr/>
                </a:tc>
                <a:extLst>
                  <a:ext uri="{0D108BD9-81ED-4DB2-BD59-A6C34878D82A}">
                    <a16:rowId xmlns:a16="http://schemas.microsoft.com/office/drawing/2014/main" val="3596079509"/>
                  </a:ext>
                </a:extLst>
              </a:tr>
              <a:tr h="606634">
                <a:tc>
                  <a:txBody>
                    <a:bodyPr/>
                    <a:lstStyle/>
                    <a:p>
                      <a:pPr lvl="0"/>
                      <a:r>
                        <a:rPr lang="en-US" dirty="0"/>
                        <a:t>Talent Pool</a:t>
                      </a:r>
                      <a:endParaRPr lang="en-GB" dirty="0"/>
                    </a:p>
                  </a:txBody>
                  <a:tcPr/>
                </a:tc>
                <a:tc>
                  <a:txBody>
                    <a:bodyPr/>
                    <a:lstStyle/>
                    <a:p>
                      <a:pPr lvl="0"/>
                      <a:r>
                        <a:rPr lang="en-US" dirty="0"/>
                        <a:t>Limited</a:t>
                      </a:r>
                      <a:endParaRPr lang="en-GB" dirty="0"/>
                    </a:p>
                  </a:txBody>
                  <a:tcPr/>
                </a:tc>
                <a:tc>
                  <a:txBody>
                    <a:bodyPr/>
                    <a:lstStyle/>
                    <a:p>
                      <a:pPr lvl="0"/>
                      <a:r>
                        <a:rPr lang="en-GB" dirty="0"/>
                        <a:t>Wider</a:t>
                      </a:r>
                    </a:p>
                    <a:p>
                      <a:pPr lvl="0"/>
                      <a:endParaRPr lang="en-GB" dirty="0"/>
                    </a:p>
                  </a:txBody>
                  <a:tcPr/>
                </a:tc>
                <a:extLst>
                  <a:ext uri="{0D108BD9-81ED-4DB2-BD59-A6C34878D82A}">
                    <a16:rowId xmlns:a16="http://schemas.microsoft.com/office/drawing/2014/main" val="1320388854"/>
                  </a:ext>
                </a:extLst>
              </a:tr>
            </a:tbl>
          </a:graphicData>
        </a:graphic>
      </p:graphicFrame>
      <p:sp>
        <p:nvSpPr>
          <p:cNvPr id="6" name="Slide Number Placeholder 5">
            <a:extLst>
              <a:ext uri="{FF2B5EF4-FFF2-40B4-BE49-F238E27FC236}">
                <a16:creationId xmlns:a16="http://schemas.microsoft.com/office/drawing/2014/main" id="{AFA66FD1-EA7A-6B90-3266-D0FA2047C5C8}"/>
              </a:ext>
            </a:extLst>
          </p:cNvPr>
          <p:cNvSpPr>
            <a:spLocks noGrp="1"/>
          </p:cNvSpPr>
          <p:nvPr>
            <p:ph type="sldNum" sz="quarter" idx="12"/>
          </p:nvPr>
        </p:nvSpPr>
        <p:spPr/>
        <p:txBody>
          <a:bodyPr/>
          <a:lstStyle/>
          <a:p>
            <a:pPr lvl="0"/>
            <a:fld id="{AF05C9A8-6EC7-4C4B-BFC0-311136F646C5}" type="slidenum">
              <a:rPr lang="en-GB" smtClean="0"/>
              <a:t>13</a:t>
            </a:fld>
            <a:endParaRPr lang="en-GB"/>
          </a:p>
        </p:txBody>
      </p:sp>
      <p:sp>
        <p:nvSpPr>
          <p:cNvPr id="4" name="TextBox 5">
            <a:extLst>
              <a:ext uri="{FF2B5EF4-FFF2-40B4-BE49-F238E27FC236}">
                <a16:creationId xmlns:a16="http://schemas.microsoft.com/office/drawing/2014/main" id="{27158E17-9641-E455-3DAA-4A11C17DD918}"/>
              </a:ext>
            </a:extLst>
          </p:cNvPr>
          <p:cNvSpPr txBox="1"/>
          <p:nvPr/>
        </p:nvSpPr>
        <p:spPr>
          <a:xfrm>
            <a:off x="769527" y="4137004"/>
            <a:ext cx="6187864" cy="1600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dirty="0">
                <a:solidFill>
                  <a:srgbClr val="0070C0"/>
                </a:solidFill>
                <a:uFillTx/>
                <a:latin typeface="Aptos"/>
              </a:rPr>
              <a:t>Recommendation</a:t>
            </a:r>
          </a:p>
          <a:p>
            <a:pPr lvl="0" defTabSz="914400">
              <a:defRPr sz="1800" b="0" i="0" u="none" strike="noStrike" kern="0" cap="none" spc="0" baseline="0">
                <a:solidFill>
                  <a:srgbClr val="000000"/>
                </a:solidFill>
                <a:uFillTx/>
              </a:defRPr>
            </a:pPr>
            <a:r>
              <a:rPr lang="en-GB" sz="1600" dirty="0">
                <a:solidFill>
                  <a:srgbClr val="FF0000"/>
                </a:solidFill>
              </a:rPr>
              <a:t>Virtual interviews are recommended for initial screening because they are cost-effective and provide access to a wider talent pool. Face-to-face interviews are more suitable for final-stage selection as they allow better assessment of interpersonal skills and organisational fit (Taylor, 2019).</a:t>
            </a:r>
          </a:p>
        </p:txBody>
      </p:sp>
      <p:pic>
        <p:nvPicPr>
          <p:cNvPr id="5" name="Picture 7" descr="Two people shaking hands">
            <a:extLst>
              <a:ext uri="{FF2B5EF4-FFF2-40B4-BE49-F238E27FC236}">
                <a16:creationId xmlns:a16="http://schemas.microsoft.com/office/drawing/2014/main" id="{6E884EDB-714A-E272-75A5-5F7DCEC34B1C}"/>
              </a:ext>
            </a:extLst>
          </p:cNvPr>
          <p:cNvPicPr>
            <a:picLocks noChangeAspect="1"/>
          </p:cNvPicPr>
          <p:nvPr/>
        </p:nvPicPr>
        <p:blipFill>
          <a:blip r:embed="rId2"/>
          <a:stretch>
            <a:fillRect/>
          </a:stretch>
        </p:blipFill>
        <p:spPr>
          <a:xfrm>
            <a:off x="7697535" y="4589240"/>
            <a:ext cx="3381155" cy="1760704"/>
          </a:xfrm>
          <a:prstGeom prst="rect">
            <a:avLst/>
          </a:prstGeom>
          <a:noFill/>
          <a:ln cap="flat">
            <a:noFill/>
          </a:ln>
        </p:spPr>
      </p:pic>
      <p:graphicFrame>
        <p:nvGraphicFramePr>
          <p:cNvPr id="7" name="Table 6">
            <a:extLst>
              <a:ext uri="{FF2B5EF4-FFF2-40B4-BE49-F238E27FC236}">
                <a16:creationId xmlns:a16="http://schemas.microsoft.com/office/drawing/2014/main" id="{7F27D582-5122-C768-904A-D4DB5C211EB5}"/>
              </a:ext>
            </a:extLst>
          </p:cNvPr>
          <p:cNvGraphicFramePr>
            <a:graphicFrameLocks noGrp="1"/>
          </p:cNvGraphicFramePr>
          <p:nvPr>
            <p:extLst>
              <p:ext uri="{D42A27DB-BD31-4B8C-83A1-F6EECF244321}">
                <p14:modId xmlns:p14="http://schemas.microsoft.com/office/powerpoint/2010/main" val="4077418682"/>
              </p:ext>
            </p:extLst>
          </p:nvPr>
        </p:nvGraphicFramePr>
        <p:xfrm>
          <a:off x="769527" y="2788920"/>
          <a:ext cx="8618586" cy="1280160"/>
        </p:xfrm>
        <a:graphic>
          <a:graphicData uri="http://schemas.openxmlformats.org/drawingml/2006/table">
            <a:tbl>
              <a:tblPr firstRow="1" bandRow="1">
                <a:tableStyleId>{5C22544A-7EE6-4342-B048-85BDC9FD1C3A}</a:tableStyleId>
              </a:tblPr>
              <a:tblGrid>
                <a:gridCol w="2872862">
                  <a:extLst>
                    <a:ext uri="{9D8B030D-6E8A-4147-A177-3AD203B41FA5}">
                      <a16:colId xmlns:a16="http://schemas.microsoft.com/office/drawing/2014/main" val="3354872165"/>
                    </a:ext>
                  </a:extLst>
                </a:gridCol>
                <a:gridCol w="2872862">
                  <a:extLst>
                    <a:ext uri="{9D8B030D-6E8A-4147-A177-3AD203B41FA5}">
                      <a16:colId xmlns:a16="http://schemas.microsoft.com/office/drawing/2014/main" val="3562062860"/>
                    </a:ext>
                  </a:extLst>
                </a:gridCol>
                <a:gridCol w="2872862">
                  <a:extLst>
                    <a:ext uri="{9D8B030D-6E8A-4147-A177-3AD203B41FA5}">
                      <a16:colId xmlns:a16="http://schemas.microsoft.com/office/drawing/2014/main" val="134363623"/>
                    </a:ext>
                  </a:extLst>
                </a:gridCol>
              </a:tblGrid>
              <a:tr h="244942">
                <a:tc>
                  <a:txBody>
                    <a:bodyPr/>
                    <a:lstStyle/>
                    <a:p>
                      <a:r>
                        <a:rPr lang="en-US" b="0" dirty="0"/>
                        <a:t>Communication </a:t>
                      </a:r>
                      <a:endParaRPr lang="en-GB" b="0" dirty="0"/>
                    </a:p>
                  </a:txBody>
                  <a:tcPr/>
                </a:tc>
                <a:tc>
                  <a:txBody>
                    <a:bodyPr/>
                    <a:lstStyle/>
                    <a:p>
                      <a:r>
                        <a:rPr lang="en-US" b="0" dirty="0"/>
                        <a:t>Stronger Personal Interaction</a:t>
                      </a:r>
                      <a:endParaRPr lang="en-GB" b="0" dirty="0"/>
                    </a:p>
                  </a:txBody>
                  <a:tcPr/>
                </a:tc>
                <a:tc>
                  <a:txBody>
                    <a:bodyPr/>
                    <a:lstStyle/>
                    <a:p>
                      <a:r>
                        <a:rPr lang="en-US" b="0" dirty="0"/>
                        <a:t>Technology Dependent</a:t>
                      </a:r>
                      <a:endParaRPr lang="en-GB" b="0" dirty="0"/>
                    </a:p>
                  </a:txBody>
                  <a:tcPr/>
                </a:tc>
                <a:extLst>
                  <a:ext uri="{0D108BD9-81ED-4DB2-BD59-A6C34878D82A}">
                    <a16:rowId xmlns:a16="http://schemas.microsoft.com/office/drawing/2014/main" val="447271610"/>
                  </a:ext>
                </a:extLst>
              </a:tr>
              <a:tr h="471329">
                <a:tc>
                  <a:txBody>
                    <a:bodyPr/>
                    <a:lstStyle/>
                    <a:p>
                      <a:r>
                        <a:rPr lang="en-US" dirty="0"/>
                        <a:t>Body Language Assessment</a:t>
                      </a:r>
                      <a:endParaRPr lang="en-GB" dirty="0"/>
                    </a:p>
                  </a:txBody>
                  <a:tcPr/>
                </a:tc>
                <a:tc>
                  <a:txBody>
                    <a:bodyPr/>
                    <a:lstStyle/>
                    <a:p>
                      <a:r>
                        <a:rPr lang="en-US" dirty="0"/>
                        <a:t>Strong </a:t>
                      </a:r>
                      <a:endParaRPr lang="en-GB" dirty="0"/>
                    </a:p>
                  </a:txBody>
                  <a:tcPr/>
                </a:tc>
                <a:tc>
                  <a:txBody>
                    <a:bodyPr/>
                    <a:lstStyle/>
                    <a:p>
                      <a:r>
                        <a:rPr lang="en-US" dirty="0"/>
                        <a:t>Limited</a:t>
                      </a:r>
                      <a:endParaRPr lang="en-GB" dirty="0"/>
                    </a:p>
                  </a:txBody>
                  <a:tcPr/>
                </a:tc>
                <a:extLst>
                  <a:ext uri="{0D108BD9-81ED-4DB2-BD59-A6C34878D82A}">
                    <a16:rowId xmlns:a16="http://schemas.microsoft.com/office/drawing/2014/main" val="3242541699"/>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952B-1AE6-3067-C8AB-875FBCA8C6E2}"/>
              </a:ext>
            </a:extLst>
          </p:cNvPr>
          <p:cNvSpPr txBox="1">
            <a:spLocks noGrp="1"/>
          </p:cNvSpPr>
          <p:nvPr>
            <p:ph type="title"/>
          </p:nvPr>
        </p:nvSpPr>
        <p:spPr>
          <a:xfrm>
            <a:off x="838203" y="0"/>
            <a:ext cx="10515600" cy="744385"/>
          </a:xfrm>
        </p:spPr>
        <p:txBody>
          <a:bodyPr/>
          <a:lstStyle/>
          <a:p>
            <a:pPr lvl="0"/>
            <a:r>
              <a:rPr lang="en-GB" sz="2800" dirty="0"/>
              <a:t>14. 🎯Strategic Recommendations and Conclusion</a:t>
            </a:r>
          </a:p>
        </p:txBody>
      </p:sp>
      <p:sp>
        <p:nvSpPr>
          <p:cNvPr id="3" name="Content Placeholder 2">
            <a:extLst>
              <a:ext uri="{FF2B5EF4-FFF2-40B4-BE49-F238E27FC236}">
                <a16:creationId xmlns:a16="http://schemas.microsoft.com/office/drawing/2014/main" id="{8F7F9036-04A0-4D6E-EEAE-9407834CC7FD}"/>
              </a:ext>
            </a:extLst>
          </p:cNvPr>
          <p:cNvSpPr txBox="1">
            <a:spLocks noGrp="1"/>
          </p:cNvSpPr>
          <p:nvPr>
            <p:ph idx="1"/>
          </p:nvPr>
        </p:nvSpPr>
        <p:spPr>
          <a:xfrm>
            <a:off x="838203" y="1006918"/>
            <a:ext cx="10515600" cy="5712860"/>
          </a:xfrm>
        </p:spPr>
        <p:txBody>
          <a:bodyPr>
            <a:normAutofit/>
          </a:bodyPr>
          <a:lstStyle/>
          <a:p>
            <a:pPr marL="0" lvl="0" indent="0">
              <a:buNone/>
            </a:pPr>
            <a:r>
              <a:rPr lang="en-GB" b="1" dirty="0">
                <a:solidFill>
                  <a:srgbClr val="0070C0"/>
                </a:solidFill>
              </a:rPr>
              <a:t>Recommendations</a:t>
            </a:r>
          </a:p>
          <a:p>
            <a:pPr marL="514350" lvl="0" indent="-514350">
              <a:buFont typeface="Aptos Display"/>
              <a:buAutoNum type="arabicPeriod"/>
            </a:pPr>
            <a:r>
              <a:rPr lang="en-US" dirty="0">
                <a:solidFill>
                  <a:schemeClr val="bg2">
                    <a:lumMod val="25000"/>
                  </a:schemeClr>
                </a:solidFill>
              </a:rPr>
              <a:t>Conduct a comprehensive job analysis.</a:t>
            </a:r>
          </a:p>
          <a:p>
            <a:pPr marL="514350" lvl="0" indent="-514350">
              <a:buFont typeface="Aptos Display"/>
              <a:buAutoNum type="arabicPeriod"/>
            </a:pPr>
            <a:r>
              <a:rPr lang="en-US" dirty="0">
                <a:solidFill>
                  <a:schemeClr val="bg2">
                    <a:lumMod val="25000"/>
                  </a:schemeClr>
                </a:solidFill>
              </a:rPr>
              <a:t>Use competency-based recruitment methods.</a:t>
            </a:r>
          </a:p>
          <a:p>
            <a:pPr marL="514350" lvl="0" indent="-514350">
              <a:buFont typeface="Aptos Display"/>
              <a:buAutoNum type="arabicPeriod"/>
            </a:pPr>
            <a:r>
              <a:rPr lang="en-US" dirty="0">
                <a:solidFill>
                  <a:schemeClr val="bg2">
                    <a:lumMod val="25000"/>
                  </a:schemeClr>
                </a:solidFill>
              </a:rPr>
              <a:t>Apply behavioral and situational questioning.</a:t>
            </a:r>
          </a:p>
          <a:p>
            <a:pPr marL="514350" lvl="0" indent="-514350">
              <a:buFont typeface="Aptos Display"/>
              <a:buAutoNum type="arabicPeriod"/>
            </a:pPr>
            <a:r>
              <a:rPr lang="en-US" dirty="0">
                <a:solidFill>
                  <a:schemeClr val="bg2">
                    <a:lumMod val="25000"/>
                  </a:schemeClr>
                </a:solidFill>
              </a:rPr>
              <a:t>Implement hybrid interview approaches.</a:t>
            </a:r>
          </a:p>
          <a:p>
            <a:pPr marL="514350" lvl="0" indent="-514350">
              <a:buFont typeface="Aptos Display"/>
              <a:buAutoNum type="arabicPeriod"/>
            </a:pPr>
            <a:r>
              <a:rPr lang="en-GB" dirty="0">
                <a:solidFill>
                  <a:schemeClr val="bg2">
                    <a:lumMod val="25000"/>
                  </a:schemeClr>
                </a:solidFill>
              </a:rPr>
              <a:t>Promote equality, diversity and inclusion through structured selection criteria and fair recruitment practices.</a:t>
            </a:r>
          </a:p>
          <a:p>
            <a:pPr marL="514350" lvl="0" indent="-514350">
              <a:buFont typeface="Aptos Display"/>
              <a:buAutoNum type="arabicPeriod"/>
            </a:pPr>
            <a:r>
              <a:rPr lang="en-GB" dirty="0">
                <a:solidFill>
                  <a:schemeClr val="bg2">
                    <a:lumMod val="25000"/>
                  </a:schemeClr>
                </a:solidFill>
              </a:rPr>
              <a:t>Recruit candidates with strong digital, leadership and adaptability skills to support Tesco's transformation strategy.</a:t>
            </a:r>
            <a:endParaRPr lang="en-US" dirty="0">
              <a:solidFill>
                <a:schemeClr val="bg2">
                  <a:lumMod val="25000"/>
                </a:schemeClr>
              </a:solidFill>
            </a:endParaRPr>
          </a:p>
          <a:p>
            <a:pPr marL="0" lvl="0" indent="0">
              <a:buNone/>
            </a:pPr>
            <a:r>
              <a:rPr lang="en-US" sz="2400" b="1" dirty="0">
                <a:solidFill>
                  <a:srgbClr val="00B0F0"/>
                </a:solidFill>
              </a:rPr>
              <a:t>Conclusion</a:t>
            </a:r>
          </a:p>
          <a:p>
            <a:pPr marL="0" lvl="0" indent="0">
              <a:buNone/>
            </a:pPr>
            <a:r>
              <a:rPr lang="en-GB" sz="2400" dirty="0">
                <a:solidFill>
                  <a:srgbClr val="FF0000"/>
                </a:solidFill>
              </a:rPr>
              <a:t>Successful transformation at Tesco depends not only on technology but also on recruiting employees with the digital, leadership and adaptability skills required to support organisational change and long-term business success (Mullins and Rees, 2023; Tesco plc, 2026).</a:t>
            </a:r>
            <a:endParaRPr lang="en-US" sz="2400" b="1" dirty="0">
              <a:solidFill>
                <a:srgbClr val="FF0000"/>
              </a:solidFill>
            </a:endParaRPr>
          </a:p>
        </p:txBody>
      </p:sp>
      <p:sp>
        <p:nvSpPr>
          <p:cNvPr id="6" name="Slide Number Placeholder 5">
            <a:extLst>
              <a:ext uri="{FF2B5EF4-FFF2-40B4-BE49-F238E27FC236}">
                <a16:creationId xmlns:a16="http://schemas.microsoft.com/office/drawing/2014/main" id="{70B4C525-3032-A160-9819-9A91EC469444}"/>
              </a:ext>
            </a:extLst>
          </p:cNvPr>
          <p:cNvSpPr>
            <a:spLocks noGrp="1"/>
          </p:cNvSpPr>
          <p:nvPr>
            <p:ph type="sldNum" sz="quarter" idx="12"/>
          </p:nvPr>
        </p:nvSpPr>
        <p:spPr/>
        <p:txBody>
          <a:bodyPr/>
          <a:lstStyle/>
          <a:p>
            <a:pPr lvl="0"/>
            <a:fld id="{AF05C9A8-6EC7-4C4B-BFC0-311136F646C5}"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771B9-E2E4-FE85-7A3D-B4BACB3745DF}"/>
              </a:ext>
            </a:extLst>
          </p:cNvPr>
          <p:cNvSpPr txBox="1">
            <a:spLocks noGrp="1"/>
          </p:cNvSpPr>
          <p:nvPr>
            <p:ph type="title"/>
          </p:nvPr>
        </p:nvSpPr>
        <p:spPr>
          <a:xfrm>
            <a:off x="742511" y="0"/>
            <a:ext cx="10515600" cy="552891"/>
          </a:xfrm>
        </p:spPr>
        <p:txBody>
          <a:bodyPr/>
          <a:lstStyle/>
          <a:p>
            <a:pPr lvl="0"/>
            <a:r>
              <a:rPr lang="en-GB" sz="2800" b="1" dirty="0">
                <a:solidFill>
                  <a:srgbClr val="002060"/>
                </a:solidFill>
              </a:rPr>
              <a:t>15. 📚References</a:t>
            </a:r>
          </a:p>
        </p:txBody>
      </p:sp>
      <p:sp>
        <p:nvSpPr>
          <p:cNvPr id="3" name="Content Placeholder 2">
            <a:extLst>
              <a:ext uri="{FF2B5EF4-FFF2-40B4-BE49-F238E27FC236}">
                <a16:creationId xmlns:a16="http://schemas.microsoft.com/office/drawing/2014/main" id="{09F3996D-4F38-4C26-85A7-8B24E1A580D1}"/>
              </a:ext>
            </a:extLst>
          </p:cNvPr>
          <p:cNvSpPr txBox="1">
            <a:spLocks noGrp="1"/>
          </p:cNvSpPr>
          <p:nvPr>
            <p:ph idx="1"/>
          </p:nvPr>
        </p:nvSpPr>
        <p:spPr>
          <a:xfrm>
            <a:off x="742511" y="723016"/>
            <a:ext cx="10515600" cy="6060560"/>
          </a:xfrm>
        </p:spPr>
        <p:txBody>
          <a:bodyPr>
            <a:normAutofit fontScale="62500" lnSpcReduction="20000"/>
          </a:bodyPr>
          <a:lstStyle/>
          <a:p>
            <a:pPr marL="457200" indent="-457200">
              <a:buFont typeface="+mj-lt"/>
              <a:buAutoNum type="arabicPeriod"/>
            </a:pPr>
            <a:r>
              <a:rPr lang="en-GB" sz="2400" dirty="0"/>
              <a:t>Armstrong, M. and Taylor, S. (2023) </a:t>
            </a:r>
            <a:r>
              <a:rPr lang="en-GB" sz="2400" i="1" dirty="0"/>
              <a:t>Armstrong's Handbook of Human Resource Management Practice</a:t>
            </a:r>
            <a:r>
              <a:rPr lang="en-GB" sz="2400" dirty="0"/>
              <a:t>. 16th </a:t>
            </a:r>
            <a:r>
              <a:rPr lang="en-GB" sz="2400" dirty="0" err="1"/>
              <a:t>edn</a:t>
            </a:r>
            <a:r>
              <a:rPr lang="en-GB" sz="2400" dirty="0"/>
              <a:t>. London: Kogan Page.</a:t>
            </a:r>
          </a:p>
          <a:p>
            <a:pPr marL="457200" indent="-457200">
              <a:buFont typeface="+mj-lt"/>
              <a:buAutoNum type="arabicPeriod"/>
            </a:pPr>
            <a:r>
              <a:rPr lang="en-GB" sz="2400" dirty="0"/>
              <a:t>Beardwell, J. and Thompson, A. (2017) </a:t>
            </a:r>
            <a:r>
              <a:rPr lang="en-GB" sz="2400" i="1" dirty="0"/>
              <a:t>Human Resource Management: A Contemporary Approach</a:t>
            </a:r>
            <a:r>
              <a:rPr lang="en-GB" sz="2400" dirty="0"/>
              <a:t>. 8th </a:t>
            </a:r>
            <a:r>
              <a:rPr lang="en-GB" sz="2400" dirty="0" err="1"/>
              <a:t>edn</a:t>
            </a:r>
            <a:r>
              <a:rPr lang="en-GB" sz="2400" dirty="0"/>
              <a:t>. Harlow: Pearson Education</a:t>
            </a:r>
          </a:p>
          <a:p>
            <a:pPr marL="457200" indent="-457200">
              <a:buFont typeface="+mj-lt"/>
              <a:buAutoNum type="arabicPeriod"/>
            </a:pPr>
            <a:r>
              <a:rPr lang="en-GB" sz="2400" dirty="0"/>
              <a:t>Bratton, J., Gold, J., Bratton, A. and Steele, L. (2022) Human Resource Management. 7th </a:t>
            </a:r>
            <a:r>
              <a:rPr lang="en-GB" sz="2400" dirty="0" err="1"/>
              <a:t>edn</a:t>
            </a:r>
            <a:r>
              <a:rPr lang="en-GB" sz="2400" dirty="0"/>
              <a:t>. London: Bloomsbury Publishing.</a:t>
            </a:r>
          </a:p>
          <a:p>
            <a:pPr marL="457200" indent="-457200">
              <a:buFont typeface="+mj-lt"/>
              <a:buAutoNum type="arabicPeriod"/>
            </a:pPr>
            <a:r>
              <a:rPr lang="en-GB" sz="2400" dirty="0"/>
              <a:t>CIPD (2026) </a:t>
            </a:r>
            <a:r>
              <a:rPr lang="en-GB" sz="2400" i="1" dirty="0"/>
              <a:t>Recruitment: An introduction</a:t>
            </a:r>
            <a:r>
              <a:rPr lang="en-GB" sz="2400" dirty="0"/>
              <a:t>. London: Chartered Institute of Personnel and Development. Available at: </a:t>
            </a:r>
            <a:r>
              <a:rPr lang="en-GB" sz="2400" dirty="0">
                <a:hlinkClick r:id="rId3"/>
              </a:rPr>
              <a:t>https://www.cipd.org/uk/knowledge/factsheets/recruitment-factsheet/</a:t>
            </a:r>
            <a:r>
              <a:rPr lang="en-GB" sz="2400" dirty="0"/>
              <a:t> (Accessed: 14 June 2026).</a:t>
            </a:r>
          </a:p>
          <a:p>
            <a:pPr marL="457200" indent="-457200">
              <a:buFont typeface="+mj-lt"/>
              <a:buAutoNum type="arabicPeriod"/>
            </a:pPr>
            <a:r>
              <a:rPr lang="en-GB" sz="2400" dirty="0"/>
              <a:t>Dessler, G. (2020) </a:t>
            </a:r>
            <a:r>
              <a:rPr lang="en-GB" sz="2400" i="1" dirty="0"/>
              <a:t>Human Resource Management</a:t>
            </a:r>
            <a:r>
              <a:rPr lang="en-GB" sz="2400" dirty="0"/>
              <a:t>. 16th </a:t>
            </a:r>
            <a:r>
              <a:rPr lang="en-GB" sz="2400" dirty="0" err="1"/>
              <a:t>edn</a:t>
            </a:r>
            <a:r>
              <a:rPr lang="en-GB" sz="2400" dirty="0"/>
              <a:t>. Harlow: Pearson Education.</a:t>
            </a:r>
          </a:p>
          <a:p>
            <a:pPr marL="457200" indent="-457200">
              <a:buFont typeface="+mj-lt"/>
              <a:buAutoNum type="arabicPeriod"/>
            </a:pPr>
            <a:r>
              <a:rPr lang="en-GB" sz="2400" dirty="0"/>
              <a:t>Latham, G.P., Saari, L.M., Pursell, E.D. and Campion, M.A. (1980) ‘The situational interview’, </a:t>
            </a:r>
            <a:r>
              <a:rPr lang="en-GB" sz="2400" i="1" dirty="0"/>
              <a:t>Journal of Applied Psychology</a:t>
            </a:r>
            <a:r>
              <a:rPr lang="en-GB" sz="2400" dirty="0"/>
              <a:t>, 65(4), pp. 422–427.</a:t>
            </a:r>
          </a:p>
          <a:p>
            <a:pPr marL="457200" indent="-457200">
              <a:buFont typeface="+mj-lt"/>
              <a:buAutoNum type="arabicPeriod"/>
            </a:pPr>
            <a:r>
              <a:rPr lang="en-GB" sz="2400" dirty="0"/>
              <a:t>Legge, K. (2005) </a:t>
            </a:r>
            <a:r>
              <a:rPr lang="en-GB" sz="2400" i="1" dirty="0"/>
              <a:t>Human Resource Management: Rhetorics and Realities</a:t>
            </a:r>
            <a:r>
              <a:rPr lang="en-GB" sz="2400" dirty="0"/>
              <a:t>. Basingstoke: Palgrave Macmillan.</a:t>
            </a:r>
          </a:p>
          <a:p>
            <a:pPr marL="457200" indent="-457200">
              <a:buFont typeface="+mj-lt"/>
              <a:buAutoNum type="arabicPeriod"/>
            </a:pPr>
            <a:r>
              <a:rPr lang="en-GB" sz="2400" dirty="0"/>
              <a:t>Mullins, L.J. and Rees, G. (2023) </a:t>
            </a:r>
            <a:r>
              <a:rPr lang="en-GB" sz="2400" i="1" dirty="0"/>
              <a:t>Management and Organisational Behaviour</a:t>
            </a:r>
            <a:r>
              <a:rPr lang="en-GB" sz="2400" dirty="0"/>
              <a:t>. 13th </a:t>
            </a:r>
            <a:r>
              <a:rPr lang="en-GB" sz="2400" dirty="0" err="1"/>
              <a:t>edn</a:t>
            </a:r>
            <a:r>
              <a:rPr lang="en-GB" sz="2400" dirty="0"/>
              <a:t>. Harlow: Pearson Education.</a:t>
            </a:r>
          </a:p>
          <a:p>
            <a:pPr marL="457200" indent="-457200">
              <a:buFont typeface="+mj-lt"/>
              <a:buAutoNum type="arabicPeriod"/>
            </a:pPr>
            <a:r>
              <a:rPr lang="en-GB" sz="2400" dirty="0"/>
              <a:t>Rodger, A. (1952) </a:t>
            </a:r>
            <a:r>
              <a:rPr lang="en-GB" sz="2400" i="1" dirty="0"/>
              <a:t>The Seven-Point Plan</a:t>
            </a:r>
            <a:r>
              <a:rPr lang="en-GB" sz="2400" dirty="0"/>
              <a:t>. London: National Institute of Industrial Psychology.</a:t>
            </a:r>
          </a:p>
          <a:p>
            <a:pPr marL="457200" indent="-457200">
              <a:buFont typeface="+mj-lt"/>
              <a:buAutoNum type="arabicPeriod"/>
            </a:pPr>
            <a:r>
              <a:rPr lang="en-GB" sz="2400" dirty="0"/>
              <a:t>Taylor, S. (2019) </a:t>
            </a:r>
            <a:r>
              <a:rPr lang="en-GB" sz="2400" i="1" dirty="0"/>
              <a:t>Resourcing and Talent Management</a:t>
            </a:r>
            <a:r>
              <a:rPr lang="en-GB" sz="2400" dirty="0"/>
              <a:t>. 7th </a:t>
            </a:r>
            <a:r>
              <a:rPr lang="en-GB" sz="2400" dirty="0" err="1"/>
              <a:t>edn</a:t>
            </a:r>
            <a:r>
              <a:rPr lang="en-GB" sz="2400" dirty="0"/>
              <a:t>. London: Chartered Institute of Personnel and Development.</a:t>
            </a:r>
          </a:p>
          <a:p>
            <a:pPr marL="457200" indent="-457200">
              <a:buFont typeface="+mj-lt"/>
              <a:buAutoNum type="arabicPeriod"/>
            </a:pPr>
            <a:r>
              <a:rPr lang="en-GB" sz="2400" dirty="0"/>
              <a:t>Tesco plc (2026) </a:t>
            </a:r>
            <a:r>
              <a:rPr lang="en-GB" sz="2400" i="1" dirty="0"/>
              <a:t>Tesco PLC Annual Report and Financial Statements 2026</a:t>
            </a:r>
            <a:r>
              <a:rPr lang="en-GB" sz="2400" dirty="0"/>
              <a:t>. Welwyn Garden City: Tesco plc. </a:t>
            </a:r>
          </a:p>
          <a:p>
            <a:pPr marL="457200" indent="-457200">
              <a:buFont typeface="+mj-lt"/>
              <a:buAutoNum type="arabicPeriod"/>
            </a:pPr>
            <a:r>
              <a:rPr lang="en-GB" sz="2400" dirty="0"/>
              <a:t>Torrington, D., Hall, L., Taylor, S. and Atkinson, C. (2020) </a:t>
            </a:r>
            <a:r>
              <a:rPr lang="en-GB" sz="2400" i="1" dirty="0"/>
              <a:t>Human Resource Management</a:t>
            </a:r>
            <a:r>
              <a:rPr lang="en-GB" sz="2400" dirty="0"/>
              <a:t>. 11th </a:t>
            </a:r>
            <a:r>
              <a:rPr lang="en-GB" sz="2400" dirty="0" err="1"/>
              <a:t>edn</a:t>
            </a:r>
            <a:r>
              <a:rPr lang="en-GB" sz="2400" dirty="0"/>
              <a:t>. Harlow: Pearson Education.</a:t>
            </a:r>
          </a:p>
        </p:txBody>
      </p:sp>
      <p:sp>
        <p:nvSpPr>
          <p:cNvPr id="4" name="Slide Number Placeholder 3">
            <a:extLst>
              <a:ext uri="{FF2B5EF4-FFF2-40B4-BE49-F238E27FC236}">
                <a16:creationId xmlns:a16="http://schemas.microsoft.com/office/drawing/2014/main" id="{48385E01-32E1-7904-EF65-17CFEE4EEE15}"/>
              </a:ext>
            </a:extLst>
          </p:cNvPr>
          <p:cNvSpPr>
            <a:spLocks noGrp="1"/>
          </p:cNvSpPr>
          <p:nvPr>
            <p:ph type="sldNum" sz="quarter" idx="12"/>
          </p:nvPr>
        </p:nvSpPr>
        <p:spPr/>
        <p:txBody>
          <a:bodyPr/>
          <a:lstStyle/>
          <a:p>
            <a:pPr lvl="0"/>
            <a:fld id="{AF05C9A8-6EC7-4C4B-BFC0-311136F646C5}" type="slidenum">
              <a:rPr lang="en-GB" smtClean="0"/>
              <a:t>15</a:t>
            </a:fld>
            <a:endParaRPr lang="en-GB"/>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1457</TotalTime>
  <Words>1554</Words>
  <Application>Microsoft Office PowerPoint</Application>
  <PresentationFormat>Widescreen</PresentationFormat>
  <Paragraphs>237</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 Arial </vt:lpstr>
      <vt:lpstr>Aptos</vt:lpstr>
      <vt:lpstr>Aptos Display</vt:lpstr>
      <vt:lpstr>Arial</vt:lpstr>
      <vt:lpstr>Trebuchet MS</vt:lpstr>
      <vt:lpstr>Wingdings 3</vt:lpstr>
      <vt:lpstr>Facet</vt:lpstr>
      <vt:lpstr>Recruitment and Selection During Organisational Transformation: Tesco plc🏫🛒</vt:lpstr>
      <vt:lpstr>Table of Contents </vt:lpstr>
      <vt:lpstr>3. 🏪 Introduction to Tesco plc and Organisational Transformation</vt:lpstr>
      <vt:lpstr>4. 🔄Recruitment and Selection During Transformation</vt:lpstr>
      <vt:lpstr>5.  📋Job Analysis</vt:lpstr>
      <vt:lpstr>6. 🔄Recruitment Advertising and Sourcing</vt:lpstr>
      <vt:lpstr>7. 📄Job Description</vt:lpstr>
      <vt:lpstr>8. 👤Person Specification</vt:lpstr>
      <vt:lpstr>9. 🎤Structured Interview</vt:lpstr>
      <vt:lpstr>10. 🎯Competency-Based Interview</vt:lpstr>
      <vt:lpstr>11. 👥Situational and Panel Interviews</vt:lpstr>
      <vt:lpstr>12. ❓Advanced Questioning Techniques</vt:lpstr>
      <vt:lpstr>13. ⚖️Face to Face vs Virtual Interviews</vt:lpstr>
      <vt:lpstr>14. 🎯Strategic Recommendations and Conclusion</vt:lpstr>
      <vt:lpstr>15.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Foad Rabia Abdulaziz Fayyad (2432992)</dc:creator>
  <cp:lastModifiedBy>Foad Rabia Abdulaziz Fayyad (2432992)</cp:lastModifiedBy>
  <cp:revision>17</cp:revision>
  <dcterms:created xsi:type="dcterms:W3CDTF">2026-06-13T15:16:27Z</dcterms:created>
  <dcterms:modified xsi:type="dcterms:W3CDTF">2026-06-15T07:40:33Z</dcterms:modified>
</cp:coreProperties>
</file>