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55" r:id="rId1"/>
    <p:sldMasterId id="2147484259" r:id="rId2"/>
  </p:sldMasterIdLst>
  <p:notesMasterIdLst>
    <p:notesMasterId r:id="rId22"/>
  </p:notesMasterIdLst>
  <p:sldIdLst>
    <p:sldId id="257" r:id="rId3"/>
    <p:sldId id="259" r:id="rId4"/>
    <p:sldId id="270" r:id="rId5"/>
    <p:sldId id="339" r:id="rId6"/>
    <p:sldId id="351" r:id="rId7"/>
    <p:sldId id="352" r:id="rId8"/>
    <p:sldId id="353" r:id="rId9"/>
    <p:sldId id="340" r:id="rId10"/>
    <p:sldId id="341" r:id="rId11"/>
    <p:sldId id="342" r:id="rId12"/>
    <p:sldId id="343" r:id="rId13"/>
    <p:sldId id="349" r:id="rId14"/>
    <p:sldId id="350" r:id="rId15"/>
    <p:sldId id="344" r:id="rId16"/>
    <p:sldId id="345" r:id="rId17"/>
    <p:sldId id="347" r:id="rId18"/>
    <p:sldId id="346" r:id="rId19"/>
    <p:sldId id="269" r:id="rId20"/>
    <p:sldId id="348"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07938A-154A-4140-BC93-A5F901412BD5}" v="10" dt="2025-09-11T14:34:16.4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0" autoAdjust="0"/>
    <p:restoredTop sz="94660"/>
  </p:normalViewPr>
  <p:slideViewPr>
    <p:cSldViewPr snapToGrid="0">
      <p:cViewPr varScale="1">
        <p:scale>
          <a:sx n="106" d="100"/>
          <a:sy n="106" d="100"/>
        </p:scale>
        <p:origin x="618"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an Felices" userId="8e38ee09-c2ff-4103-943a-2518637016e9" providerId="ADAL" clId="{2807938A-154A-4140-BC93-A5F901412BD5}"/>
    <pc:docChg chg="modSld">
      <pc:chgData name="Christian Felices" userId="8e38ee09-c2ff-4103-943a-2518637016e9" providerId="ADAL" clId="{2807938A-154A-4140-BC93-A5F901412BD5}" dt="2025-09-11T14:34:16.478" v="11"/>
      <pc:docMkLst>
        <pc:docMk/>
      </pc:docMkLst>
      <pc:sldChg chg="modSp mod">
        <pc:chgData name="Christian Felices" userId="8e38ee09-c2ff-4103-943a-2518637016e9" providerId="ADAL" clId="{2807938A-154A-4140-BC93-A5F901412BD5}" dt="2025-09-11T12:23:02.259" v="1" actId="20577"/>
        <pc:sldMkLst>
          <pc:docMk/>
          <pc:sldMk cId="1370600217" sldId="257"/>
        </pc:sldMkLst>
        <pc:spChg chg="mod">
          <ac:chgData name="Christian Felices" userId="8e38ee09-c2ff-4103-943a-2518637016e9" providerId="ADAL" clId="{2807938A-154A-4140-BC93-A5F901412BD5}" dt="2025-09-11T12:23:02.259" v="1" actId="20577"/>
          <ac:spMkLst>
            <pc:docMk/>
            <pc:sldMk cId="1370600217" sldId="257"/>
            <ac:spMk id="5" creationId="{C651EB77-20F7-46E6-B3C4-8AAFCDB63936}"/>
          </ac:spMkLst>
        </pc:spChg>
      </pc:sldChg>
      <pc:sldChg chg="modAnim">
        <pc:chgData name="Christian Felices" userId="8e38ee09-c2ff-4103-943a-2518637016e9" providerId="ADAL" clId="{2807938A-154A-4140-BC93-A5F901412BD5}" dt="2025-09-11T14:32:44.210" v="2"/>
        <pc:sldMkLst>
          <pc:docMk/>
          <pc:sldMk cId="2092189658" sldId="270"/>
        </pc:sldMkLst>
      </pc:sldChg>
      <pc:sldChg chg="modAnim">
        <pc:chgData name="Christian Felices" userId="8e38ee09-c2ff-4103-943a-2518637016e9" providerId="ADAL" clId="{2807938A-154A-4140-BC93-A5F901412BD5}" dt="2025-09-11T14:32:59.794" v="5"/>
        <pc:sldMkLst>
          <pc:docMk/>
          <pc:sldMk cId="3391940722" sldId="339"/>
        </pc:sldMkLst>
      </pc:sldChg>
      <pc:sldChg chg="modAnim">
        <pc:chgData name="Christian Felices" userId="8e38ee09-c2ff-4103-943a-2518637016e9" providerId="ADAL" clId="{2807938A-154A-4140-BC93-A5F901412BD5}" dt="2025-09-11T14:33:33.078" v="9"/>
        <pc:sldMkLst>
          <pc:docMk/>
          <pc:sldMk cId="3372131469" sldId="340"/>
        </pc:sldMkLst>
      </pc:sldChg>
      <pc:sldChg chg="modAnim">
        <pc:chgData name="Christian Felices" userId="8e38ee09-c2ff-4103-943a-2518637016e9" providerId="ADAL" clId="{2807938A-154A-4140-BC93-A5F901412BD5}" dt="2025-09-11T14:33:39.678" v="10"/>
        <pc:sldMkLst>
          <pc:docMk/>
          <pc:sldMk cId="2978772444" sldId="342"/>
        </pc:sldMkLst>
      </pc:sldChg>
      <pc:sldChg chg="modAnim">
        <pc:chgData name="Christian Felices" userId="8e38ee09-c2ff-4103-943a-2518637016e9" providerId="ADAL" clId="{2807938A-154A-4140-BC93-A5F901412BD5}" dt="2025-09-11T14:34:16.478" v="11"/>
        <pc:sldMkLst>
          <pc:docMk/>
          <pc:sldMk cId="327588755" sldId="346"/>
        </pc:sldMkLst>
      </pc:sldChg>
      <pc:sldChg chg="modAnim">
        <pc:chgData name="Christian Felices" userId="8e38ee09-c2ff-4103-943a-2518637016e9" providerId="ADAL" clId="{2807938A-154A-4140-BC93-A5F901412BD5}" dt="2025-09-11T14:33:12.411" v="6"/>
        <pc:sldMkLst>
          <pc:docMk/>
          <pc:sldMk cId="322752475" sldId="351"/>
        </pc:sldMkLst>
      </pc:sldChg>
      <pc:sldChg chg="modAnim">
        <pc:chgData name="Christian Felices" userId="8e38ee09-c2ff-4103-943a-2518637016e9" providerId="ADAL" clId="{2807938A-154A-4140-BC93-A5F901412BD5}" dt="2025-09-11T14:33:18.777" v="7"/>
        <pc:sldMkLst>
          <pc:docMk/>
          <pc:sldMk cId="2664853799" sldId="352"/>
        </pc:sldMkLst>
      </pc:sldChg>
      <pc:sldChg chg="modAnim">
        <pc:chgData name="Christian Felices" userId="8e38ee09-c2ff-4103-943a-2518637016e9" providerId="ADAL" clId="{2807938A-154A-4140-BC93-A5F901412BD5}" dt="2025-09-11T14:33:26.710" v="8"/>
        <pc:sldMkLst>
          <pc:docMk/>
          <pc:sldMk cId="350790284" sldId="35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837BF9-78A5-48BB-8B0E-7B6B0292DD58}" type="datetimeFigureOut">
              <a:rPr lang="en-GB" smtClean="0"/>
              <a:t>11/09/2025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E46027-5F92-4D58-96BF-7A3C0D839583}" type="slidenum">
              <a:rPr lang="en-GB" smtClean="0"/>
              <a:t>‹#›</a:t>
            </a:fld>
            <a:endParaRPr lang="en-GB"/>
          </a:p>
        </p:txBody>
      </p:sp>
    </p:spTree>
    <p:extLst>
      <p:ext uri="{BB962C8B-B14F-4D97-AF65-F5344CB8AC3E}">
        <p14:creationId xmlns:p14="http://schemas.microsoft.com/office/powerpoint/2010/main" val="9520743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413E5A-0393-7DBE-341E-A91A6E6E33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C73FAE-EEEC-AB48-96FA-2D7CD7D12A57}"/>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225497AC-1759-3662-96B8-3F4A79FBE92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AC0CB10-0A9E-CA9B-F2B2-8D0B98666150}"/>
              </a:ext>
            </a:extLst>
          </p:cNvPr>
          <p:cNvSpPr>
            <a:spLocks noGrp="1"/>
          </p:cNvSpPr>
          <p:nvPr>
            <p:ph type="sldNum" sz="quarter" idx="5"/>
          </p:nvPr>
        </p:nvSpPr>
        <p:spPr/>
        <p:txBody>
          <a:bodyPr/>
          <a:lstStyle/>
          <a:p>
            <a:fld id="{3598A92F-BDCD-473B-BE0B-F5CB5A8456A0}" type="slidenum">
              <a:rPr lang="en-GB" altLang="en-US" smtClean="0"/>
              <a:pPr/>
              <a:t>2</a:t>
            </a:fld>
            <a:endParaRPr lang="en-GB" altLang="en-US"/>
          </a:p>
        </p:txBody>
      </p:sp>
    </p:spTree>
    <p:extLst>
      <p:ext uri="{BB962C8B-B14F-4D97-AF65-F5344CB8AC3E}">
        <p14:creationId xmlns:p14="http://schemas.microsoft.com/office/powerpoint/2010/main" val="29777109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CB9FC7-9BA6-6ACB-83E5-614CFE6848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F682B7-2098-B6B7-83C4-9AA90015F7DD}"/>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1645D5DB-5257-833A-220B-3E491895B79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77E1EC5-1253-E4E1-E828-D8E3FA5EB011}"/>
              </a:ext>
            </a:extLst>
          </p:cNvPr>
          <p:cNvSpPr>
            <a:spLocks noGrp="1"/>
          </p:cNvSpPr>
          <p:nvPr>
            <p:ph type="sldNum" sz="quarter" idx="5"/>
          </p:nvPr>
        </p:nvSpPr>
        <p:spPr/>
        <p:txBody>
          <a:bodyPr/>
          <a:lstStyle/>
          <a:p>
            <a:fld id="{3598A92F-BDCD-473B-BE0B-F5CB5A8456A0}" type="slidenum">
              <a:rPr lang="en-GB" altLang="en-US" smtClean="0"/>
              <a:pPr/>
              <a:t>18</a:t>
            </a:fld>
            <a:endParaRPr lang="en-GB" altLang="en-US"/>
          </a:p>
        </p:txBody>
      </p:sp>
    </p:spTree>
    <p:extLst>
      <p:ext uri="{BB962C8B-B14F-4D97-AF65-F5344CB8AC3E}">
        <p14:creationId xmlns:p14="http://schemas.microsoft.com/office/powerpoint/2010/main" val="12722611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5F3BF-9E55-8B34-AAA9-3CBF5FD78A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E73E73-5D31-1E79-7CBA-FA29531AAA4E}"/>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4586F9BB-9EF0-DDC3-7979-74D94A937E2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F77A391-67D6-6FA8-51C8-E178C45B9C3A}"/>
              </a:ext>
            </a:extLst>
          </p:cNvPr>
          <p:cNvSpPr>
            <a:spLocks noGrp="1"/>
          </p:cNvSpPr>
          <p:nvPr>
            <p:ph type="sldNum" sz="quarter" idx="5"/>
          </p:nvPr>
        </p:nvSpPr>
        <p:spPr/>
        <p:txBody>
          <a:bodyPr/>
          <a:lstStyle/>
          <a:p>
            <a:fld id="{3598A92F-BDCD-473B-BE0B-F5CB5A8456A0}" type="slidenum">
              <a:rPr lang="en-GB" altLang="en-US" smtClean="0"/>
              <a:pPr/>
              <a:t>19</a:t>
            </a:fld>
            <a:endParaRPr lang="en-GB" altLang="en-US"/>
          </a:p>
        </p:txBody>
      </p:sp>
    </p:spTree>
    <p:extLst>
      <p:ext uri="{BB962C8B-B14F-4D97-AF65-F5344CB8AC3E}">
        <p14:creationId xmlns:p14="http://schemas.microsoft.com/office/powerpoint/2010/main" val="2729411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5"/>
            <a:ext cx="5173716"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26301334"/>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pPr>
              <a:defRPr/>
            </a:pPr>
            <a:fld id="{7A89CB09-5555-401E-BDE5-53F7958168D3}" type="datetime1">
              <a:rPr lang="en-GB" smtClean="0"/>
              <a:pPr>
                <a:defRPr/>
              </a:pPr>
              <a:t>11/09/2025</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58072832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58637355"/>
      </p:ext>
    </p:extLst>
  </p:cSld>
  <p:clrMap bg1="lt1" tx1="dk1" bg2="lt2" tx2="dk2" accent1="accent1" accent2="accent2" accent3="accent3" accent4="accent4" accent5="accent5" accent6="accent6" hlink="hlink" folHlink="folHlink"/>
  <p:sldLayoutIdLst>
    <p:sldLayoutId id="2147484256" r:id="rId1"/>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2610796"/>
      </p:ext>
    </p:extLst>
  </p:cSld>
  <p:clrMap bg1="lt1" tx1="dk1" bg2="lt2" tx2="dk2" accent1="accent1" accent2="accent2" accent3="accent3" accent4="accent4" accent5="accent5" accent6="accent6" hlink="hlink" folHlink="folHlink"/>
  <p:sldLayoutIdLst>
    <p:sldLayoutId id="2147484322"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historicengland.org.uk/research/heritage-counts/heritage-and-society/civic-engagement/?utm_source=chatgpt.com" TargetMode="External"/><Relationship Id="rId2" Type="http://schemas.openxmlformats.org/officeDocument/2006/relationships/hyperlink" Target="https://www.gov.uk/government/publications/rapid-evidence-review-of-community-initiatives/rapid-evidence-review-of-community-initiatives?utm_source=chatgpt.com"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england.nhs.uk/long-read/working-in-partnership-with-people-and-communities-statutory-guidance/#:~:text=By%20working%20with%20people%20across,Health%20and%20Care%20Act%202022."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england.nhs.uk/long-read/working-in-partnership-with-people-and-communities-statutory-guidance/#:~:text=By%20working%20with%20people%20across,Health%20and%20Care%20Act%202022."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gov.uk/government/publications/health-matters-health-and-wellbeing-community-centred-approaches/health-matters-community-centred-approaches-for-health-and-wellbeing"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publichealthscotland.scot/population-health/environmental-health-impacts/open-space-and-the-environment/the-importance-of-open-space/community-development/#:~:text=High%2Dquality%20and%20accessible%20open,of%20community%20ownership%20and%20stewardship." TargetMode="External"/><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hyperlink" Target="https://natcen.ac.uk/publications/understanding-influence-social-and-physical-environments-loneliness#:~:text=Common%20interest%2Dbased%20groups%20and,government%20and%20local%20stakeholder%20organisations."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natcen.ac.uk/publications/understanding-influence-social-and-physical-environments-loneliness#:~:text=Common%20interest%2Dbased%20groups%20and,government%20and%20local%20stakeholder%20organisations." TargetMode="External"/><Relationship Id="rId2" Type="http://schemas.openxmlformats.org/officeDocument/2006/relationships/hyperlink" Target="https://publichealthscotland.scot/population-health/environmental-health-impacts/open-space-and-the-environment/the-importance-of-open-space/community-development/#:~:text=High%2Dquality%20and%20accessible%20open,of%20community%20ownership%20and%20stewardship." TargetMode="Externa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3.xml.rels><?xml version="1.0" encoding="UTF-8" standalone="yes"?>
<Relationships xmlns="http://schemas.openxmlformats.org/package/2006/relationships"><Relationship Id="rId3" Type="http://schemas.openxmlformats.org/officeDocument/2006/relationships/hyperlink" Target="https://www.gov.uk/government/publications/research-about-connecting-with-others-via-the-local-physical-and-social-environment/research-about-connecting-with-others-via-the-local-physical-and-social-environment#:~:text=Green%20and%20blue%20spaces%20(such,with%20others%20in%20local%20venues."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hyperlink" Target="https://www.gov.uk/government/statistics/community-life-survey-202324-annual-publication"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www.gov.uk/government/statistics/community-life-survey-202122/community-life-survey-202122-wellbeing-and-loneliness#:~:text=The%20mean%20scores%20for%20life,was%207.1%20in%20both%20year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s://www.gov.uk/government/statistics/community-life-survey-202324-annual-publication/community-life-survey-202324-background-and-headline-finding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gov.uk/government/publications/health-matters-health-and-wellbeing-community-centred-approaches/health-matters-community-centred-approaches-for-health-and-wellbeing" TargetMode="External"/><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1814276" y="2320054"/>
            <a:ext cx="4098845" cy="2394823"/>
          </a:xfrm>
        </p:spPr>
        <p:txBody>
          <a:bodyPr>
            <a:noAutofit/>
          </a:bodyPr>
          <a:lstStyle/>
          <a:p>
            <a:pPr eaLnBrk="1" hangingPunct="1">
              <a:defRPr/>
            </a:pPr>
            <a:br>
              <a:rPr lang="en-GB" sz="1800" b="1" dirty="0">
                <a:ea typeface="Calibri" panose="020F0502020204030204" pitchFamily="34" charset="0"/>
              </a:rPr>
            </a:br>
            <a:br>
              <a:rPr lang="en-GB" altLang="en-US" sz="1800" dirty="0"/>
            </a:br>
            <a:br>
              <a:rPr lang="en-GB" altLang="en-US" sz="1800" dirty="0"/>
            </a:br>
            <a:r>
              <a:rPr lang="en-GB" altLang="en-US" sz="1800" dirty="0"/>
              <a:t>Module: BMSE4004D</a:t>
            </a:r>
            <a:br>
              <a:rPr lang="en-GB" altLang="en-US" sz="1800" dirty="0"/>
            </a:br>
            <a:r>
              <a:rPr lang="en-GB" sz="1800" dirty="0"/>
              <a:t>Community Development</a:t>
            </a:r>
            <a:br>
              <a:rPr lang="en-GB" sz="1800" dirty="0"/>
            </a:br>
            <a:br>
              <a:rPr lang="en-GB" sz="1800" dirty="0"/>
            </a:br>
            <a:r>
              <a:rPr lang="en-GB" sz="1800"/>
              <a:t>Session 5: </a:t>
            </a:r>
            <a:r>
              <a:rPr lang="en-GB" sz="1800" dirty="0"/>
              <a:t>Community Research and impact</a:t>
            </a: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D65B34-8659-5636-1D62-B3190E0003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8A0B1C-323B-FE02-A3F7-0FC5F5E811B0}"/>
              </a:ext>
            </a:extLst>
          </p:cNvPr>
          <p:cNvSpPr>
            <a:spLocks noGrp="1"/>
          </p:cNvSpPr>
          <p:nvPr>
            <p:ph type="title"/>
          </p:nvPr>
        </p:nvSpPr>
        <p:spPr>
          <a:xfrm>
            <a:off x="838200" y="762000"/>
            <a:ext cx="10515600" cy="1325563"/>
          </a:xfrm>
        </p:spPr>
        <p:txBody>
          <a:bodyPr/>
          <a:lstStyle/>
          <a:p>
            <a:r>
              <a:rPr lang="en-GB" sz="3600" dirty="0"/>
              <a:t>Agenda:</a:t>
            </a:r>
          </a:p>
        </p:txBody>
      </p:sp>
      <p:sp>
        <p:nvSpPr>
          <p:cNvPr id="12" name="Text Placeholder 11">
            <a:extLst>
              <a:ext uri="{FF2B5EF4-FFF2-40B4-BE49-F238E27FC236}">
                <a16:creationId xmlns:a16="http://schemas.microsoft.com/office/drawing/2014/main" id="{A1C6728F-6495-CA97-612E-6809487A5428}"/>
              </a:ext>
            </a:extLst>
          </p:cNvPr>
          <p:cNvSpPr>
            <a:spLocks noGrp="1"/>
          </p:cNvSpPr>
          <p:nvPr>
            <p:ph type="body" idx="1"/>
          </p:nvPr>
        </p:nvSpPr>
        <p:spPr>
          <a:xfrm>
            <a:off x="1579226" y="2605088"/>
            <a:ext cx="7926723" cy="823912"/>
          </a:xfrm>
        </p:spPr>
        <p:txBody>
          <a:bodyPr/>
          <a:lstStyle/>
          <a:p>
            <a:pPr marL="342900" indent="-342900">
              <a:buFont typeface="Arial" panose="020B0604020202020204" pitchFamily="34" charset="0"/>
              <a:buChar char="•"/>
            </a:pPr>
            <a:r>
              <a:rPr lang="en-GB" dirty="0"/>
              <a:t>In this session we will the positive and negative impacts of community development</a:t>
            </a:r>
          </a:p>
        </p:txBody>
      </p:sp>
    </p:spTree>
    <p:extLst>
      <p:ext uri="{BB962C8B-B14F-4D97-AF65-F5344CB8AC3E}">
        <p14:creationId xmlns:p14="http://schemas.microsoft.com/office/powerpoint/2010/main" val="2902155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8DD3B-4F69-9B0B-1D16-F43B613B5A61}"/>
              </a:ext>
            </a:extLst>
          </p:cNvPr>
          <p:cNvSpPr>
            <a:spLocks noGrp="1"/>
          </p:cNvSpPr>
          <p:nvPr>
            <p:ph type="title"/>
          </p:nvPr>
        </p:nvSpPr>
        <p:spPr/>
        <p:txBody>
          <a:bodyPr/>
          <a:lstStyle/>
          <a:p>
            <a:r>
              <a:rPr lang="en-GB" sz="3600" dirty="0"/>
              <a:t>Positive Impacts of Community Development</a:t>
            </a:r>
          </a:p>
        </p:txBody>
      </p:sp>
      <p:sp>
        <p:nvSpPr>
          <p:cNvPr id="7" name="Text Placeholder 2">
            <a:extLst>
              <a:ext uri="{FF2B5EF4-FFF2-40B4-BE49-F238E27FC236}">
                <a16:creationId xmlns:a16="http://schemas.microsoft.com/office/drawing/2014/main" id="{FAA95C75-587A-68E2-7B59-8CED6276B34A}"/>
              </a:ext>
            </a:extLst>
          </p:cNvPr>
          <p:cNvSpPr>
            <a:spLocks noGrp="1"/>
          </p:cNvSpPr>
          <p:nvPr>
            <p:ph type="body" idx="1"/>
          </p:nvPr>
        </p:nvSpPr>
        <p:spPr>
          <a:xfrm>
            <a:off x="556174" y="724294"/>
            <a:ext cx="6367140" cy="4388677"/>
          </a:xfrm>
        </p:spPr>
        <p:txBody>
          <a:bodyPr/>
          <a:lstStyle/>
          <a:p>
            <a:r>
              <a:rPr lang="en-GB" dirty="0"/>
              <a:t>Short term</a:t>
            </a:r>
          </a:p>
          <a:p>
            <a:r>
              <a:rPr lang="en-GB" b="0" dirty="0"/>
              <a:t>Increased engagement</a:t>
            </a:r>
          </a:p>
          <a:p>
            <a:r>
              <a:rPr lang="en-GB" b="0" dirty="0"/>
              <a:t>Improved access to services</a:t>
            </a:r>
          </a:p>
          <a:p>
            <a:r>
              <a:rPr lang="en-GB" b="0" dirty="0"/>
              <a:t>Empowerment and skill-building</a:t>
            </a:r>
          </a:p>
          <a:p>
            <a:endParaRPr lang="en-GB" b="0" dirty="0"/>
          </a:p>
          <a:p>
            <a:r>
              <a:rPr lang="en-GB" dirty="0"/>
              <a:t>Long term</a:t>
            </a:r>
          </a:p>
          <a:p>
            <a:r>
              <a:rPr lang="en-GB" b="0" dirty="0"/>
              <a:t>Reduction in Health inequalities</a:t>
            </a:r>
          </a:p>
          <a:p>
            <a:r>
              <a:rPr lang="en-GB" b="0" dirty="0"/>
              <a:t>Social Cohesion and resilience</a:t>
            </a:r>
          </a:p>
          <a:p>
            <a:r>
              <a:rPr lang="en-GB" b="0" dirty="0"/>
              <a:t>Economic Sustainability</a:t>
            </a:r>
          </a:p>
          <a:p>
            <a:endParaRPr lang="en-GB" b="0" dirty="0"/>
          </a:p>
        </p:txBody>
      </p:sp>
      <p:pic>
        <p:nvPicPr>
          <p:cNvPr id="4" name="Picture 3">
            <a:extLst>
              <a:ext uri="{FF2B5EF4-FFF2-40B4-BE49-F238E27FC236}">
                <a16:creationId xmlns:a16="http://schemas.microsoft.com/office/drawing/2014/main" id="{AF414557-3744-E892-2313-E09B94243A1A}"/>
              </a:ext>
            </a:extLst>
          </p:cNvPr>
          <p:cNvPicPr>
            <a:picLocks noChangeAspect="1"/>
          </p:cNvPicPr>
          <p:nvPr/>
        </p:nvPicPr>
        <p:blipFill rotWithShape="1">
          <a:blip r:embed="rId2"/>
          <a:srcRect t="1227"/>
          <a:stretch/>
        </p:blipFill>
        <p:spPr>
          <a:xfrm>
            <a:off x="5864536" y="1113779"/>
            <a:ext cx="5577366" cy="4131693"/>
          </a:xfrm>
          <a:prstGeom prst="rect">
            <a:avLst/>
          </a:prstGeom>
          <a:noFill/>
        </p:spPr>
      </p:pic>
    </p:spTree>
    <p:extLst>
      <p:ext uri="{BB962C8B-B14F-4D97-AF65-F5344CB8AC3E}">
        <p14:creationId xmlns:p14="http://schemas.microsoft.com/office/powerpoint/2010/main" val="20921896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C60DA0-0F57-4AB1-4ED1-143B860E78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E5FCD9-EAD0-0EBD-DD82-A78A23A1CD28}"/>
              </a:ext>
            </a:extLst>
          </p:cNvPr>
          <p:cNvSpPr>
            <a:spLocks noGrp="1"/>
          </p:cNvSpPr>
          <p:nvPr>
            <p:ph type="title"/>
          </p:nvPr>
        </p:nvSpPr>
        <p:spPr/>
        <p:txBody>
          <a:bodyPr/>
          <a:lstStyle/>
          <a:p>
            <a:r>
              <a:rPr lang="en-GB" sz="3600" dirty="0"/>
              <a:t>Increased Engagement</a:t>
            </a:r>
          </a:p>
        </p:txBody>
      </p:sp>
      <p:sp>
        <p:nvSpPr>
          <p:cNvPr id="5" name="TextBox 4">
            <a:extLst>
              <a:ext uri="{FF2B5EF4-FFF2-40B4-BE49-F238E27FC236}">
                <a16:creationId xmlns:a16="http://schemas.microsoft.com/office/drawing/2014/main" id="{F3AFBA0E-8B08-79C6-857F-781DFAD042F7}"/>
              </a:ext>
            </a:extLst>
          </p:cNvPr>
          <p:cNvSpPr txBox="1"/>
          <p:nvPr/>
        </p:nvSpPr>
        <p:spPr>
          <a:xfrm>
            <a:off x="300216" y="2087232"/>
            <a:ext cx="11591567" cy="1200329"/>
          </a:xfrm>
          <a:prstGeom prst="rect">
            <a:avLst/>
          </a:prstGeom>
          <a:noFill/>
        </p:spPr>
        <p:txBody>
          <a:bodyPr wrap="square">
            <a:spAutoFit/>
          </a:bodyPr>
          <a:lstStyle/>
          <a:p>
            <a:r>
              <a:rPr lang="en-GB" sz="2400" dirty="0"/>
              <a:t>According to the Department for Digital, Culture, Media &amp; Sport (2022) Rapid Review, Community Development can lead to better cohesion, inclusion, belonging, and civic pride</a:t>
            </a:r>
          </a:p>
        </p:txBody>
      </p:sp>
      <p:sp>
        <p:nvSpPr>
          <p:cNvPr id="7" name="TextBox 6">
            <a:extLst>
              <a:ext uri="{FF2B5EF4-FFF2-40B4-BE49-F238E27FC236}">
                <a16:creationId xmlns:a16="http://schemas.microsoft.com/office/drawing/2014/main" id="{A13755D2-550D-C995-8926-CD3392CC3E45}"/>
              </a:ext>
            </a:extLst>
          </p:cNvPr>
          <p:cNvSpPr txBox="1"/>
          <p:nvPr/>
        </p:nvSpPr>
        <p:spPr>
          <a:xfrm>
            <a:off x="4293041" y="5101091"/>
            <a:ext cx="8229600" cy="276999"/>
          </a:xfrm>
          <a:prstGeom prst="rect">
            <a:avLst/>
          </a:prstGeom>
          <a:noFill/>
        </p:spPr>
        <p:txBody>
          <a:bodyPr wrap="square">
            <a:spAutoFit/>
          </a:bodyPr>
          <a:lstStyle/>
          <a:p>
            <a:r>
              <a:rPr lang="fr-FR" sz="1200" dirty="0"/>
              <a:t>Source: </a:t>
            </a:r>
            <a:r>
              <a:rPr lang="en-GB" sz="1200" dirty="0">
                <a:hlinkClick r:id="rId2"/>
              </a:rPr>
              <a:t>Rapid evidence review of community initiatives - GOV.UK</a:t>
            </a:r>
            <a:endParaRPr lang="fr-FR" sz="750" dirty="0"/>
          </a:p>
        </p:txBody>
      </p:sp>
      <p:sp>
        <p:nvSpPr>
          <p:cNvPr id="3" name="TextBox 2">
            <a:extLst>
              <a:ext uri="{FF2B5EF4-FFF2-40B4-BE49-F238E27FC236}">
                <a16:creationId xmlns:a16="http://schemas.microsoft.com/office/drawing/2014/main" id="{B7D0500A-C032-73D5-070C-6BC004EC5C6C}"/>
              </a:ext>
            </a:extLst>
          </p:cNvPr>
          <p:cNvSpPr txBox="1"/>
          <p:nvPr/>
        </p:nvSpPr>
        <p:spPr>
          <a:xfrm>
            <a:off x="300215" y="3363328"/>
            <a:ext cx="11591567" cy="830997"/>
          </a:xfrm>
          <a:prstGeom prst="rect">
            <a:avLst/>
          </a:prstGeom>
          <a:noFill/>
        </p:spPr>
        <p:txBody>
          <a:bodyPr wrap="square">
            <a:spAutoFit/>
          </a:bodyPr>
          <a:lstStyle/>
          <a:p>
            <a:r>
              <a:rPr lang="en-GB" sz="2400" dirty="0"/>
              <a:t>Connecting with local history encourages civic action and strengthens place attachment (Historic England, 2023).</a:t>
            </a:r>
          </a:p>
        </p:txBody>
      </p:sp>
      <p:sp>
        <p:nvSpPr>
          <p:cNvPr id="4" name="TextBox 3">
            <a:extLst>
              <a:ext uri="{FF2B5EF4-FFF2-40B4-BE49-F238E27FC236}">
                <a16:creationId xmlns:a16="http://schemas.microsoft.com/office/drawing/2014/main" id="{65B358CF-1E06-513A-7C2C-F8A2A11EB985}"/>
              </a:ext>
            </a:extLst>
          </p:cNvPr>
          <p:cNvSpPr txBox="1"/>
          <p:nvPr/>
        </p:nvSpPr>
        <p:spPr>
          <a:xfrm>
            <a:off x="4293041" y="5350477"/>
            <a:ext cx="8229600" cy="276999"/>
          </a:xfrm>
          <a:prstGeom prst="rect">
            <a:avLst/>
          </a:prstGeom>
          <a:noFill/>
        </p:spPr>
        <p:txBody>
          <a:bodyPr wrap="square">
            <a:spAutoFit/>
          </a:bodyPr>
          <a:lstStyle/>
          <a:p>
            <a:r>
              <a:rPr lang="fr-FR" sz="1200" dirty="0"/>
              <a:t>Source: </a:t>
            </a:r>
            <a:r>
              <a:rPr lang="en-GB" sz="1200" dirty="0">
                <a:hlinkClick r:id="rId3"/>
              </a:rPr>
              <a:t>Heritage as a Medium for Civic Engagement | Heritage Counts | Historic England</a:t>
            </a:r>
            <a:endParaRPr lang="fr-FR" sz="750" dirty="0"/>
          </a:p>
        </p:txBody>
      </p:sp>
    </p:spTree>
    <p:extLst>
      <p:ext uri="{BB962C8B-B14F-4D97-AF65-F5344CB8AC3E}">
        <p14:creationId xmlns:p14="http://schemas.microsoft.com/office/powerpoint/2010/main" val="33919407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A17FDC-A5EF-711A-5A39-DE309D9A19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FEC9B6-C4E0-0003-95FB-60F8ADA7EC9C}"/>
              </a:ext>
            </a:extLst>
          </p:cNvPr>
          <p:cNvSpPr>
            <a:spLocks noGrp="1"/>
          </p:cNvSpPr>
          <p:nvPr>
            <p:ph type="title"/>
          </p:nvPr>
        </p:nvSpPr>
        <p:spPr/>
        <p:txBody>
          <a:bodyPr/>
          <a:lstStyle/>
          <a:p>
            <a:r>
              <a:rPr lang="en-GB" sz="3600" dirty="0"/>
              <a:t>Improved access to services:</a:t>
            </a:r>
          </a:p>
        </p:txBody>
      </p:sp>
      <p:sp>
        <p:nvSpPr>
          <p:cNvPr id="3" name="Title 1">
            <a:extLst>
              <a:ext uri="{FF2B5EF4-FFF2-40B4-BE49-F238E27FC236}">
                <a16:creationId xmlns:a16="http://schemas.microsoft.com/office/drawing/2014/main" id="{D9FF01FF-DD3B-9120-1A0D-40F7889166C3}"/>
              </a:ext>
            </a:extLst>
          </p:cNvPr>
          <p:cNvSpPr txBox="1">
            <a:spLocks/>
          </p:cNvSpPr>
          <p:nvPr/>
        </p:nvSpPr>
        <p:spPr>
          <a:xfrm>
            <a:off x="840317" y="365126"/>
            <a:ext cx="10515600" cy="1325563"/>
          </a:xfrm>
          <a:prstGeom prst="rect">
            <a:avLst/>
          </a:prstGeom>
        </p:spPr>
        <p:txBody>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endParaRPr lang="en-GB" sz="3600" dirty="0"/>
          </a:p>
        </p:txBody>
      </p:sp>
      <p:sp>
        <p:nvSpPr>
          <p:cNvPr id="4" name="TextBox 3">
            <a:extLst>
              <a:ext uri="{FF2B5EF4-FFF2-40B4-BE49-F238E27FC236}">
                <a16:creationId xmlns:a16="http://schemas.microsoft.com/office/drawing/2014/main" id="{65DB9F5F-A054-AA0D-CEFA-DB6C65F3399E}"/>
              </a:ext>
            </a:extLst>
          </p:cNvPr>
          <p:cNvSpPr txBox="1"/>
          <p:nvPr/>
        </p:nvSpPr>
        <p:spPr>
          <a:xfrm>
            <a:off x="764345" y="2121869"/>
            <a:ext cx="10515600" cy="1569660"/>
          </a:xfrm>
          <a:prstGeom prst="rect">
            <a:avLst/>
          </a:prstGeom>
          <a:noFill/>
        </p:spPr>
        <p:txBody>
          <a:bodyPr wrap="square">
            <a:spAutoFit/>
          </a:bodyPr>
          <a:lstStyle/>
          <a:p>
            <a:r>
              <a:rPr lang="en-GB" sz="2400" dirty="0"/>
              <a:t>By</a:t>
            </a:r>
            <a:r>
              <a:rPr lang="en-GB" dirty="0"/>
              <a:t> </a:t>
            </a:r>
            <a:r>
              <a:rPr lang="en-GB" sz="2400" dirty="0"/>
              <a:t>empowering residents to identify needs and influence service design, fostering partnerships between communities and public agencies, creating local resources and networks like community hubs and social prescribing, and advocating for fairer distribution of resources to address local priorities</a:t>
            </a:r>
          </a:p>
        </p:txBody>
      </p:sp>
      <p:sp>
        <p:nvSpPr>
          <p:cNvPr id="6" name="TextBox 5">
            <a:extLst>
              <a:ext uri="{FF2B5EF4-FFF2-40B4-BE49-F238E27FC236}">
                <a16:creationId xmlns:a16="http://schemas.microsoft.com/office/drawing/2014/main" id="{D1E23536-9628-622A-BBAC-ED6AB657BD7F}"/>
              </a:ext>
            </a:extLst>
          </p:cNvPr>
          <p:cNvSpPr txBox="1"/>
          <p:nvPr/>
        </p:nvSpPr>
        <p:spPr>
          <a:xfrm>
            <a:off x="5200514" y="5239637"/>
            <a:ext cx="8229600" cy="276999"/>
          </a:xfrm>
          <a:prstGeom prst="rect">
            <a:avLst/>
          </a:prstGeom>
          <a:noFill/>
        </p:spPr>
        <p:txBody>
          <a:bodyPr wrap="square">
            <a:spAutoFit/>
          </a:bodyPr>
          <a:lstStyle/>
          <a:p>
            <a:r>
              <a:rPr lang="fr-FR" sz="1200" dirty="0"/>
              <a:t>Source: </a:t>
            </a:r>
            <a:r>
              <a:rPr lang="en-GB" sz="1200" dirty="0">
                <a:hlinkClick r:id="rId2"/>
              </a:rPr>
              <a:t>NHS England » Working in partnership with people and communities: Statutory guidance</a:t>
            </a:r>
            <a:endParaRPr lang="fr-FR" sz="750" dirty="0"/>
          </a:p>
        </p:txBody>
      </p:sp>
    </p:spTree>
    <p:extLst>
      <p:ext uri="{BB962C8B-B14F-4D97-AF65-F5344CB8AC3E}">
        <p14:creationId xmlns:p14="http://schemas.microsoft.com/office/powerpoint/2010/main" val="3227524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AD3A76-ADF9-4F67-C63E-BC60717059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F1C046-0697-B78F-DC8E-51764191FABC}"/>
              </a:ext>
            </a:extLst>
          </p:cNvPr>
          <p:cNvSpPr>
            <a:spLocks noGrp="1"/>
          </p:cNvSpPr>
          <p:nvPr>
            <p:ph type="title"/>
          </p:nvPr>
        </p:nvSpPr>
        <p:spPr/>
        <p:txBody>
          <a:bodyPr/>
          <a:lstStyle/>
          <a:p>
            <a:r>
              <a:rPr lang="en-GB" sz="3600" dirty="0"/>
              <a:t>Improves empowerment &amp; skills building:</a:t>
            </a:r>
          </a:p>
        </p:txBody>
      </p:sp>
      <p:sp>
        <p:nvSpPr>
          <p:cNvPr id="3" name="Title 1">
            <a:extLst>
              <a:ext uri="{FF2B5EF4-FFF2-40B4-BE49-F238E27FC236}">
                <a16:creationId xmlns:a16="http://schemas.microsoft.com/office/drawing/2014/main" id="{D2479349-3230-3053-5020-AF4265D40E64}"/>
              </a:ext>
            </a:extLst>
          </p:cNvPr>
          <p:cNvSpPr txBox="1">
            <a:spLocks/>
          </p:cNvSpPr>
          <p:nvPr/>
        </p:nvSpPr>
        <p:spPr>
          <a:xfrm>
            <a:off x="840317" y="365126"/>
            <a:ext cx="10515600" cy="1325563"/>
          </a:xfrm>
          <a:prstGeom prst="rect">
            <a:avLst/>
          </a:prstGeom>
        </p:spPr>
        <p:txBody>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endParaRPr lang="en-GB" sz="3600" dirty="0"/>
          </a:p>
        </p:txBody>
      </p:sp>
      <p:sp>
        <p:nvSpPr>
          <p:cNvPr id="4" name="TextBox 3">
            <a:extLst>
              <a:ext uri="{FF2B5EF4-FFF2-40B4-BE49-F238E27FC236}">
                <a16:creationId xmlns:a16="http://schemas.microsoft.com/office/drawing/2014/main" id="{CBB52BD9-49E5-D7F7-9F40-331C8E79E6AC}"/>
              </a:ext>
            </a:extLst>
          </p:cNvPr>
          <p:cNvSpPr txBox="1"/>
          <p:nvPr/>
        </p:nvSpPr>
        <p:spPr>
          <a:xfrm>
            <a:off x="764345" y="2121869"/>
            <a:ext cx="10515600" cy="1569660"/>
          </a:xfrm>
          <a:prstGeom prst="rect">
            <a:avLst/>
          </a:prstGeom>
          <a:noFill/>
        </p:spPr>
        <p:txBody>
          <a:bodyPr wrap="square">
            <a:spAutoFit/>
          </a:bodyPr>
          <a:lstStyle/>
          <a:p>
            <a:r>
              <a:rPr lang="en-GB" sz="2400" dirty="0"/>
              <a:t>By</a:t>
            </a:r>
            <a:r>
              <a:rPr lang="en-GB" dirty="0"/>
              <a:t> </a:t>
            </a:r>
            <a:r>
              <a:rPr lang="en-GB" sz="2400" dirty="0"/>
              <a:t>empowering residents to identify needs and influence service design, fostering partnerships between communities and public agencies, creating local resources and networks like community hubs and social prescribing, and advocating for fairer distribution of resources to address local priorities</a:t>
            </a:r>
          </a:p>
        </p:txBody>
      </p:sp>
      <p:sp>
        <p:nvSpPr>
          <p:cNvPr id="6" name="TextBox 5">
            <a:extLst>
              <a:ext uri="{FF2B5EF4-FFF2-40B4-BE49-F238E27FC236}">
                <a16:creationId xmlns:a16="http://schemas.microsoft.com/office/drawing/2014/main" id="{CFA96AC4-F659-26C6-F6AE-C0D72B0388FA}"/>
              </a:ext>
            </a:extLst>
          </p:cNvPr>
          <p:cNvSpPr txBox="1"/>
          <p:nvPr/>
        </p:nvSpPr>
        <p:spPr>
          <a:xfrm>
            <a:off x="5200514" y="5239637"/>
            <a:ext cx="8229600" cy="276999"/>
          </a:xfrm>
          <a:prstGeom prst="rect">
            <a:avLst/>
          </a:prstGeom>
          <a:noFill/>
        </p:spPr>
        <p:txBody>
          <a:bodyPr wrap="square">
            <a:spAutoFit/>
          </a:bodyPr>
          <a:lstStyle/>
          <a:p>
            <a:r>
              <a:rPr lang="fr-FR" sz="1200" dirty="0"/>
              <a:t>Source: </a:t>
            </a:r>
            <a:r>
              <a:rPr lang="en-GB" sz="1200" dirty="0">
                <a:hlinkClick r:id="rId2"/>
              </a:rPr>
              <a:t>NHS England » Working in partnership with people and communities: Statutory guidance</a:t>
            </a:r>
            <a:endParaRPr lang="fr-FR" sz="750" dirty="0"/>
          </a:p>
        </p:txBody>
      </p:sp>
    </p:spTree>
    <p:extLst>
      <p:ext uri="{BB962C8B-B14F-4D97-AF65-F5344CB8AC3E}">
        <p14:creationId xmlns:p14="http://schemas.microsoft.com/office/powerpoint/2010/main" val="26648537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EB8040-5351-6C77-8B5D-7EE4629F0F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8DCD2F-BBBF-0CFB-1F92-F80C7C10CF75}"/>
              </a:ext>
            </a:extLst>
          </p:cNvPr>
          <p:cNvSpPr>
            <a:spLocks noGrp="1"/>
          </p:cNvSpPr>
          <p:nvPr>
            <p:ph type="title"/>
          </p:nvPr>
        </p:nvSpPr>
        <p:spPr/>
        <p:txBody>
          <a:bodyPr/>
          <a:lstStyle/>
          <a:p>
            <a:r>
              <a:rPr lang="en-GB" sz="3600" dirty="0"/>
              <a:t>Negative Impacts of Community Development</a:t>
            </a:r>
          </a:p>
        </p:txBody>
      </p:sp>
      <p:sp>
        <p:nvSpPr>
          <p:cNvPr id="7" name="Text Placeholder 2">
            <a:extLst>
              <a:ext uri="{FF2B5EF4-FFF2-40B4-BE49-F238E27FC236}">
                <a16:creationId xmlns:a16="http://schemas.microsoft.com/office/drawing/2014/main" id="{F6267D52-D726-35A4-8837-40FE7682D942}"/>
              </a:ext>
            </a:extLst>
          </p:cNvPr>
          <p:cNvSpPr>
            <a:spLocks noGrp="1"/>
          </p:cNvSpPr>
          <p:nvPr>
            <p:ph type="body" idx="1"/>
          </p:nvPr>
        </p:nvSpPr>
        <p:spPr>
          <a:xfrm>
            <a:off x="473047" y="1027907"/>
            <a:ext cx="6367140" cy="4388677"/>
          </a:xfrm>
        </p:spPr>
        <p:txBody>
          <a:bodyPr/>
          <a:lstStyle/>
          <a:p>
            <a:r>
              <a:rPr lang="en-GB" dirty="0"/>
              <a:t>Short term</a:t>
            </a:r>
          </a:p>
          <a:p>
            <a:r>
              <a:rPr lang="en-GB" b="0" dirty="0"/>
              <a:t>Marginalisation &amp; Exclusion</a:t>
            </a:r>
          </a:p>
          <a:p>
            <a:r>
              <a:rPr lang="en-GB" b="0" dirty="0"/>
              <a:t>Over-reliance on volunteers &amp; informal networks</a:t>
            </a:r>
          </a:p>
          <a:p>
            <a:r>
              <a:rPr lang="en-GB" b="0" dirty="0"/>
              <a:t>Conflict &amp; Residence</a:t>
            </a:r>
          </a:p>
          <a:p>
            <a:endParaRPr lang="en-GB" b="0" dirty="0"/>
          </a:p>
          <a:p>
            <a:r>
              <a:rPr lang="en-GB" dirty="0"/>
              <a:t>Long term</a:t>
            </a:r>
          </a:p>
          <a:p>
            <a:r>
              <a:rPr lang="en-GB" b="0" dirty="0"/>
              <a:t>Sustainability challenges</a:t>
            </a:r>
          </a:p>
          <a:p>
            <a:r>
              <a:rPr lang="en-GB" b="0" dirty="0"/>
              <a:t>Uneven impact across communities</a:t>
            </a:r>
          </a:p>
          <a:p>
            <a:r>
              <a:rPr lang="en-GB" b="0" dirty="0"/>
              <a:t>Dependency &amp; reduced autonomy</a:t>
            </a:r>
          </a:p>
          <a:p>
            <a:endParaRPr lang="en-GB" b="0" dirty="0"/>
          </a:p>
        </p:txBody>
      </p:sp>
      <p:pic>
        <p:nvPicPr>
          <p:cNvPr id="1026" name="Picture 2" descr="Sad Smile Stock Photos, Images and Backgrounds for Free Download">
            <a:extLst>
              <a:ext uri="{FF2B5EF4-FFF2-40B4-BE49-F238E27FC236}">
                <a16:creationId xmlns:a16="http://schemas.microsoft.com/office/drawing/2014/main" id="{6D896A79-530A-DA2F-EA0A-87E2299883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49254" y="1226127"/>
            <a:ext cx="5781675"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7902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B41869-AEFD-B329-1AC5-E971743209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0B64DD-C6D3-81EB-021B-37F560941523}"/>
              </a:ext>
            </a:extLst>
          </p:cNvPr>
          <p:cNvSpPr>
            <a:spLocks noGrp="1"/>
          </p:cNvSpPr>
          <p:nvPr>
            <p:ph type="title"/>
          </p:nvPr>
        </p:nvSpPr>
        <p:spPr/>
        <p:txBody>
          <a:bodyPr/>
          <a:lstStyle/>
          <a:p>
            <a:r>
              <a:rPr lang="en-GB" sz="3600" dirty="0"/>
              <a:t>Health Assets</a:t>
            </a:r>
          </a:p>
        </p:txBody>
      </p:sp>
      <p:sp>
        <p:nvSpPr>
          <p:cNvPr id="3" name="Content Placeholder 2">
            <a:extLst>
              <a:ext uri="{FF2B5EF4-FFF2-40B4-BE49-F238E27FC236}">
                <a16:creationId xmlns:a16="http://schemas.microsoft.com/office/drawing/2014/main" id="{0D734BA0-C65C-0BA1-945C-E91D934EBB5D}"/>
              </a:ext>
            </a:extLst>
          </p:cNvPr>
          <p:cNvSpPr txBox="1">
            <a:spLocks/>
          </p:cNvSpPr>
          <p:nvPr/>
        </p:nvSpPr>
        <p:spPr>
          <a:xfrm>
            <a:off x="836083" y="466910"/>
            <a:ext cx="9964837" cy="4083908"/>
          </a:xfrm>
          <a:prstGeom prst="rect">
            <a:avLst/>
          </a:prstGeom>
        </p:spPr>
        <p:txBody>
          <a:bodyPr anchor="b">
            <a:noAutofit/>
          </a:bodyPr>
          <a:lstStyle>
            <a:lvl1pPr marL="0" indent="0" algn="l" defTabSz="385763" rtl="0" eaLnBrk="1" latinLnBrk="0" hangingPunct="1">
              <a:lnSpc>
                <a:spcPct val="90000"/>
              </a:lnSpc>
              <a:spcBef>
                <a:spcPts val="422"/>
              </a:spcBef>
              <a:buFont typeface="Arial" panose="020B0604020202020204" pitchFamily="34" charset="0"/>
              <a:buNone/>
              <a:defRPr sz="2400" b="1" kern="1200">
                <a:solidFill>
                  <a:schemeClr val="tx1"/>
                </a:solidFill>
                <a:latin typeface="+mn-lt"/>
                <a:ea typeface="+mn-ea"/>
                <a:cs typeface="+mn-cs"/>
              </a:defRPr>
            </a:lvl1pPr>
            <a:lvl2pPr marL="457200" indent="0" algn="l" defTabSz="385763" rtl="0" eaLnBrk="1" latinLnBrk="0" hangingPunct="1">
              <a:lnSpc>
                <a:spcPct val="90000"/>
              </a:lnSpc>
              <a:spcBef>
                <a:spcPts val="211"/>
              </a:spcBef>
              <a:buFont typeface="Arial" panose="020B0604020202020204" pitchFamily="34" charset="0"/>
              <a:buNone/>
              <a:defRPr sz="2000" b="1" kern="1200">
                <a:solidFill>
                  <a:schemeClr val="tx1"/>
                </a:solidFill>
                <a:latin typeface="+mn-lt"/>
                <a:ea typeface="+mn-ea"/>
                <a:cs typeface="+mn-cs"/>
              </a:defRPr>
            </a:lvl2pPr>
            <a:lvl3pPr marL="914400" indent="0" algn="l" defTabSz="385763" rtl="0" eaLnBrk="1" latinLnBrk="0" hangingPunct="1">
              <a:lnSpc>
                <a:spcPct val="90000"/>
              </a:lnSpc>
              <a:spcBef>
                <a:spcPts val="211"/>
              </a:spcBef>
              <a:buFont typeface="Arial" panose="020B0604020202020204" pitchFamily="34" charset="0"/>
              <a:buNone/>
              <a:defRPr sz="1800" b="1" kern="1200">
                <a:solidFill>
                  <a:schemeClr val="tx1"/>
                </a:solidFill>
                <a:latin typeface="+mn-lt"/>
                <a:ea typeface="+mn-ea"/>
                <a:cs typeface="+mn-cs"/>
              </a:defRPr>
            </a:lvl3pPr>
            <a:lvl4pPr marL="1371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4pPr>
            <a:lvl5pPr marL="18288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5pPr>
            <a:lvl6pPr marL="22860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6pPr>
            <a:lvl7pPr marL="27432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7pPr>
            <a:lvl8pPr marL="32004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8pPr>
            <a:lvl9pPr marL="3657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9pPr>
          </a:lstStyle>
          <a:p>
            <a:r>
              <a:rPr lang="en-GB" sz="2000" b="0" dirty="0"/>
              <a:t>As well as having health needs, all communities have health assets that can contribute to the positive health and wellbeing of its members, including:</a:t>
            </a:r>
          </a:p>
          <a:p>
            <a:endParaRPr lang="en-GB" sz="2000" b="0" dirty="0"/>
          </a:p>
          <a:p>
            <a:pPr marL="285750" indent="-285750">
              <a:buFont typeface="Arial" panose="020B0604020202020204" pitchFamily="34" charset="0"/>
              <a:buChar char="•"/>
            </a:pPr>
            <a:r>
              <a:rPr lang="en-GB" sz="2000" b="0" dirty="0"/>
              <a:t>the skills, knowledge, social competence and commitment of individual community members</a:t>
            </a:r>
          </a:p>
          <a:p>
            <a:pPr marL="285750" indent="-285750">
              <a:buFont typeface="Arial" panose="020B0604020202020204" pitchFamily="34" charset="0"/>
              <a:buChar char="•"/>
            </a:pPr>
            <a:r>
              <a:rPr lang="en-GB" sz="2000" b="0" dirty="0"/>
              <a:t>friendships, inter-generational solidarity, community cohesion and </a:t>
            </a:r>
            <a:r>
              <a:rPr lang="en-GB" sz="2000" b="0" dirty="0" err="1"/>
              <a:t>neighbourlines</a:t>
            </a:r>
            <a:endParaRPr lang="en-GB" sz="2000" b="0" dirty="0"/>
          </a:p>
          <a:p>
            <a:pPr marL="285750" indent="-285750">
              <a:buFont typeface="Arial" panose="020B0604020202020204" pitchFamily="34" charset="0"/>
              <a:buChar char="•"/>
            </a:pPr>
            <a:r>
              <a:rPr lang="en-GB" sz="2000" b="0" dirty="0"/>
              <a:t>local groups and community and voluntary associations, ranging from formal organisations to informal, mutual aid networks such as babysitting circles</a:t>
            </a:r>
          </a:p>
          <a:p>
            <a:pPr marL="285750" indent="-285750">
              <a:buFont typeface="Arial" panose="020B0604020202020204" pitchFamily="34" charset="0"/>
              <a:buChar char="•"/>
            </a:pPr>
            <a:r>
              <a:rPr lang="en-GB" sz="2000" b="0" dirty="0"/>
              <a:t>physical, environmental and economic resources</a:t>
            </a:r>
          </a:p>
          <a:p>
            <a:pPr marL="285750" indent="-285750">
              <a:buFont typeface="Arial" panose="020B0604020202020204" pitchFamily="34" charset="0"/>
              <a:buChar char="•"/>
            </a:pPr>
            <a:r>
              <a:rPr lang="en-GB" sz="2000" b="0" dirty="0"/>
              <a:t>assets brought by external agencies including the public, private and third sector</a:t>
            </a:r>
          </a:p>
        </p:txBody>
      </p:sp>
      <p:sp>
        <p:nvSpPr>
          <p:cNvPr id="4" name="TextBox 3">
            <a:extLst>
              <a:ext uri="{FF2B5EF4-FFF2-40B4-BE49-F238E27FC236}">
                <a16:creationId xmlns:a16="http://schemas.microsoft.com/office/drawing/2014/main" id="{09254768-AA13-6363-A3E9-2A019C9CF025}"/>
              </a:ext>
            </a:extLst>
          </p:cNvPr>
          <p:cNvSpPr txBox="1"/>
          <p:nvPr/>
        </p:nvSpPr>
        <p:spPr>
          <a:xfrm>
            <a:off x="4705552" y="4962872"/>
            <a:ext cx="7236649" cy="577081"/>
          </a:xfrm>
          <a:prstGeom prst="rect">
            <a:avLst/>
          </a:prstGeom>
          <a:noFill/>
        </p:spPr>
        <p:txBody>
          <a:bodyPr wrap="square">
            <a:spAutoFit/>
          </a:bodyPr>
          <a:lstStyle/>
          <a:p>
            <a:r>
              <a:rPr lang="fr-FR" sz="1200" dirty="0"/>
              <a:t>Source: </a:t>
            </a:r>
            <a:r>
              <a:rPr lang="fr-FR" sz="1200" dirty="0">
                <a:hlinkClick r:id="rId2"/>
              </a:rPr>
              <a:t>https://www.gov.uk/government/publications/health-matters-health-and-wellbeing-community-centred-approaches/health-matters-community-centred-approaches-for-health-and-wellbeing</a:t>
            </a:r>
            <a:endParaRPr lang="fr-FR" sz="1200" dirty="0"/>
          </a:p>
          <a:p>
            <a:endParaRPr lang="fr-FR" sz="750" dirty="0"/>
          </a:p>
        </p:txBody>
      </p:sp>
    </p:spTree>
    <p:extLst>
      <p:ext uri="{BB962C8B-B14F-4D97-AF65-F5344CB8AC3E}">
        <p14:creationId xmlns:p14="http://schemas.microsoft.com/office/powerpoint/2010/main" val="33721314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B79D2F-FEBF-03AB-4682-25D3DE6837D1}"/>
            </a:ext>
          </a:extLst>
        </p:cNvPr>
        <p:cNvGrpSpPr/>
        <p:nvPr/>
      </p:nvGrpSpPr>
      <p:grpSpPr>
        <a:xfrm>
          <a:off x="0" y="0"/>
          <a:ext cx="0" cy="0"/>
          <a:chOff x="0" y="0"/>
          <a:chExt cx="0" cy="0"/>
        </a:xfrm>
      </p:grpSpPr>
      <p:pic>
        <p:nvPicPr>
          <p:cNvPr id="6" name="Content Placeholder 3">
            <a:extLst>
              <a:ext uri="{FF2B5EF4-FFF2-40B4-BE49-F238E27FC236}">
                <a16:creationId xmlns:a16="http://schemas.microsoft.com/office/drawing/2014/main" id="{F037F570-317A-9C74-43ED-30280EEB4C70}"/>
              </a:ext>
            </a:extLst>
          </p:cNvPr>
          <p:cNvPicPr>
            <a:picLocks noChangeAspect="1"/>
          </p:cNvPicPr>
          <p:nvPr/>
        </p:nvPicPr>
        <p:blipFill>
          <a:blip r:embed="rId2"/>
          <a:stretch>
            <a:fillRect/>
          </a:stretch>
        </p:blipFill>
        <p:spPr>
          <a:xfrm>
            <a:off x="2254775" y="-897742"/>
            <a:ext cx="9937225" cy="6633098"/>
          </a:xfrm>
          <a:prstGeom prst="rect">
            <a:avLst/>
          </a:prstGeom>
          <a:noFill/>
        </p:spPr>
      </p:pic>
      <p:sp>
        <p:nvSpPr>
          <p:cNvPr id="7" name="TextBox 6">
            <a:extLst>
              <a:ext uri="{FF2B5EF4-FFF2-40B4-BE49-F238E27FC236}">
                <a16:creationId xmlns:a16="http://schemas.microsoft.com/office/drawing/2014/main" id="{B5E5F4DD-AF9D-ADC8-235F-4AE0EC2B2676}"/>
              </a:ext>
            </a:extLst>
          </p:cNvPr>
          <p:cNvSpPr txBox="1"/>
          <p:nvPr/>
        </p:nvSpPr>
        <p:spPr>
          <a:xfrm>
            <a:off x="185629" y="2228671"/>
            <a:ext cx="1856301" cy="1200329"/>
          </a:xfrm>
          <a:prstGeom prst="rect">
            <a:avLst/>
          </a:prstGeom>
          <a:noFill/>
        </p:spPr>
        <p:txBody>
          <a:bodyPr wrap="square" rtlCol="0">
            <a:spAutoFit/>
          </a:bodyPr>
          <a:lstStyle/>
          <a:p>
            <a:r>
              <a:rPr lang="en-GB" dirty="0"/>
              <a:t>Public Health England- Community Health Assets</a:t>
            </a:r>
          </a:p>
        </p:txBody>
      </p:sp>
    </p:spTree>
    <p:extLst>
      <p:ext uri="{BB962C8B-B14F-4D97-AF65-F5344CB8AC3E}">
        <p14:creationId xmlns:p14="http://schemas.microsoft.com/office/powerpoint/2010/main" val="30558605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A12923-3AC9-29F4-10AB-F772FD706C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3AAA67-8CB6-5BB5-A98F-69B9F3192A95}"/>
              </a:ext>
            </a:extLst>
          </p:cNvPr>
          <p:cNvSpPr>
            <a:spLocks noGrp="1"/>
          </p:cNvSpPr>
          <p:nvPr>
            <p:ph type="title"/>
          </p:nvPr>
        </p:nvSpPr>
        <p:spPr/>
        <p:txBody>
          <a:bodyPr/>
          <a:lstStyle/>
          <a:p>
            <a:r>
              <a:rPr lang="en-GB" sz="3600" dirty="0"/>
              <a:t>Communities Health Assets</a:t>
            </a:r>
          </a:p>
        </p:txBody>
      </p:sp>
      <p:sp>
        <p:nvSpPr>
          <p:cNvPr id="4" name="Content Placeholder 2">
            <a:extLst>
              <a:ext uri="{FF2B5EF4-FFF2-40B4-BE49-F238E27FC236}">
                <a16:creationId xmlns:a16="http://schemas.microsoft.com/office/drawing/2014/main" id="{A66ED807-4E38-F28E-05A5-C3101D594D35}"/>
              </a:ext>
            </a:extLst>
          </p:cNvPr>
          <p:cNvSpPr txBox="1">
            <a:spLocks/>
          </p:cNvSpPr>
          <p:nvPr/>
        </p:nvSpPr>
        <p:spPr>
          <a:xfrm>
            <a:off x="560327" y="1753857"/>
            <a:ext cx="10323095" cy="2937774"/>
          </a:xfrm>
          <a:prstGeom prst="rect">
            <a:avLst/>
          </a:prstGeom>
        </p:spPr>
        <p:txBody>
          <a:bodyPr anchor="b">
            <a:noAutofit/>
          </a:bodyPr>
          <a:lstStyle>
            <a:lvl1pPr marL="0" indent="0" algn="l" defTabSz="385763" rtl="0" eaLnBrk="1" latinLnBrk="0" hangingPunct="1">
              <a:lnSpc>
                <a:spcPct val="90000"/>
              </a:lnSpc>
              <a:spcBef>
                <a:spcPts val="422"/>
              </a:spcBef>
              <a:buFont typeface="Arial" panose="020B0604020202020204" pitchFamily="34" charset="0"/>
              <a:buNone/>
              <a:defRPr sz="2400" b="1" kern="1200">
                <a:solidFill>
                  <a:schemeClr val="tx1"/>
                </a:solidFill>
                <a:latin typeface="+mn-lt"/>
                <a:ea typeface="+mn-ea"/>
                <a:cs typeface="+mn-cs"/>
              </a:defRPr>
            </a:lvl1pPr>
            <a:lvl2pPr marL="457200" indent="0" algn="l" defTabSz="385763" rtl="0" eaLnBrk="1" latinLnBrk="0" hangingPunct="1">
              <a:lnSpc>
                <a:spcPct val="90000"/>
              </a:lnSpc>
              <a:spcBef>
                <a:spcPts val="211"/>
              </a:spcBef>
              <a:buFont typeface="Arial" panose="020B0604020202020204" pitchFamily="34" charset="0"/>
              <a:buNone/>
              <a:defRPr sz="2000" b="1" kern="1200">
                <a:solidFill>
                  <a:schemeClr val="tx1"/>
                </a:solidFill>
                <a:latin typeface="+mn-lt"/>
                <a:ea typeface="+mn-ea"/>
                <a:cs typeface="+mn-cs"/>
              </a:defRPr>
            </a:lvl2pPr>
            <a:lvl3pPr marL="914400" indent="0" algn="l" defTabSz="385763" rtl="0" eaLnBrk="1" latinLnBrk="0" hangingPunct="1">
              <a:lnSpc>
                <a:spcPct val="90000"/>
              </a:lnSpc>
              <a:spcBef>
                <a:spcPts val="211"/>
              </a:spcBef>
              <a:buFont typeface="Arial" panose="020B0604020202020204" pitchFamily="34" charset="0"/>
              <a:buNone/>
              <a:defRPr sz="1800" b="1" kern="1200">
                <a:solidFill>
                  <a:schemeClr val="tx1"/>
                </a:solidFill>
                <a:latin typeface="+mn-lt"/>
                <a:ea typeface="+mn-ea"/>
                <a:cs typeface="+mn-cs"/>
              </a:defRPr>
            </a:lvl3pPr>
            <a:lvl4pPr marL="1371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4pPr>
            <a:lvl5pPr marL="18288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5pPr>
            <a:lvl6pPr marL="22860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6pPr>
            <a:lvl7pPr marL="27432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7pPr>
            <a:lvl8pPr marL="32004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8pPr>
            <a:lvl9pPr marL="3657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9pPr>
          </a:lstStyle>
          <a:p>
            <a:pPr marL="342900" indent="-342900">
              <a:buFont typeface="Arial" panose="020B0604020202020204" pitchFamily="34" charset="0"/>
              <a:buChar char="•"/>
            </a:pPr>
            <a:r>
              <a:rPr lang="en-GB" b="0" dirty="0"/>
              <a:t>Recognising assets helps value community strengths and ensure everyone has access to them. It builds on the positives and ensures that health action is co-produced equally between communities and services.</a:t>
            </a:r>
          </a:p>
          <a:p>
            <a:pPr marL="342900" indent="-342900">
              <a:buFont typeface="Arial" panose="020B0604020202020204" pitchFamily="34" charset="0"/>
              <a:buChar char="•"/>
            </a:pPr>
            <a:endParaRPr lang="en-GB" b="0" dirty="0"/>
          </a:p>
          <a:p>
            <a:pPr marL="342900" indent="-342900">
              <a:buFont typeface="Arial" panose="020B0604020202020204" pitchFamily="34" charset="0"/>
              <a:buChar char="•"/>
            </a:pPr>
            <a:r>
              <a:rPr lang="en-GB" b="0" dirty="0"/>
              <a:t>Community-centred ways of working are important for all aspects of public health, including health improvement, health protection and healthcare public health. It’s not about expecting communities to do more and saving public money but about investing in more sustainable and effective approaches to reduce health inequalities.</a:t>
            </a:r>
          </a:p>
        </p:txBody>
      </p:sp>
    </p:spTree>
    <p:extLst>
      <p:ext uri="{BB962C8B-B14F-4D97-AF65-F5344CB8AC3E}">
        <p14:creationId xmlns:p14="http://schemas.microsoft.com/office/powerpoint/2010/main" val="29787724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6435D7-6E69-9842-CF63-5DEB140D9C74}"/>
            </a:ext>
          </a:extLst>
        </p:cNvPr>
        <p:cNvGrpSpPr/>
        <p:nvPr/>
      </p:nvGrpSpPr>
      <p:grpSpPr>
        <a:xfrm>
          <a:off x="0" y="0"/>
          <a:ext cx="0" cy="0"/>
          <a:chOff x="0" y="0"/>
          <a:chExt cx="0" cy="0"/>
        </a:xfrm>
      </p:grpSpPr>
      <p:pic>
        <p:nvPicPr>
          <p:cNvPr id="1026" name="Picture 2" descr="How Physical Environment Impacts Wellbeing | Navy Health">
            <a:extLst>
              <a:ext uri="{FF2B5EF4-FFF2-40B4-BE49-F238E27FC236}">
                <a16:creationId xmlns:a16="http://schemas.microsoft.com/office/drawing/2014/main" id="{87E0DEB2-0118-BA9B-6400-8AF39DDC2431}"/>
              </a:ext>
            </a:extLst>
          </p:cNvPr>
          <p:cNvPicPr>
            <a:picLocks noChangeAspect="1" noChangeArrowheads="1"/>
          </p:cNvPicPr>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3591139" y="-1"/>
            <a:ext cx="8600861" cy="5733907"/>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2" name="Title 1">
            <a:extLst>
              <a:ext uri="{FF2B5EF4-FFF2-40B4-BE49-F238E27FC236}">
                <a16:creationId xmlns:a16="http://schemas.microsoft.com/office/drawing/2014/main" id="{D330DAFF-8F3A-40F8-E0E2-29C65189FFA9}"/>
              </a:ext>
            </a:extLst>
          </p:cNvPr>
          <p:cNvSpPr>
            <a:spLocks noGrp="1"/>
          </p:cNvSpPr>
          <p:nvPr>
            <p:ph type="title"/>
          </p:nvPr>
        </p:nvSpPr>
        <p:spPr>
          <a:xfrm>
            <a:off x="454678" y="471046"/>
            <a:ext cx="5904870" cy="1325563"/>
          </a:xfrm>
        </p:spPr>
        <p:txBody>
          <a:bodyPr/>
          <a:lstStyle/>
          <a:p>
            <a:pPr algn="ctr"/>
            <a:r>
              <a:rPr lang="en-GB" sz="3600" dirty="0"/>
              <a:t>Physical environment</a:t>
            </a:r>
          </a:p>
        </p:txBody>
      </p:sp>
      <p:sp>
        <p:nvSpPr>
          <p:cNvPr id="4" name="TextBox 3">
            <a:extLst>
              <a:ext uri="{FF2B5EF4-FFF2-40B4-BE49-F238E27FC236}">
                <a16:creationId xmlns:a16="http://schemas.microsoft.com/office/drawing/2014/main" id="{0E0FF5B7-89C1-EC3A-59B5-AD483C0B3D5F}"/>
              </a:ext>
            </a:extLst>
          </p:cNvPr>
          <p:cNvSpPr txBox="1"/>
          <p:nvPr/>
        </p:nvSpPr>
        <p:spPr>
          <a:xfrm>
            <a:off x="888618" y="2383668"/>
            <a:ext cx="6094854" cy="1323439"/>
          </a:xfrm>
          <a:prstGeom prst="rect">
            <a:avLst/>
          </a:prstGeom>
          <a:noFill/>
        </p:spPr>
        <p:txBody>
          <a:bodyPr wrap="square">
            <a:spAutoFit/>
          </a:bodyPr>
          <a:lstStyle/>
          <a:p>
            <a:r>
              <a:rPr lang="en-GB" sz="2000" b="0" i="0" dirty="0">
                <a:solidFill>
                  <a:srgbClr val="001D35"/>
                </a:solidFill>
                <a:effectLst/>
              </a:rPr>
              <a:t>Significantly shapes community building by </a:t>
            </a:r>
            <a:r>
              <a:rPr lang="en-GB" sz="2000" dirty="0"/>
              <a:t>influencing opportunities for social interaction, supporting physical and mental health, and fostering a sense of belonging and ownership</a:t>
            </a:r>
          </a:p>
        </p:txBody>
      </p:sp>
      <p:sp>
        <p:nvSpPr>
          <p:cNvPr id="5" name="TextBox 4">
            <a:extLst>
              <a:ext uri="{FF2B5EF4-FFF2-40B4-BE49-F238E27FC236}">
                <a16:creationId xmlns:a16="http://schemas.microsoft.com/office/drawing/2014/main" id="{A7B46290-4ADF-CD62-91C2-601903C4DF4F}"/>
              </a:ext>
            </a:extLst>
          </p:cNvPr>
          <p:cNvSpPr txBox="1"/>
          <p:nvPr/>
        </p:nvSpPr>
        <p:spPr>
          <a:xfrm>
            <a:off x="220004" y="4936384"/>
            <a:ext cx="3547599" cy="461665"/>
          </a:xfrm>
          <a:prstGeom prst="rect">
            <a:avLst/>
          </a:prstGeom>
          <a:noFill/>
        </p:spPr>
        <p:txBody>
          <a:bodyPr wrap="square" rtlCol="0">
            <a:spAutoFit/>
          </a:bodyPr>
          <a:lstStyle/>
          <a:p>
            <a:r>
              <a:rPr lang="en-GB" sz="1200" dirty="0">
                <a:hlinkClick r:id="rId3"/>
              </a:rPr>
              <a:t>National Centre for Social Research (2025) </a:t>
            </a:r>
            <a:r>
              <a:rPr lang="en-GB" sz="1200" dirty="0"/>
              <a:t>and </a:t>
            </a:r>
            <a:r>
              <a:rPr lang="en-GB" sz="1200" dirty="0">
                <a:hlinkClick r:id="rId4"/>
              </a:rPr>
              <a:t>Public Health Scotland (2024)</a:t>
            </a:r>
            <a:endParaRPr lang="en-GB" sz="1200" dirty="0"/>
          </a:p>
        </p:txBody>
      </p:sp>
    </p:spTree>
    <p:extLst>
      <p:ext uri="{BB962C8B-B14F-4D97-AF65-F5344CB8AC3E}">
        <p14:creationId xmlns:p14="http://schemas.microsoft.com/office/powerpoint/2010/main" val="9968657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686CBD-FB7F-28AE-04DA-32E7F871C3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F2DAA9-2051-3EE1-9C29-F7A7F3906B56}"/>
              </a:ext>
            </a:extLst>
          </p:cNvPr>
          <p:cNvSpPr>
            <a:spLocks noGrp="1"/>
          </p:cNvSpPr>
          <p:nvPr>
            <p:ph type="title"/>
          </p:nvPr>
        </p:nvSpPr>
        <p:spPr>
          <a:xfrm>
            <a:off x="454678" y="471046"/>
            <a:ext cx="5904870" cy="1325563"/>
          </a:xfrm>
        </p:spPr>
        <p:txBody>
          <a:bodyPr/>
          <a:lstStyle/>
          <a:p>
            <a:pPr algn="ctr"/>
            <a:r>
              <a:rPr lang="en-GB" sz="3600" dirty="0"/>
              <a:t>Resource environment</a:t>
            </a:r>
          </a:p>
        </p:txBody>
      </p:sp>
      <p:sp>
        <p:nvSpPr>
          <p:cNvPr id="4" name="TextBox 3">
            <a:extLst>
              <a:ext uri="{FF2B5EF4-FFF2-40B4-BE49-F238E27FC236}">
                <a16:creationId xmlns:a16="http://schemas.microsoft.com/office/drawing/2014/main" id="{D9F02857-4FB1-2CB4-A23C-A8EAD33E4645}"/>
              </a:ext>
            </a:extLst>
          </p:cNvPr>
          <p:cNvSpPr txBox="1"/>
          <p:nvPr/>
        </p:nvSpPr>
        <p:spPr>
          <a:xfrm>
            <a:off x="888618" y="2383668"/>
            <a:ext cx="6094854" cy="707886"/>
          </a:xfrm>
          <a:prstGeom prst="rect">
            <a:avLst/>
          </a:prstGeom>
          <a:noFill/>
        </p:spPr>
        <p:txBody>
          <a:bodyPr wrap="square">
            <a:spAutoFit/>
          </a:bodyPr>
          <a:lstStyle/>
          <a:p>
            <a:r>
              <a:rPr lang="en-GB" sz="2000" b="0" i="0" dirty="0">
                <a:solidFill>
                  <a:srgbClr val="001D35"/>
                </a:solidFill>
                <a:effectLst/>
              </a:rPr>
              <a:t>This expresses the availability of resources for community members to meet their needs</a:t>
            </a:r>
            <a:endParaRPr lang="en-GB" sz="2000" dirty="0"/>
          </a:p>
        </p:txBody>
      </p:sp>
      <p:sp>
        <p:nvSpPr>
          <p:cNvPr id="5" name="TextBox 4">
            <a:extLst>
              <a:ext uri="{FF2B5EF4-FFF2-40B4-BE49-F238E27FC236}">
                <a16:creationId xmlns:a16="http://schemas.microsoft.com/office/drawing/2014/main" id="{7E7D31D8-29E0-BD54-661B-C89AF2B75A89}"/>
              </a:ext>
            </a:extLst>
          </p:cNvPr>
          <p:cNvSpPr txBox="1"/>
          <p:nvPr/>
        </p:nvSpPr>
        <p:spPr>
          <a:xfrm>
            <a:off x="220004" y="4936384"/>
            <a:ext cx="3547599" cy="461665"/>
          </a:xfrm>
          <a:prstGeom prst="rect">
            <a:avLst/>
          </a:prstGeom>
          <a:noFill/>
        </p:spPr>
        <p:txBody>
          <a:bodyPr wrap="square" rtlCol="0">
            <a:spAutoFit/>
          </a:bodyPr>
          <a:lstStyle/>
          <a:p>
            <a:r>
              <a:rPr lang="en-GB" sz="1200" dirty="0">
                <a:hlinkClick r:id="rId2"/>
              </a:rPr>
              <a:t>National Centre for Social Research (2025) </a:t>
            </a:r>
            <a:r>
              <a:rPr lang="en-GB" sz="1200" dirty="0"/>
              <a:t>and </a:t>
            </a:r>
            <a:r>
              <a:rPr lang="en-GB" sz="1200" dirty="0">
                <a:hlinkClick r:id="rId3"/>
              </a:rPr>
              <a:t>Public Health Scotland (2024)</a:t>
            </a:r>
            <a:endParaRPr lang="en-GB" sz="1200" dirty="0"/>
          </a:p>
        </p:txBody>
      </p:sp>
      <p:pic>
        <p:nvPicPr>
          <p:cNvPr id="5122" name="Picture 2" descr="Community Resources — Recovery Institute of Southwest Michigan, Inc.">
            <a:extLst>
              <a:ext uri="{FF2B5EF4-FFF2-40B4-BE49-F238E27FC236}">
                <a16:creationId xmlns:a16="http://schemas.microsoft.com/office/drawing/2014/main" id="{BD8B4377-00D5-FE94-DFB5-C4C00D84C1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65879" y="6504"/>
            <a:ext cx="5466101" cy="57029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60101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7D4C82-A7E0-F199-EE7B-5B0546E500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213074-8CC6-6E51-729F-ED26FD999FC9}"/>
              </a:ext>
            </a:extLst>
          </p:cNvPr>
          <p:cNvSpPr>
            <a:spLocks noGrp="1"/>
          </p:cNvSpPr>
          <p:nvPr>
            <p:ph type="title"/>
          </p:nvPr>
        </p:nvSpPr>
        <p:spPr>
          <a:xfrm>
            <a:off x="454678" y="471046"/>
            <a:ext cx="5904870" cy="1325563"/>
          </a:xfrm>
        </p:spPr>
        <p:txBody>
          <a:bodyPr/>
          <a:lstStyle/>
          <a:p>
            <a:pPr algn="ctr"/>
            <a:r>
              <a:rPr lang="en-GB" sz="3600" dirty="0"/>
              <a:t>Social environment</a:t>
            </a:r>
          </a:p>
        </p:txBody>
      </p:sp>
      <p:pic>
        <p:nvPicPr>
          <p:cNvPr id="6146" name="Picture 2" descr="Built Environment through a Well-being Lens | OECD">
            <a:extLst>
              <a:ext uri="{FF2B5EF4-FFF2-40B4-BE49-F238E27FC236}">
                <a16:creationId xmlns:a16="http://schemas.microsoft.com/office/drawing/2014/main" id="{C23821BA-0416-BD94-9A3A-67D3E976FC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0870166">
            <a:off x="5992414" y="816964"/>
            <a:ext cx="5979582" cy="435025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4" name="TextBox 3">
            <a:extLst>
              <a:ext uri="{FF2B5EF4-FFF2-40B4-BE49-F238E27FC236}">
                <a16:creationId xmlns:a16="http://schemas.microsoft.com/office/drawing/2014/main" id="{7CF95E23-0370-4AEC-2D48-CA8D455D6105}"/>
              </a:ext>
            </a:extLst>
          </p:cNvPr>
          <p:cNvSpPr txBox="1"/>
          <p:nvPr/>
        </p:nvSpPr>
        <p:spPr>
          <a:xfrm>
            <a:off x="264694" y="2385792"/>
            <a:ext cx="6094854" cy="1631216"/>
          </a:xfrm>
          <a:prstGeom prst="rect">
            <a:avLst/>
          </a:prstGeom>
          <a:noFill/>
        </p:spPr>
        <p:txBody>
          <a:bodyPr wrap="square">
            <a:spAutoFit/>
          </a:bodyPr>
          <a:lstStyle/>
          <a:p>
            <a:r>
              <a:rPr lang="en-GB" dirty="0"/>
              <a:t>A positive social environment is </a:t>
            </a:r>
            <a:r>
              <a:rPr lang="en-GB" sz="2000" dirty="0"/>
              <a:t>crucial for a community's health and resilience, fostering social cohesion, social capital, and a sense of belonging that improves mental and physical well-being, decreases crime, and supports collective action</a:t>
            </a:r>
          </a:p>
        </p:txBody>
      </p:sp>
      <p:sp>
        <p:nvSpPr>
          <p:cNvPr id="5" name="TextBox 4">
            <a:extLst>
              <a:ext uri="{FF2B5EF4-FFF2-40B4-BE49-F238E27FC236}">
                <a16:creationId xmlns:a16="http://schemas.microsoft.com/office/drawing/2014/main" id="{4357F9D0-4961-69AB-F012-99829EF8F709}"/>
              </a:ext>
            </a:extLst>
          </p:cNvPr>
          <p:cNvSpPr txBox="1"/>
          <p:nvPr/>
        </p:nvSpPr>
        <p:spPr>
          <a:xfrm>
            <a:off x="220004" y="4936384"/>
            <a:ext cx="3547599" cy="276999"/>
          </a:xfrm>
          <a:prstGeom prst="rect">
            <a:avLst/>
          </a:prstGeom>
          <a:noFill/>
        </p:spPr>
        <p:txBody>
          <a:bodyPr wrap="square" rtlCol="0">
            <a:spAutoFit/>
          </a:bodyPr>
          <a:lstStyle/>
          <a:p>
            <a:r>
              <a:rPr lang="en-GB" sz="1200" dirty="0">
                <a:hlinkClick r:id="rId3"/>
              </a:rPr>
              <a:t>Connecting with others (2025)</a:t>
            </a:r>
            <a:endParaRPr lang="en-GB" sz="1200" dirty="0"/>
          </a:p>
        </p:txBody>
      </p:sp>
    </p:spTree>
    <p:extLst>
      <p:ext uri="{BB962C8B-B14F-4D97-AF65-F5344CB8AC3E}">
        <p14:creationId xmlns:p14="http://schemas.microsoft.com/office/powerpoint/2010/main" val="23794539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1CC0D5-1597-D36D-8AC6-DADDAFC8978A}"/>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05058924-BA3F-7B07-172D-AF5FDFFBD65D}"/>
              </a:ext>
            </a:extLst>
          </p:cNvPr>
          <p:cNvSpPr txBox="1">
            <a:spLocks/>
          </p:cNvSpPr>
          <p:nvPr/>
        </p:nvSpPr>
        <p:spPr>
          <a:xfrm>
            <a:off x="752475" y="565735"/>
            <a:ext cx="10972800" cy="857250"/>
          </a:xfrm>
          <a:prstGeom prst="rect">
            <a:avLst/>
          </a:prstGeom>
        </p:spPr>
        <p:txBody>
          <a:bodyPr>
            <a:no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r>
              <a:rPr lang="en-GB" sz="2800" dirty="0"/>
              <a:t>Community Life Survey 2023/24</a:t>
            </a:r>
          </a:p>
        </p:txBody>
      </p:sp>
      <p:pic>
        <p:nvPicPr>
          <p:cNvPr id="3" name="Picture 2">
            <a:extLst>
              <a:ext uri="{FF2B5EF4-FFF2-40B4-BE49-F238E27FC236}">
                <a16:creationId xmlns:a16="http://schemas.microsoft.com/office/drawing/2014/main" id="{49350101-7F84-25DD-04C4-C47E676CDBD7}"/>
              </a:ext>
            </a:extLst>
          </p:cNvPr>
          <p:cNvPicPr>
            <a:picLocks noChangeAspect="1"/>
          </p:cNvPicPr>
          <p:nvPr/>
        </p:nvPicPr>
        <p:blipFill>
          <a:blip r:embed="rId2"/>
          <a:stretch>
            <a:fillRect/>
          </a:stretch>
        </p:blipFill>
        <p:spPr>
          <a:xfrm>
            <a:off x="752475" y="1270262"/>
            <a:ext cx="6734175" cy="1581150"/>
          </a:xfrm>
          <a:prstGeom prst="rect">
            <a:avLst/>
          </a:prstGeom>
        </p:spPr>
      </p:pic>
      <p:pic>
        <p:nvPicPr>
          <p:cNvPr id="8" name="Picture 7">
            <a:extLst>
              <a:ext uri="{FF2B5EF4-FFF2-40B4-BE49-F238E27FC236}">
                <a16:creationId xmlns:a16="http://schemas.microsoft.com/office/drawing/2014/main" id="{7F7F632F-B57D-368D-0FFE-1B1ADF60C173}"/>
              </a:ext>
            </a:extLst>
          </p:cNvPr>
          <p:cNvPicPr>
            <a:picLocks noChangeAspect="1"/>
          </p:cNvPicPr>
          <p:nvPr/>
        </p:nvPicPr>
        <p:blipFill>
          <a:blip r:embed="rId3"/>
          <a:stretch>
            <a:fillRect/>
          </a:stretch>
        </p:blipFill>
        <p:spPr>
          <a:xfrm>
            <a:off x="752474" y="3271449"/>
            <a:ext cx="6734175" cy="1581150"/>
          </a:xfrm>
          <a:prstGeom prst="rect">
            <a:avLst/>
          </a:prstGeom>
        </p:spPr>
      </p:pic>
      <p:sp>
        <p:nvSpPr>
          <p:cNvPr id="9" name="TextBox 8">
            <a:extLst>
              <a:ext uri="{FF2B5EF4-FFF2-40B4-BE49-F238E27FC236}">
                <a16:creationId xmlns:a16="http://schemas.microsoft.com/office/drawing/2014/main" id="{C6AEC333-310F-095E-D5F7-D3D0D4DA387D}"/>
              </a:ext>
            </a:extLst>
          </p:cNvPr>
          <p:cNvSpPr txBox="1"/>
          <p:nvPr/>
        </p:nvSpPr>
        <p:spPr>
          <a:xfrm>
            <a:off x="7704945" y="1585056"/>
            <a:ext cx="4189751" cy="2862322"/>
          </a:xfrm>
          <a:prstGeom prst="rect">
            <a:avLst/>
          </a:prstGeom>
          <a:noFill/>
        </p:spPr>
        <p:txBody>
          <a:bodyPr wrap="square" rtlCol="0">
            <a:spAutoFit/>
          </a:bodyPr>
          <a:lstStyle/>
          <a:p>
            <a:r>
              <a:rPr lang="en-GB" dirty="0"/>
              <a:t>Published in December 2024, the Community Life Survey is a nationally representative annual survey of adults (16+) in England that tracks the latest trends and developments across areas that are key to encouraging social action and empowering communities.</a:t>
            </a:r>
          </a:p>
          <a:p>
            <a:endParaRPr lang="en-GB" dirty="0"/>
          </a:p>
          <a:p>
            <a:r>
              <a:rPr lang="en-GB" dirty="0"/>
              <a:t>Both statistics presented here, have increased since the 2021/22 survey </a:t>
            </a:r>
          </a:p>
        </p:txBody>
      </p:sp>
      <p:sp>
        <p:nvSpPr>
          <p:cNvPr id="10" name="TextBox 9">
            <a:extLst>
              <a:ext uri="{FF2B5EF4-FFF2-40B4-BE49-F238E27FC236}">
                <a16:creationId xmlns:a16="http://schemas.microsoft.com/office/drawing/2014/main" id="{D5B5CAF3-7CC5-2148-F522-9B2218C7C656}"/>
              </a:ext>
            </a:extLst>
          </p:cNvPr>
          <p:cNvSpPr txBox="1"/>
          <p:nvPr/>
        </p:nvSpPr>
        <p:spPr>
          <a:xfrm>
            <a:off x="8364511" y="4952651"/>
            <a:ext cx="4054840" cy="523220"/>
          </a:xfrm>
          <a:prstGeom prst="rect">
            <a:avLst/>
          </a:prstGeom>
          <a:noFill/>
        </p:spPr>
        <p:txBody>
          <a:bodyPr wrap="square" rtlCol="0">
            <a:spAutoFit/>
          </a:bodyPr>
          <a:lstStyle/>
          <a:p>
            <a:r>
              <a:rPr lang="en-GB" sz="1400" dirty="0">
                <a:hlinkClick r:id="rId4"/>
              </a:rPr>
              <a:t>Community Life Survey 2023/24 annual publication - GOV.UK</a:t>
            </a:r>
            <a:endParaRPr lang="en-GB" sz="1400" dirty="0"/>
          </a:p>
        </p:txBody>
      </p:sp>
    </p:spTree>
    <p:extLst>
      <p:ext uri="{BB962C8B-B14F-4D97-AF65-F5344CB8AC3E}">
        <p14:creationId xmlns:p14="http://schemas.microsoft.com/office/powerpoint/2010/main" val="35815728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242FF4-84CB-4AB0-457E-5848091F2A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58DCC6-5582-054F-BBE9-E29C17F76EB1}"/>
              </a:ext>
            </a:extLst>
          </p:cNvPr>
          <p:cNvSpPr>
            <a:spLocks noGrp="1"/>
          </p:cNvSpPr>
          <p:nvPr>
            <p:ph type="title"/>
          </p:nvPr>
        </p:nvSpPr>
        <p:spPr>
          <a:xfrm>
            <a:off x="600075" y="539354"/>
            <a:ext cx="8229600" cy="857250"/>
          </a:xfrm>
        </p:spPr>
        <p:txBody>
          <a:bodyPr vert="horz" wrap="square" lIns="68580" tIns="34290" rIns="68580" bIns="34290" rtlCol="0" anchor="ctr">
            <a:normAutofit/>
          </a:bodyPr>
          <a:lstStyle/>
          <a:p>
            <a:r>
              <a:rPr lang="en-GB" sz="2800" b="1" dirty="0">
                <a:solidFill>
                  <a:schemeClr val="tx1"/>
                </a:solidFill>
              </a:rPr>
              <a:t>Community Life Survey – Further data</a:t>
            </a:r>
          </a:p>
        </p:txBody>
      </p:sp>
      <p:sp>
        <p:nvSpPr>
          <p:cNvPr id="3" name="TextBox 2">
            <a:extLst>
              <a:ext uri="{FF2B5EF4-FFF2-40B4-BE49-F238E27FC236}">
                <a16:creationId xmlns:a16="http://schemas.microsoft.com/office/drawing/2014/main" id="{15E645F4-68D6-68A3-14D5-986F2DE525C6}"/>
              </a:ext>
            </a:extLst>
          </p:cNvPr>
          <p:cNvSpPr txBox="1"/>
          <p:nvPr/>
        </p:nvSpPr>
        <p:spPr>
          <a:xfrm>
            <a:off x="466404" y="1969022"/>
            <a:ext cx="3920837" cy="2917313"/>
          </a:xfrm>
          <a:prstGeom prst="rect">
            <a:avLst/>
          </a:prstGeom>
        </p:spPr>
        <p:txBody>
          <a:bodyPr vert="horz" lIns="68580" tIns="34290" rIns="68580" bIns="34290" rtlCol="0">
            <a:normAutofit/>
          </a:bodyPr>
          <a:lstStyle/>
          <a:p>
            <a:pPr marL="214313" indent="-214313">
              <a:spcBef>
                <a:spcPct val="20000"/>
              </a:spcBef>
              <a:buFont typeface="Arial" pitchFamily="34" charset="0"/>
              <a:buChar char="•"/>
            </a:pPr>
            <a:r>
              <a:rPr lang="en-GB" sz="2400" dirty="0"/>
              <a:t>Measures on life satisfaction, happiness and self-worth are stable at around 7/10</a:t>
            </a:r>
          </a:p>
          <a:p>
            <a:pPr marL="214313" indent="-214313">
              <a:spcBef>
                <a:spcPct val="20000"/>
              </a:spcBef>
              <a:buFont typeface="Arial" pitchFamily="34" charset="0"/>
              <a:buChar char="•"/>
            </a:pPr>
            <a:endParaRPr lang="en-GB" sz="2400" dirty="0"/>
          </a:p>
          <a:p>
            <a:pPr marL="214313" indent="-214313">
              <a:spcBef>
                <a:spcPct val="20000"/>
              </a:spcBef>
              <a:buFont typeface="Arial" pitchFamily="34" charset="0"/>
              <a:buChar char="•"/>
            </a:pPr>
            <a:endParaRPr lang="en-GB" sz="2400" dirty="0"/>
          </a:p>
          <a:p>
            <a:pPr>
              <a:spcBef>
                <a:spcPct val="20000"/>
              </a:spcBef>
            </a:pPr>
            <a:r>
              <a:rPr lang="en-GB" sz="1100" dirty="0"/>
              <a:t>Source: </a:t>
            </a:r>
            <a:r>
              <a:rPr lang="en-GB" sz="1100" dirty="0">
                <a:hlinkClick r:id="rId2"/>
              </a:rPr>
              <a:t>Community Life Survey 2021/22: Wellbeing and loneliness - GOV.UK</a:t>
            </a:r>
            <a:endParaRPr lang="en-GB" sz="1100" dirty="0"/>
          </a:p>
          <a:p>
            <a:pPr marL="214313" indent="-214313">
              <a:spcBef>
                <a:spcPct val="20000"/>
              </a:spcBef>
              <a:buFont typeface="Arial" pitchFamily="34" charset="0"/>
              <a:buChar char="•"/>
            </a:pPr>
            <a:endParaRPr lang="en-GB" sz="2400" dirty="0"/>
          </a:p>
          <a:p>
            <a:pPr>
              <a:spcBef>
                <a:spcPct val="20000"/>
              </a:spcBef>
            </a:pPr>
            <a:endParaRPr lang="en-GB" sz="2400" dirty="0"/>
          </a:p>
          <a:p>
            <a:pPr>
              <a:spcBef>
                <a:spcPct val="20000"/>
              </a:spcBef>
              <a:buFont typeface="Arial" pitchFamily="34" charset="0"/>
            </a:pPr>
            <a:endParaRPr lang="en-GB" sz="2400" dirty="0"/>
          </a:p>
        </p:txBody>
      </p:sp>
      <p:pic>
        <p:nvPicPr>
          <p:cNvPr id="2050" name="Picture 2" descr="Is joy happiness and happiness joy? | by Olaf Booij | Medium">
            <a:extLst>
              <a:ext uri="{FF2B5EF4-FFF2-40B4-BE49-F238E27FC236}">
                <a16:creationId xmlns:a16="http://schemas.microsoft.com/office/drawing/2014/main" id="{367F4154-BBE8-7B77-C099-4756F8F30B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4151" y="1337706"/>
            <a:ext cx="6271849" cy="41799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34518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E84332-F8D9-AED2-30E7-276B08055B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A1D695-216B-0AA6-B9C9-70338736D952}"/>
              </a:ext>
            </a:extLst>
          </p:cNvPr>
          <p:cNvSpPr>
            <a:spLocks noGrp="1"/>
          </p:cNvSpPr>
          <p:nvPr>
            <p:ph type="title"/>
          </p:nvPr>
        </p:nvSpPr>
        <p:spPr>
          <a:xfrm>
            <a:off x="600075" y="539354"/>
            <a:ext cx="8229600" cy="857250"/>
          </a:xfrm>
        </p:spPr>
        <p:txBody>
          <a:bodyPr vert="horz" wrap="square" lIns="68580" tIns="34290" rIns="68580" bIns="34290" rtlCol="0" anchor="ctr">
            <a:normAutofit/>
          </a:bodyPr>
          <a:lstStyle/>
          <a:p>
            <a:r>
              <a:rPr lang="en-GB" sz="2800" b="1" dirty="0">
                <a:solidFill>
                  <a:schemeClr val="tx1"/>
                </a:solidFill>
              </a:rPr>
              <a:t>Community Life Survey – Further data</a:t>
            </a:r>
          </a:p>
        </p:txBody>
      </p:sp>
      <p:sp>
        <p:nvSpPr>
          <p:cNvPr id="3" name="TextBox 2">
            <a:extLst>
              <a:ext uri="{FF2B5EF4-FFF2-40B4-BE49-F238E27FC236}">
                <a16:creationId xmlns:a16="http://schemas.microsoft.com/office/drawing/2014/main" id="{35EBF0CD-7DA6-8C14-82A6-C6EA8C4B6715}"/>
              </a:ext>
            </a:extLst>
          </p:cNvPr>
          <p:cNvSpPr txBox="1"/>
          <p:nvPr/>
        </p:nvSpPr>
        <p:spPr>
          <a:xfrm>
            <a:off x="466404" y="1969022"/>
            <a:ext cx="3920837" cy="2917313"/>
          </a:xfrm>
          <a:prstGeom prst="rect">
            <a:avLst/>
          </a:prstGeom>
        </p:spPr>
        <p:txBody>
          <a:bodyPr vert="horz" lIns="68580" tIns="34290" rIns="68580" bIns="34290" rtlCol="0">
            <a:normAutofit/>
          </a:bodyPr>
          <a:lstStyle/>
          <a:p>
            <a:pPr>
              <a:spcBef>
                <a:spcPct val="20000"/>
              </a:spcBef>
            </a:pPr>
            <a:r>
              <a:rPr lang="en-GB" sz="2400" dirty="0"/>
              <a:t>In 2021/22 33% of respondents had volunteered informally. In 2023/24 this reduced to 24%</a:t>
            </a:r>
          </a:p>
          <a:p>
            <a:pPr marL="214313" indent="-214313">
              <a:spcBef>
                <a:spcPct val="20000"/>
              </a:spcBef>
              <a:buFont typeface="Arial" pitchFamily="34" charset="0"/>
              <a:buChar char="•"/>
            </a:pPr>
            <a:endParaRPr lang="en-GB" sz="2400" dirty="0"/>
          </a:p>
          <a:p>
            <a:pPr>
              <a:spcBef>
                <a:spcPct val="20000"/>
              </a:spcBef>
            </a:pPr>
            <a:r>
              <a:rPr lang="en-GB" sz="1100" dirty="0"/>
              <a:t>Source: </a:t>
            </a:r>
            <a:r>
              <a:rPr lang="en-GB" sz="1100" dirty="0">
                <a:hlinkClick r:id="rId2"/>
              </a:rPr>
              <a:t>Community Life Survey 2023/24: Background and headline findings - GOV.UK</a:t>
            </a:r>
            <a:endParaRPr lang="en-GB" sz="2400" dirty="0"/>
          </a:p>
          <a:p>
            <a:pPr>
              <a:spcBef>
                <a:spcPct val="20000"/>
              </a:spcBef>
            </a:pPr>
            <a:endParaRPr lang="en-GB" sz="2400" dirty="0"/>
          </a:p>
          <a:p>
            <a:pPr>
              <a:spcBef>
                <a:spcPct val="20000"/>
              </a:spcBef>
              <a:buFont typeface="Arial" pitchFamily="34" charset="0"/>
            </a:pPr>
            <a:endParaRPr lang="en-GB" sz="2400" dirty="0"/>
          </a:p>
        </p:txBody>
      </p:sp>
      <p:pic>
        <p:nvPicPr>
          <p:cNvPr id="3074" name="Picture 2" descr="Helping Others: Gratifying Types of Volunteer Work - Jeff Hurt Blog">
            <a:extLst>
              <a:ext uri="{FF2B5EF4-FFF2-40B4-BE49-F238E27FC236}">
                <a16:creationId xmlns:a16="http://schemas.microsoft.com/office/drawing/2014/main" id="{925BFD79-B658-74EB-248A-C4AB0E59B7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95244" y="1396604"/>
            <a:ext cx="7796756" cy="38983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13044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8EE491-894F-10C6-B29E-27C34D0BCD04}"/>
            </a:ext>
          </a:extLst>
        </p:cNvPr>
        <p:cNvGrpSpPr/>
        <p:nvPr/>
      </p:nvGrpSpPr>
      <p:grpSpPr>
        <a:xfrm>
          <a:off x="0" y="0"/>
          <a:ext cx="0" cy="0"/>
          <a:chOff x="0" y="0"/>
          <a:chExt cx="0" cy="0"/>
        </a:xfrm>
      </p:grpSpPr>
      <p:pic>
        <p:nvPicPr>
          <p:cNvPr id="4100" name="Picture 4" descr="Turning the Tide Against Social Isolation - Harmless">
            <a:extLst>
              <a:ext uri="{FF2B5EF4-FFF2-40B4-BE49-F238E27FC236}">
                <a16:creationId xmlns:a16="http://schemas.microsoft.com/office/drawing/2014/main" id="{AA106522-A4CA-B9E9-BF03-C365AC7F255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670" r="15880"/>
          <a:stretch>
            <a:fillRect/>
          </a:stretch>
        </p:blipFill>
        <p:spPr bwMode="auto">
          <a:xfrm>
            <a:off x="7884826" y="0"/>
            <a:ext cx="6083339" cy="5715912"/>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E9AC8013-FAE5-756A-5D2C-CAB77D7D2EC3}"/>
              </a:ext>
            </a:extLst>
          </p:cNvPr>
          <p:cNvSpPr txBox="1">
            <a:spLocks/>
          </p:cNvSpPr>
          <p:nvPr/>
        </p:nvSpPr>
        <p:spPr>
          <a:xfrm>
            <a:off x="464865" y="336264"/>
            <a:ext cx="6836314" cy="507831"/>
          </a:xfrm>
          <a:prstGeom prst="rect">
            <a:avLst/>
          </a:prstGeom>
        </p:spPr>
        <p:txBody>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r>
              <a:rPr lang="en-GB" sz="3300" dirty="0"/>
              <a:t>The need to Improve capital</a:t>
            </a:r>
            <a:endParaRPr lang="en-GB" b="1" dirty="0"/>
          </a:p>
        </p:txBody>
      </p:sp>
      <p:sp>
        <p:nvSpPr>
          <p:cNvPr id="9" name="TextBox 8">
            <a:extLst>
              <a:ext uri="{FF2B5EF4-FFF2-40B4-BE49-F238E27FC236}">
                <a16:creationId xmlns:a16="http://schemas.microsoft.com/office/drawing/2014/main" id="{C6356629-6EBD-77AC-D83A-FF9B15834E00}"/>
              </a:ext>
            </a:extLst>
          </p:cNvPr>
          <p:cNvSpPr txBox="1"/>
          <p:nvPr/>
        </p:nvSpPr>
        <p:spPr>
          <a:xfrm>
            <a:off x="314794" y="1032458"/>
            <a:ext cx="8304550" cy="4154984"/>
          </a:xfrm>
          <a:prstGeom prst="rect">
            <a:avLst/>
          </a:prstGeom>
          <a:noFill/>
        </p:spPr>
        <p:txBody>
          <a:bodyPr wrap="square">
            <a:spAutoFit/>
          </a:bodyPr>
          <a:lstStyle/>
          <a:p>
            <a:pPr marL="342900" indent="-342900">
              <a:buFont typeface="Arial" panose="020B0604020202020204" pitchFamily="34" charset="0"/>
              <a:buChar char="•"/>
            </a:pPr>
            <a:r>
              <a:rPr lang="en-GB" sz="2400" dirty="0"/>
              <a:t>In 2008 the </a:t>
            </a:r>
            <a:r>
              <a:rPr lang="en-GB" sz="2400" i="1" dirty="0"/>
              <a:t>Marmot Review </a:t>
            </a:r>
            <a:r>
              <a:rPr lang="en-GB" sz="2400" dirty="0"/>
              <a:t>provided evidence that in order to reduce health inequalities in England we need to improve </a:t>
            </a:r>
            <a:r>
              <a:rPr lang="en-GB" sz="2400" b="1" dirty="0"/>
              <a:t>community capital </a:t>
            </a:r>
            <a:r>
              <a:rPr lang="en-GB" sz="2400" dirty="0"/>
              <a:t>and reduce </a:t>
            </a:r>
            <a:r>
              <a:rPr lang="en-GB" sz="2400" b="1" dirty="0"/>
              <a:t>social isolation </a:t>
            </a:r>
            <a:r>
              <a:rPr lang="en-GB" sz="2400" dirty="0"/>
              <a:t>across the social gradient.</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How people experience social relationships influences health inequities. Critical factors include how much control people have over resources and decision-making and how much access people have to social resources, including social networks, and communal capabilities and resilience.</a:t>
            </a:r>
          </a:p>
        </p:txBody>
      </p:sp>
      <p:sp>
        <p:nvSpPr>
          <p:cNvPr id="10" name="TextBox 9">
            <a:extLst>
              <a:ext uri="{FF2B5EF4-FFF2-40B4-BE49-F238E27FC236}">
                <a16:creationId xmlns:a16="http://schemas.microsoft.com/office/drawing/2014/main" id="{2B8B81E0-92AC-72E8-4E92-41E7F31305AB}"/>
              </a:ext>
            </a:extLst>
          </p:cNvPr>
          <p:cNvSpPr txBox="1"/>
          <p:nvPr/>
        </p:nvSpPr>
        <p:spPr>
          <a:xfrm>
            <a:off x="2063552" y="5926105"/>
            <a:ext cx="4391638" cy="219291"/>
          </a:xfrm>
          <a:prstGeom prst="rect">
            <a:avLst/>
          </a:prstGeom>
          <a:noFill/>
        </p:spPr>
        <p:txBody>
          <a:bodyPr wrap="square">
            <a:spAutoFit/>
          </a:bodyPr>
          <a:lstStyle/>
          <a:p>
            <a:r>
              <a:rPr lang="fr-FR" sz="825" dirty="0"/>
              <a:t> (Maslow, 1954)</a:t>
            </a:r>
          </a:p>
        </p:txBody>
      </p:sp>
      <p:sp>
        <p:nvSpPr>
          <p:cNvPr id="2" name="TextBox 1">
            <a:extLst>
              <a:ext uri="{FF2B5EF4-FFF2-40B4-BE49-F238E27FC236}">
                <a16:creationId xmlns:a16="http://schemas.microsoft.com/office/drawing/2014/main" id="{6CDAEE7C-CCE6-9DDF-79E3-F4200C5274F3}"/>
              </a:ext>
            </a:extLst>
          </p:cNvPr>
          <p:cNvSpPr txBox="1"/>
          <p:nvPr/>
        </p:nvSpPr>
        <p:spPr>
          <a:xfrm>
            <a:off x="433990" y="5233608"/>
            <a:ext cx="7650761" cy="646331"/>
          </a:xfrm>
          <a:prstGeom prst="rect">
            <a:avLst/>
          </a:prstGeom>
          <a:noFill/>
        </p:spPr>
        <p:txBody>
          <a:bodyPr wrap="square">
            <a:spAutoFit/>
          </a:bodyPr>
          <a:lstStyle/>
          <a:p>
            <a:r>
              <a:rPr lang="fr-FR" sz="1200" dirty="0">
                <a:hlinkClick r:id="rId3"/>
              </a:rPr>
              <a:t>https://www.gov.uk/government/publications/health-matters-health-and-wellbeing-community-centred-approaches/health-matters-community-centred-approaches-for-health-and-wellbeing</a:t>
            </a:r>
            <a:endParaRPr lang="fr-FR" sz="1200" dirty="0"/>
          </a:p>
          <a:p>
            <a:endParaRPr lang="fr-FR" sz="1200" dirty="0"/>
          </a:p>
        </p:txBody>
      </p:sp>
    </p:spTree>
    <p:extLst>
      <p:ext uri="{BB962C8B-B14F-4D97-AF65-F5344CB8AC3E}">
        <p14:creationId xmlns:p14="http://schemas.microsoft.com/office/powerpoint/2010/main" val="3275887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A3E274-7A6A-525D-D36B-CD59C9CEB3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F2A37D-D506-2B7E-CFA4-97890AC58E93}"/>
              </a:ext>
            </a:extLst>
          </p:cNvPr>
          <p:cNvSpPr>
            <a:spLocks noGrp="1"/>
          </p:cNvSpPr>
          <p:nvPr>
            <p:ph type="title"/>
          </p:nvPr>
        </p:nvSpPr>
        <p:spPr>
          <a:xfrm>
            <a:off x="504825" y="428625"/>
            <a:ext cx="10515600" cy="1325563"/>
          </a:xfrm>
        </p:spPr>
        <p:txBody>
          <a:bodyPr/>
          <a:lstStyle/>
          <a:p>
            <a:r>
              <a:rPr lang="en-GB" sz="3600" dirty="0"/>
              <a:t>Summary</a:t>
            </a:r>
          </a:p>
        </p:txBody>
      </p:sp>
      <p:sp>
        <p:nvSpPr>
          <p:cNvPr id="3" name="TextBox 2">
            <a:extLst>
              <a:ext uri="{FF2B5EF4-FFF2-40B4-BE49-F238E27FC236}">
                <a16:creationId xmlns:a16="http://schemas.microsoft.com/office/drawing/2014/main" id="{CAE0C5CD-A2D8-8794-F7CD-5268BA4B892F}"/>
              </a:ext>
            </a:extLst>
          </p:cNvPr>
          <p:cNvSpPr txBox="1"/>
          <p:nvPr/>
        </p:nvSpPr>
        <p:spPr>
          <a:xfrm>
            <a:off x="9871024" y="468447"/>
            <a:ext cx="2075980" cy="4708981"/>
          </a:xfrm>
          <a:prstGeom prst="rect">
            <a:avLst/>
          </a:prstGeom>
          <a:noFill/>
        </p:spPr>
        <p:txBody>
          <a:bodyPr wrap="square" rtlCol="0">
            <a:spAutoFit/>
          </a:bodyPr>
          <a:lstStyle/>
          <a:p>
            <a:r>
              <a:rPr lang="en-GB" sz="2000" dirty="0"/>
              <a:t>Communities matter for health for a number of reasons:</a:t>
            </a:r>
          </a:p>
          <a:p>
            <a:endParaRPr lang="en-GB" sz="2000" dirty="0"/>
          </a:p>
          <a:p>
            <a:pPr marL="457200" indent="-457200">
              <a:buFont typeface="+mj-lt"/>
              <a:buAutoNum type="arabicPeriod"/>
            </a:pPr>
            <a:r>
              <a:rPr lang="en-GB" sz="2000" dirty="0"/>
              <a:t>Humans are social beings.</a:t>
            </a:r>
          </a:p>
          <a:p>
            <a:pPr marL="457200" indent="-457200">
              <a:buFont typeface="+mj-lt"/>
              <a:buAutoNum type="arabicPeriod"/>
            </a:pPr>
            <a:endParaRPr lang="en-GB" sz="2000" dirty="0"/>
          </a:p>
          <a:p>
            <a:pPr marL="457200" indent="-457200">
              <a:buFont typeface="+mj-lt"/>
              <a:buAutoNum type="arabicPeriod"/>
            </a:pPr>
            <a:r>
              <a:rPr lang="en-GB" sz="2000" dirty="0"/>
              <a:t>They increase resilience</a:t>
            </a:r>
          </a:p>
          <a:p>
            <a:pPr marL="457200" indent="-457200">
              <a:buFont typeface="+mj-lt"/>
              <a:buAutoNum type="arabicPeriod"/>
            </a:pPr>
            <a:endParaRPr lang="en-GB" sz="2000" dirty="0"/>
          </a:p>
          <a:p>
            <a:pPr marL="457200" indent="-457200">
              <a:buFont typeface="+mj-lt"/>
              <a:buAutoNum type="arabicPeriod"/>
            </a:pPr>
            <a:r>
              <a:rPr lang="en-GB" sz="2000" dirty="0"/>
              <a:t>Build belonging</a:t>
            </a:r>
            <a:endParaRPr lang="en-GB" dirty="0"/>
          </a:p>
        </p:txBody>
      </p:sp>
      <p:pic>
        <p:nvPicPr>
          <p:cNvPr id="4" name="Picture 2" descr="Infographic - why communities matter for health">
            <a:extLst>
              <a:ext uri="{FF2B5EF4-FFF2-40B4-BE49-F238E27FC236}">
                <a16:creationId xmlns:a16="http://schemas.microsoft.com/office/drawing/2014/main" id="{8394D439-A2AD-1A10-3274-26F7F04AB5F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49900" y="-896155"/>
            <a:ext cx="9930984" cy="6628933"/>
          </a:xfrm>
          <a:prstGeom prst="rect">
            <a:avLst/>
          </a:prstGeom>
          <a:solidFill>
            <a:srgbClr val="FFFFFF"/>
          </a:solidFill>
        </p:spPr>
      </p:pic>
    </p:spTree>
    <p:extLst>
      <p:ext uri="{BB962C8B-B14F-4D97-AF65-F5344CB8AC3E}">
        <p14:creationId xmlns:p14="http://schemas.microsoft.com/office/powerpoint/2010/main" val="30203722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E97182-A9A7-BDB2-4E50-DD8118D5BD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CC2B08-A3B2-6271-CDC4-56551BA4DB32}"/>
              </a:ext>
            </a:extLst>
          </p:cNvPr>
          <p:cNvSpPr>
            <a:spLocks noGrp="1"/>
          </p:cNvSpPr>
          <p:nvPr>
            <p:ph type="title"/>
          </p:nvPr>
        </p:nvSpPr>
        <p:spPr>
          <a:xfrm>
            <a:off x="504825" y="428625"/>
            <a:ext cx="10515600" cy="1325563"/>
          </a:xfrm>
        </p:spPr>
        <p:txBody>
          <a:bodyPr/>
          <a:lstStyle/>
          <a:p>
            <a:r>
              <a:rPr lang="en-GB" sz="3600" dirty="0"/>
              <a:t>Summary</a:t>
            </a:r>
          </a:p>
        </p:txBody>
      </p:sp>
      <p:sp>
        <p:nvSpPr>
          <p:cNvPr id="3" name="TextBox 2">
            <a:extLst>
              <a:ext uri="{FF2B5EF4-FFF2-40B4-BE49-F238E27FC236}">
                <a16:creationId xmlns:a16="http://schemas.microsoft.com/office/drawing/2014/main" id="{49B12F2F-3A1D-C57A-5D30-90B1C0AFDF5B}"/>
              </a:ext>
            </a:extLst>
          </p:cNvPr>
          <p:cNvSpPr txBox="1"/>
          <p:nvPr/>
        </p:nvSpPr>
        <p:spPr>
          <a:xfrm>
            <a:off x="828675" y="2447151"/>
            <a:ext cx="11163300" cy="1138773"/>
          </a:xfrm>
          <a:prstGeom prst="rect">
            <a:avLst/>
          </a:prstGeom>
          <a:noFill/>
        </p:spPr>
        <p:txBody>
          <a:bodyPr wrap="square" rtlCol="0">
            <a:spAutoFit/>
          </a:bodyPr>
          <a:lstStyle/>
          <a:p>
            <a:r>
              <a:rPr lang="en-GB" sz="2400" b="1" dirty="0"/>
              <a:t>In this session, we looked at health and wellbeing within community, covering the influential factors that can help </a:t>
            </a:r>
            <a:r>
              <a:rPr lang="en-GB" sz="2400" b="1"/>
              <a:t>shape communities.</a:t>
            </a:r>
            <a:endParaRPr lang="en-GB" sz="2400" dirty="0"/>
          </a:p>
          <a:p>
            <a:endParaRPr lang="en-GB" sz="2000" dirty="0"/>
          </a:p>
        </p:txBody>
      </p:sp>
    </p:spTree>
    <p:extLst>
      <p:ext uri="{BB962C8B-B14F-4D97-AF65-F5344CB8AC3E}">
        <p14:creationId xmlns:p14="http://schemas.microsoft.com/office/powerpoint/2010/main" val="3235900670"/>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83AD108B-BD82-4BEC-8384-78803B4C51ED}"/>
    </a:ext>
  </a:extLst>
</a:theme>
</file>

<file path=ppt/theme/theme2.xml><?xml version="1.0" encoding="utf-8"?>
<a:theme xmlns:a="http://schemas.openxmlformats.org/drawingml/2006/main" name="ALAMO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A1E32B8-695C-459D-B16C-89FE870095C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902</Words>
  <Application>Microsoft Office PowerPoint</Application>
  <PresentationFormat>Widescreen</PresentationFormat>
  <Paragraphs>91</Paragraphs>
  <Slides>19</Slides>
  <Notes>3</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19</vt:i4>
      </vt:variant>
    </vt:vector>
  </HeadingPairs>
  <TitlesOfParts>
    <vt:vector size="24" baseType="lpstr">
      <vt:lpstr>Aptos</vt:lpstr>
      <vt:lpstr>Arial</vt:lpstr>
      <vt:lpstr>Calibri</vt:lpstr>
      <vt:lpstr>Title Slide 1</vt:lpstr>
      <vt:lpstr>ALAMO22</vt:lpstr>
      <vt:lpstr>   Module: BMSE4004D Community Development  Session 5: Community Research and impact   </vt:lpstr>
      <vt:lpstr>Agenda:</vt:lpstr>
      <vt:lpstr>Positive Impacts of Community Development</vt:lpstr>
      <vt:lpstr>Increased Engagement</vt:lpstr>
      <vt:lpstr>Improved access to services:</vt:lpstr>
      <vt:lpstr>Improves empowerment &amp; skills building:</vt:lpstr>
      <vt:lpstr>Negative Impacts of Community Development</vt:lpstr>
      <vt:lpstr>Health Assets</vt:lpstr>
      <vt:lpstr>PowerPoint Presentation</vt:lpstr>
      <vt:lpstr>Communities Health Assets</vt:lpstr>
      <vt:lpstr>Physical environment</vt:lpstr>
      <vt:lpstr>Resource environment</vt:lpstr>
      <vt:lpstr>Social environment</vt:lpstr>
      <vt:lpstr>PowerPoint Presentation</vt:lpstr>
      <vt:lpstr>Community Life Survey – Further data</vt:lpstr>
      <vt:lpstr>Community Life Survey – Further data</vt:lpstr>
      <vt:lpstr>PowerPoint Presentation</vt:lpstr>
      <vt:lpstr>Summary</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Christian Felices</dc:creator>
  <cp:lastModifiedBy>Christian Felices</cp:lastModifiedBy>
  <cp:revision>4</cp:revision>
  <dcterms:created xsi:type="dcterms:W3CDTF">2025-09-08T10:01:36Z</dcterms:created>
  <dcterms:modified xsi:type="dcterms:W3CDTF">2025-09-11T14:34:27Z</dcterms:modified>
</cp:coreProperties>
</file>