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Lst>
  <p:notesMasterIdLst>
    <p:notesMasterId r:id="rId16"/>
  </p:notesMasterIdLst>
  <p:sldIdLst>
    <p:sldId id="256" r:id="rId2"/>
    <p:sldId id="257" r:id="rId3"/>
    <p:sldId id="265" r:id="rId4"/>
    <p:sldId id="258" r:id="rId5"/>
    <p:sldId id="267" r:id="rId6"/>
    <p:sldId id="266" r:id="rId7"/>
    <p:sldId id="268" r:id="rId8"/>
    <p:sldId id="261" r:id="rId9"/>
    <p:sldId id="270" r:id="rId10"/>
    <p:sldId id="262" r:id="rId11"/>
    <p:sldId id="272" r:id="rId12"/>
    <p:sldId id="273" r:id="rId13"/>
    <p:sldId id="274" r:id="rId14"/>
    <p:sldId id="26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FBE07B-018F-4CB2-895F-51831C32E4F7}" v="1" dt="2024-05-12T22:32:22.9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d Zahirul Haque" userId="a7b78ea5753bef0e" providerId="LiveId" clId="{18FBE07B-018F-4CB2-895F-51831C32E4F7}"/>
    <pc:docChg chg="undo custSel modSld">
      <pc:chgData name="Md Zahirul Haque" userId="a7b78ea5753bef0e" providerId="LiveId" clId="{18FBE07B-018F-4CB2-895F-51831C32E4F7}" dt="2024-05-30T23:34:20.146" v="6" actId="478"/>
      <pc:docMkLst>
        <pc:docMk/>
      </pc:docMkLst>
      <pc:sldChg chg="addSp delSp mod">
        <pc:chgData name="Md Zahirul Haque" userId="a7b78ea5753bef0e" providerId="LiveId" clId="{18FBE07B-018F-4CB2-895F-51831C32E4F7}" dt="2024-05-30T23:34:20.146" v="6" actId="478"/>
        <pc:sldMkLst>
          <pc:docMk/>
          <pc:sldMk cId="1247466632" sldId="256"/>
        </pc:sldMkLst>
        <pc:spChg chg="add del">
          <ac:chgData name="Md Zahirul Haque" userId="a7b78ea5753bef0e" providerId="LiveId" clId="{18FBE07B-018F-4CB2-895F-51831C32E4F7}" dt="2024-05-30T23:34:20.146" v="6" actId="478"/>
          <ac:spMkLst>
            <pc:docMk/>
            <pc:sldMk cId="1247466632" sldId="256"/>
            <ac:spMk id="3" creationId="{85D27A3D-057B-6776-469A-029ED15D8AC1}"/>
          </ac:spMkLst>
        </pc:spChg>
      </pc:sldChg>
      <pc:sldChg chg="modSp">
        <pc:chgData name="Md Zahirul Haque" userId="a7b78ea5753bef0e" providerId="LiveId" clId="{18FBE07B-018F-4CB2-895F-51831C32E4F7}" dt="2024-05-12T22:32:22.995" v="0"/>
        <pc:sldMkLst>
          <pc:docMk/>
          <pc:sldMk cId="925907473" sldId="257"/>
        </pc:sldMkLst>
        <pc:graphicFrameChg chg="mod">
          <ac:chgData name="Md Zahirul Haque" userId="a7b78ea5753bef0e" providerId="LiveId" clId="{18FBE07B-018F-4CB2-895F-51831C32E4F7}" dt="2024-05-12T22:32:22.995" v="0"/>
          <ac:graphicFrameMkLst>
            <pc:docMk/>
            <pc:sldMk cId="925907473" sldId="257"/>
            <ac:graphicFrameMk id="5" creationId="{376E7A23-78D0-47D0-B949-C77A3716CE3C}"/>
          </ac:graphicFrameMkLst>
        </pc:graphicFrameChg>
      </pc:sldChg>
      <pc:sldChg chg="modSp mod">
        <pc:chgData name="Md Zahirul Haque" userId="a7b78ea5753bef0e" providerId="LiveId" clId="{18FBE07B-018F-4CB2-895F-51831C32E4F7}" dt="2024-05-12T22:34:00.715" v="1" actId="14734"/>
        <pc:sldMkLst>
          <pc:docMk/>
          <pc:sldMk cId="978495492" sldId="262"/>
        </pc:sldMkLst>
        <pc:graphicFrameChg chg="modGraphic">
          <ac:chgData name="Md Zahirul Haque" userId="a7b78ea5753bef0e" providerId="LiveId" clId="{18FBE07B-018F-4CB2-895F-51831C32E4F7}" dt="2024-05-12T22:34:00.715" v="1" actId="14734"/>
          <ac:graphicFrameMkLst>
            <pc:docMk/>
            <pc:sldMk cId="978495492" sldId="262"/>
            <ac:graphicFrameMk id="4" creationId="{F6DB390A-F46D-4550-BE58-A6EEDB440FE8}"/>
          </ac:graphicFrameMkLst>
        </pc:graphicFrameChg>
      </pc:sldChg>
      <pc:sldChg chg="modSp mod">
        <pc:chgData name="Md Zahirul Haque" userId="a7b78ea5753bef0e" providerId="LiveId" clId="{18FBE07B-018F-4CB2-895F-51831C32E4F7}" dt="2024-05-12T22:34:31.410" v="3" actId="14734"/>
        <pc:sldMkLst>
          <pc:docMk/>
          <pc:sldMk cId="150998751" sldId="272"/>
        </pc:sldMkLst>
        <pc:graphicFrameChg chg="modGraphic">
          <ac:chgData name="Md Zahirul Haque" userId="a7b78ea5753bef0e" providerId="LiveId" clId="{18FBE07B-018F-4CB2-895F-51831C32E4F7}" dt="2024-05-12T22:34:31.410" v="3" actId="14734"/>
          <ac:graphicFrameMkLst>
            <pc:docMk/>
            <pc:sldMk cId="150998751" sldId="272"/>
            <ac:graphicFrameMk id="4" creationId="{F6DB390A-F46D-4550-BE58-A6EEDB440FE8}"/>
          </ac:graphicFrameMkLst>
        </pc:graphicFrameChg>
      </pc:sldChg>
      <pc:sldChg chg="modSp mod">
        <pc:chgData name="Md Zahirul Haque" userId="a7b78ea5753bef0e" providerId="LiveId" clId="{18FBE07B-018F-4CB2-895F-51831C32E4F7}" dt="2024-05-12T22:34:43.805" v="4" actId="14734"/>
        <pc:sldMkLst>
          <pc:docMk/>
          <pc:sldMk cId="2752665964" sldId="273"/>
        </pc:sldMkLst>
        <pc:graphicFrameChg chg="modGraphic">
          <ac:chgData name="Md Zahirul Haque" userId="a7b78ea5753bef0e" providerId="LiveId" clId="{18FBE07B-018F-4CB2-895F-51831C32E4F7}" dt="2024-05-12T22:34:43.805" v="4" actId="14734"/>
          <ac:graphicFrameMkLst>
            <pc:docMk/>
            <pc:sldMk cId="2752665964" sldId="273"/>
            <ac:graphicFrameMk id="4" creationId="{F6DB390A-F46D-4550-BE58-A6EEDB440FE8}"/>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5E8700-6236-4549-9217-7AD3178D3775}"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84431BDA-5372-46B4-975B-BB1147CFE1D5}">
      <dgm:prSet phldrT="[Text]" custT="1"/>
      <dgm:spPr>
        <a:solidFill>
          <a:schemeClr val="accent2"/>
        </a:solidFill>
      </dgm:spPr>
      <dgm:t>
        <a:bodyPr/>
        <a:lstStyle/>
        <a:p>
          <a:pPr algn="l"/>
          <a:r>
            <a:rPr lang="en-US" sz="2400" dirty="0">
              <a:solidFill>
                <a:schemeClr val="tx1"/>
              </a:solidFill>
              <a:latin typeface="Times New Roman" panose="02020603050405020304" pitchFamily="18" charset="0"/>
              <a:cs typeface="Times New Roman" panose="02020603050405020304" pitchFamily="18" charset="0"/>
            </a:rPr>
            <a:t>Hilton Vancouver Washington located in Vancouver, Washington</a:t>
          </a:r>
        </a:p>
      </dgm:t>
    </dgm:pt>
    <dgm:pt modelId="{E8D15F0D-91B2-4CED-B4CC-E4B036C5CC80}" type="parTrans" cxnId="{83578E6B-0F2C-4DC3-AC26-E260AF61E9E9}">
      <dgm:prSet/>
      <dgm:spPr/>
      <dgm:t>
        <a:bodyPr/>
        <a:lstStyle/>
        <a:p>
          <a:endParaRPr lang="en-US"/>
        </a:p>
      </dgm:t>
    </dgm:pt>
    <dgm:pt modelId="{48653A24-3FA9-404D-9A74-47AFF3EBC5D3}" type="sibTrans" cxnId="{83578E6B-0F2C-4DC3-AC26-E260AF61E9E9}">
      <dgm:prSet/>
      <dgm:spPr/>
      <dgm:t>
        <a:bodyPr/>
        <a:lstStyle/>
        <a:p>
          <a:endParaRPr lang="en-US"/>
        </a:p>
      </dgm:t>
    </dgm:pt>
    <dgm:pt modelId="{05CEBDBE-A9E3-4A6E-9800-46A854896033}">
      <dgm:prSet phldrT="[Text]" custT="1"/>
      <dgm:spPr/>
      <dgm:t>
        <a:bodyPr/>
        <a:lstStyle/>
        <a:p>
          <a:pPr algn="l"/>
          <a:r>
            <a:rPr lang="en-US" sz="2400" dirty="0">
              <a:latin typeface="Times New Roman" panose="02020603050405020304" pitchFamily="18" charset="0"/>
              <a:cs typeface="Times New Roman" panose="02020603050405020304" pitchFamily="18" charset="0"/>
            </a:rPr>
            <a:t>Dissatisfaction with housekeeping, bell service, cleanliness, and technology (Huckestein and Duboff, 2019)</a:t>
          </a:r>
        </a:p>
      </dgm:t>
    </dgm:pt>
    <dgm:pt modelId="{9FAF37E6-1E6B-4732-A825-B11F6349B969}" type="parTrans" cxnId="{E39A9F21-073B-4916-9BD9-40A82D573127}">
      <dgm:prSet/>
      <dgm:spPr/>
      <dgm:t>
        <a:bodyPr/>
        <a:lstStyle/>
        <a:p>
          <a:endParaRPr lang="en-US"/>
        </a:p>
      </dgm:t>
    </dgm:pt>
    <dgm:pt modelId="{66A4DF63-E749-43C3-8C03-F46DAC228DFC}" type="sibTrans" cxnId="{E39A9F21-073B-4916-9BD9-40A82D573127}">
      <dgm:prSet/>
      <dgm:spPr/>
      <dgm:t>
        <a:bodyPr/>
        <a:lstStyle/>
        <a:p>
          <a:endParaRPr lang="en-US"/>
        </a:p>
      </dgm:t>
    </dgm:pt>
    <dgm:pt modelId="{4BF9E37A-8BE9-4EDD-BAA3-B41FE376315D}">
      <dgm:prSet phldrT="[Text]" custT="1"/>
      <dgm:spPr>
        <a:solidFill>
          <a:schemeClr val="tx2"/>
        </a:solidFill>
      </dgm:spPr>
      <dgm:t>
        <a:bodyPr/>
        <a:lstStyle/>
        <a:p>
          <a:pPr algn="l"/>
          <a:r>
            <a:rPr lang="en-US" sz="2400" dirty="0">
              <a:solidFill>
                <a:schemeClr val="tx1"/>
              </a:solidFill>
              <a:latin typeface="Times New Roman" panose="02020603050405020304" pitchFamily="18" charset="0"/>
              <a:cs typeface="Times New Roman" panose="02020603050405020304" pitchFamily="18" charset="0"/>
            </a:rPr>
            <a:t>Focuses on Hilton's personalization issue</a:t>
          </a:r>
        </a:p>
      </dgm:t>
    </dgm:pt>
    <dgm:pt modelId="{F18A4B71-7E2A-4FAF-99E7-0766A0F9A5F1}" type="parTrans" cxnId="{709A7BB2-970F-456B-83D1-98C6630F2D45}">
      <dgm:prSet/>
      <dgm:spPr/>
      <dgm:t>
        <a:bodyPr/>
        <a:lstStyle/>
        <a:p>
          <a:endParaRPr lang="en-US"/>
        </a:p>
      </dgm:t>
    </dgm:pt>
    <dgm:pt modelId="{BEA472AE-99E9-4EB2-81CC-BD0E215B4AD6}" type="sibTrans" cxnId="{709A7BB2-970F-456B-83D1-98C6630F2D45}">
      <dgm:prSet/>
      <dgm:spPr/>
      <dgm:t>
        <a:bodyPr/>
        <a:lstStyle/>
        <a:p>
          <a:endParaRPr lang="en-US"/>
        </a:p>
      </dgm:t>
    </dgm:pt>
    <dgm:pt modelId="{D0F587BC-86E3-46C8-B18F-1C676F48CCAA}" type="pres">
      <dgm:prSet presAssocID="{815E8700-6236-4549-9217-7AD3178D3775}" presName="Name0" presStyleCnt="0">
        <dgm:presLayoutVars>
          <dgm:dir/>
          <dgm:animLvl val="lvl"/>
          <dgm:resizeHandles val="exact"/>
        </dgm:presLayoutVars>
      </dgm:prSet>
      <dgm:spPr/>
    </dgm:pt>
    <dgm:pt modelId="{1974BEA0-0FAA-48BE-91F1-5BD438DB52E9}" type="pres">
      <dgm:prSet presAssocID="{84431BDA-5372-46B4-975B-BB1147CFE1D5}" presName="compositeNode" presStyleCnt="0">
        <dgm:presLayoutVars>
          <dgm:bulletEnabled val="1"/>
        </dgm:presLayoutVars>
      </dgm:prSet>
      <dgm:spPr/>
    </dgm:pt>
    <dgm:pt modelId="{22F702C8-C5FA-473D-899C-C6D9FA00CEE9}" type="pres">
      <dgm:prSet presAssocID="{84431BDA-5372-46B4-975B-BB1147CFE1D5}" presName="bgRect" presStyleLbl="node1" presStyleIdx="0" presStyleCnt="3" custAng="5400000" custLinFactNeighborX="-4818" custLinFactNeighborY="-6381"/>
      <dgm:spPr/>
    </dgm:pt>
    <dgm:pt modelId="{22B049CA-451B-45DB-BB60-B75FE2CBCE75}" type="pres">
      <dgm:prSet presAssocID="{84431BDA-5372-46B4-975B-BB1147CFE1D5}" presName="parentNode" presStyleLbl="node1" presStyleIdx="0" presStyleCnt="3">
        <dgm:presLayoutVars>
          <dgm:chMax val="0"/>
          <dgm:bulletEnabled val="1"/>
        </dgm:presLayoutVars>
      </dgm:prSet>
      <dgm:spPr/>
    </dgm:pt>
    <dgm:pt modelId="{C760552B-4807-4A74-B78E-74C77B9893DF}" type="pres">
      <dgm:prSet presAssocID="{48653A24-3FA9-404D-9A74-47AFF3EBC5D3}" presName="hSp" presStyleCnt="0"/>
      <dgm:spPr/>
    </dgm:pt>
    <dgm:pt modelId="{C89CBCC7-CBF2-4494-96CA-C6B9F9638EA8}" type="pres">
      <dgm:prSet presAssocID="{48653A24-3FA9-404D-9A74-47AFF3EBC5D3}" presName="vProcSp" presStyleCnt="0"/>
      <dgm:spPr/>
    </dgm:pt>
    <dgm:pt modelId="{A62B3D27-605D-43E8-A0F5-40158C738DC4}" type="pres">
      <dgm:prSet presAssocID="{48653A24-3FA9-404D-9A74-47AFF3EBC5D3}" presName="vSp1" presStyleCnt="0"/>
      <dgm:spPr/>
    </dgm:pt>
    <dgm:pt modelId="{426BC871-4373-4293-8BF9-A3592FE96BC6}" type="pres">
      <dgm:prSet presAssocID="{48653A24-3FA9-404D-9A74-47AFF3EBC5D3}" presName="simulatedConn" presStyleLbl="solidFgAcc1" presStyleIdx="0" presStyleCnt="2"/>
      <dgm:spPr>
        <a:solidFill>
          <a:schemeClr val="tx2"/>
        </a:solidFill>
      </dgm:spPr>
    </dgm:pt>
    <dgm:pt modelId="{47329C0F-0696-4764-8A72-594E1A056613}" type="pres">
      <dgm:prSet presAssocID="{48653A24-3FA9-404D-9A74-47AFF3EBC5D3}" presName="vSp2" presStyleCnt="0"/>
      <dgm:spPr/>
    </dgm:pt>
    <dgm:pt modelId="{594120FB-7216-41B4-9203-B219BB456C94}" type="pres">
      <dgm:prSet presAssocID="{48653A24-3FA9-404D-9A74-47AFF3EBC5D3}" presName="sibTrans" presStyleCnt="0"/>
      <dgm:spPr/>
    </dgm:pt>
    <dgm:pt modelId="{E920D3B5-94E6-4BA5-8E28-47B51EECC687}" type="pres">
      <dgm:prSet presAssocID="{05CEBDBE-A9E3-4A6E-9800-46A854896033}" presName="compositeNode" presStyleCnt="0">
        <dgm:presLayoutVars>
          <dgm:bulletEnabled val="1"/>
        </dgm:presLayoutVars>
      </dgm:prSet>
      <dgm:spPr/>
    </dgm:pt>
    <dgm:pt modelId="{20642788-09A8-42E0-B727-E8DF202E4A74}" type="pres">
      <dgm:prSet presAssocID="{05CEBDBE-A9E3-4A6E-9800-46A854896033}" presName="bgRect" presStyleLbl="node1" presStyleIdx="1" presStyleCnt="3" custAng="5400000" custScaleY="85653" custLinFactNeighborX="2312" custLinFactNeighborY="16279"/>
      <dgm:spPr/>
    </dgm:pt>
    <dgm:pt modelId="{54F66ACE-9C3C-4381-AFBB-8BF6AAA424A0}" type="pres">
      <dgm:prSet presAssocID="{05CEBDBE-A9E3-4A6E-9800-46A854896033}" presName="parentNode" presStyleLbl="node1" presStyleIdx="1" presStyleCnt="3">
        <dgm:presLayoutVars>
          <dgm:chMax val="0"/>
          <dgm:bulletEnabled val="1"/>
        </dgm:presLayoutVars>
      </dgm:prSet>
      <dgm:spPr/>
    </dgm:pt>
    <dgm:pt modelId="{630AEA0C-57D1-4895-9690-C171AC2C5D59}" type="pres">
      <dgm:prSet presAssocID="{66A4DF63-E749-43C3-8C03-F46DAC228DFC}" presName="hSp" presStyleCnt="0"/>
      <dgm:spPr/>
    </dgm:pt>
    <dgm:pt modelId="{4E1F4D7D-4BE5-4374-911E-FE76C7C4B1E8}" type="pres">
      <dgm:prSet presAssocID="{66A4DF63-E749-43C3-8C03-F46DAC228DFC}" presName="vProcSp" presStyleCnt="0"/>
      <dgm:spPr/>
    </dgm:pt>
    <dgm:pt modelId="{F5117435-E7D1-4D5C-9B95-B2A7B337A028}" type="pres">
      <dgm:prSet presAssocID="{66A4DF63-E749-43C3-8C03-F46DAC228DFC}" presName="vSp1" presStyleCnt="0"/>
      <dgm:spPr/>
    </dgm:pt>
    <dgm:pt modelId="{CFA467E8-C75E-4E27-B209-C56DDED593F5}" type="pres">
      <dgm:prSet presAssocID="{66A4DF63-E749-43C3-8C03-F46DAC228DFC}" presName="simulatedConn" presStyleLbl="solidFgAcc1" presStyleIdx="1" presStyleCnt="2"/>
      <dgm:spPr>
        <a:solidFill>
          <a:srgbClr val="FF0000"/>
        </a:solidFill>
      </dgm:spPr>
    </dgm:pt>
    <dgm:pt modelId="{8BF92BFD-4879-4EC3-9F64-9D4E6EDEE8F6}" type="pres">
      <dgm:prSet presAssocID="{66A4DF63-E749-43C3-8C03-F46DAC228DFC}" presName="vSp2" presStyleCnt="0"/>
      <dgm:spPr/>
    </dgm:pt>
    <dgm:pt modelId="{FFB0E895-8884-4DFF-B702-D138DD2291F9}" type="pres">
      <dgm:prSet presAssocID="{66A4DF63-E749-43C3-8C03-F46DAC228DFC}" presName="sibTrans" presStyleCnt="0"/>
      <dgm:spPr/>
    </dgm:pt>
    <dgm:pt modelId="{F4DB81EB-0497-40DD-ACB0-1861C314F668}" type="pres">
      <dgm:prSet presAssocID="{4BF9E37A-8BE9-4EDD-BAA3-B41FE376315D}" presName="compositeNode" presStyleCnt="0">
        <dgm:presLayoutVars>
          <dgm:bulletEnabled val="1"/>
        </dgm:presLayoutVars>
      </dgm:prSet>
      <dgm:spPr/>
    </dgm:pt>
    <dgm:pt modelId="{AB2F17EA-6FC3-4C98-B456-675C4D5483B8}" type="pres">
      <dgm:prSet presAssocID="{4BF9E37A-8BE9-4EDD-BAA3-B41FE376315D}" presName="bgRect" presStyleLbl="node1" presStyleIdx="2" presStyleCnt="3" custAng="5400000" custScaleY="91498" custLinFactNeighborX="-460" custLinFactNeighborY="32870"/>
      <dgm:spPr/>
    </dgm:pt>
    <dgm:pt modelId="{DACC7E87-78F6-4542-ABCD-4FB73DEF492D}" type="pres">
      <dgm:prSet presAssocID="{4BF9E37A-8BE9-4EDD-BAA3-B41FE376315D}" presName="parentNode" presStyleLbl="node1" presStyleIdx="2" presStyleCnt="3">
        <dgm:presLayoutVars>
          <dgm:chMax val="0"/>
          <dgm:bulletEnabled val="1"/>
        </dgm:presLayoutVars>
      </dgm:prSet>
      <dgm:spPr/>
    </dgm:pt>
  </dgm:ptLst>
  <dgm:cxnLst>
    <dgm:cxn modelId="{D6DE3819-8E1B-4F46-A890-CAEBAD445100}" type="presOf" srcId="{815E8700-6236-4549-9217-7AD3178D3775}" destId="{D0F587BC-86E3-46C8-B18F-1C676F48CCAA}" srcOrd="0" destOrd="0" presId="urn:microsoft.com/office/officeart/2005/8/layout/hProcess7"/>
    <dgm:cxn modelId="{E39A9F21-073B-4916-9BD9-40A82D573127}" srcId="{815E8700-6236-4549-9217-7AD3178D3775}" destId="{05CEBDBE-A9E3-4A6E-9800-46A854896033}" srcOrd="1" destOrd="0" parTransId="{9FAF37E6-1E6B-4732-A825-B11F6349B969}" sibTransId="{66A4DF63-E749-43C3-8C03-F46DAC228DFC}"/>
    <dgm:cxn modelId="{F48E9E69-E0CC-4D60-875B-70229429BBC6}" type="presOf" srcId="{05CEBDBE-A9E3-4A6E-9800-46A854896033}" destId="{20642788-09A8-42E0-B727-E8DF202E4A74}" srcOrd="0" destOrd="0" presId="urn:microsoft.com/office/officeart/2005/8/layout/hProcess7"/>
    <dgm:cxn modelId="{83578E6B-0F2C-4DC3-AC26-E260AF61E9E9}" srcId="{815E8700-6236-4549-9217-7AD3178D3775}" destId="{84431BDA-5372-46B4-975B-BB1147CFE1D5}" srcOrd="0" destOrd="0" parTransId="{E8D15F0D-91B2-4CED-B4CC-E4B036C5CC80}" sibTransId="{48653A24-3FA9-404D-9A74-47AFF3EBC5D3}"/>
    <dgm:cxn modelId="{1516DE83-5ADC-43AE-94BC-DBC653493E73}" type="presOf" srcId="{4BF9E37A-8BE9-4EDD-BAA3-B41FE376315D}" destId="{AB2F17EA-6FC3-4C98-B456-675C4D5483B8}" srcOrd="0" destOrd="0" presId="urn:microsoft.com/office/officeart/2005/8/layout/hProcess7"/>
    <dgm:cxn modelId="{DA814796-9290-44B3-B4AC-CD9A7B17A6F3}" type="presOf" srcId="{84431BDA-5372-46B4-975B-BB1147CFE1D5}" destId="{22F702C8-C5FA-473D-899C-C6D9FA00CEE9}" srcOrd="0" destOrd="0" presId="urn:microsoft.com/office/officeart/2005/8/layout/hProcess7"/>
    <dgm:cxn modelId="{C76800AC-800A-4650-9FE0-2908BBADBF81}" type="presOf" srcId="{4BF9E37A-8BE9-4EDD-BAA3-B41FE376315D}" destId="{DACC7E87-78F6-4542-ABCD-4FB73DEF492D}" srcOrd="1" destOrd="0" presId="urn:microsoft.com/office/officeart/2005/8/layout/hProcess7"/>
    <dgm:cxn modelId="{709A7BB2-970F-456B-83D1-98C6630F2D45}" srcId="{815E8700-6236-4549-9217-7AD3178D3775}" destId="{4BF9E37A-8BE9-4EDD-BAA3-B41FE376315D}" srcOrd="2" destOrd="0" parTransId="{F18A4B71-7E2A-4FAF-99E7-0766A0F9A5F1}" sibTransId="{BEA472AE-99E9-4EB2-81CC-BD0E215B4AD6}"/>
    <dgm:cxn modelId="{BC5DD3E5-835D-4D1F-BD95-4BB5DCB3AF4A}" type="presOf" srcId="{84431BDA-5372-46B4-975B-BB1147CFE1D5}" destId="{22B049CA-451B-45DB-BB60-B75FE2CBCE75}" srcOrd="1" destOrd="0" presId="urn:microsoft.com/office/officeart/2005/8/layout/hProcess7"/>
    <dgm:cxn modelId="{C48B76E9-F0FE-4679-9CFD-A6C2BCC15B80}" type="presOf" srcId="{05CEBDBE-A9E3-4A6E-9800-46A854896033}" destId="{54F66ACE-9C3C-4381-AFBB-8BF6AAA424A0}" srcOrd="1" destOrd="0" presId="urn:microsoft.com/office/officeart/2005/8/layout/hProcess7"/>
    <dgm:cxn modelId="{8E3AB8AA-5E66-446F-8EA0-1516A9463298}" type="presParOf" srcId="{D0F587BC-86E3-46C8-B18F-1C676F48CCAA}" destId="{1974BEA0-0FAA-48BE-91F1-5BD438DB52E9}" srcOrd="0" destOrd="0" presId="urn:microsoft.com/office/officeart/2005/8/layout/hProcess7"/>
    <dgm:cxn modelId="{588B9888-AD1E-4D26-A671-4B37FD23EBC5}" type="presParOf" srcId="{1974BEA0-0FAA-48BE-91F1-5BD438DB52E9}" destId="{22F702C8-C5FA-473D-899C-C6D9FA00CEE9}" srcOrd="0" destOrd="0" presId="urn:microsoft.com/office/officeart/2005/8/layout/hProcess7"/>
    <dgm:cxn modelId="{64109590-F369-47A7-9826-F02F19D52ED5}" type="presParOf" srcId="{1974BEA0-0FAA-48BE-91F1-5BD438DB52E9}" destId="{22B049CA-451B-45DB-BB60-B75FE2CBCE75}" srcOrd="1" destOrd="0" presId="urn:microsoft.com/office/officeart/2005/8/layout/hProcess7"/>
    <dgm:cxn modelId="{966C9A46-D2C0-4470-ACB6-2DE15DFB8931}" type="presParOf" srcId="{D0F587BC-86E3-46C8-B18F-1C676F48CCAA}" destId="{C760552B-4807-4A74-B78E-74C77B9893DF}" srcOrd="1" destOrd="0" presId="urn:microsoft.com/office/officeart/2005/8/layout/hProcess7"/>
    <dgm:cxn modelId="{B6E0EC28-0EDE-4040-AF2B-EDCD6B8487C6}" type="presParOf" srcId="{D0F587BC-86E3-46C8-B18F-1C676F48CCAA}" destId="{C89CBCC7-CBF2-4494-96CA-C6B9F9638EA8}" srcOrd="2" destOrd="0" presId="urn:microsoft.com/office/officeart/2005/8/layout/hProcess7"/>
    <dgm:cxn modelId="{4A1E154F-6AEB-4E11-82FE-EE65AECDCBE7}" type="presParOf" srcId="{C89CBCC7-CBF2-4494-96CA-C6B9F9638EA8}" destId="{A62B3D27-605D-43E8-A0F5-40158C738DC4}" srcOrd="0" destOrd="0" presId="urn:microsoft.com/office/officeart/2005/8/layout/hProcess7"/>
    <dgm:cxn modelId="{AAD113C6-02F9-4CC4-B35B-8435BD6B4297}" type="presParOf" srcId="{C89CBCC7-CBF2-4494-96CA-C6B9F9638EA8}" destId="{426BC871-4373-4293-8BF9-A3592FE96BC6}" srcOrd="1" destOrd="0" presId="urn:microsoft.com/office/officeart/2005/8/layout/hProcess7"/>
    <dgm:cxn modelId="{B53D97A9-C95F-4048-92BC-D4FC21A443E0}" type="presParOf" srcId="{C89CBCC7-CBF2-4494-96CA-C6B9F9638EA8}" destId="{47329C0F-0696-4764-8A72-594E1A056613}" srcOrd="2" destOrd="0" presId="urn:microsoft.com/office/officeart/2005/8/layout/hProcess7"/>
    <dgm:cxn modelId="{572060B1-0D24-47A5-923D-0D0E08673355}" type="presParOf" srcId="{D0F587BC-86E3-46C8-B18F-1C676F48CCAA}" destId="{594120FB-7216-41B4-9203-B219BB456C94}" srcOrd="3" destOrd="0" presId="urn:microsoft.com/office/officeart/2005/8/layout/hProcess7"/>
    <dgm:cxn modelId="{B034F21E-1CC3-411E-A7D9-0BAF5215DAF8}" type="presParOf" srcId="{D0F587BC-86E3-46C8-B18F-1C676F48CCAA}" destId="{E920D3B5-94E6-4BA5-8E28-47B51EECC687}" srcOrd="4" destOrd="0" presId="urn:microsoft.com/office/officeart/2005/8/layout/hProcess7"/>
    <dgm:cxn modelId="{48F3EE9F-6D85-4D71-A939-7D162B5F58EB}" type="presParOf" srcId="{E920D3B5-94E6-4BA5-8E28-47B51EECC687}" destId="{20642788-09A8-42E0-B727-E8DF202E4A74}" srcOrd="0" destOrd="0" presId="urn:microsoft.com/office/officeart/2005/8/layout/hProcess7"/>
    <dgm:cxn modelId="{B53C8345-5CAB-40C1-9F7E-F86CDA697A2D}" type="presParOf" srcId="{E920D3B5-94E6-4BA5-8E28-47B51EECC687}" destId="{54F66ACE-9C3C-4381-AFBB-8BF6AAA424A0}" srcOrd="1" destOrd="0" presId="urn:microsoft.com/office/officeart/2005/8/layout/hProcess7"/>
    <dgm:cxn modelId="{C60891FF-E50E-4CA1-A405-B13B52F95479}" type="presParOf" srcId="{D0F587BC-86E3-46C8-B18F-1C676F48CCAA}" destId="{630AEA0C-57D1-4895-9690-C171AC2C5D59}" srcOrd="5" destOrd="0" presId="urn:microsoft.com/office/officeart/2005/8/layout/hProcess7"/>
    <dgm:cxn modelId="{E5FE59BC-58EF-4B03-86D6-138C3CE04989}" type="presParOf" srcId="{D0F587BC-86E3-46C8-B18F-1C676F48CCAA}" destId="{4E1F4D7D-4BE5-4374-911E-FE76C7C4B1E8}" srcOrd="6" destOrd="0" presId="urn:microsoft.com/office/officeart/2005/8/layout/hProcess7"/>
    <dgm:cxn modelId="{B722CE23-9336-465D-AF05-AA6570C71681}" type="presParOf" srcId="{4E1F4D7D-4BE5-4374-911E-FE76C7C4B1E8}" destId="{F5117435-E7D1-4D5C-9B95-B2A7B337A028}" srcOrd="0" destOrd="0" presId="urn:microsoft.com/office/officeart/2005/8/layout/hProcess7"/>
    <dgm:cxn modelId="{68B9A16D-CD0F-40CF-81E5-D548E699ABC5}" type="presParOf" srcId="{4E1F4D7D-4BE5-4374-911E-FE76C7C4B1E8}" destId="{CFA467E8-C75E-4E27-B209-C56DDED593F5}" srcOrd="1" destOrd="0" presId="urn:microsoft.com/office/officeart/2005/8/layout/hProcess7"/>
    <dgm:cxn modelId="{5F493ECD-20EF-492F-83A9-942131E4AC7E}" type="presParOf" srcId="{4E1F4D7D-4BE5-4374-911E-FE76C7C4B1E8}" destId="{8BF92BFD-4879-4EC3-9F64-9D4E6EDEE8F6}" srcOrd="2" destOrd="0" presId="urn:microsoft.com/office/officeart/2005/8/layout/hProcess7"/>
    <dgm:cxn modelId="{65B65CB1-F1EE-443E-AF28-C4471EE48363}" type="presParOf" srcId="{D0F587BC-86E3-46C8-B18F-1C676F48CCAA}" destId="{FFB0E895-8884-4DFF-B702-D138DD2291F9}" srcOrd="7" destOrd="0" presId="urn:microsoft.com/office/officeart/2005/8/layout/hProcess7"/>
    <dgm:cxn modelId="{ECEA3589-2719-4772-8531-AD32268901E0}" type="presParOf" srcId="{D0F587BC-86E3-46C8-B18F-1C676F48CCAA}" destId="{F4DB81EB-0497-40DD-ACB0-1861C314F668}" srcOrd="8" destOrd="0" presId="urn:microsoft.com/office/officeart/2005/8/layout/hProcess7"/>
    <dgm:cxn modelId="{D92AB5CF-6FA9-423D-B7AD-B34CC5A2DB9D}" type="presParOf" srcId="{F4DB81EB-0497-40DD-ACB0-1861C314F668}" destId="{AB2F17EA-6FC3-4C98-B456-675C4D5483B8}" srcOrd="0" destOrd="0" presId="urn:microsoft.com/office/officeart/2005/8/layout/hProcess7"/>
    <dgm:cxn modelId="{A74D2E60-05C0-4199-8ABE-505477F91D6E}" type="presParOf" srcId="{F4DB81EB-0497-40DD-ACB0-1861C314F668}" destId="{DACC7E87-78F6-4542-ABCD-4FB73DEF492D}" srcOrd="1"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5E8700-6236-4549-9217-7AD3178D3775}"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84431BDA-5372-46B4-975B-BB1147CFE1D5}">
      <dgm:prSet phldrT="[Text]" custT="1"/>
      <dgm:spPr>
        <a:solidFill>
          <a:schemeClr val="accent2"/>
        </a:solidFill>
      </dgm:spPr>
      <dgm:t>
        <a:bodyPr/>
        <a:lstStyle/>
        <a:p>
          <a:pPr algn="l"/>
          <a:r>
            <a:rPr lang="en-US" sz="2400" dirty="0">
              <a:solidFill>
                <a:schemeClr val="tx1"/>
              </a:solidFill>
              <a:latin typeface="Times New Roman" panose="02020603050405020304" pitchFamily="18" charset="0"/>
              <a:cs typeface="Times New Roman" panose="02020603050405020304" pitchFamily="18" charset="0"/>
            </a:rPr>
            <a:t>Housekeeping, cleanliness, and technology are among of the areas where recent visitors of the Hilton Vancouver Washington were dissatisfied, and this study seeks to understand why. </a:t>
          </a:r>
        </a:p>
      </dgm:t>
    </dgm:pt>
    <dgm:pt modelId="{E8D15F0D-91B2-4CED-B4CC-E4B036C5CC80}" type="parTrans" cxnId="{83578E6B-0F2C-4DC3-AC26-E260AF61E9E9}">
      <dgm:prSet/>
      <dgm:spPr/>
      <dgm:t>
        <a:bodyPr/>
        <a:lstStyle/>
        <a:p>
          <a:endParaRPr lang="en-US"/>
        </a:p>
      </dgm:t>
    </dgm:pt>
    <dgm:pt modelId="{48653A24-3FA9-404D-9A74-47AFF3EBC5D3}" type="sibTrans" cxnId="{83578E6B-0F2C-4DC3-AC26-E260AF61E9E9}">
      <dgm:prSet/>
      <dgm:spPr/>
      <dgm:t>
        <a:bodyPr/>
        <a:lstStyle/>
        <a:p>
          <a:endParaRPr lang="en-US"/>
        </a:p>
      </dgm:t>
    </dgm:pt>
    <dgm:pt modelId="{05CEBDBE-A9E3-4A6E-9800-46A854896033}">
      <dgm:prSet phldrT="[Text]" custT="1"/>
      <dgm:spPr/>
      <dgm:t>
        <a:bodyPr/>
        <a:lstStyle/>
        <a:p>
          <a:pPr algn="l"/>
          <a:r>
            <a:rPr lang="en-US" sz="2400" dirty="0">
              <a:latin typeface="Times New Roman" panose="02020603050405020304" pitchFamily="18" charset="0"/>
              <a:cs typeface="Times New Roman" panose="02020603050405020304" pitchFamily="18" charset="0"/>
            </a:rPr>
            <a:t>Finding out what's causing these problems and how to fix them will help the hotel's reputation.</a:t>
          </a:r>
        </a:p>
        <a:p>
          <a:pPr algn="l"/>
          <a:endParaRPr lang="en-US" sz="2400" dirty="0">
            <a:latin typeface="Times New Roman" panose="02020603050405020304" pitchFamily="18" charset="0"/>
            <a:cs typeface="Times New Roman" panose="02020603050405020304" pitchFamily="18" charset="0"/>
          </a:endParaRPr>
        </a:p>
      </dgm:t>
    </dgm:pt>
    <dgm:pt modelId="{9FAF37E6-1E6B-4732-A825-B11F6349B969}" type="parTrans" cxnId="{E39A9F21-073B-4916-9BD9-40A82D573127}">
      <dgm:prSet/>
      <dgm:spPr/>
      <dgm:t>
        <a:bodyPr/>
        <a:lstStyle/>
        <a:p>
          <a:endParaRPr lang="en-US"/>
        </a:p>
      </dgm:t>
    </dgm:pt>
    <dgm:pt modelId="{66A4DF63-E749-43C3-8C03-F46DAC228DFC}" type="sibTrans" cxnId="{E39A9F21-073B-4916-9BD9-40A82D573127}">
      <dgm:prSet/>
      <dgm:spPr/>
      <dgm:t>
        <a:bodyPr/>
        <a:lstStyle/>
        <a:p>
          <a:endParaRPr lang="en-US"/>
        </a:p>
      </dgm:t>
    </dgm:pt>
    <dgm:pt modelId="{D0F587BC-86E3-46C8-B18F-1C676F48CCAA}" type="pres">
      <dgm:prSet presAssocID="{815E8700-6236-4549-9217-7AD3178D3775}" presName="Name0" presStyleCnt="0">
        <dgm:presLayoutVars>
          <dgm:dir/>
          <dgm:animLvl val="lvl"/>
          <dgm:resizeHandles val="exact"/>
        </dgm:presLayoutVars>
      </dgm:prSet>
      <dgm:spPr/>
    </dgm:pt>
    <dgm:pt modelId="{1974BEA0-0FAA-48BE-91F1-5BD438DB52E9}" type="pres">
      <dgm:prSet presAssocID="{84431BDA-5372-46B4-975B-BB1147CFE1D5}" presName="compositeNode" presStyleCnt="0">
        <dgm:presLayoutVars>
          <dgm:bulletEnabled val="1"/>
        </dgm:presLayoutVars>
      </dgm:prSet>
      <dgm:spPr/>
    </dgm:pt>
    <dgm:pt modelId="{22F702C8-C5FA-473D-899C-C6D9FA00CEE9}" type="pres">
      <dgm:prSet presAssocID="{84431BDA-5372-46B4-975B-BB1147CFE1D5}" presName="bgRect" presStyleLbl="node1" presStyleIdx="0" presStyleCnt="2" custAng="5400000" custScaleX="21730" custLinFactNeighborX="-7930" custLinFactNeighborY="-17121"/>
      <dgm:spPr/>
    </dgm:pt>
    <dgm:pt modelId="{22B049CA-451B-45DB-BB60-B75FE2CBCE75}" type="pres">
      <dgm:prSet presAssocID="{84431BDA-5372-46B4-975B-BB1147CFE1D5}" presName="parentNode" presStyleLbl="node1" presStyleIdx="0" presStyleCnt="2">
        <dgm:presLayoutVars>
          <dgm:chMax val="0"/>
          <dgm:bulletEnabled val="1"/>
        </dgm:presLayoutVars>
      </dgm:prSet>
      <dgm:spPr/>
    </dgm:pt>
    <dgm:pt modelId="{C760552B-4807-4A74-B78E-74C77B9893DF}" type="pres">
      <dgm:prSet presAssocID="{48653A24-3FA9-404D-9A74-47AFF3EBC5D3}" presName="hSp" presStyleCnt="0"/>
      <dgm:spPr/>
    </dgm:pt>
    <dgm:pt modelId="{C89CBCC7-CBF2-4494-96CA-C6B9F9638EA8}" type="pres">
      <dgm:prSet presAssocID="{48653A24-3FA9-404D-9A74-47AFF3EBC5D3}" presName="vProcSp" presStyleCnt="0"/>
      <dgm:spPr/>
    </dgm:pt>
    <dgm:pt modelId="{A62B3D27-605D-43E8-A0F5-40158C738DC4}" type="pres">
      <dgm:prSet presAssocID="{48653A24-3FA9-404D-9A74-47AFF3EBC5D3}" presName="vSp1" presStyleCnt="0"/>
      <dgm:spPr/>
    </dgm:pt>
    <dgm:pt modelId="{426BC871-4373-4293-8BF9-A3592FE96BC6}" type="pres">
      <dgm:prSet presAssocID="{48653A24-3FA9-404D-9A74-47AFF3EBC5D3}" presName="simulatedConn" presStyleLbl="solidFgAcc1" presStyleIdx="0" presStyleCnt="1" custScaleX="53750" custScaleY="99527" custLinFactY="-200000" custLinFactNeighborX="28919" custLinFactNeighborY="-271079"/>
      <dgm:spPr>
        <a:solidFill>
          <a:schemeClr val="tx2"/>
        </a:solidFill>
      </dgm:spPr>
    </dgm:pt>
    <dgm:pt modelId="{47329C0F-0696-4764-8A72-594E1A056613}" type="pres">
      <dgm:prSet presAssocID="{48653A24-3FA9-404D-9A74-47AFF3EBC5D3}" presName="vSp2" presStyleCnt="0"/>
      <dgm:spPr/>
    </dgm:pt>
    <dgm:pt modelId="{594120FB-7216-41B4-9203-B219BB456C94}" type="pres">
      <dgm:prSet presAssocID="{48653A24-3FA9-404D-9A74-47AFF3EBC5D3}" presName="sibTrans" presStyleCnt="0"/>
      <dgm:spPr/>
    </dgm:pt>
    <dgm:pt modelId="{E920D3B5-94E6-4BA5-8E28-47B51EECC687}" type="pres">
      <dgm:prSet presAssocID="{05CEBDBE-A9E3-4A6E-9800-46A854896033}" presName="compositeNode" presStyleCnt="0">
        <dgm:presLayoutVars>
          <dgm:bulletEnabled val="1"/>
        </dgm:presLayoutVars>
      </dgm:prSet>
      <dgm:spPr/>
    </dgm:pt>
    <dgm:pt modelId="{20642788-09A8-42E0-B727-E8DF202E4A74}" type="pres">
      <dgm:prSet presAssocID="{05CEBDBE-A9E3-4A6E-9800-46A854896033}" presName="bgRect" presStyleLbl="node1" presStyleIdx="1" presStyleCnt="2" custAng="5400000" custScaleX="24697" custScaleY="85653" custLinFactNeighborX="16272" custLinFactNeighborY="10602"/>
      <dgm:spPr/>
    </dgm:pt>
    <dgm:pt modelId="{54F66ACE-9C3C-4381-AFBB-8BF6AAA424A0}" type="pres">
      <dgm:prSet presAssocID="{05CEBDBE-A9E3-4A6E-9800-46A854896033}" presName="parentNode" presStyleLbl="node1" presStyleIdx="1" presStyleCnt="2">
        <dgm:presLayoutVars>
          <dgm:chMax val="0"/>
          <dgm:bulletEnabled val="1"/>
        </dgm:presLayoutVars>
      </dgm:prSet>
      <dgm:spPr/>
    </dgm:pt>
  </dgm:ptLst>
  <dgm:cxnLst>
    <dgm:cxn modelId="{D6DE3819-8E1B-4F46-A890-CAEBAD445100}" type="presOf" srcId="{815E8700-6236-4549-9217-7AD3178D3775}" destId="{D0F587BC-86E3-46C8-B18F-1C676F48CCAA}" srcOrd="0" destOrd="0" presId="urn:microsoft.com/office/officeart/2005/8/layout/hProcess7"/>
    <dgm:cxn modelId="{E39A9F21-073B-4916-9BD9-40A82D573127}" srcId="{815E8700-6236-4549-9217-7AD3178D3775}" destId="{05CEBDBE-A9E3-4A6E-9800-46A854896033}" srcOrd="1" destOrd="0" parTransId="{9FAF37E6-1E6B-4732-A825-B11F6349B969}" sibTransId="{66A4DF63-E749-43C3-8C03-F46DAC228DFC}"/>
    <dgm:cxn modelId="{F48E9E69-E0CC-4D60-875B-70229429BBC6}" type="presOf" srcId="{05CEBDBE-A9E3-4A6E-9800-46A854896033}" destId="{20642788-09A8-42E0-B727-E8DF202E4A74}" srcOrd="0" destOrd="0" presId="urn:microsoft.com/office/officeart/2005/8/layout/hProcess7"/>
    <dgm:cxn modelId="{83578E6B-0F2C-4DC3-AC26-E260AF61E9E9}" srcId="{815E8700-6236-4549-9217-7AD3178D3775}" destId="{84431BDA-5372-46B4-975B-BB1147CFE1D5}" srcOrd="0" destOrd="0" parTransId="{E8D15F0D-91B2-4CED-B4CC-E4B036C5CC80}" sibTransId="{48653A24-3FA9-404D-9A74-47AFF3EBC5D3}"/>
    <dgm:cxn modelId="{DA814796-9290-44B3-B4AC-CD9A7B17A6F3}" type="presOf" srcId="{84431BDA-5372-46B4-975B-BB1147CFE1D5}" destId="{22F702C8-C5FA-473D-899C-C6D9FA00CEE9}" srcOrd="0" destOrd="0" presId="urn:microsoft.com/office/officeart/2005/8/layout/hProcess7"/>
    <dgm:cxn modelId="{BC5DD3E5-835D-4D1F-BD95-4BB5DCB3AF4A}" type="presOf" srcId="{84431BDA-5372-46B4-975B-BB1147CFE1D5}" destId="{22B049CA-451B-45DB-BB60-B75FE2CBCE75}" srcOrd="1" destOrd="0" presId="urn:microsoft.com/office/officeart/2005/8/layout/hProcess7"/>
    <dgm:cxn modelId="{C48B76E9-F0FE-4679-9CFD-A6C2BCC15B80}" type="presOf" srcId="{05CEBDBE-A9E3-4A6E-9800-46A854896033}" destId="{54F66ACE-9C3C-4381-AFBB-8BF6AAA424A0}" srcOrd="1" destOrd="0" presId="urn:microsoft.com/office/officeart/2005/8/layout/hProcess7"/>
    <dgm:cxn modelId="{8E3AB8AA-5E66-446F-8EA0-1516A9463298}" type="presParOf" srcId="{D0F587BC-86E3-46C8-B18F-1C676F48CCAA}" destId="{1974BEA0-0FAA-48BE-91F1-5BD438DB52E9}" srcOrd="0" destOrd="0" presId="urn:microsoft.com/office/officeart/2005/8/layout/hProcess7"/>
    <dgm:cxn modelId="{588B9888-AD1E-4D26-A671-4B37FD23EBC5}" type="presParOf" srcId="{1974BEA0-0FAA-48BE-91F1-5BD438DB52E9}" destId="{22F702C8-C5FA-473D-899C-C6D9FA00CEE9}" srcOrd="0" destOrd="0" presId="urn:microsoft.com/office/officeart/2005/8/layout/hProcess7"/>
    <dgm:cxn modelId="{64109590-F369-47A7-9826-F02F19D52ED5}" type="presParOf" srcId="{1974BEA0-0FAA-48BE-91F1-5BD438DB52E9}" destId="{22B049CA-451B-45DB-BB60-B75FE2CBCE75}" srcOrd="1" destOrd="0" presId="urn:microsoft.com/office/officeart/2005/8/layout/hProcess7"/>
    <dgm:cxn modelId="{966C9A46-D2C0-4470-ACB6-2DE15DFB8931}" type="presParOf" srcId="{D0F587BC-86E3-46C8-B18F-1C676F48CCAA}" destId="{C760552B-4807-4A74-B78E-74C77B9893DF}" srcOrd="1" destOrd="0" presId="urn:microsoft.com/office/officeart/2005/8/layout/hProcess7"/>
    <dgm:cxn modelId="{B6E0EC28-0EDE-4040-AF2B-EDCD6B8487C6}" type="presParOf" srcId="{D0F587BC-86E3-46C8-B18F-1C676F48CCAA}" destId="{C89CBCC7-CBF2-4494-96CA-C6B9F9638EA8}" srcOrd="2" destOrd="0" presId="urn:microsoft.com/office/officeart/2005/8/layout/hProcess7"/>
    <dgm:cxn modelId="{4A1E154F-6AEB-4E11-82FE-EE65AECDCBE7}" type="presParOf" srcId="{C89CBCC7-CBF2-4494-96CA-C6B9F9638EA8}" destId="{A62B3D27-605D-43E8-A0F5-40158C738DC4}" srcOrd="0" destOrd="0" presId="urn:microsoft.com/office/officeart/2005/8/layout/hProcess7"/>
    <dgm:cxn modelId="{AAD113C6-02F9-4CC4-B35B-8435BD6B4297}" type="presParOf" srcId="{C89CBCC7-CBF2-4494-96CA-C6B9F9638EA8}" destId="{426BC871-4373-4293-8BF9-A3592FE96BC6}" srcOrd="1" destOrd="0" presId="urn:microsoft.com/office/officeart/2005/8/layout/hProcess7"/>
    <dgm:cxn modelId="{B53D97A9-C95F-4048-92BC-D4FC21A443E0}" type="presParOf" srcId="{C89CBCC7-CBF2-4494-96CA-C6B9F9638EA8}" destId="{47329C0F-0696-4764-8A72-594E1A056613}" srcOrd="2" destOrd="0" presId="urn:microsoft.com/office/officeart/2005/8/layout/hProcess7"/>
    <dgm:cxn modelId="{572060B1-0D24-47A5-923D-0D0E08673355}" type="presParOf" srcId="{D0F587BC-86E3-46C8-B18F-1C676F48CCAA}" destId="{594120FB-7216-41B4-9203-B219BB456C94}" srcOrd="3" destOrd="0" presId="urn:microsoft.com/office/officeart/2005/8/layout/hProcess7"/>
    <dgm:cxn modelId="{B034F21E-1CC3-411E-A7D9-0BAF5215DAF8}" type="presParOf" srcId="{D0F587BC-86E3-46C8-B18F-1C676F48CCAA}" destId="{E920D3B5-94E6-4BA5-8E28-47B51EECC687}" srcOrd="4" destOrd="0" presId="urn:microsoft.com/office/officeart/2005/8/layout/hProcess7"/>
    <dgm:cxn modelId="{48F3EE9F-6D85-4D71-A939-7D162B5F58EB}" type="presParOf" srcId="{E920D3B5-94E6-4BA5-8E28-47B51EECC687}" destId="{20642788-09A8-42E0-B727-E8DF202E4A74}" srcOrd="0" destOrd="0" presId="urn:microsoft.com/office/officeart/2005/8/layout/hProcess7"/>
    <dgm:cxn modelId="{B53C8345-5CAB-40C1-9F7E-F86CDA697A2D}" type="presParOf" srcId="{E920D3B5-94E6-4BA5-8E28-47B51EECC687}" destId="{54F66ACE-9C3C-4381-AFBB-8BF6AAA424A0}" srcOrd="1"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1B4FDD-C28F-4B88-8E30-61DCD4031376}" type="doc">
      <dgm:prSet loTypeId="urn:diagrams.loki3.com/VaryingWidthList" loCatId="list" qsTypeId="urn:microsoft.com/office/officeart/2005/8/quickstyle/simple1" qsCatId="simple" csTypeId="urn:microsoft.com/office/officeart/2005/8/colors/accent1_2" csCatId="accent1" phldr="1"/>
      <dgm:spPr/>
    </dgm:pt>
    <dgm:pt modelId="{B98B80DA-5FC7-462B-B343-01AE03A3E73C}">
      <dgm:prSet custT="1"/>
      <dgm:spPr>
        <a:solidFill>
          <a:srgbClr val="7030A0"/>
        </a:solidFill>
      </dgm:spPr>
      <dgm:t>
        <a:bodyPr/>
        <a:lstStyle/>
        <a:p>
          <a:r>
            <a:rPr lang="en-US" sz="2400" dirty="0">
              <a:solidFill>
                <a:schemeClr val="tx1"/>
              </a:solidFill>
              <a:latin typeface="Times New Roman" panose="02020603050405020304" pitchFamily="18" charset="0"/>
              <a:cs typeface="Times New Roman" panose="02020603050405020304" pitchFamily="18" charset="0"/>
            </a:rPr>
            <a:t>In addition to a fitness center, a spacious lobby, and a number of other facilities, the Hilton Vancouver/Washington is eco-friendly. The hotel has a large client base and provides a range of accommodation types, from economical to opulent. </a:t>
          </a:r>
        </a:p>
      </dgm:t>
    </dgm:pt>
    <dgm:pt modelId="{8474B9C0-1960-47E9-87A4-DD3668961571}" type="parTrans" cxnId="{0D06CCA2-3C11-40A3-ABF6-A8722ED807F5}">
      <dgm:prSet/>
      <dgm:spPr/>
      <dgm:t>
        <a:bodyPr/>
        <a:lstStyle/>
        <a:p>
          <a:endParaRPr lang="en-US"/>
        </a:p>
      </dgm:t>
    </dgm:pt>
    <dgm:pt modelId="{19EB9136-9372-497A-AD35-EFD3C9C10A38}" type="sibTrans" cxnId="{0D06CCA2-3C11-40A3-ABF6-A8722ED807F5}">
      <dgm:prSet/>
      <dgm:spPr/>
      <dgm:t>
        <a:bodyPr/>
        <a:lstStyle/>
        <a:p>
          <a:endParaRPr lang="en-US"/>
        </a:p>
      </dgm:t>
    </dgm:pt>
    <dgm:pt modelId="{59320C7B-EF8F-480F-B0F0-F1764FFFF82C}">
      <dgm:prSet custT="1"/>
      <dgm:spPr>
        <a:solidFill>
          <a:srgbClr val="00B0F0"/>
        </a:solidFill>
      </dgm:spPr>
      <dgm:t>
        <a:bodyPr/>
        <a:lstStyle/>
        <a:p>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Outdated furniture, traffic, and confusing layouts are some of the hotel's problems. Also important is hygiene, therefore having floor supervisors is a must. Frustration among employees, long wait times for customers, and failure to fulfill expectations are all signs of inefficiency. (Chang et al., 2019).</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dgm:t>
    </dgm:pt>
    <dgm:pt modelId="{D6BDD3A3-C233-463A-9715-EFD298474516}" type="parTrans" cxnId="{75E3699F-ECBA-438D-9EC5-9CF861423264}">
      <dgm:prSet/>
      <dgm:spPr/>
      <dgm:t>
        <a:bodyPr/>
        <a:lstStyle/>
        <a:p>
          <a:endParaRPr lang="en-US"/>
        </a:p>
      </dgm:t>
    </dgm:pt>
    <dgm:pt modelId="{4898A0FA-7B33-4530-9C0B-A5E3DC0E7F22}" type="sibTrans" cxnId="{75E3699F-ECBA-438D-9EC5-9CF861423264}">
      <dgm:prSet/>
      <dgm:spPr/>
      <dgm:t>
        <a:bodyPr/>
        <a:lstStyle/>
        <a:p>
          <a:endParaRPr lang="en-US"/>
        </a:p>
      </dgm:t>
    </dgm:pt>
    <dgm:pt modelId="{2A800320-D3D4-4907-8224-FBA802C89840}">
      <dgm:prSet custT="1"/>
      <dgm:spPr>
        <a:solidFill>
          <a:srgbClr val="0070C0"/>
        </a:solidFill>
      </dgm:spPr>
      <dgm:t>
        <a:bodyPr/>
        <a:lstStyle/>
        <a:p>
          <a:r>
            <a:rPr lang="en-US" sz="2800" dirty="0">
              <a:solidFill>
                <a:schemeClr val="tx1"/>
              </a:solidFill>
              <a:latin typeface="Times New Roman" panose="02020603050405020304" pitchFamily="18" charset="0"/>
              <a:cs typeface="Times New Roman" panose="02020603050405020304" pitchFamily="18" charset="0"/>
            </a:rPr>
            <a:t>Competition is already fierce and will only get fiercer in the future due to the ever-changing preferences of customers.</a:t>
          </a:r>
        </a:p>
      </dgm:t>
    </dgm:pt>
    <dgm:pt modelId="{57800912-0E2B-41B1-828C-FA00AA093DC3}" type="parTrans" cxnId="{99A5C5CB-8D8C-4363-9DBD-B88A9C731D3C}">
      <dgm:prSet/>
      <dgm:spPr/>
      <dgm:t>
        <a:bodyPr/>
        <a:lstStyle/>
        <a:p>
          <a:endParaRPr lang="en-US"/>
        </a:p>
      </dgm:t>
    </dgm:pt>
    <dgm:pt modelId="{4C2DECBB-042F-45A5-9A48-F7C15E219266}" type="sibTrans" cxnId="{99A5C5CB-8D8C-4363-9DBD-B88A9C731D3C}">
      <dgm:prSet/>
      <dgm:spPr/>
      <dgm:t>
        <a:bodyPr/>
        <a:lstStyle/>
        <a:p>
          <a:endParaRPr lang="en-US"/>
        </a:p>
      </dgm:t>
    </dgm:pt>
    <dgm:pt modelId="{B496CAD7-8D97-4428-A595-ED31B4B84473}" type="pres">
      <dgm:prSet presAssocID="{EA1B4FDD-C28F-4B88-8E30-61DCD4031376}" presName="Name0" presStyleCnt="0">
        <dgm:presLayoutVars>
          <dgm:resizeHandles/>
        </dgm:presLayoutVars>
      </dgm:prSet>
      <dgm:spPr/>
    </dgm:pt>
    <dgm:pt modelId="{1CBE3C87-22CE-4604-A838-E485147C3BC3}" type="pres">
      <dgm:prSet presAssocID="{B98B80DA-5FC7-462B-B343-01AE03A3E73C}" presName="text" presStyleLbl="node1" presStyleIdx="0" presStyleCnt="3" custScaleX="470895" custScaleY="75863" custLinFactNeighborX="-70737" custLinFactNeighborY="-93100">
        <dgm:presLayoutVars>
          <dgm:bulletEnabled val="1"/>
        </dgm:presLayoutVars>
      </dgm:prSet>
      <dgm:spPr/>
    </dgm:pt>
    <dgm:pt modelId="{FC222CF8-B187-4BDB-9112-141A610D7AB9}" type="pres">
      <dgm:prSet presAssocID="{19EB9136-9372-497A-AD35-EFD3C9C10A38}" presName="space" presStyleCnt="0"/>
      <dgm:spPr/>
    </dgm:pt>
    <dgm:pt modelId="{A236949E-8F5D-41D7-934D-6CA9DBA5E9E7}" type="pres">
      <dgm:prSet presAssocID="{59320C7B-EF8F-480F-B0F0-F1764FFFF82C}" presName="text" presStyleLbl="node1" presStyleIdx="1" presStyleCnt="3" custScaleX="240565" custScaleY="46749">
        <dgm:presLayoutVars>
          <dgm:bulletEnabled val="1"/>
        </dgm:presLayoutVars>
      </dgm:prSet>
      <dgm:spPr/>
    </dgm:pt>
    <dgm:pt modelId="{053960D5-AE18-4042-8DEF-4FCF941C726C}" type="pres">
      <dgm:prSet presAssocID="{4898A0FA-7B33-4530-9C0B-A5E3DC0E7F22}" presName="space" presStyleCnt="0"/>
      <dgm:spPr/>
    </dgm:pt>
    <dgm:pt modelId="{C83F85C4-87DE-4A4E-8ED2-5E7FF159635B}" type="pres">
      <dgm:prSet presAssocID="{2A800320-D3D4-4907-8224-FBA802C89840}" presName="text" presStyleLbl="node1" presStyleIdx="2" presStyleCnt="3" custScaleX="136572" custScaleY="40361">
        <dgm:presLayoutVars>
          <dgm:bulletEnabled val="1"/>
        </dgm:presLayoutVars>
      </dgm:prSet>
      <dgm:spPr/>
    </dgm:pt>
  </dgm:ptLst>
  <dgm:cxnLst>
    <dgm:cxn modelId="{90804141-590C-418D-B68C-3A2AF1E94079}" type="presOf" srcId="{2A800320-D3D4-4907-8224-FBA802C89840}" destId="{C83F85C4-87DE-4A4E-8ED2-5E7FF159635B}" srcOrd="0" destOrd="0" presId="urn:diagrams.loki3.com/VaryingWidthList"/>
    <dgm:cxn modelId="{F2D64E85-AF51-4739-91A6-8686B562C336}" type="presOf" srcId="{59320C7B-EF8F-480F-B0F0-F1764FFFF82C}" destId="{A236949E-8F5D-41D7-934D-6CA9DBA5E9E7}" srcOrd="0" destOrd="0" presId="urn:diagrams.loki3.com/VaryingWidthList"/>
    <dgm:cxn modelId="{C20DCC96-9856-4699-8805-84EEAE5D0979}" type="presOf" srcId="{EA1B4FDD-C28F-4B88-8E30-61DCD4031376}" destId="{B496CAD7-8D97-4428-A595-ED31B4B84473}" srcOrd="0" destOrd="0" presId="urn:diagrams.loki3.com/VaryingWidthList"/>
    <dgm:cxn modelId="{75E3699F-ECBA-438D-9EC5-9CF861423264}" srcId="{EA1B4FDD-C28F-4B88-8E30-61DCD4031376}" destId="{59320C7B-EF8F-480F-B0F0-F1764FFFF82C}" srcOrd="1" destOrd="0" parTransId="{D6BDD3A3-C233-463A-9715-EFD298474516}" sibTransId="{4898A0FA-7B33-4530-9C0B-A5E3DC0E7F22}"/>
    <dgm:cxn modelId="{0D06CCA2-3C11-40A3-ABF6-A8722ED807F5}" srcId="{EA1B4FDD-C28F-4B88-8E30-61DCD4031376}" destId="{B98B80DA-5FC7-462B-B343-01AE03A3E73C}" srcOrd="0" destOrd="0" parTransId="{8474B9C0-1960-47E9-87A4-DD3668961571}" sibTransId="{19EB9136-9372-497A-AD35-EFD3C9C10A38}"/>
    <dgm:cxn modelId="{99A5C5CB-8D8C-4363-9DBD-B88A9C731D3C}" srcId="{EA1B4FDD-C28F-4B88-8E30-61DCD4031376}" destId="{2A800320-D3D4-4907-8224-FBA802C89840}" srcOrd="2" destOrd="0" parTransId="{57800912-0E2B-41B1-828C-FA00AA093DC3}" sibTransId="{4C2DECBB-042F-45A5-9A48-F7C15E219266}"/>
    <dgm:cxn modelId="{5031CDEF-C891-4E3F-93E6-6649E266FDEE}" type="presOf" srcId="{B98B80DA-5FC7-462B-B343-01AE03A3E73C}" destId="{1CBE3C87-22CE-4604-A838-E485147C3BC3}" srcOrd="0" destOrd="0" presId="urn:diagrams.loki3.com/VaryingWidthList"/>
    <dgm:cxn modelId="{9DCCE618-70B1-4370-9C07-492789EA204A}" type="presParOf" srcId="{B496CAD7-8D97-4428-A595-ED31B4B84473}" destId="{1CBE3C87-22CE-4604-A838-E485147C3BC3}" srcOrd="0" destOrd="0" presId="urn:diagrams.loki3.com/VaryingWidthList"/>
    <dgm:cxn modelId="{522513E7-C497-406D-85B7-734DD95EA18B}" type="presParOf" srcId="{B496CAD7-8D97-4428-A595-ED31B4B84473}" destId="{FC222CF8-B187-4BDB-9112-141A610D7AB9}" srcOrd="1" destOrd="0" presId="urn:diagrams.loki3.com/VaryingWidthList"/>
    <dgm:cxn modelId="{B898CFBC-FB22-45A7-A769-51628F038397}" type="presParOf" srcId="{B496CAD7-8D97-4428-A595-ED31B4B84473}" destId="{A236949E-8F5D-41D7-934D-6CA9DBA5E9E7}" srcOrd="2" destOrd="0" presId="urn:diagrams.loki3.com/VaryingWidthList"/>
    <dgm:cxn modelId="{87D41984-777B-4DE2-8A35-61044A1DC2D5}" type="presParOf" srcId="{B496CAD7-8D97-4428-A595-ED31B4B84473}" destId="{053960D5-AE18-4042-8DEF-4FCF941C726C}" srcOrd="3" destOrd="0" presId="urn:diagrams.loki3.com/VaryingWidthList"/>
    <dgm:cxn modelId="{6E77286E-61E5-4B7B-9791-D4963860D66A}" type="presParOf" srcId="{B496CAD7-8D97-4428-A595-ED31B4B84473}" destId="{C83F85C4-87DE-4A4E-8ED2-5E7FF159635B}" srcOrd="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A1B4FDD-C28F-4B88-8E30-61DCD4031376}" type="doc">
      <dgm:prSet loTypeId="urn:diagrams.loki3.com/VaryingWidthList" loCatId="list" qsTypeId="urn:microsoft.com/office/officeart/2005/8/quickstyle/simple1" qsCatId="simple" csTypeId="urn:microsoft.com/office/officeart/2005/8/colors/accent1_2" csCatId="accent1" phldr="1"/>
      <dgm:spPr/>
    </dgm:pt>
    <dgm:pt modelId="{59320C7B-EF8F-480F-B0F0-F1764FFFF82C}">
      <dgm:prSet custT="1"/>
      <dgm:spPr>
        <a:solidFill>
          <a:srgbClr val="00B0F0"/>
        </a:solidFill>
      </dgm:spPr>
      <dgm:t>
        <a:bodyPr/>
        <a:lstStyle/>
        <a:p>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service design at the Hilton Vancouver Washington is becoming more and more outdated, and alternative types of accommodations are becoming more popular. If it relies too much on franchising, it could weaken its intrinsic strength (Wharton, 2001). </a:t>
          </a:r>
          <a:endParaRPr lang="en-US" sz="1800" dirty="0">
            <a:latin typeface="Times New Roman" panose="02020603050405020304" pitchFamily="18" charset="0"/>
            <a:cs typeface="Times New Roman" panose="02020603050405020304" pitchFamily="18" charset="0"/>
          </a:endParaRPr>
        </a:p>
      </dgm:t>
    </dgm:pt>
    <dgm:pt modelId="{D6BDD3A3-C233-463A-9715-EFD298474516}" type="parTrans" cxnId="{75E3699F-ECBA-438D-9EC5-9CF861423264}">
      <dgm:prSet/>
      <dgm:spPr/>
      <dgm:t>
        <a:bodyPr/>
        <a:lstStyle/>
        <a:p>
          <a:endParaRPr lang="en-US"/>
        </a:p>
      </dgm:t>
    </dgm:pt>
    <dgm:pt modelId="{4898A0FA-7B33-4530-9C0B-A5E3DC0E7F22}" type="sibTrans" cxnId="{75E3699F-ECBA-438D-9EC5-9CF861423264}">
      <dgm:prSet/>
      <dgm:spPr/>
      <dgm:t>
        <a:bodyPr/>
        <a:lstStyle/>
        <a:p>
          <a:endParaRPr lang="en-US"/>
        </a:p>
      </dgm:t>
    </dgm:pt>
    <dgm:pt modelId="{501F0198-9A44-48D3-8247-DF208EC9B397}">
      <dgm:prSet/>
      <dgm:spPr/>
      <dgm:t>
        <a:bodyPr/>
        <a:lstStyle/>
        <a:p>
          <a:r>
            <a:rPr lang="en-US" dirty="0">
              <a:latin typeface="Times New Roman" panose="02020603050405020304" pitchFamily="18" charset="0"/>
              <a:cs typeface="Times New Roman" panose="02020603050405020304" pitchFamily="18" charset="0"/>
            </a:rPr>
            <a:t>To solve these problems, thorough training and recruiting are required. Recessions, economic downturns, and regional crises pose problems for the hotel since they reduce demand and room pricing. </a:t>
          </a:r>
        </a:p>
      </dgm:t>
    </dgm:pt>
    <dgm:pt modelId="{BF6146C9-97B5-4DF9-9C64-4296CD70F2B7}" type="parTrans" cxnId="{04D5361D-7A15-4657-A35C-29F44C475E43}">
      <dgm:prSet/>
      <dgm:spPr/>
      <dgm:t>
        <a:bodyPr/>
        <a:lstStyle/>
        <a:p>
          <a:endParaRPr lang="en-US"/>
        </a:p>
      </dgm:t>
    </dgm:pt>
    <dgm:pt modelId="{ABE2C8C0-02D3-41C4-8ECD-EB1685EBAA21}" type="sibTrans" cxnId="{04D5361D-7A15-4657-A35C-29F44C475E43}">
      <dgm:prSet/>
      <dgm:spPr/>
      <dgm:t>
        <a:bodyPr/>
        <a:lstStyle/>
        <a:p>
          <a:endParaRPr lang="en-US"/>
        </a:p>
      </dgm:t>
    </dgm:pt>
    <dgm:pt modelId="{B496CAD7-8D97-4428-A595-ED31B4B84473}" type="pres">
      <dgm:prSet presAssocID="{EA1B4FDD-C28F-4B88-8E30-61DCD4031376}" presName="Name0" presStyleCnt="0">
        <dgm:presLayoutVars>
          <dgm:resizeHandles/>
        </dgm:presLayoutVars>
      </dgm:prSet>
      <dgm:spPr/>
    </dgm:pt>
    <dgm:pt modelId="{A236949E-8F5D-41D7-934D-6CA9DBA5E9E7}" type="pres">
      <dgm:prSet presAssocID="{59320C7B-EF8F-480F-B0F0-F1764FFFF82C}" presName="text" presStyleLbl="node1" presStyleIdx="0" presStyleCnt="2" custScaleX="240565" custScaleY="30126">
        <dgm:presLayoutVars>
          <dgm:bulletEnabled val="1"/>
        </dgm:presLayoutVars>
      </dgm:prSet>
      <dgm:spPr/>
    </dgm:pt>
    <dgm:pt modelId="{053960D5-AE18-4042-8DEF-4FCF941C726C}" type="pres">
      <dgm:prSet presAssocID="{4898A0FA-7B33-4530-9C0B-A5E3DC0E7F22}" presName="space" presStyleCnt="0"/>
      <dgm:spPr/>
    </dgm:pt>
    <dgm:pt modelId="{E13F8A4D-8A08-47C2-948D-DE8D2AC8A5DA}" type="pres">
      <dgm:prSet presAssocID="{501F0198-9A44-48D3-8247-DF208EC9B397}" presName="text" presStyleLbl="node1" presStyleIdx="1" presStyleCnt="2" custScaleX="325499" custScaleY="46195">
        <dgm:presLayoutVars>
          <dgm:bulletEnabled val="1"/>
        </dgm:presLayoutVars>
      </dgm:prSet>
      <dgm:spPr/>
    </dgm:pt>
  </dgm:ptLst>
  <dgm:cxnLst>
    <dgm:cxn modelId="{04D5361D-7A15-4657-A35C-29F44C475E43}" srcId="{EA1B4FDD-C28F-4B88-8E30-61DCD4031376}" destId="{501F0198-9A44-48D3-8247-DF208EC9B397}" srcOrd="1" destOrd="0" parTransId="{BF6146C9-97B5-4DF9-9C64-4296CD70F2B7}" sibTransId="{ABE2C8C0-02D3-41C4-8ECD-EB1685EBAA21}"/>
    <dgm:cxn modelId="{6DE39333-7B77-4C6B-961D-A2CF5DCC89A5}" type="presOf" srcId="{501F0198-9A44-48D3-8247-DF208EC9B397}" destId="{E13F8A4D-8A08-47C2-948D-DE8D2AC8A5DA}" srcOrd="0" destOrd="0" presId="urn:diagrams.loki3.com/VaryingWidthList"/>
    <dgm:cxn modelId="{F2D64E85-AF51-4739-91A6-8686B562C336}" type="presOf" srcId="{59320C7B-EF8F-480F-B0F0-F1764FFFF82C}" destId="{A236949E-8F5D-41D7-934D-6CA9DBA5E9E7}" srcOrd="0" destOrd="0" presId="urn:diagrams.loki3.com/VaryingWidthList"/>
    <dgm:cxn modelId="{C20DCC96-9856-4699-8805-84EEAE5D0979}" type="presOf" srcId="{EA1B4FDD-C28F-4B88-8E30-61DCD4031376}" destId="{B496CAD7-8D97-4428-A595-ED31B4B84473}" srcOrd="0" destOrd="0" presId="urn:diagrams.loki3.com/VaryingWidthList"/>
    <dgm:cxn modelId="{75E3699F-ECBA-438D-9EC5-9CF861423264}" srcId="{EA1B4FDD-C28F-4B88-8E30-61DCD4031376}" destId="{59320C7B-EF8F-480F-B0F0-F1764FFFF82C}" srcOrd="0" destOrd="0" parTransId="{D6BDD3A3-C233-463A-9715-EFD298474516}" sibTransId="{4898A0FA-7B33-4530-9C0B-A5E3DC0E7F22}"/>
    <dgm:cxn modelId="{B898CFBC-FB22-45A7-A769-51628F038397}" type="presParOf" srcId="{B496CAD7-8D97-4428-A595-ED31B4B84473}" destId="{A236949E-8F5D-41D7-934D-6CA9DBA5E9E7}" srcOrd="0" destOrd="0" presId="urn:diagrams.loki3.com/VaryingWidthList"/>
    <dgm:cxn modelId="{87D41984-777B-4DE2-8A35-61044A1DC2D5}" type="presParOf" srcId="{B496CAD7-8D97-4428-A595-ED31B4B84473}" destId="{053960D5-AE18-4042-8DEF-4FCF941C726C}" srcOrd="1" destOrd="0" presId="urn:diagrams.loki3.com/VaryingWidthList"/>
    <dgm:cxn modelId="{21268ADC-E37A-4A42-93BC-29ECCC453283}" type="presParOf" srcId="{B496CAD7-8D97-4428-A595-ED31B4B84473}" destId="{E13F8A4D-8A08-47C2-948D-DE8D2AC8A5DA}" srcOrd="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323CF22-D490-4917-8549-ABB1CBC586D0}" type="doc">
      <dgm:prSet loTypeId="urn:microsoft.com/office/officeart/2005/8/layout/hList1" loCatId="list" qsTypeId="urn:microsoft.com/office/officeart/2005/8/quickstyle/simple3" qsCatId="simple" csTypeId="urn:microsoft.com/office/officeart/2005/8/colors/accent1_2" csCatId="accent1" phldr="1"/>
      <dgm:spPr/>
      <dgm:t>
        <a:bodyPr/>
        <a:lstStyle/>
        <a:p>
          <a:endParaRPr lang="en-US"/>
        </a:p>
      </dgm:t>
    </dgm:pt>
    <dgm:pt modelId="{834872FC-50D0-4877-8FD2-CDE0E16D6EA4}">
      <dgm:prSet phldrT="[Text]"/>
      <dgm:spPr>
        <a:xfrm>
          <a:off x="2399" y="5567"/>
          <a:ext cx="2339902" cy="288000"/>
        </a:xfrm>
        <a:prstGeom prst="rect">
          <a:avLst/>
        </a:prstGeom>
        <a:solidFill>
          <a:schemeClr val="accent1"/>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gm:spPr>
      <dgm:t>
        <a:bodyPr/>
        <a:lstStyle/>
        <a:p>
          <a:pPr>
            <a:buNone/>
          </a:pPr>
          <a:r>
            <a:rPr lang="en-US" dirty="0">
              <a:solidFill>
                <a:srgbClr val="000000"/>
              </a:solidFill>
              <a:latin typeface="Arial"/>
              <a:ea typeface="+mn-ea"/>
              <a:cs typeface="+mn-cs"/>
            </a:rPr>
            <a:t>Political</a:t>
          </a:r>
        </a:p>
      </dgm:t>
    </dgm:pt>
    <dgm:pt modelId="{11CE9C2C-367D-4B28-909C-A0E13E4478C1}" type="parTrans" cxnId="{4C651A9B-6228-44B3-B143-C2A6FB7280EA}">
      <dgm:prSet/>
      <dgm:spPr/>
      <dgm:t>
        <a:bodyPr/>
        <a:lstStyle/>
        <a:p>
          <a:endParaRPr lang="en-US"/>
        </a:p>
      </dgm:t>
    </dgm:pt>
    <dgm:pt modelId="{976495D8-18C9-4FF3-B0E1-C5CD9C3F90D6}" type="sibTrans" cxnId="{4C651A9B-6228-44B3-B143-C2A6FB7280EA}">
      <dgm:prSet/>
      <dgm:spPr/>
      <dgm:t>
        <a:bodyPr/>
        <a:lstStyle/>
        <a:p>
          <a:endParaRPr lang="en-US"/>
        </a:p>
      </dgm:t>
    </dgm:pt>
    <dgm:pt modelId="{D5EF3CD4-54EB-4E2D-B572-2BA4AB273F83}">
      <dgm:prSet phldrT="[Text]" custT="1"/>
      <dgm:spPr>
        <a:xfrm>
          <a:off x="2399" y="293567"/>
          <a:ext cx="2339902" cy="2856515"/>
        </a:xfrm>
        <a:prstGeom prst="rect">
          <a:avLst/>
        </a:prstGeom>
        <a:solidFill>
          <a:srgbClr val="FFC000">
            <a:alpha val="90000"/>
          </a:srgbClr>
        </a:solidFill>
        <a:ln w="9525" cap="flat" cmpd="sng" algn="ctr">
          <a:solidFill>
            <a:srgbClr val="3A81BA">
              <a:alpha val="90000"/>
              <a:tint val="40000"/>
              <a:hueOff val="0"/>
              <a:satOff val="0"/>
              <a:lumOff val="0"/>
              <a:alphaOff val="0"/>
            </a:srgbClr>
          </a:solidFill>
          <a:prstDash val="solid"/>
        </a:ln>
        <a:effectLst/>
      </dgm:spPr>
      <dgm:t>
        <a:bodyPr/>
        <a:lstStyle/>
        <a:p>
          <a:pPr algn="just">
            <a:buChar char="•"/>
          </a:pPr>
          <a:endParaRPr lang="en-US" sz="1400" dirty="0">
            <a:solidFill>
              <a:srgbClr val="000000">
                <a:hueOff val="0"/>
                <a:satOff val="0"/>
                <a:lumOff val="0"/>
                <a:alphaOff val="0"/>
              </a:srgbClr>
            </a:solidFill>
            <a:latin typeface="Arial"/>
            <a:ea typeface="+mn-ea"/>
            <a:cs typeface="+mn-cs"/>
          </a:endParaRPr>
        </a:p>
      </dgm:t>
    </dgm:pt>
    <dgm:pt modelId="{3FF1F9EF-DEDD-4E9E-B1D5-DB4FD8A7A031}" type="parTrans" cxnId="{3767F6E8-37EB-4B95-ABAD-B3FE87C409DA}">
      <dgm:prSet/>
      <dgm:spPr/>
      <dgm:t>
        <a:bodyPr/>
        <a:lstStyle/>
        <a:p>
          <a:endParaRPr lang="en-US"/>
        </a:p>
      </dgm:t>
    </dgm:pt>
    <dgm:pt modelId="{F822553D-6F00-4340-B7C1-3442F18B9D6B}" type="sibTrans" cxnId="{3767F6E8-37EB-4B95-ABAD-B3FE87C409DA}">
      <dgm:prSet/>
      <dgm:spPr/>
      <dgm:t>
        <a:bodyPr/>
        <a:lstStyle/>
        <a:p>
          <a:endParaRPr lang="en-US"/>
        </a:p>
      </dgm:t>
    </dgm:pt>
    <dgm:pt modelId="{139A2211-57D0-4821-A892-E4D6829D7E30}">
      <dgm:prSet phldrT="[Text]"/>
      <dgm:spPr>
        <a:xfrm>
          <a:off x="2663383" y="0"/>
          <a:ext cx="2339902" cy="288000"/>
        </a:xfrm>
        <a:prstGeom prst="rect">
          <a:avLst/>
        </a:prstGeom>
        <a:solidFill>
          <a:srgbClr val="FF0000"/>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gm:spPr>
      <dgm:t>
        <a:bodyPr/>
        <a:lstStyle/>
        <a:p>
          <a:pPr>
            <a:buNone/>
          </a:pPr>
          <a:r>
            <a:rPr lang="en-US" dirty="0">
              <a:solidFill>
                <a:srgbClr val="000000"/>
              </a:solidFill>
              <a:latin typeface="Arial"/>
              <a:ea typeface="+mn-ea"/>
              <a:cs typeface="+mn-cs"/>
            </a:rPr>
            <a:t>Economic</a:t>
          </a:r>
        </a:p>
      </dgm:t>
    </dgm:pt>
    <dgm:pt modelId="{EBA34EFD-9DF0-4743-96DF-284D18E5F0A3}" type="parTrans" cxnId="{68AE6C93-7619-40F7-8475-538885C64A29}">
      <dgm:prSet/>
      <dgm:spPr/>
      <dgm:t>
        <a:bodyPr/>
        <a:lstStyle/>
        <a:p>
          <a:endParaRPr lang="en-US"/>
        </a:p>
      </dgm:t>
    </dgm:pt>
    <dgm:pt modelId="{1A275B7F-A004-4535-AA60-2BE89C59FE30}" type="sibTrans" cxnId="{68AE6C93-7619-40F7-8475-538885C64A29}">
      <dgm:prSet/>
      <dgm:spPr/>
      <dgm:t>
        <a:bodyPr/>
        <a:lstStyle/>
        <a:p>
          <a:endParaRPr lang="en-US"/>
        </a:p>
      </dgm:t>
    </dgm:pt>
    <dgm:pt modelId="{E0AC8FB5-A848-48C5-8300-EE8B54AA8DCF}">
      <dgm:prSet phldrT="[Text]" custT="1"/>
      <dgm:spPr>
        <a:xfrm>
          <a:off x="2669888" y="293567"/>
          <a:ext cx="2339902" cy="2856515"/>
        </a:xfrm>
        <a:prstGeom prst="rect">
          <a:avLst/>
        </a:prstGeom>
        <a:solidFill>
          <a:schemeClr val="accent4">
            <a:alpha val="90000"/>
          </a:schemeClr>
        </a:solidFill>
        <a:ln w="9525" cap="flat" cmpd="sng" algn="ctr">
          <a:solidFill>
            <a:srgbClr val="3A81BA">
              <a:alpha val="90000"/>
              <a:tint val="40000"/>
              <a:hueOff val="0"/>
              <a:satOff val="0"/>
              <a:lumOff val="0"/>
              <a:alphaOff val="0"/>
            </a:srgbClr>
          </a:solidFill>
          <a:prstDash val="solid"/>
        </a:ln>
        <a:effectLst/>
      </dgm:spPr>
      <dgm:t>
        <a:bodyPr/>
        <a:lstStyle/>
        <a:p>
          <a:pPr algn="just">
            <a:buChar char="•"/>
          </a:pPr>
          <a:r>
            <a:rPr lang="en-US" sz="14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A strong dollar affects revenues and operational expenses for Hilton, a worldwide hotel business, among other currency swings. Room rates can go up if inflation gets too high. </a:t>
          </a:r>
        </a:p>
      </dgm:t>
    </dgm:pt>
    <dgm:pt modelId="{D8B33902-8107-4429-9A58-3075DB5CE500}" type="parTrans" cxnId="{26BD64AE-6C64-459D-884F-3C94B1B9DEB9}">
      <dgm:prSet/>
      <dgm:spPr/>
      <dgm:t>
        <a:bodyPr/>
        <a:lstStyle/>
        <a:p>
          <a:endParaRPr lang="en-US"/>
        </a:p>
      </dgm:t>
    </dgm:pt>
    <dgm:pt modelId="{1148ED80-44E3-4004-AD5E-C13DD86E402F}" type="sibTrans" cxnId="{26BD64AE-6C64-459D-884F-3C94B1B9DEB9}">
      <dgm:prSet/>
      <dgm:spPr/>
      <dgm:t>
        <a:bodyPr/>
        <a:lstStyle/>
        <a:p>
          <a:endParaRPr lang="en-US"/>
        </a:p>
      </dgm:t>
    </dgm:pt>
    <dgm:pt modelId="{4306CB4B-FAFA-454C-9B2E-5EEDB11B4D40}">
      <dgm:prSet phldrT="[Text]"/>
      <dgm:spPr>
        <a:xfrm>
          <a:off x="5337376" y="5567"/>
          <a:ext cx="2339902" cy="288000"/>
        </a:xfrm>
        <a:prstGeom prst="rect">
          <a:avLst/>
        </a:prstGeom>
        <a:solidFill>
          <a:schemeClr val="accent3"/>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gm:spPr>
      <dgm:t>
        <a:bodyPr/>
        <a:lstStyle/>
        <a:p>
          <a:pPr>
            <a:buNone/>
          </a:pPr>
          <a:r>
            <a:rPr lang="en-US" dirty="0">
              <a:solidFill>
                <a:srgbClr val="000000"/>
              </a:solidFill>
              <a:latin typeface="Arial"/>
              <a:ea typeface="+mn-ea"/>
              <a:cs typeface="+mn-cs"/>
            </a:rPr>
            <a:t>Social</a:t>
          </a:r>
        </a:p>
      </dgm:t>
    </dgm:pt>
    <dgm:pt modelId="{A5F6ADDC-CE9E-41F1-ADB3-E11F9CDF13B9}" type="parTrans" cxnId="{36D9F2CE-A188-4A19-BF7D-9749DA10C8C1}">
      <dgm:prSet/>
      <dgm:spPr/>
      <dgm:t>
        <a:bodyPr/>
        <a:lstStyle/>
        <a:p>
          <a:endParaRPr lang="en-US"/>
        </a:p>
      </dgm:t>
    </dgm:pt>
    <dgm:pt modelId="{150925D0-9EB2-4301-856F-2D1345387EAF}" type="sibTrans" cxnId="{36D9F2CE-A188-4A19-BF7D-9749DA10C8C1}">
      <dgm:prSet/>
      <dgm:spPr/>
      <dgm:t>
        <a:bodyPr/>
        <a:lstStyle/>
        <a:p>
          <a:endParaRPr lang="en-US"/>
        </a:p>
      </dgm:t>
    </dgm:pt>
    <dgm:pt modelId="{CE3EB1D0-25F4-40E0-9C77-5A25F8636D2F}">
      <dgm:prSet phldrT="[Text]" custT="1"/>
      <dgm:spPr>
        <a:xfrm>
          <a:off x="5351311" y="293567"/>
          <a:ext cx="2312033" cy="2856515"/>
        </a:xfrm>
        <a:prstGeom prst="rect">
          <a:avLst/>
        </a:prstGeom>
        <a:solidFill>
          <a:schemeClr val="accent3">
            <a:alpha val="90000"/>
          </a:schemeClr>
        </a:solidFill>
        <a:ln w="9525" cap="flat" cmpd="sng" algn="ctr">
          <a:solidFill>
            <a:srgbClr val="3A81BA">
              <a:alpha val="90000"/>
              <a:tint val="40000"/>
              <a:hueOff val="0"/>
              <a:satOff val="0"/>
              <a:lumOff val="0"/>
              <a:alphaOff val="0"/>
            </a:srgbClr>
          </a:solidFill>
          <a:prstDash val="solid"/>
        </a:ln>
        <a:effectLst/>
      </dgm:spPr>
      <dgm:t>
        <a:bodyPr/>
        <a:lstStyle/>
        <a:p>
          <a:pPr>
            <a:buChar char="•"/>
          </a:pPr>
          <a:r>
            <a:rPr lang="en-US" sz="1400" dirty="0">
              <a:solidFill>
                <a:srgbClr val="000000">
                  <a:hueOff val="0"/>
                  <a:satOff val="0"/>
                  <a:lumOff val="0"/>
                  <a:alphaOff val="0"/>
                </a:srgbClr>
              </a:solidFill>
              <a:latin typeface="Arial"/>
              <a:ea typeface="+mn-ea"/>
              <a:cs typeface="+mn-cs"/>
            </a:rPr>
            <a:t>Visitors expect high class services compared to other hotels (Bohdanowicz and Martinac, 2007)</a:t>
          </a:r>
        </a:p>
      </dgm:t>
    </dgm:pt>
    <dgm:pt modelId="{14AE46D2-E5BD-44E9-9241-282B91192582}" type="parTrans" cxnId="{C70A90ED-4B1A-46AB-A2BB-F015D4926ABA}">
      <dgm:prSet/>
      <dgm:spPr/>
      <dgm:t>
        <a:bodyPr/>
        <a:lstStyle/>
        <a:p>
          <a:endParaRPr lang="en-US"/>
        </a:p>
      </dgm:t>
    </dgm:pt>
    <dgm:pt modelId="{90F0B26A-BAC4-4823-883A-9C9C6E309699}" type="sibTrans" cxnId="{C70A90ED-4B1A-46AB-A2BB-F015D4926ABA}">
      <dgm:prSet/>
      <dgm:spPr/>
      <dgm:t>
        <a:bodyPr/>
        <a:lstStyle/>
        <a:p>
          <a:endParaRPr lang="en-US"/>
        </a:p>
      </dgm:t>
    </dgm:pt>
    <dgm:pt modelId="{14DC54A2-E45B-448B-A2F7-199FA7A28367}">
      <dgm:prSet custT="1"/>
      <dgm:spPr>
        <a:solidFill>
          <a:srgbClr val="FFC000">
            <a:alpha val="90000"/>
          </a:srgbClr>
        </a:solidFill>
      </dgm:spPr>
      <dgm:t>
        <a:bodyPr/>
        <a:lstStyle/>
        <a:p>
          <a:pPr algn="just">
            <a:buChar char="•"/>
          </a:pPr>
          <a:r>
            <a:rPr lang="en-US" sz="20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There can be more visitors through political stability</a:t>
          </a:r>
        </a:p>
      </dgm:t>
    </dgm:pt>
    <dgm:pt modelId="{B6F68E25-6CE7-4B03-BE26-15B57E51A972}" type="parTrans" cxnId="{B0390FDA-9442-464E-A150-9B32E6619F1E}">
      <dgm:prSet/>
      <dgm:spPr/>
      <dgm:t>
        <a:bodyPr/>
        <a:lstStyle/>
        <a:p>
          <a:endParaRPr lang="en-US"/>
        </a:p>
      </dgm:t>
    </dgm:pt>
    <dgm:pt modelId="{B5DB8CB0-E1A5-48FA-B73F-C489AD365510}" type="sibTrans" cxnId="{B0390FDA-9442-464E-A150-9B32E6619F1E}">
      <dgm:prSet/>
      <dgm:spPr/>
      <dgm:t>
        <a:bodyPr/>
        <a:lstStyle/>
        <a:p>
          <a:endParaRPr lang="en-US"/>
        </a:p>
      </dgm:t>
    </dgm:pt>
    <dgm:pt modelId="{6C486A3F-BB6D-4C1D-B57E-E0254CA46682}">
      <dgm:prSet custT="1"/>
      <dgm:spPr>
        <a:solidFill>
          <a:srgbClr val="FFC000">
            <a:alpha val="90000"/>
          </a:srgbClr>
        </a:solidFill>
      </dgm:spPr>
      <dgm:t>
        <a:bodyPr/>
        <a:lstStyle/>
        <a:p>
          <a:pPr algn="just">
            <a:buChar char="•"/>
          </a:pPr>
          <a:r>
            <a:rPr lang="en-US" sz="20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But due to different wars and political instability, an skilled labour shortage is found</a:t>
          </a:r>
        </a:p>
      </dgm:t>
    </dgm:pt>
    <dgm:pt modelId="{8A52E25A-CC70-4B22-A298-6A63ABCF39C8}" type="parTrans" cxnId="{F8FA2D0C-1581-4B8F-87E6-58B3D9C2ED2C}">
      <dgm:prSet/>
      <dgm:spPr/>
      <dgm:t>
        <a:bodyPr/>
        <a:lstStyle/>
        <a:p>
          <a:endParaRPr lang="en-US"/>
        </a:p>
      </dgm:t>
    </dgm:pt>
    <dgm:pt modelId="{B2AB6B42-3F57-426F-8BDA-9D081DFC9FF0}" type="sibTrans" cxnId="{F8FA2D0C-1581-4B8F-87E6-58B3D9C2ED2C}">
      <dgm:prSet/>
      <dgm:spPr/>
      <dgm:t>
        <a:bodyPr/>
        <a:lstStyle/>
        <a:p>
          <a:endParaRPr lang="en-US"/>
        </a:p>
      </dgm:t>
    </dgm:pt>
    <dgm:pt modelId="{BCCFC577-EC71-4A1E-876E-59A7D4DD62C8}">
      <dgm:prSet phldrT="[Text]" custT="1"/>
      <dgm:spPr>
        <a:xfrm>
          <a:off x="2669888" y="293567"/>
          <a:ext cx="2339902" cy="2856515"/>
        </a:xfrm>
        <a:solidFill>
          <a:schemeClr val="accent4">
            <a:alpha val="90000"/>
          </a:schemeClr>
        </a:solidFill>
        <a:ln w="9525" cap="flat" cmpd="sng" algn="ctr">
          <a:solidFill>
            <a:srgbClr val="3A81BA">
              <a:alpha val="90000"/>
              <a:tint val="40000"/>
              <a:hueOff val="0"/>
              <a:satOff val="0"/>
              <a:lumOff val="0"/>
              <a:alphaOff val="0"/>
            </a:srgbClr>
          </a:solidFill>
          <a:prstDash val="solid"/>
        </a:ln>
        <a:effectLst/>
      </dgm:spPr>
      <dgm:t>
        <a:bodyPr/>
        <a:lstStyle/>
        <a:p>
          <a:pPr algn="just">
            <a:buChar char="•"/>
          </a:pPr>
          <a:r>
            <a:rPr lang="en-US" sz="14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Because more disposable income is associated with more travel and hotel usage, consumers' discretionary income in various markets may also influence their capacity to travel and stay in hotels</a:t>
          </a:r>
          <a:r>
            <a:rPr lang="en-US" sz="1400" dirty="0">
              <a:solidFill>
                <a:srgbClr val="000000">
                  <a:hueOff val="0"/>
                  <a:satOff val="0"/>
                  <a:lumOff val="0"/>
                  <a:alphaOff val="0"/>
                </a:srgbClr>
              </a:solidFill>
              <a:latin typeface="Arial"/>
              <a:ea typeface="+mn-ea"/>
              <a:cs typeface="+mn-cs"/>
            </a:rPr>
            <a:t>.</a:t>
          </a:r>
        </a:p>
      </dgm:t>
    </dgm:pt>
    <dgm:pt modelId="{F551DAC4-99F1-43CC-9B91-254256626D8D}" type="parTrans" cxnId="{80A5A20D-F951-4543-AD1A-1EB52C93DC89}">
      <dgm:prSet/>
      <dgm:spPr/>
      <dgm:t>
        <a:bodyPr/>
        <a:lstStyle/>
        <a:p>
          <a:endParaRPr lang="en-US"/>
        </a:p>
      </dgm:t>
    </dgm:pt>
    <dgm:pt modelId="{3C33ABEE-E44D-41A8-890B-C6DE220732C5}" type="sibTrans" cxnId="{80A5A20D-F951-4543-AD1A-1EB52C93DC89}">
      <dgm:prSet/>
      <dgm:spPr/>
      <dgm:t>
        <a:bodyPr/>
        <a:lstStyle/>
        <a:p>
          <a:endParaRPr lang="en-US"/>
        </a:p>
      </dgm:t>
    </dgm:pt>
    <dgm:pt modelId="{382BBE5A-B826-49F6-8A5F-578204BFB134}" type="pres">
      <dgm:prSet presAssocID="{3323CF22-D490-4917-8549-ABB1CBC586D0}" presName="Name0" presStyleCnt="0">
        <dgm:presLayoutVars>
          <dgm:dir/>
          <dgm:animLvl val="lvl"/>
          <dgm:resizeHandles val="exact"/>
        </dgm:presLayoutVars>
      </dgm:prSet>
      <dgm:spPr/>
    </dgm:pt>
    <dgm:pt modelId="{069D5471-F8D1-424F-A716-2E0900485A35}" type="pres">
      <dgm:prSet presAssocID="{834872FC-50D0-4877-8FD2-CDE0E16D6EA4}" presName="composite" presStyleCnt="0"/>
      <dgm:spPr/>
    </dgm:pt>
    <dgm:pt modelId="{D24F52EE-882E-466B-A49B-975D14CF4636}" type="pres">
      <dgm:prSet presAssocID="{834872FC-50D0-4877-8FD2-CDE0E16D6EA4}" presName="parTx" presStyleLbl="alignNode1" presStyleIdx="0" presStyleCnt="3" custScaleY="86347" custLinFactY="-86583" custLinFactNeighborX="-103" custLinFactNeighborY="-100000">
        <dgm:presLayoutVars>
          <dgm:chMax val="0"/>
          <dgm:chPref val="0"/>
          <dgm:bulletEnabled val="1"/>
        </dgm:presLayoutVars>
      </dgm:prSet>
      <dgm:spPr/>
    </dgm:pt>
    <dgm:pt modelId="{1ABEBF36-463E-4AB9-9171-90896A91B6D6}" type="pres">
      <dgm:prSet presAssocID="{834872FC-50D0-4877-8FD2-CDE0E16D6EA4}" presName="desTx" presStyleLbl="alignAccFollowNode1" presStyleIdx="0" presStyleCnt="3" custScaleY="142191" custLinFactNeighborX="-103" custLinFactNeighborY="-3009">
        <dgm:presLayoutVars>
          <dgm:bulletEnabled val="1"/>
        </dgm:presLayoutVars>
      </dgm:prSet>
      <dgm:spPr/>
    </dgm:pt>
    <dgm:pt modelId="{FA535AC5-3198-499D-8822-E46BCF571026}" type="pres">
      <dgm:prSet presAssocID="{976495D8-18C9-4FF3-B0E1-C5CD9C3F90D6}" presName="space" presStyleCnt="0"/>
      <dgm:spPr/>
    </dgm:pt>
    <dgm:pt modelId="{F0658868-D60E-4D92-AB09-95F356BBE0D0}" type="pres">
      <dgm:prSet presAssocID="{139A2211-57D0-4821-A892-E4D6829D7E30}" presName="composite" presStyleCnt="0"/>
      <dgm:spPr/>
    </dgm:pt>
    <dgm:pt modelId="{82B692A4-7143-4259-8341-AA88C141F187}" type="pres">
      <dgm:prSet presAssocID="{139A2211-57D0-4821-A892-E4D6829D7E30}" presName="parTx" presStyleLbl="alignNode1" presStyleIdx="1" presStyleCnt="3" custLinFactY="-79772" custLinFactNeighborX="-4236" custLinFactNeighborY="-100000">
        <dgm:presLayoutVars>
          <dgm:chMax val="0"/>
          <dgm:chPref val="0"/>
          <dgm:bulletEnabled val="1"/>
        </dgm:presLayoutVars>
      </dgm:prSet>
      <dgm:spPr/>
    </dgm:pt>
    <dgm:pt modelId="{91497390-24A6-497A-8008-8283010D0A7F}" type="pres">
      <dgm:prSet presAssocID="{139A2211-57D0-4821-A892-E4D6829D7E30}" presName="desTx" presStyleLbl="alignAccFollowNode1" presStyleIdx="1" presStyleCnt="3" custScaleY="147108" custLinFactNeighborX="-4700" custLinFactNeighborY="1541">
        <dgm:presLayoutVars>
          <dgm:bulletEnabled val="1"/>
        </dgm:presLayoutVars>
      </dgm:prSet>
      <dgm:spPr>
        <a:prstGeom prst="rect">
          <a:avLst/>
        </a:prstGeom>
      </dgm:spPr>
    </dgm:pt>
    <dgm:pt modelId="{94E68A65-BCA7-4464-8208-BD01E41FF020}" type="pres">
      <dgm:prSet presAssocID="{1A275B7F-A004-4535-AA60-2BE89C59FE30}" presName="space" presStyleCnt="0"/>
      <dgm:spPr/>
    </dgm:pt>
    <dgm:pt modelId="{1EFF3ADA-55E8-4795-8035-BDF0FE0D38D4}" type="pres">
      <dgm:prSet presAssocID="{4306CB4B-FAFA-454C-9B2E-5EEDB11B4D40}" presName="composite" presStyleCnt="0"/>
      <dgm:spPr/>
    </dgm:pt>
    <dgm:pt modelId="{B81DE549-EE1F-48D4-A043-31D456FCB537}" type="pres">
      <dgm:prSet presAssocID="{4306CB4B-FAFA-454C-9B2E-5EEDB11B4D40}" presName="parTx" presStyleLbl="alignNode1" presStyleIdx="2" presStyleCnt="3" custLinFactY="-79772" custLinFactNeighborX="-3079" custLinFactNeighborY="-100000">
        <dgm:presLayoutVars>
          <dgm:chMax val="0"/>
          <dgm:chPref val="0"/>
          <dgm:bulletEnabled val="1"/>
        </dgm:presLayoutVars>
      </dgm:prSet>
      <dgm:spPr/>
    </dgm:pt>
    <dgm:pt modelId="{54641706-67B8-4E90-BF03-0C3E74CB5B83}" type="pres">
      <dgm:prSet presAssocID="{4306CB4B-FAFA-454C-9B2E-5EEDB11B4D40}" presName="desTx" presStyleLbl="alignAccFollowNode1" presStyleIdx="2" presStyleCnt="3" custScaleX="98809" custScaleY="145996" custLinFactNeighborX="-3383" custLinFactNeighborY="2782">
        <dgm:presLayoutVars>
          <dgm:bulletEnabled val="1"/>
        </dgm:presLayoutVars>
      </dgm:prSet>
      <dgm:spPr/>
    </dgm:pt>
  </dgm:ptLst>
  <dgm:cxnLst>
    <dgm:cxn modelId="{DC1A5E02-3709-4CE0-BEF0-913F182AE4A2}" type="presOf" srcId="{4306CB4B-FAFA-454C-9B2E-5EEDB11B4D40}" destId="{B81DE549-EE1F-48D4-A043-31D456FCB537}" srcOrd="0" destOrd="0" presId="urn:microsoft.com/office/officeart/2005/8/layout/hList1"/>
    <dgm:cxn modelId="{F8FA2D0C-1581-4B8F-87E6-58B3D9C2ED2C}" srcId="{834872FC-50D0-4877-8FD2-CDE0E16D6EA4}" destId="{6C486A3F-BB6D-4C1D-B57E-E0254CA46682}" srcOrd="2" destOrd="0" parTransId="{8A52E25A-CC70-4B22-A298-6A63ABCF39C8}" sibTransId="{B2AB6B42-3F57-426F-8BDA-9D081DFC9FF0}"/>
    <dgm:cxn modelId="{80A5A20D-F951-4543-AD1A-1EB52C93DC89}" srcId="{139A2211-57D0-4821-A892-E4D6829D7E30}" destId="{BCCFC577-EC71-4A1E-876E-59A7D4DD62C8}" srcOrd="1" destOrd="0" parTransId="{F551DAC4-99F1-43CC-9B91-254256626D8D}" sibTransId="{3C33ABEE-E44D-41A8-890B-C6DE220732C5}"/>
    <dgm:cxn modelId="{BE54F20E-068D-4E13-B993-548FF16B729D}" type="presOf" srcId="{834872FC-50D0-4877-8FD2-CDE0E16D6EA4}" destId="{D24F52EE-882E-466B-A49B-975D14CF4636}" srcOrd="0" destOrd="0" presId="urn:microsoft.com/office/officeart/2005/8/layout/hList1"/>
    <dgm:cxn modelId="{0DECA637-CAFB-4745-A71B-B421301707FC}" type="presOf" srcId="{6C486A3F-BB6D-4C1D-B57E-E0254CA46682}" destId="{1ABEBF36-463E-4AB9-9171-90896A91B6D6}" srcOrd="0" destOrd="2" presId="urn:microsoft.com/office/officeart/2005/8/layout/hList1"/>
    <dgm:cxn modelId="{946BD755-5315-46A9-B2F2-9A6BE266E061}" type="presOf" srcId="{BCCFC577-EC71-4A1E-876E-59A7D4DD62C8}" destId="{91497390-24A6-497A-8008-8283010D0A7F}" srcOrd="0" destOrd="1" presId="urn:microsoft.com/office/officeart/2005/8/layout/hList1"/>
    <dgm:cxn modelId="{EAB16393-C553-4DF0-AFFA-B319222FDC8B}" type="presOf" srcId="{3323CF22-D490-4917-8549-ABB1CBC586D0}" destId="{382BBE5A-B826-49F6-8A5F-578204BFB134}" srcOrd="0" destOrd="0" presId="urn:microsoft.com/office/officeart/2005/8/layout/hList1"/>
    <dgm:cxn modelId="{68AE6C93-7619-40F7-8475-538885C64A29}" srcId="{3323CF22-D490-4917-8549-ABB1CBC586D0}" destId="{139A2211-57D0-4821-A892-E4D6829D7E30}" srcOrd="1" destOrd="0" parTransId="{EBA34EFD-9DF0-4743-96DF-284D18E5F0A3}" sibTransId="{1A275B7F-A004-4535-AA60-2BE89C59FE30}"/>
    <dgm:cxn modelId="{4C651A9B-6228-44B3-B143-C2A6FB7280EA}" srcId="{3323CF22-D490-4917-8549-ABB1CBC586D0}" destId="{834872FC-50D0-4877-8FD2-CDE0E16D6EA4}" srcOrd="0" destOrd="0" parTransId="{11CE9C2C-367D-4B28-909C-A0E13E4478C1}" sibTransId="{976495D8-18C9-4FF3-B0E1-C5CD9C3F90D6}"/>
    <dgm:cxn modelId="{E9D80EA7-8EDF-4D87-BCE9-3584CBE6E057}" type="presOf" srcId="{E0AC8FB5-A848-48C5-8300-EE8B54AA8DCF}" destId="{91497390-24A6-497A-8008-8283010D0A7F}" srcOrd="0" destOrd="0" presId="urn:microsoft.com/office/officeart/2005/8/layout/hList1"/>
    <dgm:cxn modelId="{26BD64AE-6C64-459D-884F-3C94B1B9DEB9}" srcId="{139A2211-57D0-4821-A892-E4D6829D7E30}" destId="{E0AC8FB5-A848-48C5-8300-EE8B54AA8DCF}" srcOrd="0" destOrd="0" parTransId="{D8B33902-8107-4429-9A58-3075DB5CE500}" sibTransId="{1148ED80-44E3-4004-AD5E-C13DD86E402F}"/>
    <dgm:cxn modelId="{36D9F2CE-A188-4A19-BF7D-9749DA10C8C1}" srcId="{3323CF22-D490-4917-8549-ABB1CBC586D0}" destId="{4306CB4B-FAFA-454C-9B2E-5EEDB11B4D40}" srcOrd="2" destOrd="0" parTransId="{A5F6ADDC-CE9E-41F1-ADB3-E11F9CDF13B9}" sibTransId="{150925D0-9EB2-4301-856F-2D1345387EAF}"/>
    <dgm:cxn modelId="{B0390FDA-9442-464E-A150-9B32E6619F1E}" srcId="{834872FC-50D0-4877-8FD2-CDE0E16D6EA4}" destId="{14DC54A2-E45B-448B-A2F7-199FA7A28367}" srcOrd="1" destOrd="0" parTransId="{B6F68E25-6CE7-4B03-BE26-15B57E51A972}" sibTransId="{B5DB8CB0-E1A5-48FA-B73F-C489AD365510}"/>
    <dgm:cxn modelId="{383372DD-9D89-439C-82D3-CADEC1FABBE4}" type="presOf" srcId="{139A2211-57D0-4821-A892-E4D6829D7E30}" destId="{82B692A4-7143-4259-8341-AA88C141F187}" srcOrd="0" destOrd="0" presId="urn:microsoft.com/office/officeart/2005/8/layout/hList1"/>
    <dgm:cxn modelId="{C76A9FE4-9F2D-4866-9730-ED5CAB29A6CF}" type="presOf" srcId="{14DC54A2-E45B-448B-A2F7-199FA7A28367}" destId="{1ABEBF36-463E-4AB9-9171-90896A91B6D6}" srcOrd="0" destOrd="1" presId="urn:microsoft.com/office/officeart/2005/8/layout/hList1"/>
    <dgm:cxn modelId="{3767F6E8-37EB-4B95-ABAD-B3FE87C409DA}" srcId="{834872FC-50D0-4877-8FD2-CDE0E16D6EA4}" destId="{D5EF3CD4-54EB-4E2D-B572-2BA4AB273F83}" srcOrd="0" destOrd="0" parTransId="{3FF1F9EF-DEDD-4E9E-B1D5-DB4FD8A7A031}" sibTransId="{F822553D-6F00-4340-B7C1-3442F18B9D6B}"/>
    <dgm:cxn modelId="{7D777EEC-AD49-4D25-9AF4-602E416F3D6F}" type="presOf" srcId="{D5EF3CD4-54EB-4E2D-B572-2BA4AB273F83}" destId="{1ABEBF36-463E-4AB9-9171-90896A91B6D6}" srcOrd="0" destOrd="0" presId="urn:microsoft.com/office/officeart/2005/8/layout/hList1"/>
    <dgm:cxn modelId="{C70A90ED-4B1A-46AB-A2BB-F015D4926ABA}" srcId="{4306CB4B-FAFA-454C-9B2E-5EEDB11B4D40}" destId="{CE3EB1D0-25F4-40E0-9C77-5A25F8636D2F}" srcOrd="0" destOrd="0" parTransId="{14AE46D2-E5BD-44E9-9241-282B91192582}" sibTransId="{90F0B26A-BAC4-4823-883A-9C9C6E309699}"/>
    <dgm:cxn modelId="{17D1DAF9-456C-4C38-9775-6C6109C3ECA0}" type="presOf" srcId="{CE3EB1D0-25F4-40E0-9C77-5A25F8636D2F}" destId="{54641706-67B8-4E90-BF03-0C3E74CB5B83}" srcOrd="0" destOrd="0" presId="urn:microsoft.com/office/officeart/2005/8/layout/hList1"/>
    <dgm:cxn modelId="{CD6C71F6-E024-47DD-9DE5-319E6C639421}" type="presParOf" srcId="{382BBE5A-B826-49F6-8A5F-578204BFB134}" destId="{069D5471-F8D1-424F-A716-2E0900485A35}" srcOrd="0" destOrd="0" presId="urn:microsoft.com/office/officeart/2005/8/layout/hList1"/>
    <dgm:cxn modelId="{75A9BC3F-D5A4-4451-A319-EC3FCE29256A}" type="presParOf" srcId="{069D5471-F8D1-424F-A716-2E0900485A35}" destId="{D24F52EE-882E-466B-A49B-975D14CF4636}" srcOrd="0" destOrd="0" presId="urn:microsoft.com/office/officeart/2005/8/layout/hList1"/>
    <dgm:cxn modelId="{B6299CAF-7A84-41F3-9B88-B4E0EE3DF5F7}" type="presParOf" srcId="{069D5471-F8D1-424F-A716-2E0900485A35}" destId="{1ABEBF36-463E-4AB9-9171-90896A91B6D6}" srcOrd="1" destOrd="0" presId="urn:microsoft.com/office/officeart/2005/8/layout/hList1"/>
    <dgm:cxn modelId="{E51C0135-AA0E-45A1-8DC5-8AF499CBDC2E}" type="presParOf" srcId="{382BBE5A-B826-49F6-8A5F-578204BFB134}" destId="{FA535AC5-3198-499D-8822-E46BCF571026}" srcOrd="1" destOrd="0" presId="urn:microsoft.com/office/officeart/2005/8/layout/hList1"/>
    <dgm:cxn modelId="{224DA148-F759-45C7-8618-FC25A9D3AED1}" type="presParOf" srcId="{382BBE5A-B826-49F6-8A5F-578204BFB134}" destId="{F0658868-D60E-4D92-AB09-95F356BBE0D0}" srcOrd="2" destOrd="0" presId="urn:microsoft.com/office/officeart/2005/8/layout/hList1"/>
    <dgm:cxn modelId="{87863747-5194-4AB5-B50E-C9E2BF91A242}" type="presParOf" srcId="{F0658868-D60E-4D92-AB09-95F356BBE0D0}" destId="{82B692A4-7143-4259-8341-AA88C141F187}" srcOrd="0" destOrd="0" presId="urn:microsoft.com/office/officeart/2005/8/layout/hList1"/>
    <dgm:cxn modelId="{DF21F0B9-9A0E-4C62-9F34-83F731F3781B}" type="presParOf" srcId="{F0658868-D60E-4D92-AB09-95F356BBE0D0}" destId="{91497390-24A6-497A-8008-8283010D0A7F}" srcOrd="1" destOrd="0" presId="urn:microsoft.com/office/officeart/2005/8/layout/hList1"/>
    <dgm:cxn modelId="{4898101E-F35A-4EAF-8292-E82AC22380B8}" type="presParOf" srcId="{382BBE5A-B826-49F6-8A5F-578204BFB134}" destId="{94E68A65-BCA7-4464-8208-BD01E41FF020}" srcOrd="3" destOrd="0" presId="urn:microsoft.com/office/officeart/2005/8/layout/hList1"/>
    <dgm:cxn modelId="{8D0BC976-6401-4DEC-9710-A511795A4047}" type="presParOf" srcId="{382BBE5A-B826-49F6-8A5F-578204BFB134}" destId="{1EFF3ADA-55E8-4795-8035-BDF0FE0D38D4}" srcOrd="4" destOrd="0" presId="urn:microsoft.com/office/officeart/2005/8/layout/hList1"/>
    <dgm:cxn modelId="{855DCC88-BA2E-40BF-8244-3DBA6901EF63}" type="presParOf" srcId="{1EFF3ADA-55E8-4795-8035-BDF0FE0D38D4}" destId="{B81DE549-EE1F-48D4-A043-31D456FCB537}" srcOrd="0" destOrd="0" presId="urn:microsoft.com/office/officeart/2005/8/layout/hList1"/>
    <dgm:cxn modelId="{8B1F0518-8433-40D7-A7AA-43D1485328D4}" type="presParOf" srcId="{1EFF3ADA-55E8-4795-8035-BDF0FE0D38D4}" destId="{54641706-67B8-4E90-BF03-0C3E74CB5B8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323CF22-D490-4917-8549-ABB1CBC586D0}" type="doc">
      <dgm:prSet loTypeId="urn:microsoft.com/office/officeart/2005/8/layout/hList1" loCatId="list" qsTypeId="urn:microsoft.com/office/officeart/2005/8/quickstyle/simple3" qsCatId="simple" csTypeId="urn:microsoft.com/office/officeart/2005/8/colors/accent1_2" csCatId="accent1" phldr="1"/>
      <dgm:spPr/>
      <dgm:t>
        <a:bodyPr/>
        <a:lstStyle/>
        <a:p>
          <a:endParaRPr lang="en-US"/>
        </a:p>
      </dgm:t>
    </dgm:pt>
    <dgm:pt modelId="{834872FC-50D0-4877-8FD2-CDE0E16D6EA4}">
      <dgm:prSet phldrT="[Text]"/>
      <dgm:spPr>
        <a:xfrm>
          <a:off x="2399" y="5567"/>
          <a:ext cx="2339902" cy="288000"/>
        </a:xfrm>
        <a:prstGeom prst="rect">
          <a:avLst/>
        </a:prstGeom>
        <a:solidFill>
          <a:schemeClr val="accent1"/>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gm:spPr>
      <dgm:t>
        <a:bodyPr/>
        <a:lstStyle/>
        <a:p>
          <a:pPr>
            <a:buNone/>
          </a:pPr>
          <a:r>
            <a:rPr lang="en-US" dirty="0">
              <a:solidFill>
                <a:srgbClr val="000000"/>
              </a:solidFill>
              <a:latin typeface="Arial"/>
              <a:ea typeface="+mn-ea"/>
              <a:cs typeface="+mn-cs"/>
            </a:rPr>
            <a:t>Technological</a:t>
          </a:r>
        </a:p>
      </dgm:t>
    </dgm:pt>
    <dgm:pt modelId="{11CE9C2C-367D-4B28-909C-A0E13E4478C1}" type="parTrans" cxnId="{4C651A9B-6228-44B3-B143-C2A6FB7280EA}">
      <dgm:prSet/>
      <dgm:spPr/>
      <dgm:t>
        <a:bodyPr/>
        <a:lstStyle/>
        <a:p>
          <a:endParaRPr lang="en-US"/>
        </a:p>
      </dgm:t>
    </dgm:pt>
    <dgm:pt modelId="{976495D8-18C9-4FF3-B0E1-C5CD9C3F90D6}" type="sibTrans" cxnId="{4C651A9B-6228-44B3-B143-C2A6FB7280EA}">
      <dgm:prSet/>
      <dgm:spPr/>
      <dgm:t>
        <a:bodyPr/>
        <a:lstStyle/>
        <a:p>
          <a:endParaRPr lang="en-US"/>
        </a:p>
      </dgm:t>
    </dgm:pt>
    <dgm:pt modelId="{D5EF3CD4-54EB-4E2D-B572-2BA4AB273F83}">
      <dgm:prSet phldrT="[Text]" custT="1"/>
      <dgm:spPr>
        <a:xfrm>
          <a:off x="2399" y="293567"/>
          <a:ext cx="2339902" cy="2856515"/>
        </a:xfrm>
        <a:prstGeom prst="rect">
          <a:avLst/>
        </a:prstGeom>
        <a:solidFill>
          <a:srgbClr val="FFC000">
            <a:alpha val="90000"/>
          </a:srgbClr>
        </a:solidFill>
        <a:ln w="9525" cap="flat" cmpd="sng" algn="ctr">
          <a:solidFill>
            <a:srgbClr val="3A81BA">
              <a:alpha val="90000"/>
              <a:tint val="40000"/>
              <a:hueOff val="0"/>
              <a:satOff val="0"/>
              <a:lumOff val="0"/>
              <a:alphaOff val="0"/>
            </a:srgbClr>
          </a:solidFill>
          <a:prstDash val="solid"/>
        </a:ln>
        <a:effectLst/>
      </dgm:spPr>
      <dgm:t>
        <a:bodyPr/>
        <a:lstStyle/>
        <a:p>
          <a:pPr algn="just">
            <a:buChar char="•"/>
          </a:pPr>
          <a:endParaRPr lang="en-US" sz="1400" dirty="0">
            <a:solidFill>
              <a:srgbClr val="000000">
                <a:hueOff val="0"/>
                <a:satOff val="0"/>
                <a:lumOff val="0"/>
                <a:alphaOff val="0"/>
              </a:srgbClr>
            </a:solidFill>
            <a:latin typeface="Arial"/>
            <a:ea typeface="+mn-ea"/>
            <a:cs typeface="+mn-cs"/>
          </a:endParaRPr>
        </a:p>
      </dgm:t>
    </dgm:pt>
    <dgm:pt modelId="{3FF1F9EF-DEDD-4E9E-B1D5-DB4FD8A7A031}" type="parTrans" cxnId="{3767F6E8-37EB-4B95-ABAD-B3FE87C409DA}">
      <dgm:prSet/>
      <dgm:spPr/>
      <dgm:t>
        <a:bodyPr/>
        <a:lstStyle/>
        <a:p>
          <a:endParaRPr lang="en-US"/>
        </a:p>
      </dgm:t>
    </dgm:pt>
    <dgm:pt modelId="{F822553D-6F00-4340-B7C1-3442F18B9D6B}" type="sibTrans" cxnId="{3767F6E8-37EB-4B95-ABAD-B3FE87C409DA}">
      <dgm:prSet/>
      <dgm:spPr/>
      <dgm:t>
        <a:bodyPr/>
        <a:lstStyle/>
        <a:p>
          <a:endParaRPr lang="en-US"/>
        </a:p>
      </dgm:t>
    </dgm:pt>
    <dgm:pt modelId="{139A2211-57D0-4821-A892-E4D6829D7E30}">
      <dgm:prSet phldrT="[Text]"/>
      <dgm:spPr>
        <a:xfrm>
          <a:off x="2663383" y="0"/>
          <a:ext cx="2339902" cy="288000"/>
        </a:xfrm>
        <a:prstGeom prst="rect">
          <a:avLst/>
        </a:prstGeom>
        <a:solidFill>
          <a:srgbClr val="FF0000"/>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gm:spPr>
      <dgm:t>
        <a:bodyPr/>
        <a:lstStyle/>
        <a:p>
          <a:pPr>
            <a:buNone/>
          </a:pPr>
          <a:r>
            <a:rPr lang="en-US" dirty="0">
              <a:solidFill>
                <a:srgbClr val="000000"/>
              </a:solidFill>
              <a:latin typeface="Arial"/>
              <a:ea typeface="+mn-ea"/>
              <a:cs typeface="+mn-cs"/>
            </a:rPr>
            <a:t>Environmental</a:t>
          </a:r>
        </a:p>
      </dgm:t>
    </dgm:pt>
    <dgm:pt modelId="{EBA34EFD-9DF0-4743-96DF-284D18E5F0A3}" type="parTrans" cxnId="{68AE6C93-7619-40F7-8475-538885C64A29}">
      <dgm:prSet/>
      <dgm:spPr/>
      <dgm:t>
        <a:bodyPr/>
        <a:lstStyle/>
        <a:p>
          <a:endParaRPr lang="en-US"/>
        </a:p>
      </dgm:t>
    </dgm:pt>
    <dgm:pt modelId="{1A275B7F-A004-4535-AA60-2BE89C59FE30}" type="sibTrans" cxnId="{68AE6C93-7619-40F7-8475-538885C64A29}">
      <dgm:prSet/>
      <dgm:spPr/>
      <dgm:t>
        <a:bodyPr/>
        <a:lstStyle/>
        <a:p>
          <a:endParaRPr lang="en-US"/>
        </a:p>
      </dgm:t>
    </dgm:pt>
    <dgm:pt modelId="{E0AC8FB5-A848-48C5-8300-EE8B54AA8DCF}">
      <dgm:prSet phldrT="[Text]" custT="1"/>
      <dgm:spPr>
        <a:xfrm>
          <a:off x="2669888" y="293567"/>
          <a:ext cx="2339902" cy="2856515"/>
        </a:xfrm>
        <a:prstGeom prst="rect">
          <a:avLst/>
        </a:prstGeom>
        <a:solidFill>
          <a:schemeClr val="accent4">
            <a:alpha val="90000"/>
          </a:schemeClr>
        </a:solidFill>
        <a:ln w="9525" cap="flat" cmpd="sng" algn="ctr">
          <a:solidFill>
            <a:srgbClr val="3A81BA">
              <a:alpha val="90000"/>
              <a:tint val="40000"/>
              <a:hueOff val="0"/>
              <a:satOff val="0"/>
              <a:lumOff val="0"/>
              <a:alphaOff val="0"/>
            </a:srgbClr>
          </a:solidFill>
          <a:prstDash val="solid"/>
        </a:ln>
        <a:effectLst/>
      </dgm:spPr>
      <dgm:t>
        <a:bodyPr/>
        <a:lstStyle/>
        <a:p>
          <a:pPr algn="just">
            <a:buChar char="•"/>
          </a:pPr>
          <a:r>
            <a:rPr lang="en-US" sz="16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A strong dollar affects revenues and operational expenses for Hilton, a worldwide hotel business, among other currency swings. Room rates can go up if inflation gets too high. </a:t>
          </a:r>
        </a:p>
      </dgm:t>
    </dgm:pt>
    <dgm:pt modelId="{D8B33902-8107-4429-9A58-3075DB5CE500}" type="parTrans" cxnId="{26BD64AE-6C64-459D-884F-3C94B1B9DEB9}">
      <dgm:prSet/>
      <dgm:spPr/>
      <dgm:t>
        <a:bodyPr/>
        <a:lstStyle/>
        <a:p>
          <a:endParaRPr lang="en-US"/>
        </a:p>
      </dgm:t>
    </dgm:pt>
    <dgm:pt modelId="{1148ED80-44E3-4004-AD5E-C13DD86E402F}" type="sibTrans" cxnId="{26BD64AE-6C64-459D-884F-3C94B1B9DEB9}">
      <dgm:prSet/>
      <dgm:spPr/>
      <dgm:t>
        <a:bodyPr/>
        <a:lstStyle/>
        <a:p>
          <a:endParaRPr lang="en-US"/>
        </a:p>
      </dgm:t>
    </dgm:pt>
    <dgm:pt modelId="{4306CB4B-FAFA-454C-9B2E-5EEDB11B4D40}">
      <dgm:prSet phldrT="[Text]"/>
      <dgm:spPr>
        <a:xfrm>
          <a:off x="5337376" y="5567"/>
          <a:ext cx="2339902" cy="288000"/>
        </a:xfrm>
        <a:prstGeom prst="rect">
          <a:avLst/>
        </a:prstGeom>
        <a:solidFill>
          <a:schemeClr val="accent3"/>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gm:spPr>
      <dgm:t>
        <a:bodyPr/>
        <a:lstStyle/>
        <a:p>
          <a:pPr>
            <a:buNone/>
          </a:pPr>
          <a:r>
            <a:rPr lang="en-US" dirty="0">
              <a:solidFill>
                <a:srgbClr val="000000"/>
              </a:solidFill>
              <a:latin typeface="Arial"/>
              <a:ea typeface="+mn-ea"/>
              <a:cs typeface="+mn-cs"/>
            </a:rPr>
            <a:t>Legal</a:t>
          </a:r>
        </a:p>
      </dgm:t>
    </dgm:pt>
    <dgm:pt modelId="{A5F6ADDC-CE9E-41F1-ADB3-E11F9CDF13B9}" type="parTrans" cxnId="{36D9F2CE-A188-4A19-BF7D-9749DA10C8C1}">
      <dgm:prSet/>
      <dgm:spPr/>
      <dgm:t>
        <a:bodyPr/>
        <a:lstStyle/>
        <a:p>
          <a:endParaRPr lang="en-US"/>
        </a:p>
      </dgm:t>
    </dgm:pt>
    <dgm:pt modelId="{150925D0-9EB2-4301-856F-2D1345387EAF}" type="sibTrans" cxnId="{36D9F2CE-A188-4A19-BF7D-9749DA10C8C1}">
      <dgm:prSet/>
      <dgm:spPr/>
      <dgm:t>
        <a:bodyPr/>
        <a:lstStyle/>
        <a:p>
          <a:endParaRPr lang="en-US"/>
        </a:p>
      </dgm:t>
    </dgm:pt>
    <dgm:pt modelId="{CE3EB1D0-25F4-40E0-9C77-5A25F8636D2F}">
      <dgm:prSet phldrT="[Text]" custT="1"/>
      <dgm:spPr>
        <a:xfrm>
          <a:off x="5351311" y="293567"/>
          <a:ext cx="2312033" cy="2856515"/>
        </a:xfrm>
        <a:prstGeom prst="rect">
          <a:avLst/>
        </a:prstGeom>
        <a:solidFill>
          <a:schemeClr val="accent3">
            <a:alpha val="90000"/>
          </a:schemeClr>
        </a:solidFill>
        <a:ln w="9525" cap="flat" cmpd="sng" algn="ctr">
          <a:solidFill>
            <a:srgbClr val="3A81BA">
              <a:alpha val="90000"/>
              <a:tint val="40000"/>
              <a:hueOff val="0"/>
              <a:satOff val="0"/>
              <a:lumOff val="0"/>
              <a:alphaOff val="0"/>
            </a:srgbClr>
          </a:solidFill>
          <a:prstDash val="solid"/>
        </a:ln>
        <a:effectLst/>
      </dgm:spPr>
      <dgm:t>
        <a:bodyPr/>
        <a:lstStyle/>
        <a:p>
          <a:pPr>
            <a:buChar char="•"/>
          </a:pPr>
          <a:r>
            <a:rPr lang="en-US" sz="1400" dirty="0">
              <a:solidFill>
                <a:srgbClr val="000000">
                  <a:hueOff val="0"/>
                  <a:satOff val="0"/>
                  <a:lumOff val="0"/>
                  <a:alphaOff val="0"/>
                </a:srgbClr>
              </a:solidFill>
              <a:latin typeface="Arial"/>
              <a:ea typeface="+mn-ea"/>
              <a:cs typeface="+mn-cs"/>
            </a:rPr>
            <a:t>Hilton is subject to stringent US labor rules yet has access to customer data including demographics and spending habits.</a:t>
          </a:r>
        </a:p>
      </dgm:t>
    </dgm:pt>
    <dgm:pt modelId="{14AE46D2-E5BD-44E9-9241-282B91192582}" type="parTrans" cxnId="{C70A90ED-4B1A-46AB-A2BB-F015D4926ABA}">
      <dgm:prSet/>
      <dgm:spPr/>
      <dgm:t>
        <a:bodyPr/>
        <a:lstStyle/>
        <a:p>
          <a:endParaRPr lang="en-US"/>
        </a:p>
      </dgm:t>
    </dgm:pt>
    <dgm:pt modelId="{90F0B26A-BAC4-4823-883A-9C9C6E309699}" type="sibTrans" cxnId="{C70A90ED-4B1A-46AB-A2BB-F015D4926ABA}">
      <dgm:prSet/>
      <dgm:spPr/>
      <dgm:t>
        <a:bodyPr/>
        <a:lstStyle/>
        <a:p>
          <a:endParaRPr lang="en-US"/>
        </a:p>
      </dgm:t>
    </dgm:pt>
    <dgm:pt modelId="{61F1E588-5411-474E-BD3E-4885F9AAB009}">
      <dgm:prSet custT="1"/>
      <dgm:spPr/>
      <dgm:t>
        <a:bodyPr/>
        <a:lstStyle/>
        <a:p>
          <a:pPr algn="just">
            <a:buChar char="•"/>
          </a:pPr>
          <a:r>
            <a:rPr lang="en-US" sz="1400" dirty="0">
              <a:solidFill>
                <a:srgbClr val="000000">
                  <a:hueOff val="0"/>
                  <a:satOff val="0"/>
                  <a:lumOff val="0"/>
                  <a:alphaOff val="0"/>
                </a:srgbClr>
              </a:solidFill>
              <a:latin typeface="Arial"/>
              <a:ea typeface="+mn-ea"/>
              <a:cs typeface="+mn-cs"/>
            </a:rPr>
            <a:t>It is critical that the property's electrical ports, switches, and other technical components be fixed immediately since they have not been upgraded since 2017. </a:t>
          </a:r>
        </a:p>
      </dgm:t>
    </dgm:pt>
    <dgm:pt modelId="{1C05140C-0638-4928-BA39-FC40E2C56297}" type="parTrans" cxnId="{8AE57973-7AEB-46F2-817B-D042F40B355A}">
      <dgm:prSet/>
      <dgm:spPr/>
      <dgm:t>
        <a:bodyPr/>
        <a:lstStyle/>
        <a:p>
          <a:endParaRPr lang="en-US"/>
        </a:p>
      </dgm:t>
    </dgm:pt>
    <dgm:pt modelId="{729A7D56-E416-42E6-BFAF-FAC6BD27A218}" type="sibTrans" cxnId="{8AE57973-7AEB-46F2-817B-D042F40B355A}">
      <dgm:prSet/>
      <dgm:spPr/>
      <dgm:t>
        <a:bodyPr/>
        <a:lstStyle/>
        <a:p>
          <a:endParaRPr lang="en-US"/>
        </a:p>
      </dgm:t>
    </dgm:pt>
    <dgm:pt modelId="{816778F6-996A-477F-9FA2-6030821CA0C5}">
      <dgm:prSet custT="1"/>
      <dgm:spPr/>
      <dgm:t>
        <a:bodyPr/>
        <a:lstStyle/>
        <a:p>
          <a:pPr algn="just">
            <a:buChar char="•"/>
          </a:pPr>
          <a:r>
            <a:rPr lang="en-US" sz="1400" dirty="0">
              <a:solidFill>
                <a:srgbClr val="000000">
                  <a:hueOff val="0"/>
                  <a:satOff val="0"/>
                  <a:lumOff val="0"/>
                  <a:alphaOff val="0"/>
                </a:srgbClr>
              </a:solidFill>
              <a:latin typeface="Arial"/>
              <a:ea typeface="+mn-ea"/>
              <a:cs typeface="+mn-cs"/>
            </a:rPr>
            <a:t>There were a number of consumer complaints about various technical concerns, such as slow connections, broken connections, and other connectivity problems (Bohdanowicz and Martinac, 2007).</a:t>
          </a:r>
        </a:p>
      </dgm:t>
    </dgm:pt>
    <dgm:pt modelId="{EA62696E-3F00-40F0-A014-23423A8CE5F4}" type="parTrans" cxnId="{57E26F07-E26A-4508-A326-3C3650E32331}">
      <dgm:prSet/>
      <dgm:spPr/>
      <dgm:t>
        <a:bodyPr/>
        <a:lstStyle/>
        <a:p>
          <a:endParaRPr lang="en-GB"/>
        </a:p>
      </dgm:t>
    </dgm:pt>
    <dgm:pt modelId="{A80E2D0D-F429-4C65-87A6-D3CF93B9D75B}" type="sibTrans" cxnId="{57E26F07-E26A-4508-A326-3C3650E32331}">
      <dgm:prSet/>
      <dgm:spPr/>
      <dgm:t>
        <a:bodyPr/>
        <a:lstStyle/>
        <a:p>
          <a:endParaRPr lang="en-GB"/>
        </a:p>
      </dgm:t>
    </dgm:pt>
    <dgm:pt modelId="{7779FD46-739C-4094-BD7C-0D0F796AA1CB}">
      <dgm:prSet phldrT="[Text]" custT="1"/>
      <dgm:spPr>
        <a:xfrm>
          <a:off x="5351311" y="293567"/>
          <a:ext cx="2312033" cy="2856515"/>
        </a:xfrm>
        <a:solidFill>
          <a:schemeClr val="accent3">
            <a:alpha val="90000"/>
          </a:schemeClr>
        </a:solidFill>
        <a:ln w="9525" cap="flat" cmpd="sng" algn="ctr">
          <a:solidFill>
            <a:srgbClr val="3A81BA">
              <a:alpha val="90000"/>
              <a:tint val="40000"/>
              <a:hueOff val="0"/>
              <a:satOff val="0"/>
              <a:lumOff val="0"/>
              <a:alphaOff val="0"/>
            </a:srgbClr>
          </a:solidFill>
          <a:prstDash val="solid"/>
        </a:ln>
        <a:effectLst/>
      </dgm:spPr>
      <dgm:t>
        <a:bodyPr/>
        <a:lstStyle/>
        <a:p>
          <a:pPr>
            <a:buChar char="•"/>
          </a:pPr>
          <a:r>
            <a:rPr lang="en-US" sz="1400" dirty="0">
              <a:solidFill>
                <a:srgbClr val="000000">
                  <a:hueOff val="0"/>
                  <a:satOff val="0"/>
                  <a:lumOff val="0"/>
                  <a:alphaOff val="0"/>
                </a:srgbClr>
              </a:solidFill>
              <a:latin typeface="Arial"/>
              <a:ea typeface="+mn-ea"/>
              <a:cs typeface="+mn-cs"/>
            </a:rPr>
            <a:t>Additionally, it must make sure that visitors are not treated unfairly or prejudiced against, and that they may sue if this does not happen.</a:t>
          </a:r>
        </a:p>
      </dgm:t>
    </dgm:pt>
    <dgm:pt modelId="{F0106890-A599-4FD0-BB26-9A4ED73E3DF3}" type="parTrans" cxnId="{FAC74F2E-2FA5-40F0-B47E-EBE4536D0504}">
      <dgm:prSet/>
      <dgm:spPr/>
      <dgm:t>
        <a:bodyPr/>
        <a:lstStyle/>
        <a:p>
          <a:endParaRPr lang="en-GB"/>
        </a:p>
      </dgm:t>
    </dgm:pt>
    <dgm:pt modelId="{ACEC86F8-6F50-4EAA-823F-5A1EDABEA6C8}" type="sibTrans" cxnId="{FAC74F2E-2FA5-40F0-B47E-EBE4536D0504}">
      <dgm:prSet/>
      <dgm:spPr/>
      <dgm:t>
        <a:bodyPr/>
        <a:lstStyle/>
        <a:p>
          <a:endParaRPr lang="en-GB"/>
        </a:p>
      </dgm:t>
    </dgm:pt>
    <dgm:pt modelId="{351E556B-068D-4BCD-8DF5-614B321E8672}">
      <dgm:prSet phldrT="[Text]" custT="1"/>
      <dgm:spPr>
        <a:xfrm>
          <a:off x="5351311" y="293567"/>
          <a:ext cx="2312033" cy="2856515"/>
        </a:xfrm>
        <a:solidFill>
          <a:schemeClr val="accent3">
            <a:alpha val="90000"/>
          </a:schemeClr>
        </a:solidFill>
        <a:ln w="9525" cap="flat" cmpd="sng" algn="ctr">
          <a:solidFill>
            <a:srgbClr val="3A81BA">
              <a:alpha val="90000"/>
              <a:tint val="40000"/>
              <a:hueOff val="0"/>
              <a:satOff val="0"/>
              <a:lumOff val="0"/>
              <a:alphaOff val="0"/>
            </a:srgbClr>
          </a:solidFill>
          <a:prstDash val="solid"/>
        </a:ln>
        <a:effectLst/>
      </dgm:spPr>
      <dgm:t>
        <a:bodyPr/>
        <a:lstStyle/>
        <a:p>
          <a:pPr>
            <a:buChar char="•"/>
          </a:pPr>
          <a:r>
            <a:rPr lang="en-US" sz="1400" dirty="0">
              <a:solidFill>
                <a:srgbClr val="000000">
                  <a:hueOff val="0"/>
                  <a:satOff val="0"/>
                  <a:lumOff val="0"/>
                  <a:alphaOff val="0"/>
                </a:srgbClr>
              </a:solidFill>
              <a:latin typeface="Arial"/>
              <a:ea typeface="+mn-ea"/>
              <a:cs typeface="+mn-cs"/>
            </a:rPr>
            <a:t>The privacy of Hilton's guests must be safeguarded.</a:t>
          </a:r>
        </a:p>
      </dgm:t>
    </dgm:pt>
    <dgm:pt modelId="{D4EE80E2-0CED-41FC-A528-1C7449BAFB9C}" type="parTrans" cxnId="{F46C1927-BCAD-4B08-A079-9D66D19CCB9B}">
      <dgm:prSet/>
      <dgm:spPr/>
      <dgm:t>
        <a:bodyPr/>
        <a:lstStyle/>
        <a:p>
          <a:endParaRPr lang="en-GB"/>
        </a:p>
      </dgm:t>
    </dgm:pt>
    <dgm:pt modelId="{F973027E-24F6-4870-A017-BE874F7EE023}" type="sibTrans" cxnId="{F46C1927-BCAD-4B08-A079-9D66D19CCB9B}">
      <dgm:prSet/>
      <dgm:spPr/>
      <dgm:t>
        <a:bodyPr/>
        <a:lstStyle/>
        <a:p>
          <a:endParaRPr lang="en-GB"/>
        </a:p>
      </dgm:t>
    </dgm:pt>
    <dgm:pt modelId="{382BBE5A-B826-49F6-8A5F-578204BFB134}" type="pres">
      <dgm:prSet presAssocID="{3323CF22-D490-4917-8549-ABB1CBC586D0}" presName="Name0" presStyleCnt="0">
        <dgm:presLayoutVars>
          <dgm:dir/>
          <dgm:animLvl val="lvl"/>
          <dgm:resizeHandles val="exact"/>
        </dgm:presLayoutVars>
      </dgm:prSet>
      <dgm:spPr/>
    </dgm:pt>
    <dgm:pt modelId="{069D5471-F8D1-424F-A716-2E0900485A35}" type="pres">
      <dgm:prSet presAssocID="{834872FC-50D0-4877-8FD2-CDE0E16D6EA4}" presName="composite" presStyleCnt="0"/>
      <dgm:spPr/>
    </dgm:pt>
    <dgm:pt modelId="{D24F52EE-882E-466B-A49B-975D14CF4636}" type="pres">
      <dgm:prSet presAssocID="{834872FC-50D0-4877-8FD2-CDE0E16D6EA4}" presName="parTx" presStyleLbl="alignNode1" presStyleIdx="0" presStyleCnt="3" custScaleY="86347" custLinFactY="-86583" custLinFactNeighborX="-103" custLinFactNeighborY="-100000">
        <dgm:presLayoutVars>
          <dgm:chMax val="0"/>
          <dgm:chPref val="0"/>
          <dgm:bulletEnabled val="1"/>
        </dgm:presLayoutVars>
      </dgm:prSet>
      <dgm:spPr/>
    </dgm:pt>
    <dgm:pt modelId="{1ABEBF36-463E-4AB9-9171-90896A91B6D6}" type="pres">
      <dgm:prSet presAssocID="{834872FC-50D0-4877-8FD2-CDE0E16D6EA4}" presName="desTx" presStyleLbl="alignAccFollowNode1" presStyleIdx="0" presStyleCnt="3" custScaleY="142191" custLinFactNeighborX="311" custLinFactNeighborY="5223">
        <dgm:presLayoutVars>
          <dgm:bulletEnabled val="1"/>
        </dgm:presLayoutVars>
      </dgm:prSet>
      <dgm:spPr/>
    </dgm:pt>
    <dgm:pt modelId="{FA535AC5-3198-499D-8822-E46BCF571026}" type="pres">
      <dgm:prSet presAssocID="{976495D8-18C9-4FF3-B0E1-C5CD9C3F90D6}" presName="space" presStyleCnt="0"/>
      <dgm:spPr/>
    </dgm:pt>
    <dgm:pt modelId="{F0658868-D60E-4D92-AB09-95F356BBE0D0}" type="pres">
      <dgm:prSet presAssocID="{139A2211-57D0-4821-A892-E4D6829D7E30}" presName="composite" presStyleCnt="0"/>
      <dgm:spPr/>
    </dgm:pt>
    <dgm:pt modelId="{82B692A4-7143-4259-8341-AA88C141F187}" type="pres">
      <dgm:prSet presAssocID="{139A2211-57D0-4821-A892-E4D6829D7E30}" presName="parTx" presStyleLbl="alignNode1" presStyleIdx="1" presStyleCnt="3" custLinFactY="-79772" custLinFactNeighborX="-4236" custLinFactNeighborY="-100000">
        <dgm:presLayoutVars>
          <dgm:chMax val="0"/>
          <dgm:chPref val="0"/>
          <dgm:bulletEnabled val="1"/>
        </dgm:presLayoutVars>
      </dgm:prSet>
      <dgm:spPr/>
    </dgm:pt>
    <dgm:pt modelId="{91497390-24A6-497A-8008-8283010D0A7F}" type="pres">
      <dgm:prSet presAssocID="{139A2211-57D0-4821-A892-E4D6829D7E30}" presName="desTx" presStyleLbl="alignAccFollowNode1" presStyleIdx="1" presStyleCnt="3" custScaleY="121935" custLinFactNeighborX="-3842" custLinFactNeighborY="-6139">
        <dgm:presLayoutVars>
          <dgm:bulletEnabled val="1"/>
        </dgm:presLayoutVars>
      </dgm:prSet>
      <dgm:spPr>
        <a:prstGeom prst="rect">
          <a:avLst/>
        </a:prstGeom>
      </dgm:spPr>
    </dgm:pt>
    <dgm:pt modelId="{94E68A65-BCA7-4464-8208-BD01E41FF020}" type="pres">
      <dgm:prSet presAssocID="{1A275B7F-A004-4535-AA60-2BE89C59FE30}" presName="space" presStyleCnt="0"/>
      <dgm:spPr/>
    </dgm:pt>
    <dgm:pt modelId="{1EFF3ADA-55E8-4795-8035-BDF0FE0D38D4}" type="pres">
      <dgm:prSet presAssocID="{4306CB4B-FAFA-454C-9B2E-5EEDB11B4D40}" presName="composite" presStyleCnt="0"/>
      <dgm:spPr/>
    </dgm:pt>
    <dgm:pt modelId="{B81DE549-EE1F-48D4-A043-31D456FCB537}" type="pres">
      <dgm:prSet presAssocID="{4306CB4B-FAFA-454C-9B2E-5EEDB11B4D40}" presName="parTx" presStyleLbl="alignNode1" presStyleIdx="2" presStyleCnt="3" custLinFactY="-79772" custLinFactNeighborX="-3079" custLinFactNeighborY="-100000">
        <dgm:presLayoutVars>
          <dgm:chMax val="0"/>
          <dgm:chPref val="0"/>
          <dgm:bulletEnabled val="1"/>
        </dgm:presLayoutVars>
      </dgm:prSet>
      <dgm:spPr/>
    </dgm:pt>
    <dgm:pt modelId="{54641706-67B8-4E90-BF03-0C3E74CB5B83}" type="pres">
      <dgm:prSet presAssocID="{4306CB4B-FAFA-454C-9B2E-5EEDB11B4D40}" presName="desTx" presStyleLbl="alignAccFollowNode1" presStyleIdx="2" presStyleCnt="3" custScaleX="98809" custScaleY="145996" custLinFactNeighborX="-3036" custLinFactNeighborY="11642">
        <dgm:presLayoutVars>
          <dgm:bulletEnabled val="1"/>
        </dgm:presLayoutVars>
      </dgm:prSet>
      <dgm:spPr>
        <a:prstGeom prst="rect">
          <a:avLst/>
        </a:prstGeom>
      </dgm:spPr>
    </dgm:pt>
  </dgm:ptLst>
  <dgm:cxnLst>
    <dgm:cxn modelId="{DC1A5E02-3709-4CE0-BEF0-913F182AE4A2}" type="presOf" srcId="{4306CB4B-FAFA-454C-9B2E-5EEDB11B4D40}" destId="{B81DE549-EE1F-48D4-A043-31D456FCB537}" srcOrd="0" destOrd="0" presId="urn:microsoft.com/office/officeart/2005/8/layout/hList1"/>
    <dgm:cxn modelId="{57E26F07-E26A-4508-A326-3C3650E32331}" srcId="{834872FC-50D0-4877-8FD2-CDE0E16D6EA4}" destId="{816778F6-996A-477F-9FA2-6030821CA0C5}" srcOrd="2" destOrd="0" parTransId="{EA62696E-3F00-40F0-A014-23423A8CE5F4}" sibTransId="{A80E2D0D-F429-4C65-87A6-D3CF93B9D75B}"/>
    <dgm:cxn modelId="{BE54F20E-068D-4E13-B993-548FF16B729D}" type="presOf" srcId="{834872FC-50D0-4877-8FD2-CDE0E16D6EA4}" destId="{D24F52EE-882E-466B-A49B-975D14CF4636}" srcOrd="0" destOrd="0" presId="urn:microsoft.com/office/officeart/2005/8/layout/hList1"/>
    <dgm:cxn modelId="{F46C1927-BCAD-4B08-A079-9D66D19CCB9B}" srcId="{4306CB4B-FAFA-454C-9B2E-5EEDB11B4D40}" destId="{351E556B-068D-4BCD-8DF5-614B321E8672}" srcOrd="2" destOrd="0" parTransId="{D4EE80E2-0CED-41FC-A528-1C7449BAFB9C}" sibTransId="{F973027E-24F6-4870-A017-BE874F7EE023}"/>
    <dgm:cxn modelId="{FAC74F2E-2FA5-40F0-B47E-EBE4536D0504}" srcId="{4306CB4B-FAFA-454C-9B2E-5EEDB11B4D40}" destId="{7779FD46-739C-4094-BD7C-0D0F796AA1CB}" srcOrd="1" destOrd="0" parTransId="{F0106890-A599-4FD0-BB26-9A4ED73E3DF3}" sibTransId="{ACEC86F8-6F50-4EAA-823F-5A1EDABEA6C8}"/>
    <dgm:cxn modelId="{D896C163-19EF-43F1-9F82-34EA5128433E}" type="presOf" srcId="{61F1E588-5411-474E-BD3E-4885F9AAB009}" destId="{1ABEBF36-463E-4AB9-9171-90896A91B6D6}" srcOrd="0" destOrd="1" presId="urn:microsoft.com/office/officeart/2005/8/layout/hList1"/>
    <dgm:cxn modelId="{6339E663-2401-4296-BCAD-C29D85B366CE}" type="presOf" srcId="{7779FD46-739C-4094-BD7C-0D0F796AA1CB}" destId="{54641706-67B8-4E90-BF03-0C3E74CB5B83}" srcOrd="0" destOrd="1" presId="urn:microsoft.com/office/officeart/2005/8/layout/hList1"/>
    <dgm:cxn modelId="{8AE57973-7AEB-46F2-817B-D042F40B355A}" srcId="{834872FC-50D0-4877-8FD2-CDE0E16D6EA4}" destId="{61F1E588-5411-474E-BD3E-4885F9AAB009}" srcOrd="1" destOrd="0" parTransId="{1C05140C-0638-4928-BA39-FC40E2C56297}" sibTransId="{729A7D56-E416-42E6-BFAF-FAC6BD27A218}"/>
    <dgm:cxn modelId="{E122E88E-39C4-43BC-92FE-C4C9F51883FF}" type="presOf" srcId="{816778F6-996A-477F-9FA2-6030821CA0C5}" destId="{1ABEBF36-463E-4AB9-9171-90896A91B6D6}" srcOrd="0" destOrd="2" presId="urn:microsoft.com/office/officeart/2005/8/layout/hList1"/>
    <dgm:cxn modelId="{EAB16393-C553-4DF0-AFFA-B319222FDC8B}" type="presOf" srcId="{3323CF22-D490-4917-8549-ABB1CBC586D0}" destId="{382BBE5A-B826-49F6-8A5F-578204BFB134}" srcOrd="0" destOrd="0" presId="urn:microsoft.com/office/officeart/2005/8/layout/hList1"/>
    <dgm:cxn modelId="{68AE6C93-7619-40F7-8475-538885C64A29}" srcId="{3323CF22-D490-4917-8549-ABB1CBC586D0}" destId="{139A2211-57D0-4821-A892-E4D6829D7E30}" srcOrd="1" destOrd="0" parTransId="{EBA34EFD-9DF0-4743-96DF-284D18E5F0A3}" sibTransId="{1A275B7F-A004-4535-AA60-2BE89C59FE30}"/>
    <dgm:cxn modelId="{4C651A9B-6228-44B3-B143-C2A6FB7280EA}" srcId="{3323CF22-D490-4917-8549-ABB1CBC586D0}" destId="{834872FC-50D0-4877-8FD2-CDE0E16D6EA4}" srcOrd="0" destOrd="0" parTransId="{11CE9C2C-367D-4B28-909C-A0E13E4478C1}" sibTransId="{976495D8-18C9-4FF3-B0E1-C5CD9C3F90D6}"/>
    <dgm:cxn modelId="{E9D80EA7-8EDF-4D87-BCE9-3584CBE6E057}" type="presOf" srcId="{E0AC8FB5-A848-48C5-8300-EE8B54AA8DCF}" destId="{91497390-24A6-497A-8008-8283010D0A7F}" srcOrd="0" destOrd="0" presId="urn:microsoft.com/office/officeart/2005/8/layout/hList1"/>
    <dgm:cxn modelId="{26BD64AE-6C64-459D-884F-3C94B1B9DEB9}" srcId="{139A2211-57D0-4821-A892-E4D6829D7E30}" destId="{E0AC8FB5-A848-48C5-8300-EE8B54AA8DCF}" srcOrd="0" destOrd="0" parTransId="{D8B33902-8107-4429-9A58-3075DB5CE500}" sibTransId="{1148ED80-44E3-4004-AD5E-C13DD86E402F}"/>
    <dgm:cxn modelId="{36D9F2CE-A188-4A19-BF7D-9749DA10C8C1}" srcId="{3323CF22-D490-4917-8549-ABB1CBC586D0}" destId="{4306CB4B-FAFA-454C-9B2E-5EEDB11B4D40}" srcOrd="2" destOrd="0" parTransId="{A5F6ADDC-CE9E-41F1-ADB3-E11F9CDF13B9}" sibTransId="{150925D0-9EB2-4301-856F-2D1345387EAF}"/>
    <dgm:cxn modelId="{383372DD-9D89-439C-82D3-CADEC1FABBE4}" type="presOf" srcId="{139A2211-57D0-4821-A892-E4D6829D7E30}" destId="{82B692A4-7143-4259-8341-AA88C141F187}" srcOrd="0" destOrd="0" presId="urn:microsoft.com/office/officeart/2005/8/layout/hList1"/>
    <dgm:cxn modelId="{3767F6E8-37EB-4B95-ABAD-B3FE87C409DA}" srcId="{834872FC-50D0-4877-8FD2-CDE0E16D6EA4}" destId="{D5EF3CD4-54EB-4E2D-B572-2BA4AB273F83}" srcOrd="0" destOrd="0" parTransId="{3FF1F9EF-DEDD-4E9E-B1D5-DB4FD8A7A031}" sibTransId="{F822553D-6F00-4340-B7C1-3442F18B9D6B}"/>
    <dgm:cxn modelId="{7D777EEC-AD49-4D25-9AF4-602E416F3D6F}" type="presOf" srcId="{D5EF3CD4-54EB-4E2D-B572-2BA4AB273F83}" destId="{1ABEBF36-463E-4AB9-9171-90896A91B6D6}" srcOrd="0" destOrd="0" presId="urn:microsoft.com/office/officeart/2005/8/layout/hList1"/>
    <dgm:cxn modelId="{C70A90ED-4B1A-46AB-A2BB-F015D4926ABA}" srcId="{4306CB4B-FAFA-454C-9B2E-5EEDB11B4D40}" destId="{CE3EB1D0-25F4-40E0-9C77-5A25F8636D2F}" srcOrd="0" destOrd="0" parTransId="{14AE46D2-E5BD-44E9-9241-282B91192582}" sibTransId="{90F0B26A-BAC4-4823-883A-9C9C6E309699}"/>
    <dgm:cxn modelId="{45D4B7F4-706B-454E-B92A-87246B868CD8}" type="presOf" srcId="{351E556B-068D-4BCD-8DF5-614B321E8672}" destId="{54641706-67B8-4E90-BF03-0C3E74CB5B83}" srcOrd="0" destOrd="2" presId="urn:microsoft.com/office/officeart/2005/8/layout/hList1"/>
    <dgm:cxn modelId="{17D1DAF9-456C-4C38-9775-6C6109C3ECA0}" type="presOf" srcId="{CE3EB1D0-25F4-40E0-9C77-5A25F8636D2F}" destId="{54641706-67B8-4E90-BF03-0C3E74CB5B83}" srcOrd="0" destOrd="0" presId="urn:microsoft.com/office/officeart/2005/8/layout/hList1"/>
    <dgm:cxn modelId="{CD6C71F6-E024-47DD-9DE5-319E6C639421}" type="presParOf" srcId="{382BBE5A-B826-49F6-8A5F-578204BFB134}" destId="{069D5471-F8D1-424F-A716-2E0900485A35}" srcOrd="0" destOrd="0" presId="urn:microsoft.com/office/officeart/2005/8/layout/hList1"/>
    <dgm:cxn modelId="{75A9BC3F-D5A4-4451-A319-EC3FCE29256A}" type="presParOf" srcId="{069D5471-F8D1-424F-A716-2E0900485A35}" destId="{D24F52EE-882E-466B-A49B-975D14CF4636}" srcOrd="0" destOrd="0" presId="urn:microsoft.com/office/officeart/2005/8/layout/hList1"/>
    <dgm:cxn modelId="{B6299CAF-7A84-41F3-9B88-B4E0EE3DF5F7}" type="presParOf" srcId="{069D5471-F8D1-424F-A716-2E0900485A35}" destId="{1ABEBF36-463E-4AB9-9171-90896A91B6D6}" srcOrd="1" destOrd="0" presId="urn:microsoft.com/office/officeart/2005/8/layout/hList1"/>
    <dgm:cxn modelId="{E51C0135-AA0E-45A1-8DC5-8AF499CBDC2E}" type="presParOf" srcId="{382BBE5A-B826-49F6-8A5F-578204BFB134}" destId="{FA535AC5-3198-499D-8822-E46BCF571026}" srcOrd="1" destOrd="0" presId="urn:microsoft.com/office/officeart/2005/8/layout/hList1"/>
    <dgm:cxn modelId="{224DA148-F759-45C7-8618-FC25A9D3AED1}" type="presParOf" srcId="{382BBE5A-B826-49F6-8A5F-578204BFB134}" destId="{F0658868-D60E-4D92-AB09-95F356BBE0D0}" srcOrd="2" destOrd="0" presId="urn:microsoft.com/office/officeart/2005/8/layout/hList1"/>
    <dgm:cxn modelId="{87863747-5194-4AB5-B50E-C9E2BF91A242}" type="presParOf" srcId="{F0658868-D60E-4D92-AB09-95F356BBE0D0}" destId="{82B692A4-7143-4259-8341-AA88C141F187}" srcOrd="0" destOrd="0" presId="urn:microsoft.com/office/officeart/2005/8/layout/hList1"/>
    <dgm:cxn modelId="{DF21F0B9-9A0E-4C62-9F34-83F731F3781B}" type="presParOf" srcId="{F0658868-D60E-4D92-AB09-95F356BBE0D0}" destId="{91497390-24A6-497A-8008-8283010D0A7F}" srcOrd="1" destOrd="0" presId="urn:microsoft.com/office/officeart/2005/8/layout/hList1"/>
    <dgm:cxn modelId="{4898101E-F35A-4EAF-8292-E82AC22380B8}" type="presParOf" srcId="{382BBE5A-B826-49F6-8A5F-578204BFB134}" destId="{94E68A65-BCA7-4464-8208-BD01E41FF020}" srcOrd="3" destOrd="0" presId="urn:microsoft.com/office/officeart/2005/8/layout/hList1"/>
    <dgm:cxn modelId="{8D0BC976-6401-4DEC-9710-A511795A4047}" type="presParOf" srcId="{382BBE5A-B826-49F6-8A5F-578204BFB134}" destId="{1EFF3ADA-55E8-4795-8035-BDF0FE0D38D4}" srcOrd="4" destOrd="0" presId="urn:microsoft.com/office/officeart/2005/8/layout/hList1"/>
    <dgm:cxn modelId="{855DCC88-BA2E-40BF-8244-3DBA6901EF63}" type="presParOf" srcId="{1EFF3ADA-55E8-4795-8035-BDF0FE0D38D4}" destId="{B81DE549-EE1F-48D4-A043-31D456FCB537}" srcOrd="0" destOrd="0" presId="urn:microsoft.com/office/officeart/2005/8/layout/hList1"/>
    <dgm:cxn modelId="{8B1F0518-8433-40D7-A7AA-43D1485328D4}" type="presParOf" srcId="{1EFF3ADA-55E8-4795-8035-BDF0FE0D38D4}" destId="{54641706-67B8-4E90-BF03-0C3E74CB5B8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F702C8-C5FA-473D-899C-C6D9FA00CEE9}">
      <dsp:nvSpPr>
        <dsp:cNvPr id="0" name=""/>
        <dsp:cNvSpPr/>
      </dsp:nvSpPr>
      <dsp:spPr>
        <a:xfrm rot="5400000">
          <a:off x="734" y="571853"/>
          <a:ext cx="3159279" cy="3791134"/>
        </a:xfrm>
        <a:prstGeom prst="roundRect">
          <a:avLst>
            <a:gd name="adj" fmla="val 5000"/>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Hilton Vancouver Washington located in Vancouver, Washington</a:t>
          </a:r>
        </a:p>
      </dsp:txBody>
      <dsp:txXfrm rot="-5400000">
        <a:off x="367210" y="887782"/>
        <a:ext cx="3108730" cy="631855"/>
      </dsp:txXfrm>
    </dsp:sp>
    <dsp:sp modelId="{20642788-09A8-42E0-B727-E8DF202E4A74}">
      <dsp:nvSpPr>
        <dsp:cNvPr id="0" name=""/>
        <dsp:cNvSpPr/>
      </dsp:nvSpPr>
      <dsp:spPr>
        <a:xfrm rot="5400000">
          <a:off x="3343630" y="1430924"/>
          <a:ext cx="3159279" cy="324722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Dissatisfaction with housekeeping, bell service, cleanliness, and technology (Huckestein and Duboff, 2019)</a:t>
          </a:r>
        </a:p>
      </dsp:txBody>
      <dsp:txXfrm rot="-5400000">
        <a:off x="3884159" y="1474895"/>
        <a:ext cx="2662721" cy="631855"/>
      </dsp:txXfrm>
    </dsp:sp>
    <dsp:sp modelId="{426BC871-4373-4293-8BF9-A3592FE96BC6}">
      <dsp:nvSpPr>
        <dsp:cNvPr id="0" name=""/>
        <dsp:cNvSpPr/>
      </dsp:nvSpPr>
      <dsp:spPr>
        <a:xfrm rot="5400000">
          <a:off x="3007797" y="3827000"/>
          <a:ext cx="557173" cy="473891"/>
        </a:xfrm>
        <a:prstGeom prst="flowChartExtract">
          <a:avLst/>
        </a:prstGeom>
        <a:solidFill>
          <a:schemeClr val="tx2"/>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2F17EA-6FC3-4C98-B456-675C4D5483B8}">
      <dsp:nvSpPr>
        <dsp:cNvPr id="0" name=""/>
        <dsp:cNvSpPr/>
      </dsp:nvSpPr>
      <dsp:spPr>
        <a:xfrm rot="5400000">
          <a:off x="6525909" y="2059912"/>
          <a:ext cx="3159279" cy="3468812"/>
        </a:xfrm>
        <a:prstGeom prst="roundRect">
          <a:avLst>
            <a:gd name="adj" fmla="val 5000"/>
          </a:avLst>
        </a:prstGeom>
        <a:solidFill>
          <a:schemeClr val="tx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Focuses on Hilton's personalization issue</a:t>
          </a:r>
        </a:p>
      </dsp:txBody>
      <dsp:txXfrm rot="-5400000">
        <a:off x="6995529" y="2214679"/>
        <a:ext cx="2844426" cy="631855"/>
      </dsp:txXfrm>
    </dsp:sp>
    <dsp:sp modelId="{CFA467E8-C75E-4E27-B209-C56DDED593F5}">
      <dsp:nvSpPr>
        <dsp:cNvPr id="0" name=""/>
        <dsp:cNvSpPr/>
      </dsp:nvSpPr>
      <dsp:spPr>
        <a:xfrm rot="5400000">
          <a:off x="6277651" y="3827000"/>
          <a:ext cx="557173" cy="473891"/>
        </a:xfrm>
        <a:prstGeom prst="flowChartExtract">
          <a:avLst/>
        </a:prstGeom>
        <a:solidFill>
          <a:srgbClr val="FF0000"/>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F702C8-C5FA-473D-899C-C6D9FA00CEE9}">
      <dsp:nvSpPr>
        <dsp:cNvPr id="0" name=""/>
        <dsp:cNvSpPr/>
      </dsp:nvSpPr>
      <dsp:spPr>
        <a:xfrm rot="5400000">
          <a:off x="1854467" y="-869533"/>
          <a:ext cx="2348976" cy="5078755"/>
        </a:xfrm>
        <a:prstGeom prst="roundRect">
          <a:avLst>
            <a:gd name="adj" fmla="val 5000"/>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Housekeeping, cleanliness, and technology are among of the areas where recent visitors of the Hilton Vancouver Washington were dissatisfied, and this study seeks to understand why. </a:t>
          </a:r>
        </a:p>
      </dsp:txBody>
      <dsp:txXfrm rot="-5400000">
        <a:off x="1403755" y="495356"/>
        <a:ext cx="4164579" cy="469795"/>
      </dsp:txXfrm>
    </dsp:sp>
    <dsp:sp modelId="{20642788-09A8-42E0-B727-E8DF202E4A74}">
      <dsp:nvSpPr>
        <dsp:cNvPr id="0" name=""/>
        <dsp:cNvSpPr/>
      </dsp:nvSpPr>
      <dsp:spPr>
        <a:xfrm rot="5400000">
          <a:off x="7197984" y="538449"/>
          <a:ext cx="2669704" cy="4350106"/>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2296" rIns="106680" bIns="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Finding out what's causing these problems and how to fix them will help the hotel's reputation.</a:t>
          </a:r>
        </a:p>
        <a:p>
          <a:pPr marL="0" lvl="0" indent="0" algn="l" defTabSz="1066800">
            <a:lnSpc>
              <a:spcPct val="90000"/>
            </a:lnSpc>
            <a:spcBef>
              <a:spcPct val="0"/>
            </a:spcBef>
            <a:spcAft>
              <a:spcPct val="35000"/>
            </a:spcAft>
            <a:buNone/>
          </a:pPr>
          <a:endParaRPr lang="en-US" sz="2400" kern="1200" dirty="0">
            <a:latin typeface="Times New Roman" panose="02020603050405020304" pitchFamily="18" charset="0"/>
            <a:cs typeface="Times New Roman" panose="02020603050405020304" pitchFamily="18" charset="0"/>
          </a:endParaRPr>
        </a:p>
      </dsp:txBody>
      <dsp:txXfrm rot="-5400000">
        <a:off x="7140803" y="1378650"/>
        <a:ext cx="3567086" cy="533940"/>
      </dsp:txXfrm>
    </dsp:sp>
    <dsp:sp modelId="{426BC871-4373-4293-8BF9-A3592FE96BC6}">
      <dsp:nvSpPr>
        <dsp:cNvPr id="0" name=""/>
        <dsp:cNvSpPr/>
      </dsp:nvSpPr>
      <dsp:spPr>
        <a:xfrm rot="5400000">
          <a:off x="5590070" y="1481844"/>
          <a:ext cx="743801" cy="871542"/>
        </a:xfrm>
        <a:prstGeom prst="flowChartExtract">
          <a:avLst/>
        </a:prstGeom>
        <a:solidFill>
          <a:schemeClr val="tx2"/>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BE3C87-22CE-4604-A838-E485147C3BC3}">
      <dsp:nvSpPr>
        <dsp:cNvPr id="0" name=""/>
        <dsp:cNvSpPr/>
      </dsp:nvSpPr>
      <dsp:spPr>
        <a:xfrm>
          <a:off x="0" y="0"/>
          <a:ext cx="9564803" cy="1997194"/>
        </a:xfrm>
        <a:prstGeom prst="rect">
          <a:avLst/>
        </a:prstGeom>
        <a:solidFill>
          <a:srgbClr val="7030A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latin typeface="Times New Roman" panose="02020603050405020304" pitchFamily="18" charset="0"/>
              <a:cs typeface="Times New Roman" panose="02020603050405020304" pitchFamily="18" charset="0"/>
            </a:rPr>
            <a:t>In addition to a fitness center, a spacious lobby, and a number of other facilities, the Hilton Vancouver/Washington is eco-friendly. The hotel has a large client base and provides a range of accommodation types, from economical to opulent. </a:t>
          </a:r>
        </a:p>
      </dsp:txBody>
      <dsp:txXfrm>
        <a:off x="0" y="0"/>
        <a:ext cx="9564803" cy="1997194"/>
      </dsp:txXfrm>
    </dsp:sp>
    <dsp:sp modelId="{A236949E-8F5D-41D7-934D-6CA9DBA5E9E7}">
      <dsp:nvSpPr>
        <dsp:cNvPr id="0" name=""/>
        <dsp:cNvSpPr/>
      </dsp:nvSpPr>
      <dsp:spPr>
        <a:xfrm>
          <a:off x="0" y="2132678"/>
          <a:ext cx="9564803" cy="1230729"/>
        </a:xfrm>
        <a:prstGeom prst="rect">
          <a:avLst/>
        </a:prstGeom>
        <a:solidFill>
          <a:srgbClr val="00B0F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kumimoji="0" lang="en-US" altLang="en-US" sz="1800" b="0"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Outdated furniture, traffic, and confusing layouts are some of the hotel's problems. Also important is hygiene, therefore having floor supervisors is a must. Frustration among employees, long wait times for customers, and failure to fulfill expectations are all signs of inefficiency. (Chang et al., 2019).</a:t>
          </a:r>
          <a:br>
            <a:rPr kumimoji="0" lang="en-US" altLang="en-US" sz="1800" b="0"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sz="1800" kern="1200" dirty="0">
            <a:latin typeface="Times New Roman" panose="02020603050405020304" pitchFamily="18" charset="0"/>
            <a:cs typeface="Times New Roman" panose="02020603050405020304" pitchFamily="18" charset="0"/>
          </a:endParaRPr>
        </a:p>
      </dsp:txBody>
      <dsp:txXfrm>
        <a:off x="0" y="2132678"/>
        <a:ext cx="9564803" cy="1230729"/>
      </dsp:txXfrm>
    </dsp:sp>
    <dsp:sp modelId="{C83F85C4-87DE-4A4E-8ED2-5E7FF159635B}">
      <dsp:nvSpPr>
        <dsp:cNvPr id="0" name=""/>
        <dsp:cNvSpPr/>
      </dsp:nvSpPr>
      <dsp:spPr>
        <a:xfrm>
          <a:off x="0" y="3495040"/>
          <a:ext cx="9564803" cy="1062557"/>
        </a:xfrm>
        <a:prstGeom prst="rect">
          <a:avLst/>
        </a:prstGeom>
        <a:solidFill>
          <a:srgbClr val="0070C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latin typeface="Times New Roman" panose="02020603050405020304" pitchFamily="18" charset="0"/>
              <a:cs typeface="Times New Roman" panose="02020603050405020304" pitchFamily="18" charset="0"/>
            </a:rPr>
            <a:t>Competition is already fierce and will only get fiercer in the future due to the ever-changing preferences of customers.</a:t>
          </a:r>
        </a:p>
      </dsp:txBody>
      <dsp:txXfrm>
        <a:off x="0" y="3495040"/>
        <a:ext cx="9564803" cy="10625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36949E-8F5D-41D7-934D-6CA9DBA5E9E7}">
      <dsp:nvSpPr>
        <dsp:cNvPr id="0" name=""/>
        <dsp:cNvSpPr/>
      </dsp:nvSpPr>
      <dsp:spPr>
        <a:xfrm>
          <a:off x="0" y="427827"/>
          <a:ext cx="9474200" cy="1372840"/>
        </a:xfrm>
        <a:prstGeom prst="rect">
          <a:avLst/>
        </a:prstGeom>
        <a:solidFill>
          <a:srgbClr val="00B0F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kumimoji="0" lang="en-US" altLang="en-US" sz="1800" b="0"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The service design at the Hilton Vancouver Washington is becoming more and more outdated, and alternative types of accommodations are becoming more popular. If it relies too much on franchising, it could weaken its intrinsic strength (Wharton, 2001). </a:t>
          </a:r>
          <a:endParaRPr lang="en-US" sz="1800" kern="1200" dirty="0">
            <a:latin typeface="Times New Roman" panose="02020603050405020304" pitchFamily="18" charset="0"/>
            <a:cs typeface="Times New Roman" panose="02020603050405020304" pitchFamily="18" charset="0"/>
          </a:endParaRPr>
        </a:p>
      </dsp:txBody>
      <dsp:txXfrm>
        <a:off x="0" y="427827"/>
        <a:ext cx="9474200" cy="1372840"/>
      </dsp:txXfrm>
    </dsp:sp>
    <dsp:sp modelId="{E13F8A4D-8A08-47C2-948D-DE8D2AC8A5DA}">
      <dsp:nvSpPr>
        <dsp:cNvPr id="0" name=""/>
        <dsp:cNvSpPr/>
      </dsp:nvSpPr>
      <dsp:spPr>
        <a:xfrm>
          <a:off x="0" y="2028518"/>
          <a:ext cx="9474200" cy="21051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360" tIns="86360" rIns="86360" bIns="86360" numCol="1" spcCol="1270" anchor="ctr" anchorCtr="0">
          <a:noAutofit/>
        </a:bodyPr>
        <a:lstStyle/>
        <a:p>
          <a:pPr marL="0" lvl="0" indent="0" algn="ctr" defTabSz="1511300">
            <a:lnSpc>
              <a:spcPct val="90000"/>
            </a:lnSpc>
            <a:spcBef>
              <a:spcPct val="0"/>
            </a:spcBef>
            <a:spcAft>
              <a:spcPct val="35000"/>
            </a:spcAft>
            <a:buNone/>
          </a:pPr>
          <a:r>
            <a:rPr lang="en-US" sz="3400" kern="1200" dirty="0">
              <a:latin typeface="Times New Roman" panose="02020603050405020304" pitchFamily="18" charset="0"/>
              <a:cs typeface="Times New Roman" panose="02020603050405020304" pitchFamily="18" charset="0"/>
            </a:rPr>
            <a:t>To solve these problems, thorough training and recruiting are required. Recessions, economic downturns, and regional crises pose problems for the hotel since they reduce demand and room pricing. </a:t>
          </a:r>
        </a:p>
      </dsp:txBody>
      <dsp:txXfrm>
        <a:off x="0" y="2028518"/>
        <a:ext cx="9474200" cy="21051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4F52EE-882E-466B-A49B-975D14CF4636}">
      <dsp:nvSpPr>
        <dsp:cNvPr id="0" name=""/>
        <dsp:cNvSpPr/>
      </dsp:nvSpPr>
      <dsp:spPr>
        <a:xfrm>
          <a:off x="0" y="0"/>
          <a:ext cx="3198613" cy="333188"/>
        </a:xfrm>
        <a:prstGeom prst="rect">
          <a:avLst/>
        </a:prstGeom>
        <a:solidFill>
          <a:schemeClr val="accent1"/>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0000"/>
              </a:solidFill>
              <a:latin typeface="Arial"/>
              <a:ea typeface="+mn-ea"/>
              <a:cs typeface="+mn-cs"/>
            </a:rPr>
            <a:t>Political</a:t>
          </a:r>
        </a:p>
      </dsp:txBody>
      <dsp:txXfrm>
        <a:off x="0" y="0"/>
        <a:ext cx="3198613" cy="333188"/>
      </dsp:txXfrm>
    </dsp:sp>
    <dsp:sp modelId="{1ABEBF36-463E-4AB9-9171-90896A91B6D6}">
      <dsp:nvSpPr>
        <dsp:cNvPr id="0" name=""/>
        <dsp:cNvSpPr/>
      </dsp:nvSpPr>
      <dsp:spPr>
        <a:xfrm>
          <a:off x="0" y="391773"/>
          <a:ext cx="3198613" cy="3240584"/>
        </a:xfrm>
        <a:prstGeom prst="rect">
          <a:avLst/>
        </a:prstGeom>
        <a:solidFill>
          <a:srgbClr val="FFC000">
            <a:alpha val="90000"/>
          </a:srgbClr>
        </a:solidFill>
        <a:ln w="9525" cap="flat" cmpd="sng" algn="ctr">
          <a:solidFill>
            <a:srgbClr val="3A81BA">
              <a:alpha val="90000"/>
              <a:tint val="40000"/>
              <a:hueOff val="0"/>
              <a:satOff val="0"/>
              <a:lumOff val="0"/>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just" defTabSz="622300">
            <a:lnSpc>
              <a:spcPct val="90000"/>
            </a:lnSpc>
            <a:spcBef>
              <a:spcPct val="0"/>
            </a:spcBef>
            <a:spcAft>
              <a:spcPct val="15000"/>
            </a:spcAft>
            <a:buChar char="•"/>
          </a:pPr>
          <a:endParaRPr lang="en-US" sz="1400" kern="1200" dirty="0">
            <a:solidFill>
              <a:srgbClr val="000000">
                <a:hueOff val="0"/>
                <a:satOff val="0"/>
                <a:lumOff val="0"/>
                <a:alphaOff val="0"/>
              </a:srgbClr>
            </a:solidFill>
            <a:latin typeface="Arial"/>
            <a:ea typeface="+mn-ea"/>
            <a:cs typeface="+mn-cs"/>
          </a:endParaRPr>
        </a:p>
        <a:p>
          <a:pPr marL="228600" lvl="1" indent="-228600" algn="just" defTabSz="889000">
            <a:lnSpc>
              <a:spcPct val="90000"/>
            </a:lnSpc>
            <a:spcBef>
              <a:spcPct val="0"/>
            </a:spcBef>
            <a:spcAft>
              <a:spcPct val="15000"/>
            </a:spcAft>
            <a:buChar char="•"/>
          </a:pPr>
          <a:r>
            <a:rPr lang="en-US" sz="20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There can be more visitors through political stability</a:t>
          </a:r>
        </a:p>
        <a:p>
          <a:pPr marL="228600" lvl="1" indent="-228600" algn="just" defTabSz="889000">
            <a:lnSpc>
              <a:spcPct val="90000"/>
            </a:lnSpc>
            <a:spcBef>
              <a:spcPct val="0"/>
            </a:spcBef>
            <a:spcAft>
              <a:spcPct val="15000"/>
            </a:spcAft>
            <a:buChar char="•"/>
          </a:pPr>
          <a:r>
            <a:rPr lang="en-US" sz="20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But due to different wars and political instability, an skilled labour shortage is found</a:t>
          </a:r>
        </a:p>
      </dsp:txBody>
      <dsp:txXfrm>
        <a:off x="0" y="391773"/>
        <a:ext cx="3198613" cy="3240584"/>
      </dsp:txXfrm>
    </dsp:sp>
    <dsp:sp modelId="{82B692A4-7143-4259-8341-AA88C141F187}">
      <dsp:nvSpPr>
        <dsp:cNvPr id="0" name=""/>
        <dsp:cNvSpPr/>
      </dsp:nvSpPr>
      <dsp:spPr>
        <a:xfrm>
          <a:off x="3514207" y="0"/>
          <a:ext cx="3198613" cy="446885"/>
        </a:xfrm>
        <a:prstGeom prst="rect">
          <a:avLst/>
        </a:prstGeom>
        <a:solidFill>
          <a:srgbClr val="FF0000"/>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0000"/>
              </a:solidFill>
              <a:latin typeface="Arial"/>
              <a:ea typeface="+mn-ea"/>
              <a:cs typeface="+mn-cs"/>
            </a:rPr>
            <a:t>Economic</a:t>
          </a:r>
        </a:p>
      </dsp:txBody>
      <dsp:txXfrm>
        <a:off x="3514207" y="0"/>
        <a:ext cx="3198613" cy="446885"/>
      </dsp:txXfrm>
    </dsp:sp>
    <dsp:sp modelId="{91497390-24A6-497A-8008-8283010D0A7F}">
      <dsp:nvSpPr>
        <dsp:cNvPr id="0" name=""/>
        <dsp:cNvSpPr/>
      </dsp:nvSpPr>
      <dsp:spPr>
        <a:xfrm>
          <a:off x="3499365" y="439439"/>
          <a:ext cx="3198613" cy="3352644"/>
        </a:xfrm>
        <a:prstGeom prst="rect">
          <a:avLst/>
        </a:prstGeom>
        <a:solidFill>
          <a:schemeClr val="accent4">
            <a:alpha val="90000"/>
          </a:schemeClr>
        </a:solidFill>
        <a:ln w="9525" cap="flat" cmpd="sng" algn="ctr">
          <a:solidFill>
            <a:srgbClr val="3A81BA">
              <a:alpha val="90000"/>
              <a:tint val="40000"/>
              <a:hueOff val="0"/>
              <a:satOff val="0"/>
              <a:lumOff val="0"/>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just"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A strong dollar affects revenues and operational expenses for Hilton, a worldwide hotel business, among other currency swings. Room rates can go up if inflation gets too high. </a:t>
          </a:r>
        </a:p>
        <a:p>
          <a:pPr marL="114300" lvl="1" indent="-114300" algn="just"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Because more disposable income is associated with more travel and hotel usage, consumers' discretionary income in various markets may also influence their capacity to travel and stay in hotels</a:t>
          </a:r>
          <a:r>
            <a:rPr lang="en-US" sz="1400" kern="1200" dirty="0">
              <a:solidFill>
                <a:srgbClr val="000000">
                  <a:hueOff val="0"/>
                  <a:satOff val="0"/>
                  <a:lumOff val="0"/>
                  <a:alphaOff val="0"/>
                </a:srgbClr>
              </a:solidFill>
              <a:latin typeface="Arial"/>
              <a:ea typeface="+mn-ea"/>
              <a:cs typeface="+mn-cs"/>
            </a:rPr>
            <a:t>.</a:t>
          </a:r>
        </a:p>
      </dsp:txBody>
      <dsp:txXfrm>
        <a:off x="3499365" y="439439"/>
        <a:ext cx="3198613" cy="3352644"/>
      </dsp:txXfrm>
    </dsp:sp>
    <dsp:sp modelId="{B81DE549-EE1F-48D4-A043-31D456FCB537}">
      <dsp:nvSpPr>
        <dsp:cNvPr id="0" name=""/>
        <dsp:cNvSpPr/>
      </dsp:nvSpPr>
      <dsp:spPr>
        <a:xfrm>
          <a:off x="7197635" y="0"/>
          <a:ext cx="3198613" cy="446885"/>
        </a:xfrm>
        <a:prstGeom prst="rect">
          <a:avLst/>
        </a:prstGeom>
        <a:solidFill>
          <a:schemeClr val="accent3"/>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rgbClr val="000000"/>
              </a:solidFill>
              <a:latin typeface="Arial"/>
              <a:ea typeface="+mn-ea"/>
              <a:cs typeface="+mn-cs"/>
            </a:rPr>
            <a:t>Social</a:t>
          </a:r>
        </a:p>
      </dsp:txBody>
      <dsp:txXfrm>
        <a:off x="7197635" y="0"/>
        <a:ext cx="3198613" cy="446885"/>
      </dsp:txXfrm>
    </dsp:sp>
    <dsp:sp modelId="{54641706-67B8-4E90-BF03-0C3E74CB5B83}">
      <dsp:nvSpPr>
        <dsp:cNvPr id="0" name=""/>
        <dsp:cNvSpPr/>
      </dsp:nvSpPr>
      <dsp:spPr>
        <a:xfrm>
          <a:off x="7206959" y="480393"/>
          <a:ext cx="3160518" cy="3327301"/>
        </a:xfrm>
        <a:prstGeom prst="rect">
          <a:avLst/>
        </a:prstGeom>
        <a:solidFill>
          <a:schemeClr val="accent3">
            <a:alpha val="90000"/>
          </a:schemeClr>
        </a:solidFill>
        <a:ln w="9525" cap="flat" cmpd="sng" algn="ctr">
          <a:solidFill>
            <a:srgbClr val="3A81BA">
              <a:alpha val="90000"/>
              <a:tint val="40000"/>
              <a:hueOff val="0"/>
              <a:satOff val="0"/>
              <a:lumOff val="0"/>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Arial"/>
              <a:ea typeface="+mn-ea"/>
              <a:cs typeface="+mn-cs"/>
            </a:rPr>
            <a:t>Visitors expect high class services compared to other hotels (Bohdanowicz and Martinac, 2007)</a:t>
          </a:r>
        </a:p>
      </dsp:txBody>
      <dsp:txXfrm>
        <a:off x="7206959" y="480393"/>
        <a:ext cx="3160518" cy="33273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4F52EE-882E-466B-A49B-975D14CF4636}">
      <dsp:nvSpPr>
        <dsp:cNvPr id="0" name=""/>
        <dsp:cNvSpPr/>
      </dsp:nvSpPr>
      <dsp:spPr>
        <a:xfrm>
          <a:off x="0" y="0"/>
          <a:ext cx="3296840" cy="318967"/>
        </a:xfrm>
        <a:prstGeom prst="rect">
          <a:avLst/>
        </a:prstGeom>
        <a:solidFill>
          <a:schemeClr val="accent1"/>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US" sz="1400" kern="1200" dirty="0">
              <a:solidFill>
                <a:srgbClr val="000000"/>
              </a:solidFill>
              <a:latin typeface="Arial"/>
              <a:ea typeface="+mn-ea"/>
              <a:cs typeface="+mn-cs"/>
            </a:rPr>
            <a:t>Technological</a:t>
          </a:r>
        </a:p>
      </dsp:txBody>
      <dsp:txXfrm>
        <a:off x="0" y="0"/>
        <a:ext cx="3296840" cy="318967"/>
      </dsp:txXfrm>
    </dsp:sp>
    <dsp:sp modelId="{1ABEBF36-463E-4AB9-9171-90896A91B6D6}">
      <dsp:nvSpPr>
        <dsp:cNvPr id="0" name=""/>
        <dsp:cNvSpPr/>
      </dsp:nvSpPr>
      <dsp:spPr>
        <a:xfrm>
          <a:off x="13634" y="382968"/>
          <a:ext cx="3296840" cy="3516731"/>
        </a:xfrm>
        <a:prstGeom prst="rect">
          <a:avLst/>
        </a:prstGeom>
        <a:solidFill>
          <a:srgbClr val="FFC000">
            <a:alpha val="90000"/>
          </a:srgbClr>
        </a:solidFill>
        <a:ln w="9525" cap="flat" cmpd="sng" algn="ctr">
          <a:solidFill>
            <a:srgbClr val="3A81BA">
              <a:alpha val="90000"/>
              <a:tint val="40000"/>
              <a:hueOff val="0"/>
              <a:satOff val="0"/>
              <a:lumOff val="0"/>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just" defTabSz="622300">
            <a:lnSpc>
              <a:spcPct val="90000"/>
            </a:lnSpc>
            <a:spcBef>
              <a:spcPct val="0"/>
            </a:spcBef>
            <a:spcAft>
              <a:spcPct val="15000"/>
            </a:spcAft>
            <a:buChar char="•"/>
          </a:pPr>
          <a:endParaRPr lang="en-US" sz="1400" kern="1200" dirty="0">
            <a:solidFill>
              <a:srgbClr val="000000">
                <a:hueOff val="0"/>
                <a:satOff val="0"/>
                <a:lumOff val="0"/>
                <a:alphaOff val="0"/>
              </a:srgbClr>
            </a:solidFill>
            <a:latin typeface="Arial"/>
            <a:ea typeface="+mn-ea"/>
            <a:cs typeface="+mn-cs"/>
          </a:endParaRPr>
        </a:p>
        <a:p>
          <a:pPr marL="114300" lvl="1" indent="-114300" algn="just"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Arial"/>
              <a:ea typeface="+mn-ea"/>
              <a:cs typeface="+mn-cs"/>
            </a:rPr>
            <a:t>It is critical that the property's electrical ports, switches, and other technical components be fixed immediately since they have not been upgraded since 2017. </a:t>
          </a:r>
        </a:p>
        <a:p>
          <a:pPr marL="114300" lvl="1" indent="-114300" algn="just"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Arial"/>
              <a:ea typeface="+mn-ea"/>
              <a:cs typeface="+mn-cs"/>
            </a:rPr>
            <a:t>There were a number of consumer complaints about various technical concerns, such as slow connections, broken connections, and other connectivity problems (Bohdanowicz and Martinac, 2007).</a:t>
          </a:r>
        </a:p>
      </dsp:txBody>
      <dsp:txXfrm>
        <a:off x="13634" y="382968"/>
        <a:ext cx="3296840" cy="3516731"/>
      </dsp:txXfrm>
    </dsp:sp>
    <dsp:sp modelId="{82B692A4-7143-4259-8341-AA88C141F187}">
      <dsp:nvSpPr>
        <dsp:cNvPr id="0" name=""/>
        <dsp:cNvSpPr/>
      </dsp:nvSpPr>
      <dsp:spPr>
        <a:xfrm>
          <a:off x="3622125" y="0"/>
          <a:ext cx="3296840" cy="427810"/>
        </a:xfrm>
        <a:prstGeom prst="rect">
          <a:avLst/>
        </a:prstGeom>
        <a:solidFill>
          <a:srgbClr val="FF0000"/>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US" sz="1400" kern="1200" dirty="0">
              <a:solidFill>
                <a:srgbClr val="000000"/>
              </a:solidFill>
              <a:latin typeface="Arial"/>
              <a:ea typeface="+mn-ea"/>
              <a:cs typeface="+mn-cs"/>
            </a:rPr>
            <a:t>Environmental</a:t>
          </a:r>
        </a:p>
      </dsp:txBody>
      <dsp:txXfrm>
        <a:off x="3622125" y="0"/>
        <a:ext cx="3296840" cy="427810"/>
      </dsp:txXfrm>
    </dsp:sp>
    <dsp:sp modelId="{91497390-24A6-497A-8008-8283010D0A7F}">
      <dsp:nvSpPr>
        <dsp:cNvPr id="0" name=""/>
        <dsp:cNvSpPr/>
      </dsp:nvSpPr>
      <dsp:spPr>
        <a:xfrm>
          <a:off x="3635115" y="430727"/>
          <a:ext cx="3296840" cy="3015751"/>
        </a:xfrm>
        <a:prstGeom prst="rect">
          <a:avLst/>
        </a:prstGeom>
        <a:solidFill>
          <a:schemeClr val="accent4">
            <a:alpha val="90000"/>
          </a:schemeClr>
        </a:solidFill>
        <a:ln w="9525" cap="flat" cmpd="sng" algn="ctr">
          <a:solidFill>
            <a:srgbClr val="3A81BA">
              <a:alpha val="90000"/>
              <a:tint val="40000"/>
              <a:hueOff val="0"/>
              <a:satOff val="0"/>
              <a:lumOff val="0"/>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just" defTabSz="711200">
            <a:lnSpc>
              <a:spcPct val="90000"/>
            </a:lnSpc>
            <a:spcBef>
              <a:spcPct val="0"/>
            </a:spcBef>
            <a:spcAft>
              <a:spcPct val="15000"/>
            </a:spcAft>
            <a:buChar char="•"/>
          </a:pPr>
          <a:r>
            <a:rPr lang="en-US" sz="1600" kern="1200" dirty="0">
              <a:solidFill>
                <a:srgbClr val="000000">
                  <a:hueOff val="0"/>
                  <a:satOff val="0"/>
                  <a:lumOff val="0"/>
                  <a:alphaOff val="0"/>
                </a:srgbClr>
              </a:solidFill>
              <a:latin typeface="Times New Roman" panose="02020603050405020304" pitchFamily="18" charset="0"/>
              <a:ea typeface="+mn-ea"/>
              <a:cs typeface="Times New Roman" panose="02020603050405020304" pitchFamily="18" charset="0"/>
            </a:rPr>
            <a:t>A strong dollar affects revenues and operational expenses for Hilton, a worldwide hotel business, among other currency swings. Room rates can go up if inflation gets too high. </a:t>
          </a:r>
        </a:p>
      </dsp:txBody>
      <dsp:txXfrm>
        <a:off x="3635115" y="430727"/>
        <a:ext cx="3296840" cy="3015751"/>
      </dsp:txXfrm>
    </dsp:sp>
    <dsp:sp modelId="{B81DE549-EE1F-48D4-A043-31D456FCB537}">
      <dsp:nvSpPr>
        <dsp:cNvPr id="0" name=""/>
        <dsp:cNvSpPr/>
      </dsp:nvSpPr>
      <dsp:spPr>
        <a:xfrm>
          <a:off x="7418668" y="0"/>
          <a:ext cx="3296840" cy="427810"/>
        </a:xfrm>
        <a:prstGeom prst="rect">
          <a:avLst/>
        </a:prstGeom>
        <a:solidFill>
          <a:schemeClr val="accent3"/>
        </a:solidFill>
        <a:ln w="9525" cap="flat" cmpd="sng" algn="ctr">
          <a:solidFill>
            <a:srgbClr val="3A81BA">
              <a:hueOff val="0"/>
              <a:satOff val="0"/>
              <a:lumOff val="0"/>
              <a:alphaOff val="0"/>
            </a:srgb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US" sz="1400" kern="1200" dirty="0">
              <a:solidFill>
                <a:srgbClr val="000000"/>
              </a:solidFill>
              <a:latin typeface="Arial"/>
              <a:ea typeface="+mn-ea"/>
              <a:cs typeface="+mn-cs"/>
            </a:rPr>
            <a:t>Legal</a:t>
          </a:r>
        </a:p>
      </dsp:txBody>
      <dsp:txXfrm>
        <a:off x="7418668" y="0"/>
        <a:ext cx="3296840" cy="427810"/>
      </dsp:txXfrm>
    </dsp:sp>
    <dsp:sp modelId="{54641706-67B8-4E90-BF03-0C3E74CB5B83}">
      <dsp:nvSpPr>
        <dsp:cNvPr id="0" name=""/>
        <dsp:cNvSpPr/>
      </dsp:nvSpPr>
      <dsp:spPr>
        <a:xfrm>
          <a:off x="7439718" y="413474"/>
          <a:ext cx="3257575" cy="3610838"/>
        </a:xfrm>
        <a:prstGeom prst="rect">
          <a:avLst/>
        </a:prstGeom>
        <a:solidFill>
          <a:schemeClr val="accent3">
            <a:alpha val="90000"/>
          </a:schemeClr>
        </a:solidFill>
        <a:ln w="9525" cap="flat" cmpd="sng" algn="ctr">
          <a:solidFill>
            <a:srgbClr val="3A81BA">
              <a:alpha val="90000"/>
              <a:tint val="40000"/>
              <a:hueOff val="0"/>
              <a:satOff val="0"/>
              <a:lumOff val="0"/>
              <a:alphaOff val="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Arial"/>
              <a:ea typeface="+mn-ea"/>
              <a:cs typeface="+mn-cs"/>
            </a:rPr>
            <a:t>Hilton is subject to stringent US labor rules yet has access to customer data including demographics and spending habits.</a:t>
          </a:r>
        </a:p>
        <a:p>
          <a:pPr marL="114300" lvl="1" indent="-114300" algn="l"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Arial"/>
              <a:ea typeface="+mn-ea"/>
              <a:cs typeface="+mn-cs"/>
            </a:rPr>
            <a:t>Additionally, it must make sure that visitors are not treated unfairly or prejudiced against, and that they may sue if this does not happen.</a:t>
          </a:r>
        </a:p>
        <a:p>
          <a:pPr marL="114300" lvl="1" indent="-114300" algn="l" defTabSz="622300">
            <a:lnSpc>
              <a:spcPct val="90000"/>
            </a:lnSpc>
            <a:spcBef>
              <a:spcPct val="0"/>
            </a:spcBef>
            <a:spcAft>
              <a:spcPct val="15000"/>
            </a:spcAft>
            <a:buChar char="•"/>
          </a:pPr>
          <a:r>
            <a:rPr lang="en-US" sz="1400" kern="1200" dirty="0">
              <a:solidFill>
                <a:srgbClr val="000000">
                  <a:hueOff val="0"/>
                  <a:satOff val="0"/>
                  <a:lumOff val="0"/>
                  <a:alphaOff val="0"/>
                </a:srgbClr>
              </a:solidFill>
              <a:latin typeface="Arial"/>
              <a:ea typeface="+mn-ea"/>
              <a:cs typeface="+mn-cs"/>
            </a:rPr>
            <a:t>The privacy of Hilton's guests must be safeguarded.</a:t>
          </a:r>
        </a:p>
      </dsp:txBody>
      <dsp:txXfrm>
        <a:off x="7439718" y="413474"/>
        <a:ext cx="3257575" cy="361083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4.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8ACB94-B6B2-4FE4-B82D-43767E48C07E}" type="datetimeFigureOut">
              <a:rPr lang="en-US" smtClean="0"/>
              <a:t>5/31/2024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A1138A-AC6A-429E-B719-557D91EFBF25}" type="slidenum">
              <a:rPr lang="en-US" smtClean="0"/>
              <a:t>‹#›</a:t>
            </a:fld>
            <a:endParaRPr lang="en-US" dirty="0"/>
          </a:p>
        </p:txBody>
      </p:sp>
    </p:spTree>
    <p:extLst>
      <p:ext uri="{BB962C8B-B14F-4D97-AF65-F5344CB8AC3E}">
        <p14:creationId xmlns:p14="http://schemas.microsoft.com/office/powerpoint/2010/main" val="3860326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A1138A-AC6A-429E-B719-557D91EFBF25}" type="slidenum">
              <a:rPr lang="en-US" smtClean="0"/>
              <a:t>2</a:t>
            </a:fld>
            <a:endParaRPr lang="en-US" dirty="0"/>
          </a:p>
        </p:txBody>
      </p:sp>
    </p:spTree>
    <p:extLst>
      <p:ext uri="{BB962C8B-B14F-4D97-AF65-F5344CB8AC3E}">
        <p14:creationId xmlns:p14="http://schemas.microsoft.com/office/powerpoint/2010/main" val="2367008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A1138A-AC6A-429E-B719-557D91EFBF25}" type="slidenum">
              <a:rPr lang="en-US" smtClean="0"/>
              <a:t>4</a:t>
            </a:fld>
            <a:endParaRPr lang="en-US" dirty="0"/>
          </a:p>
        </p:txBody>
      </p:sp>
    </p:spTree>
    <p:extLst>
      <p:ext uri="{BB962C8B-B14F-4D97-AF65-F5344CB8AC3E}">
        <p14:creationId xmlns:p14="http://schemas.microsoft.com/office/powerpoint/2010/main" val="1044564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A1138A-AC6A-429E-B719-557D91EFBF2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36895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6D0A7B63-EE2A-499D-85DF-15B6FB8CA053}" type="datetimeFigureOut">
              <a:rPr lang="en-US" smtClean="0"/>
              <a:t>5/31/2024</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1344520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3956724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6D0A7B63-EE2A-499D-85DF-15B6FB8CA053}" type="datetimeFigureOut">
              <a:rPr lang="en-US" smtClean="0"/>
              <a:t>5/31/2024</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22558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1212282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3143228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92396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2208912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3745156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3830670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3895238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6D0A7B63-EE2A-499D-85DF-15B6FB8CA053}" type="datetimeFigureOut">
              <a:rPr lang="en-US" smtClean="0"/>
              <a:t>5/31/2024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31555944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6D0A7B63-EE2A-499D-85DF-15B6FB8CA053}" type="datetimeFigureOut">
              <a:rPr lang="en-US" smtClean="0"/>
              <a:t>5/31/2024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82DD952-63E8-4364-9D4F-C32F63586B0D}"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728822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6D0A7B63-EE2A-499D-85DF-15B6FB8CA053}" type="datetimeFigureOut">
              <a:rPr lang="en-US" smtClean="0"/>
              <a:t>5/31/2024</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8960603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660538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2524317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0A7B63-EE2A-499D-85DF-15B6FB8CA053}" type="datetimeFigureOut">
              <a:rPr lang="en-US" smtClean="0"/>
              <a:t>5/31/2024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2015337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6D0A7B63-EE2A-499D-85DF-15B6FB8CA053}" type="datetimeFigureOut">
              <a:rPr lang="en-US" smtClean="0"/>
              <a:t>5/31/2024</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382DD952-63E8-4364-9D4F-C32F63586B0D}" type="slidenum">
              <a:rPr lang="en-US" smtClean="0"/>
              <a:t>‹#›</a:t>
            </a:fld>
            <a:endParaRPr lang="en-US" dirty="0"/>
          </a:p>
        </p:txBody>
      </p:sp>
    </p:spTree>
    <p:extLst>
      <p:ext uri="{BB962C8B-B14F-4D97-AF65-F5344CB8AC3E}">
        <p14:creationId xmlns:p14="http://schemas.microsoft.com/office/powerpoint/2010/main" val="781550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0A7B63-EE2A-499D-85DF-15B6FB8CA053}" type="datetimeFigureOut">
              <a:rPr lang="en-US" smtClean="0"/>
              <a:t>5/31/2024</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82DD952-63E8-4364-9D4F-C32F63586B0D}" type="slidenum">
              <a:rPr lang="en-US" smtClean="0"/>
              <a:t>‹#›</a:t>
            </a:fld>
            <a:endParaRPr lang="en-US" dirty="0"/>
          </a:p>
        </p:txBody>
      </p:sp>
    </p:spTree>
    <p:extLst>
      <p:ext uri="{BB962C8B-B14F-4D97-AF65-F5344CB8AC3E}">
        <p14:creationId xmlns:p14="http://schemas.microsoft.com/office/powerpoint/2010/main" val="546091585"/>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svg"/><Relationship Id="rId3" Type="http://schemas.openxmlformats.org/officeDocument/2006/relationships/image" Target="../media/image4.svg"/><Relationship Id="rId7" Type="http://schemas.openxmlformats.org/officeDocument/2006/relationships/image" Target="../media/image8.sv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image" Target="../media/image6.sv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48BF9-3B25-4697-818A-1C517B60AC1B}"/>
              </a:ext>
            </a:extLst>
          </p:cNvPr>
          <p:cNvSpPr>
            <a:spLocks noGrp="1"/>
          </p:cNvSpPr>
          <p:nvPr>
            <p:ph type="ctrTitle"/>
          </p:nvPr>
        </p:nvSpPr>
        <p:spPr>
          <a:xfrm>
            <a:off x="1524000" y="1828763"/>
            <a:ext cx="9144000" cy="3200474"/>
          </a:xfrm>
        </p:spPr>
        <p:txBody>
          <a:bodyPr>
            <a:normAutofit fontScale="90000"/>
          </a:bodyPr>
          <a:lstStyle/>
          <a:p>
            <a:pPr marL="0" marR="0">
              <a:lnSpc>
                <a:spcPct val="150000"/>
              </a:lnSpc>
              <a:spcBef>
                <a:spcPts val="0"/>
              </a:spcBef>
              <a:spcAft>
                <a:spcPts val="800"/>
              </a:spcAft>
            </a:pPr>
            <a:br>
              <a:rPr lang="en-US"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br>
              <a:rPr lang="en-US"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br>
              <a:rPr lang="en-US"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br>
              <a:rPr lang="en-US"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r>
              <a:rPr lang="en-US"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Module Code: BMIH6001</a:t>
            </a:r>
            <a:br>
              <a:rPr lang="en-US" sz="27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r>
              <a:rPr lang="en-US"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Module: Contemporary Themes in the Hotel and Hospitality Sector </a:t>
            </a:r>
            <a:br>
              <a:rPr lang="en-US" sz="27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r>
              <a:rPr lang="en-US"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Option 3: </a:t>
            </a:r>
            <a:r>
              <a:rPr lang="en-GB" sz="27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Personalisatio</a:t>
            </a:r>
            <a:r>
              <a:rPr lang="en-GB" sz="27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n</a:t>
            </a:r>
            <a:br>
              <a:rPr lang="en-US" sz="54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endParaRPr lang="en-US" dirty="0"/>
          </a:p>
        </p:txBody>
      </p:sp>
      <p:sp>
        <p:nvSpPr>
          <p:cNvPr id="3" name="TextBox 2">
            <a:extLst>
              <a:ext uri="{FF2B5EF4-FFF2-40B4-BE49-F238E27FC236}">
                <a16:creationId xmlns:a16="http://schemas.microsoft.com/office/drawing/2014/main" id="{85D27A3D-057B-6776-469A-029ED15D8AC1}"/>
              </a:ext>
            </a:extLst>
          </p:cNvPr>
          <p:cNvSpPr txBox="1"/>
          <p:nvPr/>
        </p:nvSpPr>
        <p:spPr>
          <a:xfrm>
            <a:off x="1602557" y="4034672"/>
            <a:ext cx="8239027" cy="369332"/>
          </a:xfrm>
          <a:prstGeom prst="rect">
            <a:avLst/>
          </a:prstGeom>
          <a:noFill/>
        </p:spPr>
        <p:txBody>
          <a:bodyPr wrap="square" rtlCol="0">
            <a:spAutoFit/>
          </a:bodyPr>
          <a:lstStyle/>
          <a:p>
            <a:r>
              <a:rPr lang="en-GB" dirty="0"/>
              <a:t>Md Zahirul Haque</a:t>
            </a:r>
          </a:p>
        </p:txBody>
      </p:sp>
    </p:spTree>
    <p:extLst>
      <p:ext uri="{BB962C8B-B14F-4D97-AF65-F5344CB8AC3E}">
        <p14:creationId xmlns:p14="http://schemas.microsoft.com/office/powerpoint/2010/main" val="1247466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29688-8A7A-43F0-B2E2-63B0AE76852B}"/>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5A02D120-9163-44CC-B91A-D9A7D4816F93}"/>
              </a:ext>
            </a:extLst>
          </p:cNvPr>
          <p:cNvSpPr>
            <a:spLocks noGrp="1"/>
          </p:cNvSpPr>
          <p:nvPr>
            <p:ph idx="1"/>
          </p:nvPr>
        </p:nvSpPr>
        <p:spPr/>
        <p:txBody>
          <a:bodyPr/>
          <a:lstStyle/>
          <a:p>
            <a:pPr marL="0" indent="0">
              <a:buNone/>
            </a:pPr>
            <a:endParaRPr lang="en-US" dirty="0"/>
          </a:p>
          <a:p>
            <a:endParaRPr lang="en-US" dirty="0"/>
          </a:p>
          <a:p>
            <a:endParaRPr lang="en-US" dirty="0"/>
          </a:p>
        </p:txBody>
      </p:sp>
      <p:graphicFrame>
        <p:nvGraphicFramePr>
          <p:cNvPr id="5" name="Diagram 4">
            <a:extLst>
              <a:ext uri="{FF2B5EF4-FFF2-40B4-BE49-F238E27FC236}">
                <a16:creationId xmlns:a16="http://schemas.microsoft.com/office/drawing/2014/main" id="{376E7A23-78D0-47D0-B949-C77A3716CE3C}"/>
              </a:ext>
            </a:extLst>
          </p:cNvPr>
          <p:cNvGraphicFramePr/>
          <p:nvPr>
            <p:extLst>
              <p:ext uri="{D42A27DB-BD31-4B8C-83A1-F6EECF244321}">
                <p14:modId xmlns:p14="http://schemas.microsoft.com/office/powerpoint/2010/main" val="471577550"/>
              </p:ext>
            </p:extLst>
          </p:nvPr>
        </p:nvGraphicFramePr>
        <p:xfrm>
          <a:off x="1805745" y="770030"/>
          <a:ext cx="970045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5907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0B742E9C-65C9-4523-A837-347447E92B55}"/>
              </a:ext>
            </a:extLst>
          </p:cNvPr>
          <p:cNvGraphicFramePr>
            <a:graphicFrameLocks noGrp="1"/>
          </p:cNvGraphicFramePr>
          <p:nvPr>
            <p:ph idx="1"/>
            <p:extLst>
              <p:ext uri="{D42A27DB-BD31-4B8C-83A1-F6EECF244321}">
                <p14:modId xmlns:p14="http://schemas.microsoft.com/office/powerpoint/2010/main" val="1167038632"/>
              </p:ext>
            </p:extLst>
          </p:nvPr>
        </p:nvGraphicFramePr>
        <p:xfrm>
          <a:off x="685800" y="1139483"/>
          <a:ext cx="10820400" cy="5078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D50527B2-2D36-439B-AC39-EE005EC43C27}"/>
              </a:ext>
            </a:extLst>
          </p:cNvPr>
          <p:cNvSpPr/>
          <p:nvPr/>
        </p:nvSpPr>
        <p:spPr>
          <a:xfrm>
            <a:off x="5100047" y="492805"/>
            <a:ext cx="3713870" cy="8159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904901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07208-1646-45D0-BE3D-B756F25D78E0}"/>
              </a:ext>
            </a:extLst>
          </p:cNvPr>
          <p:cNvSpPr>
            <a:spLocks noGrp="1"/>
          </p:cNvSpPr>
          <p:nvPr>
            <p:ph type="title"/>
          </p:nvPr>
        </p:nvSpPr>
        <p:spPr/>
        <p:txBody>
          <a:bodyPr>
            <a:normAutofit fontScale="90000"/>
          </a:bodyPr>
          <a:lstStyle/>
          <a:p>
            <a:pPr marL="0" marR="0">
              <a:lnSpc>
                <a:spcPct val="150000"/>
              </a:lnSpc>
              <a:spcBef>
                <a:spcPts val="1200"/>
              </a:spcBef>
              <a:spcAft>
                <a:spcPts val="0"/>
              </a:spcAft>
            </a:pP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Overview of literature </a:t>
            </a: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78CDB20-0653-40AF-BEEA-7FF6DD872074}"/>
              </a:ext>
            </a:extLst>
          </p:cNvPr>
          <p:cNvSpPr>
            <a:spLocks noGrp="1"/>
          </p:cNvSpPr>
          <p:nvPr>
            <p:ph idx="1"/>
          </p:nvPr>
        </p:nvSpPr>
        <p:spPr>
          <a:xfrm>
            <a:off x="379828" y="1804183"/>
            <a:ext cx="10898398" cy="4642338"/>
          </a:xfrm>
        </p:spPr>
        <p:txBody>
          <a:bodyPr/>
          <a:lstStyle/>
          <a:p>
            <a:pPr marL="0" marR="0" lvl="0" indent="0" algn="l" defTabSz="914400" rtl="0" eaLnBrk="1" fontAlgn="auto" latinLnBrk="0" hangingPunct="1">
              <a:lnSpc>
                <a:spcPct val="120000"/>
              </a:lnSpc>
              <a:spcBef>
                <a:spcPts val="1000"/>
              </a:spcBef>
              <a:spcAft>
                <a:spcPts val="0"/>
              </a:spcAft>
              <a:buClr>
                <a:prstClr val="black"/>
              </a:buClr>
              <a:buSzTx/>
              <a:buNone/>
              <a:tabLst/>
              <a:defRPr/>
            </a:pPr>
            <a:endParaRPr kumimoji="0" lang="en-US" sz="2000" b="0" i="0" u="none" strike="noStrike" kern="1200" cap="all" spc="0" normalizeH="0" baseline="0" noProof="0" dirty="0">
              <a:ln>
                <a:noFill/>
              </a:ln>
              <a:solidFill>
                <a:prstClr val="black"/>
              </a:solidFill>
              <a:effectLst/>
              <a:uLnTx/>
              <a:uFillTx/>
              <a:latin typeface="Tw Cen MT" panose="020B0602020104020603"/>
              <a:ea typeface="+mn-ea"/>
              <a:cs typeface="+mn-cs"/>
            </a:endParaRPr>
          </a:p>
          <a:p>
            <a:endParaRPr lang="en-US" dirty="0"/>
          </a:p>
        </p:txBody>
      </p:sp>
      <p:graphicFrame>
        <p:nvGraphicFramePr>
          <p:cNvPr id="4" name="Diagram 3">
            <a:extLst>
              <a:ext uri="{FF2B5EF4-FFF2-40B4-BE49-F238E27FC236}">
                <a16:creationId xmlns:a16="http://schemas.microsoft.com/office/drawing/2014/main" id="{9707E79D-C68C-4712-9A56-4CFDDBBA8448}"/>
              </a:ext>
            </a:extLst>
          </p:cNvPr>
          <p:cNvGraphicFramePr/>
          <p:nvPr>
            <p:extLst>
              <p:ext uri="{D42A27DB-BD31-4B8C-83A1-F6EECF244321}">
                <p14:modId xmlns:p14="http://schemas.microsoft.com/office/powerpoint/2010/main" val="2865010240"/>
              </p:ext>
            </p:extLst>
          </p:nvPr>
        </p:nvGraphicFramePr>
        <p:xfrm>
          <a:off x="1941397" y="1804183"/>
          <a:ext cx="9564803" cy="4561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5177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07208-1646-45D0-BE3D-B756F25D78E0}"/>
              </a:ext>
            </a:extLst>
          </p:cNvPr>
          <p:cNvSpPr>
            <a:spLocks noGrp="1"/>
          </p:cNvSpPr>
          <p:nvPr>
            <p:ph type="title"/>
          </p:nvPr>
        </p:nvSpPr>
        <p:spPr/>
        <p:txBody>
          <a:bodyPr>
            <a:normAutofit fontScale="90000"/>
          </a:bodyPr>
          <a:lstStyle/>
          <a:p>
            <a:pPr marL="0" marR="0">
              <a:lnSpc>
                <a:spcPct val="150000"/>
              </a:lnSpc>
              <a:spcBef>
                <a:spcPts val="1200"/>
              </a:spcBef>
              <a:spcAft>
                <a:spcPts val="0"/>
              </a:spcAft>
            </a:pP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Overview of literature </a:t>
            </a: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78CDB20-0653-40AF-BEEA-7FF6DD872074}"/>
              </a:ext>
            </a:extLst>
          </p:cNvPr>
          <p:cNvSpPr>
            <a:spLocks noGrp="1"/>
          </p:cNvSpPr>
          <p:nvPr>
            <p:ph idx="1"/>
          </p:nvPr>
        </p:nvSpPr>
        <p:spPr>
          <a:xfrm>
            <a:off x="379828" y="1804183"/>
            <a:ext cx="10898398" cy="4642338"/>
          </a:xfrm>
        </p:spPr>
        <p:txBody>
          <a:bodyPr/>
          <a:lstStyle/>
          <a:p>
            <a:pPr marL="0" marR="0" lvl="0" indent="0" algn="l" defTabSz="914400" rtl="0" eaLnBrk="1" fontAlgn="auto" latinLnBrk="0" hangingPunct="1">
              <a:lnSpc>
                <a:spcPct val="120000"/>
              </a:lnSpc>
              <a:spcBef>
                <a:spcPts val="1000"/>
              </a:spcBef>
              <a:spcAft>
                <a:spcPts val="0"/>
              </a:spcAft>
              <a:buClr>
                <a:prstClr val="black"/>
              </a:buClr>
              <a:buSzTx/>
              <a:buNone/>
              <a:tabLst/>
              <a:defRPr/>
            </a:pPr>
            <a:endParaRPr kumimoji="0" lang="en-US" sz="2000" b="0" i="0" u="none" strike="noStrike" kern="1200" cap="all" spc="0" normalizeH="0" baseline="0" noProof="0" dirty="0">
              <a:ln>
                <a:noFill/>
              </a:ln>
              <a:solidFill>
                <a:prstClr val="black"/>
              </a:solidFill>
              <a:effectLst/>
              <a:uLnTx/>
              <a:uFillTx/>
              <a:latin typeface="Tw Cen MT" panose="020B0602020104020603"/>
              <a:ea typeface="+mn-ea"/>
              <a:cs typeface="+mn-cs"/>
            </a:endParaRPr>
          </a:p>
          <a:p>
            <a:endParaRPr lang="en-US" dirty="0"/>
          </a:p>
        </p:txBody>
      </p:sp>
      <p:graphicFrame>
        <p:nvGraphicFramePr>
          <p:cNvPr id="4" name="Diagram 3">
            <a:extLst>
              <a:ext uri="{FF2B5EF4-FFF2-40B4-BE49-F238E27FC236}">
                <a16:creationId xmlns:a16="http://schemas.microsoft.com/office/drawing/2014/main" id="{9707E79D-C68C-4712-9A56-4CFDDBBA8448}"/>
              </a:ext>
            </a:extLst>
          </p:cNvPr>
          <p:cNvGraphicFramePr/>
          <p:nvPr>
            <p:extLst>
              <p:ext uri="{D42A27DB-BD31-4B8C-83A1-F6EECF244321}">
                <p14:modId xmlns:p14="http://schemas.microsoft.com/office/powerpoint/2010/main" val="2520143602"/>
              </p:ext>
            </p:extLst>
          </p:nvPr>
        </p:nvGraphicFramePr>
        <p:xfrm>
          <a:off x="2032000" y="1885071"/>
          <a:ext cx="9474200" cy="4561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7210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1A00C-C94D-496A-9A0E-1B52B0B59630}"/>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PESTEL Analysis</a:t>
            </a:r>
          </a:p>
        </p:txBody>
      </p:sp>
      <p:sp>
        <p:nvSpPr>
          <p:cNvPr id="3" name="Content Placeholder 2">
            <a:extLst>
              <a:ext uri="{FF2B5EF4-FFF2-40B4-BE49-F238E27FC236}">
                <a16:creationId xmlns:a16="http://schemas.microsoft.com/office/drawing/2014/main" id="{661BE372-2470-442F-A71D-4DD885B5F4E7}"/>
              </a:ext>
            </a:extLst>
          </p:cNvPr>
          <p:cNvSpPr>
            <a:spLocks noGrp="1"/>
          </p:cNvSpPr>
          <p:nvPr>
            <p:ph idx="1"/>
          </p:nvPr>
        </p:nvSpPr>
        <p:spPr/>
        <p:txBody>
          <a:bodyPr/>
          <a:lstStyle/>
          <a:p>
            <a:endParaRPr lang="en-US" dirty="0"/>
          </a:p>
        </p:txBody>
      </p:sp>
      <p:graphicFrame>
        <p:nvGraphicFramePr>
          <p:cNvPr id="5" name="Diagram 4">
            <a:extLst>
              <a:ext uri="{FF2B5EF4-FFF2-40B4-BE49-F238E27FC236}">
                <a16:creationId xmlns:a16="http://schemas.microsoft.com/office/drawing/2014/main" id="{F80AA8DA-D603-4994-9C9F-1FD0705AF0C7}"/>
              </a:ext>
            </a:extLst>
          </p:cNvPr>
          <p:cNvGraphicFramePr/>
          <p:nvPr>
            <p:extLst>
              <p:ext uri="{D42A27DB-BD31-4B8C-83A1-F6EECF244321}">
                <p14:modId xmlns:p14="http://schemas.microsoft.com/office/powerpoint/2010/main" val="1301956620"/>
              </p:ext>
            </p:extLst>
          </p:nvPr>
        </p:nvGraphicFramePr>
        <p:xfrm>
          <a:off x="685800" y="2194560"/>
          <a:ext cx="10498015" cy="41612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8090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CD178-89B8-40B5-BCA4-32402A26CF8F}"/>
              </a:ext>
            </a:extLst>
          </p:cNvPr>
          <p:cNvSpPr>
            <a:spLocks noGrp="1"/>
          </p:cNvSpPr>
          <p:nvPr>
            <p:ph type="title"/>
          </p:nvPr>
        </p:nvSpPr>
        <p:spPr/>
        <p:txBody>
          <a:bodyPr/>
          <a:lstStyle/>
          <a:p>
            <a:r>
              <a:rPr kumimoji="0" lang="en-US" sz="4000" b="1" i="0" u="none" strike="noStrike" kern="1200" cap="all"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PESTEL Analysis</a:t>
            </a:r>
            <a:endParaRPr lang="en-US" dirty="0"/>
          </a:p>
        </p:txBody>
      </p:sp>
      <p:graphicFrame>
        <p:nvGraphicFramePr>
          <p:cNvPr id="4" name="Content Placeholder 3">
            <a:extLst>
              <a:ext uri="{FF2B5EF4-FFF2-40B4-BE49-F238E27FC236}">
                <a16:creationId xmlns:a16="http://schemas.microsoft.com/office/drawing/2014/main" id="{2E090165-F17A-4BCA-8DCF-9B4D7DFA66A8}"/>
              </a:ext>
            </a:extLst>
          </p:cNvPr>
          <p:cNvGraphicFramePr>
            <a:graphicFrameLocks noGrp="1"/>
          </p:cNvGraphicFramePr>
          <p:nvPr>
            <p:ph idx="1"/>
            <p:extLst>
              <p:ext uri="{D42A27DB-BD31-4B8C-83A1-F6EECF244321}">
                <p14:modId xmlns:p14="http://schemas.microsoft.com/office/powerpoint/2010/main" val="2321089191"/>
              </p:ext>
            </p:extLst>
          </p:nvPr>
        </p:nvGraphicFramePr>
        <p:xfrm>
          <a:off x="685800" y="2193925"/>
          <a:ext cx="10820400" cy="4024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5538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4BB81-68F5-4DA6-B036-397BAFDA81D8}"/>
              </a:ext>
            </a:extLst>
          </p:cNvPr>
          <p:cNvSpPr>
            <a:spLocks noGrp="1"/>
          </p:cNvSpPr>
          <p:nvPr>
            <p:ph type="title"/>
          </p:nvPr>
        </p:nvSpPr>
        <p:spPr>
          <a:xfrm>
            <a:off x="562708" y="618517"/>
            <a:ext cx="11043137" cy="1596177"/>
          </a:xfrm>
        </p:spPr>
        <p:txBody>
          <a:bodyPr>
            <a:normAutofit fontScale="90000"/>
          </a:bodyPr>
          <a:lstStyle/>
          <a:p>
            <a:pPr marL="0" marR="0">
              <a:lnSpc>
                <a:spcPct val="150000"/>
              </a:lnSpc>
              <a:spcBef>
                <a:spcPts val="0"/>
              </a:spcBef>
              <a:spcAft>
                <a:spcPts val="800"/>
              </a:spcAft>
              <a:tabLst>
                <a:tab pos="1371600" algn="l"/>
              </a:tabLst>
            </a:pPr>
            <a:br>
              <a:rPr lang="en-GB" sz="3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GB"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Personalisation issues that have been</a:t>
            </a:r>
            <a:br>
              <a:rPr lang="en-GB"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GB"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identified through PESTEL analysis in the Hilton</a:t>
            </a:r>
            <a:br>
              <a:rPr lang="en-US" sz="3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endParaRPr lang="en-US" dirty="0"/>
          </a:p>
        </p:txBody>
      </p:sp>
      <p:graphicFrame>
        <p:nvGraphicFramePr>
          <p:cNvPr id="5" name="Content Placeholder 4">
            <a:extLst>
              <a:ext uri="{FF2B5EF4-FFF2-40B4-BE49-F238E27FC236}">
                <a16:creationId xmlns:a16="http://schemas.microsoft.com/office/drawing/2014/main" id="{B813268F-8AD9-439E-A3C4-A03C1FFB8E2A}"/>
              </a:ext>
            </a:extLst>
          </p:cNvPr>
          <p:cNvGraphicFramePr>
            <a:graphicFrameLocks noGrp="1"/>
          </p:cNvGraphicFramePr>
          <p:nvPr>
            <p:ph idx="1"/>
            <p:extLst>
              <p:ext uri="{D42A27DB-BD31-4B8C-83A1-F6EECF244321}">
                <p14:modId xmlns:p14="http://schemas.microsoft.com/office/powerpoint/2010/main" val="1420038635"/>
              </p:ext>
            </p:extLst>
          </p:nvPr>
        </p:nvGraphicFramePr>
        <p:xfrm>
          <a:off x="787791" y="2281083"/>
          <a:ext cx="10367889" cy="3613280"/>
        </p:xfrm>
        <a:graphic>
          <a:graphicData uri="http://schemas.openxmlformats.org/drawingml/2006/table">
            <a:tbl>
              <a:tblPr firstRow="1" firstCol="1" bandRow="1"/>
              <a:tblGrid>
                <a:gridCol w="1903530">
                  <a:extLst>
                    <a:ext uri="{9D8B030D-6E8A-4147-A177-3AD203B41FA5}">
                      <a16:colId xmlns:a16="http://schemas.microsoft.com/office/drawing/2014/main" val="1490842441"/>
                    </a:ext>
                  </a:extLst>
                </a:gridCol>
                <a:gridCol w="8464359">
                  <a:extLst>
                    <a:ext uri="{9D8B030D-6E8A-4147-A177-3AD203B41FA5}">
                      <a16:colId xmlns:a16="http://schemas.microsoft.com/office/drawing/2014/main" val="3861391445"/>
                    </a:ext>
                  </a:extLst>
                </a:gridCol>
              </a:tblGrid>
              <a:tr h="480211">
                <a:tc>
                  <a:txBody>
                    <a:bodyPr/>
                    <a:lstStyle/>
                    <a:p>
                      <a:pPr marL="0" marR="0" algn="ctr">
                        <a:lnSpc>
                          <a:spcPct val="150000"/>
                        </a:lnSpc>
                        <a:spcBef>
                          <a:spcPts val="0"/>
                        </a:spcBef>
                        <a:spcAft>
                          <a:spcPts val="0"/>
                        </a:spcAft>
                        <a:tabLst>
                          <a:tab pos="1371600" algn="l"/>
                        </a:tabLst>
                      </a:pPr>
                      <a:r>
                        <a:rPr lang="en-GB"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Issues</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0" marR="0" algn="ctr">
                        <a:lnSpc>
                          <a:spcPct val="150000"/>
                        </a:lnSpc>
                        <a:spcBef>
                          <a:spcPts val="0"/>
                        </a:spcBef>
                        <a:spcAft>
                          <a:spcPts val="0"/>
                        </a:spcAft>
                        <a:tabLst>
                          <a:tab pos="1371600" algn="l"/>
                        </a:tabLst>
                      </a:pPr>
                      <a:r>
                        <a:rPr lang="en-GB"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Explanation</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val="1470659574"/>
                  </a:ext>
                </a:extLst>
              </a:tr>
              <a:tr h="1025683">
                <a:tc>
                  <a:txBody>
                    <a:bodyPr/>
                    <a:lstStyle/>
                    <a:p>
                      <a:pPr marL="0" marR="0" algn="ctr">
                        <a:lnSpc>
                          <a:spcPct val="150000"/>
                        </a:lnSpc>
                        <a:spcBef>
                          <a:spcPts val="0"/>
                        </a:spcBef>
                        <a:spcAft>
                          <a:spcPts val="0"/>
                        </a:spcAft>
                        <a:tabLst>
                          <a:tab pos="1371600" algn="l"/>
                        </a:tabLst>
                      </a:pPr>
                      <a:r>
                        <a:rPr lang="en-GB"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Welcoming services</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342900" marR="0" lvl="0" indent="-342900" algn="ctr">
                        <a:lnSpc>
                          <a:spcPct val="150000"/>
                        </a:lnSpc>
                        <a:spcBef>
                          <a:spcPts val="0"/>
                        </a:spcBef>
                        <a:spcAft>
                          <a:spcPts val="0"/>
                        </a:spcAft>
                        <a:buFont typeface="Symbol" panose="05050102010706020507" pitchFamily="18" charset="2"/>
                        <a:buChar char=""/>
                        <a:tabLst>
                          <a:tab pos="1371600"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hotel cannot manage to send labours with name cards and flowers to welcome guests which dissatisfies guests. </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6100081"/>
                  </a:ext>
                </a:extLst>
              </a:tr>
              <a:tr h="1053693">
                <a:tc>
                  <a:txBody>
                    <a:bodyPr/>
                    <a:lstStyle/>
                    <a:p>
                      <a:pPr marL="0" marR="0" algn="ctr">
                        <a:lnSpc>
                          <a:spcPct val="150000"/>
                        </a:lnSpc>
                        <a:spcBef>
                          <a:spcPts val="0"/>
                        </a:spcBef>
                        <a:spcAft>
                          <a:spcPts val="0"/>
                        </a:spcAft>
                        <a:tabLst>
                          <a:tab pos="1371600" algn="l"/>
                        </a:tabLst>
                      </a:pPr>
                      <a:r>
                        <a:rPr lang="en-GB"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Amenities-related problem</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342900" marR="0" lvl="0" indent="-342900" algn="ctr">
                        <a:lnSpc>
                          <a:spcPct val="150000"/>
                        </a:lnSpc>
                        <a:spcBef>
                          <a:spcPts val="0"/>
                        </a:spcBef>
                        <a:spcAft>
                          <a:spcPts val="0"/>
                        </a:spcAft>
                        <a:buFont typeface="Symbol" panose="05050102010706020507" pitchFamily="18" charset="2"/>
                        <a:buChar char=""/>
                        <a:tabLst>
                          <a:tab pos="1371600"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bed, the couch, the desk, the nightstand, the television, and the lights for the tables are needed to be sufficient and updated enough </a:t>
                      </a:r>
                      <a:r>
                        <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Chiang, 2006).</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0372717"/>
                  </a:ext>
                </a:extLst>
              </a:tr>
              <a:tr h="1053693">
                <a:tc>
                  <a:txBody>
                    <a:bodyPr/>
                    <a:lstStyle/>
                    <a:p>
                      <a:pPr marL="0" marR="0" algn="ctr">
                        <a:lnSpc>
                          <a:spcPct val="150000"/>
                        </a:lnSpc>
                        <a:spcBef>
                          <a:spcPts val="0"/>
                        </a:spcBef>
                        <a:spcAft>
                          <a:spcPts val="0"/>
                        </a:spcAft>
                        <a:tabLst>
                          <a:tab pos="1371600" algn="l"/>
                        </a:tabLst>
                      </a:pPr>
                      <a:r>
                        <a:rPr lang="en-GB"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Shortage of personnel</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342900" marR="0" lvl="0" indent="-342900" algn="ctr">
                        <a:lnSpc>
                          <a:spcPct val="150000"/>
                        </a:lnSpc>
                        <a:spcBef>
                          <a:spcPts val="0"/>
                        </a:spcBef>
                        <a:spcAft>
                          <a:spcPts val="0"/>
                        </a:spcAft>
                        <a:buFont typeface="Symbol" panose="05050102010706020507" pitchFamily="18" charset="2"/>
                        <a:buChar char=""/>
                        <a:tabLst>
                          <a:tab pos="1371600"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satisfy the ever-increasing demand for services, the personnel of the firm has to be significantly expanded by fifty individuals.</a:t>
                      </a:r>
                      <a:endPar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4480346"/>
                  </a:ext>
                </a:extLst>
              </a:tr>
            </a:tbl>
          </a:graphicData>
        </a:graphic>
      </p:graphicFrame>
    </p:spTree>
    <p:extLst>
      <p:ext uri="{BB962C8B-B14F-4D97-AF65-F5344CB8AC3E}">
        <p14:creationId xmlns:p14="http://schemas.microsoft.com/office/powerpoint/2010/main" val="3963542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4BB81-68F5-4DA6-B036-397BAFDA81D8}"/>
              </a:ext>
            </a:extLst>
          </p:cNvPr>
          <p:cNvSpPr>
            <a:spLocks noGrp="1"/>
          </p:cNvSpPr>
          <p:nvPr>
            <p:ph type="title"/>
          </p:nvPr>
        </p:nvSpPr>
        <p:spPr>
          <a:xfrm>
            <a:off x="562708" y="618517"/>
            <a:ext cx="11043137" cy="1596177"/>
          </a:xfrm>
        </p:spPr>
        <p:txBody>
          <a:bodyPr>
            <a:normAutofit fontScale="90000"/>
          </a:bodyPr>
          <a:lstStyle/>
          <a:p>
            <a:pPr marL="0" marR="0">
              <a:lnSpc>
                <a:spcPct val="150000"/>
              </a:lnSpc>
              <a:spcBef>
                <a:spcPts val="0"/>
              </a:spcBef>
              <a:spcAft>
                <a:spcPts val="800"/>
              </a:spcAft>
              <a:tabLst>
                <a:tab pos="1371600" algn="l"/>
              </a:tabLst>
            </a:pPr>
            <a:br>
              <a:rPr lang="en-GB" sz="3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GB"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Personalisation issues that have been</a:t>
            </a:r>
            <a:br>
              <a:rPr lang="en-GB"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GB"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identified through PESTEL analysis in the Hilton</a:t>
            </a:r>
            <a:br>
              <a:rPr lang="en-US" sz="3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br>
            <a:endParaRPr lang="en-US" dirty="0"/>
          </a:p>
        </p:txBody>
      </p:sp>
      <p:graphicFrame>
        <p:nvGraphicFramePr>
          <p:cNvPr id="5" name="Content Placeholder 4">
            <a:extLst>
              <a:ext uri="{FF2B5EF4-FFF2-40B4-BE49-F238E27FC236}">
                <a16:creationId xmlns:a16="http://schemas.microsoft.com/office/drawing/2014/main" id="{B813268F-8AD9-439E-A3C4-A03C1FFB8E2A}"/>
              </a:ext>
            </a:extLst>
          </p:cNvPr>
          <p:cNvGraphicFramePr>
            <a:graphicFrameLocks noGrp="1"/>
          </p:cNvGraphicFramePr>
          <p:nvPr>
            <p:ph idx="1"/>
            <p:extLst>
              <p:ext uri="{D42A27DB-BD31-4B8C-83A1-F6EECF244321}">
                <p14:modId xmlns:p14="http://schemas.microsoft.com/office/powerpoint/2010/main" val="3141391948"/>
              </p:ext>
            </p:extLst>
          </p:nvPr>
        </p:nvGraphicFramePr>
        <p:xfrm>
          <a:off x="787791" y="2281083"/>
          <a:ext cx="10367889" cy="3627348"/>
        </p:xfrm>
        <a:graphic>
          <a:graphicData uri="http://schemas.openxmlformats.org/drawingml/2006/table">
            <a:tbl>
              <a:tblPr firstRow="1" firstCol="1" bandRow="1"/>
              <a:tblGrid>
                <a:gridCol w="1903530">
                  <a:extLst>
                    <a:ext uri="{9D8B030D-6E8A-4147-A177-3AD203B41FA5}">
                      <a16:colId xmlns:a16="http://schemas.microsoft.com/office/drawing/2014/main" val="1490842441"/>
                    </a:ext>
                  </a:extLst>
                </a:gridCol>
                <a:gridCol w="8464359">
                  <a:extLst>
                    <a:ext uri="{9D8B030D-6E8A-4147-A177-3AD203B41FA5}">
                      <a16:colId xmlns:a16="http://schemas.microsoft.com/office/drawing/2014/main" val="3861391445"/>
                    </a:ext>
                  </a:extLst>
                </a:gridCol>
              </a:tblGrid>
              <a:tr h="422635">
                <a:tc>
                  <a:txBody>
                    <a:bodyPr/>
                    <a:lstStyle/>
                    <a:p>
                      <a:pPr marL="0" marR="0" algn="just">
                        <a:lnSpc>
                          <a:spcPct val="150000"/>
                        </a:lnSpc>
                        <a:spcBef>
                          <a:spcPts val="0"/>
                        </a:spcBef>
                        <a:spcAft>
                          <a:spcPts val="0"/>
                        </a:spcAft>
                        <a:tabLst>
                          <a:tab pos="1371600" algn="l"/>
                        </a:tabLst>
                      </a:pPr>
                      <a:r>
                        <a:rPr lang="en-GB"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Issues</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marL="0" marR="0" algn="just">
                        <a:lnSpc>
                          <a:spcPct val="150000"/>
                        </a:lnSpc>
                        <a:spcBef>
                          <a:spcPts val="0"/>
                        </a:spcBef>
                        <a:spcAft>
                          <a:spcPts val="0"/>
                        </a:spcAft>
                        <a:tabLst>
                          <a:tab pos="1371600" algn="l"/>
                        </a:tabLst>
                      </a:pPr>
                      <a:r>
                        <a:rPr lang="en-GB"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Explanation</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extLst>
                  <a:ext uri="{0D108BD9-81ED-4DB2-BD59-A6C34878D82A}">
                    <a16:rowId xmlns:a16="http://schemas.microsoft.com/office/drawing/2014/main" val="1470659574"/>
                  </a:ext>
                </a:extLst>
              </a:tr>
              <a:tr h="927360">
                <a:tc>
                  <a:txBody>
                    <a:bodyPr/>
                    <a:lstStyle/>
                    <a:p>
                      <a:pPr marL="0" marR="0" algn="just">
                        <a:lnSpc>
                          <a:spcPct val="150000"/>
                        </a:lnSpc>
                        <a:spcBef>
                          <a:spcPts val="0"/>
                        </a:spcBef>
                        <a:spcAft>
                          <a:spcPts val="0"/>
                        </a:spcAft>
                        <a:tabLst>
                          <a:tab pos="1371600" algn="l"/>
                        </a:tabLst>
                      </a:pPr>
                      <a:r>
                        <a:rPr lang="en-GB"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Preservation facility</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tabLst>
                          <a:tab pos="1371600" algn="l"/>
                        </a:tabLs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 of the refrigerators that are located in the in-room bars are noisy and do not perform very well when it comes to maintaining the temperature of drinks.  </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2319620460"/>
                  </a:ext>
                </a:extLst>
              </a:tr>
              <a:tr h="422635">
                <a:tc>
                  <a:txBody>
                    <a:bodyPr/>
                    <a:lstStyle/>
                    <a:p>
                      <a:pPr marL="0" marR="0" algn="just">
                        <a:lnSpc>
                          <a:spcPct val="150000"/>
                        </a:lnSpc>
                        <a:spcBef>
                          <a:spcPts val="0"/>
                        </a:spcBef>
                        <a:spcAft>
                          <a:spcPts val="0"/>
                        </a:spcAft>
                        <a:tabLst>
                          <a:tab pos="1371600" algn="l"/>
                        </a:tabLst>
                      </a:pPr>
                      <a:r>
                        <a:rPr lang="en-GB"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Fittings</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GB"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Fixtures in the toilets are quite unpleasant </a:t>
                      </a:r>
                      <a:r>
                        <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t>
                      </a:r>
                      <a:r>
                        <a:rPr lang="en-GB"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Reidhead, 2020). </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extLst>
                  <a:ext uri="{0D108BD9-81ED-4DB2-BD59-A6C34878D82A}">
                    <a16:rowId xmlns:a16="http://schemas.microsoft.com/office/drawing/2014/main" val="1661373710"/>
                  </a:ext>
                </a:extLst>
              </a:tr>
              <a:tr h="605369">
                <a:tc>
                  <a:txBody>
                    <a:bodyPr/>
                    <a:lstStyle/>
                    <a:p>
                      <a:pPr marL="0" marR="0" algn="just">
                        <a:lnSpc>
                          <a:spcPct val="150000"/>
                        </a:lnSpc>
                        <a:spcBef>
                          <a:spcPts val="0"/>
                        </a:spcBef>
                        <a:spcAft>
                          <a:spcPts val="0"/>
                        </a:spcAft>
                        <a:tabLst>
                          <a:tab pos="1371600" algn="l"/>
                        </a:tabLst>
                      </a:pPr>
                      <a:r>
                        <a:rPr lang="en-GB"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Lightings</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tabLst>
                          <a:tab pos="1371600" algn="l"/>
                        </a:tabLs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visitors noted the fact that the electrical plugs in their units were broken. </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3059384884"/>
                  </a:ext>
                </a:extLst>
              </a:tr>
              <a:tr h="1249349">
                <a:tc>
                  <a:txBody>
                    <a:bodyPr/>
                    <a:lstStyle/>
                    <a:p>
                      <a:pPr marL="0" marR="0" algn="just">
                        <a:lnSpc>
                          <a:spcPct val="150000"/>
                        </a:lnSpc>
                        <a:spcBef>
                          <a:spcPts val="0"/>
                        </a:spcBef>
                        <a:spcAft>
                          <a:spcPts val="0"/>
                        </a:spcAft>
                        <a:tabLst>
                          <a:tab pos="1371600" algn="l"/>
                        </a:tabLst>
                      </a:pPr>
                      <a:r>
                        <a:rPr lang="en-GB" sz="1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Cleanliness problem</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tabLst>
                          <a:tab pos="1371600" algn="l"/>
                        </a:tabLst>
                      </a:pP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Hilton Washington has received complaints from guests about a range of issues, one of which being an overall lack of cleanliness and service throughout their stay</a:t>
                      </a:r>
                      <a:r>
                        <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GB" sz="1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Wharton, 2001). </a:t>
                      </a:r>
                      <a:endParaRPr lang="en-US" sz="16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53655" marR="5365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extLst>
                  <a:ext uri="{0D108BD9-81ED-4DB2-BD59-A6C34878D82A}">
                    <a16:rowId xmlns:a16="http://schemas.microsoft.com/office/drawing/2014/main" val="4076786741"/>
                  </a:ext>
                </a:extLst>
              </a:tr>
            </a:tbl>
          </a:graphicData>
        </a:graphic>
      </p:graphicFrame>
    </p:spTree>
    <p:extLst>
      <p:ext uri="{BB962C8B-B14F-4D97-AF65-F5344CB8AC3E}">
        <p14:creationId xmlns:p14="http://schemas.microsoft.com/office/powerpoint/2010/main" val="1185203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D82CD-ED05-4C9E-B1FC-A5549491CB88}"/>
              </a:ext>
            </a:extLst>
          </p:cNvPr>
          <p:cNvSpPr>
            <a:spLocks noGrp="1"/>
          </p:cNvSpPr>
          <p:nvPr>
            <p:ph type="title"/>
          </p:nvPr>
        </p:nvSpPr>
        <p:spPr>
          <a:xfrm>
            <a:off x="4044099" y="600388"/>
            <a:ext cx="7183076" cy="705731"/>
          </a:xfrm>
        </p:spPr>
        <p:txBody>
          <a:bodyPr>
            <a:normAutofit fontScale="90000"/>
          </a:bodyPr>
          <a:lstStyle/>
          <a:p>
            <a:pPr marL="0" marR="0">
              <a:lnSpc>
                <a:spcPct val="150000"/>
              </a:lnSpc>
              <a:spcBef>
                <a:spcPts val="1200"/>
              </a:spcBef>
              <a:spcAft>
                <a:spcPts val="0"/>
              </a:spcAft>
            </a:pP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policy and management options</a:t>
            </a: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graphicFrame>
        <p:nvGraphicFramePr>
          <p:cNvPr id="4" name="Content Placeholder 3">
            <a:extLst>
              <a:ext uri="{FF2B5EF4-FFF2-40B4-BE49-F238E27FC236}">
                <a16:creationId xmlns:a16="http://schemas.microsoft.com/office/drawing/2014/main" id="{F6DB390A-F46D-4550-BE58-A6EEDB440FE8}"/>
              </a:ext>
            </a:extLst>
          </p:cNvPr>
          <p:cNvGraphicFramePr>
            <a:graphicFrameLocks noGrp="1"/>
          </p:cNvGraphicFramePr>
          <p:nvPr>
            <p:ph idx="1"/>
            <p:extLst>
              <p:ext uri="{D42A27DB-BD31-4B8C-83A1-F6EECF244321}">
                <p14:modId xmlns:p14="http://schemas.microsoft.com/office/powerpoint/2010/main" val="1602488565"/>
              </p:ext>
            </p:extLst>
          </p:nvPr>
        </p:nvGraphicFramePr>
        <p:xfrm>
          <a:off x="571990" y="1760344"/>
          <a:ext cx="11310424" cy="4740813"/>
        </p:xfrm>
        <a:graphic>
          <a:graphicData uri="http://schemas.openxmlformats.org/drawingml/2006/table">
            <a:tbl>
              <a:tblPr firstRow="1" firstCol="1" bandRow="1"/>
              <a:tblGrid>
                <a:gridCol w="1294517">
                  <a:extLst>
                    <a:ext uri="{9D8B030D-6E8A-4147-A177-3AD203B41FA5}">
                      <a16:colId xmlns:a16="http://schemas.microsoft.com/office/drawing/2014/main" val="590696788"/>
                    </a:ext>
                  </a:extLst>
                </a:gridCol>
                <a:gridCol w="7020833">
                  <a:extLst>
                    <a:ext uri="{9D8B030D-6E8A-4147-A177-3AD203B41FA5}">
                      <a16:colId xmlns:a16="http://schemas.microsoft.com/office/drawing/2014/main" val="2581911868"/>
                    </a:ext>
                  </a:extLst>
                </a:gridCol>
                <a:gridCol w="879152">
                  <a:extLst>
                    <a:ext uri="{9D8B030D-6E8A-4147-A177-3AD203B41FA5}">
                      <a16:colId xmlns:a16="http://schemas.microsoft.com/office/drawing/2014/main" val="1073707957"/>
                    </a:ext>
                  </a:extLst>
                </a:gridCol>
                <a:gridCol w="919557">
                  <a:extLst>
                    <a:ext uri="{9D8B030D-6E8A-4147-A177-3AD203B41FA5}">
                      <a16:colId xmlns:a16="http://schemas.microsoft.com/office/drawing/2014/main" val="4006097744"/>
                    </a:ext>
                  </a:extLst>
                </a:gridCol>
                <a:gridCol w="1196365">
                  <a:extLst>
                    <a:ext uri="{9D8B030D-6E8A-4147-A177-3AD203B41FA5}">
                      <a16:colId xmlns:a16="http://schemas.microsoft.com/office/drawing/2014/main" val="1850629390"/>
                    </a:ext>
                  </a:extLst>
                </a:gridCol>
              </a:tblGrid>
              <a:tr h="546208">
                <a:tc>
                  <a:txBody>
                    <a:bodyPr/>
                    <a:lstStyle/>
                    <a:p>
                      <a:pPr marL="0" marR="0" algn="just">
                        <a:lnSpc>
                          <a:spcPct val="150000"/>
                        </a:lnSpc>
                        <a:spcBef>
                          <a:spcPts val="0"/>
                        </a:spcBef>
                        <a:spcAft>
                          <a:spcPts val="0"/>
                        </a:spcAft>
                      </a:pPr>
                      <a:r>
                        <a:rPr lang="en-GB" sz="2000" b="1" kern="100" dirty="0">
                          <a:solidFill>
                            <a:srgbClr val="000000"/>
                          </a:solidFill>
                          <a:effectLst/>
                          <a:latin typeface="Times New Roman" panose="02020603050405020304" pitchFamily="18" charset="0"/>
                          <a:ea typeface="Century Gothic" panose="020B0502020202020204" pitchFamily="34" charset="0"/>
                          <a:cs typeface="Times New Roman" panose="02020603050405020304" pitchFamily="18" charset="0"/>
                        </a:rPr>
                        <a:t>Issues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GB"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Necessary Steps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Time</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Date</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Budget </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3696604384"/>
                  </a:ext>
                </a:extLst>
              </a:tr>
              <a:tr h="2407521">
                <a:tc>
                  <a:txBody>
                    <a:bodyPr/>
                    <a:lstStyle/>
                    <a:p>
                      <a:pPr marL="0" marR="0" algn="just">
                        <a:lnSpc>
                          <a:spcPct val="150000"/>
                        </a:lnSpc>
                        <a:spcBef>
                          <a:spcPts val="0"/>
                        </a:spcBef>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Welcoming services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Carlito"/>
                          <a:cs typeface="Times New Roman" panose="02020603050405020304" pitchFamily="18" charset="0"/>
                        </a:rPr>
                        <a:t>Guests need to be given flowers with name card when they arrive airport or when the arrive at the hotel.</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Carlito"/>
                          <a:cs typeface="Times New Roman" panose="02020603050405020304" pitchFamily="18" charset="0"/>
                        </a:rPr>
                        <a:t>Welcome drinks need to be provided when they arrive airport</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000000"/>
                          </a:solidFill>
                          <a:effectLst/>
                          <a:latin typeface="Times New Roman" panose="02020603050405020304" pitchFamily="18" charset="0"/>
                          <a:ea typeface="Carlito"/>
                          <a:cs typeface="Times New Roman" panose="02020603050405020304" pitchFamily="18" charset="0"/>
                        </a:rPr>
                        <a:t>Atkinson and Brander Brown, 2001).</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1 month</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May, 2024</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$700 for the year</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extLst>
                  <a:ext uri="{0D108BD9-81ED-4DB2-BD59-A6C34878D82A}">
                    <a16:rowId xmlns:a16="http://schemas.microsoft.com/office/drawing/2014/main" val="3277400024"/>
                  </a:ext>
                </a:extLst>
              </a:tr>
              <a:tr h="1787084">
                <a:tc>
                  <a:txBody>
                    <a:bodyPr/>
                    <a:lstStyle/>
                    <a:p>
                      <a:pPr marL="0" marR="0" algn="just">
                        <a:lnSpc>
                          <a:spcPct val="150000"/>
                        </a:lnSpc>
                        <a:spcBef>
                          <a:spcPts val="0"/>
                        </a:spcBef>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Amenities related problem</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GB" sz="2000" kern="100" dirty="0">
                          <a:solidFill>
                            <a:srgbClr val="000000"/>
                          </a:solidFill>
                          <a:effectLst/>
                          <a:latin typeface="Times New Roman" panose="02020603050405020304" pitchFamily="18" charset="0"/>
                          <a:ea typeface="Carlito"/>
                          <a:cs typeface="Times New Roman" panose="02020603050405020304" pitchFamily="18" charset="0"/>
                        </a:rPr>
                        <a:t>Wall art and paint colours are being changed with more contemporary alternatives to gypsum and outdated wallpaper</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 months</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July, 2024</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$1500</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2469987833"/>
                  </a:ext>
                </a:extLst>
              </a:tr>
            </a:tbl>
          </a:graphicData>
        </a:graphic>
      </p:graphicFrame>
    </p:spTree>
    <p:extLst>
      <p:ext uri="{BB962C8B-B14F-4D97-AF65-F5344CB8AC3E}">
        <p14:creationId xmlns:p14="http://schemas.microsoft.com/office/powerpoint/2010/main" val="978495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D82CD-ED05-4C9E-B1FC-A5549491CB88}"/>
              </a:ext>
            </a:extLst>
          </p:cNvPr>
          <p:cNvSpPr>
            <a:spLocks noGrp="1"/>
          </p:cNvSpPr>
          <p:nvPr>
            <p:ph type="title"/>
          </p:nvPr>
        </p:nvSpPr>
        <p:spPr>
          <a:xfrm>
            <a:off x="4279769" y="506120"/>
            <a:ext cx="7084944" cy="705731"/>
          </a:xfrm>
        </p:spPr>
        <p:txBody>
          <a:bodyPr>
            <a:normAutofit fontScale="90000"/>
          </a:bodyPr>
          <a:lstStyle/>
          <a:p>
            <a:pPr marL="0" marR="0">
              <a:lnSpc>
                <a:spcPct val="150000"/>
              </a:lnSpc>
              <a:spcBef>
                <a:spcPts val="1200"/>
              </a:spcBef>
              <a:spcAft>
                <a:spcPts val="0"/>
              </a:spcAft>
            </a:pP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policy and management options</a:t>
            </a: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graphicFrame>
        <p:nvGraphicFramePr>
          <p:cNvPr id="4" name="Content Placeholder 3">
            <a:extLst>
              <a:ext uri="{FF2B5EF4-FFF2-40B4-BE49-F238E27FC236}">
                <a16:creationId xmlns:a16="http://schemas.microsoft.com/office/drawing/2014/main" id="{F6DB390A-F46D-4550-BE58-A6EEDB440FE8}"/>
              </a:ext>
            </a:extLst>
          </p:cNvPr>
          <p:cNvGraphicFramePr>
            <a:graphicFrameLocks noGrp="1"/>
          </p:cNvGraphicFramePr>
          <p:nvPr>
            <p:ph idx="1"/>
            <p:extLst>
              <p:ext uri="{D42A27DB-BD31-4B8C-83A1-F6EECF244321}">
                <p14:modId xmlns:p14="http://schemas.microsoft.com/office/powerpoint/2010/main" val="3240656079"/>
              </p:ext>
            </p:extLst>
          </p:nvPr>
        </p:nvGraphicFramePr>
        <p:xfrm>
          <a:off x="440788" y="1655301"/>
          <a:ext cx="11310424" cy="5092505"/>
        </p:xfrm>
        <a:graphic>
          <a:graphicData uri="http://schemas.openxmlformats.org/drawingml/2006/table">
            <a:tbl>
              <a:tblPr firstRow="1" firstCol="1" bandRow="1"/>
              <a:tblGrid>
                <a:gridCol w="1576548">
                  <a:extLst>
                    <a:ext uri="{9D8B030D-6E8A-4147-A177-3AD203B41FA5}">
                      <a16:colId xmlns:a16="http://schemas.microsoft.com/office/drawing/2014/main" val="590696788"/>
                    </a:ext>
                  </a:extLst>
                </a:gridCol>
                <a:gridCol w="6738802">
                  <a:extLst>
                    <a:ext uri="{9D8B030D-6E8A-4147-A177-3AD203B41FA5}">
                      <a16:colId xmlns:a16="http://schemas.microsoft.com/office/drawing/2014/main" val="2581911868"/>
                    </a:ext>
                  </a:extLst>
                </a:gridCol>
                <a:gridCol w="879152">
                  <a:extLst>
                    <a:ext uri="{9D8B030D-6E8A-4147-A177-3AD203B41FA5}">
                      <a16:colId xmlns:a16="http://schemas.microsoft.com/office/drawing/2014/main" val="1073707957"/>
                    </a:ext>
                  </a:extLst>
                </a:gridCol>
                <a:gridCol w="919557">
                  <a:extLst>
                    <a:ext uri="{9D8B030D-6E8A-4147-A177-3AD203B41FA5}">
                      <a16:colId xmlns:a16="http://schemas.microsoft.com/office/drawing/2014/main" val="4006097744"/>
                    </a:ext>
                  </a:extLst>
                </a:gridCol>
                <a:gridCol w="1196365">
                  <a:extLst>
                    <a:ext uri="{9D8B030D-6E8A-4147-A177-3AD203B41FA5}">
                      <a16:colId xmlns:a16="http://schemas.microsoft.com/office/drawing/2014/main" val="1850629390"/>
                    </a:ext>
                  </a:extLst>
                </a:gridCol>
              </a:tblGrid>
              <a:tr h="687461">
                <a:tc>
                  <a:txBody>
                    <a:bodyPr/>
                    <a:lstStyle/>
                    <a:p>
                      <a:pPr marL="0" marR="0" algn="just">
                        <a:lnSpc>
                          <a:spcPct val="150000"/>
                        </a:lnSpc>
                        <a:spcBef>
                          <a:spcPts val="0"/>
                        </a:spcBef>
                        <a:spcAft>
                          <a:spcPts val="0"/>
                        </a:spcAft>
                      </a:pPr>
                      <a:r>
                        <a:rPr lang="en-GB" sz="2000" b="1" kern="100" dirty="0">
                          <a:solidFill>
                            <a:srgbClr val="000000"/>
                          </a:solidFill>
                          <a:effectLst/>
                          <a:latin typeface="Times New Roman" panose="02020603050405020304" pitchFamily="18" charset="0"/>
                          <a:ea typeface="Century Gothic" panose="020B0502020202020204" pitchFamily="34" charset="0"/>
                          <a:cs typeface="Times New Roman" panose="02020603050405020304" pitchFamily="18" charset="0"/>
                        </a:rPr>
                        <a:t>Issues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GB"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Necessary Steps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Time</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Date</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Budget </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extLst>
                  <a:ext uri="{0D108BD9-81ED-4DB2-BD59-A6C34878D82A}">
                    <a16:rowId xmlns:a16="http://schemas.microsoft.com/office/drawing/2014/main" val="3696604384"/>
                  </a:ext>
                </a:extLst>
              </a:tr>
              <a:tr h="1468348">
                <a:tc>
                  <a:txBody>
                    <a:bodyPr/>
                    <a:lstStyle/>
                    <a:p>
                      <a:pPr marL="0" marR="0" algn="just">
                        <a:lnSpc>
                          <a:spcPct val="150000"/>
                        </a:lnSpc>
                        <a:spcBef>
                          <a:spcPts val="0"/>
                        </a:spcBef>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Shortage of personnel</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75000"/>
                      </a:schemeClr>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GB" sz="2000" kern="100" dirty="0">
                          <a:solidFill>
                            <a:srgbClr val="000000"/>
                          </a:solidFill>
                          <a:effectLst/>
                          <a:latin typeface="Times New Roman" panose="02020603050405020304" pitchFamily="18" charset="0"/>
                          <a:ea typeface="Carlito"/>
                          <a:cs typeface="Times New Roman" panose="02020603050405020304" pitchFamily="18" charset="0"/>
                        </a:rPr>
                        <a:t>Make it a priority to hire local residents rather than depending only on contract labour.</a:t>
                      </a:r>
                      <a:r>
                        <a:rPr lang="en-GB" sz="2000" dirty="0">
                          <a:solidFill>
                            <a:srgbClr val="000000"/>
                          </a:solidFill>
                          <a:effectLst/>
                          <a:latin typeface="Times New Roman" panose="02020603050405020304" pitchFamily="18" charset="0"/>
                          <a:ea typeface="Carlito"/>
                          <a:cs typeface="Times New Roman" panose="02020603050405020304" pitchFamily="18" charset="0"/>
                        </a:rPr>
                        <a:t> </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75000"/>
                      </a:schemeClr>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2 months</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75000"/>
                      </a:schemeClr>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June, 2024</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75000"/>
                      </a:schemeClr>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$5500</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75000"/>
                      </a:schemeClr>
                    </a:solidFill>
                  </a:tcPr>
                </a:tc>
                <a:extLst>
                  <a:ext uri="{0D108BD9-81ED-4DB2-BD59-A6C34878D82A}">
                    <a16:rowId xmlns:a16="http://schemas.microsoft.com/office/drawing/2014/main" val="2100666467"/>
                  </a:ext>
                </a:extLst>
              </a:tr>
              <a:tr h="1468348">
                <a:tc>
                  <a:txBody>
                    <a:bodyPr/>
                    <a:lstStyle/>
                    <a:p>
                      <a:pPr marL="0" marR="0" algn="just">
                        <a:lnSpc>
                          <a:spcPct val="150000"/>
                        </a:lnSpc>
                        <a:spcBef>
                          <a:spcPts val="0"/>
                        </a:spcBef>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Preservation facility</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Carlito"/>
                          <a:cs typeface="Arial" panose="020B0604020202020204" pitchFamily="34" charset="0"/>
                        </a:rPr>
                        <a:t>Before customer check in, the Hilton must make sure that the refrigerator is both functional and operable</a:t>
                      </a: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en-US" sz="2000" dirty="0">
                          <a:solidFill>
                            <a:srgbClr val="000000"/>
                          </a:solidFill>
                          <a:effectLst/>
                          <a:latin typeface="Times New Roman" panose="02020603050405020304" pitchFamily="18" charset="0"/>
                          <a:ea typeface="Carlito"/>
                          <a:cs typeface="Arial" panose="020B0604020202020204" pitchFamily="34" charset="0"/>
                        </a:rPr>
                        <a:t>Sanders, 2005).</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6 month</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November, 2024</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$2000</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23965315"/>
                  </a:ext>
                </a:extLst>
              </a:tr>
              <a:tr h="1468348">
                <a:tc>
                  <a:txBody>
                    <a:bodyPr/>
                    <a:lstStyle/>
                    <a:p>
                      <a:pPr marL="0" marR="0" algn="just">
                        <a:lnSpc>
                          <a:spcPct val="150000"/>
                        </a:lnSpc>
                        <a:spcBef>
                          <a:spcPts val="0"/>
                        </a:spcBef>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Fittings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Carlito"/>
                          <a:cs typeface="Arial" panose="020B0604020202020204" pitchFamily="34" charset="0"/>
                        </a:rPr>
                        <a:t>the installation of cutting-edge plumbing components that minimize the amount of water used in the bathroom.</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6 month</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November, 2024</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On-going expense</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1976959356"/>
                  </a:ext>
                </a:extLst>
              </a:tr>
            </a:tbl>
          </a:graphicData>
        </a:graphic>
      </p:graphicFrame>
    </p:spTree>
    <p:extLst>
      <p:ext uri="{BB962C8B-B14F-4D97-AF65-F5344CB8AC3E}">
        <p14:creationId xmlns:p14="http://schemas.microsoft.com/office/powerpoint/2010/main" val="150998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D82CD-ED05-4C9E-B1FC-A5549491CB88}"/>
              </a:ext>
            </a:extLst>
          </p:cNvPr>
          <p:cNvSpPr>
            <a:spLocks noGrp="1"/>
          </p:cNvSpPr>
          <p:nvPr>
            <p:ph type="title"/>
          </p:nvPr>
        </p:nvSpPr>
        <p:spPr>
          <a:xfrm>
            <a:off x="1522749" y="1128289"/>
            <a:ext cx="10364451" cy="705731"/>
          </a:xfrm>
        </p:spPr>
        <p:txBody>
          <a:bodyPr>
            <a:normAutofit fontScale="90000"/>
          </a:bodyPr>
          <a:lstStyle/>
          <a:p>
            <a:pPr marL="0" marR="0">
              <a:lnSpc>
                <a:spcPct val="150000"/>
              </a:lnSpc>
              <a:spcBef>
                <a:spcPts val="1200"/>
              </a:spcBef>
              <a:spcAft>
                <a:spcPts val="0"/>
              </a:spcAft>
            </a:pP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policy and management options</a:t>
            </a:r>
            <a:b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graphicFrame>
        <p:nvGraphicFramePr>
          <p:cNvPr id="4" name="Content Placeholder 3">
            <a:extLst>
              <a:ext uri="{FF2B5EF4-FFF2-40B4-BE49-F238E27FC236}">
                <a16:creationId xmlns:a16="http://schemas.microsoft.com/office/drawing/2014/main" id="{F6DB390A-F46D-4550-BE58-A6EEDB440FE8}"/>
              </a:ext>
            </a:extLst>
          </p:cNvPr>
          <p:cNvGraphicFramePr>
            <a:graphicFrameLocks noGrp="1"/>
          </p:cNvGraphicFramePr>
          <p:nvPr>
            <p:ph idx="1"/>
            <p:extLst>
              <p:ext uri="{D42A27DB-BD31-4B8C-83A1-F6EECF244321}">
                <p14:modId xmlns:p14="http://schemas.microsoft.com/office/powerpoint/2010/main" val="1996807275"/>
              </p:ext>
            </p:extLst>
          </p:nvPr>
        </p:nvGraphicFramePr>
        <p:xfrm>
          <a:off x="405353" y="2055826"/>
          <a:ext cx="11481847" cy="4026878"/>
        </p:xfrm>
        <a:graphic>
          <a:graphicData uri="http://schemas.openxmlformats.org/drawingml/2006/table">
            <a:tbl>
              <a:tblPr firstRow="1" firstCol="1" bandRow="1"/>
              <a:tblGrid>
                <a:gridCol w="1364155">
                  <a:extLst>
                    <a:ext uri="{9D8B030D-6E8A-4147-A177-3AD203B41FA5}">
                      <a16:colId xmlns:a16="http://schemas.microsoft.com/office/drawing/2014/main" val="590696788"/>
                    </a:ext>
                  </a:extLst>
                </a:gridCol>
                <a:gridCol w="7122618">
                  <a:extLst>
                    <a:ext uri="{9D8B030D-6E8A-4147-A177-3AD203B41FA5}">
                      <a16:colId xmlns:a16="http://schemas.microsoft.com/office/drawing/2014/main" val="2581911868"/>
                    </a:ext>
                  </a:extLst>
                </a:gridCol>
                <a:gridCol w="879152">
                  <a:extLst>
                    <a:ext uri="{9D8B030D-6E8A-4147-A177-3AD203B41FA5}">
                      <a16:colId xmlns:a16="http://schemas.microsoft.com/office/drawing/2014/main" val="1073707957"/>
                    </a:ext>
                  </a:extLst>
                </a:gridCol>
                <a:gridCol w="919557">
                  <a:extLst>
                    <a:ext uri="{9D8B030D-6E8A-4147-A177-3AD203B41FA5}">
                      <a16:colId xmlns:a16="http://schemas.microsoft.com/office/drawing/2014/main" val="4006097744"/>
                    </a:ext>
                  </a:extLst>
                </a:gridCol>
                <a:gridCol w="1196365">
                  <a:extLst>
                    <a:ext uri="{9D8B030D-6E8A-4147-A177-3AD203B41FA5}">
                      <a16:colId xmlns:a16="http://schemas.microsoft.com/office/drawing/2014/main" val="1850629390"/>
                    </a:ext>
                  </a:extLst>
                </a:gridCol>
              </a:tblGrid>
              <a:tr h="541134">
                <a:tc>
                  <a:txBody>
                    <a:bodyPr/>
                    <a:lstStyle/>
                    <a:p>
                      <a:pPr marL="0" marR="0" algn="just">
                        <a:lnSpc>
                          <a:spcPct val="150000"/>
                        </a:lnSpc>
                        <a:spcBef>
                          <a:spcPts val="0"/>
                        </a:spcBef>
                        <a:spcAft>
                          <a:spcPts val="0"/>
                        </a:spcAft>
                      </a:pPr>
                      <a:r>
                        <a:rPr lang="en-GB" sz="2000" b="1" kern="100" dirty="0">
                          <a:solidFill>
                            <a:srgbClr val="000000"/>
                          </a:solidFill>
                          <a:effectLst/>
                          <a:latin typeface="Times New Roman" panose="02020603050405020304" pitchFamily="18" charset="0"/>
                          <a:ea typeface="Century Gothic" panose="020B0502020202020204" pitchFamily="34" charset="0"/>
                          <a:cs typeface="Times New Roman" panose="02020603050405020304" pitchFamily="18" charset="0"/>
                        </a:rPr>
                        <a:t>Issues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GB"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Necessary Steps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Time</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Date</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Budget </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696604384"/>
                  </a:ext>
                </a:extLst>
              </a:tr>
              <a:tr h="1770484">
                <a:tc>
                  <a:txBody>
                    <a:bodyPr/>
                    <a:lstStyle/>
                    <a:p>
                      <a:pPr marL="0" marR="0" algn="just">
                        <a:lnSpc>
                          <a:spcPct val="150000"/>
                        </a:lnSpc>
                        <a:spcBef>
                          <a:spcPts val="0"/>
                        </a:spcBef>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Lightings</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Interior design should use color schemes that are reflective and shiny.</a:t>
                      </a:r>
                    </a:p>
                    <a:p>
                      <a:pPr marL="342900" marR="0" lvl="0" indent="-342900" algn="just">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Installing smart power outlets made of the most advanced technology across a whole building.</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3 months</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July, 2024</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$400</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343146145"/>
                  </a:ext>
                </a:extLst>
              </a:tr>
              <a:tr h="1711744">
                <a:tc>
                  <a:txBody>
                    <a:bodyPr/>
                    <a:lstStyle/>
                    <a:p>
                      <a:pPr marL="0" marR="0" algn="just">
                        <a:lnSpc>
                          <a:spcPct val="150000"/>
                        </a:lnSpc>
                        <a:spcBef>
                          <a:spcPts val="0"/>
                        </a:spcBef>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Cleanliness issue.</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342900" marR="0" lvl="0" indent="-342900" algn="just">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Times New Roman" panose="02020603050405020304" pitchFamily="18" charset="0"/>
                          <a:ea typeface="Carlito"/>
                          <a:cs typeface="Arial" panose="020B0604020202020204" pitchFamily="34" charset="0"/>
                        </a:rPr>
                        <a:t>Having the floor supervisors examine everything twice and make sure that everything is clean is a tremendous source of comfort for everything.</a:t>
                      </a:r>
                      <a:endPar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Daily basis</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On-going</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solidFill>
                  </a:tcPr>
                </a:tc>
                <a:tc>
                  <a:txBody>
                    <a:bodyPr/>
                    <a:lstStyle/>
                    <a:p>
                      <a:pPr marL="0" marR="0" algn="just">
                        <a:lnSpc>
                          <a:spcPct val="150000"/>
                        </a:lnSpc>
                        <a:spcBef>
                          <a:spcPts val="0"/>
                        </a:spcBef>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On-going</a:t>
                      </a:r>
                    </a:p>
                  </a:txBody>
                  <a:tcPr marL="34212" marR="342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766285081"/>
                  </a:ext>
                </a:extLst>
              </a:tr>
            </a:tbl>
          </a:graphicData>
        </a:graphic>
      </p:graphicFrame>
    </p:spTree>
    <p:extLst>
      <p:ext uri="{BB962C8B-B14F-4D97-AF65-F5344CB8AC3E}">
        <p14:creationId xmlns:p14="http://schemas.microsoft.com/office/powerpoint/2010/main" val="27526659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F3BC0-411A-4721-BB20-616D03A6B649}"/>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Conclusion</a:t>
            </a:r>
          </a:p>
        </p:txBody>
      </p:sp>
      <p:grpSp>
        <p:nvGrpSpPr>
          <p:cNvPr id="4" name="Group 3">
            <a:extLst>
              <a:ext uri="{FF2B5EF4-FFF2-40B4-BE49-F238E27FC236}">
                <a16:creationId xmlns:a16="http://schemas.microsoft.com/office/drawing/2014/main" id="{BEDC3985-A6E6-43F2-A5A1-6843A9F89999}"/>
              </a:ext>
            </a:extLst>
          </p:cNvPr>
          <p:cNvGrpSpPr/>
          <p:nvPr/>
        </p:nvGrpSpPr>
        <p:grpSpPr>
          <a:xfrm>
            <a:off x="1354602" y="2337877"/>
            <a:ext cx="9134479" cy="3755750"/>
            <a:chOff x="1478383" y="794467"/>
            <a:chExt cx="13553180" cy="5499895"/>
          </a:xfrm>
        </p:grpSpPr>
        <p:sp>
          <p:nvSpPr>
            <p:cNvPr id="5" name="Oval 4">
              <a:extLst>
                <a:ext uri="{FF2B5EF4-FFF2-40B4-BE49-F238E27FC236}">
                  <a16:creationId xmlns:a16="http://schemas.microsoft.com/office/drawing/2014/main" id="{FF47925A-1A26-403A-8F83-F76D21670F69}"/>
                </a:ext>
              </a:extLst>
            </p:cNvPr>
            <p:cNvSpPr/>
            <p:nvPr/>
          </p:nvSpPr>
          <p:spPr>
            <a:xfrm>
              <a:off x="1478383" y="1277371"/>
              <a:ext cx="4446163" cy="4446163"/>
            </a:xfrm>
            <a:prstGeom prst="ellipse">
              <a:avLst/>
            </a:prstGeom>
            <a:pattFill prst="smGrid">
              <a:fgClr>
                <a:srgbClr val="FFFFFF">
                  <a:lumMod val="95000"/>
                </a:srgbClr>
              </a:fgClr>
              <a:bgClr>
                <a:srgbClr val="DDE1E2"/>
              </a:bgClr>
            </a:pattFill>
            <a:ln w="25400" cap="flat" cmpd="sng" algn="ctr">
              <a:noFill/>
              <a:prstDash val="solid"/>
            </a:ln>
            <a:effectLst>
              <a:innerShdw blurRad="952500">
                <a:srgbClr val="000000">
                  <a:lumMod val="50000"/>
                  <a:lumOff val="50000"/>
                </a:srgbClr>
              </a:innerShd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6" name="Oval 5">
              <a:extLst>
                <a:ext uri="{FF2B5EF4-FFF2-40B4-BE49-F238E27FC236}">
                  <a16:creationId xmlns:a16="http://schemas.microsoft.com/office/drawing/2014/main" id="{477CD448-1AAA-42EB-85F7-AF415E3CB94C}"/>
                </a:ext>
              </a:extLst>
            </p:cNvPr>
            <p:cNvSpPr/>
            <p:nvPr/>
          </p:nvSpPr>
          <p:spPr>
            <a:xfrm>
              <a:off x="1850758" y="1649746"/>
              <a:ext cx="3701413" cy="3701413"/>
            </a:xfrm>
            <a:prstGeom prst="ellipse">
              <a:avLst/>
            </a:prstGeom>
            <a:solidFill>
              <a:schemeClr val="accent1"/>
            </a:solidFill>
            <a:ln w="558800" cap="flat" cmpd="sng" algn="ctr">
              <a:noFill/>
              <a:prstDash val="solid"/>
            </a:ln>
            <a:effectLst>
              <a:outerShdw blurRad="508000" dist="76200" dir="2700000" sx="102000" sy="102000" algn="tl" rotWithShape="0">
                <a:srgbClr val="000000">
                  <a:lumMod val="65000"/>
                  <a:lumOff val="35000"/>
                  <a:alpha val="40000"/>
                </a:srgbClr>
              </a:outerShdw>
            </a:effectLst>
            <a:scene3d>
              <a:camera prst="orthographicFront"/>
              <a:lightRig rig="threePt" dir="t"/>
            </a:scene3d>
            <a:sp3d extrusionH="152400" prstMaterial="matte">
              <a:bevelT w="101600" h="12700" prst="softRound"/>
              <a:contourClr>
                <a:srgbClr val="FFFFFF">
                  <a:lumMod val="75000"/>
                </a:srgbClr>
              </a:contourClr>
            </a:sp3d>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7" name="Rectangle: Rounded Corners 19">
              <a:extLst>
                <a:ext uri="{FF2B5EF4-FFF2-40B4-BE49-F238E27FC236}">
                  <a16:creationId xmlns:a16="http://schemas.microsoft.com/office/drawing/2014/main" id="{4AB4EEA7-891A-4D90-AA4A-42A787FE1FD6}"/>
                </a:ext>
              </a:extLst>
            </p:cNvPr>
            <p:cNvSpPr/>
            <p:nvPr/>
          </p:nvSpPr>
          <p:spPr>
            <a:xfrm>
              <a:off x="7062594" y="1036079"/>
              <a:ext cx="5542260" cy="803545"/>
            </a:xfrm>
            <a:prstGeom prst="roundRect">
              <a:avLst>
                <a:gd name="adj" fmla="val 50000"/>
              </a:avLst>
            </a:prstGeom>
            <a:gradFill flip="none" rotWithShape="1">
              <a:gsLst>
                <a:gs pos="0">
                  <a:srgbClr val="FCB117"/>
                </a:gs>
                <a:gs pos="100000">
                  <a:srgbClr val="FFDB3F"/>
                </a:gs>
              </a:gsLst>
              <a:lin ang="13500000" scaled="1"/>
              <a:tileRect/>
            </a:gradFill>
            <a:ln w="25400" cap="flat" cmpd="sng" algn="ctr">
              <a:noFill/>
              <a:prstDash val="solid"/>
            </a:ln>
            <a:effectLst>
              <a:innerShdw blurRad="254000" dist="38100" dir="162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8" name="Rectangle: Rounded Corners 20">
              <a:extLst>
                <a:ext uri="{FF2B5EF4-FFF2-40B4-BE49-F238E27FC236}">
                  <a16:creationId xmlns:a16="http://schemas.microsoft.com/office/drawing/2014/main" id="{1D3B51D2-B60E-4507-A135-B1F7E5D3D6FE}"/>
                </a:ext>
              </a:extLst>
            </p:cNvPr>
            <p:cNvSpPr/>
            <p:nvPr/>
          </p:nvSpPr>
          <p:spPr>
            <a:xfrm>
              <a:off x="8335869" y="2947503"/>
              <a:ext cx="5003238" cy="803545"/>
            </a:xfrm>
            <a:prstGeom prst="roundRect">
              <a:avLst>
                <a:gd name="adj" fmla="val 50000"/>
              </a:avLst>
            </a:prstGeom>
            <a:gradFill flip="none" rotWithShape="1">
              <a:gsLst>
                <a:gs pos="0">
                  <a:srgbClr val="F05222"/>
                </a:gs>
                <a:gs pos="100000">
                  <a:srgbClr val="FBA31A"/>
                </a:gs>
              </a:gsLst>
              <a:lin ang="13500000" scaled="1"/>
              <a:tileRect/>
            </a:gradFill>
            <a:ln w="25400" cap="flat" cmpd="sng" algn="ctr">
              <a:noFill/>
              <a:prstDash val="solid"/>
            </a:ln>
            <a:effectLst>
              <a:innerShdw blurRad="254000" dist="38100" dir="162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9" name="Rectangle: Rounded Corners 21">
              <a:extLst>
                <a:ext uri="{FF2B5EF4-FFF2-40B4-BE49-F238E27FC236}">
                  <a16:creationId xmlns:a16="http://schemas.microsoft.com/office/drawing/2014/main" id="{53592F0B-5F7F-48A8-B830-1877BF907540}"/>
                </a:ext>
              </a:extLst>
            </p:cNvPr>
            <p:cNvSpPr/>
            <p:nvPr/>
          </p:nvSpPr>
          <p:spPr>
            <a:xfrm>
              <a:off x="9306842" y="4314904"/>
              <a:ext cx="5003240" cy="803545"/>
            </a:xfrm>
            <a:prstGeom prst="roundRect">
              <a:avLst>
                <a:gd name="adj" fmla="val 50000"/>
              </a:avLst>
            </a:prstGeom>
            <a:gradFill flip="none" rotWithShape="1">
              <a:gsLst>
                <a:gs pos="0">
                  <a:srgbClr val="A6228F"/>
                </a:gs>
                <a:gs pos="100000">
                  <a:srgbClr val="D3509D"/>
                </a:gs>
              </a:gsLst>
              <a:lin ang="13500000" scaled="1"/>
              <a:tileRect/>
            </a:gradFill>
            <a:ln w="25400" cap="flat" cmpd="sng" algn="ctr">
              <a:noFill/>
              <a:prstDash val="solid"/>
            </a:ln>
            <a:effectLst>
              <a:innerShdw blurRad="254000" dist="38100" dir="162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12" name="Freeform: Shape 32">
              <a:extLst>
                <a:ext uri="{FF2B5EF4-FFF2-40B4-BE49-F238E27FC236}">
                  <a16:creationId xmlns:a16="http://schemas.microsoft.com/office/drawing/2014/main" id="{F34AA902-00A4-4892-A1E4-1C8096C9ED57}"/>
                </a:ext>
              </a:extLst>
            </p:cNvPr>
            <p:cNvSpPr/>
            <p:nvPr/>
          </p:nvSpPr>
          <p:spPr>
            <a:xfrm>
              <a:off x="3885125" y="794467"/>
              <a:ext cx="2688152" cy="5376300"/>
            </a:xfrm>
            <a:custGeom>
              <a:avLst/>
              <a:gdLst>
                <a:gd name="connsiteX0" fmla="*/ 0 w 2688152"/>
                <a:gd name="connsiteY0" fmla="*/ 0 h 5376300"/>
                <a:gd name="connsiteX1" fmla="*/ 2 w 2688152"/>
                <a:gd name="connsiteY1" fmla="*/ 0 h 5376300"/>
                <a:gd name="connsiteX2" fmla="*/ 2688152 w 2688152"/>
                <a:gd name="connsiteY2" fmla="*/ 2688150 h 5376300"/>
                <a:gd name="connsiteX3" fmla="*/ 2 w 2688152"/>
                <a:gd name="connsiteY3" fmla="*/ 5376300 h 5376300"/>
                <a:gd name="connsiteX4" fmla="*/ 0 w 2688152"/>
                <a:gd name="connsiteY4" fmla="*/ 5376300 h 5376300"/>
                <a:gd name="connsiteX5" fmla="*/ 0 w 2688152"/>
                <a:gd name="connsiteY5" fmla="*/ 5268071 h 5376300"/>
                <a:gd name="connsiteX6" fmla="*/ 186213 w 2688152"/>
                <a:gd name="connsiteY6" fmla="*/ 5258902 h 5376300"/>
                <a:gd name="connsiteX7" fmla="*/ 2565270 w 2688152"/>
                <a:gd name="connsiteY7" fmla="*/ 2688151 h 5376300"/>
                <a:gd name="connsiteX8" fmla="*/ 186213 w 2688152"/>
                <a:gd name="connsiteY8" fmla="*/ 117401 h 5376300"/>
                <a:gd name="connsiteX9" fmla="*/ 0 w 2688152"/>
                <a:gd name="connsiteY9" fmla="*/ 108231 h 537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8152" h="5376300">
                  <a:moveTo>
                    <a:pt x="0" y="0"/>
                  </a:moveTo>
                  <a:lnTo>
                    <a:pt x="2" y="0"/>
                  </a:lnTo>
                  <a:cubicBezTo>
                    <a:pt x="1484626" y="0"/>
                    <a:pt x="2688152" y="1203526"/>
                    <a:pt x="2688152" y="2688150"/>
                  </a:cubicBezTo>
                  <a:cubicBezTo>
                    <a:pt x="2688152" y="4172775"/>
                    <a:pt x="1484626" y="5376300"/>
                    <a:pt x="2" y="5376300"/>
                  </a:cubicBezTo>
                  <a:lnTo>
                    <a:pt x="0" y="5376300"/>
                  </a:lnTo>
                  <a:lnTo>
                    <a:pt x="0" y="5268071"/>
                  </a:lnTo>
                  <a:lnTo>
                    <a:pt x="186213" y="5258902"/>
                  </a:lnTo>
                  <a:cubicBezTo>
                    <a:pt x="1522494" y="5126571"/>
                    <a:pt x="2565270" y="4026109"/>
                    <a:pt x="2565270" y="2688151"/>
                  </a:cubicBezTo>
                  <a:cubicBezTo>
                    <a:pt x="2565270" y="1350193"/>
                    <a:pt x="1522494" y="249732"/>
                    <a:pt x="186213" y="117401"/>
                  </a:cubicBezTo>
                  <a:lnTo>
                    <a:pt x="0" y="108231"/>
                  </a:lnTo>
                  <a:close/>
                </a:path>
              </a:pathLst>
            </a:custGeom>
            <a:gradFill flip="none" rotWithShape="1">
              <a:gsLst>
                <a:gs pos="75000">
                  <a:srgbClr val="60509C"/>
                </a:gs>
                <a:gs pos="50000">
                  <a:srgbClr val="C74399"/>
                </a:gs>
                <a:gs pos="25000">
                  <a:srgbClr val="F4941D"/>
                </a:gs>
                <a:gs pos="0">
                  <a:srgbClr val="FFD63A"/>
                </a:gs>
                <a:gs pos="100000">
                  <a:srgbClr val="00ACBE"/>
                </a:gs>
              </a:gsLst>
              <a:lin ang="5400000" scaled="1"/>
              <a:tileRect/>
            </a:gradFill>
            <a:ln w="82550" cap="flat" cmpd="sng" algn="ctr">
              <a:solidFill>
                <a:srgbClr val="FFFFFF">
                  <a:lumMod val="95000"/>
                </a:srgbClr>
              </a:solidFill>
              <a:prstDash val="solid"/>
            </a:ln>
            <a:effectLst>
              <a:glow rad="76200">
                <a:srgbClr val="8B81D2">
                  <a:satMod val="175000"/>
                  <a:alpha val="9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000000"/>
                </a:solidFill>
                <a:effectLst/>
                <a:uLnTx/>
                <a:uFillTx/>
                <a:latin typeface="Arial"/>
                <a:ea typeface="+mn-ea"/>
                <a:cs typeface="+mn-cs"/>
                <a:sym typeface="Arial"/>
              </a:endParaRPr>
            </a:p>
          </p:txBody>
        </p:sp>
        <p:sp>
          <p:nvSpPr>
            <p:cNvPr id="13" name="Oval 12">
              <a:extLst>
                <a:ext uri="{FF2B5EF4-FFF2-40B4-BE49-F238E27FC236}">
                  <a16:creationId xmlns:a16="http://schemas.microsoft.com/office/drawing/2014/main" id="{90FE3C5C-3B86-4CF7-926E-2D2FB2F6B8DD}"/>
                </a:ext>
              </a:extLst>
            </p:cNvPr>
            <p:cNvSpPr/>
            <p:nvPr/>
          </p:nvSpPr>
          <p:spPr>
            <a:xfrm>
              <a:off x="5310723" y="1261625"/>
              <a:ext cx="352449" cy="352449"/>
            </a:xfrm>
            <a:prstGeom prst="ellipse">
              <a:avLst/>
            </a:prstGeom>
            <a:solidFill>
              <a:srgbClr val="FFD539"/>
            </a:solidFill>
            <a:ln w="25400" cap="flat" cmpd="sng" algn="ctr">
              <a:noFill/>
              <a:prstDash val="solid"/>
            </a:ln>
            <a:effectLst>
              <a:outerShdw blurRad="254000" dist="38100" dir="2700000" sx="102000" sy="102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14" name="Oval 13">
              <a:extLst>
                <a:ext uri="{FF2B5EF4-FFF2-40B4-BE49-F238E27FC236}">
                  <a16:creationId xmlns:a16="http://schemas.microsoft.com/office/drawing/2014/main" id="{69C3FC99-8499-4020-8C6D-7125546879EF}"/>
                </a:ext>
              </a:extLst>
            </p:cNvPr>
            <p:cNvSpPr/>
            <p:nvPr/>
          </p:nvSpPr>
          <p:spPr>
            <a:xfrm>
              <a:off x="6122131" y="2284009"/>
              <a:ext cx="352449" cy="352449"/>
            </a:xfrm>
            <a:prstGeom prst="ellipse">
              <a:avLst/>
            </a:prstGeom>
            <a:solidFill>
              <a:schemeClr val="accent2"/>
            </a:solidFill>
            <a:ln w="25400" cap="flat" cmpd="sng" algn="ctr">
              <a:noFill/>
              <a:prstDash val="solid"/>
            </a:ln>
            <a:effectLst>
              <a:outerShdw blurRad="254000" dist="38100" dir="2700000" sx="102000" sy="102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15" name="Oval 14">
              <a:extLst>
                <a:ext uri="{FF2B5EF4-FFF2-40B4-BE49-F238E27FC236}">
                  <a16:creationId xmlns:a16="http://schemas.microsoft.com/office/drawing/2014/main" id="{AFB50927-9722-491B-9C3C-6FDC937677D7}"/>
                </a:ext>
              </a:extLst>
            </p:cNvPr>
            <p:cNvSpPr/>
            <p:nvPr/>
          </p:nvSpPr>
          <p:spPr>
            <a:xfrm>
              <a:off x="6317588" y="3306392"/>
              <a:ext cx="352449" cy="352449"/>
            </a:xfrm>
            <a:prstGeom prst="ellipse">
              <a:avLst/>
            </a:prstGeom>
            <a:solidFill>
              <a:srgbClr val="CC499B"/>
            </a:solidFill>
            <a:ln w="25400" cap="flat" cmpd="sng" algn="ctr">
              <a:noFill/>
              <a:prstDash val="solid"/>
            </a:ln>
            <a:effectLst>
              <a:outerShdw blurRad="254000" dist="38100" dir="2700000" sx="102000" sy="102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cxnSp>
          <p:nvCxnSpPr>
            <p:cNvPr id="18" name="Straight Connector 17">
              <a:extLst>
                <a:ext uri="{FF2B5EF4-FFF2-40B4-BE49-F238E27FC236}">
                  <a16:creationId xmlns:a16="http://schemas.microsoft.com/office/drawing/2014/main" id="{B645A0EE-1697-4DDB-AA61-21005EE0E353}"/>
                </a:ext>
              </a:extLst>
            </p:cNvPr>
            <p:cNvCxnSpPr>
              <a:cxnSpLocks/>
              <a:stCxn id="13" idx="6"/>
              <a:endCxn id="7" idx="1"/>
            </p:cNvCxnSpPr>
            <p:nvPr/>
          </p:nvCxnSpPr>
          <p:spPr>
            <a:xfrm>
              <a:off x="5663172" y="1437850"/>
              <a:ext cx="1399422" cy="1"/>
            </a:xfrm>
            <a:prstGeom prst="line">
              <a:avLst/>
            </a:prstGeom>
            <a:noFill/>
            <a:ln w="9525" cap="flat" cmpd="sng" algn="ctr">
              <a:solidFill>
                <a:srgbClr val="FFFFFF">
                  <a:lumMod val="75000"/>
                </a:srgbClr>
              </a:solidFill>
              <a:prstDash val="solid"/>
              <a:tailEnd type="none" w="lg" len="lg"/>
            </a:ln>
            <a:effectLst/>
          </p:spPr>
        </p:cxnSp>
        <p:cxnSp>
          <p:nvCxnSpPr>
            <p:cNvPr id="19" name="Straight Connector 18">
              <a:extLst>
                <a:ext uri="{FF2B5EF4-FFF2-40B4-BE49-F238E27FC236}">
                  <a16:creationId xmlns:a16="http://schemas.microsoft.com/office/drawing/2014/main" id="{D9B4734C-4113-40F0-ACB8-1E5E7AFE5C84}"/>
                </a:ext>
              </a:extLst>
            </p:cNvPr>
            <p:cNvCxnSpPr>
              <a:cxnSpLocks/>
              <a:stCxn id="14" idx="6"/>
              <a:endCxn id="8" idx="1"/>
            </p:cNvCxnSpPr>
            <p:nvPr/>
          </p:nvCxnSpPr>
          <p:spPr>
            <a:xfrm>
              <a:off x="6474579" y="2460233"/>
              <a:ext cx="1861289" cy="889042"/>
            </a:xfrm>
            <a:prstGeom prst="line">
              <a:avLst/>
            </a:prstGeom>
            <a:noFill/>
            <a:ln w="9525" cap="flat" cmpd="sng" algn="ctr">
              <a:solidFill>
                <a:srgbClr val="FFFFFF">
                  <a:lumMod val="75000"/>
                </a:srgbClr>
              </a:solidFill>
              <a:prstDash val="solid"/>
              <a:tailEnd type="none" w="lg" len="lg"/>
            </a:ln>
            <a:effectLst/>
          </p:spPr>
        </p:cxnSp>
        <p:cxnSp>
          <p:nvCxnSpPr>
            <p:cNvPr id="20" name="Straight Connector 19">
              <a:extLst>
                <a:ext uri="{FF2B5EF4-FFF2-40B4-BE49-F238E27FC236}">
                  <a16:creationId xmlns:a16="http://schemas.microsoft.com/office/drawing/2014/main" id="{466AF315-F525-4C02-9602-EDCA0AA6BE68}"/>
                </a:ext>
              </a:extLst>
            </p:cNvPr>
            <p:cNvCxnSpPr>
              <a:cxnSpLocks/>
              <a:stCxn id="15" idx="6"/>
              <a:endCxn id="9" idx="1"/>
            </p:cNvCxnSpPr>
            <p:nvPr/>
          </p:nvCxnSpPr>
          <p:spPr>
            <a:xfrm>
              <a:off x="6670037" y="3482617"/>
              <a:ext cx="2636805" cy="1234059"/>
            </a:xfrm>
            <a:prstGeom prst="line">
              <a:avLst/>
            </a:prstGeom>
            <a:noFill/>
            <a:ln w="9525" cap="flat" cmpd="sng" algn="ctr">
              <a:solidFill>
                <a:srgbClr val="FFFFFF">
                  <a:lumMod val="75000"/>
                </a:srgbClr>
              </a:solidFill>
              <a:prstDash val="solid"/>
              <a:tailEnd type="none" w="lg" len="lg"/>
            </a:ln>
            <a:effectLst/>
          </p:spPr>
        </p:cxnSp>
        <p:sp>
          <p:nvSpPr>
            <p:cNvPr id="23" name="Oval 22">
              <a:extLst>
                <a:ext uri="{FF2B5EF4-FFF2-40B4-BE49-F238E27FC236}">
                  <a16:creationId xmlns:a16="http://schemas.microsoft.com/office/drawing/2014/main" id="{037A06AE-DF73-42B3-A0B6-5C3104EB94EC}"/>
                </a:ext>
              </a:extLst>
            </p:cNvPr>
            <p:cNvSpPr/>
            <p:nvPr/>
          </p:nvSpPr>
          <p:spPr>
            <a:xfrm>
              <a:off x="7137466" y="1115905"/>
              <a:ext cx="643888" cy="643888"/>
            </a:xfrm>
            <a:prstGeom prst="ellipse">
              <a:avLst/>
            </a:prstGeom>
            <a:gradFill flip="none" rotWithShape="1">
              <a:gsLst>
                <a:gs pos="0">
                  <a:srgbClr val="DDE1E2"/>
                </a:gs>
                <a:gs pos="100000">
                  <a:srgbClr val="FFFFFF"/>
                </a:gs>
              </a:gsLst>
              <a:lin ang="16200000" scaled="1"/>
              <a:tileRect/>
            </a:gradFill>
            <a:ln w="558800" cap="flat" cmpd="sng" algn="ctr">
              <a:noFill/>
              <a:prstDash val="solid"/>
            </a:ln>
            <a:effectLst>
              <a:outerShdw blurRad="330200" dist="63500" dir="2700000" sx="106000" sy="106000" algn="tl" rotWithShape="0">
                <a:srgbClr val="000000">
                  <a:lumMod val="75000"/>
                  <a:lumOff val="25000"/>
                  <a:alpha val="40000"/>
                </a:srgbClr>
              </a:outerShdw>
            </a:effectLst>
            <a:scene3d>
              <a:camera prst="orthographicFront"/>
              <a:lightRig rig="threePt" dir="t"/>
            </a:scene3d>
            <a:sp3d extrusionH="152400" prstMaterial="matte">
              <a:bevelT w="101600" h="12700" prst="softRound"/>
              <a:contourClr>
                <a:srgbClr val="FFFFFF">
                  <a:lumMod val="75000"/>
                </a:srgbClr>
              </a:contourClr>
            </a:sp3d>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27" name="Oval 26">
              <a:extLst>
                <a:ext uri="{FF2B5EF4-FFF2-40B4-BE49-F238E27FC236}">
                  <a16:creationId xmlns:a16="http://schemas.microsoft.com/office/drawing/2014/main" id="{3CFE8CA7-522A-43F8-B307-5559B69DE842}"/>
                </a:ext>
              </a:extLst>
            </p:cNvPr>
            <p:cNvSpPr/>
            <p:nvPr/>
          </p:nvSpPr>
          <p:spPr>
            <a:xfrm>
              <a:off x="7156691" y="5431518"/>
              <a:ext cx="643888" cy="643888"/>
            </a:xfrm>
            <a:prstGeom prst="ellipse">
              <a:avLst/>
            </a:prstGeom>
            <a:gradFill flip="none" rotWithShape="1">
              <a:gsLst>
                <a:gs pos="0">
                  <a:srgbClr val="DDE1E2"/>
                </a:gs>
                <a:gs pos="100000">
                  <a:srgbClr val="FFFFFF"/>
                </a:gs>
              </a:gsLst>
              <a:lin ang="16200000" scaled="1"/>
              <a:tileRect/>
            </a:gradFill>
            <a:ln w="558800" cap="flat" cmpd="sng" algn="ctr">
              <a:noFill/>
              <a:prstDash val="solid"/>
            </a:ln>
            <a:effectLst>
              <a:outerShdw blurRad="330200" dist="63500" dir="2700000" sx="106000" sy="106000" algn="tl" rotWithShape="0">
                <a:srgbClr val="000000">
                  <a:lumMod val="75000"/>
                  <a:lumOff val="25000"/>
                  <a:alpha val="40000"/>
                </a:srgbClr>
              </a:outerShdw>
            </a:effectLst>
            <a:scene3d>
              <a:camera prst="orthographicFront"/>
              <a:lightRig rig="threePt" dir="t"/>
            </a:scene3d>
            <a:sp3d extrusionH="152400" prstMaterial="matte">
              <a:bevelT w="101600" h="12700" prst="softRound"/>
              <a:contourClr>
                <a:srgbClr val="FFFFFF">
                  <a:lumMod val="75000"/>
                </a:srgbClr>
              </a:contourClr>
            </a:sp3d>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28" name="Oval 27">
              <a:extLst>
                <a:ext uri="{FF2B5EF4-FFF2-40B4-BE49-F238E27FC236}">
                  <a16:creationId xmlns:a16="http://schemas.microsoft.com/office/drawing/2014/main" id="{9662131F-5455-4E04-8F22-16CA146552F5}"/>
                </a:ext>
              </a:extLst>
            </p:cNvPr>
            <p:cNvSpPr/>
            <p:nvPr/>
          </p:nvSpPr>
          <p:spPr>
            <a:xfrm>
              <a:off x="1964415" y="1740532"/>
              <a:ext cx="3474097" cy="3474097"/>
            </a:xfrm>
            <a:prstGeom prst="ellipse">
              <a:avLst/>
            </a:prstGeom>
            <a:noFill/>
            <a:ln w="15875" cap="flat" cmpd="sng" algn="ctr">
              <a:solidFill>
                <a:srgbClr val="FFFFFF">
                  <a:lumMod val="75000"/>
                </a:srgbClr>
              </a:solidFill>
              <a:prstDash val="sysDash"/>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29" name="Oval 28">
              <a:extLst>
                <a:ext uri="{FF2B5EF4-FFF2-40B4-BE49-F238E27FC236}">
                  <a16:creationId xmlns:a16="http://schemas.microsoft.com/office/drawing/2014/main" id="{5637B250-424C-4143-B453-E57FBD0E0ECA}"/>
                </a:ext>
              </a:extLst>
            </p:cNvPr>
            <p:cNvSpPr/>
            <p:nvPr/>
          </p:nvSpPr>
          <p:spPr>
            <a:xfrm>
              <a:off x="2018723" y="1793986"/>
              <a:ext cx="3367188" cy="3367188"/>
            </a:xfrm>
            <a:prstGeom prst="ellipse">
              <a:avLst/>
            </a:prstGeom>
            <a:noFill/>
            <a:ln w="15875" cap="flat" cmpd="sng" algn="ctr">
              <a:solidFill>
                <a:srgbClr val="FFFFFF">
                  <a:lumMod val="75000"/>
                </a:srgbClr>
              </a:solidFill>
              <a:prstDash val="lgDashDot"/>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30" name="Oval 29">
              <a:extLst>
                <a:ext uri="{FF2B5EF4-FFF2-40B4-BE49-F238E27FC236}">
                  <a16:creationId xmlns:a16="http://schemas.microsoft.com/office/drawing/2014/main" id="{82B3AA86-A152-4500-9F4F-A4557C90120E}"/>
                </a:ext>
              </a:extLst>
            </p:cNvPr>
            <p:cNvSpPr/>
            <p:nvPr/>
          </p:nvSpPr>
          <p:spPr>
            <a:xfrm>
              <a:off x="3642887" y="1712814"/>
              <a:ext cx="112102" cy="11210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31" name="Oval 30">
              <a:extLst>
                <a:ext uri="{FF2B5EF4-FFF2-40B4-BE49-F238E27FC236}">
                  <a16:creationId xmlns:a16="http://schemas.microsoft.com/office/drawing/2014/main" id="{9B53F3AB-7C79-4B36-9B94-2B0F199D0B56}"/>
                </a:ext>
              </a:extLst>
            </p:cNvPr>
            <p:cNvSpPr/>
            <p:nvPr/>
          </p:nvSpPr>
          <p:spPr>
            <a:xfrm>
              <a:off x="3642887" y="5128127"/>
              <a:ext cx="112102" cy="11210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32" name="Oval 31">
              <a:extLst>
                <a:ext uri="{FF2B5EF4-FFF2-40B4-BE49-F238E27FC236}">
                  <a16:creationId xmlns:a16="http://schemas.microsoft.com/office/drawing/2014/main" id="{CB5418C8-E846-43A5-8B17-6D34DC17ED78}"/>
                </a:ext>
              </a:extLst>
            </p:cNvPr>
            <p:cNvSpPr/>
            <p:nvPr/>
          </p:nvSpPr>
          <p:spPr>
            <a:xfrm>
              <a:off x="5364358" y="3421529"/>
              <a:ext cx="112102" cy="11210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33" name="Oval 32">
              <a:extLst>
                <a:ext uri="{FF2B5EF4-FFF2-40B4-BE49-F238E27FC236}">
                  <a16:creationId xmlns:a16="http://schemas.microsoft.com/office/drawing/2014/main" id="{8974A1B7-C5D8-4CFA-8DE9-563E2FF1FBED}"/>
                </a:ext>
              </a:extLst>
            </p:cNvPr>
            <p:cNvSpPr/>
            <p:nvPr/>
          </p:nvSpPr>
          <p:spPr>
            <a:xfrm>
              <a:off x="1949728" y="3421529"/>
              <a:ext cx="112102" cy="11210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pic>
          <p:nvPicPr>
            <p:cNvPr id="36" name="Graphic 74" descr="Smart Phone">
              <a:extLst>
                <a:ext uri="{FF2B5EF4-FFF2-40B4-BE49-F238E27FC236}">
                  <a16:creationId xmlns:a16="http://schemas.microsoft.com/office/drawing/2014/main" id="{291B47CD-0EF5-403D-92CC-A84F31BAA0E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61410" y="1239381"/>
              <a:ext cx="396000" cy="396000"/>
            </a:xfrm>
            <a:prstGeom prst="rect">
              <a:avLst/>
            </a:prstGeom>
          </p:spPr>
        </p:pic>
        <p:pic>
          <p:nvPicPr>
            <p:cNvPr id="38" name="Graphic 78" descr="Computer">
              <a:extLst>
                <a:ext uri="{FF2B5EF4-FFF2-40B4-BE49-F238E27FC236}">
                  <a16:creationId xmlns:a16="http://schemas.microsoft.com/office/drawing/2014/main" id="{B960679C-BF2B-49BB-ADA5-309733EFF8A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261410" y="5583012"/>
              <a:ext cx="395999" cy="396000"/>
            </a:xfrm>
            <a:prstGeom prst="rect">
              <a:avLst/>
            </a:prstGeom>
          </p:spPr>
        </p:pic>
        <p:pic>
          <p:nvPicPr>
            <p:cNvPr id="39" name="Graphic 80" descr="Single gear">
              <a:extLst>
                <a:ext uri="{FF2B5EF4-FFF2-40B4-BE49-F238E27FC236}">
                  <a16:creationId xmlns:a16="http://schemas.microsoft.com/office/drawing/2014/main" id="{7A57F049-C7B2-4672-A7EB-53845F3A1E5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565919" y="4359281"/>
              <a:ext cx="360000" cy="360000"/>
            </a:xfrm>
            <a:prstGeom prst="rect">
              <a:avLst/>
            </a:prstGeom>
          </p:spPr>
        </p:pic>
        <p:pic>
          <p:nvPicPr>
            <p:cNvPr id="40" name="Graphic 82" descr="Stopwatch">
              <a:extLst>
                <a:ext uri="{FF2B5EF4-FFF2-40B4-BE49-F238E27FC236}">
                  <a16:creationId xmlns:a16="http://schemas.microsoft.com/office/drawing/2014/main" id="{94FE5AFC-5B3A-469A-BF42-83765BEE740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07528" y="3954903"/>
              <a:ext cx="360000" cy="360000"/>
            </a:xfrm>
            <a:prstGeom prst="rect">
              <a:avLst/>
            </a:prstGeom>
          </p:spPr>
        </p:pic>
        <p:pic>
          <p:nvPicPr>
            <p:cNvPr id="41" name="Graphic 84" descr="Lightbulb">
              <a:extLst>
                <a:ext uri="{FF2B5EF4-FFF2-40B4-BE49-F238E27FC236}">
                  <a16:creationId xmlns:a16="http://schemas.microsoft.com/office/drawing/2014/main" id="{ACEAF9C1-675B-492F-94D7-D353C780A0C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520599" y="4701357"/>
              <a:ext cx="360000" cy="360000"/>
            </a:xfrm>
            <a:prstGeom prst="rect">
              <a:avLst/>
            </a:prstGeom>
          </p:spPr>
        </p:pic>
        <p:pic>
          <p:nvPicPr>
            <p:cNvPr id="42" name="Graphic 86" descr="Head with Gears">
              <a:extLst>
                <a:ext uri="{FF2B5EF4-FFF2-40B4-BE49-F238E27FC236}">
                  <a16:creationId xmlns:a16="http://schemas.microsoft.com/office/drawing/2014/main" id="{3FCAF684-BB6D-4289-B93D-3B932D8F2E2B}"/>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010956" y="4633974"/>
              <a:ext cx="360000" cy="360000"/>
            </a:xfrm>
            <a:prstGeom prst="rect">
              <a:avLst/>
            </a:prstGeom>
          </p:spPr>
        </p:pic>
        <p:sp>
          <p:nvSpPr>
            <p:cNvPr id="43" name="Oval 42">
              <a:extLst>
                <a:ext uri="{FF2B5EF4-FFF2-40B4-BE49-F238E27FC236}">
                  <a16:creationId xmlns:a16="http://schemas.microsoft.com/office/drawing/2014/main" id="{592B8393-516F-48E7-BD29-9F78FD9AAFFE}"/>
                </a:ext>
              </a:extLst>
            </p:cNvPr>
            <p:cNvSpPr/>
            <p:nvPr/>
          </p:nvSpPr>
          <p:spPr>
            <a:xfrm>
              <a:off x="4041120" y="4826944"/>
              <a:ext cx="112102" cy="112102"/>
            </a:xfrm>
            <a:prstGeom prst="ellipse">
              <a:avLst/>
            </a:prstGeom>
            <a:solidFill>
              <a:srgbClr val="FFFFFF">
                <a:lumMod val="65000"/>
              </a:srgb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44" name="Oval 43">
              <a:extLst>
                <a:ext uri="{FF2B5EF4-FFF2-40B4-BE49-F238E27FC236}">
                  <a16:creationId xmlns:a16="http://schemas.microsoft.com/office/drawing/2014/main" id="{DD6DC288-73C1-40DB-A8C1-47129388056D}"/>
                </a:ext>
              </a:extLst>
            </p:cNvPr>
            <p:cNvSpPr/>
            <p:nvPr/>
          </p:nvSpPr>
          <p:spPr>
            <a:xfrm>
              <a:off x="4333200" y="4709737"/>
              <a:ext cx="112102" cy="112102"/>
            </a:xfrm>
            <a:prstGeom prst="ellipse">
              <a:avLst/>
            </a:prstGeom>
            <a:solidFill>
              <a:srgbClr val="FFFFFF">
                <a:lumMod val="65000"/>
              </a:srgb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45" name="Oval 44">
              <a:extLst>
                <a:ext uri="{FF2B5EF4-FFF2-40B4-BE49-F238E27FC236}">
                  <a16:creationId xmlns:a16="http://schemas.microsoft.com/office/drawing/2014/main" id="{1616DC37-1BD1-4D1F-9C4F-0D6CDDE97EB6}"/>
                </a:ext>
              </a:extLst>
            </p:cNvPr>
            <p:cNvSpPr/>
            <p:nvPr/>
          </p:nvSpPr>
          <p:spPr>
            <a:xfrm>
              <a:off x="4591554" y="4545692"/>
              <a:ext cx="112102" cy="112102"/>
            </a:xfrm>
            <a:prstGeom prst="ellipse">
              <a:avLst/>
            </a:prstGeom>
            <a:solidFill>
              <a:srgbClr val="FFFFFF">
                <a:lumMod val="65000"/>
              </a:srgb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endParaRPr kumimoji="0" lang="en-IN" sz="1050" b="0" i="0" u="none" strike="noStrike" kern="0" cap="none" spc="0" normalizeH="0" baseline="0" noProof="0" dirty="0">
                <a:ln>
                  <a:noFill/>
                </a:ln>
                <a:solidFill>
                  <a:srgbClr val="FFFFFF"/>
                </a:solidFill>
                <a:effectLst/>
                <a:uLnTx/>
                <a:uFillTx/>
                <a:latin typeface="Arial"/>
                <a:ea typeface="+mn-ea"/>
                <a:cs typeface="+mn-cs"/>
                <a:sym typeface="Arial"/>
              </a:endParaRPr>
            </a:p>
          </p:txBody>
        </p:sp>
        <p:sp>
          <p:nvSpPr>
            <p:cNvPr id="46" name="TextBox 45">
              <a:extLst>
                <a:ext uri="{FF2B5EF4-FFF2-40B4-BE49-F238E27FC236}">
                  <a16:creationId xmlns:a16="http://schemas.microsoft.com/office/drawing/2014/main" id="{80595687-02BA-412B-B5E8-FC22628DD5F9}"/>
                </a:ext>
              </a:extLst>
            </p:cNvPr>
            <p:cNvSpPr txBox="1"/>
            <p:nvPr/>
          </p:nvSpPr>
          <p:spPr>
            <a:xfrm>
              <a:off x="2458225" y="3103405"/>
              <a:ext cx="2310882" cy="54084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en-SG" b="1" i="0" u="none" strike="noStrike" kern="0" cap="none" spc="0" normalizeH="0" baseline="0" noProof="0" dirty="0">
                  <a:ln>
                    <a:noFill/>
                  </a:ln>
                  <a:solidFill>
                    <a:srgbClr val="000000"/>
                  </a:solidFill>
                  <a:effectLst/>
                  <a:uLnTx/>
                  <a:uFillTx/>
                  <a:latin typeface="Arial"/>
                  <a:cs typeface="Arial"/>
                  <a:sym typeface="Arial"/>
                </a:rPr>
                <a:t>Conclusion</a:t>
              </a:r>
              <a:endParaRPr kumimoji="0" lang="en-IN" b="0" i="0" u="none" strike="noStrike" kern="0" cap="none" spc="225" normalizeH="0" baseline="0" noProof="0" dirty="0">
                <a:ln>
                  <a:noFill/>
                </a:ln>
                <a:solidFill>
                  <a:srgbClr val="FFFFFF">
                    <a:lumMod val="65000"/>
                  </a:srgbClr>
                </a:solidFill>
                <a:effectLst/>
                <a:uLnTx/>
                <a:uFillTx/>
                <a:latin typeface="Open Sans Condensed" panose="020B0806030504020204" pitchFamily="34" charset="0"/>
                <a:ea typeface="Open Sans Condensed" panose="020B0806030504020204" pitchFamily="34" charset="0"/>
                <a:cs typeface="Open Sans Condensed" panose="020B0806030504020204" pitchFamily="34" charset="0"/>
                <a:sym typeface="Arial"/>
              </a:endParaRPr>
            </a:p>
          </p:txBody>
        </p:sp>
        <p:sp>
          <p:nvSpPr>
            <p:cNvPr id="47" name="TextBox 46">
              <a:extLst>
                <a:ext uri="{FF2B5EF4-FFF2-40B4-BE49-F238E27FC236}">
                  <a16:creationId xmlns:a16="http://schemas.microsoft.com/office/drawing/2014/main" id="{5A7D2769-6BF8-4A43-9A15-9404706179E5}"/>
                </a:ext>
              </a:extLst>
            </p:cNvPr>
            <p:cNvSpPr txBox="1"/>
            <p:nvPr/>
          </p:nvSpPr>
          <p:spPr>
            <a:xfrm>
              <a:off x="7845254" y="1114175"/>
              <a:ext cx="5795868" cy="1081695"/>
            </a:xfrm>
            <a:prstGeom prst="rect">
              <a:avLst/>
            </a:prstGeom>
            <a:solidFill>
              <a:schemeClr val="bg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 typeface="Arial"/>
                <a:buNone/>
                <a:tabLst/>
                <a:defRPr/>
              </a:pPr>
              <a:r>
                <a:rPr kumimoji="0" lang="en-US" sz="1400" b="0" i="0" u="none" strike="noStrike" kern="0" cap="none" spc="0" normalizeH="0" baseline="0" noProof="0" dirty="0">
                  <a:ln>
                    <a:noFill/>
                  </a:ln>
                  <a:solidFill>
                    <a:prstClr val="black"/>
                  </a:solidFill>
                  <a:effectLst/>
                  <a:uLnTx/>
                  <a:uFillTx/>
                  <a:latin typeface="Arial"/>
                  <a:ea typeface="Calibri" panose="020F0502020204030204" pitchFamily="34" charset="0"/>
                  <a:cs typeface="Vrinda" panose="020B0502040204020203" pitchFamily="34" charset="0"/>
                  <a:sym typeface="Arial"/>
                </a:rPr>
                <a:t>Hilton experiencing a decline in popularity and ratings despite excellent management and convenient facilities.</a:t>
              </a:r>
            </a:p>
          </p:txBody>
        </p:sp>
        <p:sp>
          <p:nvSpPr>
            <p:cNvPr id="48" name="TextBox 47">
              <a:extLst>
                <a:ext uri="{FF2B5EF4-FFF2-40B4-BE49-F238E27FC236}">
                  <a16:creationId xmlns:a16="http://schemas.microsoft.com/office/drawing/2014/main" id="{8B8F4AC5-A3A8-4E52-B92E-578D8CD4A069}"/>
                </a:ext>
              </a:extLst>
            </p:cNvPr>
            <p:cNvSpPr txBox="1"/>
            <p:nvPr/>
          </p:nvSpPr>
          <p:spPr>
            <a:xfrm>
              <a:off x="8439677" y="2584102"/>
              <a:ext cx="5795868" cy="1081695"/>
            </a:xfrm>
            <a:prstGeom prst="rect">
              <a:avLst/>
            </a:prstGeom>
            <a:solidFill>
              <a:schemeClr val="bg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 typeface="Arial"/>
                <a:buNone/>
                <a:tabLst/>
                <a:defRPr/>
              </a:pPr>
              <a:r>
                <a:rPr kumimoji="0" lang="en-US" sz="1400" b="0" i="0" u="none" strike="noStrike" kern="0" cap="none" spc="0" normalizeH="0" baseline="0" noProof="0" dirty="0">
                  <a:ln>
                    <a:noFill/>
                  </a:ln>
                  <a:solidFill>
                    <a:prstClr val="black"/>
                  </a:solidFill>
                  <a:effectLst/>
                  <a:uLnTx/>
                  <a:uFillTx/>
                  <a:latin typeface="Arial"/>
                  <a:ea typeface="Calibri" panose="020F0502020204030204" pitchFamily="34" charset="0"/>
                  <a:cs typeface="Vrinda" panose="020B0502040204020203" pitchFamily="34" charset="0"/>
                  <a:sym typeface="Arial"/>
                </a:rPr>
                <a:t>Major complaints include interior, cleanliness, service, technical issues, bathroom fittings, and in-room technological service.</a:t>
              </a:r>
            </a:p>
          </p:txBody>
        </p:sp>
        <p:sp>
          <p:nvSpPr>
            <p:cNvPr id="49" name="TextBox 48">
              <a:extLst>
                <a:ext uri="{FF2B5EF4-FFF2-40B4-BE49-F238E27FC236}">
                  <a16:creationId xmlns:a16="http://schemas.microsoft.com/office/drawing/2014/main" id="{FC8A8364-381A-464E-AF29-2A4E66F6B89B}"/>
                </a:ext>
              </a:extLst>
            </p:cNvPr>
            <p:cNvSpPr txBox="1"/>
            <p:nvPr/>
          </p:nvSpPr>
          <p:spPr>
            <a:xfrm>
              <a:off x="9042885" y="3992649"/>
              <a:ext cx="5988678" cy="1081695"/>
            </a:xfrm>
            <a:prstGeom prst="rect">
              <a:avLst/>
            </a:prstGeom>
            <a:solidFill>
              <a:schemeClr val="bg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 typeface="Arial"/>
                <a:buNone/>
                <a:tabLst/>
                <a:defRPr/>
              </a:pPr>
              <a:r>
                <a:rPr kumimoji="0" lang="en-US" sz="1400" b="0" i="0" u="none" strike="noStrike" kern="0" cap="none" spc="0" normalizeH="0" baseline="0" noProof="0" dirty="0">
                  <a:ln>
                    <a:noFill/>
                  </a:ln>
                  <a:effectLst/>
                  <a:uLnTx/>
                  <a:uFillTx/>
                  <a:latin typeface="Arial"/>
                  <a:ea typeface="Calibri" panose="020F0502020204030204" pitchFamily="34" charset="0"/>
                  <a:cs typeface="Vrinda" panose="020B0502040204020203" pitchFamily="34" charset="0"/>
                  <a:sym typeface="Arial"/>
                </a:rPr>
                <a:t>A plan of action was proposed to address these issues, including hiring qualified personnel and installing a new lighting system</a:t>
              </a:r>
            </a:p>
          </p:txBody>
        </p:sp>
        <p:sp>
          <p:nvSpPr>
            <p:cNvPr id="51" name="TextBox 50">
              <a:extLst>
                <a:ext uri="{FF2B5EF4-FFF2-40B4-BE49-F238E27FC236}">
                  <a16:creationId xmlns:a16="http://schemas.microsoft.com/office/drawing/2014/main" id="{A38242D4-4CE1-4E2D-B707-4D2213132FED}"/>
                </a:ext>
              </a:extLst>
            </p:cNvPr>
            <p:cNvSpPr txBox="1"/>
            <p:nvPr/>
          </p:nvSpPr>
          <p:spPr>
            <a:xfrm>
              <a:off x="7856385" y="5415486"/>
              <a:ext cx="4981132" cy="87887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 typeface="Arial"/>
                <a:buNone/>
                <a:tabLst/>
                <a:defRPr/>
              </a:pPr>
              <a:r>
                <a:rPr kumimoji="0" lang="en-US" sz="1100" b="0" i="0" u="none" strike="noStrike" kern="0" cap="none" spc="0" normalizeH="0" baseline="0" noProof="0" dirty="0">
                  <a:ln>
                    <a:noFill/>
                  </a:ln>
                  <a:solidFill>
                    <a:srgbClr val="FFFFFF"/>
                  </a:solidFill>
                  <a:effectLst/>
                  <a:uLnTx/>
                  <a:uFillTx/>
                  <a:latin typeface="Arial"/>
                  <a:ea typeface="Calibri" panose="020F0502020204030204" pitchFamily="34" charset="0"/>
                  <a:cs typeface="Vrinda" panose="020B0502040204020203" pitchFamily="34" charset="0"/>
                  <a:sym typeface="Arial"/>
                </a:rPr>
                <a:t>Staff should excel in various areas to become globally competitive, including effective communication and customer service.</a:t>
              </a:r>
            </a:p>
          </p:txBody>
        </p:sp>
      </p:grpSp>
    </p:spTree>
    <p:extLst>
      <p:ext uri="{BB962C8B-B14F-4D97-AF65-F5344CB8AC3E}">
        <p14:creationId xmlns:p14="http://schemas.microsoft.com/office/powerpoint/2010/main" val="1463389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53EF1-E922-413E-B23E-6455C986CBE2}"/>
              </a:ext>
            </a:extLst>
          </p:cNvPr>
          <p:cNvSpPr>
            <a:spLocks noGrp="1"/>
          </p:cNvSpPr>
          <p:nvPr>
            <p:ph type="title"/>
          </p:nvPr>
        </p:nvSpPr>
        <p:spPr>
          <a:xfrm>
            <a:off x="913774" y="682502"/>
            <a:ext cx="10364451" cy="379827"/>
          </a:xfrm>
        </p:spPr>
        <p:txBody>
          <a:bodyPr>
            <a:noAutofit/>
          </a:bodyPr>
          <a:lstStyle/>
          <a:p>
            <a:pPr marL="0" marR="0">
              <a:lnSpc>
                <a:spcPct val="150000"/>
              </a:lnSpc>
              <a:spcBef>
                <a:spcPts val="1200"/>
              </a:spcBef>
              <a:spcAft>
                <a:spcPts val="0"/>
              </a:spcAft>
            </a:pPr>
            <a:br>
              <a:rPr lang="en-US" sz="5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References</a:t>
            </a:r>
            <a:br>
              <a:rPr lang="en-US" sz="5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6000" dirty="0"/>
          </a:p>
        </p:txBody>
      </p:sp>
      <p:sp>
        <p:nvSpPr>
          <p:cNvPr id="3" name="Content Placeholder 2">
            <a:extLst>
              <a:ext uri="{FF2B5EF4-FFF2-40B4-BE49-F238E27FC236}">
                <a16:creationId xmlns:a16="http://schemas.microsoft.com/office/drawing/2014/main" id="{2021A07C-0DD4-4480-AA4E-01D05EBB45E7}"/>
              </a:ext>
            </a:extLst>
          </p:cNvPr>
          <p:cNvSpPr>
            <a:spLocks noGrp="1"/>
          </p:cNvSpPr>
          <p:nvPr>
            <p:ph idx="1"/>
          </p:nvPr>
        </p:nvSpPr>
        <p:spPr>
          <a:xfrm>
            <a:off x="182880" y="1461155"/>
            <a:ext cx="11746523" cy="5213964"/>
          </a:xfrm>
        </p:spPr>
        <p:txBody>
          <a:bodyPr>
            <a:normAutofit fontScale="25000" lnSpcReduction="20000"/>
          </a:bodyPr>
          <a:lstStyle/>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Applegate, L.M., Piccoli, G. and Dev, C.S., 2008.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Hilton hotels: Brand differentiation through customer relationship management</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Harvard Business School Pub..</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Atkinson, H. and Brander Brown, J., 2001. Rethinking performance measures: assessing progress in UK hotels.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Contemporary Hospitality Management</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13</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pp.128-136.</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Bohdanowicz, P. and Martinac, I., 2007. Determinants and benchmarking of resource consumption in hotels—Case study of Hilton International and Scandic in Europe.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Energy and buildings</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39</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pp.82-95.</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Brown, J.R. and Ragsdale, C.T., 2002. The competitive market efficiency of hotel brands: An application of data envelopment analysis.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of Hospitality &amp; Tourism Research</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26</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pp.332-360.</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Chang, Y.C., Ku, C.H. and Chen, C.H., 2019. Social media analytics: Extracting and visualizing Hilton hotel ratings and reviews from TripAdvisor.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Information Management</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48</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pp.263-279.</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Chen, Y.C., Wang, W.C. and Chu, Y.C., 2011. A case study on the business performance management of Hilton Hotels Corp.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Business Research</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p.213.</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Chiang, W.E., 2006. A hotel performance evaluation of Taipei international tourist hotels–using data envelopment analysis.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Asia Pacific Journal of Tourism Research</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11</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pp.29-42.</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Huckestein, D. and Duboff, R., 2019. Hilton Hotels: a comprehensive approach to delivering value for all stakeholders.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Cornell Hotel and Restaurant Administration Quarterly</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40</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pp.28-38.</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Huckestein, D. and Duboff, R., 2019. Hilton Hotels: a comprehensive approach to delivering value for all stakeholders.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Cornell Hotel and Restaurant Administration Quarterly</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40</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pp.28-38.</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Maxwell, G. and Lyle, G., 2002. Strategic HRM and business performance in the Hilton Group.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contemporary hospitality management</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14</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pp.251-252.</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Min, H., Min, H. and Joo, S.J., 2008. A data envelopment analysis‐based balanced scorecard for measuring the comparative efficiency of Korean luxury hotels.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Quality &amp; Reliability Management</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25</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pp.349-365.</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Reidhead, C., 2020. Impact of organizational culture on employee satisfaction: A case of Hilton hotel, United Kingdom.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Journal of Economics and Business</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Sanders, H.T., 2005. Premises and performance of headquarters hotels.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Economic Development Journal</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p.33.</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Wharton, A.J., 2001.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Building the Cold War: Hilton International hotels and modern architecture</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University of Chicago Press.</a:t>
            </a:r>
          </a:p>
          <a:p>
            <a:pPr marL="0" marR="0" algn="just">
              <a:lnSpc>
                <a:spcPct val="150000"/>
              </a:lnSpc>
              <a:spcBef>
                <a:spcPts val="0"/>
              </a:spcBef>
              <a:spcAft>
                <a:spcPts val="800"/>
              </a:spcAft>
            </a:pP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Wharton, A.J., 2001. </a:t>
            </a:r>
            <a:r>
              <a:rPr lang="en-US" sz="42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Building the Cold War: Hilton International hotels and modern architecture</a:t>
            </a:r>
            <a:r>
              <a:rPr lang="en-US" sz="4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University of Chicago Press.</a:t>
            </a:r>
            <a:endParaRPr lang="en-US" sz="4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42545408"/>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256</TotalTime>
  <Words>1676</Words>
  <Application>Microsoft Office PowerPoint</Application>
  <PresentationFormat>Widescreen</PresentationFormat>
  <Paragraphs>136</Paragraphs>
  <Slides>14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Century Gothic</vt:lpstr>
      <vt:lpstr>Open Sans Condensed</vt:lpstr>
      <vt:lpstr>Symbol</vt:lpstr>
      <vt:lpstr>Times New Roman</vt:lpstr>
      <vt:lpstr>Tw Cen MT</vt:lpstr>
      <vt:lpstr>Vapor Trail</vt:lpstr>
      <vt:lpstr>    Module Code: BMIH6001 Module: Contemporary Themes in the Hotel and Hospitality Sector  Option 3: Personalisation </vt:lpstr>
      <vt:lpstr>Introduction</vt:lpstr>
      <vt:lpstr>PowerPoint Presentation</vt:lpstr>
      <vt:lpstr>Overview of literature  </vt:lpstr>
      <vt:lpstr>Overview of literature  </vt:lpstr>
      <vt:lpstr>PESTEL Analysis</vt:lpstr>
      <vt:lpstr>PESTEL Analysis</vt:lpstr>
      <vt:lpstr> Personalisation issues that have been identified through PESTEL analysis in the Hilton </vt:lpstr>
      <vt:lpstr> Personalisation issues that have been identified through PESTEL analysis in the Hilton </vt:lpstr>
      <vt:lpstr> Future policy and management options </vt:lpstr>
      <vt:lpstr> Future policy and management options </vt:lpstr>
      <vt:lpstr> Future policy and management options </vt:lpstr>
      <vt:lpstr>Conclusion</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BMIH6001 Module: Contemporary Themes in the Hotel and Hospitality Sector  Option 3: Personalisation</dc:title>
  <dc:creator>Dell</dc:creator>
  <cp:lastModifiedBy>Md Zahirul Haque</cp:lastModifiedBy>
  <cp:revision>3</cp:revision>
  <dcterms:created xsi:type="dcterms:W3CDTF">2024-05-05T03:54:09Z</dcterms:created>
  <dcterms:modified xsi:type="dcterms:W3CDTF">2024-05-30T23:34:27Z</dcterms:modified>
</cp:coreProperties>
</file>