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4" r:id="rId4"/>
    <p:sldId id="279" r:id="rId5"/>
    <p:sldId id="275" r:id="rId6"/>
    <p:sldId id="278" r:id="rId7"/>
    <p:sldId id="260" r:id="rId8"/>
    <p:sldId id="261" r:id="rId9"/>
    <p:sldId id="281" r:id="rId10"/>
    <p:sldId id="280" r:id="rId11"/>
    <p:sldId id="259" r:id="rId12"/>
    <p:sldId id="282" r:id="rId13"/>
    <p:sldId id="284" r:id="rId14"/>
    <p:sldId id="262" r:id="rId15"/>
    <p:sldId id="283" r:id="rId16"/>
    <p:sldId id="263" r:id="rId17"/>
    <p:sldId id="270" r:id="rId18"/>
    <p:sldId id="285" r:id="rId19"/>
    <p:sldId id="269" r:id="rId20"/>
    <p:sldId id="264" r:id="rId21"/>
    <p:sldId id="271" r:id="rId22"/>
    <p:sldId id="265" r:id="rId23"/>
    <p:sldId id="266" r:id="rId24"/>
    <p:sldId id="286" r:id="rId25"/>
    <p:sldId id="276" r:id="rId26"/>
    <p:sldId id="287" r:id="rId27"/>
    <p:sldId id="277" r:id="rId28"/>
    <p:sldId id="267" r:id="rId29"/>
    <p:sldId id="288" r:id="rId30"/>
    <p:sldId id="268" r:id="rId31"/>
    <p:sldId id="272" r:id="rId32"/>
    <p:sldId id="258" r:id="rId33"/>
    <p:sldId id="27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6"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3350980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1405921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1940600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327C7F8-9393-4BD1-A184-1070B5A2C167}" type="datetimeFigureOut">
              <a:rPr lang="en-GB" smtClean="0"/>
              <a:t>04/02/2017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1251671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327C7F8-9393-4BD1-A184-1070B5A2C167}" type="datetimeFigureOut">
              <a:rPr lang="en-GB" smtClean="0"/>
              <a:t>04/02/2017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2505188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3813721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3909600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2345706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327C7F8-9393-4BD1-A184-1070B5A2C167}" type="datetimeFigureOut">
              <a:rPr lang="en-GB" smtClean="0"/>
              <a:t>04/02/2017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106107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327C7F8-9393-4BD1-A184-1070B5A2C167}" type="datetimeFigureOut">
              <a:rPr lang="en-GB" smtClean="0"/>
              <a:t>04/02/2017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3555438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594256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689490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3754062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1327360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2037826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35969627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27C7F8-9393-4BD1-A184-1070B5A2C167}" type="datetimeFigureOut">
              <a:rPr lang="en-GB" smtClean="0"/>
              <a:t>04/02/2017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B52A0-17C3-4C04-B1A3-60B9CDDF4708}" type="slidenum">
              <a:rPr lang="en-GB" smtClean="0"/>
              <a:t>‹#›</a:t>
            </a:fld>
            <a:endParaRPr lang="en-GB"/>
          </a:p>
        </p:txBody>
      </p:sp>
    </p:spTree>
    <p:extLst>
      <p:ext uri="{BB962C8B-B14F-4D97-AF65-F5344CB8AC3E}">
        <p14:creationId xmlns:p14="http://schemas.microsoft.com/office/powerpoint/2010/main" val="3224758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327C7F8-9393-4BD1-A184-1070B5A2C167}" type="datetimeFigureOut">
              <a:rPr lang="en-GB" smtClean="0"/>
              <a:t>04/02/2017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6EB52A0-17C3-4C04-B1A3-60B9CDDF4708}" type="slidenum">
              <a:rPr lang="en-GB" smtClean="0"/>
              <a:t>‹#›</a:t>
            </a:fld>
            <a:endParaRPr lang="en-GB"/>
          </a:p>
        </p:txBody>
      </p:sp>
    </p:spTree>
    <p:extLst>
      <p:ext uri="{BB962C8B-B14F-4D97-AF65-F5344CB8AC3E}">
        <p14:creationId xmlns:p14="http://schemas.microsoft.com/office/powerpoint/2010/main" val="185722354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inquisitr.com/2495075/operation-cross-country-sex-trafficking-sting-recovers-149-children-more-than-150-pimps-arrested-fbi-say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workingnurse.com/articles/The-Professor-of-Secrets-Mystery-Medicine-and-Alchemy-in-Renaissance-Italy"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oxfordislamicstudies.com/article/opr/t236/e0170"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commonlii.org/int/cases/EngR/1772/57.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1. The Worlds of Law</a:t>
            </a:r>
          </a:p>
        </p:txBody>
      </p:sp>
      <p:sp>
        <p:nvSpPr>
          <p:cNvPr id="3" name="Subtitle 2"/>
          <p:cNvSpPr>
            <a:spLocks noGrp="1"/>
          </p:cNvSpPr>
          <p:nvPr>
            <p:ph type="subTitle" idx="1"/>
          </p:nvPr>
        </p:nvSpPr>
        <p:spPr/>
        <p:txBody>
          <a:bodyPr/>
          <a:lstStyle/>
          <a:p>
            <a:r>
              <a:rPr lang="en-GB"/>
              <a:t>Melanie Williams</a:t>
            </a:r>
          </a:p>
        </p:txBody>
      </p:sp>
    </p:spTree>
    <p:extLst>
      <p:ext uri="{BB962C8B-B14F-4D97-AF65-F5344CB8AC3E}">
        <p14:creationId xmlns:p14="http://schemas.microsoft.com/office/powerpoint/2010/main" val="2009469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 I</a:t>
            </a:r>
          </a:p>
        </p:txBody>
      </p:sp>
      <p:sp>
        <p:nvSpPr>
          <p:cNvPr id="3" name="Content Placeholder 2"/>
          <p:cNvSpPr>
            <a:spLocks noGrp="1"/>
          </p:cNvSpPr>
          <p:nvPr>
            <p:ph idx="1"/>
          </p:nvPr>
        </p:nvSpPr>
        <p:spPr/>
        <p:txBody>
          <a:bodyPr>
            <a:normAutofit fontScale="92500" lnSpcReduction="20000"/>
          </a:bodyPr>
          <a:lstStyle/>
          <a:p>
            <a:r>
              <a:rPr lang="en-GB"/>
              <a:t>Law in the world : Legal anthropology</a:t>
            </a:r>
          </a:p>
          <a:p>
            <a:r>
              <a:rPr lang="en-GB"/>
              <a:t>Sovereign powers, hierarchies,</a:t>
            </a:r>
          </a:p>
          <a:p>
            <a:r>
              <a:rPr lang="en-GB"/>
              <a:t>Exchange, barter and currency</a:t>
            </a:r>
          </a:p>
          <a:p>
            <a:r>
              <a:rPr lang="en-GB"/>
              <a:t>Food and shelter -</a:t>
            </a:r>
          </a:p>
          <a:p>
            <a:r>
              <a:rPr lang="en-GB"/>
              <a:t> property rights – moveable and immoveable</a:t>
            </a:r>
          </a:p>
          <a:p>
            <a:r>
              <a:rPr lang="en-GB"/>
              <a:t>Sexual powers and controls -</a:t>
            </a:r>
          </a:p>
          <a:p>
            <a:r>
              <a:rPr lang="en-GB"/>
              <a:t>Reproductive interests</a:t>
            </a:r>
          </a:p>
          <a:p>
            <a:r>
              <a:rPr lang="en-GB"/>
              <a:t>Mortality and inheritance</a:t>
            </a:r>
          </a:p>
          <a:p>
            <a:r>
              <a:rPr lang="en-GB"/>
              <a:t>Social roles and state controls</a:t>
            </a:r>
          </a:p>
          <a:p>
            <a:r>
              <a:rPr lang="en-GB"/>
              <a:t>War, civilian populations, fighters, prisoners, territory</a:t>
            </a:r>
          </a:p>
          <a:p>
            <a:r>
              <a:rPr lang="en-GB"/>
              <a:t>Crimes and wrongs</a:t>
            </a:r>
          </a:p>
          <a:p>
            <a:endParaRPr lang="en-GB"/>
          </a:p>
        </p:txBody>
      </p:sp>
    </p:spTree>
    <p:extLst>
      <p:ext uri="{BB962C8B-B14F-4D97-AF65-F5344CB8AC3E}">
        <p14:creationId xmlns:p14="http://schemas.microsoft.com/office/powerpoint/2010/main" val="3688758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Legal anthropology</a:t>
            </a:r>
          </a:p>
        </p:txBody>
      </p:sp>
      <p:sp>
        <p:nvSpPr>
          <p:cNvPr id="3" name="Content Placeholder 2"/>
          <p:cNvSpPr>
            <a:spLocks noGrp="1"/>
          </p:cNvSpPr>
          <p:nvPr>
            <p:ph idx="1"/>
          </p:nvPr>
        </p:nvSpPr>
        <p:spPr>
          <a:xfrm>
            <a:off x="1103312" y="1161536"/>
            <a:ext cx="8946541" cy="5086864"/>
          </a:xfrm>
        </p:spPr>
        <p:txBody>
          <a:bodyPr vert="horz" lIns="91440" tIns="45720" rIns="91440" bIns="45720" rtlCol="0" anchor="t">
            <a:normAutofit fontScale="62500" lnSpcReduction="20000"/>
          </a:bodyPr>
          <a:lstStyle/>
          <a:p>
            <a:r>
              <a:rPr lang="EN-GB"/>
              <a:t>Law ‘in the world’…</a:t>
            </a:r>
          </a:p>
          <a:p>
            <a:r>
              <a:rPr lang="EN-GB" sz="3200"/>
              <a:t>Maine</a:t>
            </a:r>
            <a:r>
              <a:rPr lang="EN-GB"/>
              <a:t> argued that human societies passing through three basic stages of legal development, from a group presided over by a senior agnate, through stages of territorial development and culminating in an elite forming normative laws of society, stating that “what the </a:t>
            </a:r>
            <a:r>
              <a:rPr lang="EN-GB" err="1"/>
              <a:t>juristical</a:t>
            </a:r>
            <a:r>
              <a:rPr lang="EN-GB"/>
              <a:t> oligarchy now claims is to monopolize the knowledge of the laws, to have the exclusive possession of the principles by which quarrels are decided”</a:t>
            </a:r>
          </a:p>
          <a:p>
            <a:r>
              <a:rPr lang="EN-GB" sz="3200"/>
              <a:t>Malinowski</a:t>
            </a:r>
            <a:r>
              <a:rPr lang="EN-GB"/>
              <a:t> Using an ethnographic approach and regarding law –as every component of social structure –interlinked functionally with the whole of a given society, Malinowski proposed the importance of reciprocity, reinforced by public ceremonial exchanges which enhanced prestige, as the basis for the Trobriand law system. He observed that the substance of the law might be draw from conflicts, and later emerge into social relationships and obligations. However, for Malinowski the extent of the primitive law was not only on criminal offenses, but also ruling economic, kinship, and religious life.</a:t>
            </a:r>
          </a:p>
          <a:p>
            <a:r>
              <a:rPr lang="EN-GB"/>
              <a:t>“Civil law” the positive law governing all the phase of tribal life, consists then of a body of binding obligations, regarded as a right by one party and acknowledged as duty by the other, kept in force by a specific mechanism of reciprocity.” (Malinowski 1926:58)</a:t>
            </a:r>
          </a:p>
          <a:p>
            <a:r>
              <a:rPr lang="EN-GB"/>
              <a:t>The above view on the law of Malinowski was quite latitudinarian and implied in a universality of presence of the law in all societies. However, another anthropologist disagreed, for A. R. Radcliffe-Brown (1881–1955) the law has been institutionalized as a social process and supports stratified social order, where “social control through the systematic application of the (physical) force of politically organize society” (Radcliff-Brown 1933:202).  - https://leonardomalves.wordpress.com/2012/04/21/anthropology-and-law-an-overview-of-the-field/</a:t>
            </a:r>
          </a:p>
          <a:p>
            <a:r>
              <a:rPr lang="EN-GB" sz="3200"/>
              <a:t>Levi-Strauss</a:t>
            </a:r>
            <a:r>
              <a:rPr lang="EN-GB"/>
              <a:t> - The exchange of women is an element of alliance theory - the structuralist theory of Claude Lévi-Strauss and other anthropologists who see society as based upon the patriarchal treatment of women as property, being given to other men to cement alliances</a:t>
            </a:r>
          </a:p>
        </p:txBody>
      </p:sp>
    </p:spTree>
    <p:extLst>
      <p:ext uri="{BB962C8B-B14F-4D97-AF65-F5344CB8AC3E}">
        <p14:creationId xmlns:p14="http://schemas.microsoft.com/office/powerpoint/2010/main" val="2372985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Malinowski</a:t>
            </a:r>
          </a:p>
        </p:txBody>
      </p:sp>
      <p:pic>
        <p:nvPicPr>
          <p:cNvPr id="4" name="Content Placeholder 3"/>
          <p:cNvPicPr>
            <a:picLocks noGrp="1" noChangeAspect="1"/>
          </p:cNvPicPr>
          <p:nvPr>
            <p:ph idx="1"/>
          </p:nvPr>
        </p:nvPicPr>
        <p:blipFill>
          <a:blip r:embed="rId2"/>
          <a:stretch>
            <a:fillRect/>
          </a:stretch>
        </p:blipFill>
        <p:spPr>
          <a:xfrm>
            <a:off x="2079582" y="2052638"/>
            <a:ext cx="6994611" cy="4195762"/>
          </a:xfrm>
          <a:prstGeom prst="rect">
            <a:avLst/>
          </a:prstGeom>
        </p:spPr>
      </p:pic>
    </p:spTree>
    <p:extLst>
      <p:ext uri="{BB962C8B-B14F-4D97-AF65-F5344CB8AC3E}">
        <p14:creationId xmlns:p14="http://schemas.microsoft.com/office/powerpoint/2010/main" val="1672342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Debates and problems in legal anthropology</a:t>
            </a:r>
          </a:p>
          <a:p>
            <a:endParaRPr lang="en-GB"/>
          </a:p>
          <a:p>
            <a:r>
              <a:rPr lang="en-GB"/>
              <a:t>What should ‘count’ as ‘law’</a:t>
            </a:r>
          </a:p>
          <a:p>
            <a:endParaRPr lang="en-GB"/>
          </a:p>
          <a:p>
            <a:r>
              <a:rPr lang="en-GB"/>
              <a:t>Related issue of legal theory – source of law and legitimation - legal ‘systems’ and relation to morality</a:t>
            </a:r>
          </a:p>
          <a:p>
            <a:endParaRPr lang="en-GB"/>
          </a:p>
          <a:p>
            <a:r>
              <a:rPr lang="en-GB"/>
              <a:t>The impact of interpretation, incorporation and ‘transplantation’</a:t>
            </a:r>
          </a:p>
          <a:p>
            <a:endParaRPr lang="en-GB"/>
          </a:p>
          <a:p>
            <a:endParaRPr lang="en-GB"/>
          </a:p>
          <a:p>
            <a:endParaRPr lang="en-GB"/>
          </a:p>
          <a:p>
            <a:endParaRPr lang="en-GB"/>
          </a:p>
        </p:txBody>
      </p:sp>
    </p:spTree>
    <p:extLst>
      <p:ext uri="{BB962C8B-B14F-4D97-AF65-F5344CB8AC3E}">
        <p14:creationId xmlns:p14="http://schemas.microsoft.com/office/powerpoint/2010/main" val="3158653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005137" y="1315454"/>
            <a:ext cx="6315325" cy="4763878"/>
          </a:xfrm>
          <a:prstGeom prst="rect">
            <a:avLst/>
          </a:prstGeom>
        </p:spPr>
      </p:pic>
    </p:spTree>
    <p:extLst>
      <p:ext uri="{BB962C8B-B14F-4D97-AF65-F5344CB8AC3E}">
        <p14:creationId xmlns:p14="http://schemas.microsoft.com/office/powerpoint/2010/main" val="3476238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Politics, Legal systems and power</a:t>
            </a:r>
          </a:p>
        </p:txBody>
      </p:sp>
      <p:sp>
        <p:nvSpPr>
          <p:cNvPr id="3" name="Content Placeholder 2"/>
          <p:cNvSpPr>
            <a:spLocks noGrp="1"/>
          </p:cNvSpPr>
          <p:nvPr>
            <p:ph idx="1"/>
          </p:nvPr>
        </p:nvSpPr>
        <p:spPr/>
        <p:txBody>
          <a:bodyPr/>
          <a:lstStyle/>
          <a:p>
            <a:r>
              <a:rPr lang="en-GB"/>
              <a:t>Sovereign powers and hierarchies</a:t>
            </a:r>
          </a:p>
          <a:p>
            <a:r>
              <a:rPr lang="en-GB"/>
              <a:t>Social stratification is when societies have a permanent hierarchy, in which a superior group has a disproportionate amount of power, money and prestige than the lower ranking groups. Social stratification can be seen in western societies in social and economic classes; termed as lower, middle and upper class. Some anthropologists believe social stratification is necessary to keep a society functioning at its desired level of proficiency. Karl Marx saw social stratification as similar to a caste system. Gender is part of the stratification system, gender ranks men above women of the same race and class (patriarchal society), but this is not always the only form of social stratification</a:t>
            </a:r>
          </a:p>
          <a:p>
            <a:endParaRPr lang="en-GB"/>
          </a:p>
        </p:txBody>
      </p:sp>
    </p:spTree>
    <p:extLst>
      <p:ext uri="{BB962C8B-B14F-4D97-AF65-F5344CB8AC3E}">
        <p14:creationId xmlns:p14="http://schemas.microsoft.com/office/powerpoint/2010/main" val="3649487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a:t>Example of challenge to hierarchy:</a:t>
            </a:r>
          </a:p>
          <a:p>
            <a:r>
              <a:rPr lang="en-GB"/>
              <a:t>Evolution of law of equity</a:t>
            </a:r>
          </a:p>
          <a:p>
            <a:r>
              <a:rPr lang="en-GB"/>
              <a:t>Lex </a:t>
            </a:r>
            <a:r>
              <a:rPr lang="en-GB" err="1"/>
              <a:t>mercatoria</a:t>
            </a:r>
            <a:r>
              <a:rPr lang="en-GB"/>
              <a:t> (from the Latin for "merchant law"), often referred to as "the Law Merchant" in English, is the body of commercial law used by merchants throughout Europe during the medieval period. It evolved similar to English common law as a system of custom and best practice, which was enforced through a system of merchant courts along the main trade routes. It functioned as the international law of commerce. It emphasised contractual freedom and alienability of property, while shunning legal technicalities and deciding cases. A distinct feature was the reliance by merchants on a legal </a:t>
            </a:r>
            <a:r>
              <a:rPr lang="en-GB" i="1"/>
              <a:t>ex </a:t>
            </a:r>
            <a:r>
              <a:rPr lang="en-GB" i="1" err="1"/>
              <a:t>aequo</a:t>
            </a:r>
            <a:r>
              <a:rPr lang="en-GB" i="1"/>
              <a:t> et bono </a:t>
            </a:r>
            <a:r>
              <a:rPr lang="en-GB"/>
              <a:t>system developed and administered by them. States or local authorities seldom interfered, and did not interfere a lot in internal domestic trade. Under </a:t>
            </a:r>
            <a:r>
              <a:rPr lang="en-GB" err="1"/>
              <a:t>lex</a:t>
            </a:r>
            <a:r>
              <a:rPr lang="en-GB"/>
              <a:t> </a:t>
            </a:r>
            <a:r>
              <a:rPr lang="en-GB" err="1"/>
              <a:t>mercatoria</a:t>
            </a:r>
            <a:r>
              <a:rPr lang="en-GB"/>
              <a:t> trade flourished and states took in large amounts of taxation –status still debated – ‘law’, ‘soft law’ or ‘restrictive view’ vs ‘liberal view’  - http://www.trans-lex.org/bibliopdfs/tolga_ayoglu.pdf</a:t>
            </a:r>
          </a:p>
        </p:txBody>
      </p:sp>
    </p:spTree>
    <p:extLst>
      <p:ext uri="{BB962C8B-B14F-4D97-AF65-F5344CB8AC3E}">
        <p14:creationId xmlns:p14="http://schemas.microsoft.com/office/powerpoint/2010/main" val="2962042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Lex </a:t>
            </a:r>
            <a:r>
              <a:rPr lang="en-GB" err="1"/>
              <a:t>mercatoria</a:t>
            </a:r>
            <a:r>
              <a:rPr lang="en-GB"/>
              <a:t> are…</a:t>
            </a:r>
          </a:p>
        </p:txBody>
      </p:sp>
      <p:sp>
        <p:nvSpPr>
          <p:cNvPr id="3" name="Content Placeholder 2"/>
          <p:cNvSpPr>
            <a:spLocks noGrp="1"/>
          </p:cNvSpPr>
          <p:nvPr>
            <p:ph idx="1"/>
          </p:nvPr>
        </p:nvSpPr>
        <p:spPr/>
        <p:txBody>
          <a:bodyPr/>
          <a:lstStyle/>
          <a:p>
            <a:r>
              <a:rPr lang="en-GB"/>
              <a:t>Informal norms that possess some of the attributes of law are neither a new nor uncommon phenomenon. Law creation predates the emergence of the modern state, and history provides many examples of customary societal or communal norms that did not emanate from a particular institutionalized sovereign. The most common example from previous centuries is the medieval law merchant or </a:t>
            </a:r>
            <a:r>
              <a:rPr lang="en-GB" err="1"/>
              <a:t>lex</a:t>
            </a:r>
            <a:r>
              <a:rPr lang="en-GB"/>
              <a:t> </a:t>
            </a:r>
            <a:r>
              <a:rPr lang="en-GB" err="1"/>
              <a:t>mercatoria</a:t>
            </a:r>
            <a:r>
              <a:rPr lang="en-GB"/>
              <a:t>, namely the customs followed by merchants in transnational, and often intra-national, commerce. The emergence of the modern state did not displace these customs. Modern legal systems have not only sanctioned previously developed customs, but have also allowed room for their development in the future</a:t>
            </a:r>
          </a:p>
        </p:txBody>
      </p:sp>
    </p:spTree>
    <p:extLst>
      <p:ext uri="{BB962C8B-B14F-4D97-AF65-F5344CB8AC3E}">
        <p14:creationId xmlns:p14="http://schemas.microsoft.com/office/powerpoint/2010/main" val="3472245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Merchant’s House Tenby</a:t>
            </a:r>
          </a:p>
        </p:txBody>
      </p:sp>
      <p:pic>
        <p:nvPicPr>
          <p:cNvPr id="4" name="Content Placeholder 3"/>
          <p:cNvPicPr>
            <a:picLocks noGrp="1" noChangeAspect="1"/>
          </p:cNvPicPr>
          <p:nvPr>
            <p:ph idx="1"/>
          </p:nvPr>
        </p:nvPicPr>
        <p:blipFill>
          <a:blip r:embed="rId2"/>
          <a:stretch>
            <a:fillRect/>
          </a:stretch>
        </p:blipFill>
        <p:spPr>
          <a:xfrm>
            <a:off x="2839454" y="2261936"/>
            <a:ext cx="5999746" cy="3545305"/>
          </a:xfrm>
          <a:prstGeom prst="rect">
            <a:avLst/>
          </a:prstGeom>
        </p:spPr>
      </p:pic>
    </p:spTree>
    <p:extLst>
      <p:ext uri="{BB962C8B-B14F-4D97-AF65-F5344CB8AC3E}">
        <p14:creationId xmlns:p14="http://schemas.microsoft.com/office/powerpoint/2010/main" val="3716135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a:t>Exchange, barter and currency - The primary difference between barter and currency systems is that a currency system uses an agreed-upon form of paper or coin money as an exchange system rather than directly trading goods and services through bartering</a:t>
            </a:r>
          </a:p>
          <a:p>
            <a:endParaRPr lang="en-GB"/>
          </a:p>
          <a:p>
            <a:r>
              <a:rPr lang="en-GB"/>
              <a:t>The ‘exchange’ of women [Levi Strauss]</a:t>
            </a:r>
          </a:p>
          <a:p>
            <a:endParaRPr lang="en-GB"/>
          </a:p>
          <a:p>
            <a:r>
              <a:rPr lang="en-GB"/>
              <a:t>Barter – the exchange of goods or services without the use of currency</a:t>
            </a:r>
          </a:p>
          <a:p>
            <a:r>
              <a:rPr lang="en-GB"/>
              <a:t>Currency - Tally sticks were employed as fiat currency in medieval England when, due to gold shortage, Henry I initiated their use by the Exchequer in or around 1100; royal taxes had to be paid in tally sticks. Washington Irving records an emergency use of paper money by the Spanish in a siege during the Conquest of Granada (1482-1492). In 1661, Johan </a:t>
            </a:r>
            <a:r>
              <a:rPr lang="en-GB" err="1"/>
              <a:t>Palmstruch</a:t>
            </a:r>
            <a:r>
              <a:rPr lang="en-GB"/>
              <a:t> issued the first regular paper money in the West, under royal charter from the Kingdom of Sweden, through a new institution, the Bank of Stockholm. </a:t>
            </a:r>
          </a:p>
        </p:txBody>
      </p:sp>
    </p:spTree>
    <p:extLst>
      <p:ext uri="{BB962C8B-B14F-4D97-AF65-F5344CB8AC3E}">
        <p14:creationId xmlns:p14="http://schemas.microsoft.com/office/powerpoint/2010/main" val="3599204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946485" y="2000250"/>
            <a:ext cx="4267200" cy="3036094"/>
          </a:xfrm>
          <a:prstGeom prst="rect">
            <a:avLst/>
          </a:prstGeom>
        </p:spPr>
      </p:pic>
      <p:pic>
        <p:nvPicPr>
          <p:cNvPr id="5" name="Picture 4"/>
          <p:cNvPicPr>
            <a:picLocks noChangeAspect="1"/>
          </p:cNvPicPr>
          <p:nvPr/>
        </p:nvPicPr>
        <p:blipFill>
          <a:blip r:embed="rId3"/>
          <a:stretch>
            <a:fillRect/>
          </a:stretch>
        </p:blipFill>
        <p:spPr>
          <a:xfrm>
            <a:off x="5566610" y="2000250"/>
            <a:ext cx="3834063" cy="3036094"/>
          </a:xfrm>
          <a:prstGeom prst="rect">
            <a:avLst/>
          </a:prstGeom>
        </p:spPr>
      </p:pic>
    </p:spTree>
    <p:extLst>
      <p:ext uri="{BB962C8B-B14F-4D97-AF65-F5344CB8AC3E}">
        <p14:creationId xmlns:p14="http://schemas.microsoft.com/office/powerpoint/2010/main" val="3250835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USA – Operation Cross Country – sex trafficking</a:t>
            </a:r>
            <a:br>
              <a:rPr lang="en-GB" sz="2000"/>
            </a:br>
            <a:r>
              <a:rPr lang="en-GB" sz="2000">
                <a:hlinkClick r:id="rId2"/>
              </a:rPr>
              <a:t>http://www.inquisitr.com/2495075/operation-cross-country-sex-trafficking-sting-recovers-149-children-more-than-150-pimps-arrested-fbi-says/</a:t>
            </a:r>
            <a:r>
              <a:rPr lang="en-GB" sz="2000"/>
              <a:t> - image from website</a:t>
            </a:r>
          </a:p>
        </p:txBody>
      </p:sp>
      <p:pic>
        <p:nvPicPr>
          <p:cNvPr id="4" name="Content Placeholder 3"/>
          <p:cNvPicPr>
            <a:picLocks noGrp="1" noChangeAspect="1"/>
          </p:cNvPicPr>
          <p:nvPr>
            <p:ph idx="1"/>
          </p:nvPr>
        </p:nvPicPr>
        <p:blipFill>
          <a:blip r:embed="rId3"/>
          <a:stretch>
            <a:fillRect/>
          </a:stretch>
        </p:blipFill>
        <p:spPr>
          <a:xfrm>
            <a:off x="3192379" y="2646948"/>
            <a:ext cx="5582653" cy="2855494"/>
          </a:xfrm>
          <a:prstGeom prst="rect">
            <a:avLst/>
          </a:prstGeom>
        </p:spPr>
      </p:pic>
    </p:spTree>
    <p:extLst>
      <p:ext uri="{BB962C8B-B14F-4D97-AF65-F5344CB8AC3E}">
        <p14:creationId xmlns:p14="http://schemas.microsoft.com/office/powerpoint/2010/main" val="1643840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a:t>Food and shelter</a:t>
            </a:r>
          </a:p>
          <a:p>
            <a:endParaRPr lang="en-GB"/>
          </a:p>
          <a:p>
            <a:r>
              <a:rPr lang="en-GB"/>
              <a:t>- encampments for shared protection of persons, animals, crops</a:t>
            </a:r>
          </a:p>
          <a:p>
            <a:r>
              <a:rPr lang="en-GB"/>
              <a:t>Need to establish system to protect when hunters/fighters away</a:t>
            </a:r>
          </a:p>
          <a:p>
            <a:r>
              <a:rPr lang="en-GB"/>
              <a:t>Need to establish system to resolve disputes</a:t>
            </a:r>
          </a:p>
          <a:p>
            <a:r>
              <a:rPr lang="en-GB"/>
              <a:t>Need to establish system to distribute resources in times of need [cultural necessity rules – </a:t>
            </a:r>
            <a:r>
              <a:rPr lang="en-GB" err="1"/>
              <a:t>Senicide</a:t>
            </a:r>
            <a:r>
              <a:rPr lang="en-GB"/>
              <a:t> was rare amongst the Inuit except in times of famine</a:t>
            </a:r>
          </a:p>
          <a:p>
            <a:r>
              <a:rPr lang="en-GB"/>
              <a:t>Until the fourth century, infanticide was neither illegal nor immoral. Complete parental control of the father over the life of his child was dictated by both early Greek and Roman laws. Patria </a:t>
            </a:r>
            <a:r>
              <a:rPr lang="en-GB" err="1"/>
              <a:t>potestas</a:t>
            </a:r>
            <a:r>
              <a:rPr lang="en-GB"/>
              <a:t> refers to the power of the Roman father to decide the fate of his child, even before birth. However, if a mother killed her child she would be punished by death. </a:t>
            </a:r>
          </a:p>
          <a:p>
            <a:pPr marL="0" indent="0">
              <a:buNone/>
            </a:pPr>
            <a:endParaRPr lang="en-GB"/>
          </a:p>
        </p:txBody>
      </p:sp>
    </p:spTree>
    <p:extLst>
      <p:ext uri="{BB962C8B-B14F-4D97-AF65-F5344CB8AC3E}">
        <p14:creationId xmlns:p14="http://schemas.microsoft.com/office/powerpoint/2010/main" val="878456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Manorbier</a:t>
            </a:r>
            <a:r>
              <a:rPr lang="en-GB"/>
              <a:t> Newton strip fields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22358" y="2294021"/>
            <a:ext cx="5297655" cy="3285248"/>
          </a:xfrm>
        </p:spPr>
      </p:pic>
    </p:spTree>
    <p:extLst>
      <p:ext uri="{BB962C8B-B14F-4D97-AF65-F5344CB8AC3E}">
        <p14:creationId xmlns:p14="http://schemas.microsoft.com/office/powerpoint/2010/main" val="1719615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Property ‘rights’</a:t>
            </a:r>
          </a:p>
        </p:txBody>
      </p:sp>
      <p:sp>
        <p:nvSpPr>
          <p:cNvPr id="3" name="Content Placeholder 2"/>
          <p:cNvSpPr>
            <a:spLocks noGrp="1"/>
          </p:cNvSpPr>
          <p:nvPr>
            <p:ph idx="1"/>
          </p:nvPr>
        </p:nvSpPr>
        <p:spPr/>
        <p:txBody>
          <a:bodyPr>
            <a:normAutofit fontScale="85000" lnSpcReduction="10000"/>
          </a:bodyPr>
          <a:lstStyle/>
          <a:p>
            <a:endParaRPr lang="en-GB"/>
          </a:p>
          <a:p>
            <a:r>
              <a:rPr lang="en-GB"/>
              <a:t>Property law is the area of law that governs the various forms of ownership and tenancy in real property (land as distinct from personal or movable possessions) and in personal property, within the common law legal system. In the civil law system, there is a division between movable and immovable property. Movable property roughly corresponds to personal property, while immovable property corresponds to real estate or real property, and the associated rights and obligations thereon.</a:t>
            </a:r>
          </a:p>
          <a:p>
            <a:r>
              <a:rPr lang="en-GB"/>
              <a:t>The concept, idea or philosophy of property underlies all property law. In some jurisdictions, historically all property was owned by the monarch and it devolved through feudal land tenure or other feudal systems of loyalty and fealty.</a:t>
            </a:r>
          </a:p>
          <a:p>
            <a:r>
              <a:rPr lang="en-GB"/>
              <a:t>Though the Napoleonic code was among the first government acts of modern times to introduce the notion of absolute ownership into statute, protection of personal property rights was present in medieval Islamic law and jurisprudence, and in the common law courts of medieval and early modern England</a:t>
            </a:r>
          </a:p>
        </p:txBody>
      </p:sp>
    </p:spTree>
    <p:extLst>
      <p:ext uri="{BB962C8B-B14F-4D97-AF65-F5344CB8AC3E}">
        <p14:creationId xmlns:p14="http://schemas.microsoft.com/office/powerpoint/2010/main" val="4179841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350472"/>
          </a:xfrm>
        </p:spPr>
        <p:txBody>
          <a:bodyPr/>
          <a:lstStyle/>
          <a:p>
            <a:endParaRPr lang="en-GB"/>
          </a:p>
        </p:txBody>
      </p:sp>
      <p:sp>
        <p:nvSpPr>
          <p:cNvPr id="3" name="Content Placeholder 2"/>
          <p:cNvSpPr>
            <a:spLocks noGrp="1"/>
          </p:cNvSpPr>
          <p:nvPr>
            <p:ph idx="1"/>
          </p:nvPr>
        </p:nvSpPr>
        <p:spPr>
          <a:xfrm>
            <a:off x="1103312" y="803190"/>
            <a:ext cx="8946541" cy="5445210"/>
          </a:xfrm>
        </p:spPr>
        <p:txBody>
          <a:bodyPr>
            <a:normAutofit fontScale="85000" lnSpcReduction="20000"/>
          </a:bodyPr>
          <a:lstStyle/>
          <a:p>
            <a:r>
              <a:rPr lang="en-GB"/>
              <a:t>In ancient Roman law, physical property became classified into two categories; </a:t>
            </a:r>
          </a:p>
          <a:p>
            <a:r>
              <a:rPr lang="en-GB"/>
              <a:t>  "Res </a:t>
            </a:r>
            <a:r>
              <a:rPr lang="en-GB" err="1"/>
              <a:t>Mancipi</a:t>
            </a:r>
            <a:r>
              <a:rPr lang="en-GB"/>
              <a:t>" - things that required a </a:t>
            </a:r>
            <a:r>
              <a:rPr lang="en-GB" err="1"/>
              <a:t>mancipation</a:t>
            </a:r>
            <a:r>
              <a:rPr lang="en-GB"/>
              <a:t>"; and</a:t>
            </a:r>
          </a:p>
          <a:p>
            <a:r>
              <a:rPr lang="en-GB"/>
              <a:t>  "Res </a:t>
            </a:r>
            <a:r>
              <a:rPr lang="en-GB" err="1"/>
              <a:t>Nec</a:t>
            </a:r>
            <a:r>
              <a:rPr lang="en-GB"/>
              <a:t> </a:t>
            </a:r>
            <a:r>
              <a:rPr lang="en-GB" err="1"/>
              <a:t>Mancipi</a:t>
            </a:r>
            <a:r>
              <a:rPr lang="en-GB"/>
              <a:t>" - things that did not require a </a:t>
            </a:r>
            <a:r>
              <a:rPr lang="en-GB" err="1"/>
              <a:t>mancipation</a:t>
            </a:r>
            <a:r>
              <a:rPr lang="en-GB"/>
              <a:t>.</a:t>
            </a:r>
          </a:p>
          <a:p>
            <a:r>
              <a:rPr lang="en-GB"/>
              <a:t>"</a:t>
            </a:r>
            <a:r>
              <a:rPr lang="en-GB" err="1"/>
              <a:t>Mancipium</a:t>
            </a:r>
            <a:r>
              <a:rPr lang="en-GB"/>
              <a:t>" or </a:t>
            </a:r>
            <a:r>
              <a:rPr lang="en-GB" err="1"/>
              <a:t>mancipation</a:t>
            </a:r>
            <a:r>
              <a:rPr lang="en-GB"/>
              <a:t> was a formal public ceremony required for recognition of conveyance in "title" of legal ownership to a thing, (</a:t>
            </a:r>
            <a:r>
              <a:rPr lang="en-GB" err="1"/>
              <a:t>mancipatio</a:t>
            </a:r>
            <a:r>
              <a:rPr lang="en-GB"/>
              <a:t> - taking in hand.) The ceremony included striking a scale with a copper ingot as a token of sale. Without this ancient ritual, no exchange had the sanction or protection of the law.</a:t>
            </a:r>
          </a:p>
          <a:p>
            <a:r>
              <a:rPr lang="en-GB"/>
              <a:t>Another manner of acquiring legal title was </a:t>
            </a:r>
            <a:r>
              <a:rPr lang="en-GB" err="1"/>
              <a:t>cessio</a:t>
            </a:r>
            <a:r>
              <a:rPr lang="en-GB"/>
              <a:t> in </a:t>
            </a:r>
            <a:r>
              <a:rPr lang="en-GB" err="1"/>
              <a:t>iure</a:t>
            </a:r>
            <a:r>
              <a:rPr lang="en-GB"/>
              <a:t>, ( cession in court,) by </a:t>
            </a:r>
            <a:r>
              <a:rPr lang="en-GB" err="1"/>
              <a:t>vindicatio</a:t>
            </a:r>
            <a:r>
              <a:rPr lang="en-GB"/>
              <a:t>. An individual claiming title against a possessor would physically claim the thing (or a part of it produced in court.) If the possessor failed to also claim the thing by </a:t>
            </a:r>
            <a:r>
              <a:rPr lang="en-GB" err="1"/>
              <a:t>exceptio</a:t>
            </a:r>
            <a:r>
              <a:rPr lang="en-GB"/>
              <a:t>, the praetor would restore it to the individual claiming title.</a:t>
            </a:r>
          </a:p>
          <a:p>
            <a:r>
              <a:rPr lang="en-GB"/>
              <a:t>This distinction between categories of things ceased in the Roman Law at the time of Justinian, but was carried forward in the development of English law. </a:t>
            </a:r>
          </a:p>
          <a:p>
            <a:r>
              <a:rPr lang="en-GB"/>
              <a:t>Res </a:t>
            </a:r>
            <a:r>
              <a:rPr lang="en-GB" err="1"/>
              <a:t>Mancipi</a:t>
            </a:r>
            <a:r>
              <a:rPr lang="en-GB"/>
              <a:t> generally encompassed those properties most valuable to agriculture - land, houses, slaves and four footed beasts of burden. Under Roman law, the list of Res </a:t>
            </a:r>
            <a:r>
              <a:rPr lang="en-GB" err="1"/>
              <a:t>Mancipi</a:t>
            </a:r>
            <a:r>
              <a:rPr lang="en-GB"/>
              <a:t> was irrevocably closed. In English law, the distinction was carried forward with the identity of res </a:t>
            </a:r>
            <a:r>
              <a:rPr lang="en-GB" err="1"/>
              <a:t>mancipi</a:t>
            </a:r>
            <a:r>
              <a:rPr lang="en-GB"/>
              <a:t> as "immovables" governed by the laws of "realty" and res </a:t>
            </a:r>
            <a:r>
              <a:rPr lang="en-GB" err="1"/>
              <a:t>nec</a:t>
            </a:r>
            <a:r>
              <a:rPr lang="en-GB"/>
              <a:t> </a:t>
            </a:r>
            <a:r>
              <a:rPr lang="en-GB" err="1"/>
              <a:t>mancipi</a:t>
            </a:r>
            <a:r>
              <a:rPr lang="en-GB"/>
              <a:t> as "movables," chattel or goods, governed by the laws of "</a:t>
            </a:r>
            <a:r>
              <a:rPr lang="en-GB" err="1"/>
              <a:t>personalty</a:t>
            </a:r>
            <a:r>
              <a:rPr lang="en-GB"/>
              <a:t>." </a:t>
            </a:r>
          </a:p>
        </p:txBody>
      </p:sp>
    </p:spTree>
    <p:extLst>
      <p:ext uri="{BB962C8B-B14F-4D97-AF65-F5344CB8AC3E}">
        <p14:creationId xmlns:p14="http://schemas.microsoft.com/office/powerpoint/2010/main" val="3861261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Deed of manumission</a:t>
            </a:r>
          </a:p>
        </p:txBody>
      </p:sp>
      <p:pic>
        <p:nvPicPr>
          <p:cNvPr id="4" name="Content Placeholder 3"/>
          <p:cNvPicPr>
            <a:picLocks noGrp="1" noChangeAspect="1"/>
          </p:cNvPicPr>
          <p:nvPr>
            <p:ph idx="1"/>
          </p:nvPr>
        </p:nvPicPr>
        <p:blipFill>
          <a:blip r:embed="rId2"/>
          <a:stretch>
            <a:fillRect/>
          </a:stretch>
        </p:blipFill>
        <p:spPr>
          <a:xfrm>
            <a:off x="3325162" y="2052638"/>
            <a:ext cx="4503451" cy="4195762"/>
          </a:xfrm>
          <a:prstGeom prst="rect">
            <a:avLst/>
          </a:prstGeom>
        </p:spPr>
      </p:pic>
    </p:spTree>
    <p:extLst>
      <p:ext uri="{BB962C8B-B14F-4D97-AF65-F5344CB8AC3E}">
        <p14:creationId xmlns:p14="http://schemas.microsoft.com/office/powerpoint/2010/main" val="503082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a:t>North American Indians:</a:t>
            </a:r>
            <a:br>
              <a:rPr lang="en-GB" sz="1800"/>
            </a:br>
            <a:r>
              <a:rPr lang="en-GB" sz="1800"/>
              <a:t>Property Rights Among Native Americans</a:t>
            </a:r>
            <a:br>
              <a:rPr lang="en-GB" sz="1800"/>
            </a:br>
            <a:br>
              <a:rPr lang="en-GB" sz="1800"/>
            </a:br>
            <a:r>
              <a:rPr lang="en-GB" sz="1800"/>
              <a:t>Terry L. Anderson </a:t>
            </a:r>
            <a:br>
              <a:rPr lang="en-GB" sz="1800"/>
            </a:br>
            <a:r>
              <a:rPr lang="en-GB" sz="1800"/>
              <a:t>Saturday, February 01, 1997</a:t>
            </a:r>
            <a:br>
              <a:rPr lang="en-GB"/>
            </a:br>
            <a:endParaRPr lang="en-GB"/>
          </a:p>
        </p:txBody>
      </p:sp>
      <p:sp>
        <p:nvSpPr>
          <p:cNvPr id="3" name="Content Placeholder 2"/>
          <p:cNvSpPr>
            <a:spLocks noGrp="1"/>
          </p:cNvSpPr>
          <p:nvPr>
            <p:ph idx="1"/>
          </p:nvPr>
        </p:nvSpPr>
        <p:spPr/>
        <p:txBody>
          <a:bodyPr>
            <a:normAutofit fontScale="85000" lnSpcReduction="10000"/>
          </a:bodyPr>
          <a:lstStyle/>
          <a:p>
            <a:r>
              <a:rPr lang="en-GB"/>
              <a:t>Personal ethics and spiritual values were important…Indian land tenure systems were varied. While some ownership was completely or almost completely communal, other ownership was more like today’s fee simple. The degree of private ownership reflected the scarcity of land and the difficulty or ease of defining and enforcing rights.</a:t>
            </a:r>
          </a:p>
          <a:p>
            <a:r>
              <a:rPr lang="en-GB"/>
              <a:t>Because agricultural land required investments and because boundaries could be easily marked, crop land was often privately owned, usually by families or clans rather than individuals. For example, families among the </a:t>
            </a:r>
            <a:r>
              <a:rPr lang="en-GB" err="1"/>
              <a:t>Mahican</a:t>
            </a:r>
            <a:r>
              <a:rPr lang="en-GB"/>
              <a:t> Indians in the Northeast possessed hereditary rights to use well-defined tracts of garden land along the rivers. Europeans recognized this ownership, and deeds of white settlers indicate that they usually approached lineage leaders to purchase this land. Prior to European contact, other Indian tribes recognized </a:t>
            </a:r>
            <a:r>
              <a:rPr lang="en-GB" err="1"/>
              <a:t>Mahican</a:t>
            </a:r>
            <a:r>
              <a:rPr lang="en-GB"/>
              <a:t> ownership of these lands by not trespassing.</a:t>
            </a:r>
          </a:p>
          <a:p>
            <a:r>
              <a:rPr lang="en-GB"/>
              <a:t>Farther from the rivers, however, where the value of land for crops was low, it was not worth establishing ownership. As one historian put it, no one would consider laying out a garden in the rocky hinterlands</a:t>
            </a:r>
          </a:p>
        </p:txBody>
      </p:sp>
    </p:spTree>
    <p:extLst>
      <p:ext uri="{BB962C8B-B14F-4D97-AF65-F5344CB8AC3E}">
        <p14:creationId xmlns:p14="http://schemas.microsoft.com/office/powerpoint/2010/main" val="30045294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t>Sexual powers and controls</a:t>
            </a:r>
          </a:p>
        </p:txBody>
      </p:sp>
      <p:sp>
        <p:nvSpPr>
          <p:cNvPr id="3" name="Content Placeholder 2"/>
          <p:cNvSpPr>
            <a:spLocks noGrp="1"/>
          </p:cNvSpPr>
          <p:nvPr>
            <p:ph idx="1"/>
          </p:nvPr>
        </p:nvSpPr>
        <p:spPr>
          <a:xfrm>
            <a:off x="1103312" y="1050324"/>
            <a:ext cx="8946541" cy="5198075"/>
          </a:xfrm>
        </p:spPr>
        <p:txBody>
          <a:bodyPr>
            <a:normAutofit lnSpcReduction="10000"/>
          </a:bodyPr>
          <a:lstStyle/>
          <a:p>
            <a:pPr marL="0" indent="0">
              <a:buNone/>
            </a:pPr>
            <a:endParaRPr lang="en-GB"/>
          </a:p>
          <a:p>
            <a:r>
              <a:rPr lang="en-GB"/>
              <a:t>Some laws regulating sexual activity are intended to protect one or all participants, while others are intended to proscribe behaviour that has been defined as a crime. For example, a law may proscribe unprotected sex if one person knows that he or she has a sexual disease or to protect a minor; or it may proscribe non-consensual sex, or because of a relationship between the participants, etc. In general, laws may proscribe acts which are considered either sexual abuse or behaviour that societies consider to be inappropriate and against the social norms. Sexual abuse is unwanted sexual contact between two or more adults or two or more minors, and, depending on laws with regard to age of consent, sexual contact between an adult and a minor.</a:t>
            </a:r>
          </a:p>
          <a:p>
            <a:r>
              <a:rPr lang="en-GB"/>
              <a:t>FGM</a:t>
            </a:r>
          </a:p>
          <a:p>
            <a:r>
              <a:rPr lang="en-GB"/>
              <a:t>‘shame’ cultures, sexual autonomy and rape</a:t>
            </a:r>
          </a:p>
          <a:p>
            <a:r>
              <a:rPr lang="en-GB"/>
              <a:t>Sex as weapon of war</a:t>
            </a:r>
          </a:p>
          <a:p>
            <a:endParaRPr lang="en-GB"/>
          </a:p>
          <a:p>
            <a:pPr marL="0" indent="0">
              <a:buNone/>
            </a:pPr>
            <a:endParaRPr lang="en-GB"/>
          </a:p>
          <a:p>
            <a:endParaRPr lang="en-GB"/>
          </a:p>
          <a:p>
            <a:endParaRPr lang="en-GB"/>
          </a:p>
          <a:p>
            <a:endParaRPr lang="en-GB"/>
          </a:p>
          <a:p>
            <a:endParaRPr lang="en-GB"/>
          </a:p>
          <a:p>
            <a:endParaRPr lang="en-GB"/>
          </a:p>
          <a:p>
            <a:pPr marL="0" indent="0">
              <a:buNone/>
            </a:pPr>
            <a:endParaRPr lang="en-GB"/>
          </a:p>
        </p:txBody>
      </p:sp>
    </p:spTree>
    <p:extLst>
      <p:ext uri="{BB962C8B-B14F-4D97-AF65-F5344CB8AC3E}">
        <p14:creationId xmlns:p14="http://schemas.microsoft.com/office/powerpoint/2010/main" val="503986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a:t>A Short History of Reproductive Politics in America</a:t>
            </a:r>
            <a:br>
              <a:rPr lang="en-GB" sz="1800"/>
            </a:br>
            <a:r>
              <a:rPr lang="en-GB" sz="1800"/>
              <a:t>Rickie </a:t>
            </a:r>
            <a:r>
              <a:rPr lang="en-GB" sz="1800" err="1"/>
              <a:t>Solinger</a:t>
            </a:r>
            <a:br>
              <a:rPr lang="en-GB" sz="1800"/>
            </a:br>
            <a:br>
              <a:rPr lang="en-GB" sz="1800"/>
            </a:br>
            <a:r>
              <a:rPr lang="en-GB" sz="1800"/>
              <a:t>March, 2007</a:t>
            </a:r>
            <a:br>
              <a:rPr lang="en-GB" sz="1800"/>
            </a:br>
            <a:endParaRPr lang="en-GB" sz="1800"/>
          </a:p>
        </p:txBody>
      </p:sp>
      <p:sp>
        <p:nvSpPr>
          <p:cNvPr id="3" name="Content Placeholder 2"/>
          <p:cNvSpPr>
            <a:spLocks noGrp="1"/>
          </p:cNvSpPr>
          <p:nvPr>
            <p:ph idx="1"/>
          </p:nvPr>
        </p:nvSpPr>
        <p:spPr/>
        <p:txBody>
          <a:bodyPr>
            <a:normAutofit fontScale="92500" lnSpcReduction="20000"/>
          </a:bodyPr>
          <a:lstStyle/>
          <a:p>
            <a:r>
              <a:rPr lang="en-GB"/>
              <a:t>Rickie </a:t>
            </a:r>
            <a:r>
              <a:rPr lang="en-GB" err="1"/>
              <a:t>Solinger</a:t>
            </a:r>
            <a:r>
              <a:rPr lang="en-GB"/>
              <a:t> argues that a woman’s control over her body involves much more than the right to choose an abortion. Reproductive politics were at play when slaveholders devised breeding schemes, when the U.S. government took Indian children from their families in the nineteenth century, and when doctors pressed Latina women to be sterilized in the 1970s. Tracing the diverse plot lines of women’s reproductive lives throughout American history, </a:t>
            </a:r>
            <a:r>
              <a:rPr lang="en-GB" err="1"/>
              <a:t>Solinger</a:t>
            </a:r>
            <a:r>
              <a:rPr lang="en-GB"/>
              <a:t> redefines the idea of reproductive freedom, putting race and class at the </a:t>
            </a:r>
            <a:r>
              <a:rPr lang="en-GB" err="1"/>
              <a:t>center</a:t>
            </a:r>
            <a:r>
              <a:rPr lang="en-GB"/>
              <a:t> of the effort to control sex and pregnancy in America over time.</a:t>
            </a:r>
          </a:p>
          <a:p>
            <a:r>
              <a:rPr lang="en-GB" err="1"/>
              <a:t>Solinger</a:t>
            </a:r>
            <a:r>
              <a:rPr lang="en-GB"/>
              <a:t> asks which women have how many children under what circumstances, and shows how reproductive experiences have been encouraged or coerced, rewarded or punished, </a:t>
            </a:r>
            <a:r>
              <a:rPr lang="en-GB" err="1"/>
              <a:t>honored</a:t>
            </a:r>
            <a:r>
              <a:rPr lang="en-GB"/>
              <a:t> or exploited over the last 250 years. Viewed in this way, the debate over reproductive rights raises questions about access to sex education and prenatal care, about housing laws, about access to citizenship, and about which women lose children to adoption and foster care.</a:t>
            </a:r>
          </a:p>
        </p:txBody>
      </p:sp>
    </p:spTree>
    <p:extLst>
      <p:ext uri="{BB962C8B-B14F-4D97-AF65-F5344CB8AC3E}">
        <p14:creationId xmlns:p14="http://schemas.microsoft.com/office/powerpoint/2010/main" val="29593478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Mortality and Inheritance</a:t>
            </a:r>
            <a:br>
              <a:rPr lang="en-GB" sz="2000"/>
            </a:br>
            <a:r>
              <a:rPr lang="en-GB" sz="2000"/>
              <a:t>Wills</a:t>
            </a:r>
            <a:br>
              <a:rPr lang="en-GB" sz="2000"/>
            </a:br>
            <a:r>
              <a:rPr lang="en-GB" sz="2000"/>
              <a:t>Trusts</a:t>
            </a:r>
            <a:br>
              <a:rPr lang="en-GB" sz="2000"/>
            </a:br>
            <a:r>
              <a:rPr lang="en-GB" sz="2000"/>
              <a:t>legitimacy, illegitimacy</a:t>
            </a:r>
            <a:br>
              <a:rPr lang="en-GB" sz="2000"/>
            </a:br>
            <a:br>
              <a:rPr lang="en-GB" sz="2000"/>
            </a:br>
            <a:endParaRPr lang="en-GB" sz="2000"/>
          </a:p>
        </p:txBody>
      </p:sp>
      <p:sp>
        <p:nvSpPr>
          <p:cNvPr id="3" name="Content Placeholder 2"/>
          <p:cNvSpPr>
            <a:spLocks noGrp="1"/>
          </p:cNvSpPr>
          <p:nvPr>
            <p:ph idx="1"/>
          </p:nvPr>
        </p:nvSpPr>
        <p:spPr/>
        <p:txBody>
          <a:bodyPr>
            <a:normAutofit/>
          </a:bodyPr>
          <a:lstStyle/>
          <a:p>
            <a:pPr marL="0" indent="0">
              <a:buNone/>
            </a:pPr>
            <a:r>
              <a:rPr lang="en-GB"/>
              <a:t>‘Unintended Consequences of Women’s Inheritance Rights on Female Mortality in India’ Daniel Rosenblum,  Dalhousie University 2014</a:t>
            </a:r>
          </a:p>
          <a:p>
            <a:r>
              <a:rPr lang="en-GB"/>
              <a:t>Before 2005, most states of India only gave sons the legal right to inherit their parents’ ancestral land. However, five states in India had legal reforms giving daughters the same inheritance rights as sons. This article examines the impact of these reforms on female child mortality and fertility. A model shows that if parents desire to maximize their bequest per son, then giving daughters inheritance rights increases the cost of daughters, causing parents to reduce investment in their daughters’ health or decrease fertility. A difference-in-difference analysis shows that the reforms caused an increase in female child mortality but had no effect on fertility rates</a:t>
            </a:r>
          </a:p>
        </p:txBody>
      </p:sp>
    </p:spTree>
    <p:extLst>
      <p:ext uri="{BB962C8B-B14F-4D97-AF65-F5344CB8AC3E}">
        <p14:creationId xmlns:p14="http://schemas.microsoft.com/office/powerpoint/2010/main" val="28228617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Social roles and state controls</a:t>
            </a:r>
          </a:p>
        </p:txBody>
      </p:sp>
      <p:sp>
        <p:nvSpPr>
          <p:cNvPr id="3" name="Content Placeholder 2"/>
          <p:cNvSpPr>
            <a:spLocks noGrp="1"/>
          </p:cNvSpPr>
          <p:nvPr>
            <p:ph idx="1"/>
          </p:nvPr>
        </p:nvSpPr>
        <p:spPr>
          <a:xfrm>
            <a:off x="1103312" y="1285104"/>
            <a:ext cx="8946541" cy="4963296"/>
          </a:xfrm>
        </p:spPr>
        <p:txBody>
          <a:bodyPr>
            <a:normAutofit fontScale="92500" lnSpcReduction="10000"/>
          </a:bodyPr>
          <a:lstStyle/>
          <a:p>
            <a:r>
              <a:rPr lang="en-GB"/>
              <a:t>Medical and professional ‘licensing’</a:t>
            </a:r>
          </a:p>
          <a:p>
            <a:r>
              <a:rPr lang="en-GB"/>
              <a:t>The earliest reference to medical regulation in the UK dates from 1421, when physicians petitioned parliament to ask that nobody without appropriate qualifications be allowed to practise medicine. The doctors said that unqualified practitioners caused "great harm and slaughter of many men".[1]:274</a:t>
            </a:r>
          </a:p>
          <a:p>
            <a:r>
              <a:rPr lang="en-GB"/>
              <a:t>Despite agreement in principle from parliament, little more appeared to happen until 1511, when a statute placed regulation of the medical profession in the hands of the bishops. Clerics, often the most highly educated members of society, were better suited to the task. Medicine and religion were also closely entwined: healing had long been associated with the supernatural, while the events of birth and death involved both medics and clerics.</a:t>
            </a:r>
          </a:p>
          <a:p>
            <a:r>
              <a:rPr lang="en-GB"/>
              <a:t>The Medical Act 1983 provides the current statutory basis for the General Medical Council's functions. The Council is also bound by laws that implement a European directive on mutual recognition of professional qualifications from European Economic Area countries</a:t>
            </a:r>
          </a:p>
        </p:txBody>
      </p:sp>
    </p:spTree>
    <p:extLst>
      <p:ext uri="{BB962C8B-B14F-4D97-AF65-F5344CB8AC3E}">
        <p14:creationId xmlns:p14="http://schemas.microsoft.com/office/powerpoint/2010/main" val="7516237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400"/>
              <a:t>One of the most ferocious controversies was whether medical knowledge came from theory or whether the best medical practice arose from experience. Leonardo </a:t>
            </a:r>
            <a:r>
              <a:rPr lang="en-GB" sz="1400" err="1"/>
              <a:t>Fioravanti</a:t>
            </a:r>
            <a:r>
              <a:rPr lang="en-GB" sz="1400"/>
              <a:t>, an idiosyncratic outcast who is the protagonist of this story, was in the experimentalist camp. </a:t>
            </a:r>
            <a:br>
              <a:rPr lang="en-GB" sz="1400"/>
            </a:br>
            <a:r>
              <a:rPr lang="en-GB" sz="1400"/>
              <a:t>His own hostility kept him from even seeking a university degree; in return, and because of his enviable success, those with greater academic learning often scorned him. Only late in his life did he receive a medical degree from the University of Bologna. It was based, not on his academic studies — there were none — but on the renown he had achieved by his constant working at his craft, as both a surgeon and alchemist - </a:t>
            </a:r>
            <a:r>
              <a:rPr lang="en-GB" sz="1400">
                <a:hlinkClick r:id="rId2"/>
              </a:rPr>
              <a:t>http://www.workingnurse.com/articles/The-Professor-of-Secrets-Mystery-Medicine-and-Alchemy-in-Renaissance-Italy</a:t>
            </a:r>
            <a:r>
              <a:rPr lang="en-GB" sz="1400"/>
              <a:t> </a:t>
            </a:r>
          </a:p>
        </p:txBody>
      </p:sp>
      <p:pic>
        <p:nvPicPr>
          <p:cNvPr id="4" name="Content Placeholder 3"/>
          <p:cNvPicPr>
            <a:picLocks noGrp="1" noChangeAspect="1"/>
          </p:cNvPicPr>
          <p:nvPr>
            <p:ph idx="1"/>
          </p:nvPr>
        </p:nvPicPr>
        <p:blipFill>
          <a:blip r:embed="rId3"/>
          <a:stretch>
            <a:fillRect/>
          </a:stretch>
        </p:blipFill>
        <p:spPr>
          <a:xfrm>
            <a:off x="2740786" y="2557848"/>
            <a:ext cx="5672203" cy="3690551"/>
          </a:xfrm>
          <a:prstGeom prst="rect">
            <a:avLst/>
          </a:prstGeom>
        </p:spPr>
      </p:pic>
    </p:spTree>
    <p:extLst>
      <p:ext uri="{BB962C8B-B14F-4D97-AF65-F5344CB8AC3E}">
        <p14:creationId xmlns:p14="http://schemas.microsoft.com/office/powerpoint/2010/main" val="4248364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Archaeology: Regulation of sites</a:t>
            </a:r>
          </a:p>
        </p:txBody>
      </p:sp>
      <p:sp>
        <p:nvSpPr>
          <p:cNvPr id="3" name="Content Placeholder 2"/>
          <p:cNvSpPr>
            <a:spLocks noGrp="1"/>
          </p:cNvSpPr>
          <p:nvPr>
            <p:ph idx="1"/>
          </p:nvPr>
        </p:nvSpPr>
        <p:spPr>
          <a:xfrm>
            <a:off x="1103312" y="1260390"/>
            <a:ext cx="8946541" cy="4988010"/>
          </a:xfrm>
        </p:spPr>
        <p:txBody>
          <a:bodyPr>
            <a:normAutofit fontScale="70000" lnSpcReduction="20000"/>
          </a:bodyPr>
          <a:lstStyle/>
          <a:p>
            <a:r>
              <a:rPr lang="en-GB"/>
              <a:t> </a:t>
            </a:r>
            <a:r>
              <a:rPr lang="en-GB" sz="3400"/>
              <a:t>Archaeology: </a:t>
            </a:r>
            <a:r>
              <a:rPr lang="en-GB"/>
              <a:t>Ancient Monuments and Archaeological Areas Act 1979; Planning Law, Development Control and PPG16 [Planning Policy Guidance 16: Archaeology and Planning commonly abbreviated as PPG 16, was a document produced by the UK Government to advise local planning authorities in England and Wales on the treatment of archaeology within the planning process. It was introduced in November 1990 following public outcry after a number of high-profile scandals such as the threatened destruction of the Rose Theatre in London by developers]; Environmental Impact Assessments; Health &amp; Safety law and Risk Assessment; the role of guidance, ethics and standards; the role of international charters, conventions and standards; the management of archaeology in Britain; archaeological project management and project design.  </a:t>
            </a:r>
          </a:p>
          <a:p>
            <a:r>
              <a:rPr lang="en-GB"/>
              <a:t>[see also </a:t>
            </a:r>
            <a:r>
              <a:rPr lang="en-GB" i="1"/>
              <a:t>Native Americans and Archaeologists</a:t>
            </a:r>
            <a:r>
              <a:rPr lang="en-GB"/>
              <a:t>, </a:t>
            </a:r>
            <a:r>
              <a:rPr lang="en-GB" err="1"/>
              <a:t>Swidler</a:t>
            </a:r>
            <a:r>
              <a:rPr lang="en-GB"/>
              <a:t> et al UWTSD library]</a:t>
            </a:r>
          </a:p>
          <a:p>
            <a:r>
              <a:rPr lang="en-GB" sz="3400"/>
              <a:t>Treasure trove </a:t>
            </a:r>
            <a:r>
              <a:rPr lang="en-GB"/>
              <a:t>is an amount of money or coin, gold, silver, plate, or bullion found hidden underground or in places such as cellars or attics, where the treasure seems old enough for it to be presumed that the true owner is dead and the heirs undiscoverable. The legal definition of what constitutes treasure trove and its treatment under law vary considerably from country to country, and from era to era</a:t>
            </a:r>
          </a:p>
          <a:p>
            <a:r>
              <a:rPr lang="en-GB" sz="3400"/>
              <a:t>The Treasure Act 1996 </a:t>
            </a:r>
            <a:r>
              <a:rPr lang="en-GB"/>
              <a:t>is an Act of Parliament designed to deal with finds of treasure in England, Wales and Northern Ireland. It legally obliges finders of objects which constitute a legally defined term of treasure to report their find to their local coroner within fourteen days. An inquest led by the coroner then determines whether the find constitutes treasure or not. If it is declared to be treasure then the owner must offer the item for sale to a museum at a price set by an independent board of antiquities experts (Treasure Valuation Committee). Only if a museum expresses no interest in the item, or is unable to purchase it, can the owner retain it.</a:t>
            </a:r>
          </a:p>
          <a:p>
            <a:endParaRPr lang="en-GB"/>
          </a:p>
        </p:txBody>
      </p:sp>
    </p:spTree>
    <p:extLst>
      <p:ext uri="{BB962C8B-B14F-4D97-AF65-F5344CB8AC3E}">
        <p14:creationId xmlns:p14="http://schemas.microsoft.com/office/powerpoint/2010/main" val="875479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Silverdale Hoard</a:t>
            </a:r>
            <a:br>
              <a:rPr lang="en-GB"/>
            </a:br>
            <a:r>
              <a:rPr lang="en-GB" sz="2000"/>
              <a:t>https://blog.britishmuseum.org/tag/finds/</a:t>
            </a:r>
          </a:p>
        </p:txBody>
      </p:sp>
      <p:pic>
        <p:nvPicPr>
          <p:cNvPr id="4" name="Content Placeholder 3"/>
          <p:cNvPicPr>
            <a:picLocks noGrp="1" noChangeAspect="1"/>
          </p:cNvPicPr>
          <p:nvPr>
            <p:ph idx="1"/>
          </p:nvPr>
        </p:nvPicPr>
        <p:blipFill>
          <a:blip r:embed="rId2"/>
          <a:stretch>
            <a:fillRect/>
          </a:stretch>
        </p:blipFill>
        <p:spPr>
          <a:xfrm>
            <a:off x="2986088" y="2669381"/>
            <a:ext cx="5181600" cy="2962275"/>
          </a:xfrm>
          <a:prstGeom prst="rect">
            <a:avLst/>
          </a:prstGeom>
        </p:spPr>
      </p:pic>
    </p:spTree>
    <p:extLst>
      <p:ext uri="{BB962C8B-B14F-4D97-AF65-F5344CB8AC3E}">
        <p14:creationId xmlns:p14="http://schemas.microsoft.com/office/powerpoint/2010/main" val="33183185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313401"/>
          </a:xfrm>
        </p:spPr>
        <p:txBody>
          <a:bodyPr/>
          <a:lstStyle/>
          <a:p>
            <a:r>
              <a:rPr lang="en-GB" sz="1800"/>
              <a:t>Disposal</a:t>
            </a:r>
          </a:p>
        </p:txBody>
      </p:sp>
      <p:sp>
        <p:nvSpPr>
          <p:cNvPr id="3" name="Content Placeholder 2"/>
          <p:cNvSpPr>
            <a:spLocks noGrp="1"/>
          </p:cNvSpPr>
          <p:nvPr>
            <p:ph idx="1"/>
          </p:nvPr>
        </p:nvSpPr>
        <p:spPr>
          <a:xfrm>
            <a:off x="1103312" y="766119"/>
            <a:ext cx="8946541" cy="5482281"/>
          </a:xfrm>
        </p:spPr>
        <p:txBody>
          <a:bodyPr>
            <a:noAutofit/>
          </a:bodyPr>
          <a:lstStyle/>
          <a:p>
            <a:r>
              <a:rPr lang="en-GB" sz="1400"/>
              <a:t>UK waste legislation is derived predominantly from EU governance and transposed into UK law via Statutory Instruments.</a:t>
            </a:r>
          </a:p>
          <a:p>
            <a:r>
              <a:rPr lang="en-GB" sz="1400"/>
              <a:t>Animal By-Products Regulations (ABPR); Best practicable environmental option (BPEO); Certificate of Technical Competence (COTC); Control of Pollution Act</a:t>
            </a:r>
          </a:p>
          <a:p>
            <a:r>
              <a:rPr lang="en-GB" sz="1400"/>
              <a:t>Environment Act 1995; Environmental Impact Assessment; Environmental Protection Act; Landfill Allowance Trading Scheme (LATS); Landfill in the UK; Landfill tax; Landfill tax regulations; Statutory recycling targets; Waste Management Licensing Regulations; UK waste management facilities register for one or some of 28 standard permits, may opt for an exemption from licensing or complete a bespoke permit. Persons or organisations wishing to transport waste (other than their own) must purchase a waste carrier license. Producers of hazardous wastes are required (where they produce in excess of 500 kilograms per annum) to register as a hazardous waste producer</a:t>
            </a:r>
          </a:p>
          <a:p>
            <a:r>
              <a:rPr lang="en-GB" sz="1400"/>
              <a:t>Human Garden Burial: It is possible to bury a person on private land:  Burial Laws Amendment Act 1880. A person who knows the circumstances of the death and has a lawful certificate of the cause of death must first register a death with the Registrar of Births, Deaths and Marriages.  It is then necessary to obtain consent from the local authority to enable the burial to take place. A body comes within the definition of "clinical waste" and as such cannot be disposed of except under the provisions of the Control of Pollution Act 1974 and the Environment Protection Act 1990. A licensed operator is usually needed but a local authority may waive the requirement in special circumstances. Remember it is a criminal offence to dispose of "controlled waste" otherwise than in accordance with the Acts. Before you consider such a burial stop and THINK what you would do if you ever decided to move!</a:t>
            </a:r>
          </a:p>
        </p:txBody>
      </p:sp>
    </p:spTree>
    <p:extLst>
      <p:ext uri="{BB962C8B-B14F-4D97-AF65-F5344CB8AC3E}">
        <p14:creationId xmlns:p14="http://schemas.microsoft.com/office/powerpoint/2010/main" val="34784591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t>War, civilian populations, fighters, prisoners, territory</a:t>
            </a:r>
            <a:br>
              <a:rPr lang="en-GB" sz="2400"/>
            </a:br>
            <a:endParaRPr lang="en-GB" sz="2400"/>
          </a:p>
        </p:txBody>
      </p:sp>
      <p:sp>
        <p:nvSpPr>
          <p:cNvPr id="3" name="Content Placeholder 2"/>
          <p:cNvSpPr>
            <a:spLocks noGrp="1"/>
          </p:cNvSpPr>
          <p:nvPr>
            <p:ph idx="1"/>
          </p:nvPr>
        </p:nvSpPr>
        <p:spPr>
          <a:xfrm>
            <a:off x="1103312" y="1000898"/>
            <a:ext cx="8946541" cy="6079524"/>
          </a:xfrm>
        </p:spPr>
        <p:txBody>
          <a:bodyPr>
            <a:noAutofit/>
          </a:bodyPr>
          <a:lstStyle/>
          <a:p>
            <a:r>
              <a:rPr lang="en-GB" sz="1400"/>
              <a:t>International humanitarian law (IHL) is the law that regulates the conduct of war (jus in bello). It is that branch of international law which seeks to limit the effects of armed conflict by protecting persons who are not participating in hostilities, and by restricting and regulating the means and methods of warfare available to combatants. IHL is inspired by considerations of humanity and the mitigation of human suffering. "It comprises a set of rules, established by treaty or custom, that seeks to protect persons and property/objects that are (or may be) affected by armed conflict and limits the rights of parties to a conflict to use methods and means of warfare of their choice". It includes "the Geneva Conventions and the Hague Conventions, as well as subsequent treaties, case law, and customary international law." It defines the conduct and responsibilities of belligerent nations, neutral nations, and individuals engaged in warfare, in relation to each other and to protected persons, usually meaning non-combatants. It is designed to balance humanitarian concerns and military necessity, and subjects warfare to the rule of law by limiting its destructive effect and mitigating human suffering.</a:t>
            </a:r>
          </a:p>
          <a:p>
            <a:r>
              <a:rPr lang="en-GB" sz="1400"/>
              <a:t>Serious violations of international humanitarian law are called war crimes. International humanitarian law, jus in bello, regulates the conduct of forces when engaged in war or armed conflict. It is distinct from jus ad bellum which regulates the conduct of engaging in war or armed conflict and includes crimes against peace and of war of aggression. Together the jus in bello and jus ad bellum comprise the two strands of the laws of war governing all aspects of international armed conflicts.</a:t>
            </a:r>
          </a:p>
          <a:p>
            <a:r>
              <a:rPr lang="en-GB" sz="1400"/>
              <a:t>The law is mandatory for nations bound by the appropriate treaties. There are also other customary unwritten rules of war, many of which were explored at the Nuremberg War Trials. By extension, they also define both the permissive rights of these powers as well as prohibitions on their conduct when dealing with irregular forces and non-signatories</a:t>
            </a:r>
          </a:p>
          <a:p>
            <a:r>
              <a:rPr lang="en-GB" sz="1400"/>
              <a:t>International humanitarian law operates on a strict division between rules applicable in international armed conflict and internal armed conflict. This dichotomy is widely criticized</a:t>
            </a:r>
          </a:p>
        </p:txBody>
      </p:sp>
    </p:spTree>
    <p:extLst>
      <p:ext uri="{BB962C8B-B14F-4D97-AF65-F5344CB8AC3E}">
        <p14:creationId xmlns:p14="http://schemas.microsoft.com/office/powerpoint/2010/main" val="22894860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7"/>
            <a:ext cx="9404723" cy="1892814"/>
          </a:xfrm>
        </p:spPr>
        <p:txBody>
          <a:bodyPr/>
          <a:lstStyle/>
          <a:p>
            <a:r>
              <a:rPr lang="en-GB" sz="1800" dirty="0"/>
              <a:t>http://torturemag.org/mass-grave-investigations-for-international-criminal-proceedings/</a:t>
            </a:r>
            <a:br>
              <a:rPr lang="en-GB" sz="1800"/>
            </a:br>
            <a:r>
              <a:rPr lang="en-GB" sz="1800"/>
              <a:t>Mass </a:t>
            </a:r>
            <a:r>
              <a:rPr lang="en-GB" sz="1800" dirty="0"/>
              <a:t>grave excavations have the potential to fulfil important humanitarian goals that go well beyond prosecutorial needs. In the aftermath of gross human rights violations, evidence from the field suggests that information as to what happened and how is happened, fulfils a very important need of families and survivors. In fact, this need to know the truth is vital and may have primacy over wanting justice; the desire for justice may follow on from knowing the truth</a:t>
            </a:r>
            <a:br>
              <a:rPr lang="en-GB" sz="1800" dirty="0"/>
            </a:br>
            <a:r>
              <a:rPr lang="en-GB" sz="1800" dirty="0"/>
              <a:t>by MELANIE KLINKNER – April 2014</a:t>
            </a:r>
          </a:p>
        </p:txBody>
      </p:sp>
      <p:pic>
        <p:nvPicPr>
          <p:cNvPr id="4" name="Content Placeholder 3"/>
          <p:cNvPicPr>
            <a:picLocks noGrp="1" noChangeAspect="1"/>
          </p:cNvPicPr>
          <p:nvPr>
            <p:ph idx="1"/>
          </p:nvPr>
        </p:nvPicPr>
        <p:blipFill>
          <a:blip r:embed="rId2"/>
          <a:stretch>
            <a:fillRect/>
          </a:stretch>
        </p:blipFill>
        <p:spPr>
          <a:xfrm>
            <a:off x="2705100" y="3484605"/>
            <a:ext cx="5743575" cy="3089190"/>
          </a:xfrm>
          <a:prstGeom prst="rect">
            <a:avLst/>
          </a:prstGeom>
        </p:spPr>
      </p:pic>
    </p:spTree>
    <p:extLst>
      <p:ext uri="{BB962C8B-B14F-4D97-AF65-F5344CB8AC3E}">
        <p14:creationId xmlns:p14="http://schemas.microsoft.com/office/powerpoint/2010/main" val="1710470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t>Crimes and wrongs</a:t>
            </a:r>
          </a:p>
        </p:txBody>
      </p:sp>
      <p:sp>
        <p:nvSpPr>
          <p:cNvPr id="3" name="Content Placeholder 2"/>
          <p:cNvSpPr>
            <a:spLocks noGrp="1"/>
          </p:cNvSpPr>
          <p:nvPr>
            <p:ph idx="1"/>
          </p:nvPr>
        </p:nvSpPr>
        <p:spPr>
          <a:xfrm>
            <a:off x="1103312" y="1210962"/>
            <a:ext cx="8946541" cy="5037437"/>
          </a:xfrm>
        </p:spPr>
        <p:txBody>
          <a:bodyPr>
            <a:normAutofit fontScale="92500"/>
          </a:bodyPr>
          <a:lstStyle/>
          <a:p>
            <a:r>
              <a:rPr lang="en-GB"/>
              <a:t>Modern approaches. Today most anthropologists of law do not define crime, nor do they attempt to impose such distinctions as those between crime, tort, delict, sin, and immorality on their data. Boundaries are porous. Hardly any anthropologist would accept as valid the distinction between public and private law. Distinctions are discussed, but anthropologists increasingly report data without attempting to categorize them in terms of Western legal thought (unless Western implants are at issue); instead they adopt, for purposes of analysis, the categories used by the people studied or of the social scientist, and eschew attempts to define crime in a universal manner.</a:t>
            </a:r>
          </a:p>
          <a:p>
            <a:endParaRPr lang="en-GB"/>
          </a:p>
          <a:p>
            <a:r>
              <a:rPr lang="en-GB"/>
              <a:t>Read more: Comparative Criminal Law and Enforcement: Preliterate Societies - Emerging Problems - Social, Crime, Offender, and Sanctions - </a:t>
            </a:r>
            <a:r>
              <a:rPr lang="en-GB" err="1"/>
              <a:t>JRank</a:t>
            </a:r>
            <a:r>
              <a:rPr lang="en-GB"/>
              <a:t> Articles http://law.jrank.org/pages/673/Comparative-Criminal-Law-Enforcement-Preliterate-Societies-Emerging-problems.html#ixzz4PK6xja00</a:t>
            </a:r>
          </a:p>
        </p:txBody>
      </p:sp>
    </p:spTree>
    <p:extLst>
      <p:ext uri="{BB962C8B-B14F-4D97-AF65-F5344CB8AC3E}">
        <p14:creationId xmlns:p14="http://schemas.microsoft.com/office/powerpoint/2010/main" val="31829955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a:t>Criminal Law and Islam  - MLA</a:t>
            </a:r>
            <a:br>
              <a:rPr lang="en-GB" sz="1800"/>
            </a:br>
            <a:r>
              <a:rPr lang="en-GB" sz="1800" err="1"/>
              <a:t>Ziadeh</a:t>
            </a:r>
            <a:r>
              <a:rPr lang="en-GB" sz="1800"/>
              <a:t>, Farhat J. . "Criminal Law." In The Oxford </a:t>
            </a:r>
            <a:r>
              <a:rPr lang="en-GB" sz="1800" err="1"/>
              <a:t>Encyclopedia</a:t>
            </a:r>
            <a:r>
              <a:rPr lang="en-GB" sz="1800"/>
              <a:t> of the Islamic World. Oxford Islamic Studies Online. Nov 7, 2016. </a:t>
            </a:r>
            <a:r>
              <a:rPr lang="en-GB" sz="1800">
                <a:hlinkClick r:id="rId2"/>
              </a:rPr>
              <a:t>http://www.oxfordislamicstudies.com/article/opr/t236/e0170</a:t>
            </a:r>
            <a:br>
              <a:rPr lang="en-GB" sz="1800"/>
            </a:br>
            <a:br>
              <a:rPr lang="en-GB" sz="1800"/>
            </a:br>
            <a:br>
              <a:rPr lang="en-GB" sz="1800"/>
            </a:br>
            <a:r>
              <a:rPr lang="en-GB" sz="1800"/>
              <a:t>. </a:t>
            </a:r>
            <a:br>
              <a:rPr lang="en-GB" sz="1800"/>
            </a:br>
            <a:endParaRPr lang="en-GB" sz="1800"/>
          </a:p>
        </p:txBody>
      </p:sp>
      <p:sp>
        <p:nvSpPr>
          <p:cNvPr id="3" name="Content Placeholder 2"/>
          <p:cNvSpPr>
            <a:spLocks noGrp="1"/>
          </p:cNvSpPr>
          <p:nvPr>
            <p:ph idx="1"/>
          </p:nvPr>
        </p:nvSpPr>
        <p:spPr>
          <a:xfrm>
            <a:off x="1103312" y="1655806"/>
            <a:ext cx="8946541" cy="4592594"/>
          </a:xfrm>
        </p:spPr>
        <p:txBody>
          <a:bodyPr>
            <a:normAutofit fontScale="77500" lnSpcReduction="20000"/>
          </a:bodyPr>
          <a:lstStyle/>
          <a:p>
            <a:r>
              <a:rPr lang="en-GB"/>
              <a:t>Criminal Law </a:t>
            </a:r>
          </a:p>
          <a:p>
            <a:r>
              <a:rPr lang="en-GB"/>
              <a:t>The body of law dealing with wrongs that are punishable by the state with the object of deterrence is known as criminal law. Islamic criminal law recognizes three categories of these wrongs. The first is the </a:t>
            </a:r>
            <a:r>
              <a:rPr lang="en-GB" err="1"/>
              <a:t>ḥudūd</a:t>
            </a:r>
            <a:r>
              <a:rPr lang="en-GB"/>
              <a:t> (plural of </a:t>
            </a:r>
            <a:r>
              <a:rPr lang="en-GB" err="1"/>
              <a:t>ḥadd</a:t>
            </a:r>
            <a:r>
              <a:rPr lang="en-GB"/>
              <a:t>, a “limit” set by God), the contravention of which leads to a prescribed and mandatory penalty. The second, </a:t>
            </a:r>
            <a:r>
              <a:rPr lang="en-GB" err="1"/>
              <a:t>taʿzīr</a:t>
            </a:r>
            <a:r>
              <a:rPr lang="en-GB"/>
              <a:t> (chastisement), comprises those crimes not included among the </a:t>
            </a:r>
            <a:r>
              <a:rPr lang="en-GB" err="1"/>
              <a:t>ḥudūd</a:t>
            </a:r>
            <a:r>
              <a:rPr lang="en-GB"/>
              <a:t> because their punishment is discretionary. </a:t>
            </a:r>
            <a:r>
              <a:rPr lang="en-GB" err="1"/>
              <a:t>Taʿzīr</a:t>
            </a:r>
            <a:r>
              <a:rPr lang="en-GB"/>
              <a:t> implies the correction or rehabilitation of the culprit; hence, punishment is left to the judge and might vary depending upon who inflicts it and upon whom it is inflicted. The third category, </a:t>
            </a:r>
            <a:r>
              <a:rPr lang="en-GB" err="1"/>
              <a:t>qiṣāṣ</a:t>
            </a:r>
            <a:r>
              <a:rPr lang="en-GB"/>
              <a:t> (retribution), is concerned with crimes against the person such as homicide, infliction of wounds, and battery. Punishment by retribution is set by law, but the victim or his next of kin may waive such retribution by accepting blood money or financial compensation (</a:t>
            </a:r>
            <a:r>
              <a:rPr lang="en-GB" err="1"/>
              <a:t>diyah</a:t>
            </a:r>
            <a:r>
              <a:rPr lang="en-GB"/>
              <a:t>) or by forgoing the right altogether. Because of this waiver, it has been suggested that this crime is in the nature of a private injury, more akin to a tort than to a crime involving a public interest or concern. </a:t>
            </a:r>
          </a:p>
          <a:p>
            <a:r>
              <a:rPr lang="en-GB"/>
              <a:t>Jurists have accorded </a:t>
            </a:r>
            <a:r>
              <a:rPr lang="en-GB" err="1"/>
              <a:t>ḥudūd</a:t>
            </a:r>
            <a:r>
              <a:rPr lang="en-GB"/>
              <a:t> much attention because they are grounded in the </a:t>
            </a:r>
            <a:r>
              <a:rPr lang="en-GB" err="1"/>
              <a:t>Qurʿān</a:t>
            </a:r>
            <a:r>
              <a:rPr lang="en-GB"/>
              <a:t> and the </a:t>
            </a:r>
            <a:r>
              <a:rPr lang="en-GB" err="1"/>
              <a:t>ḥadīth</a:t>
            </a:r>
            <a:r>
              <a:rPr lang="en-GB"/>
              <a:t>, as is </a:t>
            </a:r>
            <a:r>
              <a:rPr lang="en-GB" err="1"/>
              <a:t>qiṣāṣ</a:t>
            </a:r>
            <a:r>
              <a:rPr lang="en-GB"/>
              <a:t>. </a:t>
            </a:r>
            <a:r>
              <a:rPr lang="en-GB" err="1"/>
              <a:t>Taʿzīr</a:t>
            </a:r>
            <a:r>
              <a:rPr lang="en-GB"/>
              <a:t>, however, because of its discretionary nature, has escaped precise definitions and detailed treatments of the elements of the crimes that it encompasses. It might be said, though, that all acts that violate private or community interests of a public nature are subject to </a:t>
            </a:r>
            <a:r>
              <a:rPr lang="en-GB" err="1"/>
              <a:t>taʿzīr</a:t>
            </a:r>
            <a:r>
              <a:rPr lang="en-GB"/>
              <a:t>; it was left to public authorities to establish rules, within the spirit of the </a:t>
            </a:r>
            <a:r>
              <a:rPr lang="en-GB" err="1"/>
              <a:t>sharīʿah</a:t>
            </a:r>
            <a:r>
              <a:rPr lang="en-GB"/>
              <a:t>, to punish such acts. </a:t>
            </a:r>
          </a:p>
        </p:txBody>
      </p:sp>
    </p:spTree>
    <p:extLst>
      <p:ext uri="{BB962C8B-B14F-4D97-AF65-F5344CB8AC3E}">
        <p14:creationId xmlns:p14="http://schemas.microsoft.com/office/powerpoint/2010/main" val="4125502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Personhood and title/entitlement</a:t>
            </a:r>
          </a:p>
        </p:txBody>
      </p:sp>
      <p:sp>
        <p:nvSpPr>
          <p:cNvPr id="3" name="Content Placeholder 2"/>
          <p:cNvSpPr>
            <a:spLocks noGrp="1"/>
          </p:cNvSpPr>
          <p:nvPr>
            <p:ph idx="1"/>
          </p:nvPr>
        </p:nvSpPr>
        <p:spPr/>
        <p:txBody>
          <a:bodyPr vert="horz" lIns="91440" tIns="45720" rIns="91440" bIns="45720" rtlCol="0" anchor="t">
            <a:normAutofit/>
          </a:bodyPr>
          <a:lstStyle/>
          <a:p>
            <a:r>
              <a:rPr lang="EN-GB"/>
              <a:t>Examples from Slavery, The Yorke-Talbot Ruling 1729 – Judicial Opinion;  Somerset v Stewart (1772) 98 ER 499; </a:t>
            </a:r>
          </a:p>
          <a:p>
            <a:r>
              <a:rPr lang="EN-GB"/>
              <a:t>See: http://www.bbc.co.uk/history/british/abolition/slavery_business_gallery_04.shtml</a:t>
            </a:r>
          </a:p>
          <a:p>
            <a:r>
              <a:rPr lang="EN-GB"/>
              <a:t> “Baptism doth not bestow Freedom”: Missionary Anglicanism, Slavery, and the </a:t>
            </a:r>
            <a:r>
              <a:rPr lang="EN-GB" err="1"/>
              <a:t>YorkeTalbot</a:t>
            </a:r>
            <a:r>
              <a:rPr lang="EN-GB"/>
              <a:t> Opinion, 1701-30 Author(s): Travis Glasson Source: The William and Mary Quarterly , Vol. 67, No. 2 (April 2010), pp. 279-31</a:t>
            </a:r>
          </a:p>
          <a:p>
            <a:r>
              <a:rPr lang="EN-GB">
                <a:hlinkClick r:id="rId2"/>
              </a:rPr>
              <a:t>http://www.commonlii.org/int/cases/EngR/1772/57.pdf</a:t>
            </a:r>
            <a:r>
              <a:rPr lang="EN-GB"/>
              <a:t> [Somerset v Stewart]</a:t>
            </a:r>
          </a:p>
          <a:p>
            <a:endParaRPr lang="en-GB"/>
          </a:p>
        </p:txBody>
      </p:sp>
    </p:spTree>
    <p:extLst>
      <p:ext uri="{BB962C8B-B14F-4D97-AF65-F5344CB8AC3E}">
        <p14:creationId xmlns:p14="http://schemas.microsoft.com/office/powerpoint/2010/main" val="39873224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Personhood and title/entitlement</a:t>
            </a:r>
          </a:p>
        </p:txBody>
      </p:sp>
      <p:sp>
        <p:nvSpPr>
          <p:cNvPr id="3" name="Content Placeholder 2"/>
          <p:cNvSpPr>
            <a:spLocks noGrp="1"/>
          </p:cNvSpPr>
          <p:nvPr>
            <p:ph idx="1"/>
          </p:nvPr>
        </p:nvSpPr>
        <p:spPr/>
        <p:txBody>
          <a:bodyPr vert="horz" lIns="91440" tIns="45720" rIns="91440" bIns="45720" rtlCol="0" anchor="t">
            <a:normAutofit/>
          </a:bodyPr>
          <a:lstStyle/>
          <a:p>
            <a:r>
              <a:rPr lang="EN-GB"/>
              <a:t>examples from indigenous land rights - Ex </a:t>
            </a:r>
            <a:r>
              <a:rPr lang="EN-GB" err="1"/>
              <a:t>parte</a:t>
            </a:r>
            <a:r>
              <a:rPr lang="EN-GB"/>
              <a:t> Crow Dog, 109 U.S. 556 (1883);</a:t>
            </a:r>
          </a:p>
          <a:p>
            <a:r>
              <a:rPr lang="EN-GB"/>
              <a:t>United States v. Sioux Nation of Indians, et al. Citations	448 U.S. 371 (more)</a:t>
            </a:r>
          </a:p>
          <a:p>
            <a:r>
              <a:rPr lang="EN-GB"/>
              <a:t>100 S. Ct. 2716; 65 L. Ed. 2d 844; 1980 U.S. LEXIS 147 [1980]; - Mabo v Queensland (No 2)[1992]</a:t>
            </a:r>
          </a:p>
          <a:p>
            <a:endParaRPr lang="en-GB"/>
          </a:p>
        </p:txBody>
      </p:sp>
    </p:spTree>
    <p:extLst>
      <p:ext uri="{BB962C8B-B14F-4D97-AF65-F5344CB8AC3E}">
        <p14:creationId xmlns:p14="http://schemas.microsoft.com/office/powerpoint/2010/main" val="36533448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5</TotalTime>
  <Words>3790</Words>
  <Application>Microsoft Office PowerPoint</Application>
  <PresentationFormat>Widescreen</PresentationFormat>
  <Paragraphs>130</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Century Gothic</vt:lpstr>
      <vt:lpstr>Wingdings 3</vt:lpstr>
      <vt:lpstr>Ion</vt:lpstr>
      <vt:lpstr>1. The Worlds of Law</vt:lpstr>
      <vt:lpstr>Introduction I</vt:lpstr>
      <vt:lpstr>Legal anthropology</vt:lpstr>
      <vt:lpstr>Malinowski</vt:lpstr>
      <vt:lpstr>PowerPoint Presentation</vt:lpstr>
      <vt:lpstr>PowerPoint Presentation</vt:lpstr>
      <vt:lpstr>Politics, Legal systems and power</vt:lpstr>
      <vt:lpstr>PowerPoint Presentation</vt:lpstr>
      <vt:lpstr>Lex mercatoria are…</vt:lpstr>
      <vt:lpstr>Merchant’s House Tenby</vt:lpstr>
      <vt:lpstr>PowerPoint Presentation</vt:lpstr>
      <vt:lpstr>PowerPoint Presentation</vt:lpstr>
      <vt:lpstr>USA – Operation Cross Country – sex trafficking http://www.inquisitr.com/2495075/operation-cross-country-sex-trafficking-sting-recovers-149-children-more-than-150-pimps-arrested-fbi-says/ - image from website</vt:lpstr>
      <vt:lpstr>PowerPoint Presentation</vt:lpstr>
      <vt:lpstr>Manorbier Newton strip fields</vt:lpstr>
      <vt:lpstr>Property ‘rights’</vt:lpstr>
      <vt:lpstr>PowerPoint Presentation</vt:lpstr>
      <vt:lpstr>Deed of manumission</vt:lpstr>
      <vt:lpstr>North American Indians: Property Rights Among Native Americans  Terry L. Anderson  Saturday, February 01, 1997 </vt:lpstr>
      <vt:lpstr>Sexual powers and controls</vt:lpstr>
      <vt:lpstr>A Short History of Reproductive Politics in America Rickie Solinger  March, 2007 </vt:lpstr>
      <vt:lpstr>Mortality and Inheritance Wills Trusts legitimacy, illegitimacy  </vt:lpstr>
      <vt:lpstr>Social roles and state controls</vt:lpstr>
      <vt:lpstr>One of the most ferocious controversies was whether medical knowledge came from theory or whether the best medical practice arose from experience. Leonardo Fioravanti, an idiosyncratic outcast who is the protagonist of this story, was in the experimentalist camp.  His own hostility kept him from even seeking a university degree; in return, and because of his enviable success, those with greater academic learning often scorned him. Only late in his life did he receive a medical degree from the University of Bologna. It was based, not on his academic studies — there were none — but on the renown he had achieved by his constant working at his craft, as both a surgeon and alchemist - http://www.workingnurse.com/articles/The-Professor-of-Secrets-Mystery-Medicine-and-Alchemy-in-Renaissance-Italy </vt:lpstr>
      <vt:lpstr>Archaeology: Regulation of sites</vt:lpstr>
      <vt:lpstr>The Silverdale Hoard https://blog.britishmuseum.org/tag/finds/</vt:lpstr>
      <vt:lpstr>Disposal</vt:lpstr>
      <vt:lpstr>War, civilian populations, fighters, prisoners, territory </vt:lpstr>
      <vt:lpstr>http://torturemag.org/mass-grave-investigations-for-international-criminal-proceedings/ Mass grave excavations have the potential to fulfil important humanitarian goals that go well beyond prosecutorial needs. In the aftermath of gross human rights violations, evidence from the field suggests that information as to what happened and how is happened, fulfils a very important need of families and survivors. In fact, this need to know the truth is vital and may have primacy over wanting justice; the desire for justice may follow on from knowing the truth by MELANIE KLINKNER – April 2014</vt:lpstr>
      <vt:lpstr>Crimes and wrongs</vt:lpstr>
      <vt:lpstr>Criminal Law and Islam  - MLA Ziadeh, Farhat J. . "Criminal Law." In The Oxford Encyclopedia of the Islamic World. Oxford Islamic Studies Online. Nov 7, 2016. http://www.oxfordislamicstudies.com/article/opr/t236/e0170   .  </vt:lpstr>
      <vt:lpstr>Personhood and title/entitlement</vt:lpstr>
      <vt:lpstr>Personhood and title/entitlement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The Worlds of Law</dc:title>
  <cp:lastModifiedBy>Melanie Williams</cp:lastModifiedBy>
  <cp:revision>4</cp:revision>
  <dcterms:modified xsi:type="dcterms:W3CDTF">2017-02-04T19:37:07Z</dcterms:modified>
</cp:coreProperties>
</file>