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55" autoAdjust="0"/>
    <p:restoredTop sz="94684"/>
  </p:normalViewPr>
  <p:slideViewPr>
    <p:cSldViewPr snapToGrid="0">
      <p:cViewPr varScale="1">
        <p:scale>
          <a:sx n="80" d="100"/>
          <a:sy n="80" d="100"/>
        </p:scale>
        <p:origin x="126" y="93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F9E14-5B4F-4DBA-AAE3-F9B04C13EA2A}" type="datetimeFigureOut">
              <a:rPr lang="en-US" smtClean="0"/>
              <a:pPr/>
              <a:t>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51CE6D-1BF5-4110-8E74-91EEA6499A77}" type="slidenum">
              <a:rPr lang="en-US" smtClean="0"/>
              <a:pPr/>
              <a:t>‹#›</a:t>
            </a:fld>
            <a:endParaRPr lang="en-US"/>
          </a:p>
        </p:txBody>
      </p:sp>
    </p:spTree>
    <p:extLst>
      <p:ext uri="{BB962C8B-B14F-4D97-AF65-F5344CB8AC3E}">
        <p14:creationId xmlns:p14="http://schemas.microsoft.com/office/powerpoint/2010/main" val="2491680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rgbClr val="000000"/>
                </a:solidFill>
                <a:latin typeface="Times New Roman" panose="02020603050405020304" pitchFamily="18" charset="0"/>
              </a:rPr>
              <a:t>Amazon company is the most successful ecommerce website available in the world. Amazon delivers every product that can be possibly required for an individual. The services are very trustworthy and it is very effective. Although every story has an initial difficult phase for establishing a successful worldwide business. Before Amazon became the worldwide ecommerce phenomenon it faced an extensive amount of challenges and issues. The company’s journey and the reason behind its enormous success are discussed in this PowerPoint presentation.</a:t>
            </a:r>
            <a:endParaRPr lang="en-US" b="0" dirty="0">
              <a:effectLst/>
            </a:endParaRPr>
          </a:p>
          <a:p>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Amazon was introduced on 5th July of 1994, in Washington, United States of America. Amazon was a concept proposed by Jeff Bezos. Jeff Bezos started the company during the times when the internet was at its peak growth. The company was initially started in a garage. Time magazine appraised Bezos’s vision in 1999 (</a:t>
            </a:r>
            <a:r>
              <a:rPr lang="en-US" sz="1200" b="0" i="0" u="none" strike="noStrike" kern="1200" dirty="0" err="1">
                <a:solidFill>
                  <a:schemeClr val="tx1"/>
                </a:solidFill>
                <a:effectLst/>
                <a:latin typeface="+mn-lt"/>
                <a:ea typeface="+mn-ea"/>
                <a:cs typeface="+mn-cs"/>
              </a:rPr>
              <a:t>Basta</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2021). Amazon company was very successful in selling its product during the boom of </a:t>
            </a:r>
            <a:r>
              <a:rPr lang="en-US" sz="1200" b="0" i="0" u="none" strike="noStrike" kern="1200" dirty="0" err="1">
                <a:solidFill>
                  <a:schemeClr val="tx1"/>
                </a:solidFill>
                <a:effectLst/>
                <a:latin typeface="+mn-lt"/>
                <a:ea typeface="+mn-ea"/>
                <a:cs typeface="+mn-cs"/>
              </a:rPr>
              <a:t>eCommerce</a:t>
            </a:r>
            <a:r>
              <a:rPr lang="en-US" sz="1200" b="0" i="0" u="none" strike="noStrike" kern="1200" dirty="0">
                <a:solidFill>
                  <a:schemeClr val="tx1"/>
                </a:solidFill>
                <a:effectLst/>
                <a:latin typeface="+mn-lt"/>
                <a:ea typeface="+mn-ea"/>
                <a:cs typeface="+mn-cs"/>
              </a:rPr>
              <a:t> and successfully established the requirement of similar services (</a:t>
            </a:r>
            <a:r>
              <a:rPr lang="en-US" sz="1200" b="0" i="0" u="none" strike="noStrike" kern="1200" dirty="0" err="1">
                <a:solidFill>
                  <a:schemeClr val="tx1"/>
                </a:solidFill>
                <a:effectLst/>
                <a:latin typeface="+mn-lt"/>
                <a:ea typeface="+mn-ea"/>
                <a:cs typeface="+mn-cs"/>
              </a:rPr>
              <a:t>Tadei</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2017). The company was initially aimed to provide a whole world service and its logo that suggested a to z was the ultimate goal of the company.</a:t>
            </a:r>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3</a:t>
            </a:fld>
            <a:endParaRPr lang="en-US"/>
          </a:p>
        </p:txBody>
      </p:sp>
    </p:spTree>
    <p:extLst>
      <p:ext uri="{BB962C8B-B14F-4D97-AF65-F5344CB8AC3E}">
        <p14:creationId xmlns:p14="http://schemas.microsoft.com/office/powerpoint/2010/main" val="2176556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initial plan for the Amazon company was much different than the companies that existed during that time. The company had aspects and it was solely based on delivering goods that are ordered by individuals from the store to the individual's desired location. Amazon introduced the concept of an </a:t>
            </a:r>
            <a:r>
              <a:rPr lang="en-US" sz="1200" b="0" i="0" u="none" strike="noStrike" kern="1200" dirty="0" err="1">
                <a:solidFill>
                  <a:schemeClr val="tx1"/>
                </a:solidFill>
                <a:effectLst/>
                <a:latin typeface="+mn-lt"/>
                <a:ea typeface="+mn-ea"/>
                <a:cs typeface="+mn-cs"/>
              </a:rPr>
              <a:t>eCommerce</a:t>
            </a:r>
            <a:r>
              <a:rPr lang="en-US" sz="1200" b="0" i="0" u="none" strike="noStrike" kern="1200" dirty="0">
                <a:solidFill>
                  <a:schemeClr val="tx1"/>
                </a:solidFill>
                <a:effectLst/>
                <a:latin typeface="+mn-lt"/>
                <a:ea typeface="+mn-ea"/>
                <a:cs typeface="+mn-cs"/>
              </a:rPr>
              <a:t> website and the potential customers were hesitant about the service and policies. Amazon took a long time to grow and in the initial years' many stockholders became uninterested to remain in the company services. In 1997 amazon faced a lawsuit due to its tagline of “world’s largest bookstore”. Amazon also faced lawsuits from Walmart based on stealing executives from Walmart. These lawsuits were settled eventually and Amazon updated its policy and hiring strategy.</a:t>
            </a:r>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4</a:t>
            </a:fld>
            <a:endParaRPr lang="en-US"/>
          </a:p>
        </p:txBody>
      </p:sp>
    </p:spTree>
    <p:extLst>
      <p:ext uri="{BB962C8B-B14F-4D97-AF65-F5344CB8AC3E}">
        <p14:creationId xmlns:p14="http://schemas.microsoft.com/office/powerpoint/2010/main" val="3744584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Amazon company is an </a:t>
            </a:r>
            <a:r>
              <a:rPr lang="en-US" sz="1200" b="0" i="0" u="none" strike="noStrike" kern="1200" dirty="0" err="1">
                <a:solidFill>
                  <a:schemeClr val="tx1"/>
                </a:solidFill>
                <a:effectLst/>
                <a:latin typeface="+mn-lt"/>
                <a:ea typeface="+mn-ea"/>
                <a:cs typeface="+mn-cs"/>
              </a:rPr>
              <a:t>eCommerce</a:t>
            </a:r>
            <a:r>
              <a:rPr lang="en-US" sz="1200" b="0" i="0" u="none" strike="noStrike" kern="1200" dirty="0">
                <a:solidFill>
                  <a:schemeClr val="tx1"/>
                </a:solidFill>
                <a:effectLst/>
                <a:latin typeface="+mn-lt"/>
                <a:ea typeface="+mn-ea"/>
                <a:cs typeface="+mn-cs"/>
              </a:rPr>
              <a:t> website in the era of evolving technology. Amazon has faced a lot of challenges in gathering a customer base for its early years. Amazon’s growth was really slow for the first five years. The company has also </a:t>
            </a:r>
            <a:r>
              <a:rPr lang="en-US" sz="1200" b="0" i="0" u="none" strike="noStrike" kern="1200" dirty="0" err="1">
                <a:solidFill>
                  <a:schemeClr val="tx1"/>
                </a:solidFill>
                <a:effectLst/>
                <a:latin typeface="+mn-lt"/>
                <a:ea typeface="+mn-ea"/>
                <a:cs typeface="+mn-cs"/>
              </a:rPr>
              <a:t>revolutionalized</a:t>
            </a:r>
            <a:r>
              <a:rPr lang="en-US" sz="1200" b="0" i="0" u="none" strike="noStrike" kern="1200" dirty="0">
                <a:solidFill>
                  <a:schemeClr val="tx1"/>
                </a:solidFill>
                <a:effectLst/>
                <a:latin typeface="+mn-lt"/>
                <a:ea typeface="+mn-ea"/>
                <a:cs typeface="+mn-cs"/>
              </a:rPr>
              <a:t> a concept and it made the consumer base limited to a certain group of people. The development of a well-secured website during the emerge of the internet was an unwritten challenge that was faced by the Amazon company. The customer base was also hesitant about the financial transactions due to these security issues.</a:t>
            </a:r>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5</a:t>
            </a:fld>
            <a:endParaRPr lang="en-US"/>
          </a:p>
        </p:txBody>
      </p:sp>
    </p:spTree>
    <p:extLst>
      <p:ext uri="{BB962C8B-B14F-4D97-AF65-F5344CB8AC3E}">
        <p14:creationId xmlns:p14="http://schemas.microsoft.com/office/powerpoint/2010/main" val="855968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Amazon has introduced the concept of buying anything from home with the touch of technology. The concept of an e-commerce website is the new method of shopping. Although back in the late ’90s this concept was not as much recognized compared to this day. Amazon company also gathered a lot of products including different variations that made the service more useful than home delivery  (</a:t>
            </a:r>
            <a:r>
              <a:rPr lang="en-US" sz="1200" b="0" i="0" u="none" strike="noStrike" kern="1200" dirty="0" err="1">
                <a:solidFill>
                  <a:schemeClr val="tx1"/>
                </a:solidFill>
                <a:effectLst/>
                <a:latin typeface="+mn-lt"/>
                <a:ea typeface="+mn-ea"/>
                <a:cs typeface="+mn-cs"/>
              </a:rPr>
              <a:t>Gracia</a:t>
            </a:r>
            <a:r>
              <a:rPr lang="en-US" sz="1200" b="0" i="0" u="none" strike="noStrike" kern="1200" dirty="0">
                <a:solidFill>
                  <a:schemeClr val="tx1"/>
                </a:solidFill>
                <a:effectLst/>
                <a:latin typeface="+mn-lt"/>
                <a:ea typeface="+mn-ea"/>
                <a:cs typeface="+mn-cs"/>
              </a:rPr>
              <a:t>, 2021). The concept was very new and it was very complicated for the people to grasp the idea. Eventually, this was adopted as one of the best methods for the busy lifestyle. Amazon has also introduced new advanced devices that are also revolutionary and used by everyone for daily life. </a:t>
            </a:r>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6</a:t>
            </a:fld>
            <a:endParaRPr lang="en-US"/>
          </a:p>
        </p:txBody>
      </p:sp>
    </p:spTree>
    <p:extLst>
      <p:ext uri="{BB962C8B-B14F-4D97-AF65-F5344CB8AC3E}">
        <p14:creationId xmlns:p14="http://schemas.microsoft.com/office/powerpoint/2010/main" val="1731520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Amazon was initially named “</a:t>
            </a:r>
            <a:r>
              <a:rPr lang="en-US" sz="1200" b="0" i="0" u="none" strike="noStrike" kern="1200" dirty="0" err="1">
                <a:solidFill>
                  <a:schemeClr val="tx1"/>
                </a:solidFill>
                <a:effectLst/>
                <a:latin typeface="+mn-lt"/>
                <a:ea typeface="+mn-ea"/>
                <a:cs typeface="+mn-cs"/>
              </a:rPr>
              <a:t>Cadabra</a:t>
            </a:r>
            <a:r>
              <a:rPr lang="en-US" sz="1200" b="0" i="0" u="none" strike="noStrike" kern="1200" dirty="0">
                <a:solidFill>
                  <a:schemeClr val="tx1"/>
                </a:solidFill>
                <a:effectLst/>
                <a:latin typeface="+mn-lt"/>
                <a:ea typeface="+mn-ea"/>
                <a:cs typeface="+mn-cs"/>
              </a:rPr>
              <a:t>”. This started with c and based on the technology in case of a service named with “A” will have better recognition for a new company. Jeff Bezos had changed the name to “Amazon” after realizing this factor. Amazon also uses a proactive strategy and this makes the company revolution service experience in different ways than average (Schein, 2017). The employees of the company also have a comfortable work environment. This makes the employees interested in their work and the quality of work improves.</a:t>
            </a:r>
            <a:endParaRPr lang="en-US" b="0" dirty="0">
              <a:effectLst/>
            </a:endParaRPr>
          </a:p>
        </p:txBody>
      </p:sp>
      <p:sp>
        <p:nvSpPr>
          <p:cNvPr id="4" name="Slide Number Placeholder 3"/>
          <p:cNvSpPr>
            <a:spLocks noGrp="1"/>
          </p:cNvSpPr>
          <p:nvPr>
            <p:ph type="sldNum" sz="quarter" idx="10"/>
          </p:nvPr>
        </p:nvSpPr>
        <p:spPr/>
        <p:txBody>
          <a:bodyPr/>
          <a:lstStyle/>
          <a:p>
            <a:fld id="{2651CE6D-1BF5-4110-8E74-91EEA6499A77}" type="slidenum">
              <a:rPr lang="en-US" smtClean="0"/>
              <a:pPr/>
              <a:t>7</a:t>
            </a:fld>
            <a:endParaRPr lang="en-US"/>
          </a:p>
        </p:txBody>
      </p:sp>
    </p:spTree>
    <p:extLst>
      <p:ext uri="{BB962C8B-B14F-4D97-AF65-F5344CB8AC3E}">
        <p14:creationId xmlns:p14="http://schemas.microsoft.com/office/powerpoint/2010/main" val="984892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Amazon services are based on the internet. The company is a complete internet-based company and all the services are available on the virtual platform. The company also uses warehouse technology advancements. Many warehouses use different techniques for developing the services</a:t>
            </a:r>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8</a:t>
            </a:fld>
            <a:endParaRPr lang="en-US"/>
          </a:p>
        </p:txBody>
      </p:sp>
    </p:spTree>
    <p:extLst>
      <p:ext uri="{BB962C8B-B14F-4D97-AF65-F5344CB8AC3E}">
        <p14:creationId xmlns:p14="http://schemas.microsoft.com/office/powerpoint/2010/main" val="3043627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200" b="0" i="0" u="none" strike="noStrike" dirty="0">
                <a:solidFill>
                  <a:srgbClr val="000000"/>
                </a:solidFill>
                <a:effectLst/>
                <a:latin typeface="Times New Roman" panose="02020603050405020304" pitchFamily="18" charset="0"/>
              </a:rPr>
              <a:t>Amazon company is solely based on customer-centricity and it is mostly this is based on organizational culture. This company strives on providing services for the company and it makes the company successful. Employees take risks to succeed and are encouraged for this trait (</a:t>
            </a:r>
            <a:r>
              <a:rPr lang="en-US" sz="1200" b="0" i="0" u="none" strike="noStrike" dirty="0" err="1">
                <a:solidFill>
                  <a:srgbClr val="000000"/>
                </a:solidFill>
                <a:effectLst/>
                <a:latin typeface="Times New Roman" panose="02020603050405020304" pitchFamily="18" charset="0"/>
              </a:rPr>
              <a:t>Sadq</a:t>
            </a:r>
            <a:r>
              <a:rPr lang="en-US" sz="1200" b="0" i="0" u="none" strike="noStrike" dirty="0">
                <a:solidFill>
                  <a:srgbClr val="000000"/>
                </a:solidFill>
                <a:effectLst/>
                <a:latin typeface="Times New Roman" panose="02020603050405020304" pitchFamily="18" charset="0"/>
              </a:rPr>
              <a:t> </a:t>
            </a:r>
            <a:r>
              <a:rPr lang="en-US" sz="1200" b="0" i="1" u="none" strike="noStrike" dirty="0">
                <a:solidFill>
                  <a:srgbClr val="000000"/>
                </a:solidFill>
                <a:effectLst/>
                <a:latin typeface="Times New Roman" panose="02020603050405020304" pitchFamily="18" charset="0"/>
              </a:rPr>
              <a:t>et al</a:t>
            </a:r>
            <a:r>
              <a:rPr lang="en-US" sz="1200" b="0" i="0" u="none" strike="noStrike" dirty="0">
                <a:solidFill>
                  <a:srgbClr val="000000"/>
                </a:solidFill>
                <a:effectLst/>
                <a:latin typeface="Times New Roman" panose="02020603050405020304" pitchFamily="18" charset="0"/>
              </a:rPr>
              <a:t>. 2018). The company has business growth and they take peculiar strategies to develop the corporate culture. Amazon challenges the characteristics and conventional ideas. This has resulted in successful company establishment.</a:t>
            </a:r>
            <a:endParaRPr lang="en-US" b="0" dirty="0">
              <a:effectLst/>
            </a:endParaRPr>
          </a:p>
        </p:txBody>
      </p:sp>
      <p:sp>
        <p:nvSpPr>
          <p:cNvPr id="4" name="Slide Number Placeholder 3"/>
          <p:cNvSpPr>
            <a:spLocks noGrp="1"/>
          </p:cNvSpPr>
          <p:nvPr>
            <p:ph type="sldNum" sz="quarter" idx="10"/>
          </p:nvPr>
        </p:nvSpPr>
        <p:spPr/>
        <p:txBody>
          <a:bodyPr/>
          <a:lstStyle/>
          <a:p>
            <a:fld id="{2651CE6D-1BF5-4110-8E74-91EEA6499A77}" type="slidenum">
              <a:rPr lang="en-US" smtClean="0"/>
              <a:pPr/>
              <a:t>9</a:t>
            </a:fld>
            <a:endParaRPr lang="en-US"/>
          </a:p>
        </p:txBody>
      </p:sp>
    </p:spTree>
    <p:extLst>
      <p:ext uri="{BB962C8B-B14F-4D97-AF65-F5344CB8AC3E}">
        <p14:creationId xmlns:p14="http://schemas.microsoft.com/office/powerpoint/2010/main" val="1820555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dirty="0">
                <a:solidFill>
                  <a:srgbClr val="000000"/>
                </a:solidFill>
                <a:effectLst/>
                <a:latin typeface="Times New Roman" panose="02020603050405020304" pitchFamily="18" charset="0"/>
              </a:rPr>
              <a:t>Amazon uses a completely different technique to face challenges. Amazon recognizes the problems and then turns the problems into solutions. The company faces major challenges from a competitive point of view. The company’s infrastructure and the software have internal projects that can establish the implementation. This will be a long process and the company has gained immense technology for identifying the technology (Martins </a:t>
            </a:r>
            <a:r>
              <a:rPr lang="en-US" sz="1200" b="0" i="1" u="none" strike="noStrike" dirty="0">
                <a:solidFill>
                  <a:srgbClr val="000000"/>
                </a:solidFill>
                <a:effectLst/>
                <a:latin typeface="Times New Roman" panose="02020603050405020304" pitchFamily="18" charset="0"/>
              </a:rPr>
              <a:t>et al</a:t>
            </a:r>
            <a:r>
              <a:rPr lang="en-US" sz="1200" b="0" i="0" u="none" strike="noStrike" dirty="0">
                <a:solidFill>
                  <a:srgbClr val="000000"/>
                </a:solidFill>
                <a:effectLst/>
                <a:latin typeface="Times New Roman" panose="02020603050405020304" pitchFamily="18" charset="0"/>
              </a:rPr>
              <a:t>. 2021). The issue was that the Amazon team projects were not enough to support the company’s infrastructure. The system infrastructure has changed as the architecture of the company has been established to be a more successful company policy</a:t>
            </a:r>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10</a:t>
            </a:fld>
            <a:endParaRPr lang="en-US"/>
          </a:p>
        </p:txBody>
      </p:sp>
    </p:spTree>
    <p:extLst>
      <p:ext uri="{BB962C8B-B14F-4D97-AF65-F5344CB8AC3E}">
        <p14:creationId xmlns:p14="http://schemas.microsoft.com/office/powerpoint/2010/main" val="2663976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rgbClr val="000000"/>
                </a:solidFill>
                <a:latin typeface="Times New Roman" panose="02020603050405020304" pitchFamily="18" charset="0"/>
              </a:rPr>
              <a:t>Amazon company has achieved immense success from the beginning at almost nothing. Amazon company has continuously focused on customer-based services and it will have many resources for delivering any goods. Amazon technology used different variations of technology and introduced new techniques for different activities. Amazon has different technologies for the adaptation of technical advancements. The success of Amazon today has many challenges initially and eventually, they gained success.</a:t>
            </a:r>
            <a:endParaRPr lang="en-US" dirty="0"/>
          </a:p>
          <a:p>
            <a:endParaRPr lang="en-US" dirty="0"/>
          </a:p>
        </p:txBody>
      </p:sp>
      <p:sp>
        <p:nvSpPr>
          <p:cNvPr id="4" name="Slide Number Placeholder 3"/>
          <p:cNvSpPr>
            <a:spLocks noGrp="1"/>
          </p:cNvSpPr>
          <p:nvPr>
            <p:ph type="sldNum" sz="quarter" idx="10"/>
          </p:nvPr>
        </p:nvSpPr>
        <p:spPr/>
        <p:txBody>
          <a:bodyPr/>
          <a:lstStyle/>
          <a:p>
            <a:fld id="{2651CE6D-1BF5-4110-8E74-91EEA6499A77}"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err="1">
                <a:solidFill>
                  <a:schemeClr val="tx1"/>
                </a:solidFill>
                <a:effectLst/>
                <a:latin typeface="+mn-lt"/>
                <a:ea typeface="+mn-ea"/>
                <a:cs typeface="+mn-cs"/>
              </a:rPr>
              <a:t>Sadq</a:t>
            </a:r>
            <a:r>
              <a:rPr lang="en-US" sz="1200" b="0" i="0" u="none" strike="noStrike" kern="1200" dirty="0">
                <a:solidFill>
                  <a:schemeClr val="tx1"/>
                </a:solidFill>
                <a:effectLst/>
                <a:latin typeface="+mn-lt"/>
                <a:ea typeface="+mn-ea"/>
                <a:cs typeface="+mn-cs"/>
              </a:rPr>
              <a:t>, Z.M., Sabir, H.N. and Saeed, V.S.H., 2018. Analyzing the Amazon success strategies. Journal of process management. New Technologies, 6(4). </a:t>
            </a:r>
            <a:endParaRPr lang="en-US" b="0" dirty="0">
              <a:effectLst/>
            </a:endParaRPr>
          </a:p>
          <a:p>
            <a:pPr rtl="0"/>
            <a:r>
              <a:rPr lang="en-US" sz="1200" b="0" i="0" u="none" strike="noStrike" kern="1200" dirty="0">
                <a:solidFill>
                  <a:schemeClr val="tx1"/>
                </a:solidFill>
                <a:effectLst/>
                <a:latin typeface="+mn-lt"/>
                <a:ea typeface="+mn-ea"/>
                <a:cs typeface="+mn-cs"/>
              </a:rPr>
              <a:t>Schein, A., 2017, September. Taylorism and Amazon: Scientific management at the world's most successful retail company. In 10th Annual Conference of the </a:t>
            </a:r>
            <a:r>
              <a:rPr lang="en-US" sz="1200" b="0" i="0" u="none" strike="noStrike" kern="1200" dirty="0" err="1">
                <a:solidFill>
                  <a:schemeClr val="tx1"/>
                </a:solidFill>
                <a:effectLst/>
                <a:latin typeface="+mn-lt"/>
                <a:ea typeface="+mn-ea"/>
                <a:cs typeface="+mn-cs"/>
              </a:rPr>
              <a:t>EuroMed</a:t>
            </a:r>
            <a:r>
              <a:rPr lang="en-US" sz="1200" b="0" i="0" u="none" strike="noStrike" kern="1200" dirty="0">
                <a:solidFill>
                  <a:schemeClr val="tx1"/>
                </a:solidFill>
                <a:effectLst/>
                <a:latin typeface="+mn-lt"/>
                <a:ea typeface="+mn-ea"/>
                <a:cs typeface="+mn-cs"/>
              </a:rPr>
              <a:t> Academy of Business (pp. 1554-1564). </a:t>
            </a:r>
            <a:endParaRPr lang="en-US" b="0" dirty="0">
              <a:effectLst/>
            </a:endParaRPr>
          </a:p>
          <a:p>
            <a:pPr rtl="0"/>
            <a:r>
              <a:rPr lang="en-US" sz="1200" b="0" i="0" u="none" strike="noStrike" kern="1200" dirty="0" err="1">
                <a:solidFill>
                  <a:schemeClr val="tx1"/>
                </a:solidFill>
                <a:effectLst/>
                <a:latin typeface="+mn-lt"/>
                <a:ea typeface="+mn-ea"/>
                <a:cs typeface="+mn-cs"/>
              </a:rPr>
              <a:t>Tadei</a:t>
            </a:r>
            <a:r>
              <a:rPr lang="en-US" sz="1200" b="0" i="0" u="none" strike="noStrike" kern="1200" dirty="0">
                <a:solidFill>
                  <a:schemeClr val="tx1"/>
                </a:solidFill>
                <a:effectLst/>
                <a:latin typeface="+mn-lt"/>
                <a:ea typeface="+mn-ea"/>
                <a:cs typeface="+mn-cs"/>
              </a:rPr>
              <a:t>, W.P., Rodrigues, I.B., Rafael, M.S., </a:t>
            </a:r>
            <a:r>
              <a:rPr lang="en-US" sz="1200" b="0" i="0" u="none" strike="noStrike" kern="1200" dirty="0" err="1">
                <a:solidFill>
                  <a:schemeClr val="tx1"/>
                </a:solidFill>
                <a:effectLst/>
                <a:latin typeface="+mn-lt"/>
                <a:ea typeface="+mn-ea"/>
                <a:cs typeface="+mn-cs"/>
              </a:rPr>
              <a:t>Sampaio</a:t>
            </a:r>
            <a:r>
              <a:rPr lang="en-US" sz="1200" b="0" i="0" u="none" strike="noStrike" kern="1200" dirty="0">
                <a:solidFill>
                  <a:schemeClr val="tx1"/>
                </a:solidFill>
                <a:effectLst/>
                <a:latin typeface="+mn-lt"/>
                <a:ea typeface="+mn-ea"/>
                <a:cs typeface="+mn-cs"/>
              </a:rPr>
              <a:t>, R.T.D.M., </a:t>
            </a:r>
            <a:r>
              <a:rPr lang="en-US" sz="1200" b="0" i="0" u="none" strike="noStrike" kern="1200" dirty="0" err="1">
                <a:solidFill>
                  <a:schemeClr val="tx1"/>
                </a:solidFill>
                <a:effectLst/>
                <a:latin typeface="+mn-lt"/>
                <a:ea typeface="+mn-ea"/>
                <a:cs typeface="+mn-cs"/>
              </a:rPr>
              <a:t>Mesquita</a:t>
            </a:r>
            <a:r>
              <a:rPr lang="en-US" sz="1200" b="0" i="0" u="none" strike="noStrike" kern="1200" dirty="0">
                <a:solidFill>
                  <a:schemeClr val="tx1"/>
                </a:solidFill>
                <a:effectLst/>
                <a:latin typeface="+mn-lt"/>
                <a:ea typeface="+mn-ea"/>
                <a:cs typeface="+mn-cs"/>
              </a:rPr>
              <a:t>, H.G., </a:t>
            </a:r>
            <a:r>
              <a:rPr lang="en-US" sz="1200" b="0" i="0" u="none" strike="noStrike" kern="1200" dirty="0" err="1">
                <a:solidFill>
                  <a:schemeClr val="tx1"/>
                </a:solidFill>
                <a:effectLst/>
                <a:latin typeface="+mn-lt"/>
                <a:ea typeface="+mn-ea"/>
                <a:cs typeface="+mn-cs"/>
              </a:rPr>
              <a:t>Pinheiro</a:t>
            </a:r>
            <a:r>
              <a:rPr lang="en-US" sz="1200" b="0" i="0" u="none" strike="noStrike" kern="1200" dirty="0">
                <a:solidFill>
                  <a:schemeClr val="tx1"/>
                </a:solidFill>
                <a:effectLst/>
                <a:latin typeface="+mn-lt"/>
                <a:ea typeface="+mn-ea"/>
                <a:cs typeface="+mn-cs"/>
              </a:rPr>
              <a:t>, V.C.S., </a:t>
            </a:r>
            <a:r>
              <a:rPr lang="en-US" sz="1200" b="0" i="0" u="none" strike="noStrike" kern="1200" dirty="0" err="1">
                <a:solidFill>
                  <a:schemeClr val="tx1"/>
                </a:solidFill>
                <a:effectLst/>
                <a:latin typeface="+mn-lt"/>
                <a:ea typeface="+mn-ea"/>
                <a:cs typeface="+mn-cs"/>
              </a:rPr>
              <a:t>Zequi</a:t>
            </a:r>
            <a:r>
              <a:rPr lang="en-US" sz="1200" b="0" i="0" u="none" strike="noStrike" kern="1200" dirty="0">
                <a:solidFill>
                  <a:schemeClr val="tx1"/>
                </a:solidFill>
                <a:effectLst/>
                <a:latin typeface="+mn-lt"/>
                <a:ea typeface="+mn-ea"/>
                <a:cs typeface="+mn-cs"/>
              </a:rPr>
              <a:t>, J.A.C., Roque, R.A. and Dos Santos, J.M.M., 2017. </a:t>
            </a:r>
            <a:r>
              <a:rPr lang="en-US" sz="1200" b="0" i="0" u="none" strike="noStrike" kern="1200" dirty="0" err="1">
                <a:solidFill>
                  <a:schemeClr val="tx1"/>
                </a:solidFill>
                <a:effectLst/>
                <a:latin typeface="+mn-lt"/>
                <a:ea typeface="+mn-ea"/>
                <a:cs typeface="+mn-cs"/>
              </a:rPr>
              <a:t>Adaptative</a:t>
            </a:r>
            <a:r>
              <a:rPr lang="en-US" sz="1200" b="0" i="0" u="none" strike="noStrike" kern="1200" dirty="0">
                <a:solidFill>
                  <a:schemeClr val="tx1"/>
                </a:solidFill>
                <a:effectLst/>
                <a:latin typeface="+mn-lt"/>
                <a:ea typeface="+mn-ea"/>
                <a:cs typeface="+mn-cs"/>
              </a:rPr>
              <a:t> processes, control measures, genetic background, and resilience of malaria vectors and environmental changes in the Amazon region. </a:t>
            </a:r>
            <a:r>
              <a:rPr lang="en-US" sz="1200" b="0" i="0" u="none" strike="noStrike" kern="1200" dirty="0" err="1">
                <a:solidFill>
                  <a:schemeClr val="tx1"/>
                </a:solidFill>
                <a:effectLst/>
                <a:latin typeface="+mn-lt"/>
                <a:ea typeface="+mn-ea"/>
                <a:cs typeface="+mn-cs"/>
              </a:rPr>
              <a:t>Hydrobiologia</a:t>
            </a:r>
            <a:r>
              <a:rPr lang="en-US" sz="1200" b="0" i="0" u="none" strike="noStrike" kern="1200" dirty="0">
                <a:solidFill>
                  <a:schemeClr val="tx1"/>
                </a:solidFill>
                <a:effectLst/>
                <a:latin typeface="+mn-lt"/>
                <a:ea typeface="+mn-ea"/>
                <a:cs typeface="+mn-cs"/>
              </a:rPr>
              <a:t>, 789(1), pp.179-196.</a:t>
            </a:r>
            <a:endParaRPr lang="en-US" b="0" dirty="0">
              <a:effectLst/>
            </a:endParaRPr>
          </a:p>
        </p:txBody>
      </p:sp>
      <p:sp>
        <p:nvSpPr>
          <p:cNvPr id="4" name="Slide Number Placeholder 3"/>
          <p:cNvSpPr>
            <a:spLocks noGrp="1"/>
          </p:cNvSpPr>
          <p:nvPr>
            <p:ph type="sldNum" sz="quarter" idx="10"/>
          </p:nvPr>
        </p:nvSpPr>
        <p:spPr/>
        <p:txBody>
          <a:bodyPr/>
          <a:lstStyle/>
          <a:p>
            <a:fld id="{2651CE6D-1BF5-4110-8E74-91EEA6499A77}" type="slidenum">
              <a:rPr lang="en-US" smtClean="0"/>
              <a:pPr/>
              <a:t>12</a:t>
            </a:fld>
            <a:endParaRPr lang="en-US"/>
          </a:p>
        </p:txBody>
      </p:sp>
    </p:spTree>
    <p:extLst>
      <p:ext uri="{BB962C8B-B14F-4D97-AF65-F5344CB8AC3E}">
        <p14:creationId xmlns:p14="http://schemas.microsoft.com/office/powerpoint/2010/main" val="2252527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1285E1B-1812-4F1F-84A4-D1EE960564CD}"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3780650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285E1B-1812-4F1F-84A4-D1EE960564CD}"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1455328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285E1B-1812-4F1F-84A4-D1EE960564CD}"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217231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1285E1B-1812-4F1F-84A4-D1EE960564CD}" type="datetimeFigureOut">
              <a:rPr lang="en-US" smtClean="0"/>
              <a:pPr/>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2482361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1285E1B-1812-4F1F-84A4-D1EE960564CD}" type="datetimeFigureOut">
              <a:rPr lang="en-US" smtClean="0"/>
              <a:pPr/>
              <a:t>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4124033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285E1B-1812-4F1F-84A4-D1EE960564CD}" type="datetimeFigureOut">
              <a:rPr lang="en-US" smtClean="0"/>
              <a:pPr/>
              <a:t>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1741070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285E1B-1812-4F1F-84A4-D1EE960564CD}" type="datetimeFigureOut">
              <a:rPr lang="en-US" smtClean="0"/>
              <a:pPr/>
              <a:t>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4266710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285E1B-1812-4F1F-84A4-D1EE960564CD}" type="datetimeFigureOut">
              <a:rPr lang="en-US" smtClean="0"/>
              <a:pPr/>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1112266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1285E1B-1812-4F1F-84A4-D1EE960564CD}" type="datetimeFigureOut">
              <a:rPr lang="en-US" smtClean="0"/>
              <a:pPr/>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4022136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285E1B-1812-4F1F-84A4-D1EE960564CD}"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1104068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285E1B-1812-4F1F-84A4-D1EE960564CD}"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A1E50-0DCE-4E69-AEBA-F426A4AF711E}" type="slidenum">
              <a:rPr lang="en-US" smtClean="0"/>
              <a:pPr/>
              <a:t>‹#›</a:t>
            </a:fld>
            <a:endParaRPr lang="en-US"/>
          </a:p>
        </p:txBody>
      </p:sp>
    </p:spTree>
    <p:extLst>
      <p:ext uri="{BB962C8B-B14F-4D97-AF65-F5344CB8AC3E}">
        <p14:creationId xmlns:p14="http://schemas.microsoft.com/office/powerpoint/2010/main" val="1401598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0"/>
            <a:lum/>
          </a:blip>
          <a:srcRect/>
          <a:stretch>
            <a:fillRect l="-2000" r="-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285E1B-1812-4F1F-84A4-D1EE960564CD}" type="datetimeFigureOut">
              <a:rPr lang="en-US" smtClean="0"/>
              <a:pPr/>
              <a:t>1/5/2022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CA1E50-0DCE-4E69-AEBA-F426A4AF711E}" type="slidenum">
              <a:rPr lang="en-US" smtClean="0"/>
              <a:pPr/>
              <a:t>‹#›</a:t>
            </a:fld>
            <a:endParaRPr lang="en-US"/>
          </a:p>
        </p:txBody>
      </p:sp>
    </p:spTree>
    <p:extLst>
      <p:ext uri="{BB962C8B-B14F-4D97-AF65-F5344CB8AC3E}">
        <p14:creationId xmlns:p14="http://schemas.microsoft.com/office/powerpoint/2010/main" val="3041746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259" y="-997527"/>
            <a:ext cx="11999741" cy="8853054"/>
          </a:xfrm>
        </p:spPr>
        <p:txBody>
          <a:bodyPr>
            <a:normAutofit/>
          </a:bodyPr>
          <a:lstStyle/>
          <a:p>
            <a:pPr>
              <a:spcBef>
                <a:spcPts val="0"/>
              </a:spcBef>
              <a:spcAft>
                <a:spcPts val="300"/>
              </a:spcAft>
            </a:pPr>
            <a:r>
              <a:rPr lang="en-US" sz="4400" b="1" dirty="0">
                <a:solidFill>
                  <a:srgbClr val="000000"/>
                </a:solidFill>
                <a:latin typeface="Times New Roman" panose="02020603050405020304" pitchFamily="18" charset="0"/>
                <a:cs typeface="Times New Roman" panose="02020603050405020304" pitchFamily="18" charset="0"/>
              </a:rPr>
              <a:t>AMAZON COMPANY ANALYSIS</a:t>
            </a:r>
            <a:br>
              <a:rPr lang="en-US" sz="4400" b="1" dirty="0">
                <a:solidFill>
                  <a:srgbClr val="000000"/>
                </a:solidFill>
                <a:latin typeface="Times New Roman" panose="02020603050405020304" pitchFamily="18" charset="0"/>
                <a:cs typeface="Times New Roman" panose="02020603050405020304" pitchFamily="18" charset="0"/>
              </a:rPr>
            </a:br>
            <a:br>
              <a:rPr lang="en-US" sz="4400" b="1" dirty="0">
                <a:solidFill>
                  <a:srgbClr val="000000"/>
                </a:solidFill>
                <a:latin typeface="Times New Roman" panose="02020603050405020304" pitchFamily="18" charset="0"/>
                <a:cs typeface="Times New Roman" panose="02020603050405020304" pitchFamily="18" charset="0"/>
              </a:rPr>
            </a:br>
            <a:r>
              <a:rPr lang="en-US" sz="4400" b="1" dirty="0">
                <a:solidFill>
                  <a:srgbClr val="000000"/>
                </a:solidFill>
                <a:latin typeface="Times New Roman" panose="02020603050405020304" pitchFamily="18" charset="0"/>
                <a:cs typeface="Times New Roman" panose="02020603050405020304" pitchFamily="18" charset="0"/>
              </a:rPr>
              <a:t>STEFAN DANIEL NECSUTU</a:t>
            </a:r>
            <a:br>
              <a:rPr lang="en-US" sz="4400" b="1" dirty="0">
                <a:solidFill>
                  <a:srgbClr val="000000"/>
                </a:solidFill>
                <a:latin typeface="Times New Roman" panose="02020603050405020304" pitchFamily="18" charset="0"/>
                <a:cs typeface="Times New Roman" panose="02020603050405020304" pitchFamily="18" charset="0"/>
              </a:rPr>
            </a:br>
            <a:r>
              <a:rPr lang="en-US" sz="4400" b="1" dirty="0">
                <a:solidFill>
                  <a:srgbClr val="000000"/>
                </a:solidFill>
                <a:latin typeface="Times New Roman" panose="02020603050405020304" pitchFamily="18" charset="0"/>
                <a:cs typeface="Times New Roman" panose="02020603050405020304" pitchFamily="18" charset="0"/>
              </a:rPr>
              <a:t>2011892</a:t>
            </a:r>
            <a:br>
              <a:rPr lang="en-US" sz="4400" b="1" dirty="0">
                <a:solidFill>
                  <a:srgbClr val="000000"/>
                </a:solidFill>
                <a:latin typeface="Times New Roman" panose="02020603050405020304" pitchFamily="18" charset="0"/>
                <a:cs typeface="Times New Roman" panose="02020603050405020304" pitchFamily="18" charset="0"/>
              </a:rPr>
            </a:br>
            <a:br>
              <a:rPr lang="en-US" sz="4400" b="1" dirty="0">
                <a:solidFill>
                  <a:srgbClr val="000000"/>
                </a:solidFill>
                <a:latin typeface="Times New Roman" panose="02020603050405020304" pitchFamily="18" charset="0"/>
                <a:cs typeface="Times New Roman" panose="02020603050405020304" pitchFamily="18" charset="0"/>
              </a:rPr>
            </a:br>
            <a:r>
              <a:rPr lang="en-US" sz="4400" b="1" dirty="0">
                <a:solidFill>
                  <a:srgbClr val="000000"/>
                </a:solidFill>
                <a:latin typeface="Times New Roman" panose="02020603050405020304" pitchFamily="18" charset="0"/>
                <a:cs typeface="Times New Roman" panose="02020603050405020304" pitchFamily="18" charset="0"/>
              </a:rPr>
              <a:t>AFZAL MUNNA</a:t>
            </a:r>
            <a:br>
              <a:rPr lang="en-US" sz="4400" b="1" dirty="0">
                <a:solidFill>
                  <a:srgbClr val="000000"/>
                </a:solidFill>
                <a:latin typeface="Times New Roman" panose="02020603050405020304" pitchFamily="18" charset="0"/>
                <a:cs typeface="Times New Roman" panose="02020603050405020304" pitchFamily="18" charset="0"/>
              </a:rPr>
            </a:br>
            <a:br>
              <a:rPr lang="en-US" sz="4400" b="1" dirty="0">
                <a:solidFill>
                  <a:srgbClr val="000000"/>
                </a:solidFill>
                <a:latin typeface="Times New Roman" panose="02020603050405020304" pitchFamily="18" charset="0"/>
                <a:cs typeface="Times New Roman" panose="02020603050405020304" pitchFamily="18" charset="0"/>
              </a:rPr>
            </a:br>
            <a:r>
              <a:rPr lang="en-US" sz="4400" b="1" dirty="0">
                <a:solidFill>
                  <a:srgbClr val="000000"/>
                </a:solidFill>
                <a:latin typeface="Times New Roman" panose="02020603050405020304" pitchFamily="18" charset="0"/>
                <a:cs typeface="Times New Roman" panose="02020603050405020304" pitchFamily="18" charset="0"/>
              </a:rPr>
              <a:t>DIGITAL SKILLS AND RESEARCH METHODS </a:t>
            </a:r>
            <a:br>
              <a:rPr lang="en-US" sz="4400" b="1" dirty="0">
                <a:solidFill>
                  <a:srgbClr val="000000"/>
                </a:solidFill>
                <a:latin typeface="Times New Roman" panose="02020603050405020304" pitchFamily="18" charset="0"/>
                <a:cs typeface="Times New Roman" panose="02020603050405020304" pitchFamily="18" charset="0"/>
              </a:rPr>
            </a:br>
            <a:br>
              <a:rPr lang="en-US" b="0" dirty="0">
                <a:effectLst/>
              </a:rPr>
            </a:br>
            <a:endParaRPr lang="en-US" dirty="0"/>
          </a:p>
        </p:txBody>
      </p:sp>
    </p:spTree>
    <p:extLst>
      <p:ext uri="{BB962C8B-B14F-4D97-AF65-F5344CB8AC3E}">
        <p14:creationId xmlns:p14="http://schemas.microsoft.com/office/powerpoint/2010/main" val="1783341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6600" b="1" dirty="0">
                <a:latin typeface="Times New Roman" panose="02020603050405020304" pitchFamily="18" charset="0"/>
                <a:cs typeface="Times New Roman" panose="02020603050405020304" pitchFamily="18" charset="0"/>
              </a:rPr>
              <a:t>Introduction</a:t>
            </a:r>
            <a:endParaRPr lang="en-US" sz="6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spcBef>
                <a:spcPts val="0"/>
              </a:spcBef>
              <a:buNone/>
            </a:pPr>
            <a:endParaRPr lang="en-US" b="0" dirty="0">
              <a:effectLst/>
            </a:endParaRPr>
          </a:p>
          <a:p>
            <a:pPr fontAlgn="t"/>
            <a:r>
              <a:rPr lang="en-US" b="1" dirty="0"/>
              <a:t>E-commerce</a:t>
            </a:r>
          </a:p>
          <a:p>
            <a:pPr fontAlgn="t"/>
            <a:r>
              <a:rPr lang="en-US" b="1" dirty="0"/>
              <a:t>Worldwide business of  Amazon</a:t>
            </a:r>
          </a:p>
          <a:p>
            <a:pPr fontAlgn="t"/>
            <a:r>
              <a:rPr lang="en-US" b="1" dirty="0"/>
              <a:t>Solution to challenges</a:t>
            </a:r>
          </a:p>
          <a:p>
            <a:pPr>
              <a:buNone/>
            </a:pPr>
            <a:br>
              <a:rPr lang="en-US" dirty="0"/>
            </a:br>
            <a:endParaRPr lang="en-US" b="0" dirty="0">
              <a:effectLst/>
            </a:endParaRPr>
          </a:p>
        </p:txBody>
      </p:sp>
    </p:spTree>
    <p:extLst>
      <p:ext uri="{BB962C8B-B14F-4D97-AF65-F5344CB8AC3E}">
        <p14:creationId xmlns:p14="http://schemas.microsoft.com/office/powerpoint/2010/main" val="3137025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Amazon Company Specifications</a:t>
            </a:r>
            <a:endParaRPr lang="en-US" dirty="0"/>
          </a:p>
        </p:txBody>
      </p:sp>
      <p:sp>
        <p:nvSpPr>
          <p:cNvPr id="3" name="Content Placeholder 2"/>
          <p:cNvSpPr>
            <a:spLocks noGrp="1"/>
          </p:cNvSpPr>
          <p:nvPr>
            <p:ph idx="1"/>
          </p:nvPr>
        </p:nvSpPr>
        <p:spPr/>
        <p:txBody>
          <a:bodyPr/>
          <a:lstStyle/>
          <a:p>
            <a:pPr algn="just" fontAlgn="base">
              <a:spcBef>
                <a:spcPts val="0"/>
              </a:spcBef>
            </a:pPr>
            <a:r>
              <a:rPr lang="en-US" b="1" dirty="0">
                <a:solidFill>
                  <a:srgbClr val="000000"/>
                </a:solidFill>
                <a:latin typeface="Times New Roman" panose="02020603050405020304" pitchFamily="18" charset="0"/>
              </a:rPr>
              <a:t>Company introduction</a:t>
            </a:r>
          </a:p>
          <a:p>
            <a:pPr algn="just" fontAlgn="base">
              <a:spcBef>
                <a:spcPts val="0"/>
              </a:spcBef>
            </a:pPr>
            <a:r>
              <a:rPr lang="en-US" b="1" dirty="0">
                <a:solidFill>
                  <a:srgbClr val="000000"/>
                </a:solidFill>
                <a:latin typeface="Times New Roman" panose="02020603050405020304" pitchFamily="18" charset="0"/>
              </a:rPr>
              <a:t>Story behind Amazon</a:t>
            </a:r>
          </a:p>
          <a:p>
            <a:pPr algn="just" fontAlgn="base">
              <a:spcBef>
                <a:spcPts val="0"/>
              </a:spcBef>
            </a:pPr>
            <a:r>
              <a:rPr lang="en-US" b="1" dirty="0">
                <a:solidFill>
                  <a:srgbClr val="000000"/>
                </a:solidFill>
                <a:latin typeface="Times New Roman" panose="02020603050405020304" pitchFamily="18" charset="0"/>
              </a:rPr>
              <a:t>Vision</a:t>
            </a:r>
          </a:p>
          <a:p>
            <a:pPr algn="just" fontAlgn="base">
              <a:spcBef>
                <a:spcPts val="0"/>
              </a:spcBef>
            </a:pPr>
            <a:r>
              <a:rPr lang="en-US" b="1" dirty="0">
                <a:solidFill>
                  <a:srgbClr val="000000"/>
                </a:solidFill>
                <a:latin typeface="Times New Roman" panose="02020603050405020304" pitchFamily="18" charset="0"/>
              </a:rPr>
              <a:t>Value</a:t>
            </a:r>
          </a:p>
          <a:p>
            <a:endParaRPr lang="en-US" dirty="0"/>
          </a:p>
        </p:txBody>
      </p:sp>
      <p:pic>
        <p:nvPicPr>
          <p:cNvPr id="4" name="Picture 3"/>
          <p:cNvPicPr>
            <a:picLocks noChangeAspect="1"/>
          </p:cNvPicPr>
          <p:nvPr/>
        </p:nvPicPr>
        <p:blipFill>
          <a:blip r:embed="rId3"/>
          <a:stretch>
            <a:fillRect/>
          </a:stretch>
        </p:blipFill>
        <p:spPr>
          <a:xfrm>
            <a:off x="5577855" y="1825625"/>
            <a:ext cx="5453048" cy="2937669"/>
          </a:xfrm>
          <a:prstGeom prst="rect">
            <a:avLst/>
          </a:prstGeom>
        </p:spPr>
      </p:pic>
      <p:sp>
        <p:nvSpPr>
          <p:cNvPr id="5" name="TextBox 4"/>
          <p:cNvSpPr txBox="1"/>
          <p:nvPr/>
        </p:nvSpPr>
        <p:spPr>
          <a:xfrm>
            <a:off x="5577855" y="5097780"/>
            <a:ext cx="5257785"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349103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Initial Challenges</a:t>
            </a:r>
            <a:endParaRPr lang="en-US" dirty="0"/>
          </a:p>
        </p:txBody>
      </p:sp>
      <p:sp>
        <p:nvSpPr>
          <p:cNvPr id="3" name="Content Placeholder 2"/>
          <p:cNvSpPr>
            <a:spLocks noGrp="1"/>
          </p:cNvSpPr>
          <p:nvPr>
            <p:ph idx="1"/>
          </p:nvPr>
        </p:nvSpPr>
        <p:spPr/>
        <p:txBody>
          <a:bodyPr/>
          <a:lstStyle/>
          <a:p>
            <a:pPr algn="just" fontAlgn="base">
              <a:spcBef>
                <a:spcPts val="0"/>
              </a:spcBef>
            </a:pPr>
            <a:r>
              <a:rPr lang="en-US" b="1" dirty="0">
                <a:solidFill>
                  <a:srgbClr val="000000"/>
                </a:solidFill>
                <a:latin typeface="Times New Roman" panose="02020603050405020304" pitchFamily="18" charset="0"/>
              </a:rPr>
              <a:t>Unorthodox plans</a:t>
            </a:r>
          </a:p>
          <a:p>
            <a:pPr algn="just" fontAlgn="base">
              <a:spcBef>
                <a:spcPts val="0"/>
              </a:spcBef>
            </a:pPr>
            <a:r>
              <a:rPr lang="en-US" b="1" dirty="0">
                <a:solidFill>
                  <a:srgbClr val="000000"/>
                </a:solidFill>
                <a:latin typeface="Times New Roman" panose="02020603050405020304" pitchFamily="18" charset="0"/>
              </a:rPr>
              <a:t>Stockholders complain</a:t>
            </a:r>
          </a:p>
          <a:p>
            <a:pPr algn="just" fontAlgn="base">
              <a:spcBef>
                <a:spcPts val="0"/>
              </a:spcBef>
            </a:pPr>
            <a:r>
              <a:rPr lang="en-US" b="1" dirty="0">
                <a:solidFill>
                  <a:srgbClr val="000000"/>
                </a:solidFill>
                <a:latin typeface="Times New Roman" panose="02020603050405020304" pitchFamily="18" charset="0"/>
              </a:rPr>
              <a:t>Lawsuits due to the tagline</a:t>
            </a:r>
          </a:p>
          <a:p>
            <a:pPr marL="0" indent="0">
              <a:buNone/>
            </a:pPr>
            <a:endParaRPr lang="en-US" dirty="0"/>
          </a:p>
        </p:txBody>
      </p:sp>
      <p:pic>
        <p:nvPicPr>
          <p:cNvPr id="5" name="Picture 4"/>
          <p:cNvPicPr>
            <a:picLocks noChangeAspect="1"/>
          </p:cNvPicPr>
          <p:nvPr/>
        </p:nvPicPr>
        <p:blipFill>
          <a:blip r:embed="rId3"/>
          <a:stretch>
            <a:fillRect/>
          </a:stretch>
        </p:blipFill>
        <p:spPr>
          <a:xfrm>
            <a:off x="6818947" y="1825625"/>
            <a:ext cx="4772025" cy="3716020"/>
          </a:xfrm>
          <a:prstGeom prst="rect">
            <a:avLst/>
          </a:prstGeom>
        </p:spPr>
      </p:pic>
      <p:sp>
        <p:nvSpPr>
          <p:cNvPr id="6" name="TextBox 5"/>
          <p:cNvSpPr txBox="1"/>
          <p:nvPr/>
        </p:nvSpPr>
        <p:spPr>
          <a:xfrm>
            <a:off x="7178055" y="5840016"/>
            <a:ext cx="5257785"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3289007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Technology Challenges</a:t>
            </a:r>
            <a:endParaRPr lang="en-US" dirty="0"/>
          </a:p>
        </p:txBody>
      </p:sp>
      <p:sp>
        <p:nvSpPr>
          <p:cNvPr id="3" name="Content Placeholder 2"/>
          <p:cNvSpPr>
            <a:spLocks noGrp="1"/>
          </p:cNvSpPr>
          <p:nvPr>
            <p:ph idx="1"/>
          </p:nvPr>
        </p:nvSpPr>
        <p:spPr>
          <a:xfrm>
            <a:off x="838200" y="1690688"/>
            <a:ext cx="9428018" cy="2469284"/>
          </a:xfrm>
        </p:spPr>
        <p:txBody>
          <a:bodyPr/>
          <a:lstStyle/>
          <a:p>
            <a:pPr algn="just" fontAlgn="base">
              <a:spcBef>
                <a:spcPts val="0"/>
              </a:spcBef>
            </a:pPr>
            <a:r>
              <a:rPr lang="en-US" b="1" dirty="0">
                <a:solidFill>
                  <a:srgbClr val="000000"/>
                </a:solidFill>
                <a:latin typeface="Times New Roman" panose="02020603050405020304" pitchFamily="18" charset="0"/>
              </a:rPr>
              <a:t>Complete dependence on technology</a:t>
            </a:r>
          </a:p>
          <a:p>
            <a:pPr algn="just" fontAlgn="base">
              <a:spcBef>
                <a:spcPts val="0"/>
              </a:spcBef>
            </a:pPr>
            <a:r>
              <a:rPr lang="en-US" b="1" dirty="0">
                <a:solidFill>
                  <a:srgbClr val="000000"/>
                </a:solidFill>
                <a:latin typeface="Times New Roman" panose="02020603050405020304" pitchFamily="18" charset="0"/>
              </a:rPr>
              <a:t>Development of a secured website</a:t>
            </a:r>
          </a:p>
          <a:p>
            <a:endParaRPr lang="en-US" dirty="0"/>
          </a:p>
        </p:txBody>
      </p:sp>
    </p:spTree>
    <p:extLst>
      <p:ext uri="{BB962C8B-B14F-4D97-AF65-F5344CB8AC3E}">
        <p14:creationId xmlns:p14="http://schemas.microsoft.com/office/powerpoint/2010/main" val="350643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Advanced Technology Implementation</a:t>
            </a:r>
            <a:endParaRPr lang="en-US" dirty="0"/>
          </a:p>
        </p:txBody>
      </p:sp>
      <p:sp>
        <p:nvSpPr>
          <p:cNvPr id="3" name="Content Placeholder 2"/>
          <p:cNvSpPr>
            <a:spLocks noGrp="1"/>
          </p:cNvSpPr>
          <p:nvPr>
            <p:ph idx="1"/>
          </p:nvPr>
        </p:nvSpPr>
        <p:spPr/>
        <p:txBody>
          <a:bodyPr/>
          <a:lstStyle/>
          <a:p>
            <a:pPr algn="just" fontAlgn="base">
              <a:spcBef>
                <a:spcPts val="0"/>
              </a:spcBef>
            </a:pPr>
            <a:r>
              <a:rPr lang="en-US" b="1" dirty="0">
                <a:solidFill>
                  <a:srgbClr val="000000"/>
                </a:solidFill>
                <a:latin typeface="Times New Roman" panose="02020603050405020304" pitchFamily="18" charset="0"/>
              </a:rPr>
              <a:t>Introduction of a new concept</a:t>
            </a:r>
          </a:p>
          <a:p>
            <a:pPr algn="just" fontAlgn="base">
              <a:spcBef>
                <a:spcPts val="0"/>
              </a:spcBef>
            </a:pPr>
            <a:r>
              <a:rPr lang="en-US" b="1" dirty="0">
                <a:solidFill>
                  <a:srgbClr val="000000"/>
                </a:solidFill>
                <a:latin typeface="Times New Roman" panose="02020603050405020304" pitchFamily="18" charset="0"/>
              </a:rPr>
              <a:t>New devices</a:t>
            </a:r>
          </a:p>
          <a:p>
            <a:pPr marL="0" indent="0">
              <a:buNone/>
            </a:pPr>
            <a:endParaRPr lang="en-US" dirty="0"/>
          </a:p>
        </p:txBody>
      </p:sp>
      <p:pic>
        <p:nvPicPr>
          <p:cNvPr id="4" name="Picture 3"/>
          <p:cNvPicPr>
            <a:picLocks noChangeAspect="1"/>
          </p:cNvPicPr>
          <p:nvPr/>
        </p:nvPicPr>
        <p:blipFill>
          <a:blip r:embed="rId3"/>
          <a:stretch>
            <a:fillRect/>
          </a:stretch>
        </p:blipFill>
        <p:spPr>
          <a:xfrm>
            <a:off x="255270" y="2854642"/>
            <a:ext cx="11631930" cy="3111818"/>
          </a:xfrm>
          <a:prstGeom prst="rect">
            <a:avLst/>
          </a:prstGeom>
        </p:spPr>
      </p:pic>
      <p:sp>
        <p:nvSpPr>
          <p:cNvPr id="5" name="TextBox 4"/>
          <p:cNvSpPr txBox="1"/>
          <p:nvPr/>
        </p:nvSpPr>
        <p:spPr>
          <a:xfrm>
            <a:off x="4091955" y="6176963"/>
            <a:ext cx="5257785"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4138596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Business Strategy</a:t>
            </a:r>
            <a:endParaRPr lang="en-US" dirty="0"/>
          </a:p>
        </p:txBody>
      </p:sp>
      <p:sp>
        <p:nvSpPr>
          <p:cNvPr id="3" name="Content Placeholder 2"/>
          <p:cNvSpPr>
            <a:spLocks noGrp="1"/>
          </p:cNvSpPr>
          <p:nvPr>
            <p:ph idx="1"/>
          </p:nvPr>
        </p:nvSpPr>
        <p:spPr/>
        <p:txBody>
          <a:bodyPr/>
          <a:lstStyle/>
          <a:p>
            <a:pPr algn="just" fontAlgn="base">
              <a:spcBef>
                <a:spcPts val="0"/>
              </a:spcBef>
            </a:pPr>
            <a:r>
              <a:rPr lang="en-US" b="1" dirty="0">
                <a:solidFill>
                  <a:srgbClr val="000000"/>
                </a:solidFill>
                <a:latin typeface="Times New Roman" panose="02020603050405020304" pitchFamily="18" charset="0"/>
              </a:rPr>
              <a:t>Title Change</a:t>
            </a:r>
          </a:p>
          <a:p>
            <a:pPr algn="just" fontAlgn="base">
              <a:spcBef>
                <a:spcPts val="0"/>
              </a:spcBef>
            </a:pPr>
            <a:r>
              <a:rPr lang="en-US" b="1" dirty="0">
                <a:solidFill>
                  <a:srgbClr val="000000"/>
                </a:solidFill>
                <a:latin typeface="Times New Roman" panose="02020603050405020304" pitchFamily="18" charset="0"/>
              </a:rPr>
              <a:t>Proactive Strategy</a:t>
            </a:r>
          </a:p>
          <a:p>
            <a:pPr algn="just" fontAlgn="base">
              <a:spcBef>
                <a:spcPts val="0"/>
              </a:spcBef>
            </a:pPr>
            <a:r>
              <a:rPr lang="en-US" b="1" dirty="0">
                <a:solidFill>
                  <a:srgbClr val="000000"/>
                </a:solidFill>
                <a:latin typeface="Times New Roman" panose="02020603050405020304" pitchFamily="18" charset="0"/>
              </a:rPr>
              <a:t>Employee satisfaction</a:t>
            </a:r>
          </a:p>
          <a:p>
            <a:endParaRPr lang="en-US" dirty="0"/>
          </a:p>
        </p:txBody>
      </p:sp>
      <p:pic>
        <p:nvPicPr>
          <p:cNvPr id="4" name="Picture 3"/>
          <p:cNvPicPr>
            <a:picLocks noChangeAspect="1"/>
          </p:cNvPicPr>
          <p:nvPr/>
        </p:nvPicPr>
        <p:blipFill>
          <a:blip r:embed="rId3"/>
          <a:stretch>
            <a:fillRect/>
          </a:stretch>
        </p:blipFill>
        <p:spPr>
          <a:xfrm>
            <a:off x="6611301" y="1825625"/>
            <a:ext cx="4742499" cy="3317875"/>
          </a:xfrm>
          <a:prstGeom prst="rect">
            <a:avLst/>
          </a:prstGeom>
        </p:spPr>
      </p:pic>
      <p:sp>
        <p:nvSpPr>
          <p:cNvPr id="5" name="TextBox 4"/>
          <p:cNvSpPr txBox="1"/>
          <p:nvPr/>
        </p:nvSpPr>
        <p:spPr>
          <a:xfrm>
            <a:off x="6611301" y="5475565"/>
            <a:ext cx="5257785"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4139976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Implementation of Technology</a:t>
            </a:r>
            <a:endParaRPr lang="en-US" dirty="0"/>
          </a:p>
        </p:txBody>
      </p:sp>
      <p:sp>
        <p:nvSpPr>
          <p:cNvPr id="3" name="Content Placeholder 2"/>
          <p:cNvSpPr>
            <a:spLocks noGrp="1"/>
          </p:cNvSpPr>
          <p:nvPr>
            <p:ph idx="1"/>
          </p:nvPr>
        </p:nvSpPr>
        <p:spPr/>
        <p:txBody>
          <a:bodyPr/>
          <a:lstStyle/>
          <a:p>
            <a:pPr algn="just" fontAlgn="base">
              <a:spcBef>
                <a:spcPts val="0"/>
              </a:spcBef>
            </a:pPr>
            <a:r>
              <a:rPr lang="en-US" b="1" dirty="0">
                <a:solidFill>
                  <a:srgbClr val="000000"/>
                </a:solidFill>
                <a:latin typeface="Times New Roman" panose="02020603050405020304" pitchFamily="18" charset="0"/>
              </a:rPr>
              <a:t>Amazon services</a:t>
            </a:r>
          </a:p>
          <a:p>
            <a:pPr algn="just" fontAlgn="base">
              <a:spcBef>
                <a:spcPts val="0"/>
              </a:spcBef>
            </a:pPr>
            <a:r>
              <a:rPr lang="en-US" b="1" dirty="0">
                <a:solidFill>
                  <a:srgbClr val="000000"/>
                </a:solidFill>
                <a:latin typeface="Times New Roman" panose="02020603050405020304" pitchFamily="18" charset="0"/>
              </a:rPr>
              <a:t>Warehouse technology</a:t>
            </a:r>
          </a:p>
          <a:p>
            <a:pPr algn="just" fontAlgn="base">
              <a:spcBef>
                <a:spcPts val="0"/>
              </a:spcBef>
            </a:pPr>
            <a:r>
              <a:rPr lang="en-US" b="1" dirty="0">
                <a:solidFill>
                  <a:srgbClr val="000000"/>
                </a:solidFill>
                <a:latin typeface="Times New Roman" panose="02020603050405020304" pitchFamily="18" charset="0"/>
              </a:rPr>
              <a:t>Virtual platform</a:t>
            </a:r>
          </a:p>
          <a:p>
            <a:endParaRPr lang="en-US" dirty="0"/>
          </a:p>
        </p:txBody>
      </p:sp>
      <p:pic>
        <p:nvPicPr>
          <p:cNvPr id="4" name="Picture 3"/>
          <p:cNvPicPr>
            <a:picLocks noChangeAspect="1"/>
          </p:cNvPicPr>
          <p:nvPr/>
        </p:nvPicPr>
        <p:blipFill>
          <a:blip r:embed="rId3"/>
          <a:stretch>
            <a:fillRect/>
          </a:stretch>
        </p:blipFill>
        <p:spPr>
          <a:xfrm>
            <a:off x="7646071" y="3460652"/>
            <a:ext cx="4441154" cy="2851248"/>
          </a:xfrm>
          <a:prstGeom prst="rect">
            <a:avLst/>
          </a:prstGeom>
        </p:spPr>
      </p:pic>
      <p:sp>
        <p:nvSpPr>
          <p:cNvPr id="5" name="TextBox 4"/>
          <p:cNvSpPr txBox="1"/>
          <p:nvPr/>
        </p:nvSpPr>
        <p:spPr>
          <a:xfrm>
            <a:off x="8145194" y="6488668"/>
            <a:ext cx="3942031"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3227782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Organizational Culture</a:t>
            </a:r>
            <a:endParaRPr lang="en-US" dirty="0"/>
          </a:p>
        </p:txBody>
      </p:sp>
      <p:sp>
        <p:nvSpPr>
          <p:cNvPr id="3" name="Content Placeholder 2"/>
          <p:cNvSpPr>
            <a:spLocks noGrp="1"/>
          </p:cNvSpPr>
          <p:nvPr>
            <p:ph idx="1"/>
          </p:nvPr>
        </p:nvSpPr>
        <p:spPr/>
        <p:txBody>
          <a:bodyPr/>
          <a:lstStyle/>
          <a:p>
            <a:pPr algn="just" fontAlgn="base">
              <a:spcBef>
                <a:spcPts val="0"/>
              </a:spcBef>
            </a:pPr>
            <a:r>
              <a:rPr lang="en-US" b="1" dirty="0">
                <a:solidFill>
                  <a:srgbClr val="000000"/>
                </a:solidFill>
                <a:latin typeface="Times New Roman" panose="02020603050405020304" pitchFamily="18" charset="0"/>
              </a:rPr>
              <a:t>Customer Centricity</a:t>
            </a:r>
          </a:p>
          <a:p>
            <a:pPr algn="just" fontAlgn="base">
              <a:spcBef>
                <a:spcPts val="0"/>
              </a:spcBef>
            </a:pPr>
            <a:r>
              <a:rPr lang="en-US" b="1" dirty="0">
                <a:solidFill>
                  <a:srgbClr val="000000"/>
                </a:solidFill>
                <a:latin typeface="Times New Roman" panose="02020603050405020304" pitchFamily="18" charset="0"/>
              </a:rPr>
              <a:t>Boldness</a:t>
            </a:r>
          </a:p>
          <a:p>
            <a:pPr algn="just" fontAlgn="base">
              <a:spcBef>
                <a:spcPts val="0"/>
              </a:spcBef>
            </a:pPr>
            <a:r>
              <a:rPr lang="en-US" b="1" dirty="0">
                <a:solidFill>
                  <a:srgbClr val="000000"/>
                </a:solidFill>
                <a:latin typeface="Times New Roman" panose="02020603050405020304" pitchFamily="18" charset="0"/>
              </a:rPr>
              <a:t>Peculiarity</a:t>
            </a:r>
          </a:p>
          <a:p>
            <a:endParaRPr lang="en-US" dirty="0"/>
          </a:p>
        </p:txBody>
      </p:sp>
      <p:pic>
        <p:nvPicPr>
          <p:cNvPr id="4" name="Picture 3"/>
          <p:cNvPicPr>
            <a:picLocks noChangeAspect="1"/>
          </p:cNvPicPr>
          <p:nvPr/>
        </p:nvPicPr>
        <p:blipFill>
          <a:blip r:embed="rId3"/>
          <a:stretch>
            <a:fillRect/>
          </a:stretch>
        </p:blipFill>
        <p:spPr>
          <a:xfrm>
            <a:off x="1611630" y="3171666"/>
            <a:ext cx="8968740" cy="2157697"/>
          </a:xfrm>
          <a:prstGeom prst="rect">
            <a:avLst/>
          </a:prstGeom>
        </p:spPr>
      </p:pic>
      <p:sp>
        <p:nvSpPr>
          <p:cNvPr id="5" name="TextBox 4"/>
          <p:cNvSpPr txBox="1"/>
          <p:nvPr/>
        </p:nvSpPr>
        <p:spPr>
          <a:xfrm>
            <a:off x="4114815" y="5568497"/>
            <a:ext cx="5257785"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1452413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Case Study</a:t>
            </a:r>
            <a:endParaRPr lang="en-US" dirty="0"/>
          </a:p>
        </p:txBody>
      </p:sp>
      <p:sp>
        <p:nvSpPr>
          <p:cNvPr id="3" name="Content Placeholder 2"/>
          <p:cNvSpPr>
            <a:spLocks noGrp="1"/>
          </p:cNvSpPr>
          <p:nvPr>
            <p:ph idx="1"/>
          </p:nvPr>
        </p:nvSpPr>
        <p:spPr>
          <a:xfrm>
            <a:off x="838200" y="1825625"/>
            <a:ext cx="5654040" cy="4351338"/>
          </a:xfrm>
        </p:spPr>
        <p:txBody>
          <a:bodyPr/>
          <a:lstStyle/>
          <a:p>
            <a:r>
              <a:rPr lang="en-US" b="1" dirty="0">
                <a:solidFill>
                  <a:srgbClr val="000000"/>
                </a:solidFill>
                <a:latin typeface="Times New Roman" panose="02020603050405020304" pitchFamily="18" charset="0"/>
              </a:rPr>
              <a:t>Converting problems into a solution</a:t>
            </a:r>
          </a:p>
          <a:p>
            <a:r>
              <a:rPr lang="en-US" b="1" dirty="0">
                <a:solidFill>
                  <a:srgbClr val="000000"/>
                </a:solidFill>
                <a:latin typeface="Times New Roman" panose="02020603050405020304" pitchFamily="18" charset="0"/>
              </a:rPr>
              <a:t>Problem Identification</a:t>
            </a:r>
          </a:p>
          <a:p>
            <a:r>
              <a:rPr lang="en-US" b="1" dirty="0">
                <a:solidFill>
                  <a:srgbClr val="000000"/>
                </a:solidFill>
                <a:latin typeface="Times New Roman" panose="02020603050405020304" pitchFamily="18" charset="0"/>
              </a:rPr>
              <a:t>Solution</a:t>
            </a:r>
            <a:endParaRPr lang="en-US" dirty="0"/>
          </a:p>
        </p:txBody>
      </p:sp>
      <p:pic>
        <p:nvPicPr>
          <p:cNvPr id="4" name="Picture 3"/>
          <p:cNvPicPr>
            <a:picLocks noChangeAspect="1"/>
          </p:cNvPicPr>
          <p:nvPr/>
        </p:nvPicPr>
        <p:blipFill>
          <a:blip r:embed="rId3"/>
          <a:stretch>
            <a:fillRect/>
          </a:stretch>
        </p:blipFill>
        <p:spPr>
          <a:xfrm>
            <a:off x="6688455" y="1690688"/>
            <a:ext cx="4665345" cy="4138612"/>
          </a:xfrm>
          <a:prstGeom prst="rect">
            <a:avLst/>
          </a:prstGeom>
        </p:spPr>
      </p:pic>
      <p:sp>
        <p:nvSpPr>
          <p:cNvPr id="5" name="TextBox 4"/>
          <p:cNvSpPr txBox="1"/>
          <p:nvPr/>
        </p:nvSpPr>
        <p:spPr>
          <a:xfrm>
            <a:off x="6934215" y="5992297"/>
            <a:ext cx="5257785" cy="369332"/>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Source: https://www.expertmarket.co.uk</a:t>
            </a:r>
          </a:p>
        </p:txBody>
      </p:sp>
    </p:spTree>
    <p:extLst>
      <p:ext uri="{BB962C8B-B14F-4D97-AF65-F5344CB8AC3E}">
        <p14:creationId xmlns:p14="http://schemas.microsoft.com/office/powerpoint/2010/main" val="182400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0000"/>
                </a:solidFill>
                <a:latin typeface="Times New Roman" panose="02020603050405020304" pitchFamily="18" charset="0"/>
              </a:rPr>
              <a:t>Conclusion</a:t>
            </a:r>
            <a:endParaRPr lang="en-US" dirty="0"/>
          </a:p>
        </p:txBody>
      </p:sp>
      <p:sp>
        <p:nvSpPr>
          <p:cNvPr id="3" name="Content Placeholder 2"/>
          <p:cNvSpPr>
            <a:spLocks noGrp="1"/>
          </p:cNvSpPr>
          <p:nvPr>
            <p:ph idx="1"/>
          </p:nvPr>
        </p:nvSpPr>
        <p:spPr/>
        <p:txBody>
          <a:bodyPr/>
          <a:lstStyle/>
          <a:p>
            <a:pPr marL="0" indent="0"/>
            <a:r>
              <a:rPr lang="en-US" dirty="0"/>
              <a:t>Conclusion</a:t>
            </a:r>
          </a:p>
        </p:txBody>
      </p:sp>
    </p:spTree>
    <p:extLst>
      <p:ext uri="{BB962C8B-B14F-4D97-AF65-F5344CB8AC3E}">
        <p14:creationId xmlns:p14="http://schemas.microsoft.com/office/powerpoint/2010/main" val="1577426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US" b="1" dirty="0">
                <a:solidFill>
                  <a:srgbClr val="000000"/>
                </a:solidFill>
                <a:latin typeface="Times New Roman" panose="02020603050405020304" pitchFamily="18" charset="0"/>
              </a:rPr>
              <a:t>Reference List</a:t>
            </a:r>
            <a:endParaRPr lang="en-US" dirty="0"/>
          </a:p>
        </p:txBody>
      </p:sp>
      <p:sp>
        <p:nvSpPr>
          <p:cNvPr id="3" name="Content Placeholder 2"/>
          <p:cNvSpPr>
            <a:spLocks noGrp="1"/>
          </p:cNvSpPr>
          <p:nvPr>
            <p:ph idx="1"/>
          </p:nvPr>
        </p:nvSpPr>
        <p:spPr>
          <a:xfrm>
            <a:off x="0" y="1108364"/>
            <a:ext cx="12192000" cy="5749635"/>
          </a:xfrm>
        </p:spPr>
        <p:txBody>
          <a:bodyPr>
            <a:normAutofit/>
          </a:bodyPr>
          <a:lstStyle/>
          <a:p>
            <a:r>
              <a:rPr lang="en-US" dirty="0" err="1">
                <a:latin typeface="Times New Roman" panose="02020603050405020304" pitchFamily="18" charset="0"/>
                <a:cs typeface="Times New Roman" panose="02020603050405020304" pitchFamily="18" charset="0"/>
              </a:rPr>
              <a:t>Basta</a:t>
            </a:r>
            <a:r>
              <a:rPr lang="en-US" dirty="0">
                <a:latin typeface="Times New Roman" panose="02020603050405020304" pitchFamily="18" charset="0"/>
                <a:cs typeface="Times New Roman" panose="02020603050405020304" pitchFamily="18" charset="0"/>
              </a:rPr>
              <a:t>, P.C., </a:t>
            </a:r>
            <a:r>
              <a:rPr lang="en-US" dirty="0" err="1">
                <a:latin typeface="Times New Roman" panose="02020603050405020304" pitchFamily="18" charset="0"/>
                <a:cs typeface="Times New Roman" panose="02020603050405020304" pitchFamily="18" charset="0"/>
              </a:rPr>
              <a:t>Viana</a:t>
            </a:r>
            <a:r>
              <a:rPr lang="en-US" dirty="0">
                <a:latin typeface="Times New Roman" panose="02020603050405020304" pitchFamily="18" charset="0"/>
                <a:cs typeface="Times New Roman" panose="02020603050405020304" pitchFamily="18" charset="0"/>
              </a:rPr>
              <a:t>, P.V.D.S., </a:t>
            </a:r>
            <a:r>
              <a:rPr lang="en-US" dirty="0" err="1">
                <a:latin typeface="Times New Roman" panose="02020603050405020304" pitchFamily="18" charset="0"/>
                <a:cs typeface="Times New Roman" panose="02020603050405020304" pitchFamily="18" charset="0"/>
              </a:rPr>
              <a:t>Vasconcellos</a:t>
            </a:r>
            <a:r>
              <a:rPr lang="en-US" dirty="0">
                <a:latin typeface="Times New Roman" panose="02020603050405020304" pitchFamily="18" charset="0"/>
                <a:cs typeface="Times New Roman" panose="02020603050405020304" pitchFamily="18" charset="0"/>
              </a:rPr>
              <a:t>, A.C.S.D., </a:t>
            </a:r>
            <a:r>
              <a:rPr lang="en-US" dirty="0" err="1">
                <a:latin typeface="Times New Roman" panose="02020603050405020304" pitchFamily="18" charset="0"/>
                <a:cs typeface="Times New Roman" panose="02020603050405020304" pitchFamily="18" charset="0"/>
              </a:rPr>
              <a:t>Périssé</a:t>
            </a:r>
            <a:r>
              <a:rPr lang="en-US" dirty="0">
                <a:latin typeface="Times New Roman" panose="02020603050405020304" pitchFamily="18" charset="0"/>
                <a:cs typeface="Times New Roman" panose="02020603050405020304" pitchFamily="18" charset="0"/>
              </a:rPr>
              <a:t>, A.R.S., Hofer, C.B., </a:t>
            </a:r>
            <a:r>
              <a:rPr lang="en-US" dirty="0" err="1">
                <a:latin typeface="Times New Roman" panose="02020603050405020304" pitchFamily="18" charset="0"/>
                <a:cs typeface="Times New Roman" panose="02020603050405020304" pitchFamily="18" charset="0"/>
              </a:rPr>
              <a:t>Paiva</a:t>
            </a:r>
            <a:r>
              <a:rPr lang="en-US" dirty="0">
                <a:latin typeface="Times New Roman" panose="02020603050405020304" pitchFamily="18" charset="0"/>
                <a:cs typeface="Times New Roman" panose="02020603050405020304" pitchFamily="18" charset="0"/>
              </a:rPr>
              <a:t>, N.S., Kempton, J.W., </a:t>
            </a:r>
            <a:r>
              <a:rPr lang="en-US" dirty="0" err="1">
                <a:latin typeface="Times New Roman" panose="02020603050405020304" pitchFamily="18" charset="0"/>
                <a:cs typeface="Times New Roman" panose="02020603050405020304" pitchFamily="18" charset="0"/>
              </a:rPr>
              <a:t>Ciampi</a:t>
            </a:r>
            <a:r>
              <a:rPr lang="en-US" dirty="0">
                <a:latin typeface="Times New Roman" panose="02020603050405020304" pitchFamily="18" charset="0"/>
                <a:cs typeface="Times New Roman" panose="02020603050405020304" pitchFamily="18" charset="0"/>
              </a:rPr>
              <a:t> de Andrade, D., Oliveira, R.A.A.D., </a:t>
            </a:r>
            <a:r>
              <a:rPr lang="en-US" dirty="0" err="1">
                <a:latin typeface="Times New Roman" panose="02020603050405020304" pitchFamily="18" charset="0"/>
                <a:cs typeface="Times New Roman" panose="02020603050405020304" pitchFamily="18" charset="0"/>
              </a:rPr>
              <a:t>Achatz</a:t>
            </a:r>
            <a:r>
              <a:rPr lang="en-US" dirty="0">
                <a:latin typeface="Times New Roman" panose="02020603050405020304" pitchFamily="18" charset="0"/>
                <a:cs typeface="Times New Roman" panose="02020603050405020304" pitchFamily="18" charset="0"/>
              </a:rPr>
              <a:t>, R.W. and Perini, J.A., 2021. Mercury exposure in </a:t>
            </a:r>
            <a:r>
              <a:rPr lang="en-US" dirty="0" err="1">
                <a:latin typeface="Times New Roman" panose="02020603050405020304" pitchFamily="18" charset="0"/>
                <a:cs typeface="Times New Roman" panose="02020603050405020304" pitchFamily="18" charset="0"/>
              </a:rPr>
              <a:t>Munduruku</a:t>
            </a:r>
            <a:r>
              <a:rPr lang="en-US" dirty="0">
                <a:latin typeface="Times New Roman" panose="02020603050405020304" pitchFamily="18" charset="0"/>
                <a:cs typeface="Times New Roman" panose="02020603050405020304" pitchFamily="18" charset="0"/>
              </a:rPr>
              <a:t> indigenous communities from Brazilian Amazon: Methodological background and an overview of the principal results. International Journal of Environmental Research and Public Health, 18(17), p.9222.</a:t>
            </a:r>
            <a:endParaRPr lang="en-US" b="0" dirty="0">
              <a:effectLst/>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Garcia, V., 2021. Examining the Impact of Selling on Amazon on the Revenue growth of MSEs in the US. International Journal of Contemporary Financial Issues, 1(1), pp.28-38.</a:t>
            </a:r>
            <a:endParaRPr lang="en-US" b="0" dirty="0">
              <a:effectLst/>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Martins, W.B.R., de Matos Rodrigues, J.I., de Oliveira, V.P., Ribeiro, S.S., dos Santos Barros, W. and Schwartz, G., 2022. Mining in the Amazon: Importance, impacts, and challenges to restore degraded ecosystems. Are we on the right way?. Ecological Engineering, 174, p.106468. </a:t>
            </a:r>
            <a:endParaRPr lang="en-US" b="0" dirty="0">
              <a:effectLst/>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761676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
            <a:ext cx="12192000" cy="6857999"/>
          </a:xfrm>
          <a:prstGeom prst="rect">
            <a:avLst/>
          </a:prstGeom>
        </p:spPr>
      </p:pic>
    </p:spTree>
    <p:extLst>
      <p:ext uri="{BB962C8B-B14F-4D97-AF65-F5344CB8AC3E}">
        <p14:creationId xmlns:p14="http://schemas.microsoft.com/office/powerpoint/2010/main" val="3284810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1582</Words>
  <Application>Microsoft Office PowerPoint</Application>
  <PresentationFormat>Widescreen</PresentationFormat>
  <Paragraphs>75</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AMAZON COMPANY ANALYSIS  STEFAN DANIEL NECSUTU 2011892  AFZAL MUNNA  DIGITAL SKILLS AND RESEARCH METHODS   </vt:lpstr>
      <vt:lpstr>Introduction</vt:lpstr>
      <vt:lpstr>Amazon Company Specifications</vt:lpstr>
      <vt:lpstr>Initial Challenges</vt:lpstr>
      <vt:lpstr>Technology Challenges</vt:lpstr>
      <vt:lpstr>Advanced Technology Implementation</vt:lpstr>
      <vt:lpstr>Business Strategy</vt:lpstr>
      <vt:lpstr>Implementation of Technology</vt:lpstr>
      <vt:lpstr>Organizational Culture</vt:lpstr>
      <vt:lpstr>Case Study</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Stefan Daniel</cp:lastModifiedBy>
  <cp:revision>12</cp:revision>
  <dcterms:created xsi:type="dcterms:W3CDTF">2021-12-20T07:22:55Z</dcterms:created>
  <dcterms:modified xsi:type="dcterms:W3CDTF">2022-01-05T11:38:05Z</dcterms:modified>
</cp:coreProperties>
</file>