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64" r:id="rId4"/>
    <p:sldId id="258" r:id="rId5"/>
    <p:sldId id="260" r:id="rId6"/>
    <p:sldId id="259"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5840"/>
  </p:normalViewPr>
  <p:slideViewPr>
    <p:cSldViewPr snapToGrid="0">
      <p:cViewPr varScale="1">
        <p:scale>
          <a:sx n="107" d="100"/>
          <a:sy n="107" d="100"/>
        </p:scale>
        <p:origin x="7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002B61-E59B-4906-AD38-2CD0ACA4C6A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EE54E15-2607-47F6-9FCF-32145A8CFEBE}">
      <dgm:prSet/>
      <dgm:spPr/>
      <dgm:t>
        <a:bodyPr/>
        <a:lstStyle/>
        <a:p>
          <a:r>
            <a:rPr lang="en-US" b="1"/>
            <a:t>KEY THEMES TO EMERGE:</a:t>
          </a:r>
          <a:endParaRPr lang="en-US"/>
        </a:p>
      </dgm:t>
    </dgm:pt>
    <dgm:pt modelId="{14DC22AE-42DE-4809-A5EC-A55B95B42D00}" type="parTrans" cxnId="{3C5B678C-84B1-4590-94F6-E3E69493AEF0}">
      <dgm:prSet/>
      <dgm:spPr/>
      <dgm:t>
        <a:bodyPr/>
        <a:lstStyle/>
        <a:p>
          <a:endParaRPr lang="en-US"/>
        </a:p>
      </dgm:t>
    </dgm:pt>
    <dgm:pt modelId="{73355D5E-CF40-46C2-A4E7-573427DCA98D}" type="sibTrans" cxnId="{3C5B678C-84B1-4590-94F6-E3E69493AEF0}">
      <dgm:prSet/>
      <dgm:spPr/>
      <dgm:t>
        <a:bodyPr/>
        <a:lstStyle/>
        <a:p>
          <a:endParaRPr lang="en-US"/>
        </a:p>
      </dgm:t>
    </dgm:pt>
    <dgm:pt modelId="{354E8417-7ECE-4428-9B5A-B8A6156BABDB}">
      <dgm:prSet/>
      <dgm:spPr/>
      <dgm:t>
        <a:bodyPr/>
        <a:lstStyle/>
        <a:p>
          <a:r>
            <a:rPr lang="en-GB" b="1"/>
            <a:t>1) Types of AI Currently Used in Post-16 Assessment </a:t>
          </a:r>
          <a:r>
            <a:rPr lang="en-GB"/>
            <a:t> </a:t>
          </a:r>
          <a:endParaRPr lang="en-US"/>
        </a:p>
      </dgm:t>
    </dgm:pt>
    <dgm:pt modelId="{9F3EE4AB-ABE1-44A4-B090-B1E125991464}" type="parTrans" cxnId="{2261E87D-3194-414D-BC7F-B16563D5D24D}">
      <dgm:prSet/>
      <dgm:spPr/>
      <dgm:t>
        <a:bodyPr/>
        <a:lstStyle/>
        <a:p>
          <a:endParaRPr lang="en-US"/>
        </a:p>
      </dgm:t>
    </dgm:pt>
    <dgm:pt modelId="{B2988327-85F6-40AF-BF6E-A85CC7730D42}" type="sibTrans" cxnId="{2261E87D-3194-414D-BC7F-B16563D5D24D}">
      <dgm:prSet/>
      <dgm:spPr/>
      <dgm:t>
        <a:bodyPr/>
        <a:lstStyle/>
        <a:p>
          <a:endParaRPr lang="en-US"/>
        </a:p>
      </dgm:t>
    </dgm:pt>
    <dgm:pt modelId="{BF2D77F1-9376-4F65-B85A-3E35D6B4D9CA}">
      <dgm:prSet/>
      <dgm:spPr/>
      <dgm:t>
        <a:bodyPr/>
        <a:lstStyle/>
        <a:p>
          <a:r>
            <a:rPr lang="en-GB" b="1"/>
            <a:t>2) The Benefits of Using AI in Post-16 Assessment </a:t>
          </a:r>
          <a:endParaRPr lang="en-US"/>
        </a:p>
      </dgm:t>
    </dgm:pt>
    <dgm:pt modelId="{6F88125A-9531-47A8-8978-E2C79FF18BE6}" type="parTrans" cxnId="{2758F23C-4AF5-401C-A918-1196D044423A}">
      <dgm:prSet/>
      <dgm:spPr/>
      <dgm:t>
        <a:bodyPr/>
        <a:lstStyle/>
        <a:p>
          <a:endParaRPr lang="en-US"/>
        </a:p>
      </dgm:t>
    </dgm:pt>
    <dgm:pt modelId="{13C518AD-C6E8-4265-9AE9-3295D019717E}" type="sibTrans" cxnId="{2758F23C-4AF5-401C-A918-1196D044423A}">
      <dgm:prSet/>
      <dgm:spPr/>
      <dgm:t>
        <a:bodyPr/>
        <a:lstStyle/>
        <a:p>
          <a:endParaRPr lang="en-US"/>
        </a:p>
      </dgm:t>
    </dgm:pt>
    <dgm:pt modelId="{C4CF3B69-B5A1-4640-91FF-07A0B7A0CFB8}">
      <dgm:prSet/>
      <dgm:spPr/>
      <dgm:t>
        <a:bodyPr/>
        <a:lstStyle/>
        <a:p>
          <a:r>
            <a:rPr lang="en-GB" b="1"/>
            <a:t>3) The Challenges and Ethical Concerns Relating to the Use of AI in Post-16 Education </a:t>
          </a:r>
          <a:endParaRPr lang="en-US"/>
        </a:p>
      </dgm:t>
    </dgm:pt>
    <dgm:pt modelId="{99F478E5-C6B4-40C0-87F2-A9D18565E2C4}" type="parTrans" cxnId="{E87D1543-AF2B-4445-9360-A8A554E5AD0E}">
      <dgm:prSet/>
      <dgm:spPr/>
      <dgm:t>
        <a:bodyPr/>
        <a:lstStyle/>
        <a:p>
          <a:endParaRPr lang="en-US"/>
        </a:p>
      </dgm:t>
    </dgm:pt>
    <dgm:pt modelId="{D6857873-235B-47D2-9903-5974A00D39EF}" type="sibTrans" cxnId="{E87D1543-AF2B-4445-9360-A8A554E5AD0E}">
      <dgm:prSet/>
      <dgm:spPr/>
      <dgm:t>
        <a:bodyPr/>
        <a:lstStyle/>
        <a:p>
          <a:endParaRPr lang="en-US"/>
        </a:p>
      </dgm:t>
    </dgm:pt>
    <dgm:pt modelId="{A36D0ACA-7B46-46E2-8F61-6C126DC014BF}">
      <dgm:prSet/>
      <dgm:spPr/>
      <dgm:t>
        <a:bodyPr/>
        <a:lstStyle/>
        <a:p>
          <a:r>
            <a:rPr lang="en-GB" b="1"/>
            <a:t>4) The Use of AI in Post-16 Education, From the Teacher’s Perspective </a:t>
          </a:r>
          <a:endParaRPr lang="en-US"/>
        </a:p>
      </dgm:t>
    </dgm:pt>
    <dgm:pt modelId="{4C323F98-F01A-4686-ABEA-E776B6F420B3}" type="parTrans" cxnId="{6BC16A08-8EA0-499E-A8BF-B3AD3C26E109}">
      <dgm:prSet/>
      <dgm:spPr/>
      <dgm:t>
        <a:bodyPr/>
        <a:lstStyle/>
        <a:p>
          <a:endParaRPr lang="en-US"/>
        </a:p>
      </dgm:t>
    </dgm:pt>
    <dgm:pt modelId="{12FA5AFA-6ABE-4145-9A76-C5C3482A7126}" type="sibTrans" cxnId="{6BC16A08-8EA0-499E-A8BF-B3AD3C26E109}">
      <dgm:prSet/>
      <dgm:spPr/>
      <dgm:t>
        <a:bodyPr/>
        <a:lstStyle/>
        <a:p>
          <a:endParaRPr lang="en-US"/>
        </a:p>
      </dgm:t>
    </dgm:pt>
    <dgm:pt modelId="{8F0345ED-FB29-40D9-8D96-D384E8AECB6F}">
      <dgm:prSet/>
      <dgm:spPr/>
      <dgm:t>
        <a:bodyPr/>
        <a:lstStyle/>
        <a:p>
          <a:r>
            <a:rPr lang="en-US" b="1"/>
            <a:t>2 CASE STUDIES- </a:t>
          </a:r>
          <a:endParaRPr lang="en-US"/>
        </a:p>
      </dgm:t>
    </dgm:pt>
    <dgm:pt modelId="{A309CE3F-6FAE-489F-9096-FE4F2E0D67BF}" type="parTrans" cxnId="{7A4D4846-1D11-47D1-8747-B5AFC6EC91D7}">
      <dgm:prSet/>
      <dgm:spPr/>
      <dgm:t>
        <a:bodyPr/>
        <a:lstStyle/>
        <a:p>
          <a:endParaRPr lang="en-US"/>
        </a:p>
      </dgm:t>
    </dgm:pt>
    <dgm:pt modelId="{39EF2CA4-283E-4D69-82A2-6AED7F8A110B}" type="sibTrans" cxnId="{7A4D4846-1D11-47D1-8747-B5AFC6EC91D7}">
      <dgm:prSet/>
      <dgm:spPr/>
      <dgm:t>
        <a:bodyPr/>
        <a:lstStyle/>
        <a:p>
          <a:endParaRPr lang="en-US"/>
        </a:p>
      </dgm:t>
    </dgm:pt>
    <dgm:pt modelId="{DB9787AB-5904-4589-BB67-707537819C56}">
      <dgm:prSet/>
      <dgm:spPr/>
      <dgm:t>
        <a:bodyPr/>
        <a:lstStyle/>
        <a:p>
          <a:r>
            <a:rPr lang="en-GB"/>
            <a:t>Basingstoke College of Technology used AI tools including Google Bard and Teachermatic which generated 5.1 hours of weekly time savings for each educator (Hayden, 2024). </a:t>
          </a:r>
          <a:endParaRPr lang="en-US"/>
        </a:p>
      </dgm:t>
    </dgm:pt>
    <dgm:pt modelId="{DB34AE2D-9453-49BA-AFE3-1D72929EE5D2}" type="parTrans" cxnId="{8A72831B-F5EF-4185-A042-B49F11588A1F}">
      <dgm:prSet/>
      <dgm:spPr/>
      <dgm:t>
        <a:bodyPr/>
        <a:lstStyle/>
        <a:p>
          <a:endParaRPr lang="en-US"/>
        </a:p>
      </dgm:t>
    </dgm:pt>
    <dgm:pt modelId="{F096EF66-6F18-4F8F-A244-DF8D5F806D43}" type="sibTrans" cxnId="{8A72831B-F5EF-4185-A042-B49F11588A1F}">
      <dgm:prSet/>
      <dgm:spPr/>
      <dgm:t>
        <a:bodyPr/>
        <a:lstStyle/>
        <a:p>
          <a:endParaRPr lang="en-US"/>
        </a:p>
      </dgm:t>
    </dgm:pt>
    <dgm:pt modelId="{DB9C0C87-C3DF-4645-8E1B-FFAD385B4C6B}">
      <dgm:prSet/>
      <dgm:spPr/>
      <dgm:t>
        <a:bodyPr/>
        <a:lstStyle/>
        <a:p>
          <a:r>
            <a:rPr lang="en-GB"/>
            <a:t>Bolton College joined forces with NCFE to test the FirstPass platform which delivers immediate feedback to students about their open-ended answers (NCFE, First Pass Pilot, 2023).</a:t>
          </a:r>
          <a:endParaRPr lang="en-US"/>
        </a:p>
      </dgm:t>
    </dgm:pt>
    <dgm:pt modelId="{FF9A5AF8-34DB-493D-A044-0CADDF0DF4CE}" type="parTrans" cxnId="{3A0C16F0-0736-43A4-8B3D-D572756D82BA}">
      <dgm:prSet/>
      <dgm:spPr/>
      <dgm:t>
        <a:bodyPr/>
        <a:lstStyle/>
        <a:p>
          <a:endParaRPr lang="en-US"/>
        </a:p>
      </dgm:t>
    </dgm:pt>
    <dgm:pt modelId="{37D922DF-8C80-4A77-8137-A13C87FD6A4D}" type="sibTrans" cxnId="{3A0C16F0-0736-43A4-8B3D-D572756D82BA}">
      <dgm:prSet/>
      <dgm:spPr/>
      <dgm:t>
        <a:bodyPr/>
        <a:lstStyle/>
        <a:p>
          <a:endParaRPr lang="en-US"/>
        </a:p>
      </dgm:t>
    </dgm:pt>
    <dgm:pt modelId="{A757AFD7-8766-1F49-BB1D-3E27D9F749AD}" type="pres">
      <dgm:prSet presAssocID="{82002B61-E59B-4906-AD38-2CD0ACA4C6A4}" presName="vert0" presStyleCnt="0">
        <dgm:presLayoutVars>
          <dgm:dir/>
          <dgm:animOne val="branch"/>
          <dgm:animLvl val="lvl"/>
        </dgm:presLayoutVars>
      </dgm:prSet>
      <dgm:spPr/>
    </dgm:pt>
    <dgm:pt modelId="{306D6529-31F5-7C42-97BE-2ADF267AA7E1}" type="pres">
      <dgm:prSet presAssocID="{8EE54E15-2607-47F6-9FCF-32145A8CFEBE}" presName="thickLine" presStyleLbl="alignNode1" presStyleIdx="0" presStyleCnt="8"/>
      <dgm:spPr/>
    </dgm:pt>
    <dgm:pt modelId="{F467EFC6-D4B9-D642-B8C2-4501C11BDF9F}" type="pres">
      <dgm:prSet presAssocID="{8EE54E15-2607-47F6-9FCF-32145A8CFEBE}" presName="horz1" presStyleCnt="0"/>
      <dgm:spPr/>
    </dgm:pt>
    <dgm:pt modelId="{5C8DCEC7-3C76-9D4D-9FD7-F840FEC7EDCE}" type="pres">
      <dgm:prSet presAssocID="{8EE54E15-2607-47F6-9FCF-32145A8CFEBE}" presName="tx1" presStyleLbl="revTx" presStyleIdx="0" presStyleCnt="8"/>
      <dgm:spPr/>
    </dgm:pt>
    <dgm:pt modelId="{F69445B3-58F7-2D48-902E-D6DEF6C22F25}" type="pres">
      <dgm:prSet presAssocID="{8EE54E15-2607-47F6-9FCF-32145A8CFEBE}" presName="vert1" presStyleCnt="0"/>
      <dgm:spPr/>
    </dgm:pt>
    <dgm:pt modelId="{1951372C-BFE2-454A-B4F9-21EF6F2E4CE8}" type="pres">
      <dgm:prSet presAssocID="{354E8417-7ECE-4428-9B5A-B8A6156BABDB}" presName="thickLine" presStyleLbl="alignNode1" presStyleIdx="1" presStyleCnt="8"/>
      <dgm:spPr/>
    </dgm:pt>
    <dgm:pt modelId="{6DE243D4-D008-E540-90B3-261A3E9E17B4}" type="pres">
      <dgm:prSet presAssocID="{354E8417-7ECE-4428-9B5A-B8A6156BABDB}" presName="horz1" presStyleCnt="0"/>
      <dgm:spPr/>
    </dgm:pt>
    <dgm:pt modelId="{62535783-121D-2141-8FFC-C9F3F43DF5A6}" type="pres">
      <dgm:prSet presAssocID="{354E8417-7ECE-4428-9B5A-B8A6156BABDB}" presName="tx1" presStyleLbl="revTx" presStyleIdx="1" presStyleCnt="8"/>
      <dgm:spPr/>
    </dgm:pt>
    <dgm:pt modelId="{9E58F929-B503-1E46-949B-89E7B8261B1D}" type="pres">
      <dgm:prSet presAssocID="{354E8417-7ECE-4428-9B5A-B8A6156BABDB}" presName="vert1" presStyleCnt="0"/>
      <dgm:spPr/>
    </dgm:pt>
    <dgm:pt modelId="{41962824-C020-2846-B1FB-A31331C0C02A}" type="pres">
      <dgm:prSet presAssocID="{BF2D77F1-9376-4F65-B85A-3E35D6B4D9CA}" presName="thickLine" presStyleLbl="alignNode1" presStyleIdx="2" presStyleCnt="8"/>
      <dgm:spPr/>
    </dgm:pt>
    <dgm:pt modelId="{6E1B0520-D179-AD48-8876-BD6EE95B343F}" type="pres">
      <dgm:prSet presAssocID="{BF2D77F1-9376-4F65-B85A-3E35D6B4D9CA}" presName="horz1" presStyleCnt="0"/>
      <dgm:spPr/>
    </dgm:pt>
    <dgm:pt modelId="{6C0DE052-2634-D243-8AC6-9972AE531341}" type="pres">
      <dgm:prSet presAssocID="{BF2D77F1-9376-4F65-B85A-3E35D6B4D9CA}" presName="tx1" presStyleLbl="revTx" presStyleIdx="2" presStyleCnt="8"/>
      <dgm:spPr/>
    </dgm:pt>
    <dgm:pt modelId="{6A8DEB9F-54FC-1C47-886A-B22E328BE512}" type="pres">
      <dgm:prSet presAssocID="{BF2D77F1-9376-4F65-B85A-3E35D6B4D9CA}" presName="vert1" presStyleCnt="0"/>
      <dgm:spPr/>
    </dgm:pt>
    <dgm:pt modelId="{10BFE371-AB1F-A14F-9840-68B69167F1E3}" type="pres">
      <dgm:prSet presAssocID="{C4CF3B69-B5A1-4640-91FF-07A0B7A0CFB8}" presName="thickLine" presStyleLbl="alignNode1" presStyleIdx="3" presStyleCnt="8"/>
      <dgm:spPr/>
    </dgm:pt>
    <dgm:pt modelId="{4CAC02A7-0BD9-7844-B535-B40FB0806F63}" type="pres">
      <dgm:prSet presAssocID="{C4CF3B69-B5A1-4640-91FF-07A0B7A0CFB8}" presName="horz1" presStyleCnt="0"/>
      <dgm:spPr/>
    </dgm:pt>
    <dgm:pt modelId="{3C7DF86B-02AF-7D43-9F13-3A6415834DEC}" type="pres">
      <dgm:prSet presAssocID="{C4CF3B69-B5A1-4640-91FF-07A0B7A0CFB8}" presName="tx1" presStyleLbl="revTx" presStyleIdx="3" presStyleCnt="8"/>
      <dgm:spPr/>
    </dgm:pt>
    <dgm:pt modelId="{F5204CD0-2D33-E14B-AF09-80848E7AE5CC}" type="pres">
      <dgm:prSet presAssocID="{C4CF3B69-B5A1-4640-91FF-07A0B7A0CFB8}" presName="vert1" presStyleCnt="0"/>
      <dgm:spPr/>
    </dgm:pt>
    <dgm:pt modelId="{9A5203B9-09DE-4A4E-A789-AF47CC4639A3}" type="pres">
      <dgm:prSet presAssocID="{A36D0ACA-7B46-46E2-8F61-6C126DC014BF}" presName="thickLine" presStyleLbl="alignNode1" presStyleIdx="4" presStyleCnt="8"/>
      <dgm:spPr/>
    </dgm:pt>
    <dgm:pt modelId="{8759C3F5-4675-B64E-975D-B4E1C72C899F}" type="pres">
      <dgm:prSet presAssocID="{A36D0ACA-7B46-46E2-8F61-6C126DC014BF}" presName="horz1" presStyleCnt="0"/>
      <dgm:spPr/>
    </dgm:pt>
    <dgm:pt modelId="{E0BD6E69-2580-AE47-AB09-9989DD00FFA9}" type="pres">
      <dgm:prSet presAssocID="{A36D0ACA-7B46-46E2-8F61-6C126DC014BF}" presName="tx1" presStyleLbl="revTx" presStyleIdx="4" presStyleCnt="8"/>
      <dgm:spPr/>
    </dgm:pt>
    <dgm:pt modelId="{2D18265D-F293-9740-B3F8-30F3F6BD7240}" type="pres">
      <dgm:prSet presAssocID="{A36D0ACA-7B46-46E2-8F61-6C126DC014BF}" presName="vert1" presStyleCnt="0"/>
      <dgm:spPr/>
    </dgm:pt>
    <dgm:pt modelId="{1A0D6882-EE0F-4146-B1F2-C3337D8EB1EE}" type="pres">
      <dgm:prSet presAssocID="{8F0345ED-FB29-40D9-8D96-D384E8AECB6F}" presName="thickLine" presStyleLbl="alignNode1" presStyleIdx="5" presStyleCnt="8"/>
      <dgm:spPr/>
    </dgm:pt>
    <dgm:pt modelId="{36C95533-EAFD-E440-A504-77B364702AFF}" type="pres">
      <dgm:prSet presAssocID="{8F0345ED-FB29-40D9-8D96-D384E8AECB6F}" presName="horz1" presStyleCnt="0"/>
      <dgm:spPr/>
    </dgm:pt>
    <dgm:pt modelId="{6E4FB609-5254-C44E-BBF5-52E166D1FC70}" type="pres">
      <dgm:prSet presAssocID="{8F0345ED-FB29-40D9-8D96-D384E8AECB6F}" presName="tx1" presStyleLbl="revTx" presStyleIdx="5" presStyleCnt="8"/>
      <dgm:spPr/>
    </dgm:pt>
    <dgm:pt modelId="{2D640963-CA30-334A-BDC0-3F6B458F993C}" type="pres">
      <dgm:prSet presAssocID="{8F0345ED-FB29-40D9-8D96-D384E8AECB6F}" presName="vert1" presStyleCnt="0"/>
      <dgm:spPr/>
    </dgm:pt>
    <dgm:pt modelId="{F51F0F43-7BEE-534F-87CD-7FC039ED3F28}" type="pres">
      <dgm:prSet presAssocID="{DB9787AB-5904-4589-BB67-707537819C56}" presName="thickLine" presStyleLbl="alignNode1" presStyleIdx="6" presStyleCnt="8"/>
      <dgm:spPr/>
    </dgm:pt>
    <dgm:pt modelId="{0C10A4D3-E911-A04D-88C3-2D2A4D9CF866}" type="pres">
      <dgm:prSet presAssocID="{DB9787AB-5904-4589-BB67-707537819C56}" presName="horz1" presStyleCnt="0"/>
      <dgm:spPr/>
    </dgm:pt>
    <dgm:pt modelId="{47D06EAB-CF82-1043-BEC0-6E8A6FC10086}" type="pres">
      <dgm:prSet presAssocID="{DB9787AB-5904-4589-BB67-707537819C56}" presName="tx1" presStyleLbl="revTx" presStyleIdx="6" presStyleCnt="8"/>
      <dgm:spPr/>
    </dgm:pt>
    <dgm:pt modelId="{27A4C7F2-36F6-D044-B37C-D564302F1E4D}" type="pres">
      <dgm:prSet presAssocID="{DB9787AB-5904-4589-BB67-707537819C56}" presName="vert1" presStyleCnt="0"/>
      <dgm:spPr/>
    </dgm:pt>
    <dgm:pt modelId="{9DA8A53B-9F04-3C4C-A55A-DBEB6A234D18}" type="pres">
      <dgm:prSet presAssocID="{DB9C0C87-C3DF-4645-8E1B-FFAD385B4C6B}" presName="thickLine" presStyleLbl="alignNode1" presStyleIdx="7" presStyleCnt="8"/>
      <dgm:spPr/>
    </dgm:pt>
    <dgm:pt modelId="{0190A1D9-3589-DA46-9181-B7ED101CF259}" type="pres">
      <dgm:prSet presAssocID="{DB9C0C87-C3DF-4645-8E1B-FFAD385B4C6B}" presName="horz1" presStyleCnt="0"/>
      <dgm:spPr/>
    </dgm:pt>
    <dgm:pt modelId="{A65A5807-82F2-D94F-98C9-83FA2199AD4E}" type="pres">
      <dgm:prSet presAssocID="{DB9C0C87-C3DF-4645-8E1B-FFAD385B4C6B}" presName="tx1" presStyleLbl="revTx" presStyleIdx="7" presStyleCnt="8"/>
      <dgm:spPr/>
    </dgm:pt>
    <dgm:pt modelId="{E8817EB4-DFC5-174B-A55A-6D7FE7C3B675}" type="pres">
      <dgm:prSet presAssocID="{DB9C0C87-C3DF-4645-8E1B-FFAD385B4C6B}" presName="vert1" presStyleCnt="0"/>
      <dgm:spPr/>
    </dgm:pt>
  </dgm:ptLst>
  <dgm:cxnLst>
    <dgm:cxn modelId="{6BC16A08-8EA0-499E-A8BF-B3AD3C26E109}" srcId="{82002B61-E59B-4906-AD38-2CD0ACA4C6A4}" destId="{A36D0ACA-7B46-46E2-8F61-6C126DC014BF}" srcOrd="4" destOrd="0" parTransId="{4C323F98-F01A-4686-ABEA-E776B6F420B3}" sibTransId="{12FA5AFA-6ABE-4145-9A76-C5C3482A7126}"/>
    <dgm:cxn modelId="{EDE9D20B-2592-E949-A32D-6FA40E95EFC9}" type="presOf" srcId="{82002B61-E59B-4906-AD38-2CD0ACA4C6A4}" destId="{A757AFD7-8766-1F49-BB1D-3E27D9F749AD}" srcOrd="0" destOrd="0" presId="urn:microsoft.com/office/officeart/2008/layout/LinedList"/>
    <dgm:cxn modelId="{8A72831B-F5EF-4185-A042-B49F11588A1F}" srcId="{82002B61-E59B-4906-AD38-2CD0ACA4C6A4}" destId="{DB9787AB-5904-4589-BB67-707537819C56}" srcOrd="6" destOrd="0" parTransId="{DB34AE2D-9453-49BA-AFE3-1D72929EE5D2}" sibTransId="{F096EF66-6F18-4F8F-A244-DF8D5F806D43}"/>
    <dgm:cxn modelId="{77B64F2C-1782-3347-9BDC-4E4BBF643DEE}" type="presOf" srcId="{8EE54E15-2607-47F6-9FCF-32145A8CFEBE}" destId="{5C8DCEC7-3C76-9D4D-9FD7-F840FEC7EDCE}" srcOrd="0" destOrd="0" presId="urn:microsoft.com/office/officeart/2008/layout/LinedList"/>
    <dgm:cxn modelId="{2758F23C-4AF5-401C-A918-1196D044423A}" srcId="{82002B61-E59B-4906-AD38-2CD0ACA4C6A4}" destId="{BF2D77F1-9376-4F65-B85A-3E35D6B4D9CA}" srcOrd="2" destOrd="0" parTransId="{6F88125A-9531-47A8-8978-E2C79FF18BE6}" sibTransId="{13C518AD-C6E8-4265-9AE9-3295D019717E}"/>
    <dgm:cxn modelId="{E87D1543-AF2B-4445-9360-A8A554E5AD0E}" srcId="{82002B61-E59B-4906-AD38-2CD0ACA4C6A4}" destId="{C4CF3B69-B5A1-4640-91FF-07A0B7A0CFB8}" srcOrd="3" destOrd="0" parTransId="{99F478E5-C6B4-40C0-87F2-A9D18565E2C4}" sibTransId="{D6857873-235B-47D2-9903-5974A00D39EF}"/>
    <dgm:cxn modelId="{7A4D4846-1D11-47D1-8747-B5AFC6EC91D7}" srcId="{82002B61-E59B-4906-AD38-2CD0ACA4C6A4}" destId="{8F0345ED-FB29-40D9-8D96-D384E8AECB6F}" srcOrd="5" destOrd="0" parTransId="{A309CE3F-6FAE-489F-9096-FE4F2E0D67BF}" sibTransId="{39EF2CA4-283E-4D69-82A2-6AED7F8A110B}"/>
    <dgm:cxn modelId="{3AF57948-C39B-4D43-BF52-5B5B99964C10}" type="presOf" srcId="{BF2D77F1-9376-4F65-B85A-3E35D6B4D9CA}" destId="{6C0DE052-2634-D243-8AC6-9972AE531341}" srcOrd="0" destOrd="0" presId="urn:microsoft.com/office/officeart/2008/layout/LinedList"/>
    <dgm:cxn modelId="{8BBB9753-87CF-6242-9D9F-D08DB0B26F50}" type="presOf" srcId="{354E8417-7ECE-4428-9B5A-B8A6156BABDB}" destId="{62535783-121D-2141-8FFC-C9F3F43DF5A6}" srcOrd="0" destOrd="0" presId="urn:microsoft.com/office/officeart/2008/layout/LinedList"/>
    <dgm:cxn modelId="{2261E87D-3194-414D-BC7F-B16563D5D24D}" srcId="{82002B61-E59B-4906-AD38-2CD0ACA4C6A4}" destId="{354E8417-7ECE-4428-9B5A-B8A6156BABDB}" srcOrd="1" destOrd="0" parTransId="{9F3EE4AB-ABE1-44A4-B090-B1E125991464}" sibTransId="{B2988327-85F6-40AF-BF6E-A85CC7730D42}"/>
    <dgm:cxn modelId="{3C5B678C-84B1-4590-94F6-E3E69493AEF0}" srcId="{82002B61-E59B-4906-AD38-2CD0ACA4C6A4}" destId="{8EE54E15-2607-47F6-9FCF-32145A8CFEBE}" srcOrd="0" destOrd="0" parTransId="{14DC22AE-42DE-4809-A5EC-A55B95B42D00}" sibTransId="{73355D5E-CF40-46C2-A4E7-573427DCA98D}"/>
    <dgm:cxn modelId="{C2E107A6-AF5A-1C43-AC81-42DDC04401CC}" type="presOf" srcId="{A36D0ACA-7B46-46E2-8F61-6C126DC014BF}" destId="{E0BD6E69-2580-AE47-AB09-9989DD00FFA9}" srcOrd="0" destOrd="0" presId="urn:microsoft.com/office/officeart/2008/layout/LinedList"/>
    <dgm:cxn modelId="{03C7C8CC-8A4A-A445-A89D-57B782CC7435}" type="presOf" srcId="{C4CF3B69-B5A1-4640-91FF-07A0B7A0CFB8}" destId="{3C7DF86B-02AF-7D43-9F13-3A6415834DEC}" srcOrd="0" destOrd="0" presId="urn:microsoft.com/office/officeart/2008/layout/LinedList"/>
    <dgm:cxn modelId="{3BF2A4D5-ECC6-FE49-B0E6-DA3341F432FA}" type="presOf" srcId="{8F0345ED-FB29-40D9-8D96-D384E8AECB6F}" destId="{6E4FB609-5254-C44E-BBF5-52E166D1FC70}" srcOrd="0" destOrd="0" presId="urn:microsoft.com/office/officeart/2008/layout/LinedList"/>
    <dgm:cxn modelId="{3A0C16F0-0736-43A4-8B3D-D572756D82BA}" srcId="{82002B61-E59B-4906-AD38-2CD0ACA4C6A4}" destId="{DB9C0C87-C3DF-4645-8E1B-FFAD385B4C6B}" srcOrd="7" destOrd="0" parTransId="{FF9A5AF8-34DB-493D-A044-0CADDF0DF4CE}" sibTransId="{37D922DF-8C80-4A77-8137-A13C87FD6A4D}"/>
    <dgm:cxn modelId="{C8DD17F9-FF9D-5648-9E07-F2BDC071CB75}" type="presOf" srcId="{DB9C0C87-C3DF-4645-8E1B-FFAD385B4C6B}" destId="{A65A5807-82F2-D94F-98C9-83FA2199AD4E}" srcOrd="0" destOrd="0" presId="urn:microsoft.com/office/officeart/2008/layout/LinedList"/>
    <dgm:cxn modelId="{55B5E7FC-1B8F-3141-ABEE-CB46AB269F5F}" type="presOf" srcId="{DB9787AB-5904-4589-BB67-707537819C56}" destId="{47D06EAB-CF82-1043-BEC0-6E8A6FC10086}" srcOrd="0" destOrd="0" presId="urn:microsoft.com/office/officeart/2008/layout/LinedList"/>
    <dgm:cxn modelId="{797B5BA7-BA88-304A-9D61-BD1088387623}" type="presParOf" srcId="{A757AFD7-8766-1F49-BB1D-3E27D9F749AD}" destId="{306D6529-31F5-7C42-97BE-2ADF267AA7E1}" srcOrd="0" destOrd="0" presId="urn:microsoft.com/office/officeart/2008/layout/LinedList"/>
    <dgm:cxn modelId="{391EB823-D577-FD4C-A4FD-1032AA6520CA}" type="presParOf" srcId="{A757AFD7-8766-1F49-BB1D-3E27D9F749AD}" destId="{F467EFC6-D4B9-D642-B8C2-4501C11BDF9F}" srcOrd="1" destOrd="0" presId="urn:microsoft.com/office/officeart/2008/layout/LinedList"/>
    <dgm:cxn modelId="{BD386B8B-EFCB-D546-864A-C08BAD59535E}" type="presParOf" srcId="{F467EFC6-D4B9-D642-B8C2-4501C11BDF9F}" destId="{5C8DCEC7-3C76-9D4D-9FD7-F840FEC7EDCE}" srcOrd="0" destOrd="0" presId="urn:microsoft.com/office/officeart/2008/layout/LinedList"/>
    <dgm:cxn modelId="{477B8E14-2B14-4D45-AC27-30D9C820BEDA}" type="presParOf" srcId="{F467EFC6-D4B9-D642-B8C2-4501C11BDF9F}" destId="{F69445B3-58F7-2D48-902E-D6DEF6C22F25}" srcOrd="1" destOrd="0" presId="urn:microsoft.com/office/officeart/2008/layout/LinedList"/>
    <dgm:cxn modelId="{9DDA6E9D-B99E-AA49-BB65-B3EA87851CE0}" type="presParOf" srcId="{A757AFD7-8766-1F49-BB1D-3E27D9F749AD}" destId="{1951372C-BFE2-454A-B4F9-21EF6F2E4CE8}" srcOrd="2" destOrd="0" presId="urn:microsoft.com/office/officeart/2008/layout/LinedList"/>
    <dgm:cxn modelId="{E52ADD29-BAD9-D442-95A4-8AFC2541CC2D}" type="presParOf" srcId="{A757AFD7-8766-1F49-BB1D-3E27D9F749AD}" destId="{6DE243D4-D008-E540-90B3-261A3E9E17B4}" srcOrd="3" destOrd="0" presId="urn:microsoft.com/office/officeart/2008/layout/LinedList"/>
    <dgm:cxn modelId="{45BD21D2-B256-EE4E-BEDE-D66D5B07868A}" type="presParOf" srcId="{6DE243D4-D008-E540-90B3-261A3E9E17B4}" destId="{62535783-121D-2141-8FFC-C9F3F43DF5A6}" srcOrd="0" destOrd="0" presId="urn:microsoft.com/office/officeart/2008/layout/LinedList"/>
    <dgm:cxn modelId="{FA9D4089-FE50-054C-A51A-032B332C7F69}" type="presParOf" srcId="{6DE243D4-D008-E540-90B3-261A3E9E17B4}" destId="{9E58F929-B503-1E46-949B-89E7B8261B1D}" srcOrd="1" destOrd="0" presId="urn:microsoft.com/office/officeart/2008/layout/LinedList"/>
    <dgm:cxn modelId="{6A8893F7-010F-B94B-A4EE-8D1DE1AAEC0C}" type="presParOf" srcId="{A757AFD7-8766-1F49-BB1D-3E27D9F749AD}" destId="{41962824-C020-2846-B1FB-A31331C0C02A}" srcOrd="4" destOrd="0" presId="urn:microsoft.com/office/officeart/2008/layout/LinedList"/>
    <dgm:cxn modelId="{478E7807-A81E-2941-B930-7C7D7B929D40}" type="presParOf" srcId="{A757AFD7-8766-1F49-BB1D-3E27D9F749AD}" destId="{6E1B0520-D179-AD48-8876-BD6EE95B343F}" srcOrd="5" destOrd="0" presId="urn:microsoft.com/office/officeart/2008/layout/LinedList"/>
    <dgm:cxn modelId="{B02655D0-164D-2F4F-9959-B78506EADFDE}" type="presParOf" srcId="{6E1B0520-D179-AD48-8876-BD6EE95B343F}" destId="{6C0DE052-2634-D243-8AC6-9972AE531341}" srcOrd="0" destOrd="0" presId="urn:microsoft.com/office/officeart/2008/layout/LinedList"/>
    <dgm:cxn modelId="{D18F4250-8C21-5347-9E48-418ABCDA08E0}" type="presParOf" srcId="{6E1B0520-D179-AD48-8876-BD6EE95B343F}" destId="{6A8DEB9F-54FC-1C47-886A-B22E328BE512}" srcOrd="1" destOrd="0" presId="urn:microsoft.com/office/officeart/2008/layout/LinedList"/>
    <dgm:cxn modelId="{9C2ABFC0-54F1-9646-B793-7D5BDBC4AF0C}" type="presParOf" srcId="{A757AFD7-8766-1F49-BB1D-3E27D9F749AD}" destId="{10BFE371-AB1F-A14F-9840-68B69167F1E3}" srcOrd="6" destOrd="0" presId="urn:microsoft.com/office/officeart/2008/layout/LinedList"/>
    <dgm:cxn modelId="{4367B108-33A2-B54C-A85B-C12FD54E3434}" type="presParOf" srcId="{A757AFD7-8766-1F49-BB1D-3E27D9F749AD}" destId="{4CAC02A7-0BD9-7844-B535-B40FB0806F63}" srcOrd="7" destOrd="0" presId="urn:microsoft.com/office/officeart/2008/layout/LinedList"/>
    <dgm:cxn modelId="{8C948E23-4C42-7B4F-8DFF-F2F1567FA758}" type="presParOf" srcId="{4CAC02A7-0BD9-7844-B535-B40FB0806F63}" destId="{3C7DF86B-02AF-7D43-9F13-3A6415834DEC}" srcOrd="0" destOrd="0" presId="urn:microsoft.com/office/officeart/2008/layout/LinedList"/>
    <dgm:cxn modelId="{FC9C566C-FDE5-334F-8FFF-049F1CB62032}" type="presParOf" srcId="{4CAC02A7-0BD9-7844-B535-B40FB0806F63}" destId="{F5204CD0-2D33-E14B-AF09-80848E7AE5CC}" srcOrd="1" destOrd="0" presId="urn:microsoft.com/office/officeart/2008/layout/LinedList"/>
    <dgm:cxn modelId="{5A2A0F0C-9541-144D-A4E6-394E869E36A9}" type="presParOf" srcId="{A757AFD7-8766-1F49-BB1D-3E27D9F749AD}" destId="{9A5203B9-09DE-4A4E-A789-AF47CC4639A3}" srcOrd="8" destOrd="0" presId="urn:microsoft.com/office/officeart/2008/layout/LinedList"/>
    <dgm:cxn modelId="{858FEED3-3923-9342-82C5-BDC82CE8AA89}" type="presParOf" srcId="{A757AFD7-8766-1F49-BB1D-3E27D9F749AD}" destId="{8759C3F5-4675-B64E-975D-B4E1C72C899F}" srcOrd="9" destOrd="0" presId="urn:microsoft.com/office/officeart/2008/layout/LinedList"/>
    <dgm:cxn modelId="{078AEC51-C9FE-CE4F-91AD-47676462AD0D}" type="presParOf" srcId="{8759C3F5-4675-B64E-975D-B4E1C72C899F}" destId="{E0BD6E69-2580-AE47-AB09-9989DD00FFA9}" srcOrd="0" destOrd="0" presId="urn:microsoft.com/office/officeart/2008/layout/LinedList"/>
    <dgm:cxn modelId="{0729EE94-04A8-B740-8C13-0FFEDAE48097}" type="presParOf" srcId="{8759C3F5-4675-B64E-975D-B4E1C72C899F}" destId="{2D18265D-F293-9740-B3F8-30F3F6BD7240}" srcOrd="1" destOrd="0" presId="urn:microsoft.com/office/officeart/2008/layout/LinedList"/>
    <dgm:cxn modelId="{175229D7-781A-E84A-9746-52BE69640D5F}" type="presParOf" srcId="{A757AFD7-8766-1F49-BB1D-3E27D9F749AD}" destId="{1A0D6882-EE0F-4146-B1F2-C3337D8EB1EE}" srcOrd="10" destOrd="0" presId="urn:microsoft.com/office/officeart/2008/layout/LinedList"/>
    <dgm:cxn modelId="{D062653E-4970-0F42-AA18-BDEFDAF1EB78}" type="presParOf" srcId="{A757AFD7-8766-1F49-BB1D-3E27D9F749AD}" destId="{36C95533-EAFD-E440-A504-77B364702AFF}" srcOrd="11" destOrd="0" presId="urn:microsoft.com/office/officeart/2008/layout/LinedList"/>
    <dgm:cxn modelId="{17D06F01-F738-0B4A-9C43-D46A14925E08}" type="presParOf" srcId="{36C95533-EAFD-E440-A504-77B364702AFF}" destId="{6E4FB609-5254-C44E-BBF5-52E166D1FC70}" srcOrd="0" destOrd="0" presId="urn:microsoft.com/office/officeart/2008/layout/LinedList"/>
    <dgm:cxn modelId="{885EB6BD-D9E8-BE44-B9A9-08AF34CBB2AF}" type="presParOf" srcId="{36C95533-EAFD-E440-A504-77B364702AFF}" destId="{2D640963-CA30-334A-BDC0-3F6B458F993C}" srcOrd="1" destOrd="0" presId="urn:microsoft.com/office/officeart/2008/layout/LinedList"/>
    <dgm:cxn modelId="{E2927BF4-FFF5-9B47-88E1-F91A0AC6E66D}" type="presParOf" srcId="{A757AFD7-8766-1F49-BB1D-3E27D9F749AD}" destId="{F51F0F43-7BEE-534F-87CD-7FC039ED3F28}" srcOrd="12" destOrd="0" presId="urn:microsoft.com/office/officeart/2008/layout/LinedList"/>
    <dgm:cxn modelId="{0DA8CED2-0AB3-0B48-B439-840B26783537}" type="presParOf" srcId="{A757AFD7-8766-1F49-BB1D-3E27D9F749AD}" destId="{0C10A4D3-E911-A04D-88C3-2D2A4D9CF866}" srcOrd="13" destOrd="0" presId="urn:microsoft.com/office/officeart/2008/layout/LinedList"/>
    <dgm:cxn modelId="{D328BC43-37AC-0143-BFC0-EA10E2D562F5}" type="presParOf" srcId="{0C10A4D3-E911-A04D-88C3-2D2A4D9CF866}" destId="{47D06EAB-CF82-1043-BEC0-6E8A6FC10086}" srcOrd="0" destOrd="0" presId="urn:microsoft.com/office/officeart/2008/layout/LinedList"/>
    <dgm:cxn modelId="{A74CA295-F71B-1942-94B8-D14D888268B7}" type="presParOf" srcId="{0C10A4D3-E911-A04D-88C3-2D2A4D9CF866}" destId="{27A4C7F2-36F6-D044-B37C-D564302F1E4D}" srcOrd="1" destOrd="0" presId="urn:microsoft.com/office/officeart/2008/layout/LinedList"/>
    <dgm:cxn modelId="{EFED6356-9233-F741-AB2E-46612F380631}" type="presParOf" srcId="{A757AFD7-8766-1F49-BB1D-3E27D9F749AD}" destId="{9DA8A53B-9F04-3C4C-A55A-DBEB6A234D18}" srcOrd="14" destOrd="0" presId="urn:microsoft.com/office/officeart/2008/layout/LinedList"/>
    <dgm:cxn modelId="{A3864032-C8F7-7940-AF6B-E83272EC3AAC}" type="presParOf" srcId="{A757AFD7-8766-1F49-BB1D-3E27D9F749AD}" destId="{0190A1D9-3589-DA46-9181-B7ED101CF259}" srcOrd="15" destOrd="0" presId="urn:microsoft.com/office/officeart/2008/layout/LinedList"/>
    <dgm:cxn modelId="{B1A6880A-2081-1347-9A2B-EC8F5573F92E}" type="presParOf" srcId="{0190A1D9-3589-DA46-9181-B7ED101CF259}" destId="{A65A5807-82F2-D94F-98C9-83FA2199AD4E}" srcOrd="0" destOrd="0" presId="urn:microsoft.com/office/officeart/2008/layout/LinedList"/>
    <dgm:cxn modelId="{60E8F526-F727-8F42-9218-F1490E115702}" type="presParOf" srcId="{0190A1D9-3589-DA46-9181-B7ED101CF259}" destId="{E8817EB4-DFC5-174B-A55A-6D7FE7C3B67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04A9F0-643C-4A31-BA66-B767D960F78A}"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2A5850CD-7E36-4DD8-93FE-7281945F95B2}">
      <dgm:prSet/>
      <dgm:spPr/>
      <dgm:t>
        <a:bodyPr/>
        <a:lstStyle/>
        <a:p>
          <a:r>
            <a:rPr lang="en-GB"/>
            <a:t>Educational institutions should invest in extensive AI training programs to help teachers understand AI tools effectively while they maintain control of assessment decisions. (UWTSD, 2024).</a:t>
          </a:r>
          <a:endParaRPr lang="en-US"/>
        </a:p>
      </dgm:t>
    </dgm:pt>
    <dgm:pt modelId="{B3979DB1-DCDF-4986-9545-765504000EF2}" type="parTrans" cxnId="{B98EF01E-E8D9-4611-B374-05D9A7B81013}">
      <dgm:prSet/>
      <dgm:spPr/>
      <dgm:t>
        <a:bodyPr/>
        <a:lstStyle/>
        <a:p>
          <a:endParaRPr lang="en-US"/>
        </a:p>
      </dgm:t>
    </dgm:pt>
    <dgm:pt modelId="{10B5034E-443C-401C-8459-BC0F69B1DE8D}" type="sibTrans" cxnId="{B98EF01E-E8D9-4611-B374-05D9A7B81013}">
      <dgm:prSet/>
      <dgm:spPr/>
      <dgm:t>
        <a:bodyPr/>
        <a:lstStyle/>
        <a:p>
          <a:endParaRPr lang="en-US"/>
        </a:p>
      </dgm:t>
    </dgm:pt>
    <dgm:pt modelId="{35421E95-829E-4580-B0BB-87783C422285}">
      <dgm:prSet/>
      <dgm:spPr/>
      <dgm:t>
        <a:bodyPr/>
        <a:lstStyle/>
        <a:p>
          <a:r>
            <a:rPr lang="en-GB"/>
            <a:t>The establishment of ethical guidelines and policy frameworks by HEI’s will address issues regarding AI bias, data privacy and responsible AI education practices. Regulatory guidelines will create trust between educational staff and their students. (UWTSD, 2025).</a:t>
          </a:r>
          <a:endParaRPr lang="en-US"/>
        </a:p>
      </dgm:t>
    </dgm:pt>
    <dgm:pt modelId="{B033DAB5-90DA-4815-8883-C0C8221448C5}" type="parTrans" cxnId="{94B5AB6D-F7D5-4873-BBA8-6969B6F86713}">
      <dgm:prSet/>
      <dgm:spPr/>
      <dgm:t>
        <a:bodyPr/>
        <a:lstStyle/>
        <a:p>
          <a:endParaRPr lang="en-US"/>
        </a:p>
      </dgm:t>
    </dgm:pt>
    <dgm:pt modelId="{3069E4AE-BB1D-45BB-BD69-EC153DD70931}" type="sibTrans" cxnId="{94B5AB6D-F7D5-4873-BBA8-6969B6F86713}">
      <dgm:prSet/>
      <dgm:spPr/>
      <dgm:t>
        <a:bodyPr/>
        <a:lstStyle/>
        <a:p>
          <a:endParaRPr lang="en-US"/>
        </a:p>
      </dgm:t>
    </dgm:pt>
    <dgm:pt modelId="{75529B59-7C3E-47C0-B8A4-EF0101D34B6F}">
      <dgm:prSet/>
      <dgm:spPr/>
      <dgm:t>
        <a:bodyPr/>
        <a:lstStyle/>
        <a:p>
          <a:r>
            <a:rPr lang="en-GB"/>
            <a:t>The third step requires continuous research together with monitoring systems to assess the effects AI has on assessment practices. Educational settings need to collect teacher and student feedback to enhance their AI implementation strategies. </a:t>
          </a:r>
          <a:endParaRPr lang="en-US"/>
        </a:p>
      </dgm:t>
    </dgm:pt>
    <dgm:pt modelId="{1F77383B-A24A-4023-957A-0F210EEF078A}" type="parTrans" cxnId="{FC0AD12E-3685-4ACC-B03D-867366135837}">
      <dgm:prSet/>
      <dgm:spPr/>
      <dgm:t>
        <a:bodyPr/>
        <a:lstStyle/>
        <a:p>
          <a:endParaRPr lang="en-US"/>
        </a:p>
      </dgm:t>
    </dgm:pt>
    <dgm:pt modelId="{906829F4-E66A-4AE8-B05D-41FAD8BCE99D}" type="sibTrans" cxnId="{FC0AD12E-3685-4ACC-B03D-867366135837}">
      <dgm:prSet/>
      <dgm:spPr/>
      <dgm:t>
        <a:bodyPr/>
        <a:lstStyle/>
        <a:p>
          <a:endParaRPr lang="en-US"/>
        </a:p>
      </dgm:t>
    </dgm:pt>
    <dgm:pt modelId="{97933EE5-AE9E-40C9-8E0A-51779E5FF294}">
      <dgm:prSet/>
      <dgm:spPr/>
      <dgm:t>
        <a:bodyPr/>
        <a:lstStyle/>
        <a:p>
          <a:r>
            <a:rPr lang="en-GB"/>
            <a:t>For the next cycle of this action research project, I would suggest primary research to be undertaken within my classroom setting, this could initially begin with colleague feedback forms, relating to teacher knowledge about AI use in assessments, whether they agree with it and how confident they would feel using it and then the possibility of piloting an assessment grading tool, as seen in the case study I looked at.</a:t>
          </a:r>
          <a:endParaRPr lang="en-US"/>
        </a:p>
      </dgm:t>
    </dgm:pt>
    <dgm:pt modelId="{4CC4087F-E3A5-40BF-9FF7-1C26D36E4DF8}" type="parTrans" cxnId="{9D64BF8A-B9DF-4845-95F4-A69E93889B48}">
      <dgm:prSet/>
      <dgm:spPr/>
      <dgm:t>
        <a:bodyPr/>
        <a:lstStyle/>
        <a:p>
          <a:endParaRPr lang="en-US"/>
        </a:p>
      </dgm:t>
    </dgm:pt>
    <dgm:pt modelId="{6CE5E89A-602C-4942-AE50-DA584C5C43FA}" type="sibTrans" cxnId="{9D64BF8A-B9DF-4845-95F4-A69E93889B48}">
      <dgm:prSet/>
      <dgm:spPr/>
      <dgm:t>
        <a:bodyPr/>
        <a:lstStyle/>
        <a:p>
          <a:endParaRPr lang="en-US"/>
        </a:p>
      </dgm:t>
    </dgm:pt>
    <dgm:pt modelId="{A1538566-6A20-A341-B835-0ADDEDF5C392}" type="pres">
      <dgm:prSet presAssocID="{3204A9F0-643C-4A31-BA66-B767D960F78A}" presName="outerComposite" presStyleCnt="0">
        <dgm:presLayoutVars>
          <dgm:chMax val="5"/>
          <dgm:dir/>
          <dgm:resizeHandles val="exact"/>
        </dgm:presLayoutVars>
      </dgm:prSet>
      <dgm:spPr/>
    </dgm:pt>
    <dgm:pt modelId="{68EB4116-A1E6-004A-B6B7-5EBACFFE0F1F}" type="pres">
      <dgm:prSet presAssocID="{3204A9F0-643C-4A31-BA66-B767D960F78A}" presName="dummyMaxCanvas" presStyleCnt="0">
        <dgm:presLayoutVars/>
      </dgm:prSet>
      <dgm:spPr/>
    </dgm:pt>
    <dgm:pt modelId="{D4BEA072-ACC9-2A40-B986-2CBBDBC15BAD}" type="pres">
      <dgm:prSet presAssocID="{3204A9F0-643C-4A31-BA66-B767D960F78A}" presName="FourNodes_1" presStyleLbl="node1" presStyleIdx="0" presStyleCnt="4">
        <dgm:presLayoutVars>
          <dgm:bulletEnabled val="1"/>
        </dgm:presLayoutVars>
      </dgm:prSet>
      <dgm:spPr/>
    </dgm:pt>
    <dgm:pt modelId="{F01E76AB-1EF2-E04A-9545-B36246D7E6FD}" type="pres">
      <dgm:prSet presAssocID="{3204A9F0-643C-4A31-BA66-B767D960F78A}" presName="FourNodes_2" presStyleLbl="node1" presStyleIdx="1" presStyleCnt="4">
        <dgm:presLayoutVars>
          <dgm:bulletEnabled val="1"/>
        </dgm:presLayoutVars>
      </dgm:prSet>
      <dgm:spPr/>
    </dgm:pt>
    <dgm:pt modelId="{DD1B9200-6EFF-A54B-AB66-3A19E85E7070}" type="pres">
      <dgm:prSet presAssocID="{3204A9F0-643C-4A31-BA66-B767D960F78A}" presName="FourNodes_3" presStyleLbl="node1" presStyleIdx="2" presStyleCnt="4">
        <dgm:presLayoutVars>
          <dgm:bulletEnabled val="1"/>
        </dgm:presLayoutVars>
      </dgm:prSet>
      <dgm:spPr/>
    </dgm:pt>
    <dgm:pt modelId="{00AE78A7-7C9B-6D49-B75A-647D0381260E}" type="pres">
      <dgm:prSet presAssocID="{3204A9F0-643C-4A31-BA66-B767D960F78A}" presName="FourNodes_4" presStyleLbl="node1" presStyleIdx="3" presStyleCnt="4">
        <dgm:presLayoutVars>
          <dgm:bulletEnabled val="1"/>
        </dgm:presLayoutVars>
      </dgm:prSet>
      <dgm:spPr/>
    </dgm:pt>
    <dgm:pt modelId="{527BBAD6-6447-F24A-AD5B-D1973267078B}" type="pres">
      <dgm:prSet presAssocID="{3204A9F0-643C-4A31-BA66-B767D960F78A}" presName="FourConn_1-2" presStyleLbl="fgAccFollowNode1" presStyleIdx="0" presStyleCnt="3">
        <dgm:presLayoutVars>
          <dgm:bulletEnabled val="1"/>
        </dgm:presLayoutVars>
      </dgm:prSet>
      <dgm:spPr/>
    </dgm:pt>
    <dgm:pt modelId="{7261126E-4365-9B47-B97B-8F241D28564E}" type="pres">
      <dgm:prSet presAssocID="{3204A9F0-643C-4A31-BA66-B767D960F78A}" presName="FourConn_2-3" presStyleLbl="fgAccFollowNode1" presStyleIdx="1" presStyleCnt="3">
        <dgm:presLayoutVars>
          <dgm:bulletEnabled val="1"/>
        </dgm:presLayoutVars>
      </dgm:prSet>
      <dgm:spPr/>
    </dgm:pt>
    <dgm:pt modelId="{D5DA8684-D8DE-A941-BE34-3D977B06015B}" type="pres">
      <dgm:prSet presAssocID="{3204A9F0-643C-4A31-BA66-B767D960F78A}" presName="FourConn_3-4" presStyleLbl="fgAccFollowNode1" presStyleIdx="2" presStyleCnt="3">
        <dgm:presLayoutVars>
          <dgm:bulletEnabled val="1"/>
        </dgm:presLayoutVars>
      </dgm:prSet>
      <dgm:spPr/>
    </dgm:pt>
    <dgm:pt modelId="{CBBBEF86-C2F0-234D-BC38-5CE68A43E304}" type="pres">
      <dgm:prSet presAssocID="{3204A9F0-643C-4A31-BA66-B767D960F78A}" presName="FourNodes_1_text" presStyleLbl="node1" presStyleIdx="3" presStyleCnt="4">
        <dgm:presLayoutVars>
          <dgm:bulletEnabled val="1"/>
        </dgm:presLayoutVars>
      </dgm:prSet>
      <dgm:spPr/>
    </dgm:pt>
    <dgm:pt modelId="{53D2FBA1-BC84-4D46-95D0-BF5DC03DB15B}" type="pres">
      <dgm:prSet presAssocID="{3204A9F0-643C-4A31-BA66-B767D960F78A}" presName="FourNodes_2_text" presStyleLbl="node1" presStyleIdx="3" presStyleCnt="4">
        <dgm:presLayoutVars>
          <dgm:bulletEnabled val="1"/>
        </dgm:presLayoutVars>
      </dgm:prSet>
      <dgm:spPr/>
    </dgm:pt>
    <dgm:pt modelId="{A549056F-918B-5E45-9FA1-0EDEDDD91048}" type="pres">
      <dgm:prSet presAssocID="{3204A9F0-643C-4A31-BA66-B767D960F78A}" presName="FourNodes_3_text" presStyleLbl="node1" presStyleIdx="3" presStyleCnt="4">
        <dgm:presLayoutVars>
          <dgm:bulletEnabled val="1"/>
        </dgm:presLayoutVars>
      </dgm:prSet>
      <dgm:spPr/>
    </dgm:pt>
    <dgm:pt modelId="{516825F1-A12F-8C45-AE9D-5440A5C37E08}" type="pres">
      <dgm:prSet presAssocID="{3204A9F0-643C-4A31-BA66-B767D960F78A}" presName="FourNodes_4_text" presStyleLbl="node1" presStyleIdx="3" presStyleCnt="4">
        <dgm:presLayoutVars>
          <dgm:bulletEnabled val="1"/>
        </dgm:presLayoutVars>
      </dgm:prSet>
      <dgm:spPr/>
    </dgm:pt>
  </dgm:ptLst>
  <dgm:cxnLst>
    <dgm:cxn modelId="{D6103E04-D470-E640-84D1-A3274CAD9052}" type="presOf" srcId="{75529B59-7C3E-47C0-B8A4-EF0101D34B6F}" destId="{DD1B9200-6EFF-A54B-AB66-3A19E85E7070}" srcOrd="0" destOrd="0" presId="urn:microsoft.com/office/officeart/2005/8/layout/vProcess5"/>
    <dgm:cxn modelId="{8C006C05-B064-EA49-8B4B-725E8F9C756E}" type="presOf" srcId="{35421E95-829E-4580-B0BB-87783C422285}" destId="{F01E76AB-1EF2-E04A-9545-B36246D7E6FD}" srcOrd="0" destOrd="0" presId="urn:microsoft.com/office/officeart/2005/8/layout/vProcess5"/>
    <dgm:cxn modelId="{4F982708-8AEA-9741-89B3-9363819278F6}" type="presOf" srcId="{3069E4AE-BB1D-45BB-BD69-EC153DD70931}" destId="{7261126E-4365-9B47-B97B-8F241D28564E}" srcOrd="0" destOrd="0" presId="urn:microsoft.com/office/officeart/2005/8/layout/vProcess5"/>
    <dgm:cxn modelId="{B98EF01E-E8D9-4611-B374-05D9A7B81013}" srcId="{3204A9F0-643C-4A31-BA66-B767D960F78A}" destId="{2A5850CD-7E36-4DD8-93FE-7281945F95B2}" srcOrd="0" destOrd="0" parTransId="{B3979DB1-DCDF-4986-9545-765504000EF2}" sibTransId="{10B5034E-443C-401C-8459-BC0F69B1DE8D}"/>
    <dgm:cxn modelId="{FC0AD12E-3685-4ACC-B03D-867366135837}" srcId="{3204A9F0-643C-4A31-BA66-B767D960F78A}" destId="{75529B59-7C3E-47C0-B8A4-EF0101D34B6F}" srcOrd="2" destOrd="0" parTransId="{1F77383B-A24A-4023-957A-0F210EEF078A}" sibTransId="{906829F4-E66A-4AE8-B05D-41FAD8BCE99D}"/>
    <dgm:cxn modelId="{E0D8B33F-587E-5A4B-8E8D-139D79EB01FF}" type="presOf" srcId="{97933EE5-AE9E-40C9-8E0A-51779E5FF294}" destId="{00AE78A7-7C9B-6D49-B75A-647D0381260E}" srcOrd="0" destOrd="0" presId="urn:microsoft.com/office/officeart/2005/8/layout/vProcess5"/>
    <dgm:cxn modelId="{78271547-C982-D446-AA43-6E997B7E9395}" type="presOf" srcId="{2A5850CD-7E36-4DD8-93FE-7281945F95B2}" destId="{CBBBEF86-C2F0-234D-BC38-5CE68A43E304}" srcOrd="1" destOrd="0" presId="urn:microsoft.com/office/officeart/2005/8/layout/vProcess5"/>
    <dgm:cxn modelId="{CB4E094B-34AD-DB4A-9818-A75F5FB9358A}" type="presOf" srcId="{75529B59-7C3E-47C0-B8A4-EF0101D34B6F}" destId="{A549056F-918B-5E45-9FA1-0EDEDDD91048}" srcOrd="1" destOrd="0" presId="urn:microsoft.com/office/officeart/2005/8/layout/vProcess5"/>
    <dgm:cxn modelId="{1C44E755-142D-3045-8AF3-BC4A522369C7}" type="presOf" srcId="{10B5034E-443C-401C-8459-BC0F69B1DE8D}" destId="{527BBAD6-6447-F24A-AD5B-D1973267078B}" srcOrd="0" destOrd="0" presId="urn:microsoft.com/office/officeart/2005/8/layout/vProcess5"/>
    <dgm:cxn modelId="{66252161-2CA3-6349-9BAC-6298836432C9}" type="presOf" srcId="{906829F4-E66A-4AE8-B05D-41FAD8BCE99D}" destId="{D5DA8684-D8DE-A941-BE34-3D977B06015B}" srcOrd="0" destOrd="0" presId="urn:microsoft.com/office/officeart/2005/8/layout/vProcess5"/>
    <dgm:cxn modelId="{94B5AB6D-F7D5-4873-BBA8-6969B6F86713}" srcId="{3204A9F0-643C-4A31-BA66-B767D960F78A}" destId="{35421E95-829E-4580-B0BB-87783C422285}" srcOrd="1" destOrd="0" parTransId="{B033DAB5-90DA-4815-8883-C0C8221448C5}" sibTransId="{3069E4AE-BB1D-45BB-BD69-EC153DD70931}"/>
    <dgm:cxn modelId="{9D64BF8A-B9DF-4845-95F4-A69E93889B48}" srcId="{3204A9F0-643C-4A31-BA66-B767D960F78A}" destId="{97933EE5-AE9E-40C9-8E0A-51779E5FF294}" srcOrd="3" destOrd="0" parTransId="{4CC4087F-E3A5-40BF-9FF7-1C26D36E4DF8}" sibTransId="{6CE5E89A-602C-4942-AE50-DA584C5C43FA}"/>
    <dgm:cxn modelId="{35B7CCB9-DC77-DA46-982A-8BA5734F4610}" type="presOf" srcId="{97933EE5-AE9E-40C9-8E0A-51779E5FF294}" destId="{516825F1-A12F-8C45-AE9D-5440A5C37E08}" srcOrd="1" destOrd="0" presId="urn:microsoft.com/office/officeart/2005/8/layout/vProcess5"/>
    <dgm:cxn modelId="{74820CBF-87F9-FF47-8C95-F48646D5E1E4}" type="presOf" srcId="{3204A9F0-643C-4A31-BA66-B767D960F78A}" destId="{A1538566-6A20-A341-B835-0ADDEDF5C392}" srcOrd="0" destOrd="0" presId="urn:microsoft.com/office/officeart/2005/8/layout/vProcess5"/>
    <dgm:cxn modelId="{750290EF-CA6C-0141-865D-8EC6E389E4C9}" type="presOf" srcId="{35421E95-829E-4580-B0BB-87783C422285}" destId="{53D2FBA1-BC84-4D46-95D0-BF5DC03DB15B}" srcOrd="1" destOrd="0" presId="urn:microsoft.com/office/officeart/2005/8/layout/vProcess5"/>
    <dgm:cxn modelId="{06597AF2-C74B-E442-914D-0EE20D04DA34}" type="presOf" srcId="{2A5850CD-7E36-4DD8-93FE-7281945F95B2}" destId="{D4BEA072-ACC9-2A40-B986-2CBBDBC15BAD}" srcOrd="0" destOrd="0" presId="urn:microsoft.com/office/officeart/2005/8/layout/vProcess5"/>
    <dgm:cxn modelId="{99B0DB68-E604-0649-B4B8-4EB118BA3AFE}" type="presParOf" srcId="{A1538566-6A20-A341-B835-0ADDEDF5C392}" destId="{68EB4116-A1E6-004A-B6B7-5EBACFFE0F1F}" srcOrd="0" destOrd="0" presId="urn:microsoft.com/office/officeart/2005/8/layout/vProcess5"/>
    <dgm:cxn modelId="{BAB73417-65EC-414C-8F2A-37B3D7DF0AAF}" type="presParOf" srcId="{A1538566-6A20-A341-B835-0ADDEDF5C392}" destId="{D4BEA072-ACC9-2A40-B986-2CBBDBC15BAD}" srcOrd="1" destOrd="0" presId="urn:microsoft.com/office/officeart/2005/8/layout/vProcess5"/>
    <dgm:cxn modelId="{A9FFBEC6-74A8-8247-95FC-2EE479C8F8A9}" type="presParOf" srcId="{A1538566-6A20-A341-B835-0ADDEDF5C392}" destId="{F01E76AB-1EF2-E04A-9545-B36246D7E6FD}" srcOrd="2" destOrd="0" presId="urn:microsoft.com/office/officeart/2005/8/layout/vProcess5"/>
    <dgm:cxn modelId="{0D4C513A-4C4B-3548-B5BC-744DE8857CAC}" type="presParOf" srcId="{A1538566-6A20-A341-B835-0ADDEDF5C392}" destId="{DD1B9200-6EFF-A54B-AB66-3A19E85E7070}" srcOrd="3" destOrd="0" presId="urn:microsoft.com/office/officeart/2005/8/layout/vProcess5"/>
    <dgm:cxn modelId="{07CD0CC5-0041-514B-B025-055BEC2EFE0A}" type="presParOf" srcId="{A1538566-6A20-A341-B835-0ADDEDF5C392}" destId="{00AE78A7-7C9B-6D49-B75A-647D0381260E}" srcOrd="4" destOrd="0" presId="urn:microsoft.com/office/officeart/2005/8/layout/vProcess5"/>
    <dgm:cxn modelId="{1DF9DF45-3C6A-E14C-94CC-B140D16297B3}" type="presParOf" srcId="{A1538566-6A20-A341-B835-0ADDEDF5C392}" destId="{527BBAD6-6447-F24A-AD5B-D1973267078B}" srcOrd="5" destOrd="0" presId="urn:microsoft.com/office/officeart/2005/8/layout/vProcess5"/>
    <dgm:cxn modelId="{23311167-01A5-B044-BDC5-69ED8D21E99A}" type="presParOf" srcId="{A1538566-6A20-A341-B835-0ADDEDF5C392}" destId="{7261126E-4365-9B47-B97B-8F241D28564E}" srcOrd="6" destOrd="0" presId="urn:microsoft.com/office/officeart/2005/8/layout/vProcess5"/>
    <dgm:cxn modelId="{3733A26A-3A7F-4440-A169-E1B4F30D3AAD}" type="presParOf" srcId="{A1538566-6A20-A341-B835-0ADDEDF5C392}" destId="{D5DA8684-D8DE-A941-BE34-3D977B06015B}" srcOrd="7" destOrd="0" presId="urn:microsoft.com/office/officeart/2005/8/layout/vProcess5"/>
    <dgm:cxn modelId="{0AA8B0E1-7BF8-9E43-8B26-8D27A8B36717}" type="presParOf" srcId="{A1538566-6A20-A341-B835-0ADDEDF5C392}" destId="{CBBBEF86-C2F0-234D-BC38-5CE68A43E304}" srcOrd="8" destOrd="0" presId="urn:microsoft.com/office/officeart/2005/8/layout/vProcess5"/>
    <dgm:cxn modelId="{492F86F8-0923-044F-968E-C1D3387AEBB4}" type="presParOf" srcId="{A1538566-6A20-A341-B835-0ADDEDF5C392}" destId="{53D2FBA1-BC84-4D46-95D0-BF5DC03DB15B}" srcOrd="9" destOrd="0" presId="urn:microsoft.com/office/officeart/2005/8/layout/vProcess5"/>
    <dgm:cxn modelId="{9F8012FD-4C69-5945-8898-16BFB9387ADA}" type="presParOf" srcId="{A1538566-6A20-A341-B835-0ADDEDF5C392}" destId="{A549056F-918B-5E45-9FA1-0EDEDDD91048}" srcOrd="10" destOrd="0" presId="urn:microsoft.com/office/officeart/2005/8/layout/vProcess5"/>
    <dgm:cxn modelId="{B797B1C1-0CC5-654C-BD93-E8C8DF54E4F9}" type="presParOf" srcId="{A1538566-6A20-A341-B835-0ADDEDF5C392}" destId="{516825F1-A12F-8C45-AE9D-5440A5C37E08}"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D6529-31F5-7C42-97BE-2ADF267AA7E1}">
      <dsp:nvSpPr>
        <dsp:cNvPr id="0" name=""/>
        <dsp:cNvSpPr/>
      </dsp:nvSpPr>
      <dsp:spPr>
        <a:xfrm>
          <a:off x="0" y="0"/>
          <a:ext cx="961813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DCEC7-3C76-9D4D-9FD7-F840FEC7EDCE}">
      <dsp:nvSpPr>
        <dsp:cNvPr id="0" name=""/>
        <dsp:cNvSpPr/>
      </dsp:nvSpPr>
      <dsp:spPr>
        <a:xfrm>
          <a:off x="0" y="0"/>
          <a:ext cx="9618133" cy="511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KEY THEMES TO EMERGE:</a:t>
          </a:r>
          <a:endParaRPr lang="en-US" sz="1400" kern="1200"/>
        </a:p>
      </dsp:txBody>
      <dsp:txXfrm>
        <a:off x="0" y="0"/>
        <a:ext cx="9618133" cy="511685"/>
      </dsp:txXfrm>
    </dsp:sp>
    <dsp:sp modelId="{1951372C-BFE2-454A-B4F9-21EF6F2E4CE8}">
      <dsp:nvSpPr>
        <dsp:cNvPr id="0" name=""/>
        <dsp:cNvSpPr/>
      </dsp:nvSpPr>
      <dsp:spPr>
        <a:xfrm>
          <a:off x="0" y="511685"/>
          <a:ext cx="961813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535783-121D-2141-8FFC-C9F3F43DF5A6}">
      <dsp:nvSpPr>
        <dsp:cNvPr id="0" name=""/>
        <dsp:cNvSpPr/>
      </dsp:nvSpPr>
      <dsp:spPr>
        <a:xfrm>
          <a:off x="0" y="511685"/>
          <a:ext cx="9618133" cy="511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1) Types of AI Currently Used in Post-16 Assessment </a:t>
          </a:r>
          <a:r>
            <a:rPr lang="en-GB" sz="1400" kern="1200"/>
            <a:t> </a:t>
          </a:r>
          <a:endParaRPr lang="en-US" sz="1400" kern="1200"/>
        </a:p>
      </dsp:txBody>
      <dsp:txXfrm>
        <a:off x="0" y="511685"/>
        <a:ext cx="9618133" cy="511685"/>
      </dsp:txXfrm>
    </dsp:sp>
    <dsp:sp modelId="{41962824-C020-2846-B1FB-A31331C0C02A}">
      <dsp:nvSpPr>
        <dsp:cNvPr id="0" name=""/>
        <dsp:cNvSpPr/>
      </dsp:nvSpPr>
      <dsp:spPr>
        <a:xfrm>
          <a:off x="0" y="1023370"/>
          <a:ext cx="9618133"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DE052-2634-D243-8AC6-9972AE531341}">
      <dsp:nvSpPr>
        <dsp:cNvPr id="0" name=""/>
        <dsp:cNvSpPr/>
      </dsp:nvSpPr>
      <dsp:spPr>
        <a:xfrm>
          <a:off x="0" y="1023370"/>
          <a:ext cx="9618133" cy="511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2) The Benefits of Using AI in Post-16 Assessment </a:t>
          </a:r>
          <a:endParaRPr lang="en-US" sz="1400" kern="1200"/>
        </a:p>
      </dsp:txBody>
      <dsp:txXfrm>
        <a:off x="0" y="1023370"/>
        <a:ext cx="9618133" cy="511685"/>
      </dsp:txXfrm>
    </dsp:sp>
    <dsp:sp modelId="{10BFE371-AB1F-A14F-9840-68B69167F1E3}">
      <dsp:nvSpPr>
        <dsp:cNvPr id="0" name=""/>
        <dsp:cNvSpPr/>
      </dsp:nvSpPr>
      <dsp:spPr>
        <a:xfrm>
          <a:off x="0" y="1535055"/>
          <a:ext cx="9618133"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7DF86B-02AF-7D43-9F13-3A6415834DEC}">
      <dsp:nvSpPr>
        <dsp:cNvPr id="0" name=""/>
        <dsp:cNvSpPr/>
      </dsp:nvSpPr>
      <dsp:spPr>
        <a:xfrm>
          <a:off x="0" y="1535055"/>
          <a:ext cx="9618133" cy="511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3) The Challenges and Ethical Concerns Relating to the Use of AI in Post-16 Education </a:t>
          </a:r>
          <a:endParaRPr lang="en-US" sz="1400" kern="1200"/>
        </a:p>
      </dsp:txBody>
      <dsp:txXfrm>
        <a:off x="0" y="1535055"/>
        <a:ext cx="9618133" cy="511685"/>
      </dsp:txXfrm>
    </dsp:sp>
    <dsp:sp modelId="{9A5203B9-09DE-4A4E-A789-AF47CC4639A3}">
      <dsp:nvSpPr>
        <dsp:cNvPr id="0" name=""/>
        <dsp:cNvSpPr/>
      </dsp:nvSpPr>
      <dsp:spPr>
        <a:xfrm>
          <a:off x="0" y="2046741"/>
          <a:ext cx="9618133"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BD6E69-2580-AE47-AB09-9989DD00FFA9}">
      <dsp:nvSpPr>
        <dsp:cNvPr id="0" name=""/>
        <dsp:cNvSpPr/>
      </dsp:nvSpPr>
      <dsp:spPr>
        <a:xfrm>
          <a:off x="0" y="2046741"/>
          <a:ext cx="9618133" cy="511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4) The Use of AI in Post-16 Education, From the Teacher’s Perspective </a:t>
          </a:r>
          <a:endParaRPr lang="en-US" sz="1400" kern="1200"/>
        </a:p>
      </dsp:txBody>
      <dsp:txXfrm>
        <a:off x="0" y="2046741"/>
        <a:ext cx="9618133" cy="511685"/>
      </dsp:txXfrm>
    </dsp:sp>
    <dsp:sp modelId="{1A0D6882-EE0F-4146-B1F2-C3337D8EB1EE}">
      <dsp:nvSpPr>
        <dsp:cNvPr id="0" name=""/>
        <dsp:cNvSpPr/>
      </dsp:nvSpPr>
      <dsp:spPr>
        <a:xfrm>
          <a:off x="0" y="2558426"/>
          <a:ext cx="961813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4FB609-5254-C44E-BBF5-52E166D1FC70}">
      <dsp:nvSpPr>
        <dsp:cNvPr id="0" name=""/>
        <dsp:cNvSpPr/>
      </dsp:nvSpPr>
      <dsp:spPr>
        <a:xfrm>
          <a:off x="0" y="2558426"/>
          <a:ext cx="9618133" cy="511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2 CASE STUDIES- </a:t>
          </a:r>
          <a:endParaRPr lang="en-US" sz="1400" kern="1200"/>
        </a:p>
      </dsp:txBody>
      <dsp:txXfrm>
        <a:off x="0" y="2558426"/>
        <a:ext cx="9618133" cy="511685"/>
      </dsp:txXfrm>
    </dsp:sp>
    <dsp:sp modelId="{F51F0F43-7BEE-534F-87CD-7FC039ED3F28}">
      <dsp:nvSpPr>
        <dsp:cNvPr id="0" name=""/>
        <dsp:cNvSpPr/>
      </dsp:nvSpPr>
      <dsp:spPr>
        <a:xfrm>
          <a:off x="0" y="3070111"/>
          <a:ext cx="961813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D06EAB-CF82-1043-BEC0-6E8A6FC10086}">
      <dsp:nvSpPr>
        <dsp:cNvPr id="0" name=""/>
        <dsp:cNvSpPr/>
      </dsp:nvSpPr>
      <dsp:spPr>
        <a:xfrm>
          <a:off x="0" y="3070111"/>
          <a:ext cx="9618133" cy="511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Basingstoke College of Technology used AI tools including Google Bard and Teachermatic which generated 5.1 hours of weekly time savings for each educator (Hayden, 2024). </a:t>
          </a:r>
          <a:endParaRPr lang="en-US" sz="1400" kern="1200"/>
        </a:p>
      </dsp:txBody>
      <dsp:txXfrm>
        <a:off x="0" y="3070111"/>
        <a:ext cx="9618133" cy="511685"/>
      </dsp:txXfrm>
    </dsp:sp>
    <dsp:sp modelId="{9DA8A53B-9F04-3C4C-A55A-DBEB6A234D18}">
      <dsp:nvSpPr>
        <dsp:cNvPr id="0" name=""/>
        <dsp:cNvSpPr/>
      </dsp:nvSpPr>
      <dsp:spPr>
        <a:xfrm>
          <a:off x="0" y="3581796"/>
          <a:ext cx="9618133"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5A5807-82F2-D94F-98C9-83FA2199AD4E}">
      <dsp:nvSpPr>
        <dsp:cNvPr id="0" name=""/>
        <dsp:cNvSpPr/>
      </dsp:nvSpPr>
      <dsp:spPr>
        <a:xfrm>
          <a:off x="0" y="3581796"/>
          <a:ext cx="9618133" cy="511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Bolton College joined forces with NCFE to test the FirstPass platform which delivers immediate feedback to students about their open-ended answers (NCFE, First Pass Pilot, 2023).</a:t>
          </a:r>
          <a:endParaRPr lang="en-US" sz="1400" kern="1200"/>
        </a:p>
      </dsp:txBody>
      <dsp:txXfrm>
        <a:off x="0" y="3581796"/>
        <a:ext cx="9618133" cy="5116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EA072-ACC9-2A40-B986-2CBBDBC15BAD}">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Educational institutions should invest in extensive AI training programs to help teachers understand AI tools effectively while they maintain control of assessment decisions. (UWTSD, 2024).</a:t>
          </a:r>
          <a:endParaRPr lang="en-US" sz="1100" kern="1200"/>
        </a:p>
      </dsp:txBody>
      <dsp:txXfrm>
        <a:off x="26377" y="26377"/>
        <a:ext cx="6646626" cy="847812"/>
      </dsp:txXfrm>
    </dsp:sp>
    <dsp:sp modelId="{F01E76AB-1EF2-E04A-9545-B36246D7E6FD}">
      <dsp:nvSpPr>
        <dsp:cNvPr id="0" name=""/>
        <dsp:cNvSpPr/>
      </dsp:nvSpPr>
      <dsp:spPr>
        <a:xfrm>
          <a:off x="644414" y="1064305"/>
          <a:ext cx="7694506" cy="900566"/>
        </a:xfrm>
        <a:prstGeom prst="roundRect">
          <a:avLst>
            <a:gd name="adj" fmla="val 10000"/>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The establishment of ethical guidelines and policy frameworks by HEI’s will address issues regarding AI bias, data privacy and responsible AI education practices. Regulatory guidelines will create trust between educational staff and their students. (UWTSD, 2025).</a:t>
          </a:r>
          <a:endParaRPr lang="en-US" sz="1100" kern="1200"/>
        </a:p>
      </dsp:txBody>
      <dsp:txXfrm>
        <a:off x="670791" y="1090682"/>
        <a:ext cx="6411969" cy="847812"/>
      </dsp:txXfrm>
    </dsp:sp>
    <dsp:sp modelId="{DD1B9200-6EFF-A54B-AB66-3A19E85E7070}">
      <dsp:nvSpPr>
        <dsp:cNvPr id="0" name=""/>
        <dsp:cNvSpPr/>
      </dsp:nvSpPr>
      <dsp:spPr>
        <a:xfrm>
          <a:off x="1279211" y="2128610"/>
          <a:ext cx="7694506" cy="900566"/>
        </a:xfrm>
        <a:prstGeom prst="roundRect">
          <a:avLst>
            <a:gd name="adj" fmla="val 10000"/>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The third step requires continuous research together with monitoring systems to assess the effects AI has on assessment practices. Educational settings need to collect teacher and student feedback to enhance their AI implementation strategies. </a:t>
          </a:r>
          <a:endParaRPr lang="en-US" sz="1100" kern="1200"/>
        </a:p>
      </dsp:txBody>
      <dsp:txXfrm>
        <a:off x="1305588" y="2154987"/>
        <a:ext cx="6421587" cy="847812"/>
      </dsp:txXfrm>
    </dsp:sp>
    <dsp:sp modelId="{00AE78A7-7C9B-6D49-B75A-647D0381260E}">
      <dsp:nvSpPr>
        <dsp:cNvPr id="0" name=""/>
        <dsp:cNvSpPr/>
      </dsp:nvSpPr>
      <dsp:spPr>
        <a:xfrm>
          <a:off x="1923626" y="3192915"/>
          <a:ext cx="7694506" cy="9005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For the next cycle of this action research project, I would suggest primary research to be undertaken within my classroom setting, this could initially begin with colleague feedback forms, relating to teacher knowledge about AI use in assessments, whether they agree with it and how confident they would feel using it and then the possibility of piloting an assessment grading tool, as seen in the case study I looked at.</a:t>
          </a:r>
          <a:endParaRPr lang="en-US" sz="1100" kern="1200"/>
        </a:p>
      </dsp:txBody>
      <dsp:txXfrm>
        <a:off x="1950003" y="3219292"/>
        <a:ext cx="6411969" cy="847812"/>
      </dsp:txXfrm>
    </dsp:sp>
    <dsp:sp modelId="{527BBAD6-6447-F24A-AD5B-D1973267078B}">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7261126E-4365-9B47-B97B-8F241D28564E}">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045920"/>
            <a:satOff val="22554"/>
            <a:lumOff val="2148"/>
            <a:alphaOff val="0"/>
          </a:schemeClr>
        </a:solidFill>
        <a:ln w="19050" cap="rnd" cmpd="sng" algn="ctr">
          <a:solidFill>
            <a:schemeClr val="accent2">
              <a:tint val="40000"/>
              <a:alpha val="90000"/>
              <a:hueOff val="-2045920"/>
              <a:satOff val="22554"/>
              <a:lumOff val="21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D5DA8684-D8DE-A941-BE34-3D977B06015B}">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BCA29B-EEB8-4E4A-994C-09B0E7DE5D1D}" type="datetimeFigureOut">
              <a:rPr lang="en-US" smtClean="0"/>
              <a:t>4/7/25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520D6-4491-6647-804A-FCFB42A5A7C9}" type="slidenum">
              <a:rPr lang="en-US" smtClean="0"/>
              <a:t>‹#›</a:t>
            </a:fld>
            <a:endParaRPr lang="en-US"/>
          </a:p>
        </p:txBody>
      </p:sp>
    </p:spTree>
    <p:extLst>
      <p:ext uri="{BB962C8B-B14F-4D97-AF65-F5344CB8AC3E}">
        <p14:creationId xmlns:p14="http://schemas.microsoft.com/office/powerpoint/2010/main" val="3932305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action research poster will discuss an assignment </a:t>
            </a:r>
            <a:r>
              <a:rPr lang="en-US" dirty="0" err="1"/>
              <a:t>i</a:t>
            </a:r>
            <a:r>
              <a:rPr lang="en-US" dirty="0"/>
              <a:t> completed as an action research project.  The project aimed to investigate the impact AI is having on the assessment process in post-16 education.  I will discuss key points throughout this presentation to explain and highlight how it was conducted and results/conclusions formulated.</a:t>
            </a:r>
          </a:p>
        </p:txBody>
      </p:sp>
      <p:sp>
        <p:nvSpPr>
          <p:cNvPr id="4" name="Slide Number Placeholder 3"/>
          <p:cNvSpPr>
            <a:spLocks noGrp="1"/>
          </p:cNvSpPr>
          <p:nvPr>
            <p:ph type="sldNum" sz="quarter" idx="5"/>
          </p:nvPr>
        </p:nvSpPr>
        <p:spPr/>
        <p:txBody>
          <a:bodyPr/>
          <a:lstStyle/>
          <a:p>
            <a:fld id="{FC9520D6-4491-6647-804A-FCFB42A5A7C9}" type="slidenum">
              <a:rPr lang="en-US" smtClean="0"/>
              <a:t>1</a:t>
            </a:fld>
            <a:endParaRPr lang="en-US"/>
          </a:p>
        </p:txBody>
      </p:sp>
    </p:spTree>
    <p:extLst>
      <p:ext uri="{BB962C8B-B14F-4D97-AF65-F5344CB8AC3E}">
        <p14:creationId xmlns:p14="http://schemas.microsoft.com/office/powerpoint/2010/main" val="2524510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Given its explosive arrival into the education system over the past five years or so and the many discussions for and against its use within research, assessment and lesson planning etc, it is imperative that the research continues.  For the purpose of this action research project the author has decided to focus their attention on the impact AI is having on the assessment process in post-16 education.  Understanding how AI influences assessment procedures will help inform best practice and future policy decision making, that balance emerging technology with maintaining the professional judgement of the teacher.</a:t>
            </a:r>
            <a:r>
              <a:rPr lang="en-GB" dirty="0">
                <a:effectLst/>
              </a:rPr>
              <a:t> </a:t>
            </a:r>
          </a:p>
          <a:p>
            <a:endParaRPr lang="en-US" dirty="0"/>
          </a:p>
        </p:txBody>
      </p:sp>
      <p:sp>
        <p:nvSpPr>
          <p:cNvPr id="4" name="Slide Number Placeholder 3"/>
          <p:cNvSpPr>
            <a:spLocks noGrp="1"/>
          </p:cNvSpPr>
          <p:nvPr>
            <p:ph type="sldNum" sz="quarter" idx="5"/>
          </p:nvPr>
        </p:nvSpPr>
        <p:spPr/>
        <p:txBody>
          <a:bodyPr/>
          <a:lstStyle/>
          <a:p>
            <a:fld id="{FC9520D6-4491-6647-804A-FCFB42A5A7C9}" type="slidenum">
              <a:rPr lang="en-US" smtClean="0"/>
              <a:t>2</a:t>
            </a:fld>
            <a:endParaRPr lang="en-US"/>
          </a:p>
        </p:txBody>
      </p:sp>
    </p:spTree>
    <p:extLst>
      <p:ext uri="{BB962C8B-B14F-4D97-AF65-F5344CB8AC3E}">
        <p14:creationId xmlns:p14="http://schemas.microsoft.com/office/powerpoint/2010/main" val="4091256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ptos" panose="020B0004020202020204" pitchFamily="34" charset="0"/>
                <a:ea typeface="Times New Roman" panose="02020603050405020304" pitchFamily="18" charset="0"/>
              </a:rPr>
              <a:t>To guide this action research project, three questions have been formulated and will be used to aid the literature review.  These are: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itchFamily="2" charset="2"/>
              <a:buChar char=""/>
            </a:pPr>
            <a:r>
              <a:rPr lang="en-GB" sz="1800" dirty="0">
                <a:effectLst/>
                <a:latin typeface="Aptos" panose="020B0004020202020204" pitchFamily="34" charset="0"/>
                <a:ea typeface="Times New Roman" panose="02020603050405020304" pitchFamily="18" charset="0"/>
              </a:rPr>
              <a:t>In which ways are AI driven assessment tools currently being used in post-16 education?  </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itchFamily="2" charset="2"/>
              <a:buChar char=""/>
            </a:pPr>
            <a:r>
              <a:rPr lang="en-GB" sz="1800" dirty="0">
                <a:effectLst/>
                <a:latin typeface="Aptos" panose="020B0004020202020204" pitchFamily="34" charset="0"/>
                <a:ea typeface="Times New Roman" panose="02020603050405020304" pitchFamily="18" charset="0"/>
              </a:rPr>
              <a:t>What advantages and challenges do teachers face when implementing AI-powered assessment tools into their practice?</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itchFamily="2" charset="2"/>
              <a:buChar char=""/>
            </a:pPr>
            <a:r>
              <a:rPr lang="en-GB" sz="1800" dirty="0">
                <a:effectLst/>
                <a:latin typeface="Aptos" panose="020B0004020202020204" pitchFamily="34" charset="0"/>
                <a:ea typeface="Times New Roman" panose="02020603050405020304" pitchFamily="18" charset="0"/>
              </a:rPr>
              <a:t>What changes may be needed to ensure that AI assists, rather replaces the teacher within the assessment process?</a:t>
            </a:r>
          </a:p>
          <a:p>
            <a:pPr marL="342900" lvl="0" indent="-342900" algn="just">
              <a:lnSpc>
                <a:spcPct val="150000"/>
              </a:lnSpc>
              <a:buFont typeface="Symbol" pitchFamily="2" charset="2"/>
              <a:buChar char=""/>
            </a:pPr>
            <a:endParaRPr lang="en-GB" sz="1800" dirty="0">
              <a:effectLst/>
              <a:latin typeface="Aptos" panose="020B0004020202020204" pitchFamily="34"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Alongside conducting a literature review, the author will review case study’s which demonstrate how AI driven assessments are utilised within higher educational settings.  This will allow for the evaluation and analysis of real-world application as suggested by McAteer (2013) and should give good insight into what works well and what are barriers for teachers/educators.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Following on from the literature review, an </a:t>
            </a:r>
            <a:r>
              <a:rPr lang="en-GB" sz="1800" dirty="0" err="1">
                <a:effectLst/>
                <a:latin typeface="Aptos" panose="020B0004020202020204" pitchFamily="34" charset="0"/>
                <a:ea typeface="Times New Roman" panose="02020603050405020304" pitchFamily="18" charset="0"/>
              </a:rPr>
              <a:t>evauation</a:t>
            </a:r>
            <a:r>
              <a:rPr lang="en-GB" sz="1800" dirty="0">
                <a:effectLst/>
                <a:latin typeface="Aptos" panose="020B0004020202020204" pitchFamily="34" charset="0"/>
                <a:ea typeface="Times New Roman" panose="02020603050405020304" pitchFamily="18" charset="0"/>
              </a:rPr>
              <a:t> and analysis of the data results will be formulated using reflective practice.  For this process I have used Gibbs, model of reflection.  The reflection will be written in both third and first person to allow for personalisation of the research findings.  From this, an action plan will be presented that will provide evidence-based recommendations for implementing AI within the authors own assessment practices as a new post-16 educator.  This will allow for personal and professional development which is one of the main purposes of action research as highlighted by McAteer (2013).</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itchFamily="2" charset="2"/>
              <a:buChar char=""/>
            </a:pP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C9520D6-4491-6647-804A-FCFB42A5A7C9}" type="slidenum">
              <a:rPr lang="en-US" smtClean="0"/>
              <a:t>3</a:t>
            </a:fld>
            <a:endParaRPr lang="en-US"/>
          </a:p>
        </p:txBody>
      </p:sp>
    </p:spTree>
    <p:extLst>
      <p:ext uri="{BB962C8B-B14F-4D97-AF65-F5344CB8AC3E}">
        <p14:creationId xmlns:p14="http://schemas.microsoft.com/office/powerpoint/2010/main" val="3551183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ptos" panose="020B0004020202020204" pitchFamily="34" charset="0"/>
                <a:ea typeface="Times New Roman" panose="02020603050405020304" pitchFamily="18" charset="0"/>
              </a:rPr>
              <a:t>This project will use an action research approach to investigate the effects of AI on assessment strategies in post-16 education. The method of action research enables scholars to study real world educational challenges whilst creating actionable guidance and recommendations for teachers, educators and policy makers (McNiff and Whitehead, 2002). </a:t>
            </a:r>
          </a:p>
          <a:p>
            <a:pPr algn="just">
              <a:lnSpc>
                <a:spcPct val="150000"/>
              </a:lnSpc>
            </a:pPr>
            <a:endParaRPr lang="en-GB" sz="1800" dirty="0">
              <a:effectLst/>
              <a:latin typeface="Aptos" panose="020B0004020202020204" pitchFamily="34"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Using a spiral model for action research allows for the practitioner to look at an area that they feel needs improving within their field of work.  The next step is to research where and how to implement the change by looking at the data and literature obtained.  From this the practitioner can implement the change, then reflecting on those changes through stringent evaluation and analysis.  </a:t>
            </a:r>
          </a:p>
          <a:p>
            <a:pPr algn="just">
              <a:lnSpc>
                <a:spcPct val="150000"/>
              </a:lnSpc>
            </a:pPr>
            <a:r>
              <a:rPr lang="en-GB" sz="1800" dirty="0">
                <a:effectLst/>
                <a:latin typeface="Aptos" panose="020B0004020202020204" pitchFamily="34" charset="0"/>
                <a:ea typeface="Times New Roman" panose="02020603050405020304" pitchFamily="18" charset="0"/>
              </a:rPr>
              <a:t>Finally, it is important to provide recommendations for future practice. As the action research design is not a linear one, and more cyclical in nature, it means that the practitioner is able to continuously review, action and then self-reflect on their practice, allowing for continuous improvement and self-development (</a:t>
            </a:r>
            <a:r>
              <a:rPr lang="en-GB" sz="1800" dirty="0" err="1">
                <a:effectLst/>
                <a:latin typeface="Aptos" panose="020B0004020202020204" pitchFamily="34" charset="0"/>
                <a:ea typeface="Times New Roman" panose="02020603050405020304" pitchFamily="18" charset="0"/>
              </a:rPr>
              <a:t>Kemmis</a:t>
            </a:r>
            <a:r>
              <a:rPr lang="en-GB" sz="1800" dirty="0">
                <a:effectLst/>
                <a:latin typeface="Aptos" panose="020B0004020202020204" pitchFamily="34" charset="0"/>
                <a:ea typeface="Times New Roman" panose="02020603050405020304" pitchFamily="18" charset="0"/>
              </a:rPr>
              <a:t> and McTaggart, 1981). </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C9520D6-4491-6647-804A-FCFB42A5A7C9}" type="slidenum">
              <a:rPr lang="en-US" smtClean="0"/>
              <a:t>4</a:t>
            </a:fld>
            <a:endParaRPr lang="en-US"/>
          </a:p>
        </p:txBody>
      </p:sp>
    </p:spTree>
    <p:extLst>
      <p:ext uri="{BB962C8B-B14F-4D97-AF65-F5344CB8AC3E}">
        <p14:creationId xmlns:p14="http://schemas.microsoft.com/office/powerpoint/2010/main" val="908846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ptos" panose="020B0004020202020204" pitchFamily="34" charset="0"/>
                <a:ea typeface="Times New Roman" panose="02020603050405020304" pitchFamily="18" charset="0"/>
              </a:rPr>
              <a:t>A literature review consists of the author analysing research obtained from multiple sources to include peer-reviewed articles, journals, books and policy documentation with a focus on the research questions designed and presented in the introduction (University of Edinburgh, 2024).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For this action research project, the university library search engine was utilised to assist the process of conducting a systematic review of existing literature (UWTSD, 2025).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Times New Roman" panose="02020603050405020304" pitchFamily="18" charset="0"/>
              </a:rPr>
              <a:t>The four key themes to emerge from the literature were 1) types of AI currently used in post-16 assessment 2) the benefits of using AI in post-16 assessment 3) the challenges and ethical concerns relating to the use of AI in post-16 education 4) the use of AI in post-16 education, from the teacher’s perspective.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Times New Roman" panose="02020603050405020304" pitchFamily="18" charset="0"/>
            </a:endParaRPr>
          </a:p>
          <a:p>
            <a:pPr algn="just">
              <a:lnSpc>
                <a:spcPct val="150000"/>
              </a:lnSpc>
            </a:pPr>
            <a:r>
              <a:rPr lang="en-GB" sz="1800" b="1" u="sng" dirty="0">
                <a:effectLst/>
                <a:latin typeface="Aptos" panose="020B0004020202020204" pitchFamily="34" charset="0"/>
                <a:ea typeface="Times New Roman" panose="02020603050405020304" pitchFamily="18" charset="0"/>
              </a:rPr>
              <a:t>As well as conducting the literature review, I looked at 2 Case study's</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Teachers at Basingstoke College of Technology used AI tools including Google Bard and </a:t>
            </a:r>
            <a:r>
              <a:rPr lang="en-GB" sz="1800" dirty="0" err="1">
                <a:effectLst/>
                <a:latin typeface="Aptos" panose="020B0004020202020204" pitchFamily="34" charset="0"/>
                <a:ea typeface="Times New Roman" panose="02020603050405020304" pitchFamily="18" charset="0"/>
              </a:rPr>
              <a:t>Teachermatic</a:t>
            </a:r>
            <a:r>
              <a:rPr lang="en-GB" sz="1800" dirty="0">
                <a:effectLst/>
                <a:latin typeface="Aptos" panose="020B0004020202020204" pitchFamily="34" charset="0"/>
                <a:ea typeface="Times New Roman" panose="02020603050405020304" pitchFamily="18" charset="0"/>
              </a:rPr>
              <a:t> which generated 5.1 hours of weekly time savings for each educator. The decrease in administrative work enabled teachers to concentrate their efforts on student interpersonal development and delivering superior instructional content. The institution formed an AI Ethics Group to guarantee proper usage of AI systems while addressing upcoming difficulties (Hayden, 2024)</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Bolton College joined forces with NCFE to test the </a:t>
            </a:r>
            <a:r>
              <a:rPr lang="en-GB" sz="1800" dirty="0" err="1">
                <a:effectLst/>
                <a:latin typeface="Aptos" panose="020B0004020202020204" pitchFamily="34" charset="0"/>
                <a:ea typeface="Times New Roman" panose="02020603050405020304" pitchFamily="18" charset="0"/>
              </a:rPr>
              <a:t>FirstPass</a:t>
            </a:r>
            <a:r>
              <a:rPr lang="en-GB" sz="1800" dirty="0">
                <a:effectLst/>
                <a:latin typeface="Aptos" panose="020B0004020202020204" pitchFamily="34" charset="0"/>
                <a:ea typeface="Times New Roman" panose="02020603050405020304" pitchFamily="18" charset="0"/>
              </a:rPr>
              <a:t> platform which delivers immediate feedback to students about their open-ended answers. The educational program generated better student participation and drive with 92.3% of students reporting that the feedback system improved their writing abilities. Teachers observed better quality in student work which reduced the amount of corrective feedback needed (NCFE, First Pass Pilot, 2023).</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C9520D6-4491-6647-804A-FCFB42A5A7C9}" type="slidenum">
              <a:rPr lang="en-US" smtClean="0"/>
              <a:t>5</a:t>
            </a:fld>
            <a:endParaRPr lang="en-US"/>
          </a:p>
        </p:txBody>
      </p:sp>
    </p:spTree>
    <p:extLst>
      <p:ext uri="{BB962C8B-B14F-4D97-AF65-F5344CB8AC3E}">
        <p14:creationId xmlns:p14="http://schemas.microsoft.com/office/powerpoint/2010/main" val="7258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sz="1200" dirty="0">
              <a:effectLst/>
              <a:latin typeface="Aptos" panose="020B00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order to evaluate and </a:t>
            </a:r>
            <a:r>
              <a:rPr lang="en-US" dirty="0" err="1"/>
              <a:t>analyse</a:t>
            </a:r>
            <a:r>
              <a:rPr lang="en-US" dirty="0"/>
              <a:t> the literature within the action </a:t>
            </a:r>
            <a:r>
              <a:rPr lang="en-US" dirty="0" err="1"/>
              <a:t>rsearch</a:t>
            </a:r>
            <a:r>
              <a:rPr lang="en-US" dirty="0"/>
              <a:t> method, I used Gibbs model of reflection. I will now discuss the key outcomes/results that emerged. </a:t>
            </a:r>
            <a:r>
              <a:rPr lang="en-GB" sz="1800" dirty="0">
                <a:effectLst/>
                <a:latin typeface="Aptos" panose="020B0004020202020204" pitchFamily="34" charset="0"/>
                <a:ea typeface="Times New Roman" panose="02020603050405020304" pitchFamily="18" charset="0"/>
              </a:rPr>
              <a:t>The research throughout this assignment examined the effects of AI technology on assessment methods employed by teachers within post-16 educational settings through both literary analysis and case study review. The impact of AI-powered tools which include automated grading systems and adaptive testing software and plagiarism detection tools on assessment methods was discussed. Throughout, the literature showed that AI technology improves operational efficiency while delivering customised feedback and decreasing administrative workload, however, it also identified multiple issues related to teacher autonomy, AI system prejudice, ethical challenges and student data protection concerns. </a:t>
            </a:r>
          </a:p>
          <a:p>
            <a:pPr algn="just">
              <a:lnSpc>
                <a:spcPct val="150000"/>
              </a:lnSpc>
            </a:pPr>
            <a:r>
              <a:rPr lang="en-GB" sz="1800" b="1" u="sng" dirty="0">
                <a:effectLst/>
                <a:latin typeface="Aptos" panose="020B0004020202020204" pitchFamily="34" charset="0"/>
                <a:ea typeface="Times New Roman" panose="02020603050405020304" pitchFamily="18" charset="0"/>
              </a:rPr>
              <a:t>Thoughts and Feelings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Initially, the research brought positive expectations and feelings of optimism about AI capabilities to transform assessment methods in post-16 education. The automated grading system and adaptive assessments showed potential for improving efficiency which seemed beneficial to both teachers and students, however, after the examination of case studies together with the literature review, growing concerns were revealed that AI systems could potentially de-skill the teaching workforce and this was a big worry for educators.  Whilst AI-powered tools showed promise to deliver individualised feedback that enabled personalised learning support for students, and the assessment streamlining capabilities of AI created efficiency, questions arose about the reduction of human judgment and teacher expertise.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Findings confirmed my expectations about algorithmic biases and academic misconduct risks which I had anticipated during the research. AI decision-making and transparency issues, combined with data privacy and fairness concerns, further substantiated my thoughts and fears. T</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The discovery of widespread educator unpreparedness for AI adoption supported my own thoughts about the need for institutional support combined with further teacher training. Teachers who lack proper direction will face difficulties in implementing AI correctly, thus creating more resistance and disengagement among staff members.</a:t>
            </a:r>
          </a:p>
          <a:p>
            <a:pPr algn="just">
              <a:lnSpc>
                <a:spcPct val="150000"/>
              </a:lnSpc>
            </a:pPr>
            <a:r>
              <a:rPr lang="en-GB" sz="1800" b="1" u="sng" dirty="0">
                <a:effectLst/>
                <a:latin typeface="Aptos" panose="020B0004020202020204" pitchFamily="34" charset="0"/>
                <a:ea typeface="Times New Roman" panose="02020603050405020304" pitchFamily="18" charset="0"/>
              </a:rPr>
              <a:t>Analysis</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The literature reveals that AI should serve to assist teacher-led assessments instead of replacing them. AI offers advantages for grading automation and customised feedback, but its implementation faces certain constraints. The revelation that institutions delivering detailed training programs combined with robust teacher involvement achieved better AI integration was interesting and demonstrated that AI works best when humans maintain oversight. The AI system operated as an educational resource that reinforced teacher decision-making to keep assessments fair and relevant while maintaining their pedagogical integrity.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The theoretical advantages of AI exist alongside major implementation gaps identified in the literature between AI potential and practical achievement. Algorithmic bias stands as a major challenge because AI systems can accidentally prefer students from particular demographic groups over others. Tools designed without proper fairness testing in their development stage could widen educational inequalities instead of reducing them. The lack of transparency in AI models makes it difficult for educators to understand how assessment decisions are generated.  It is therefore imperative that the development of AI systems become more transparent through open-source algorithms and explanations of AI-driven decisions as this will build trust in the technology.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Data privacy and ethical issues need to be addressed alongside concerns about bias. The use of AI-driven assessments depends on extensive student data collections which creates worries about storage methods as well as usage and protection systems. Educational institutions which deploy AI in assessment must create data governance policies that fulfil both legal and ethical requirements. Regulatory systems must be created both at an institutional and Government level to protect student data from unauthorised access and misuse of sensitive information.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The research reveals educators mostly oppose adopting AI systems in their educational practices. Teachers doubt AI systems because they suspect these systems will reduce their authority while diminishing their professional knowledge. The absence of AI literacy among educators also creates resistance to AI adoption, thus necessitating the need for  specific, professional development training for educators. The training should aim to build teachers' competencies in implementing AI for assessment purposes without sacrificing their educational direction. Educational institutions must create guidelines for AI implementation, which could include recommendations concerning boundaries and cooperative approaches between humans and AI systems.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C9520D6-4491-6647-804A-FCFB42A5A7C9}" type="slidenum">
              <a:rPr lang="en-US" smtClean="0"/>
              <a:t>6</a:t>
            </a:fld>
            <a:endParaRPr lang="en-US"/>
          </a:p>
        </p:txBody>
      </p:sp>
    </p:spTree>
    <p:extLst>
      <p:ext uri="{BB962C8B-B14F-4D97-AF65-F5344CB8AC3E}">
        <p14:creationId xmlns:p14="http://schemas.microsoft.com/office/powerpoint/2010/main" val="2441446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u="sng" dirty="0">
                <a:effectLst/>
                <a:latin typeface="Aptos" panose="020B0004020202020204" pitchFamily="34" charset="0"/>
                <a:ea typeface="Times New Roman" panose="02020603050405020304" pitchFamily="18" charset="0"/>
              </a:rPr>
              <a:t>Conclusion</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To conclude this action research project a summary of the evidence highlighted and analysed can be made.  There have been many interesting points raised throughout this assignment that question whether AI has a place in education and in particularly within the assessment arena of post-16 education.  To facilitate the continued introduction of AI into post-16 education then robust guidelines and policies must be formulated to safeguard both the teacher and the student from accusations of bias or academic misconduct. To protect the academic as well as the educator even further with regards to the ethical issues surrounding AI in education, there is a requirement for institutional backing and defined regulatory systems that would address concerns about issues including, data privacy, bias, fairness academic misconduct.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Finally, the implementation of AI should follow best practices which include transparency alongside teacher training and human-AI collaboration to keep educators in charge of assessment results, thus ensuring the need for the teacher’s professional judgement and maintaining the fundamental principles of teaching and learning.  The main take homes from this research project poses the question of how equip teachers currently are at utilising AI within their assessment strategies?  In a new age environment where technology is moving forward faster than ever before, educators must be able and willing to adapt their teacher practice to align with upcoming AI technology.  It is now a reality that these systems and tools are here to stay and are only going to increase in use and demand, therefore teachers must be ready to keep up to date with them and the students who are learning about these technologies quicker than anyone else.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b="1" u="none" strike="noStrike"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C9520D6-4491-6647-804A-FCFB42A5A7C9}" type="slidenum">
              <a:rPr lang="en-US" smtClean="0"/>
              <a:t>7</a:t>
            </a:fld>
            <a:endParaRPr lang="en-US"/>
          </a:p>
        </p:txBody>
      </p:sp>
    </p:spTree>
    <p:extLst>
      <p:ext uri="{BB962C8B-B14F-4D97-AF65-F5344CB8AC3E}">
        <p14:creationId xmlns:p14="http://schemas.microsoft.com/office/powerpoint/2010/main" val="36890215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u="sng" dirty="0">
                <a:effectLst/>
                <a:latin typeface="Aptos" panose="020B0004020202020204" pitchFamily="34" charset="0"/>
                <a:ea typeface="Times New Roman" panose="02020603050405020304" pitchFamily="18" charset="0"/>
              </a:rPr>
              <a:t>Action plan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Some recommendations have been developed from reviewing the literature, some of which I can incorporate into my teacher practice:</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mj-lt"/>
              <a:buAutoNum type="arabicParenR"/>
            </a:pPr>
            <a:r>
              <a:rPr lang="en-GB" sz="1800" dirty="0">
                <a:effectLst/>
                <a:latin typeface="Aptos" panose="020B0004020202020204" pitchFamily="34" charset="0"/>
                <a:ea typeface="Times New Roman" panose="02020603050405020304" pitchFamily="18" charset="0"/>
              </a:rPr>
              <a:t>Educational institutions need to establish teacher training programs that teach AI literacy. Educational institutions should invest in extensive AI training programs to help teachers understand AI tools effectively while they maintain control of assessment decisions. UWTSD, where I have undertaken my PCET study and teacher training hours, does in fact have an online training programme aimed at staff, this is through co-pilot within the Microsoft Edge package.  This is good for informing staff on how to use and how a student may use generated AI, however, it is specific to the one AI tool.  UWTSD also use Turn It In and have done for many years, to assist with marking and identifying plagiarism/academic misconduct (UWTSD, 2024).</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mj-lt"/>
              <a:buAutoNum type="arabicParenR"/>
            </a:pPr>
            <a:r>
              <a:rPr lang="en-GB" sz="1800" dirty="0">
                <a:effectLst/>
                <a:latin typeface="Aptos" panose="020B0004020202020204" pitchFamily="34" charset="0"/>
                <a:ea typeface="Times New Roman" panose="02020603050405020304" pitchFamily="18" charset="0"/>
              </a:rPr>
              <a:t>The establishment of ethical guidelines and policy frameworks by HEI’s will address issues regarding AI bias, data privacy and responsible AI education practices. Regulatory guidelines will create trust between educational staff and their students. UWTSD have a policy surrounding the use of AI for students that was introduced in 2025.  This is a sheet that sits alongside each assessment criteria and outlines where and what AI tools can and cannot be used for each specific assignment.  Students must also now confirm on each assignment submission if they have used AI and then stipulate what they have used it for and have all the corresponding data/research available to be reviewed by the teacher if requested (UWTSD, 2025).</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mj-lt"/>
              <a:buAutoNum type="arabicParenR"/>
            </a:pPr>
            <a:r>
              <a:rPr lang="en-GB" sz="1800" dirty="0">
                <a:effectLst/>
                <a:latin typeface="Aptos" panose="020B0004020202020204" pitchFamily="34" charset="0"/>
                <a:ea typeface="Times New Roman" panose="02020603050405020304" pitchFamily="18" charset="0"/>
              </a:rPr>
              <a:t>The third step requires continuous research together with monitoring systems to assess the effects AI has on assessment practices. Educational settings need to collect teacher and student feedback to enhance their AI implementation strategies. For the next cycle of this action research project, I would suggest primary research to be undertaken within my classroom setting, this could initially begin with colleague feedback forms, relating to teacher knowledge about AI use in assessments, whether they agree with it and how confident they would feel using it and then the possibility of piloting an assessment grading tool, as seen in the case study I looked at.</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C9520D6-4491-6647-804A-FCFB42A5A7C9}" type="slidenum">
              <a:rPr lang="en-US" smtClean="0"/>
              <a:t>8</a:t>
            </a:fld>
            <a:endParaRPr lang="en-US"/>
          </a:p>
        </p:txBody>
      </p:sp>
    </p:spTree>
    <p:extLst>
      <p:ext uri="{BB962C8B-B14F-4D97-AF65-F5344CB8AC3E}">
        <p14:creationId xmlns:p14="http://schemas.microsoft.com/office/powerpoint/2010/main" val="398508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4/5/25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4/5/25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4/5/25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1.png"/><Relationship Id="rId4" Type="http://schemas.openxmlformats.org/officeDocument/2006/relationships/notesSlide" Target="../notesSlides/notesSlide8.xml"/><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4135%20/9781473913967" TargetMode="External"/><Relationship Id="rId13" Type="http://schemas.openxmlformats.org/officeDocument/2006/relationships/image" Target="../media/image12.png"/><Relationship Id="rId3" Type="http://schemas.openxmlformats.org/officeDocument/2006/relationships/slideLayout" Target="../slideLayouts/slideLayout2.xml"/><Relationship Id="rId7" Type="http://schemas.openxmlformats.org/officeDocument/2006/relationships/hyperlink" Target="https://www.frontiersin.org/journals/education/articles/10.3389/feduc.2023.1270700/full" TargetMode="External"/><Relationship Id="rId12" Type="http://schemas.openxmlformats.org/officeDocument/2006/relationships/hyperlink" Target="https://www.proquest.com/docview/3159496338?accountid=130472&amp;parentSessionId=1HgXQ%2BWRuC2whs7kioRynq7UOlDUkW24WBo%2BTBYwqjc%3D&amp;pq-origsite=primo&amp;sourcetype=Scholarly%20Journals" TargetMode="Externa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hyperlink" Target="https://www.proquest.com/docview/2664615789?accountid=130472&amp;parentSessionId=iXdvv%2F%2B20lXbjR%2BLZq3eUIdNz73CxwHKQLjWpnexxI4%3D&amp;pq-origsite=primo&amp;sourcetype=Scholarly%20Journals" TargetMode="External"/><Relationship Id="rId11" Type="http://schemas.openxmlformats.org/officeDocument/2006/relationships/hyperlink" Target="https://librarysearch.uwtsd.ac.uk/discovery/search?vid=44WHELF_UWTSD:44WHELF_UWTSD_VU1" TargetMode="External"/><Relationship Id="rId5" Type="http://schemas.openxmlformats.org/officeDocument/2006/relationships/hyperlink" Target="https://www.ai-in-education.co.uk/resources/embracing-ai-for-enhanced-teaching-and-wellbeing-a-case-study-at-basingstoke-college-of-technology" TargetMode="External"/><Relationship Id="rId10" Type="http://schemas.openxmlformats.org/officeDocument/2006/relationships/hyperlink" Target="https://hwb.uwtsd.ac.uk/pages/academic-support/deallusrwyddartiffisial_artificialintelligence" TargetMode="External"/><Relationship Id="rId4" Type="http://schemas.openxmlformats.org/officeDocument/2006/relationships/hyperlink" Target="https://ssrn.com/abstract=3570130" TargetMode="External"/><Relationship Id="rId9" Type="http://schemas.openxmlformats.org/officeDocument/2006/relationships/hyperlink" Target="file:///Users/nataliedavies/Downloads/Academic_Quality_Handbook_2024-2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834CC-8A61-4090-9DBE-93D52EAF44AD}"/>
              </a:ext>
            </a:extLst>
          </p:cNvPr>
          <p:cNvSpPr>
            <a:spLocks noGrp="1"/>
          </p:cNvSpPr>
          <p:nvPr>
            <p:ph type="ctrTitle"/>
          </p:nvPr>
        </p:nvSpPr>
        <p:spPr/>
        <p:txBody>
          <a:bodyPr/>
          <a:lstStyle/>
          <a:p>
            <a:pPr algn="ctr"/>
            <a:r>
              <a:rPr lang="en-US" dirty="0"/>
              <a:t>ACTION RESEARCH POSTER</a:t>
            </a:r>
          </a:p>
        </p:txBody>
      </p:sp>
      <p:sp>
        <p:nvSpPr>
          <p:cNvPr id="3" name="Subtitle 2">
            <a:extLst>
              <a:ext uri="{FF2B5EF4-FFF2-40B4-BE49-F238E27FC236}">
                <a16:creationId xmlns:a16="http://schemas.microsoft.com/office/drawing/2014/main" id="{B7DA32C5-3464-1B04-C551-10F083185F97}"/>
              </a:ext>
            </a:extLst>
          </p:cNvPr>
          <p:cNvSpPr>
            <a:spLocks noGrp="1"/>
          </p:cNvSpPr>
          <p:nvPr>
            <p:ph type="subTitle" idx="1"/>
          </p:nvPr>
        </p:nvSpPr>
        <p:spPr>
          <a:xfrm>
            <a:off x="1507067" y="4245143"/>
            <a:ext cx="7766936" cy="624037"/>
          </a:xfrm>
        </p:spPr>
        <p:txBody>
          <a:bodyPr>
            <a:normAutofit lnSpcReduction="10000"/>
          </a:bodyPr>
          <a:lstStyle/>
          <a:p>
            <a:pPr algn="ct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An Investigation into The Impact AI is Having on the Assessment </a:t>
            </a:r>
            <a:r>
              <a:rPr lang="en-GB" kern="0" dirty="0">
                <a:latin typeface="Aptos" panose="020B0004020202020204" pitchFamily="34" charset="0"/>
                <a:ea typeface="Times New Roman" panose="02020603050405020304" pitchFamily="18" charset="0"/>
                <a:cs typeface="Times New Roman" panose="02020603050405020304" pitchFamily="18" charset="0"/>
              </a:rPr>
              <a:t>P</a:t>
            </a: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rocess in Post-16 </a:t>
            </a:r>
            <a:r>
              <a:rPr lang="en-GB" kern="0" dirty="0">
                <a:latin typeface="Aptos" panose="020B0004020202020204" pitchFamily="34" charset="0"/>
                <a:ea typeface="Times New Roman" panose="02020603050405020304" pitchFamily="18" charset="0"/>
                <a:cs typeface="Times New Roman" panose="02020603050405020304" pitchFamily="18" charset="0"/>
              </a:rPr>
              <a:t>E</a:t>
            </a: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ducation</a:t>
            </a:r>
            <a:endParaRPr lang="en-US" dirty="0"/>
          </a:p>
        </p:txBody>
      </p:sp>
      <p:sp>
        <p:nvSpPr>
          <p:cNvPr id="4" name="TextBox 3">
            <a:extLst>
              <a:ext uri="{FF2B5EF4-FFF2-40B4-BE49-F238E27FC236}">
                <a16:creationId xmlns:a16="http://schemas.microsoft.com/office/drawing/2014/main" id="{91455583-5A16-8857-F6ED-38BF4C672744}"/>
              </a:ext>
            </a:extLst>
          </p:cNvPr>
          <p:cNvSpPr txBox="1"/>
          <p:nvPr/>
        </p:nvSpPr>
        <p:spPr>
          <a:xfrm>
            <a:off x="9646920" y="6103620"/>
            <a:ext cx="2354580" cy="646331"/>
          </a:xfrm>
          <a:prstGeom prst="rect">
            <a:avLst/>
          </a:prstGeom>
          <a:noFill/>
        </p:spPr>
        <p:txBody>
          <a:bodyPr wrap="square" rtlCol="0">
            <a:spAutoFit/>
          </a:bodyPr>
          <a:lstStyle/>
          <a:p>
            <a:pPr algn="ctr"/>
            <a:r>
              <a:rPr lang="en-US" dirty="0">
                <a:solidFill>
                  <a:schemeClr val="tx1">
                    <a:lumMod val="50000"/>
                    <a:lumOff val="50000"/>
                  </a:schemeClr>
                </a:solidFill>
              </a:rPr>
              <a:t>Natalie Davies (2317650)</a:t>
            </a:r>
          </a:p>
        </p:txBody>
      </p:sp>
      <p:pic>
        <p:nvPicPr>
          <p:cNvPr id="10" name="Video 9">
            <a:extLst>
              <a:ext uri="{FF2B5EF4-FFF2-40B4-BE49-F238E27FC236}">
                <a16:creationId xmlns:a16="http://schemas.microsoft.com/office/drawing/2014/main" id="{94373D74-8A14-0FFD-222A-F21D70DCFCB9}"/>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26881831"/>
      </p:ext>
    </p:extLst>
  </p:cSld>
  <p:clrMapOvr>
    <a:masterClrMapping/>
  </p:clrMapOvr>
  <mc:AlternateContent xmlns:mc="http://schemas.openxmlformats.org/markup-compatibility/2006">
    <mc:Choice xmlns:p14="http://schemas.microsoft.com/office/powerpoint/2010/main" Requires="p14">
      <p:transition spd="slow" p14:dur="2000" advTm="22471"/>
    </mc:Choice>
    <mc:Fallback>
      <p:transition spd="slow" advTm="22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3BBB4-67CE-BC8F-4E4F-25D30C1654EC}"/>
              </a:ext>
            </a:extLst>
          </p:cNvPr>
          <p:cNvSpPr>
            <a:spLocks noGrp="1"/>
          </p:cNvSpPr>
          <p:nvPr>
            <p:ph type="title"/>
          </p:nvPr>
        </p:nvSpPr>
        <p:spPr>
          <a:xfrm>
            <a:off x="2849562" y="609600"/>
            <a:ext cx="6424440" cy="1320800"/>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F328526C-45F7-D0F4-81A8-942370C2CB46}"/>
              </a:ext>
            </a:extLst>
          </p:cNvPr>
          <p:cNvSpPr>
            <a:spLocks noGrp="1"/>
          </p:cNvSpPr>
          <p:nvPr>
            <p:ph idx="1"/>
          </p:nvPr>
        </p:nvSpPr>
        <p:spPr>
          <a:xfrm>
            <a:off x="2849562" y="2160589"/>
            <a:ext cx="6424440" cy="3880773"/>
          </a:xfrm>
        </p:spPr>
        <p:txBody>
          <a:bodyPr>
            <a:normAutofit/>
          </a:bodyPr>
          <a:lstStyle/>
          <a:p>
            <a:r>
              <a:rPr lang="en-US" b="1" dirty="0"/>
              <a:t>BACKGROUND AND CONTEXT- </a:t>
            </a:r>
            <a:r>
              <a:rPr lang="en-GB" kern="0">
                <a:effectLst/>
                <a:latin typeface="Aptos" panose="020B0004020202020204" pitchFamily="34" charset="0"/>
                <a:ea typeface="Times New Roman" panose="02020603050405020304" pitchFamily="18" charset="0"/>
                <a:cs typeface="Times New Roman" panose="02020603050405020304" pitchFamily="18" charset="0"/>
              </a:rPr>
              <a:t>Given </a:t>
            </a:r>
            <a:r>
              <a:rPr lang="en-GB" kern="0" dirty="0">
                <a:latin typeface="Aptos" panose="020B0004020202020204" pitchFamily="34" charset="0"/>
                <a:ea typeface="Times New Roman" panose="02020603050405020304" pitchFamily="18" charset="0"/>
                <a:cs typeface="Times New Roman" panose="02020603050405020304" pitchFamily="18" charset="0"/>
              </a:rPr>
              <a:t>AI’s</a:t>
            </a:r>
            <a:r>
              <a:rPr lang="en-GB" kern="0">
                <a:effectLst/>
                <a:latin typeface="Aptos" panose="020B0004020202020204" pitchFamily="34" charset="0"/>
                <a:ea typeface="Times New Roman" panose="02020603050405020304" pitchFamily="18" charset="0"/>
                <a:cs typeface="Times New Roman" panose="02020603050405020304" pitchFamily="18" charset="0"/>
              </a:rPr>
              <a:t> explosive arrival into the education system over the past five years or so, and the many discussions for and against its use within research, assessment and lesson planning etc, it is imperative that the research continues</a:t>
            </a:r>
            <a:r>
              <a:rPr lang="en-GB" dirty="0">
                <a:effectLst/>
                <a:latin typeface="Aptos" panose="020B0004020202020204" pitchFamily="34" charset="0"/>
              </a:rPr>
              <a:t> to assess, develop and inform these new ways of practice.</a:t>
            </a:r>
          </a:p>
          <a:p>
            <a:pPr marL="0" indent="0">
              <a:buNone/>
            </a:pPr>
            <a:endParaRPr lang="en-US" dirty="0"/>
          </a:p>
          <a:p>
            <a:r>
              <a:rPr lang="en-US" b="1" dirty="0"/>
              <a:t>AIMS OF THE INVESTIGATION-</a:t>
            </a:r>
            <a:r>
              <a:rPr lang="en-GB" b="1" kern="0" dirty="0">
                <a:latin typeface="Aptos" panose="020B0004020202020204" pitchFamily="34" charset="0"/>
                <a:cs typeface="Times New Roman" panose="02020603050405020304" pitchFamily="18" charset="0"/>
              </a:rPr>
              <a:t> </a:t>
            </a:r>
            <a:r>
              <a:rPr lang="en-GB" kern="0">
                <a:effectLst/>
                <a:latin typeface="Aptos" panose="020B0004020202020204" pitchFamily="34" charset="0"/>
                <a:ea typeface="Times New Roman" panose="02020603050405020304" pitchFamily="18" charset="0"/>
                <a:cs typeface="Times New Roman" panose="02020603050405020304" pitchFamily="18" charset="0"/>
              </a:rPr>
              <a:t>Understanding how AI influences assessment procedures will help inform best practice and future policy decision making, that balance emerging technology with maintaining the professional judgement of the teacher</a:t>
            </a:r>
            <a:r>
              <a:rPr lang="en-GB" kern="0">
                <a:latin typeface="Aptos" panose="020B0004020202020204" pitchFamily="34" charset="0"/>
                <a:ea typeface="Times New Roman" panose="02020603050405020304" pitchFamily="18" charset="0"/>
                <a:cs typeface="Times New Roman" panose="02020603050405020304" pitchFamily="18" charset="0"/>
              </a:rPr>
              <a:t>.</a:t>
            </a:r>
            <a:endParaRPr lang="en-US" dirty="0"/>
          </a:p>
        </p:txBody>
      </p:sp>
      <p:pic>
        <p:nvPicPr>
          <p:cNvPr id="5" name="Picture 4" descr="Complex maths formulae on a blackboard">
            <a:extLst>
              <a:ext uri="{FF2B5EF4-FFF2-40B4-BE49-F238E27FC236}">
                <a16:creationId xmlns:a16="http://schemas.microsoft.com/office/drawing/2014/main" id="{D570E8E6-3002-CC46-91F4-7A10A0BE6CE2}"/>
              </a:ext>
            </a:extLst>
          </p:cNvPr>
          <p:cNvPicPr>
            <a:picLocks noChangeAspect="1"/>
          </p:cNvPicPr>
          <p:nvPr/>
        </p:nvPicPr>
        <p:blipFill>
          <a:blip r:embed="rId5"/>
          <a:srcRect l="46100" r="24839"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pic>
        <p:nvPicPr>
          <p:cNvPr id="10" name="Video 9">
            <a:extLst>
              <a:ext uri="{FF2B5EF4-FFF2-40B4-BE49-F238E27FC236}">
                <a16:creationId xmlns:a16="http://schemas.microsoft.com/office/drawing/2014/main" id="{F714557D-3016-F3FA-6B5C-0D3C1BFB3AD0}"/>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4389749"/>
      </p:ext>
    </p:extLst>
  </p:cSld>
  <p:clrMapOvr>
    <a:masterClrMapping/>
  </p:clrMapOvr>
  <mc:AlternateContent xmlns:mc="http://schemas.openxmlformats.org/markup-compatibility/2006">
    <mc:Choice xmlns:p14="http://schemas.microsoft.com/office/powerpoint/2010/main" Requires="p14">
      <p:transition spd="slow" p14:dur="2000" advTm="41276"/>
    </mc:Choice>
    <mc:Fallback>
      <p:transition spd="slow" advTm="41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BB802-C4A6-6DDF-98C8-E448EEF49040}"/>
              </a:ext>
            </a:extLst>
          </p:cNvPr>
          <p:cNvSpPr>
            <a:spLocks noGrp="1"/>
          </p:cNvSpPr>
          <p:nvPr>
            <p:ph type="title"/>
          </p:nvPr>
        </p:nvSpPr>
        <p:spPr>
          <a:xfrm>
            <a:off x="643467" y="816638"/>
            <a:ext cx="3367359" cy="5224724"/>
          </a:xfrm>
        </p:spPr>
        <p:txBody>
          <a:bodyPr anchor="ctr">
            <a:normAutofit/>
          </a:bodyPr>
          <a:lstStyle/>
          <a:p>
            <a:r>
              <a:rPr lang="en-US" dirty="0"/>
              <a:t>Introduction continued….</a:t>
            </a:r>
          </a:p>
        </p:txBody>
      </p:sp>
      <p:sp>
        <p:nvSpPr>
          <p:cNvPr id="3" name="Content Placeholder 2">
            <a:extLst>
              <a:ext uri="{FF2B5EF4-FFF2-40B4-BE49-F238E27FC236}">
                <a16:creationId xmlns:a16="http://schemas.microsoft.com/office/drawing/2014/main" id="{403B9CAD-DD6C-754F-EEB5-B1E97CCC21B6}"/>
              </a:ext>
            </a:extLst>
          </p:cNvPr>
          <p:cNvSpPr>
            <a:spLocks noGrp="1"/>
          </p:cNvSpPr>
          <p:nvPr>
            <p:ph idx="1"/>
          </p:nvPr>
        </p:nvSpPr>
        <p:spPr>
          <a:xfrm>
            <a:off x="4654295" y="816638"/>
            <a:ext cx="4619706" cy="5224724"/>
          </a:xfrm>
        </p:spPr>
        <p:txBody>
          <a:bodyPr anchor="ctr">
            <a:normAutofit/>
          </a:bodyPr>
          <a:lstStyle/>
          <a:p>
            <a:pPr marL="342900" lvl="0" indent="-342900">
              <a:lnSpc>
                <a:spcPct val="90000"/>
              </a:lnSpc>
              <a:buFont typeface="Symbol" pitchFamily="2" charset="2"/>
              <a:buChar char=""/>
            </a:pPr>
            <a:r>
              <a:rPr lang="en-US" sz="1500" b="1" dirty="0"/>
              <a:t>RESEARCH QUESTIONS-</a:t>
            </a:r>
          </a:p>
          <a:p>
            <a:pPr marL="342900" lvl="0" indent="-342900">
              <a:lnSpc>
                <a:spcPct val="90000"/>
              </a:lnSpc>
              <a:buFont typeface="Symbol" pitchFamily="2" charset="2"/>
              <a:buChar char=""/>
            </a:pPr>
            <a:r>
              <a:rPr lang="en-GB" sz="1500" dirty="0">
                <a:effectLst/>
                <a:latin typeface="Aptos" panose="020B0004020202020204" pitchFamily="34" charset="0"/>
                <a:ea typeface="Times New Roman" panose="02020603050405020304" pitchFamily="18" charset="0"/>
              </a:rPr>
              <a:t>1) In which ways are AI driven assessment tools currently being used in post-16 education?  </a:t>
            </a:r>
          </a:p>
          <a:p>
            <a:pPr marL="342900" lvl="0" indent="-342900">
              <a:lnSpc>
                <a:spcPct val="90000"/>
              </a:lnSpc>
              <a:buFont typeface="Symbol" pitchFamily="2" charset="2"/>
              <a:buChar char=""/>
            </a:pPr>
            <a:endParaRPr lang="en-GB" sz="1500" dirty="0">
              <a:effectLst/>
              <a:latin typeface="Aptos" panose="020B0004020202020204" pitchFamily="34" charset="0"/>
              <a:ea typeface="Times New Roman" panose="02020603050405020304" pitchFamily="18" charset="0"/>
            </a:endParaRPr>
          </a:p>
          <a:p>
            <a:pPr marL="342900" lvl="0" indent="-342900">
              <a:lnSpc>
                <a:spcPct val="90000"/>
              </a:lnSpc>
              <a:buFont typeface="Symbol" pitchFamily="2" charset="2"/>
              <a:buChar char=""/>
            </a:pPr>
            <a:r>
              <a:rPr lang="en-GB" sz="1500" dirty="0">
                <a:effectLst/>
                <a:latin typeface="Aptos" panose="020B0004020202020204" pitchFamily="34" charset="0"/>
                <a:ea typeface="Times New Roman" panose="02020603050405020304" pitchFamily="18" charset="0"/>
              </a:rPr>
              <a:t>2) What advantages and challenges do teachers face when implementing AI-powered assessment tools into their practice?</a:t>
            </a:r>
          </a:p>
          <a:p>
            <a:pPr marL="342900" lvl="0" indent="-342900">
              <a:lnSpc>
                <a:spcPct val="90000"/>
              </a:lnSpc>
              <a:buFont typeface="Symbol" pitchFamily="2" charset="2"/>
              <a:buChar char=""/>
            </a:pPr>
            <a:endParaRPr lang="en-GB" sz="1500" dirty="0">
              <a:effectLst/>
              <a:latin typeface="Times New Roman" panose="02020603050405020304" pitchFamily="18" charset="0"/>
              <a:ea typeface="Times New Roman" panose="02020603050405020304" pitchFamily="18" charset="0"/>
            </a:endParaRPr>
          </a:p>
          <a:p>
            <a:pPr marL="342900" lvl="0" indent="-342900">
              <a:lnSpc>
                <a:spcPct val="90000"/>
              </a:lnSpc>
              <a:buFont typeface="Symbol" pitchFamily="2" charset="2"/>
              <a:buChar char=""/>
            </a:pPr>
            <a:r>
              <a:rPr lang="en-GB" sz="1500" dirty="0">
                <a:effectLst/>
                <a:latin typeface="Aptos" panose="020B0004020202020204" pitchFamily="34" charset="0"/>
                <a:ea typeface="Times New Roman" panose="02020603050405020304" pitchFamily="18" charset="0"/>
              </a:rPr>
              <a:t>3) What changes may be needed to ensure that AI assists, rather replaces the teacher within the assessment process?</a:t>
            </a:r>
          </a:p>
          <a:p>
            <a:pPr marL="0" indent="0">
              <a:lnSpc>
                <a:spcPct val="90000"/>
              </a:lnSpc>
              <a:buNone/>
            </a:pPr>
            <a:endParaRPr lang="en-US" sz="1500" dirty="0"/>
          </a:p>
          <a:p>
            <a:pPr>
              <a:lnSpc>
                <a:spcPct val="90000"/>
              </a:lnSpc>
            </a:pPr>
            <a:r>
              <a:rPr lang="en-US" sz="1500" b="1" dirty="0"/>
              <a:t>BRIEF INTRODUCTION OF THE CONTENT WITHIN THE REPORT</a:t>
            </a:r>
          </a:p>
          <a:p>
            <a:pPr>
              <a:lnSpc>
                <a:spcPct val="90000"/>
              </a:lnSpc>
            </a:pPr>
            <a:endParaRPr lang="en-US" sz="1500" dirty="0"/>
          </a:p>
        </p:txBody>
      </p:sp>
      <p:pic>
        <p:nvPicPr>
          <p:cNvPr id="5" name="Video 4">
            <a:extLst>
              <a:ext uri="{FF2B5EF4-FFF2-40B4-BE49-F238E27FC236}">
                <a16:creationId xmlns:a16="http://schemas.microsoft.com/office/drawing/2014/main" id="{1E89F600-48EC-A4E8-F4BE-F2759DC46283}"/>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6956220"/>
      </p:ext>
    </p:extLst>
  </p:cSld>
  <p:clrMapOvr>
    <a:masterClrMapping/>
  </p:clrMapOvr>
  <mc:AlternateContent xmlns:mc="http://schemas.openxmlformats.org/markup-compatibility/2006">
    <mc:Choice xmlns:p14="http://schemas.microsoft.com/office/powerpoint/2010/main" Requires="p14">
      <p:transition spd="slow" p14:dur="2000" advTm="86744"/>
    </mc:Choice>
    <mc:Fallback>
      <p:transition spd="slow" advTm="86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D5960-8148-605B-FEAA-FE2AEE8B485F}"/>
              </a:ext>
            </a:extLst>
          </p:cNvPr>
          <p:cNvSpPr>
            <a:spLocks noGrp="1"/>
          </p:cNvSpPr>
          <p:nvPr>
            <p:ph type="title"/>
          </p:nvPr>
        </p:nvSpPr>
        <p:spPr>
          <a:xfrm>
            <a:off x="6090445" y="609600"/>
            <a:ext cx="3183556" cy="1320800"/>
          </a:xfrm>
        </p:spPr>
        <p:txBody>
          <a:bodyPr anchor="ctr">
            <a:normAutofit/>
          </a:bodyPr>
          <a:lstStyle/>
          <a:p>
            <a:r>
              <a:rPr lang="en-US" sz="3300"/>
              <a:t>METHODOLOGY</a:t>
            </a:r>
          </a:p>
        </p:txBody>
      </p:sp>
      <p:sp>
        <p:nvSpPr>
          <p:cNvPr id="3" name="Content Placeholder 2">
            <a:extLst>
              <a:ext uri="{FF2B5EF4-FFF2-40B4-BE49-F238E27FC236}">
                <a16:creationId xmlns:a16="http://schemas.microsoft.com/office/drawing/2014/main" id="{C3629C23-E67B-1C7E-9144-3D96AE9F1AEB}"/>
              </a:ext>
            </a:extLst>
          </p:cNvPr>
          <p:cNvSpPr>
            <a:spLocks noGrp="1"/>
          </p:cNvSpPr>
          <p:nvPr>
            <p:ph idx="1"/>
          </p:nvPr>
        </p:nvSpPr>
        <p:spPr>
          <a:xfrm>
            <a:off x="6094410" y="1930401"/>
            <a:ext cx="3521078" cy="4110962"/>
          </a:xfrm>
        </p:spPr>
        <p:txBody>
          <a:bodyPr>
            <a:normAutofit/>
          </a:bodyPr>
          <a:lstStyle/>
          <a:p>
            <a:pPr marL="0" indent="0">
              <a:lnSpc>
                <a:spcPct val="90000"/>
              </a:lnSpc>
              <a:buNone/>
            </a:pPr>
            <a:r>
              <a:rPr lang="en-US" sz="1300" b="1" dirty="0"/>
              <a:t>        ACTION RESEARCH PROCESS</a:t>
            </a:r>
          </a:p>
          <a:p>
            <a:pPr>
              <a:lnSpc>
                <a:spcPct val="90000"/>
              </a:lnSpc>
            </a:pPr>
            <a:endParaRPr lang="en-US" sz="1300" dirty="0"/>
          </a:p>
          <a:p>
            <a:pPr>
              <a:lnSpc>
                <a:spcPct val="90000"/>
              </a:lnSpc>
            </a:pPr>
            <a:r>
              <a:rPr lang="en-US" sz="1300" dirty="0"/>
              <a:t>What needs improving? Ideas from practice</a:t>
            </a:r>
          </a:p>
          <a:p>
            <a:pPr>
              <a:lnSpc>
                <a:spcPct val="90000"/>
              </a:lnSpc>
            </a:pPr>
            <a:r>
              <a:rPr lang="en-US" sz="1300" dirty="0"/>
              <a:t>What does the research say about it? Literature review/case studies</a:t>
            </a:r>
          </a:p>
          <a:p>
            <a:pPr>
              <a:lnSpc>
                <a:spcPct val="90000"/>
              </a:lnSpc>
            </a:pPr>
            <a:r>
              <a:rPr lang="en-US" sz="1300" dirty="0"/>
              <a:t>How can changes be made? Analysis of literature/reflection/Action plan</a:t>
            </a:r>
          </a:p>
          <a:p>
            <a:pPr>
              <a:lnSpc>
                <a:spcPct val="90000"/>
              </a:lnSpc>
            </a:pPr>
            <a:r>
              <a:rPr lang="en-US" sz="1300" dirty="0"/>
              <a:t>Implement the change</a:t>
            </a:r>
          </a:p>
          <a:p>
            <a:pPr>
              <a:lnSpc>
                <a:spcPct val="90000"/>
              </a:lnSpc>
            </a:pPr>
            <a:r>
              <a:rPr lang="en-US" sz="1300" dirty="0"/>
              <a:t>Observe/Review and assess the changes</a:t>
            </a:r>
          </a:p>
          <a:p>
            <a:pPr>
              <a:lnSpc>
                <a:spcPct val="90000"/>
              </a:lnSpc>
            </a:pPr>
            <a:r>
              <a:rPr lang="en-US" sz="1300" dirty="0"/>
              <a:t>Reflect on the changes</a:t>
            </a:r>
          </a:p>
          <a:p>
            <a:pPr>
              <a:lnSpc>
                <a:spcPct val="90000"/>
              </a:lnSpc>
            </a:pPr>
            <a:r>
              <a:rPr lang="en-US" sz="1300" dirty="0"/>
              <a:t>Revise plan/change</a:t>
            </a:r>
          </a:p>
          <a:p>
            <a:pPr marL="0" indent="0">
              <a:lnSpc>
                <a:spcPct val="90000"/>
              </a:lnSpc>
              <a:buNone/>
            </a:pPr>
            <a:r>
              <a:rPr lang="en-US" sz="1300" dirty="0"/>
              <a:t>                                            McAteer (2013)</a:t>
            </a:r>
          </a:p>
          <a:p>
            <a:pPr>
              <a:lnSpc>
                <a:spcPct val="90000"/>
              </a:lnSpc>
            </a:pPr>
            <a:endParaRPr lang="en-US" sz="1300" dirty="0"/>
          </a:p>
          <a:p>
            <a:pPr>
              <a:lnSpc>
                <a:spcPct val="90000"/>
              </a:lnSpc>
            </a:pPr>
            <a:endParaRPr lang="en-US" sz="1300" dirty="0"/>
          </a:p>
        </p:txBody>
      </p:sp>
      <p:pic>
        <p:nvPicPr>
          <p:cNvPr id="4" name="Picture 3">
            <a:extLst>
              <a:ext uri="{FF2B5EF4-FFF2-40B4-BE49-F238E27FC236}">
                <a16:creationId xmlns:a16="http://schemas.microsoft.com/office/drawing/2014/main" id="{E8CB1E00-5684-A365-A8A8-6DE91F5A09B7}"/>
              </a:ext>
            </a:extLst>
          </p:cNvPr>
          <p:cNvPicPr/>
          <p:nvPr/>
        </p:nvPicPr>
        <p:blipFill rotWithShape="1">
          <a:blip r:embed="rId5">
            <a:extLst>
              <a:ext uri="{28A0092B-C50C-407E-A947-70E740481C1C}">
                <a14:useLocalDpi xmlns:a14="http://schemas.microsoft.com/office/drawing/2010/main" val="0"/>
              </a:ext>
            </a:extLst>
          </a:blip>
          <a:srcRect t="1297" r="-1" b="10328"/>
          <a:stretch/>
        </p:blipFill>
        <p:spPr>
          <a:xfrm>
            <a:off x="976620" y="956846"/>
            <a:ext cx="5062993" cy="5084517"/>
          </a:xfrm>
          <a:prstGeom prst="rect">
            <a:avLst/>
          </a:prstGeom>
        </p:spPr>
      </p:pic>
      <p:pic>
        <p:nvPicPr>
          <p:cNvPr id="6" name="Video 5">
            <a:extLst>
              <a:ext uri="{FF2B5EF4-FFF2-40B4-BE49-F238E27FC236}">
                <a16:creationId xmlns:a16="http://schemas.microsoft.com/office/drawing/2014/main" id="{75F9A8E9-ADA0-007A-DE26-4619C4C3F7E7}"/>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78704966"/>
      </p:ext>
    </p:extLst>
  </p:cSld>
  <p:clrMapOvr>
    <a:masterClrMapping/>
  </p:clrMapOvr>
  <mc:AlternateContent xmlns:mc="http://schemas.openxmlformats.org/markup-compatibility/2006">
    <mc:Choice xmlns:p14="http://schemas.microsoft.com/office/powerpoint/2010/main" Requires="p14">
      <p:transition spd="slow" p14:dur="2000" advTm="60391"/>
    </mc:Choice>
    <mc:Fallback>
      <p:transition spd="slow" advTm="60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F6202-FA48-A9E6-6EE8-884257301BEF}"/>
              </a:ext>
            </a:extLst>
          </p:cNvPr>
          <p:cNvSpPr>
            <a:spLocks noGrp="1"/>
          </p:cNvSpPr>
          <p:nvPr>
            <p:ph type="title"/>
          </p:nvPr>
        </p:nvSpPr>
        <p:spPr>
          <a:xfrm>
            <a:off x="1286933" y="609600"/>
            <a:ext cx="10197494" cy="1099457"/>
          </a:xfrm>
        </p:spPr>
        <p:txBody>
          <a:bodyPr>
            <a:normAutofit/>
          </a:bodyPr>
          <a:lstStyle/>
          <a:p>
            <a:r>
              <a:rPr lang="en-US"/>
              <a:t>LITERATURE REVIEW/CASE STUDIES</a:t>
            </a:r>
            <a:endParaRPr lang="en-US" dirty="0"/>
          </a:p>
        </p:txBody>
      </p:sp>
      <p:sp>
        <p:nvSpPr>
          <p:cNvPr id="34" name="Isosceles Triangle 28">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5" name="Isosceles Triangle 30">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00A977EA-0D69-ABD3-E449-84E80220AE82}"/>
              </a:ext>
            </a:extLst>
          </p:cNvPr>
          <p:cNvGraphicFramePr>
            <a:graphicFrameLocks noGrp="1"/>
          </p:cNvGraphicFramePr>
          <p:nvPr>
            <p:ph idx="1"/>
            <p:extLst>
              <p:ext uri="{D42A27DB-BD31-4B8C-83A1-F6EECF244321}">
                <p14:modId xmlns:p14="http://schemas.microsoft.com/office/powerpoint/2010/main" val="143822387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Video 5">
            <a:extLst>
              <a:ext uri="{FF2B5EF4-FFF2-40B4-BE49-F238E27FC236}">
                <a16:creationId xmlns:a16="http://schemas.microsoft.com/office/drawing/2014/main" id="{5342B8C1-43CC-59EB-26F3-C55ADD5A859A}"/>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1986272"/>
      </p:ext>
    </p:extLst>
  </p:cSld>
  <p:clrMapOvr>
    <a:masterClrMapping/>
  </p:clrMapOvr>
  <mc:AlternateContent xmlns:mc="http://schemas.openxmlformats.org/markup-compatibility/2006">
    <mc:Choice xmlns:p14="http://schemas.microsoft.com/office/powerpoint/2010/main" Requires="p14">
      <p:transition spd="slow" p14:dur="2000" advTm="102910"/>
    </mc:Choice>
    <mc:Fallback>
      <p:transition spd="slow" advTm="102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37" name="Rectangle 103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9" name="Straight Connector 103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41" name="Straight Connector 104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04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7" name="Isosceles Triangle 104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51" name="Isosceles Triangle 105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53" name="Freeform: Shape 105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0DCBA9-8B3D-720D-601E-7DA52213DD7E}"/>
              </a:ext>
            </a:extLst>
          </p:cNvPr>
          <p:cNvSpPr>
            <a:spLocks noGrp="1"/>
          </p:cNvSpPr>
          <p:nvPr>
            <p:ph type="title"/>
          </p:nvPr>
        </p:nvSpPr>
        <p:spPr>
          <a:xfrm>
            <a:off x="7181723" y="609600"/>
            <a:ext cx="4512989" cy="2227730"/>
          </a:xfrm>
        </p:spPr>
        <p:txBody>
          <a:bodyPr anchor="ctr">
            <a:normAutofit/>
          </a:bodyPr>
          <a:lstStyle/>
          <a:p>
            <a:r>
              <a:rPr lang="en-US">
                <a:solidFill>
                  <a:srgbClr val="FFFFFF"/>
                </a:solidFill>
              </a:rPr>
              <a:t>EVIDENCE/DATA</a:t>
            </a:r>
          </a:p>
        </p:txBody>
      </p:sp>
      <p:pic>
        <p:nvPicPr>
          <p:cNvPr id="1030" name="Picture 6">
            <a:extLst>
              <a:ext uri="{FF2B5EF4-FFF2-40B4-BE49-F238E27FC236}">
                <a16:creationId xmlns:a16="http://schemas.microsoft.com/office/drawing/2014/main" id="{2DD06FA9-2E03-07FB-A0F1-00228B6F34E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92102" y="1428750"/>
            <a:ext cx="4808965" cy="394335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4B2565B-EB83-130D-871A-31A80F8EC2FE}"/>
              </a:ext>
            </a:extLst>
          </p:cNvPr>
          <p:cNvSpPr>
            <a:spLocks noGrp="1"/>
          </p:cNvSpPr>
          <p:nvPr>
            <p:ph idx="1"/>
          </p:nvPr>
        </p:nvSpPr>
        <p:spPr>
          <a:xfrm>
            <a:off x="7181725" y="2837329"/>
            <a:ext cx="4512988" cy="3317938"/>
          </a:xfrm>
        </p:spPr>
        <p:txBody>
          <a:bodyPr anchor="t">
            <a:normAutofit/>
          </a:bodyPr>
          <a:lstStyle/>
          <a:p>
            <a:r>
              <a:rPr lang="en-US">
                <a:solidFill>
                  <a:srgbClr val="FFFFFF"/>
                </a:solidFill>
              </a:rPr>
              <a:t>REFLECTIVE CYCLE (GIBBS, 1988)</a:t>
            </a:r>
          </a:p>
          <a:p>
            <a:pPr marL="0" indent="0">
              <a:buNone/>
            </a:pPr>
            <a:endParaRPr lang="en-US">
              <a:solidFill>
                <a:srgbClr val="FFFFFF"/>
              </a:solidFill>
            </a:endParaRPr>
          </a:p>
          <a:p>
            <a:r>
              <a:rPr lang="en-US">
                <a:solidFill>
                  <a:srgbClr val="FFFFFF"/>
                </a:solidFill>
              </a:rPr>
              <a:t>MAIN POINTS OF FOCUS FOR ANALYSIS</a:t>
            </a:r>
          </a:p>
          <a:p>
            <a:endParaRPr lang="en-US">
              <a:solidFill>
                <a:srgbClr val="FFFFFF"/>
              </a:solidFill>
            </a:endParaRPr>
          </a:p>
          <a:p>
            <a:endParaRPr lang="en-US">
              <a:solidFill>
                <a:srgbClr val="FFFFFF"/>
              </a:solidFill>
            </a:endParaRPr>
          </a:p>
        </p:txBody>
      </p:sp>
      <p:pic>
        <p:nvPicPr>
          <p:cNvPr id="6" name="Video 5">
            <a:extLst>
              <a:ext uri="{FF2B5EF4-FFF2-40B4-BE49-F238E27FC236}">
                <a16:creationId xmlns:a16="http://schemas.microsoft.com/office/drawing/2014/main" id="{AB167A59-8EFD-9CED-3625-D3586FCD386E}"/>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7559465"/>
      </p:ext>
    </p:extLst>
  </p:cSld>
  <p:clrMapOvr>
    <a:masterClrMapping/>
  </p:clrMapOvr>
  <mc:AlternateContent xmlns:mc="http://schemas.openxmlformats.org/markup-compatibility/2006">
    <mc:Choice xmlns:p14="http://schemas.microsoft.com/office/powerpoint/2010/main" Requires="p14">
      <p:transition spd="slow" p14:dur="2000" advTm="144914"/>
    </mc:Choice>
    <mc:Fallback>
      <p:transition spd="slow" advTm="144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2D81C-2FD1-AB62-A759-BAF1250D7CF0}"/>
              </a:ext>
            </a:extLst>
          </p:cNvPr>
          <p:cNvSpPr>
            <a:spLocks noGrp="1"/>
          </p:cNvSpPr>
          <p:nvPr>
            <p:ph type="title"/>
          </p:nvPr>
        </p:nvSpPr>
        <p:spPr/>
        <p:txBody>
          <a:bodyPr/>
          <a:lstStyle/>
          <a:p>
            <a:r>
              <a:rPr lang="en-US" dirty="0"/>
              <a:t>CONCLUSIONS</a:t>
            </a:r>
          </a:p>
        </p:txBody>
      </p:sp>
      <p:sp>
        <p:nvSpPr>
          <p:cNvPr id="3" name="Content Placeholder 2">
            <a:extLst>
              <a:ext uri="{FF2B5EF4-FFF2-40B4-BE49-F238E27FC236}">
                <a16:creationId xmlns:a16="http://schemas.microsoft.com/office/drawing/2014/main" id="{40AAB8EE-F9DD-FD56-9EB6-CB7A11050C36}"/>
              </a:ext>
            </a:extLst>
          </p:cNvPr>
          <p:cNvSpPr>
            <a:spLocks noGrp="1"/>
          </p:cNvSpPr>
          <p:nvPr>
            <p:ph idx="1"/>
          </p:nvPr>
        </p:nvSpPr>
        <p:spPr>
          <a:xfrm>
            <a:off x="82296" y="1356912"/>
            <a:ext cx="9555886" cy="5010241"/>
          </a:xfrm>
        </p:spPr>
        <p:txBody>
          <a:bodyPr>
            <a:normAutofit fontScale="77500" lnSpcReduction="20000"/>
          </a:bodyPr>
          <a:lstStyle/>
          <a:p>
            <a:pPr marL="0" indent="0" algn="just">
              <a:lnSpc>
                <a:spcPct val="120000"/>
              </a:lnSpc>
              <a:buNone/>
            </a:pPr>
            <a:r>
              <a:rPr lang="en-US" dirty="0"/>
              <a:t>     </a:t>
            </a:r>
            <a:r>
              <a:rPr lang="en-US" b="1" dirty="0"/>
              <a:t>SUMMERY OF INTERPRETION AND FINDINGS OF THE DATA- </a:t>
            </a:r>
          </a:p>
          <a:p>
            <a:pPr algn="just">
              <a:lnSpc>
                <a:spcPct val="150000"/>
              </a:lnSpc>
            </a:pPr>
            <a:r>
              <a:rPr lang="en-GB" sz="1800" dirty="0">
                <a:effectLst/>
                <a:latin typeface="Aptos" panose="020B0004020202020204" pitchFamily="34" charset="0"/>
                <a:ea typeface="Times New Roman" panose="02020603050405020304" pitchFamily="18" charset="0"/>
              </a:rPr>
              <a:t>To facilitate the continued introduction of AI into post-16 education then robust guidelines and policies must be formulated to safeguard both the teacher and the student from accusations of bias or academic misconduct. </a:t>
            </a:r>
          </a:p>
          <a:p>
            <a:pPr algn="just">
              <a:lnSpc>
                <a:spcPct val="150000"/>
              </a:lnSpc>
            </a:pPr>
            <a:r>
              <a:rPr lang="en-GB" sz="1800" dirty="0">
                <a:effectLst/>
                <a:latin typeface="Aptos" panose="020B0004020202020204" pitchFamily="34" charset="0"/>
                <a:ea typeface="Times New Roman" panose="02020603050405020304" pitchFamily="18" charset="0"/>
              </a:rPr>
              <a:t>To protect the academic as well as the educator even further with regards to the ethical issues surrounding AI in education, there is a requirement for institutional backing and defined regulatory systems that would address concerns about issues including, data privacy, bias, fairness academic misconduct.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ptos" panose="020B0004020202020204" pitchFamily="34" charset="0"/>
                <a:ea typeface="Times New Roman" panose="02020603050405020304" pitchFamily="18" charset="0"/>
              </a:rPr>
              <a:t>Finally, the implementation of AI should follow best practices which include transparency alongside teacher training and human-AI collaboration to keep educators in charge of assessment results, thus ensuring the need for the teacher’s professional judgement and maintaining the fundamental principles of teaching and learning.  </a:t>
            </a:r>
          </a:p>
          <a:p>
            <a:pPr algn="just">
              <a:lnSpc>
                <a:spcPct val="150000"/>
              </a:lnSpc>
            </a:pPr>
            <a:r>
              <a:rPr lang="en-GB" sz="1800" dirty="0">
                <a:effectLst/>
                <a:latin typeface="Aptos" panose="020B0004020202020204" pitchFamily="34" charset="0"/>
                <a:ea typeface="Times New Roman" panose="02020603050405020304" pitchFamily="18" charset="0"/>
              </a:rPr>
              <a:t>The main take homes from this research project poses the question of how equip teachers currently are at utilising AI within their assessment strategies?  </a:t>
            </a:r>
          </a:p>
          <a:p>
            <a:pPr algn="just">
              <a:lnSpc>
                <a:spcPct val="150000"/>
              </a:lnSpc>
            </a:pPr>
            <a:r>
              <a:rPr lang="en-GB" sz="1800" dirty="0">
                <a:effectLst/>
                <a:latin typeface="Aptos" panose="020B0004020202020204" pitchFamily="34" charset="0"/>
                <a:ea typeface="Times New Roman" panose="02020603050405020304" pitchFamily="18" charset="0"/>
              </a:rPr>
              <a:t>In a new age environment where technology is moving forward faster than ever before, educators must be able and willing to adapt their teacher practice to align with upcoming AI technology.  It is now a reality that these systems and tools are here to stay and are only going to increase in use and demand, therefore teachers must be ready to keep up to date with them and the students who are learning about these technologies quicker than anyone else. </a:t>
            </a:r>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6" name="Video 5">
            <a:extLst>
              <a:ext uri="{FF2B5EF4-FFF2-40B4-BE49-F238E27FC236}">
                <a16:creationId xmlns:a16="http://schemas.microsoft.com/office/drawing/2014/main" id="{BAA3A6EB-D557-F61B-DE28-5661B8F1CAA3}"/>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16923439"/>
      </p:ext>
    </p:extLst>
  </p:cSld>
  <p:clrMapOvr>
    <a:masterClrMapping/>
  </p:clrMapOvr>
  <mc:AlternateContent xmlns:mc="http://schemas.openxmlformats.org/markup-compatibility/2006">
    <mc:Choice xmlns:p14="http://schemas.microsoft.com/office/powerpoint/2010/main" Requires="p14">
      <p:transition spd="slow" p14:dur="2000" advTm="101066"/>
    </mc:Choice>
    <mc:Fallback>
      <p:transition spd="slow" advTm="101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0D684-3A75-B43A-D72F-CD60031CFA77}"/>
              </a:ext>
            </a:extLst>
          </p:cNvPr>
          <p:cNvSpPr>
            <a:spLocks noGrp="1"/>
          </p:cNvSpPr>
          <p:nvPr>
            <p:ph type="title"/>
          </p:nvPr>
        </p:nvSpPr>
        <p:spPr>
          <a:xfrm>
            <a:off x="1286933" y="609600"/>
            <a:ext cx="10197494" cy="1099457"/>
          </a:xfrm>
        </p:spPr>
        <p:txBody>
          <a:bodyPr>
            <a:normAutofit/>
          </a:bodyPr>
          <a:lstStyle/>
          <a:p>
            <a:r>
              <a:rPr lang="en-US"/>
              <a:t>RECOMMENDATIOS</a:t>
            </a:r>
            <a:endParaRPr lang="en-US" dirty="0"/>
          </a:p>
        </p:txBody>
      </p:sp>
      <p:graphicFrame>
        <p:nvGraphicFramePr>
          <p:cNvPr id="7" name="Content Placeholder 2">
            <a:extLst>
              <a:ext uri="{FF2B5EF4-FFF2-40B4-BE49-F238E27FC236}">
                <a16:creationId xmlns:a16="http://schemas.microsoft.com/office/drawing/2014/main" id="{48098C3E-0461-1432-5A23-408494B5E949}"/>
              </a:ext>
            </a:extLst>
          </p:cNvPr>
          <p:cNvGraphicFramePr>
            <a:graphicFrameLocks noGrp="1"/>
          </p:cNvGraphicFramePr>
          <p:nvPr>
            <p:ph idx="1"/>
            <p:extLst>
              <p:ext uri="{D42A27DB-BD31-4B8C-83A1-F6EECF244321}">
                <p14:modId xmlns:p14="http://schemas.microsoft.com/office/powerpoint/2010/main" val="294914063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Video 3">
            <a:extLst>
              <a:ext uri="{FF2B5EF4-FFF2-40B4-BE49-F238E27FC236}">
                <a16:creationId xmlns:a16="http://schemas.microsoft.com/office/drawing/2014/main" id="{3621B51C-E230-1104-E0BC-2E01ACC4F014}"/>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4105272"/>
      </p:ext>
    </p:extLst>
  </p:cSld>
  <p:clrMapOvr>
    <a:masterClrMapping/>
  </p:clrMapOvr>
  <mc:AlternateContent xmlns:mc="http://schemas.openxmlformats.org/markup-compatibility/2006">
    <mc:Choice xmlns:p14="http://schemas.microsoft.com/office/powerpoint/2010/main" Requires="p14">
      <p:transition spd="slow" p14:dur="2000" advTm="138424"/>
    </mc:Choice>
    <mc:Fallback>
      <p:transition spd="slow" advTm="138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AC368-6358-04A8-0316-4C749FDDFB0C}"/>
              </a:ext>
            </a:extLst>
          </p:cNvPr>
          <p:cNvSpPr>
            <a:spLocks noGrp="1"/>
          </p:cNvSpPr>
          <p:nvPr>
            <p:ph type="title"/>
          </p:nvPr>
        </p:nvSpPr>
        <p:spPr>
          <a:xfrm>
            <a:off x="653240" y="205839"/>
            <a:ext cx="8596668" cy="1320800"/>
          </a:xfrm>
        </p:spPr>
        <p:txBody>
          <a:bodyPr/>
          <a:lstStyle/>
          <a:p>
            <a:r>
              <a:rPr lang="en-US" dirty="0"/>
              <a:t>REFERENCES</a:t>
            </a:r>
          </a:p>
        </p:txBody>
      </p:sp>
      <p:sp>
        <p:nvSpPr>
          <p:cNvPr id="3" name="Content Placeholder 2">
            <a:extLst>
              <a:ext uri="{FF2B5EF4-FFF2-40B4-BE49-F238E27FC236}">
                <a16:creationId xmlns:a16="http://schemas.microsoft.com/office/drawing/2014/main" id="{238B9427-2892-9E13-85EF-52DB5C41E558}"/>
              </a:ext>
            </a:extLst>
          </p:cNvPr>
          <p:cNvSpPr>
            <a:spLocks noGrp="1"/>
          </p:cNvSpPr>
          <p:nvPr>
            <p:ph idx="1"/>
          </p:nvPr>
        </p:nvSpPr>
        <p:spPr>
          <a:xfrm>
            <a:off x="256228" y="831273"/>
            <a:ext cx="9390692" cy="5944431"/>
          </a:xfrm>
        </p:spPr>
        <p:txBody>
          <a:bodyPr>
            <a:normAutofit fontScale="62500" lnSpcReduction="20000"/>
          </a:bodyPr>
          <a:lstStyle/>
          <a:p>
            <a:endParaRPr lang="en-GB" sz="1800" dirty="0">
              <a:effectLst/>
              <a:latin typeface="Aptos" panose="020B0004020202020204" pitchFamily="34" charset="0"/>
              <a:ea typeface="Times New Roman" panose="02020603050405020304" pitchFamily="18" charset="0"/>
            </a:endParaRPr>
          </a:p>
          <a:p>
            <a:r>
              <a:rPr lang="en-GB" sz="1800" dirty="0" err="1">
                <a:effectLst/>
                <a:latin typeface="Aptos" panose="020B0004020202020204" pitchFamily="34" charset="0"/>
                <a:ea typeface="Times New Roman" panose="02020603050405020304" pitchFamily="18" charset="0"/>
              </a:rPr>
              <a:t>Abis</a:t>
            </a:r>
            <a:r>
              <a:rPr lang="en-GB" sz="1800" dirty="0">
                <a:effectLst/>
                <a:latin typeface="Aptos" panose="020B0004020202020204" pitchFamily="34" charset="0"/>
                <a:ea typeface="Times New Roman" panose="02020603050405020304" pitchFamily="18" charset="0"/>
              </a:rPr>
              <a:t>, S. and </a:t>
            </a:r>
            <a:r>
              <a:rPr lang="en-GB" sz="1800" dirty="0" err="1">
                <a:effectLst/>
                <a:latin typeface="Aptos" panose="020B0004020202020204" pitchFamily="34" charset="0"/>
                <a:ea typeface="Times New Roman" panose="02020603050405020304" pitchFamily="18" charset="0"/>
              </a:rPr>
              <a:t>Veldkamp</a:t>
            </a:r>
            <a:r>
              <a:rPr lang="en-GB" sz="1800" dirty="0">
                <a:effectLst/>
                <a:latin typeface="Aptos" panose="020B0004020202020204" pitchFamily="34" charset="0"/>
                <a:ea typeface="Times New Roman" panose="02020603050405020304" pitchFamily="18" charset="0"/>
              </a:rPr>
              <a:t>, L. (2020) ‘The Changing Economics of Knowledge Production’. </a:t>
            </a:r>
            <a:r>
              <a:rPr lang="en-GB" sz="1800" i="1" dirty="0">
                <a:effectLst/>
                <a:latin typeface="Aptos" panose="020B0004020202020204" pitchFamily="34" charset="0"/>
                <a:ea typeface="Times New Roman" panose="02020603050405020304" pitchFamily="18" charset="0"/>
              </a:rPr>
              <a:t>The Review of Financial Studies</a:t>
            </a:r>
            <a:r>
              <a:rPr lang="en-GB" sz="1800" dirty="0">
                <a:effectLst/>
                <a:latin typeface="Aptos" panose="020B0004020202020204" pitchFamily="34" charset="0"/>
                <a:ea typeface="Times New Roman" panose="02020603050405020304" pitchFamily="18" charset="0"/>
              </a:rPr>
              <a:t>. 37. 1. Available at: </a:t>
            </a:r>
            <a:r>
              <a:rPr lang="en-GB" sz="1800" u="sng" dirty="0">
                <a:solidFill>
                  <a:srgbClr val="467886"/>
                </a:solidFill>
                <a:effectLst/>
                <a:latin typeface="Aptos" panose="020B0004020202020204" pitchFamily="34" charset="0"/>
                <a:ea typeface="Times New Roman" panose="02020603050405020304" pitchFamily="18" charset="0"/>
                <a:hlinkClick r:id="rId4"/>
              </a:rPr>
              <a:t>https://ssrn.com/abstract=3570130</a:t>
            </a:r>
            <a:r>
              <a:rPr lang="en-GB" sz="1800" dirty="0">
                <a:effectLst/>
                <a:latin typeface="Aptos" panose="020B0004020202020204" pitchFamily="34" charset="0"/>
                <a:ea typeface="Times New Roman" panose="02020603050405020304" pitchFamily="18" charset="0"/>
              </a:rPr>
              <a:t> (Accessed on 31</a:t>
            </a:r>
            <a:r>
              <a:rPr lang="en-GB" sz="1800" baseline="30000" dirty="0">
                <a:effectLst/>
                <a:latin typeface="Aptos" panose="020B0004020202020204" pitchFamily="34" charset="0"/>
                <a:ea typeface="Times New Roman" panose="02020603050405020304" pitchFamily="18" charset="0"/>
              </a:rPr>
              <a:t>st</a:t>
            </a:r>
            <a:r>
              <a:rPr lang="en-GB" sz="1800" dirty="0">
                <a:effectLst/>
                <a:latin typeface="Aptos" panose="020B0004020202020204" pitchFamily="34" charset="0"/>
                <a:ea typeface="Times New Roman" panose="02020603050405020304" pitchFamily="18" charset="0"/>
              </a:rPr>
              <a:t> March 2025).</a:t>
            </a:r>
          </a:p>
          <a:p>
            <a:r>
              <a:rPr lang="en-GB" sz="1800" dirty="0">
                <a:effectLst/>
                <a:latin typeface="Aptos" panose="020B0004020202020204" pitchFamily="34" charset="0"/>
                <a:ea typeface="Times New Roman" panose="02020603050405020304" pitchFamily="18" charset="0"/>
              </a:rPr>
              <a:t>Carr, W. and </a:t>
            </a:r>
            <a:r>
              <a:rPr lang="en-GB" sz="1800" dirty="0" err="1">
                <a:effectLst/>
                <a:latin typeface="Aptos" panose="020B0004020202020204" pitchFamily="34" charset="0"/>
                <a:ea typeface="Times New Roman" panose="02020603050405020304" pitchFamily="18" charset="0"/>
              </a:rPr>
              <a:t>Kemmis</a:t>
            </a:r>
            <a:r>
              <a:rPr lang="en-GB" sz="1800" dirty="0">
                <a:effectLst/>
                <a:latin typeface="Aptos" panose="020B0004020202020204" pitchFamily="34" charset="0"/>
                <a:ea typeface="Times New Roman" panose="02020603050405020304" pitchFamily="18" charset="0"/>
              </a:rPr>
              <a:t>, S. (1986) </a:t>
            </a:r>
            <a:r>
              <a:rPr lang="en-GB" sz="1800" i="1" dirty="0">
                <a:effectLst/>
                <a:latin typeface="Aptos" panose="020B0004020202020204" pitchFamily="34" charset="0"/>
                <a:ea typeface="Times New Roman" panose="02020603050405020304" pitchFamily="18" charset="0"/>
              </a:rPr>
              <a:t>Becoming Critical: Education, Knowledge and Action Research</a:t>
            </a:r>
            <a:r>
              <a:rPr lang="en-GB" sz="1800" dirty="0">
                <a:effectLst/>
                <a:latin typeface="Aptos" panose="020B0004020202020204" pitchFamily="34" charset="0"/>
                <a:ea typeface="Times New Roman" panose="02020603050405020304" pitchFamily="18" charset="0"/>
              </a:rPr>
              <a:t>. London: Falmer Press.</a:t>
            </a:r>
          </a:p>
          <a:p>
            <a:r>
              <a:rPr lang="en-GB" sz="1800" dirty="0">
                <a:effectLst/>
                <a:latin typeface="Aptos" panose="020B0004020202020204" pitchFamily="34" charset="0"/>
                <a:ea typeface="Times New Roman" panose="02020603050405020304" pitchFamily="18" charset="0"/>
              </a:rPr>
              <a:t>Gibbs, G. (1988) </a:t>
            </a:r>
            <a:r>
              <a:rPr lang="en-GB" sz="1800" i="1" dirty="0">
                <a:effectLst/>
                <a:latin typeface="Aptos" panose="020B0004020202020204" pitchFamily="34" charset="0"/>
                <a:ea typeface="Times New Roman" panose="02020603050405020304" pitchFamily="18" charset="0"/>
              </a:rPr>
              <a:t>Learning by Doing: A guide to teaching and learning methods</a:t>
            </a:r>
            <a:r>
              <a:rPr lang="en-GB" sz="1800" dirty="0">
                <a:effectLst/>
                <a:latin typeface="Aptos" panose="020B0004020202020204" pitchFamily="34" charset="0"/>
                <a:ea typeface="Times New Roman" panose="02020603050405020304" pitchFamily="18" charset="0"/>
              </a:rPr>
              <a:t>. Oxford: Oxford Polytechnic.</a:t>
            </a:r>
          </a:p>
          <a:p>
            <a:r>
              <a:rPr lang="en-GB" sz="1800" dirty="0">
                <a:effectLst/>
                <a:latin typeface="Aptos" panose="020B0004020202020204" pitchFamily="34" charset="0"/>
                <a:ea typeface="Times New Roman" panose="02020603050405020304" pitchFamily="18" charset="0"/>
              </a:rPr>
              <a:t>Hayden, S. (2024) Embracing AI for Enhanced Teaching and Wellbeing: A Case Study at Basingstoke College of Technology. AI in Education.  Available at: </a:t>
            </a:r>
            <a:r>
              <a:rPr lang="en-GB" sz="1800" u="sng" dirty="0">
                <a:solidFill>
                  <a:srgbClr val="467886"/>
                </a:solidFill>
                <a:effectLst/>
                <a:latin typeface="Aptos" panose="020B0004020202020204" pitchFamily="34" charset="0"/>
                <a:ea typeface="Times New Roman" panose="02020603050405020304" pitchFamily="18" charset="0"/>
                <a:hlinkClick r:id="rId5"/>
              </a:rPr>
              <a:t>https://www.ai-in-education.co.uk/resources/embracing-ai-for-enhanced-teaching-and-wellbeing-a-case-study-at-basingstoke-college-of-technology</a:t>
            </a:r>
            <a:r>
              <a:rPr lang="en-GB" sz="1800" dirty="0">
                <a:effectLst/>
                <a:latin typeface="Aptos" panose="020B0004020202020204" pitchFamily="34" charset="0"/>
                <a:ea typeface="Times New Roman" panose="02020603050405020304" pitchFamily="18" charset="0"/>
              </a:rPr>
              <a:t> (Accessed on 29th March 2025).</a:t>
            </a:r>
          </a:p>
          <a:p>
            <a:r>
              <a:rPr lang="en-GB" sz="1800" dirty="0">
                <a:effectLst/>
                <a:latin typeface="Aptos" panose="020B0004020202020204" pitchFamily="34" charset="0"/>
                <a:ea typeface="Times New Roman" panose="02020603050405020304" pitchFamily="18" charset="0"/>
              </a:rPr>
              <a:t>Hooda, M., Rana, C., Dahiya, O., Ali, R. and Hossain, M.  (2022) Artificial Intelligence for Assessment and Feedback to Enhance Student Success in Higher Education. </a:t>
            </a:r>
            <a:r>
              <a:rPr lang="en-GB" sz="1800" i="1" dirty="0">
                <a:effectLst/>
                <a:latin typeface="Aptos" panose="020B0004020202020204" pitchFamily="34" charset="0"/>
                <a:ea typeface="Times New Roman" panose="02020603050405020304" pitchFamily="18" charset="0"/>
              </a:rPr>
              <a:t>Mathematical Problems in Engineering, </a:t>
            </a:r>
            <a:r>
              <a:rPr lang="en-GB" sz="1800" b="1" dirty="0">
                <a:effectLst/>
                <a:latin typeface="Aptos" panose="020B0004020202020204" pitchFamily="34" charset="0"/>
                <a:ea typeface="Times New Roman" panose="02020603050405020304" pitchFamily="18" charset="0"/>
              </a:rPr>
              <a:t>2022.  </a:t>
            </a:r>
            <a:r>
              <a:rPr lang="en-GB" sz="1800" dirty="0">
                <a:effectLst/>
                <a:latin typeface="Aptos" panose="020B0004020202020204" pitchFamily="34" charset="0"/>
                <a:ea typeface="Times New Roman" panose="02020603050405020304" pitchFamily="18" charset="0"/>
              </a:rPr>
              <a:t>Available at: </a:t>
            </a:r>
            <a:r>
              <a:rPr lang="en-GB" sz="1800" u="sng" dirty="0">
                <a:solidFill>
                  <a:srgbClr val="467886"/>
                </a:solidFill>
                <a:effectLst/>
                <a:latin typeface="Aptos" panose="020B0004020202020204" pitchFamily="34" charset="0"/>
                <a:ea typeface="Times New Roman" panose="02020603050405020304" pitchFamily="18" charset="0"/>
                <a:hlinkClick r:id="rId6"/>
              </a:rPr>
              <a:t>https://www.proquest.com/docview/2664615789?accountid=130472&amp;parentSessionId=iXdvv%2F%2B20lXbjR%2BLZq3eUIdNz73CxwHKQLjWpnexxI4%3D&amp;pq-origsite=primo&amp;sourcetype=Scholarly%20Journals</a:t>
            </a:r>
            <a:r>
              <a:rPr lang="en-GB" sz="1800" dirty="0">
                <a:effectLst/>
                <a:latin typeface="Aptos" panose="020B0004020202020204" pitchFamily="34" charset="0"/>
                <a:ea typeface="Times New Roman" panose="02020603050405020304" pitchFamily="18" charset="0"/>
              </a:rPr>
              <a:t>. (Accessed on 15</a:t>
            </a:r>
            <a:r>
              <a:rPr lang="en-GB" sz="1800" baseline="30000" dirty="0">
                <a:effectLst/>
                <a:latin typeface="Aptos" panose="020B0004020202020204" pitchFamily="34" charset="0"/>
                <a:ea typeface="Times New Roman" panose="02020603050405020304" pitchFamily="18" charset="0"/>
              </a:rPr>
              <a:t>th</a:t>
            </a:r>
            <a:r>
              <a:rPr lang="en-GB" sz="1800" dirty="0">
                <a:effectLst/>
                <a:latin typeface="Aptos" panose="020B0004020202020204" pitchFamily="34" charset="0"/>
                <a:ea typeface="Times New Roman" panose="02020603050405020304" pitchFamily="18" charset="0"/>
              </a:rPr>
              <a:t> March 2025)</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Aptos" panose="020B0004020202020204" pitchFamily="34" charset="0"/>
                <a:ea typeface="Times New Roman" panose="02020603050405020304" pitchFamily="18" charset="0"/>
              </a:rPr>
              <a:t>Hopfenbeck</a:t>
            </a:r>
            <a:r>
              <a:rPr lang="en-GB" sz="1800" dirty="0">
                <a:effectLst/>
                <a:latin typeface="Aptos" panose="020B0004020202020204" pitchFamily="34" charset="0"/>
                <a:ea typeface="Times New Roman" panose="02020603050405020304" pitchFamily="18" charset="0"/>
              </a:rPr>
              <a:t>, T. Zhang, Z. Sun, S. Robertson, P. and McGrane, J. (2023) Challenges and opportunities for classroom based formative assessment and AI: a perspective article. </a:t>
            </a:r>
            <a:r>
              <a:rPr lang="en-GB" sz="1800" i="1" dirty="0">
                <a:effectLst/>
                <a:latin typeface="Aptos" panose="020B0004020202020204" pitchFamily="34" charset="0"/>
                <a:ea typeface="Times New Roman" panose="02020603050405020304" pitchFamily="18" charset="0"/>
              </a:rPr>
              <a:t>Frontiers in Education.</a:t>
            </a:r>
            <a:r>
              <a:rPr lang="en-GB" sz="1800" dirty="0">
                <a:effectLst/>
                <a:latin typeface="Aptos" panose="020B0004020202020204" pitchFamily="34" charset="0"/>
                <a:ea typeface="Times New Roman" panose="02020603050405020304" pitchFamily="18" charset="0"/>
              </a:rPr>
              <a:t> 8. Available at: </a:t>
            </a:r>
            <a:r>
              <a:rPr lang="en-GB" sz="1800" u="sng" dirty="0">
                <a:solidFill>
                  <a:srgbClr val="467886"/>
                </a:solidFill>
                <a:effectLst/>
                <a:latin typeface="Aptos" panose="020B0004020202020204" pitchFamily="34" charset="0"/>
                <a:ea typeface="Times New Roman" panose="02020603050405020304" pitchFamily="18" charset="0"/>
                <a:hlinkClick r:id="rId7"/>
              </a:rPr>
              <a:t>https://www.frontiersin.org/journals/education/articles/10.3389/feduc.2023.1270700/full</a:t>
            </a:r>
            <a:r>
              <a:rPr lang="en-GB" sz="1800" dirty="0">
                <a:effectLst/>
                <a:latin typeface="Aptos" panose="020B0004020202020204" pitchFamily="34" charset="0"/>
                <a:ea typeface="Times New Roman" panose="02020603050405020304" pitchFamily="18" charset="0"/>
              </a:rPr>
              <a:t> Accessed on (20th March, 2025).</a:t>
            </a:r>
          </a:p>
          <a:p>
            <a:r>
              <a:rPr lang="en-GB" sz="1800" dirty="0" err="1">
                <a:effectLst/>
                <a:latin typeface="Aptos" panose="020B0004020202020204" pitchFamily="34" charset="0"/>
                <a:ea typeface="Times New Roman" panose="02020603050405020304" pitchFamily="18" charset="0"/>
              </a:rPr>
              <a:t>Kemmis</a:t>
            </a:r>
            <a:r>
              <a:rPr lang="en-GB" sz="1800" dirty="0">
                <a:effectLst/>
                <a:latin typeface="Aptos" panose="020B0004020202020204" pitchFamily="34" charset="0"/>
                <a:ea typeface="Times New Roman" panose="02020603050405020304" pitchFamily="18" charset="0"/>
              </a:rPr>
              <a:t>, S. and McTaggart, R. (1981) </a:t>
            </a:r>
            <a:r>
              <a:rPr lang="en-GB" sz="1800" i="1" dirty="0">
                <a:effectLst/>
                <a:latin typeface="Aptos" panose="020B0004020202020204" pitchFamily="34" charset="0"/>
                <a:ea typeface="Times New Roman" panose="02020603050405020304" pitchFamily="18" charset="0"/>
              </a:rPr>
              <a:t>The Action Research Planner</a:t>
            </a:r>
            <a:r>
              <a:rPr lang="en-GB" sz="1800" dirty="0">
                <a:effectLst/>
                <a:latin typeface="Aptos" panose="020B0004020202020204" pitchFamily="34" charset="0"/>
                <a:ea typeface="Times New Roman" panose="02020603050405020304" pitchFamily="18" charset="0"/>
              </a:rPr>
              <a:t>. Victoria: Deakin University Press. </a:t>
            </a:r>
          </a:p>
          <a:p>
            <a:r>
              <a:rPr lang="en-GB" sz="1800" dirty="0">
                <a:effectLst/>
                <a:latin typeface="Aptos" panose="020B0004020202020204" pitchFamily="34" charset="0"/>
                <a:ea typeface="Times New Roman" panose="02020603050405020304" pitchFamily="18" charset="0"/>
              </a:rPr>
              <a:t>McAteer, M. (2013). </a:t>
            </a:r>
            <a:r>
              <a:rPr lang="en-GB" sz="1800" i="1" dirty="0">
                <a:effectLst/>
                <a:latin typeface="Aptos" panose="020B0004020202020204" pitchFamily="34" charset="0"/>
                <a:ea typeface="Times New Roman" panose="02020603050405020304" pitchFamily="18" charset="0"/>
              </a:rPr>
              <a:t>Action Research in Education.</a:t>
            </a:r>
            <a:r>
              <a:rPr lang="en-GB" sz="1800" dirty="0">
                <a:effectLst/>
                <a:latin typeface="Aptos" panose="020B0004020202020204" pitchFamily="34" charset="0"/>
                <a:ea typeface="Times New Roman" panose="02020603050405020304" pitchFamily="18" charset="0"/>
              </a:rPr>
              <a:t> London: SAGE Publications Ltd. Available at: </a:t>
            </a:r>
            <a:r>
              <a:rPr lang="en-GB" sz="1800" u="sng" dirty="0">
                <a:solidFill>
                  <a:srgbClr val="467886"/>
                </a:solidFill>
                <a:effectLst/>
                <a:latin typeface="Aptos" panose="020B0004020202020204" pitchFamily="34" charset="0"/>
                <a:ea typeface="Times New Roman" panose="02020603050405020304" pitchFamily="18" charset="0"/>
                <a:hlinkClick r:id="rId8"/>
              </a:rPr>
              <a:t>https://doi.org/10.4135 /9781473913967</a:t>
            </a:r>
            <a:r>
              <a:rPr lang="en-GB" sz="1800" dirty="0">
                <a:effectLst/>
                <a:latin typeface="Aptos" panose="020B0004020202020204" pitchFamily="34" charset="0"/>
                <a:ea typeface="Times New Roman" panose="02020603050405020304" pitchFamily="18" charset="0"/>
              </a:rPr>
              <a:t> (Accessed on: 29th March 2025).</a:t>
            </a:r>
          </a:p>
          <a:p>
            <a:r>
              <a:rPr lang="en-GB" sz="1800" dirty="0">
                <a:effectLst/>
                <a:latin typeface="Aptos" panose="020B0004020202020204" pitchFamily="34" charset="0"/>
                <a:ea typeface="Times New Roman" panose="02020603050405020304" pitchFamily="18" charset="0"/>
              </a:rPr>
              <a:t>McNiff, J. and Whitehead, J. (2002) </a:t>
            </a:r>
            <a:r>
              <a:rPr lang="en-GB" sz="1800" i="1" dirty="0">
                <a:effectLst/>
                <a:latin typeface="Aptos" panose="020B0004020202020204" pitchFamily="34" charset="0"/>
                <a:ea typeface="Times New Roman" panose="02020603050405020304" pitchFamily="18" charset="0"/>
              </a:rPr>
              <a:t>Action Research: Principles and Practice</a:t>
            </a:r>
            <a:r>
              <a:rPr lang="en-GB" sz="1800" dirty="0">
                <a:effectLst/>
                <a:latin typeface="Aptos" panose="020B0004020202020204" pitchFamily="34" charset="0"/>
                <a:ea typeface="Times New Roman" panose="02020603050405020304" pitchFamily="18" charset="0"/>
              </a:rPr>
              <a:t>. 2nd </a:t>
            </a:r>
            <a:r>
              <a:rPr lang="en-GB" sz="1800" dirty="0" err="1">
                <a:effectLst/>
                <a:latin typeface="Aptos" panose="020B0004020202020204" pitchFamily="34" charset="0"/>
                <a:ea typeface="Times New Roman" panose="02020603050405020304" pitchFamily="18" charset="0"/>
              </a:rPr>
              <a:t>edn</a:t>
            </a:r>
            <a:r>
              <a:rPr lang="en-GB" sz="1800" dirty="0">
                <a:effectLst/>
                <a:latin typeface="Aptos" panose="020B0004020202020204" pitchFamily="34" charset="0"/>
                <a:ea typeface="Times New Roman" panose="02020603050405020304" pitchFamily="18" charset="0"/>
              </a:rPr>
              <a:t>. London: Routledge.</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ptos" panose="020B0004020202020204" pitchFamily="34" charset="0"/>
                <a:ea typeface="Times New Roman" panose="02020603050405020304" pitchFamily="18" charset="0"/>
              </a:rPr>
              <a:t>UWTSD. (2024) Academic Quality Handbook. Available at:  </a:t>
            </a:r>
            <a:r>
              <a:rPr lang="en-GB" sz="1800" u="sng" dirty="0">
                <a:solidFill>
                  <a:srgbClr val="467886"/>
                </a:solidFill>
                <a:effectLst/>
                <a:latin typeface="Aptos" panose="020B0004020202020204" pitchFamily="34" charset="0"/>
                <a:ea typeface="Times New Roman" panose="02020603050405020304" pitchFamily="18" charset="0"/>
                <a:hlinkClick r:id="rId9"/>
              </a:rPr>
              <a:t>file:///Users/nataliedavies/Downloads/Academic_Quality_Handbook_2024-25.pdf</a:t>
            </a:r>
            <a:r>
              <a:rPr lang="en-GB" sz="1800" dirty="0">
                <a:effectLst/>
                <a:latin typeface="Aptos" panose="020B0004020202020204" pitchFamily="34" charset="0"/>
                <a:ea typeface="Times New Roman" panose="02020603050405020304" pitchFamily="18" charset="0"/>
              </a:rPr>
              <a:t> (Accessed on 1st April 2025).</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ptos" panose="020B0004020202020204" pitchFamily="34" charset="0"/>
                <a:ea typeface="Times New Roman" panose="02020603050405020304" pitchFamily="18" charset="0"/>
              </a:rPr>
              <a:t>UWTSD. (2025) Artificial Intelligence. Available at: </a:t>
            </a:r>
            <a:r>
              <a:rPr lang="en-GB" sz="1800" u="sng" dirty="0">
                <a:solidFill>
                  <a:srgbClr val="467886"/>
                </a:solidFill>
                <a:effectLst/>
                <a:latin typeface="Aptos" panose="020B0004020202020204" pitchFamily="34" charset="0"/>
                <a:ea typeface="Times New Roman" panose="02020603050405020304" pitchFamily="18" charset="0"/>
                <a:hlinkClick r:id="rId10"/>
              </a:rPr>
              <a:t>https://hwb.uwtsd.ac.uk/pages/academic-support/deallusrwyddartiffisial_artificialintelligence</a:t>
            </a:r>
            <a:r>
              <a:rPr lang="en-GB" sz="1800" dirty="0">
                <a:effectLst/>
                <a:latin typeface="Aptos" panose="020B0004020202020204" pitchFamily="34" charset="0"/>
                <a:ea typeface="Times New Roman" panose="02020603050405020304" pitchFamily="18" charset="0"/>
              </a:rPr>
              <a:t> (Accessed on 1st April 2025).</a:t>
            </a:r>
          </a:p>
          <a:p>
            <a:r>
              <a:rPr lang="en-GB" sz="1800" dirty="0">
                <a:effectLst/>
                <a:latin typeface="Aptos" panose="020B0004020202020204" pitchFamily="34" charset="0"/>
                <a:ea typeface="Times New Roman" panose="02020603050405020304" pitchFamily="18" charset="0"/>
              </a:rPr>
              <a:t>UWTSD. (2025) Library and Learning Resources. Available at: </a:t>
            </a:r>
            <a:r>
              <a:rPr lang="en-GB" sz="1800" u="sng" dirty="0">
                <a:solidFill>
                  <a:srgbClr val="467886"/>
                </a:solidFill>
                <a:effectLst/>
                <a:latin typeface="Aptos" panose="020B0004020202020204" pitchFamily="34" charset="0"/>
                <a:ea typeface="Times New Roman" panose="02020603050405020304" pitchFamily="18" charset="0"/>
                <a:hlinkClick r:id="rId11"/>
              </a:rPr>
              <a:t>https://librarysearch.uwtsd.ac.uk/discovery/search?vid=44WHELF_UWTSD:44WHELF_UWTSD_VU1</a:t>
            </a:r>
            <a:r>
              <a:rPr lang="en-GB" sz="1800" dirty="0">
                <a:effectLst/>
                <a:latin typeface="Aptos" panose="020B0004020202020204" pitchFamily="34" charset="0"/>
                <a:ea typeface="Times New Roman" panose="02020603050405020304" pitchFamily="18" charset="0"/>
              </a:rPr>
              <a:t> (Accessed on 31</a:t>
            </a:r>
            <a:r>
              <a:rPr lang="en-GB" sz="1800" baseline="30000" dirty="0">
                <a:effectLst/>
                <a:latin typeface="Aptos" panose="020B0004020202020204" pitchFamily="34" charset="0"/>
                <a:ea typeface="Times New Roman" panose="02020603050405020304" pitchFamily="18" charset="0"/>
              </a:rPr>
              <a:t>st</a:t>
            </a:r>
            <a:r>
              <a:rPr lang="en-GB" sz="1800" dirty="0">
                <a:effectLst/>
                <a:latin typeface="Aptos" panose="020B0004020202020204" pitchFamily="34" charset="0"/>
                <a:ea typeface="Times New Roman" panose="02020603050405020304" pitchFamily="18" charset="0"/>
              </a:rPr>
              <a:t> March, 2025).</a:t>
            </a:r>
          </a:p>
          <a:p>
            <a:r>
              <a:rPr lang="en-GB" sz="1800" dirty="0">
                <a:effectLst/>
                <a:latin typeface="Aptos" panose="020B0004020202020204" pitchFamily="34" charset="0"/>
                <a:ea typeface="Times New Roman" panose="02020603050405020304" pitchFamily="18" charset="0"/>
              </a:rPr>
              <a:t>Zhan, S. and Wang, L. (2024) Integrating Generative AI in Higher Education: Challenges, Opportunities, and Innovations in Assessment Practices within Electrical Engineering. </a:t>
            </a:r>
            <a:r>
              <a:rPr lang="en-GB" sz="1800" i="1" dirty="0">
                <a:effectLst/>
                <a:latin typeface="Aptos" panose="020B0004020202020204" pitchFamily="34" charset="0"/>
                <a:ea typeface="Times New Roman" panose="02020603050405020304" pitchFamily="18" charset="0"/>
              </a:rPr>
              <a:t>Education Research and Perspectives. </a:t>
            </a:r>
            <a:r>
              <a:rPr lang="en-GB" sz="1800" dirty="0">
                <a:effectLst/>
                <a:latin typeface="Aptos" panose="020B0004020202020204" pitchFamily="34" charset="0"/>
                <a:ea typeface="Times New Roman" panose="02020603050405020304" pitchFamily="18" charset="0"/>
              </a:rPr>
              <a:t>51, pp. 55-81. Available at: </a:t>
            </a:r>
            <a:r>
              <a:rPr lang="en-GB" sz="1800" u="sng" dirty="0">
                <a:solidFill>
                  <a:srgbClr val="467886"/>
                </a:solidFill>
                <a:effectLst/>
                <a:latin typeface="Aptos" panose="020B0004020202020204" pitchFamily="34" charset="0"/>
                <a:ea typeface="Times New Roman" panose="02020603050405020304" pitchFamily="18" charset="0"/>
                <a:hlinkClick r:id="rId12"/>
              </a:rPr>
              <a:t>https://www.proquest.com/docview/3159496338?accountid=130472&amp;parentSessionId=1HgXQ%2BWRuC2whs7kioRynq7UOlDUkW24WBo%2BTBYwqjc%3D&amp;pq-origsite=primo&amp;sourcetype=Scholarly%20Journals</a:t>
            </a:r>
            <a:r>
              <a:rPr lang="en-GB" sz="1800" dirty="0">
                <a:effectLst/>
                <a:latin typeface="Aptos" panose="020B0004020202020204" pitchFamily="34" charset="0"/>
                <a:ea typeface="Times New Roman" panose="02020603050405020304" pitchFamily="18" charset="0"/>
              </a:rPr>
              <a:t> (Accessed on 30</a:t>
            </a:r>
            <a:r>
              <a:rPr lang="en-GB" sz="1800" baseline="30000" dirty="0">
                <a:effectLst/>
                <a:latin typeface="Aptos" panose="020B0004020202020204" pitchFamily="34" charset="0"/>
                <a:ea typeface="Times New Roman" panose="02020603050405020304" pitchFamily="18" charset="0"/>
              </a:rPr>
              <a:t>th</a:t>
            </a:r>
            <a:r>
              <a:rPr lang="en-GB" sz="1800" dirty="0">
                <a:effectLst/>
                <a:latin typeface="Aptos" panose="020B0004020202020204" pitchFamily="34" charset="0"/>
                <a:ea typeface="Times New Roman" panose="02020603050405020304" pitchFamily="18" charset="0"/>
              </a:rPr>
              <a:t> March 2025).</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5" name="Video 4">
            <a:extLst>
              <a:ext uri="{FF2B5EF4-FFF2-40B4-BE49-F238E27FC236}">
                <a16:creationId xmlns:a16="http://schemas.microsoft.com/office/drawing/2014/main" id="{8C98A489-5402-8CAD-ADDD-D95140150434}"/>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3"/>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57681733"/>
      </p:ext>
    </p:extLst>
  </p:cSld>
  <p:clrMapOvr>
    <a:masterClrMapping/>
  </p:clrMapOvr>
  <mc:AlternateContent xmlns:mc="http://schemas.openxmlformats.org/markup-compatibility/2006">
    <mc:Choice xmlns:p14="http://schemas.microsoft.com/office/powerpoint/2010/main" Requires="p14">
      <p:transition spd="slow" p14:dur="2000" advTm="9300"/>
    </mc:Choice>
    <mc:Fallback>
      <p:transition spd="slow" advTm="9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2680</TotalTime>
  <Words>3736</Words>
  <Application>Microsoft Macintosh PowerPoint</Application>
  <PresentationFormat>Widescreen</PresentationFormat>
  <Paragraphs>130</Paragraphs>
  <Slides>9</Slides>
  <Notes>8</Notes>
  <HiddenSlides>0</HiddenSlides>
  <MMClips>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Arial</vt:lpstr>
      <vt:lpstr>Symbol</vt:lpstr>
      <vt:lpstr>Times New Roman</vt:lpstr>
      <vt:lpstr>Trebuchet MS</vt:lpstr>
      <vt:lpstr>Wingdings 3</vt:lpstr>
      <vt:lpstr>Facet</vt:lpstr>
      <vt:lpstr>ACTION RESEARCH POSTER</vt:lpstr>
      <vt:lpstr>INTRODUCTION</vt:lpstr>
      <vt:lpstr>Introduction continued….</vt:lpstr>
      <vt:lpstr>METHODOLOGY</vt:lpstr>
      <vt:lpstr>LITERATURE REVIEW/CASE STUDIES</vt:lpstr>
      <vt:lpstr>EVIDENCE/DATA</vt:lpstr>
      <vt:lpstr>CONCLUSIONS</vt:lpstr>
      <vt:lpstr>RECOMMENDATIOS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DAVIES N. (446704)</dc:creator>
  <cp:lastModifiedBy>DAVIES N. (446704)</cp:lastModifiedBy>
  <cp:revision>18</cp:revision>
  <dcterms:created xsi:type="dcterms:W3CDTF">2025-04-02T09:55:27Z</dcterms:created>
  <dcterms:modified xsi:type="dcterms:W3CDTF">2025-04-07T13:40:36Z</dcterms:modified>
</cp:coreProperties>
</file>