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56" r:id="rId2"/>
    <p:sldId id="410" r:id="rId3"/>
    <p:sldId id="415" r:id="rId4"/>
    <p:sldId id="414" r:id="rId5"/>
    <p:sldId id="473" r:id="rId6"/>
    <p:sldId id="474" r:id="rId7"/>
    <p:sldId id="476" r:id="rId8"/>
    <p:sldId id="481" r:id="rId9"/>
  </p:sldIdLst>
  <p:sldSz cx="12192000" cy="6858000"/>
  <p:notesSz cx="6858000" cy="9144000"/>
  <p:embeddedFontLst>
    <p:embeddedFont>
      <p:font typeface="Calibri" panose="020F0502020204030204" pitchFamily="34" charset="0"/>
      <p:regular r:id="rId11"/>
      <p:bold r:id="rId12"/>
      <p:italic r:id="rId13"/>
      <p:boldItalic r:id="rId14"/>
    </p:embeddedFont>
    <p:embeddedFont>
      <p:font typeface="Calibri Light" panose="020F0302020204030204" pitchFamily="34" charset="0"/>
      <p:regular r:id="rId15"/>
      <p: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985" autoAdjust="0"/>
  </p:normalViewPr>
  <p:slideViewPr>
    <p:cSldViewPr snapToGrid="0">
      <p:cViewPr varScale="1">
        <p:scale>
          <a:sx n="52" d="100"/>
          <a:sy n="52" d="100"/>
        </p:scale>
        <p:origin x="14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BE1A06-41F2-47B1-8E62-747190898A1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B788130-F890-48FA-973A-DEF3AFC3684E}">
      <dgm:prSet/>
      <dgm:spPr/>
      <dgm:t>
        <a:bodyPr/>
        <a:lstStyle/>
        <a:p>
          <a:r>
            <a:rPr lang="en-GB" dirty="0"/>
            <a:t>Research carried out for Her Majesty’s Inspectorate of Constabulary and Fire &amp; Rescue Services (HMICFRS) prepared July 2018 released January 2019.</a:t>
          </a:r>
          <a:endParaRPr lang="en-US" dirty="0"/>
        </a:p>
      </dgm:t>
    </dgm:pt>
    <dgm:pt modelId="{364B7236-038B-44F0-88D4-A5A1A5A46A57}" type="parTrans" cxnId="{45D48BED-E9C7-4AF9-9FC6-CCF9CBC313E9}">
      <dgm:prSet/>
      <dgm:spPr/>
      <dgm:t>
        <a:bodyPr/>
        <a:lstStyle/>
        <a:p>
          <a:endParaRPr lang="en-US"/>
        </a:p>
      </dgm:t>
    </dgm:pt>
    <dgm:pt modelId="{52082C3F-7B30-4E2D-8A75-CB8C64EDDCC5}" type="sibTrans" cxnId="{45D48BED-E9C7-4AF9-9FC6-CCF9CBC313E9}">
      <dgm:prSet/>
      <dgm:spPr/>
      <dgm:t>
        <a:bodyPr/>
        <a:lstStyle/>
        <a:p>
          <a:endParaRPr lang="en-US"/>
        </a:p>
      </dgm:t>
    </dgm:pt>
    <dgm:pt modelId="{DC8EC950-96D6-44DD-AD51-28532ED7D97C}">
      <dgm:prSet/>
      <dgm:spPr/>
      <dgm:t>
        <a:bodyPr/>
        <a:lstStyle/>
        <a:p>
          <a:r>
            <a:rPr lang="en-GB"/>
            <a:t>Covers publics views &amp; experiences of policing </a:t>
          </a:r>
          <a:endParaRPr lang="en-US"/>
        </a:p>
      </dgm:t>
    </dgm:pt>
    <dgm:pt modelId="{EB156A97-7E7F-45B1-B792-A92A408EC3C3}" type="parTrans" cxnId="{7A5EF31A-F9D2-4038-A533-0D063B33CC36}">
      <dgm:prSet/>
      <dgm:spPr/>
      <dgm:t>
        <a:bodyPr/>
        <a:lstStyle/>
        <a:p>
          <a:endParaRPr lang="en-US"/>
        </a:p>
      </dgm:t>
    </dgm:pt>
    <dgm:pt modelId="{1A389490-5417-4D28-BE8C-8A8A551C8F0F}" type="sibTrans" cxnId="{7A5EF31A-F9D2-4038-A533-0D063B33CC36}">
      <dgm:prSet/>
      <dgm:spPr/>
      <dgm:t>
        <a:bodyPr/>
        <a:lstStyle/>
        <a:p>
          <a:endParaRPr lang="en-US"/>
        </a:p>
      </dgm:t>
    </dgm:pt>
    <dgm:pt modelId="{D311A7E2-4216-4DF5-83C2-A53F7E7150E9}">
      <dgm:prSet/>
      <dgm:spPr/>
      <dgm:t>
        <a:bodyPr/>
        <a:lstStyle/>
        <a:p>
          <a:r>
            <a:rPr lang="en-GB"/>
            <a:t>Inclusiveness &amp; Professional working ensures that public are confident </a:t>
          </a:r>
          <a:endParaRPr lang="en-US"/>
        </a:p>
      </dgm:t>
    </dgm:pt>
    <dgm:pt modelId="{66B06726-E5EB-4850-A16C-8BB9C79264F8}" type="parTrans" cxnId="{F37C448C-54E8-4758-B241-3B7E7E14909D}">
      <dgm:prSet/>
      <dgm:spPr/>
      <dgm:t>
        <a:bodyPr/>
        <a:lstStyle/>
        <a:p>
          <a:endParaRPr lang="en-US"/>
        </a:p>
      </dgm:t>
    </dgm:pt>
    <dgm:pt modelId="{53097449-16E6-4790-AB48-DB3463C66338}" type="sibTrans" cxnId="{F37C448C-54E8-4758-B241-3B7E7E14909D}">
      <dgm:prSet/>
      <dgm:spPr/>
      <dgm:t>
        <a:bodyPr/>
        <a:lstStyle/>
        <a:p>
          <a:endParaRPr lang="en-US"/>
        </a:p>
      </dgm:t>
    </dgm:pt>
    <dgm:pt modelId="{0EA0B569-E9DE-4732-ADC4-CBF6914FAC74}">
      <dgm:prSet/>
      <dgm:spPr/>
      <dgm:t>
        <a:bodyPr/>
        <a:lstStyle/>
        <a:p>
          <a:r>
            <a:rPr lang="en-GB"/>
            <a:t>Consisted of 17,043 public questionnaires</a:t>
          </a:r>
          <a:endParaRPr lang="en-US"/>
        </a:p>
      </dgm:t>
    </dgm:pt>
    <dgm:pt modelId="{2744BF0C-E6A9-40A6-A104-011364D28965}" type="parTrans" cxnId="{B405EAC9-3501-408C-9E62-C023A9A43EFE}">
      <dgm:prSet/>
      <dgm:spPr/>
      <dgm:t>
        <a:bodyPr/>
        <a:lstStyle/>
        <a:p>
          <a:endParaRPr lang="en-US"/>
        </a:p>
      </dgm:t>
    </dgm:pt>
    <dgm:pt modelId="{0394D19E-5E4E-49AE-81AB-E43B937F1FEC}" type="sibTrans" cxnId="{B405EAC9-3501-408C-9E62-C023A9A43EFE}">
      <dgm:prSet/>
      <dgm:spPr/>
      <dgm:t>
        <a:bodyPr/>
        <a:lstStyle/>
        <a:p>
          <a:endParaRPr lang="en-US"/>
        </a:p>
      </dgm:t>
    </dgm:pt>
    <dgm:pt modelId="{5658C5BA-CF9A-4D88-BDF9-20B2D6CC454A}" type="pres">
      <dgm:prSet presAssocID="{93BE1A06-41F2-47B1-8E62-747190898A19}" presName="linear" presStyleCnt="0">
        <dgm:presLayoutVars>
          <dgm:animLvl val="lvl"/>
          <dgm:resizeHandles val="exact"/>
        </dgm:presLayoutVars>
      </dgm:prSet>
      <dgm:spPr/>
    </dgm:pt>
    <dgm:pt modelId="{1EFAA8FF-FC9D-49B3-AEAA-1CB8467CB9CB}" type="pres">
      <dgm:prSet presAssocID="{BB788130-F890-48FA-973A-DEF3AFC3684E}" presName="parentText" presStyleLbl="node1" presStyleIdx="0" presStyleCnt="4">
        <dgm:presLayoutVars>
          <dgm:chMax val="0"/>
          <dgm:bulletEnabled val="1"/>
        </dgm:presLayoutVars>
      </dgm:prSet>
      <dgm:spPr/>
    </dgm:pt>
    <dgm:pt modelId="{AFADC7FE-CF6E-4079-BE0E-A8BBA38685EA}" type="pres">
      <dgm:prSet presAssocID="{52082C3F-7B30-4E2D-8A75-CB8C64EDDCC5}" presName="spacer" presStyleCnt="0"/>
      <dgm:spPr/>
    </dgm:pt>
    <dgm:pt modelId="{53FC4252-D178-4BEF-90AB-4D382ACDCCE5}" type="pres">
      <dgm:prSet presAssocID="{DC8EC950-96D6-44DD-AD51-28532ED7D97C}" presName="parentText" presStyleLbl="node1" presStyleIdx="1" presStyleCnt="4">
        <dgm:presLayoutVars>
          <dgm:chMax val="0"/>
          <dgm:bulletEnabled val="1"/>
        </dgm:presLayoutVars>
      </dgm:prSet>
      <dgm:spPr/>
    </dgm:pt>
    <dgm:pt modelId="{7C59425A-924D-4643-B4D8-2EBAC8298A94}" type="pres">
      <dgm:prSet presAssocID="{1A389490-5417-4D28-BE8C-8A8A551C8F0F}" presName="spacer" presStyleCnt="0"/>
      <dgm:spPr/>
    </dgm:pt>
    <dgm:pt modelId="{0882B943-D34B-4D19-B835-F2850AFA253C}" type="pres">
      <dgm:prSet presAssocID="{D311A7E2-4216-4DF5-83C2-A53F7E7150E9}" presName="parentText" presStyleLbl="node1" presStyleIdx="2" presStyleCnt="4">
        <dgm:presLayoutVars>
          <dgm:chMax val="0"/>
          <dgm:bulletEnabled val="1"/>
        </dgm:presLayoutVars>
      </dgm:prSet>
      <dgm:spPr/>
    </dgm:pt>
    <dgm:pt modelId="{EC6ABEE6-3E31-4AA2-A81C-307CE9303572}" type="pres">
      <dgm:prSet presAssocID="{53097449-16E6-4790-AB48-DB3463C66338}" presName="spacer" presStyleCnt="0"/>
      <dgm:spPr/>
    </dgm:pt>
    <dgm:pt modelId="{DF61B4AA-3562-4410-84D1-39ADC197EB20}" type="pres">
      <dgm:prSet presAssocID="{0EA0B569-E9DE-4732-ADC4-CBF6914FAC74}" presName="parentText" presStyleLbl="node1" presStyleIdx="3" presStyleCnt="4">
        <dgm:presLayoutVars>
          <dgm:chMax val="0"/>
          <dgm:bulletEnabled val="1"/>
        </dgm:presLayoutVars>
      </dgm:prSet>
      <dgm:spPr/>
    </dgm:pt>
  </dgm:ptLst>
  <dgm:cxnLst>
    <dgm:cxn modelId="{30F2BE02-107C-48A3-BD17-3A9B1471A48A}" type="presOf" srcId="{DC8EC950-96D6-44DD-AD51-28532ED7D97C}" destId="{53FC4252-D178-4BEF-90AB-4D382ACDCCE5}" srcOrd="0" destOrd="0" presId="urn:microsoft.com/office/officeart/2005/8/layout/vList2"/>
    <dgm:cxn modelId="{7A5EF31A-F9D2-4038-A533-0D063B33CC36}" srcId="{93BE1A06-41F2-47B1-8E62-747190898A19}" destId="{DC8EC950-96D6-44DD-AD51-28532ED7D97C}" srcOrd="1" destOrd="0" parTransId="{EB156A97-7E7F-45B1-B792-A92A408EC3C3}" sibTransId="{1A389490-5417-4D28-BE8C-8A8A551C8F0F}"/>
    <dgm:cxn modelId="{81544771-CB94-4ED6-BD23-AEE479B1E454}" type="presOf" srcId="{D311A7E2-4216-4DF5-83C2-A53F7E7150E9}" destId="{0882B943-D34B-4D19-B835-F2850AFA253C}" srcOrd="0" destOrd="0" presId="urn:microsoft.com/office/officeart/2005/8/layout/vList2"/>
    <dgm:cxn modelId="{F37C448C-54E8-4758-B241-3B7E7E14909D}" srcId="{93BE1A06-41F2-47B1-8E62-747190898A19}" destId="{D311A7E2-4216-4DF5-83C2-A53F7E7150E9}" srcOrd="2" destOrd="0" parTransId="{66B06726-E5EB-4850-A16C-8BB9C79264F8}" sibTransId="{53097449-16E6-4790-AB48-DB3463C66338}"/>
    <dgm:cxn modelId="{901970C3-3C74-41E8-B27A-733DE1D8C17C}" type="presOf" srcId="{93BE1A06-41F2-47B1-8E62-747190898A19}" destId="{5658C5BA-CF9A-4D88-BDF9-20B2D6CC454A}" srcOrd="0" destOrd="0" presId="urn:microsoft.com/office/officeart/2005/8/layout/vList2"/>
    <dgm:cxn modelId="{B405EAC9-3501-408C-9E62-C023A9A43EFE}" srcId="{93BE1A06-41F2-47B1-8E62-747190898A19}" destId="{0EA0B569-E9DE-4732-ADC4-CBF6914FAC74}" srcOrd="3" destOrd="0" parTransId="{2744BF0C-E6A9-40A6-A104-011364D28965}" sibTransId="{0394D19E-5E4E-49AE-81AB-E43B937F1FEC}"/>
    <dgm:cxn modelId="{45D48BED-E9C7-4AF9-9FC6-CCF9CBC313E9}" srcId="{93BE1A06-41F2-47B1-8E62-747190898A19}" destId="{BB788130-F890-48FA-973A-DEF3AFC3684E}" srcOrd="0" destOrd="0" parTransId="{364B7236-038B-44F0-88D4-A5A1A5A46A57}" sibTransId="{52082C3F-7B30-4E2D-8A75-CB8C64EDDCC5}"/>
    <dgm:cxn modelId="{07B76FF2-D437-43C4-9E8E-B884C4E797BE}" type="presOf" srcId="{0EA0B569-E9DE-4732-ADC4-CBF6914FAC74}" destId="{DF61B4AA-3562-4410-84D1-39ADC197EB20}" srcOrd="0" destOrd="0" presId="urn:microsoft.com/office/officeart/2005/8/layout/vList2"/>
    <dgm:cxn modelId="{3D6767FA-B174-46A2-AD70-92E1C53705D1}" type="presOf" srcId="{BB788130-F890-48FA-973A-DEF3AFC3684E}" destId="{1EFAA8FF-FC9D-49B3-AEAA-1CB8467CB9CB}" srcOrd="0" destOrd="0" presId="urn:microsoft.com/office/officeart/2005/8/layout/vList2"/>
    <dgm:cxn modelId="{567FCE6D-3B39-46B7-90BE-996EC93B890E}" type="presParOf" srcId="{5658C5BA-CF9A-4D88-BDF9-20B2D6CC454A}" destId="{1EFAA8FF-FC9D-49B3-AEAA-1CB8467CB9CB}" srcOrd="0" destOrd="0" presId="urn:microsoft.com/office/officeart/2005/8/layout/vList2"/>
    <dgm:cxn modelId="{62592D6D-FBB7-4DE8-8136-A14F7A34B6B5}" type="presParOf" srcId="{5658C5BA-CF9A-4D88-BDF9-20B2D6CC454A}" destId="{AFADC7FE-CF6E-4079-BE0E-A8BBA38685EA}" srcOrd="1" destOrd="0" presId="urn:microsoft.com/office/officeart/2005/8/layout/vList2"/>
    <dgm:cxn modelId="{A174EB03-E084-4CAA-A5F7-012551EAD719}" type="presParOf" srcId="{5658C5BA-CF9A-4D88-BDF9-20B2D6CC454A}" destId="{53FC4252-D178-4BEF-90AB-4D382ACDCCE5}" srcOrd="2" destOrd="0" presId="urn:microsoft.com/office/officeart/2005/8/layout/vList2"/>
    <dgm:cxn modelId="{EE64B495-3450-40CD-8B66-53A2F8B2ED5A}" type="presParOf" srcId="{5658C5BA-CF9A-4D88-BDF9-20B2D6CC454A}" destId="{7C59425A-924D-4643-B4D8-2EBAC8298A94}" srcOrd="3" destOrd="0" presId="urn:microsoft.com/office/officeart/2005/8/layout/vList2"/>
    <dgm:cxn modelId="{4A40AFD6-199E-4E17-98A7-BAD3F176C986}" type="presParOf" srcId="{5658C5BA-CF9A-4D88-BDF9-20B2D6CC454A}" destId="{0882B943-D34B-4D19-B835-F2850AFA253C}" srcOrd="4" destOrd="0" presId="urn:microsoft.com/office/officeart/2005/8/layout/vList2"/>
    <dgm:cxn modelId="{D06A9552-EB66-4542-8DCF-CFF342B85D71}" type="presParOf" srcId="{5658C5BA-CF9A-4D88-BDF9-20B2D6CC454A}" destId="{EC6ABEE6-3E31-4AA2-A81C-307CE9303572}" srcOrd="5" destOrd="0" presId="urn:microsoft.com/office/officeart/2005/8/layout/vList2"/>
    <dgm:cxn modelId="{4079D8AA-0EBD-4D26-8D4B-6A5A5E6FB4D8}" type="presParOf" srcId="{5658C5BA-CF9A-4D88-BDF9-20B2D6CC454A}" destId="{DF61B4AA-3562-4410-84D1-39ADC197EB2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AA8FF-FC9D-49B3-AEAA-1CB8467CB9CB}">
      <dsp:nvSpPr>
        <dsp:cNvPr id="0" name=""/>
        <dsp:cNvSpPr/>
      </dsp:nvSpPr>
      <dsp:spPr>
        <a:xfrm>
          <a:off x="0" y="721955"/>
          <a:ext cx="8226160" cy="79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Research carried out for Her Majesty’s Inspectorate of Constabulary and Fire &amp; Rescue Services (HMICFRS) prepared July 2018 released January 2019.</a:t>
          </a:r>
          <a:endParaRPr lang="en-US" sz="2000" kern="1200" dirty="0"/>
        </a:p>
      </dsp:txBody>
      <dsp:txXfrm>
        <a:off x="38838" y="760793"/>
        <a:ext cx="8148484" cy="717924"/>
      </dsp:txXfrm>
    </dsp:sp>
    <dsp:sp modelId="{53FC4252-D178-4BEF-90AB-4D382ACDCCE5}">
      <dsp:nvSpPr>
        <dsp:cNvPr id="0" name=""/>
        <dsp:cNvSpPr/>
      </dsp:nvSpPr>
      <dsp:spPr>
        <a:xfrm>
          <a:off x="0" y="1575155"/>
          <a:ext cx="8226160" cy="795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Covers publics views &amp; experiences of policing </a:t>
          </a:r>
          <a:endParaRPr lang="en-US" sz="2000" kern="1200"/>
        </a:p>
      </dsp:txBody>
      <dsp:txXfrm>
        <a:off x="38838" y="1613993"/>
        <a:ext cx="8148484" cy="717924"/>
      </dsp:txXfrm>
    </dsp:sp>
    <dsp:sp modelId="{0882B943-D34B-4D19-B835-F2850AFA253C}">
      <dsp:nvSpPr>
        <dsp:cNvPr id="0" name=""/>
        <dsp:cNvSpPr/>
      </dsp:nvSpPr>
      <dsp:spPr>
        <a:xfrm>
          <a:off x="0" y="2428355"/>
          <a:ext cx="8226160" cy="7956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Inclusiveness &amp; Professional working ensures that public are confident </a:t>
          </a:r>
          <a:endParaRPr lang="en-US" sz="2000" kern="1200"/>
        </a:p>
      </dsp:txBody>
      <dsp:txXfrm>
        <a:off x="38838" y="2467193"/>
        <a:ext cx="8148484" cy="717924"/>
      </dsp:txXfrm>
    </dsp:sp>
    <dsp:sp modelId="{DF61B4AA-3562-4410-84D1-39ADC197EB20}">
      <dsp:nvSpPr>
        <dsp:cNvPr id="0" name=""/>
        <dsp:cNvSpPr/>
      </dsp:nvSpPr>
      <dsp:spPr>
        <a:xfrm>
          <a:off x="0" y="3281555"/>
          <a:ext cx="8226160"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Consisted of 17,043 public questionnaires</a:t>
          </a:r>
          <a:endParaRPr lang="en-US" sz="2000" kern="1200"/>
        </a:p>
      </dsp:txBody>
      <dsp:txXfrm>
        <a:off x="38838" y="3320393"/>
        <a:ext cx="8148484"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F82921-AD79-4BC7-8110-813F041DCABD}" type="datetimeFigureOut">
              <a:rPr lang="en-GB" smtClean="0"/>
              <a:t>03/02/2021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B410D-E4EC-4267-8C92-E7C363E40720}" type="slidenum">
              <a:rPr lang="en-GB" smtClean="0"/>
              <a:t>‹#›</a:t>
            </a:fld>
            <a:endParaRPr lang="en-GB"/>
          </a:p>
        </p:txBody>
      </p:sp>
    </p:spTree>
    <p:extLst>
      <p:ext uri="{BB962C8B-B14F-4D97-AF65-F5344CB8AC3E}">
        <p14:creationId xmlns:p14="http://schemas.microsoft.com/office/powerpoint/2010/main" val="3426290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We can have legislations to policies in place to protect individuals, helps society keep rules in place and also for those in public bodies to understand their role and behaviour with a public responsibility. Rules can be broken and also disrespected by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Inclusiveness &amp; Professional working means that the police are doing a good job. Measured by public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Four key elements that measure confidence in the police ---perceptions of police effectiveness, fairness of personal treatment, the level of police engagement with the community, and local people’s concerns about local disorder---have strongly significant effects on ‘overall’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British Crime Survey (BCS) is a face-to-face victimisation survey in which people are asked about their experiences of crime in the last 12 months. In addition, respondents are asked about their attitudes towards different crime-related issues. For example, the BCS has always included measures of public perceptions of the police. These questions have ranged from ratings of how good a job the local police do, to perceptions of specific aspects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https://www.ons.gov.uk/peoplepopulationandcommunity/crimeandjustice/adhocs/11445trustinpoliceamongadultsaged16andoverinenglandandwalesandlondonyearendingmarch2016toyearendingmarch2019csew</a:t>
            </a:r>
          </a:p>
          <a:p>
            <a:endParaRPr lang="en-GB" dirty="0"/>
          </a:p>
          <a:p>
            <a:r>
              <a:rPr lang="en-GB" dirty="0"/>
              <a:t>https://assets.publishing.service.gov.uk/government/uploads/system/uploads/attachment_data/file/115729/hosb1910.pdf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5</a:t>
            </a:fld>
            <a:endParaRPr lang="en-GB" dirty="0"/>
          </a:p>
        </p:txBody>
      </p:sp>
    </p:spTree>
    <p:extLst>
      <p:ext uri="{BB962C8B-B14F-4D97-AF65-F5344CB8AC3E}">
        <p14:creationId xmlns:p14="http://schemas.microsoft.com/office/powerpoint/2010/main" val="3125372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asks various questions around these main areas.</a:t>
            </a:r>
          </a:p>
          <a:p>
            <a:r>
              <a:rPr lang="en-GB" dirty="0"/>
              <a:t>E.g. Police visibility – how many times have you seen police in car or on foot patrol, Satisfaction with the frequency of visible police officers, change of frequency etc. </a:t>
            </a:r>
          </a:p>
        </p:txBody>
      </p:sp>
      <p:sp>
        <p:nvSpPr>
          <p:cNvPr id="4" name="Slide Number Placeholder 3"/>
          <p:cNvSpPr>
            <a:spLocks noGrp="1"/>
          </p:cNvSpPr>
          <p:nvPr>
            <p:ph type="sldNum" sz="quarter" idx="5"/>
          </p:nvPr>
        </p:nvSpPr>
        <p:spPr/>
        <p:txBody>
          <a:bodyPr/>
          <a:lstStyle/>
          <a:p>
            <a:fld id="{4DE0FC52-B713-423C-9F36-BA4B041A2061}" type="slidenum">
              <a:rPr lang="en-GB" smtClean="0"/>
              <a:t>6</a:t>
            </a:fld>
            <a:endParaRPr lang="en-GB" dirty="0"/>
          </a:p>
        </p:txBody>
      </p:sp>
    </p:spTree>
    <p:extLst>
      <p:ext uri="{BB962C8B-B14F-4D97-AF65-F5344CB8AC3E}">
        <p14:creationId xmlns:p14="http://schemas.microsoft.com/office/powerpoint/2010/main" val="2616917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 all satisfaction with Police - </a:t>
            </a:r>
          </a:p>
          <a:p>
            <a:r>
              <a:rPr lang="en-GB" dirty="0"/>
              <a:t>This section looks into respondents’ overall satisfaction with their local police force and perceptions of their reputation and performance over the past 12 months. Generally, respondents are satisfied with their local police 61% are either very (19%) or fairy (42%) satisfied, 24% are neither stratified or unsatisfied. 9% fairly dissatisfied,  3%Very dissatisfied  &amp; 3%Don't know</a:t>
            </a:r>
          </a:p>
          <a:p>
            <a:r>
              <a:rPr lang="en-GB" dirty="0"/>
              <a:t>The most common reasons given for satisfaction with the local police were general perceptions that the police are doing a good job, despite budget cuts, pressure, and that it is a difficult job. The police were spoken highly of and there was a feeling that police are hardworking.</a:t>
            </a:r>
          </a:p>
          <a:p>
            <a:r>
              <a:rPr lang="en-GB" dirty="0"/>
              <a:t>However, responses of those who are dissatisfied include the police do not take action, non or lack of police presence, lack of resources or staff to negative personal experiences with the police and perceptions of unfair treatment.  </a:t>
            </a:r>
          </a:p>
          <a:p>
            <a:endParaRPr lang="en-GB" dirty="0"/>
          </a:p>
          <a:p>
            <a:r>
              <a:rPr lang="en-GB" b="1" dirty="0"/>
              <a:t>Contact with the Police - </a:t>
            </a:r>
            <a:r>
              <a:rPr lang="en-GB" dirty="0"/>
              <a:t>This section covers the amount of contact respondents have with the police. In all, 29% of respondents report having some form of contact (no matter how informal) with the police in the last year compared to 60% who have not. (11% either did not know or had just moved to the area).</a:t>
            </a:r>
          </a:p>
          <a:p>
            <a:r>
              <a:rPr lang="en-GB" b="0" dirty="0"/>
              <a:t>Identified that the younger generation would report interaction but from aged 45+ these reported the higher no interaction figures.  Main reason for interaction was being victim of crime or reporting ASB.</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Legitimacy of the police</a:t>
            </a:r>
            <a:r>
              <a:rPr lang="en-GB" dirty="0"/>
              <a:t> - This section reviews respondents’ attitudes towards police legitimacy, covering attitudes towards the use of physical force, stop and search, and the police’s conduct. Perceptions of local police forces are relatively positive with over half of respondents now saying that their local police have a good reputation all or most of the time 52%. This has improved by ten percentage points compared to the 2017 survey (42%). 27% believed that police were legitimate some of the time; 9% hardly ever; 3% never &amp; 11% don’t know.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Police Responsibilities &amp; Priorities - </a:t>
            </a:r>
            <a:r>
              <a:rPr lang="en-GB" dirty="0"/>
              <a:t>covers respondents’ perceptions of the responsibilities and priorities of the local police force. Who is responsible for ‘looking after’ different vulnerable groups. The police or other organisations? The police force was the service selected most only for victims of stalking and harassment (65%), missing people (58%) and victims of domestic abuse (43%). For other vulnerable groups other organisations are more likely to be seen as more responsible for. Age identified different attitudes towards certain crimes. </a:t>
            </a:r>
            <a:endParaRPr lang="en-GB" b="0" dirty="0"/>
          </a:p>
        </p:txBody>
      </p:sp>
      <p:sp>
        <p:nvSpPr>
          <p:cNvPr id="4" name="Slide Number Placeholder 3"/>
          <p:cNvSpPr>
            <a:spLocks noGrp="1"/>
          </p:cNvSpPr>
          <p:nvPr>
            <p:ph type="sldNum" sz="quarter" idx="5"/>
          </p:nvPr>
        </p:nvSpPr>
        <p:spPr/>
        <p:txBody>
          <a:bodyPr/>
          <a:lstStyle/>
          <a:p>
            <a:fld id="{4DE0FC52-B713-423C-9F36-BA4B041A2061}" type="slidenum">
              <a:rPr lang="en-GB" smtClean="0"/>
              <a:t>7</a:t>
            </a:fld>
            <a:endParaRPr lang="en-GB" dirty="0"/>
          </a:p>
        </p:txBody>
      </p:sp>
    </p:spTree>
    <p:extLst>
      <p:ext uri="{BB962C8B-B14F-4D97-AF65-F5344CB8AC3E}">
        <p14:creationId xmlns:p14="http://schemas.microsoft.com/office/powerpoint/2010/main" val="108692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5B410D-E4EC-4267-8C92-E7C363E40720}" type="slidenum">
              <a:rPr lang="en-GB" smtClean="0"/>
              <a:t>8</a:t>
            </a:fld>
            <a:endParaRPr lang="en-GB"/>
          </a:p>
        </p:txBody>
      </p:sp>
    </p:spTree>
    <p:extLst>
      <p:ext uri="{BB962C8B-B14F-4D97-AF65-F5344CB8AC3E}">
        <p14:creationId xmlns:p14="http://schemas.microsoft.com/office/powerpoint/2010/main" val="1264813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E823-D788-442D-8E9C-C94916F9CA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748791-B277-4573-B0AD-9313F848E5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B61A6B-0FB3-4AA9-A3F6-8BD13A91E4BD}"/>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605FE4E2-9109-429C-822B-D8260CE52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53E4D-C9EB-4BC1-AAE8-C2F742E57EDC}"/>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1181104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7C79-7DD5-4DC5-B9AB-6278DE6CCB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5381F-210B-469C-AA64-E73A3D3FE6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F95FD-F1BC-420A-A748-2FF02ECDCFCF}"/>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427367B4-3A9F-44BD-9531-99C295983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0D603-352F-40A9-9571-4C3999C83AEB}"/>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4174622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6D4C-D945-4BC8-A82B-A92A53E168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905243-0E14-4DD3-8B25-6DDAFA2E99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AF44C4-E899-4A36-A4BF-DCFE1B2A95A0}"/>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C9E2D0AA-60BD-45CE-A9AC-2567F7B88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5E5C5-04C7-48F9-A16D-BAC4302216FD}"/>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80142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2C529-825D-4FFD-B3D1-D1E605DFA7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224865-9579-48BE-9B29-FF9290642D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1B2DD9-8679-4B81-A2A8-A79B04845D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28010A-5A9C-4BEE-8BEE-63CF30976F2B}"/>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6" name="Footer Placeholder 5">
            <a:extLst>
              <a:ext uri="{FF2B5EF4-FFF2-40B4-BE49-F238E27FC236}">
                <a16:creationId xmlns:a16="http://schemas.microsoft.com/office/drawing/2014/main" id="{BAE03855-2811-4646-BBEF-9051F6186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54E386-0888-4AF3-BF77-26DBC633278C}"/>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3516861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30C9-9851-4D01-B1DD-7AD5DDA486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9A96C1-28F1-48C2-A0ED-A1CC94BCA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5ABACD-B678-494C-B582-82FC5DD9C9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E6C535-84BC-480D-A218-C4EF9AD255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24476A-F6E6-4E77-A2C3-2E989496BD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0C81B-7800-4873-AFD0-ACBDD0C98B12}"/>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8" name="Footer Placeholder 7">
            <a:extLst>
              <a:ext uri="{FF2B5EF4-FFF2-40B4-BE49-F238E27FC236}">
                <a16:creationId xmlns:a16="http://schemas.microsoft.com/office/drawing/2014/main" id="{75F10E7F-8881-4A54-B095-E4F83E16BB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B86A72-DC37-4481-83BF-34A0410A1AAE}"/>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2465385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331E5-2358-40CF-ADD4-0D3DA2A4F0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328E41-F0F8-451A-991F-12E80806BB02}"/>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4" name="Footer Placeholder 3">
            <a:extLst>
              <a:ext uri="{FF2B5EF4-FFF2-40B4-BE49-F238E27FC236}">
                <a16:creationId xmlns:a16="http://schemas.microsoft.com/office/drawing/2014/main" id="{B000AA30-5962-42AF-96C0-3F4D0177CD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40B0E0-075A-427A-A330-472E7C4B0620}"/>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53940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7F7297-89DA-4904-AFDB-011F73921CD9}"/>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3" name="Footer Placeholder 2">
            <a:extLst>
              <a:ext uri="{FF2B5EF4-FFF2-40B4-BE49-F238E27FC236}">
                <a16:creationId xmlns:a16="http://schemas.microsoft.com/office/drawing/2014/main" id="{3D400372-7AE1-411C-866B-DC8675D8D5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747463-5FD5-4A6F-A7E7-A441AE8107F4}"/>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415348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2E03-74D4-471F-99B2-227399391A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397AE9-5943-4696-8E21-5AE0A04F80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2BF725-D2F6-4290-8375-DA9497570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C9EDB7-254B-489F-8BFE-199C1DBB3CA9}"/>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6" name="Footer Placeholder 5">
            <a:extLst>
              <a:ext uri="{FF2B5EF4-FFF2-40B4-BE49-F238E27FC236}">
                <a16:creationId xmlns:a16="http://schemas.microsoft.com/office/drawing/2014/main" id="{91674B40-7860-4DE0-B559-43637CF7B7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38225-3D94-4C52-BA7E-81FCE79901DF}"/>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2367613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C4079-D425-43E1-A8FE-AE91C6CBFE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396456-E124-4287-B95A-EDF545F609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FDDC87-358F-4433-B449-1EAE0B923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D7587-FF93-4D9B-8B45-65B54D795B5F}"/>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6" name="Footer Placeholder 5">
            <a:extLst>
              <a:ext uri="{FF2B5EF4-FFF2-40B4-BE49-F238E27FC236}">
                <a16:creationId xmlns:a16="http://schemas.microsoft.com/office/drawing/2014/main" id="{6E04DFEC-7F13-4C49-9A3F-68BB153EE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E6A672-9588-4612-BD9B-3D4BACD997F6}"/>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3207404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8F051-9E69-4C4F-8DDC-2E38CF3B79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8E79E1-EFEB-4C39-B964-A741490B4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4DBD43-8255-4F21-B568-C51114D524BA}"/>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F9CBC472-F8EB-42D2-A606-59D179DEE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82D9B7-0E5A-4B00-A2E4-66A3BD6310FD}"/>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4124460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BD6BC8-5E4B-4EDB-9C1C-6DCBF77E72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A20B67-1B67-4BA2-8D5F-7A1EC30A02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E751BD-903B-47E5-B2DF-A525B8A34B1C}"/>
              </a:ext>
            </a:extLst>
          </p:cNvPr>
          <p:cNvSpPr>
            <a:spLocks noGrp="1"/>
          </p:cNvSpPr>
          <p:nvPr>
            <p:ph type="dt" sz="half" idx="10"/>
          </p:nvPr>
        </p:nvSpPr>
        <p:spPr/>
        <p:txBody>
          <a:body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1382A1AB-1A6D-4462-B552-7A8F9640A9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B4F81-6D28-46EB-A79C-891C1F70FA65}"/>
              </a:ext>
            </a:extLst>
          </p:cNvPr>
          <p:cNvSpPr>
            <a:spLocks noGrp="1"/>
          </p:cNvSpPr>
          <p:nvPr>
            <p:ph type="sldNum" sz="quarter" idx="12"/>
          </p:nvPr>
        </p:nvSpPr>
        <p:spPr/>
        <p:txBody>
          <a:bodyPr/>
          <a:lstStyle/>
          <a:p>
            <a:fld id="{DF81ADA7-C66B-464C-AB24-F3979DDA48B5}" type="slidenum">
              <a:rPr lang="en-GB" smtClean="0"/>
              <a:t>‹#›</a:t>
            </a:fld>
            <a:endParaRPr lang="en-GB"/>
          </a:p>
        </p:txBody>
      </p:sp>
    </p:spTree>
    <p:extLst>
      <p:ext uri="{BB962C8B-B14F-4D97-AF65-F5344CB8AC3E}">
        <p14:creationId xmlns:p14="http://schemas.microsoft.com/office/powerpoint/2010/main" val="3671951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3E4F41-57A1-4EDC-9C60-F71D889FEE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E75C34-C1D7-4557-8E3E-B498BC8F2E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42D9BD-25DE-4832-AEEB-CE28B28973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85DC78-4F67-4D4A-85F7-9BE817644A59}" type="datetimeFigureOut">
              <a:rPr lang="en-GB" smtClean="0"/>
              <a:t>03/02/2021</a:t>
            </a:fld>
            <a:endParaRPr lang="en-GB"/>
          </a:p>
        </p:txBody>
      </p:sp>
      <p:sp>
        <p:nvSpPr>
          <p:cNvPr id="5" name="Footer Placeholder 4">
            <a:extLst>
              <a:ext uri="{FF2B5EF4-FFF2-40B4-BE49-F238E27FC236}">
                <a16:creationId xmlns:a16="http://schemas.microsoft.com/office/drawing/2014/main" id="{A581DC6D-B212-4CB3-A558-5CAAC45246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FE1BE1-5D92-4523-AC23-E140BBEB75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81ADA7-C66B-464C-AB24-F3979DDA48B5}" type="slidenum">
              <a:rPr lang="en-GB" smtClean="0"/>
              <a:t>‹#›</a:t>
            </a:fld>
            <a:endParaRPr lang="en-GB"/>
          </a:p>
        </p:txBody>
      </p:sp>
    </p:spTree>
    <p:extLst>
      <p:ext uri="{BB962C8B-B14F-4D97-AF65-F5344CB8AC3E}">
        <p14:creationId xmlns:p14="http://schemas.microsoft.com/office/powerpoint/2010/main" val="3096794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calculator keypad">
            <a:extLst>
              <a:ext uri="{FF2B5EF4-FFF2-40B4-BE49-F238E27FC236}">
                <a16:creationId xmlns:a16="http://schemas.microsoft.com/office/drawing/2014/main" id="{F9A99A20-30C9-40F9-999F-FE880D16AC56}"/>
              </a:ext>
            </a:extLst>
          </p:cNvPr>
          <p:cNvPicPr>
            <a:picLocks noChangeAspect="1"/>
          </p:cNvPicPr>
          <p:nvPr/>
        </p:nvPicPr>
        <p:blipFill rotWithShape="1">
          <a:blip r:embed="rId2">
            <a:alphaModFix amt="50000"/>
          </a:blip>
          <a:srcRect b="15094"/>
          <a:stretch/>
        </p:blipFill>
        <p:spPr>
          <a:xfrm>
            <a:off x="20" y="1"/>
            <a:ext cx="12191980" cy="6857999"/>
          </a:xfrm>
          <a:prstGeom prst="rect">
            <a:avLst/>
          </a:prstGeom>
        </p:spPr>
      </p:pic>
      <p:sp>
        <p:nvSpPr>
          <p:cNvPr id="2" name="Title 1">
            <a:extLst>
              <a:ext uri="{FF2B5EF4-FFF2-40B4-BE49-F238E27FC236}">
                <a16:creationId xmlns:a16="http://schemas.microsoft.com/office/drawing/2014/main" id="{6631D76F-0081-4E22-8B44-612E51E72E1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Lecture</a:t>
            </a:r>
          </a:p>
        </p:txBody>
      </p:sp>
      <p:sp>
        <p:nvSpPr>
          <p:cNvPr id="3" name="Subtitle 2">
            <a:extLst>
              <a:ext uri="{FF2B5EF4-FFF2-40B4-BE49-F238E27FC236}">
                <a16:creationId xmlns:a16="http://schemas.microsoft.com/office/drawing/2014/main" id="{D2DF10FB-C304-48ED-93DD-B4A1812D453A}"/>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Week 3</a:t>
            </a:r>
          </a:p>
          <a:p>
            <a:r>
              <a:rPr lang="en-GB">
                <a:solidFill>
                  <a:srgbClr val="FFFFFF"/>
                </a:solidFill>
              </a:rPr>
              <a:t>The policing principles originate from the Principles of Public Life</a:t>
            </a:r>
          </a:p>
          <a:p>
            <a:endParaRPr lang="en-GB">
              <a:solidFill>
                <a:srgbClr val="FFFFFF"/>
              </a:solidFill>
            </a:endParaRPr>
          </a:p>
        </p:txBody>
      </p:sp>
    </p:spTree>
    <p:extLst>
      <p:ext uri="{BB962C8B-B14F-4D97-AF65-F5344CB8AC3E}">
        <p14:creationId xmlns:p14="http://schemas.microsoft.com/office/powerpoint/2010/main" val="4249260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a:xfrm>
            <a:off x="841248" y="548640"/>
            <a:ext cx="3600860" cy="5431536"/>
          </a:xfrm>
        </p:spPr>
        <p:txBody>
          <a:bodyPr>
            <a:normAutofit/>
          </a:bodyPr>
          <a:lstStyle/>
          <a:p>
            <a:r>
              <a:rPr lang="en-GB" sz="5400"/>
              <a:t>Ethics within a Public Role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5126418" y="552091"/>
            <a:ext cx="6224335" cy="5431536"/>
          </a:xfrm>
        </p:spPr>
        <p:txBody>
          <a:bodyPr anchor="ctr">
            <a:normAutofit/>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841248" y="548640"/>
            <a:ext cx="2835386" cy="5431536"/>
          </a:xfrm>
        </p:spPr>
        <p:txBody>
          <a:bodyPr>
            <a:normAutofit/>
          </a:bodyPr>
          <a:lstStyle/>
          <a:p>
            <a:r>
              <a:rPr lang="en-GB" dirty="0"/>
              <a:t>7 Principles Public Life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4775120" y="242596"/>
            <a:ext cx="6907180" cy="6363477"/>
          </a:xfrm>
        </p:spPr>
        <p:txBody>
          <a:bodyPr anchor="ctr">
            <a:normAutofit/>
          </a:bodyPr>
          <a:lstStyle/>
          <a:p>
            <a:pPr marL="0" indent="0" fontAlgn="base">
              <a:buNone/>
            </a:pPr>
            <a:r>
              <a:rPr lang="en-GB" sz="2000" dirty="0"/>
              <a:t>Holders of public office should:</a:t>
            </a:r>
            <a:endParaRPr lang="en-GB" sz="2000" b="1" dirty="0"/>
          </a:p>
          <a:p>
            <a:pPr fontAlgn="base"/>
            <a:r>
              <a:rPr lang="en-GB" sz="2000" b="1" dirty="0"/>
              <a:t>Selflessness</a:t>
            </a:r>
          </a:p>
          <a:p>
            <a:pPr lvl="1" fontAlgn="base"/>
            <a:r>
              <a:rPr lang="en-GB" sz="2000" dirty="0"/>
              <a:t>act solely in terms of the public interest.</a:t>
            </a:r>
          </a:p>
          <a:p>
            <a:pPr fontAlgn="base"/>
            <a:r>
              <a:rPr lang="en-GB" sz="2000" b="1" dirty="0"/>
              <a:t>Integrity</a:t>
            </a:r>
          </a:p>
          <a:p>
            <a:pPr lvl="1" fontAlgn="base"/>
            <a:r>
              <a:rPr lang="en-GB" sz="2000" dirty="0"/>
              <a:t>Not placing themselves under any obligation that might try inappropriately to influence them in their work.</a:t>
            </a:r>
          </a:p>
          <a:p>
            <a:pPr fontAlgn="base"/>
            <a:r>
              <a:rPr lang="en-GB" sz="2000" b="1" dirty="0"/>
              <a:t>Objectivity</a:t>
            </a:r>
          </a:p>
          <a:p>
            <a:pPr lvl="1" fontAlgn="base"/>
            <a:r>
              <a:rPr lang="en-GB" sz="2000" dirty="0"/>
              <a:t>take decisions impartially, fairly on merit, without discrimination.</a:t>
            </a:r>
          </a:p>
          <a:p>
            <a:r>
              <a:rPr lang="en-GB" sz="2000" b="1" dirty="0"/>
              <a:t>Accountability</a:t>
            </a:r>
          </a:p>
          <a:p>
            <a:pPr lvl="1"/>
            <a:r>
              <a:rPr lang="en-GB" sz="2000" dirty="0"/>
              <a:t>accountable to the public</a:t>
            </a:r>
          </a:p>
          <a:p>
            <a:pPr fontAlgn="base"/>
            <a:r>
              <a:rPr lang="en-GB" sz="2000" b="1" dirty="0"/>
              <a:t>Openness</a:t>
            </a:r>
          </a:p>
          <a:p>
            <a:pPr lvl="1" fontAlgn="base"/>
            <a:r>
              <a:rPr lang="en-GB" sz="2000" dirty="0"/>
              <a:t>act and take decisions in an open and transparent manner.</a:t>
            </a:r>
          </a:p>
          <a:p>
            <a:r>
              <a:rPr lang="en-GB" sz="2000" b="1" dirty="0"/>
              <a:t>Honesty</a:t>
            </a:r>
          </a:p>
          <a:p>
            <a:pPr lvl="1"/>
            <a:r>
              <a:rPr lang="en-GB" sz="2000" dirty="0"/>
              <a:t>truthful.</a:t>
            </a:r>
          </a:p>
          <a:p>
            <a:pPr fontAlgn="base"/>
            <a:r>
              <a:rPr lang="en-GB" sz="2000" b="1" dirty="0"/>
              <a:t>Leadership</a:t>
            </a:r>
          </a:p>
          <a:p>
            <a:pPr lvl="1" fontAlgn="base"/>
            <a:r>
              <a:rPr lang="en-GB" sz="2000" dirty="0"/>
              <a:t>exhibit these principles to challenge any poor behaviour. </a:t>
            </a:r>
          </a:p>
          <a:p>
            <a:pPr lvl="1"/>
            <a:endParaRPr lang="en-GB" sz="1700" dirty="0"/>
          </a:p>
        </p:txBody>
      </p:sp>
    </p:spTree>
    <p:extLst>
      <p:ext uri="{BB962C8B-B14F-4D97-AF65-F5344CB8AC3E}">
        <p14:creationId xmlns:p14="http://schemas.microsoft.com/office/powerpoint/2010/main" val="1885645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838200" y="365125"/>
            <a:ext cx="6505575" cy="493291"/>
          </a:xfrm>
        </p:spPr>
        <p:txBody>
          <a:bodyPr>
            <a:normAutofit fontScale="90000"/>
          </a:bodyPr>
          <a:lstStyle/>
          <a:p>
            <a:br>
              <a:rPr lang="en-GB" sz="2800" b="1" dirty="0"/>
            </a:br>
            <a:r>
              <a:rPr lang="en-GB" sz="2800" b="1" dirty="0"/>
              <a:t>Policing Principles</a:t>
            </a:r>
            <a:br>
              <a:rPr lang="en-GB" sz="2800" b="1" dirty="0"/>
            </a:br>
            <a:endParaRPr lang="en-GB" sz="2800"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838200" y="858416"/>
            <a:ext cx="7092820" cy="5634459"/>
          </a:xfrm>
        </p:spPr>
        <p:txBody>
          <a:bodyPr>
            <a:normAutofit/>
          </a:bodyPr>
          <a:lstStyle/>
          <a:p>
            <a:r>
              <a:rPr lang="en-GB" sz="2400" b="1" dirty="0"/>
              <a:t>Accountability</a:t>
            </a:r>
            <a:r>
              <a:rPr lang="en-GB" sz="2400" dirty="0"/>
              <a:t> – You are answerable for your actions</a:t>
            </a:r>
          </a:p>
          <a:p>
            <a:r>
              <a:rPr lang="en-GB" sz="2400" b="1" dirty="0"/>
              <a:t>Fairness</a:t>
            </a:r>
            <a:r>
              <a:rPr lang="en-GB" sz="2400" dirty="0"/>
              <a:t> – You treat people fairly</a:t>
            </a:r>
          </a:p>
          <a:p>
            <a:r>
              <a:rPr lang="en-GB" sz="2400" b="1" dirty="0"/>
              <a:t>Honesty</a:t>
            </a:r>
            <a:r>
              <a:rPr lang="en-GB" sz="2400" dirty="0"/>
              <a:t> – You are truthful and trustworthy</a:t>
            </a:r>
          </a:p>
          <a:p>
            <a:r>
              <a:rPr lang="en-GB" sz="2400" b="1" dirty="0"/>
              <a:t>Integrity</a:t>
            </a:r>
            <a:r>
              <a:rPr lang="en-GB" sz="2400" dirty="0"/>
              <a:t> – You always do the right thing</a:t>
            </a:r>
          </a:p>
          <a:p>
            <a:r>
              <a:rPr lang="en-GB" sz="2400" b="1" dirty="0"/>
              <a:t>Leadership</a:t>
            </a:r>
            <a:r>
              <a:rPr lang="en-GB" sz="2400" dirty="0"/>
              <a:t> – You lead by good example</a:t>
            </a:r>
          </a:p>
          <a:p>
            <a:r>
              <a:rPr lang="en-GB" sz="2400" b="1" dirty="0"/>
              <a:t>Objectivity</a:t>
            </a:r>
            <a:r>
              <a:rPr lang="en-GB" sz="2400" dirty="0"/>
              <a:t> – You make choices on evidence and your best professional judgement</a:t>
            </a:r>
          </a:p>
          <a:p>
            <a:r>
              <a:rPr lang="en-GB" sz="2400" b="1" dirty="0"/>
              <a:t>Openness</a:t>
            </a:r>
            <a:r>
              <a:rPr lang="en-GB" sz="2400" dirty="0"/>
              <a:t> – You are open and transparent in your actions and decisions</a:t>
            </a:r>
          </a:p>
          <a:p>
            <a:r>
              <a:rPr lang="en-GB" sz="2400" b="1" dirty="0"/>
              <a:t>Respect</a:t>
            </a:r>
            <a:r>
              <a:rPr lang="en-GB" sz="2400" dirty="0"/>
              <a:t> – You treat everyone with respect</a:t>
            </a:r>
          </a:p>
          <a:p>
            <a:r>
              <a:rPr lang="en-GB" sz="2400" b="1" dirty="0"/>
              <a:t>Selflessness</a:t>
            </a:r>
            <a:r>
              <a:rPr lang="en-GB" sz="2400" dirty="0"/>
              <a:t> – You act in the public interest</a:t>
            </a:r>
          </a:p>
          <a:p>
            <a:endParaRPr lang="en-GB" sz="2000" dirty="0"/>
          </a:p>
        </p:txBody>
      </p:sp>
      <p:pic>
        <p:nvPicPr>
          <p:cNvPr id="5" name="Picture 4" descr="One in a crowd">
            <a:extLst>
              <a:ext uri="{FF2B5EF4-FFF2-40B4-BE49-F238E27FC236}">
                <a16:creationId xmlns:a16="http://schemas.microsoft.com/office/drawing/2014/main" id="{DCAC7E9F-FFBD-40EB-A69E-747BB513CBFD}"/>
              </a:ext>
            </a:extLst>
          </p:cNvPr>
          <p:cNvPicPr>
            <a:picLocks noChangeAspect="1"/>
          </p:cNvPicPr>
          <p:nvPr/>
        </p:nvPicPr>
        <p:blipFill rotWithShape="1">
          <a:blip r:embed="rId3"/>
          <a:srcRect l="34655" r="26465"/>
          <a:stretch/>
        </p:blipFill>
        <p:spPr>
          <a:xfrm>
            <a:off x="8528180" y="-1"/>
            <a:ext cx="2764660" cy="6858001"/>
          </a:xfrm>
          <a:prstGeom prst="rect">
            <a:avLst/>
          </a:prstGeom>
        </p:spPr>
      </p:pic>
      <p:sp>
        <p:nvSpPr>
          <p:cNvPr id="9" name="Rectangle 8">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215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342D-7F9B-420C-8306-208208C93EF8}"/>
              </a:ext>
            </a:extLst>
          </p:cNvPr>
          <p:cNvSpPr>
            <a:spLocks noGrp="1"/>
          </p:cNvSpPr>
          <p:nvPr>
            <p:ph type="title"/>
          </p:nvPr>
        </p:nvSpPr>
        <p:spPr>
          <a:xfrm>
            <a:off x="838200" y="365125"/>
            <a:ext cx="6505575" cy="1650287"/>
          </a:xfrm>
        </p:spPr>
        <p:txBody>
          <a:bodyPr>
            <a:normAutofit/>
          </a:bodyPr>
          <a:lstStyle/>
          <a:p>
            <a:r>
              <a:rPr lang="en-GB" dirty="0"/>
              <a:t>Public Perceptions of Policing </a:t>
            </a:r>
          </a:p>
        </p:txBody>
      </p:sp>
      <p:pic>
        <p:nvPicPr>
          <p:cNvPr id="6" name="Picture 5">
            <a:extLst>
              <a:ext uri="{FF2B5EF4-FFF2-40B4-BE49-F238E27FC236}">
                <a16:creationId xmlns:a16="http://schemas.microsoft.com/office/drawing/2014/main" id="{77CCE88E-994B-4573-BD4C-D012D434BA23}"/>
              </a:ext>
            </a:extLst>
          </p:cNvPr>
          <p:cNvPicPr>
            <a:picLocks noChangeAspect="1"/>
          </p:cNvPicPr>
          <p:nvPr/>
        </p:nvPicPr>
        <p:blipFill rotWithShape="1">
          <a:blip r:embed="rId3"/>
          <a:srcRect l="39656" r="25740" b="-2"/>
          <a:stretch/>
        </p:blipFill>
        <p:spPr>
          <a:xfrm>
            <a:off x="7737635" y="-1"/>
            <a:ext cx="3555205" cy="6858001"/>
          </a:xfrm>
          <a:prstGeom prst="rect">
            <a:avLst/>
          </a:prstGeom>
        </p:spPr>
      </p:pic>
      <p:sp>
        <p:nvSpPr>
          <p:cNvPr id="15" name="Rectangle 14">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3903E66-2033-4F1A-8B3F-D7606D8154B4}"/>
              </a:ext>
            </a:extLst>
          </p:cNvPr>
          <p:cNvGraphicFramePr>
            <a:graphicFrameLocks noGrp="1"/>
          </p:cNvGraphicFramePr>
          <p:nvPr>
            <p:ph idx="1"/>
            <p:extLst>
              <p:ext uri="{D42A27DB-BD31-4B8C-83A1-F6EECF244321}">
                <p14:modId xmlns:p14="http://schemas.microsoft.com/office/powerpoint/2010/main" val="2234174832"/>
              </p:ext>
            </p:extLst>
          </p:nvPr>
        </p:nvGraphicFramePr>
        <p:xfrm>
          <a:off x="395326" y="1825624"/>
          <a:ext cx="8226160" cy="47991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1559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C4BC7-6375-4B0A-B05B-614003259B32}"/>
              </a:ext>
            </a:extLst>
          </p:cNvPr>
          <p:cNvSpPr>
            <a:spLocks noGrp="1"/>
          </p:cNvSpPr>
          <p:nvPr>
            <p:ph type="title"/>
          </p:nvPr>
        </p:nvSpPr>
        <p:spPr>
          <a:xfrm>
            <a:off x="1285240" y="1050596"/>
            <a:ext cx="8074815" cy="610254"/>
          </a:xfrm>
        </p:spPr>
        <p:txBody>
          <a:bodyPr anchor="ctr">
            <a:normAutofit/>
          </a:bodyPr>
          <a:lstStyle/>
          <a:p>
            <a:r>
              <a:rPr lang="en-GB" sz="3600" dirty="0"/>
              <a:t>2018 Report Questions</a:t>
            </a:r>
          </a:p>
        </p:txBody>
      </p:sp>
      <p:sp>
        <p:nvSpPr>
          <p:cNvPr id="3" name="Content Placeholder 2">
            <a:extLst>
              <a:ext uri="{FF2B5EF4-FFF2-40B4-BE49-F238E27FC236}">
                <a16:creationId xmlns:a16="http://schemas.microsoft.com/office/drawing/2014/main" id="{03FAC1DB-885E-4D74-A64B-F6BC842A1068}"/>
              </a:ext>
            </a:extLst>
          </p:cNvPr>
          <p:cNvSpPr>
            <a:spLocks noGrp="1"/>
          </p:cNvSpPr>
          <p:nvPr>
            <p:ph idx="1"/>
          </p:nvPr>
        </p:nvSpPr>
        <p:spPr>
          <a:xfrm>
            <a:off x="1285240" y="1660851"/>
            <a:ext cx="9948817" cy="4109014"/>
          </a:xfrm>
        </p:spPr>
        <p:txBody>
          <a:bodyPr anchor="t">
            <a:normAutofit/>
          </a:bodyPr>
          <a:lstStyle/>
          <a:p>
            <a:pPr lvl="1"/>
            <a:endParaRPr lang="en-GB" sz="1300" dirty="0"/>
          </a:p>
          <a:p>
            <a:r>
              <a:rPr lang="en-GB" sz="2400" dirty="0"/>
              <a:t>Perceptions of crime and police handling of crime</a:t>
            </a:r>
          </a:p>
          <a:p>
            <a:r>
              <a:rPr lang="en-GB" sz="2400" dirty="0"/>
              <a:t>Over all satisfaction with Police</a:t>
            </a:r>
          </a:p>
          <a:p>
            <a:r>
              <a:rPr lang="en-GB" sz="2400" dirty="0"/>
              <a:t>Confidence in police</a:t>
            </a:r>
          </a:p>
          <a:p>
            <a:r>
              <a:rPr lang="en-GB" sz="2400" dirty="0"/>
              <a:t>Police visibility</a:t>
            </a:r>
          </a:p>
          <a:p>
            <a:r>
              <a:rPr lang="en-GB" sz="2400" dirty="0"/>
              <a:t>Contact with the police</a:t>
            </a:r>
          </a:p>
          <a:p>
            <a:r>
              <a:rPr lang="en-GB" sz="2400" dirty="0"/>
              <a:t>Legitimacy of the police</a:t>
            </a:r>
          </a:p>
          <a:p>
            <a:r>
              <a:rPr lang="en-GB" sz="2400" dirty="0"/>
              <a:t>Police engagement</a:t>
            </a:r>
          </a:p>
          <a:p>
            <a:r>
              <a:rPr lang="en-GB" sz="2400" dirty="0"/>
              <a:t>Police responsibilities and priorities </a:t>
            </a:r>
          </a:p>
          <a:p>
            <a:endParaRPr lang="en-GB" sz="1300" dirty="0"/>
          </a:p>
        </p:txBody>
      </p:sp>
    </p:spTree>
    <p:extLst>
      <p:ext uri="{BB962C8B-B14F-4D97-AF65-F5344CB8AC3E}">
        <p14:creationId xmlns:p14="http://schemas.microsoft.com/office/powerpoint/2010/main" val="2067532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3A3D8-B0FF-4283-B01D-46FAF02A93E8}"/>
              </a:ext>
            </a:extLst>
          </p:cNvPr>
          <p:cNvSpPr>
            <a:spLocks noGrp="1"/>
          </p:cNvSpPr>
          <p:nvPr>
            <p:ph type="title"/>
          </p:nvPr>
        </p:nvSpPr>
        <p:spPr>
          <a:xfrm>
            <a:off x="1285240" y="1050596"/>
            <a:ext cx="8074815" cy="890172"/>
          </a:xfrm>
        </p:spPr>
        <p:txBody>
          <a:bodyPr anchor="ctr">
            <a:normAutofit/>
          </a:bodyPr>
          <a:lstStyle/>
          <a:p>
            <a:r>
              <a:rPr lang="en-GB" sz="4000" dirty="0"/>
              <a:t>2018 Report Findings</a:t>
            </a:r>
          </a:p>
        </p:txBody>
      </p:sp>
      <p:sp>
        <p:nvSpPr>
          <p:cNvPr id="3" name="Content Placeholder 2">
            <a:extLst>
              <a:ext uri="{FF2B5EF4-FFF2-40B4-BE49-F238E27FC236}">
                <a16:creationId xmlns:a16="http://schemas.microsoft.com/office/drawing/2014/main" id="{EDE3D011-307A-49F8-8D58-4C4022CEDFEF}"/>
              </a:ext>
            </a:extLst>
          </p:cNvPr>
          <p:cNvSpPr>
            <a:spLocks noGrp="1"/>
          </p:cNvSpPr>
          <p:nvPr>
            <p:ph idx="1"/>
          </p:nvPr>
        </p:nvSpPr>
        <p:spPr>
          <a:xfrm>
            <a:off x="1285240" y="1940768"/>
            <a:ext cx="8074815" cy="3829097"/>
          </a:xfrm>
        </p:spPr>
        <p:txBody>
          <a:bodyPr anchor="t">
            <a:normAutofit/>
          </a:bodyPr>
          <a:lstStyle/>
          <a:p>
            <a:r>
              <a:rPr lang="en-GB" sz="2400" dirty="0"/>
              <a:t>4 main areas:</a:t>
            </a:r>
          </a:p>
          <a:p>
            <a:r>
              <a:rPr lang="en-GB" sz="2400" dirty="0"/>
              <a:t>Over all satisfaction with Police</a:t>
            </a:r>
          </a:p>
          <a:p>
            <a:pPr lvl="1"/>
            <a:r>
              <a:rPr lang="en-GB" dirty="0"/>
              <a:t>61%</a:t>
            </a:r>
          </a:p>
          <a:p>
            <a:r>
              <a:rPr lang="en-GB" sz="2400" dirty="0"/>
              <a:t>Contact with the police</a:t>
            </a:r>
          </a:p>
          <a:p>
            <a:pPr lvl="1"/>
            <a:r>
              <a:rPr lang="en-GB" dirty="0"/>
              <a:t>29% had some kind of contact</a:t>
            </a:r>
          </a:p>
          <a:p>
            <a:r>
              <a:rPr lang="en-GB" sz="2400" dirty="0"/>
              <a:t>Legitimacy of the police</a:t>
            </a:r>
          </a:p>
          <a:p>
            <a:pPr lvl="1"/>
            <a:r>
              <a:rPr lang="en-GB" dirty="0"/>
              <a:t>All / Most of the time 52% to 3% never </a:t>
            </a:r>
          </a:p>
          <a:p>
            <a:r>
              <a:rPr lang="en-GB" sz="2400" dirty="0"/>
              <a:t>Police Responsibilities &amp; Priorities</a:t>
            </a:r>
          </a:p>
          <a:p>
            <a:pPr lvl="1"/>
            <a:r>
              <a:rPr lang="en-GB" dirty="0"/>
              <a:t> 15 areas which needs support </a:t>
            </a:r>
          </a:p>
          <a:p>
            <a:endParaRPr lang="en-GB" sz="2000" dirty="0"/>
          </a:p>
          <a:p>
            <a:endParaRPr lang="en-GB" sz="2000" dirty="0"/>
          </a:p>
          <a:p>
            <a:endParaRPr lang="en-GB" sz="1500" dirty="0"/>
          </a:p>
          <a:p>
            <a:endParaRPr lang="en-GB" sz="1500" dirty="0"/>
          </a:p>
        </p:txBody>
      </p:sp>
    </p:spTree>
    <p:extLst>
      <p:ext uri="{BB962C8B-B14F-4D97-AF65-F5344CB8AC3E}">
        <p14:creationId xmlns:p14="http://schemas.microsoft.com/office/powerpoint/2010/main" val="1616923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1C586-F7DF-4AA4-9F44-B284BDCE838B}"/>
              </a:ext>
            </a:extLst>
          </p:cNvPr>
          <p:cNvSpPr>
            <a:spLocks noGrp="1"/>
          </p:cNvSpPr>
          <p:nvPr>
            <p:ph type="title"/>
          </p:nvPr>
        </p:nvSpPr>
        <p:spPr>
          <a:xfrm>
            <a:off x="1075767" y="1188637"/>
            <a:ext cx="1989801" cy="4480726"/>
          </a:xfrm>
        </p:spPr>
        <p:txBody>
          <a:bodyPr>
            <a:normAutofit/>
          </a:bodyPr>
          <a:lstStyle/>
          <a:p>
            <a:pPr algn="r"/>
            <a:r>
              <a:rPr lang="en-GB" dirty="0"/>
              <a:t>The Only Way is Ethics?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B6CF22-BB34-4251-B7F6-A6BBEA880690}"/>
              </a:ext>
            </a:extLst>
          </p:cNvPr>
          <p:cNvSpPr>
            <a:spLocks noGrp="1"/>
          </p:cNvSpPr>
          <p:nvPr>
            <p:ph idx="1"/>
          </p:nvPr>
        </p:nvSpPr>
        <p:spPr>
          <a:xfrm>
            <a:off x="5057199" y="877079"/>
            <a:ext cx="5943315" cy="5038530"/>
          </a:xfrm>
        </p:spPr>
        <p:txBody>
          <a:bodyPr anchor="ctr">
            <a:normAutofit/>
          </a:bodyPr>
          <a:lstStyle/>
          <a:p>
            <a:r>
              <a:rPr lang="en-GB" sz="2000" dirty="0"/>
              <a:t>The seven principles of public life – selflessness, integrity, objectivity, accountability, openness, honesty and leadership</a:t>
            </a:r>
          </a:p>
          <a:p>
            <a:endParaRPr lang="en-GB" sz="2000" dirty="0"/>
          </a:p>
          <a:p>
            <a:r>
              <a:rPr lang="en-GB" sz="2000" dirty="0"/>
              <a:t>But –</a:t>
            </a:r>
          </a:p>
          <a:p>
            <a:r>
              <a:rPr lang="en-GB" sz="2000" dirty="0" err="1"/>
              <a:t>Senedd</a:t>
            </a:r>
            <a:r>
              <a:rPr lang="en-GB" sz="2000" dirty="0"/>
              <a:t> alcohol row  Paul Davies, Darren Millar and Labour's Alun Davies</a:t>
            </a:r>
          </a:p>
          <a:p>
            <a:r>
              <a:rPr lang="en-GB" sz="2000" dirty="0"/>
              <a:t>Covid spending: MPs' contacts were given priority, £9bn awarded contracts without competitive.</a:t>
            </a:r>
          </a:p>
          <a:p>
            <a:r>
              <a:rPr lang="en-GB" sz="2000" dirty="0"/>
              <a:t>Margaret Ferrier, Dominic Cummings , Dr Catherine Calderwood, </a:t>
            </a:r>
            <a:r>
              <a:rPr lang="en-GB" sz="2000" dirty="0" err="1"/>
              <a:t>Priti</a:t>
            </a:r>
            <a:r>
              <a:rPr lang="en-GB" sz="2000" dirty="0"/>
              <a:t> Patel accused of bullying. </a:t>
            </a:r>
          </a:p>
          <a:p>
            <a:endParaRPr lang="en-GB" sz="2000" dirty="0"/>
          </a:p>
          <a:p>
            <a:endParaRPr lang="en-GB" sz="1500" dirty="0"/>
          </a:p>
        </p:txBody>
      </p:sp>
    </p:spTree>
    <p:extLst>
      <p:ext uri="{BB962C8B-B14F-4D97-AF65-F5344CB8AC3E}">
        <p14:creationId xmlns:p14="http://schemas.microsoft.com/office/powerpoint/2010/main" val="188099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543</TotalTime>
  <Words>1908</Words>
  <Application>Microsoft Office PowerPoint</Application>
  <PresentationFormat>Widescreen</PresentationFormat>
  <Paragraphs>145</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 Light</vt:lpstr>
      <vt:lpstr>Calibri</vt:lpstr>
      <vt:lpstr>Arial</vt:lpstr>
      <vt:lpstr>Office Theme</vt:lpstr>
      <vt:lpstr>Lecture</vt:lpstr>
      <vt:lpstr>Ethics within a Public Role</vt:lpstr>
      <vt:lpstr>7 Principles Public Life</vt:lpstr>
      <vt:lpstr> Policing Principles </vt:lpstr>
      <vt:lpstr>Public Perceptions of Policing </vt:lpstr>
      <vt:lpstr>2018 Report Questions</vt:lpstr>
      <vt:lpstr>2018 Report Findings</vt:lpstr>
      <vt:lpstr>The Only Way is Ethics?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dc:title>
  <dc:creator>Jane Thomas</dc:creator>
  <cp:lastModifiedBy>Jane Thomas</cp:lastModifiedBy>
  <cp:revision>5</cp:revision>
  <dcterms:created xsi:type="dcterms:W3CDTF">2021-02-02T16:14:49Z</dcterms:created>
  <dcterms:modified xsi:type="dcterms:W3CDTF">2021-02-03T19:34:21Z</dcterms:modified>
</cp:coreProperties>
</file>