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2" r:id="rId5"/>
    <p:sldId id="263" r:id="rId6"/>
    <p:sldId id="259" r:id="rId7"/>
    <p:sldId id="260"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84" d="100"/>
          <a:sy n="84" d="100"/>
        </p:scale>
        <p:origin x="29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228292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19498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78729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97520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DD9370-5EE5-4877-9791-6463D7CC54CB}" type="datetimeFigureOut">
              <a:rPr lang="en-US" smtClean="0"/>
              <a:t>3/21/2021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62884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DD9370-5EE5-4877-9791-6463D7CC54CB}" type="datetimeFigureOut">
              <a:rPr lang="en-US" smtClean="0"/>
              <a:t>3/21/2021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2299289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DD9370-5EE5-4877-9791-6463D7CC54CB}" type="datetimeFigureOut">
              <a:rPr lang="en-US" smtClean="0"/>
              <a:t>3/21/2021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3737807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587161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DD9370-5EE5-4877-9791-6463D7CC54CB}" type="datetimeFigureOut">
              <a:rPr lang="en-US" smtClean="0"/>
              <a:t>3/21/2021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13370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144568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DD9370-5EE5-4877-9791-6463D7CC54CB}" type="datetimeFigureOut">
              <a:rPr lang="en-US" smtClean="0"/>
              <a:t>3/21/2021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D82255-8F34-49DD-9B8E-70016233C753}" type="slidenum">
              <a:rPr lang="en-US" smtClean="0"/>
              <a:t>‹#›</a:t>
            </a:fld>
            <a:endParaRPr lang="en-US"/>
          </a:p>
        </p:txBody>
      </p:sp>
    </p:spTree>
    <p:extLst>
      <p:ext uri="{BB962C8B-B14F-4D97-AF65-F5344CB8AC3E}">
        <p14:creationId xmlns:p14="http://schemas.microsoft.com/office/powerpoint/2010/main" val="405980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DD9370-5EE5-4877-9791-6463D7CC54CB}" type="datetimeFigureOut">
              <a:rPr lang="en-US" smtClean="0"/>
              <a:t>3/21/2021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D82255-8F34-49DD-9B8E-70016233C753}" type="slidenum">
              <a:rPr lang="en-US" smtClean="0"/>
              <a:t>‹#›</a:t>
            </a:fld>
            <a:endParaRPr lang="en-US"/>
          </a:p>
        </p:txBody>
      </p:sp>
    </p:spTree>
    <p:extLst>
      <p:ext uri="{BB962C8B-B14F-4D97-AF65-F5344CB8AC3E}">
        <p14:creationId xmlns:p14="http://schemas.microsoft.com/office/powerpoint/2010/main" val="3899147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thumbs.dreamstime.com/z/big-happy-family-eating-lunch-together-living-room-cartoon-vector-illustration-big-happy-family-eating-lunch-together-living-116073989.jpg" TargetMode="External"/><Relationship Id="rId2" Type="http://schemas.openxmlformats.org/officeDocument/2006/relationships/hyperlink" Target="https://doi-org.ezproxy.uwtsd.ac.uk/10.1177/0276146712465186" TargetMode="External"/><Relationship Id="rId1" Type="http://schemas.openxmlformats.org/officeDocument/2006/relationships/slideLayout" Target="../slideLayouts/slideLayout7.xml"/><Relationship Id="rId5" Type="http://schemas.openxmlformats.org/officeDocument/2006/relationships/hyperlink" Target="https://www.wm.edu/news/stories/2020/a-helping-hand-giving-amid-covid-19-crisis-supports-wm-family.php" TargetMode="External"/><Relationship Id="rId4" Type="http://schemas.openxmlformats.org/officeDocument/2006/relationships/hyperlink" Target="https://www.dreamstime.com/big-happy-family-eating-lunch-together-living-room-cartoon-vector-illustration-big-happy-family-eating-lunch-together-living-image116073989"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ixtastock.com/illustration/59838994" TargetMode="External"/><Relationship Id="rId2" Type="http://schemas.openxmlformats.org/officeDocument/2006/relationships/hyperlink" Target="https://doi.org/10.1111/j.1600-0447.1992.tb03254.x" TargetMode="External"/><Relationship Id="rId1" Type="http://schemas.openxmlformats.org/officeDocument/2006/relationships/slideLayout" Target="../slideLayouts/slideLayout7.xml"/><Relationship Id="rId5" Type="http://schemas.openxmlformats.org/officeDocument/2006/relationships/hyperlink" Target="https://doi.org/10.1016/j.ijhcs.2009.09.003" TargetMode="External"/><Relationship Id="rId4" Type="http://schemas.openxmlformats.org/officeDocument/2006/relationships/hyperlink" Target="https://www.theguardian.com/society/2019/apr/04/nearly-one-in-seven-britons-could-live-alone-2039-study-sho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D0C9E6-9E0D-40C2-AB41-52240E0012D0}"/>
              </a:ext>
            </a:extLst>
          </p:cNvPr>
          <p:cNvSpPr txBox="1"/>
          <p:nvPr/>
        </p:nvSpPr>
        <p:spPr>
          <a:xfrm>
            <a:off x="531337" y="794194"/>
            <a:ext cx="7345016" cy="3477875"/>
          </a:xfrm>
          <a:prstGeom prst="rect">
            <a:avLst/>
          </a:prstGeom>
          <a:noFill/>
        </p:spPr>
        <p:txBody>
          <a:bodyPr wrap="square">
            <a:spAutoFit/>
          </a:bodyPr>
          <a:lstStyle/>
          <a:p>
            <a:r>
              <a:rPr lang="en-US" sz="2800" dirty="0"/>
              <a:t>Gheorghe Adrian Cot</a:t>
            </a:r>
            <a:br>
              <a:rPr lang="en-US" sz="2800" dirty="0"/>
            </a:br>
            <a:r>
              <a:rPr lang="en-US" sz="2800" dirty="0"/>
              <a:t>1913213</a:t>
            </a:r>
            <a:br>
              <a:rPr lang="en-US" sz="2800" dirty="0"/>
            </a:br>
            <a:r>
              <a:rPr lang="en-US" sz="2800" dirty="0"/>
              <a:t>Tasks 3 and 4</a:t>
            </a:r>
            <a:br>
              <a:rPr lang="en-US" sz="2800" dirty="0"/>
            </a:br>
            <a:r>
              <a:rPr lang="en-US" sz="2800" dirty="0"/>
              <a:t>Dr </a:t>
            </a:r>
            <a:r>
              <a:rPr lang="en-US" sz="2800" dirty="0" err="1"/>
              <a:t>Azora</a:t>
            </a:r>
            <a:r>
              <a:rPr lang="en-US" sz="2800" dirty="0"/>
              <a:t> Hurd</a:t>
            </a:r>
            <a:br>
              <a:rPr lang="en-US" sz="2800" dirty="0"/>
            </a:br>
            <a:r>
              <a:rPr lang="en-US" sz="2800" dirty="0"/>
              <a:t>BMHP 5014</a:t>
            </a:r>
            <a:br>
              <a:rPr lang="en-US" sz="2800" dirty="0"/>
            </a:br>
            <a:r>
              <a:rPr lang="en-US" sz="2800" dirty="0"/>
              <a:t>Changemakers: Creativity and Value Creation</a:t>
            </a:r>
          </a:p>
          <a:p>
            <a:r>
              <a:rPr lang="en-US" sz="2800" dirty="0"/>
              <a:t>BSc Health and Social Care</a:t>
            </a:r>
          </a:p>
          <a:p>
            <a:endParaRPr lang="en-US" sz="2400" dirty="0"/>
          </a:p>
        </p:txBody>
      </p:sp>
    </p:spTree>
    <p:extLst>
      <p:ext uri="{BB962C8B-B14F-4D97-AF65-F5344CB8AC3E}">
        <p14:creationId xmlns:p14="http://schemas.microsoft.com/office/powerpoint/2010/main" val="2711807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83465D-EF2A-4D39-8CFF-E8B752770B9E}"/>
              </a:ext>
            </a:extLst>
          </p:cNvPr>
          <p:cNvSpPr txBox="1"/>
          <p:nvPr/>
        </p:nvSpPr>
        <p:spPr>
          <a:xfrm>
            <a:off x="134912" y="314793"/>
            <a:ext cx="8730794" cy="6846618"/>
          </a:xfrm>
          <a:prstGeom prst="rect">
            <a:avLst/>
          </a:prstGeom>
          <a:noFill/>
        </p:spPr>
        <p:txBody>
          <a:bodyPr wrap="square">
            <a:spAutoFit/>
          </a:bodyPr>
          <a:lstStyle/>
          <a:p>
            <a:pPr>
              <a:lnSpc>
                <a:spcPct val="150000"/>
              </a:lnSpc>
            </a:pPr>
            <a:r>
              <a:rPr lang="en-US" sz="1350" dirty="0">
                <a:solidFill>
                  <a:srgbClr val="000000"/>
                </a:solidFill>
                <a:latin typeface="Calibri" panose="020F0502020204030204" pitchFamily="34" charset="0"/>
              </a:rPr>
              <a:t>PITCH</a:t>
            </a:r>
          </a:p>
          <a:p>
            <a:pPr>
              <a:lnSpc>
                <a:spcPct val="150000"/>
              </a:lnSpc>
            </a:pPr>
            <a:r>
              <a:rPr lang="en-US" sz="1200" dirty="0">
                <a:solidFill>
                  <a:srgbClr val="000000"/>
                </a:solidFill>
                <a:latin typeface="Calibri" panose="020F0502020204030204" pitchFamily="34" charset="0"/>
              </a:rPr>
              <a:t>Families without Grandparents and Grandparents without Families</a:t>
            </a:r>
            <a:endParaRPr lang="en-US" sz="1200" dirty="0"/>
          </a:p>
          <a:p>
            <a:pPr>
              <a:lnSpc>
                <a:spcPct val="150000"/>
              </a:lnSpc>
            </a:pPr>
            <a:endParaRPr lang="en-US" sz="1200" dirty="0"/>
          </a:p>
          <a:p>
            <a:pPr>
              <a:lnSpc>
                <a:spcPct val="150000"/>
              </a:lnSpc>
            </a:pPr>
            <a:r>
              <a:rPr lang="en-US" sz="1200" dirty="0"/>
              <a:t>The Covid-19 pandemic affected everyone. We're all aware of how difficult it is to deal with the lockdown. The elderly, in particular, suffered greatly as a result of the lockdown. Loneliness is associated with an increased risk of early mortality, anxiety, dementia, and weak self wellbeing. That was the first time I considered doing something to help them. For the first time, I was thinking about myself, who I am, and how I can help. According to Branden, self-esteem is the sense of being capable of dealing with life's fundamental problems and deserving of happiness.</a:t>
            </a:r>
          </a:p>
          <a:p>
            <a:pPr>
              <a:lnSpc>
                <a:spcPct val="150000"/>
              </a:lnSpc>
            </a:pPr>
            <a:r>
              <a:rPr lang="en-US" sz="1200" dirty="0"/>
              <a:t>I needed to devise a strategy in order to change something.</a:t>
            </a:r>
          </a:p>
          <a:p>
            <a:pPr>
              <a:lnSpc>
                <a:spcPct val="150000"/>
              </a:lnSpc>
            </a:pPr>
            <a:r>
              <a:rPr lang="en-US" sz="1200" dirty="0"/>
              <a:t>As stated by </a:t>
            </a:r>
            <a:r>
              <a:rPr lang="en-US" sz="1200" dirty="0" err="1"/>
              <a:t>Bandinelli</a:t>
            </a:r>
            <a:r>
              <a:rPr lang="en-US" sz="1200" dirty="0"/>
              <a:t> and Arvidsson, a changemaker is someone who takes responsibility for others and works to create a "better society" for everyone.</a:t>
            </a:r>
          </a:p>
          <a:p>
            <a:pPr>
              <a:lnSpc>
                <a:spcPct val="150000"/>
              </a:lnSpc>
            </a:pPr>
            <a:r>
              <a:rPr lang="en-US" sz="1200" dirty="0"/>
              <a:t>Many children do not have grandparents, and many elderly people do not have relatives. I was thinking of bringing them together through social media, meeting for dinner whenever and wherever possible, and building long-lasting relationships. I built a page with profiles of elderly people and their stories so that families could contact them and develop relationships with them. Photo sharing will most likely continue to be useful in today's society. Personal photographs play a significant role in memory, persona, and social interactions (House, 2009).</a:t>
            </a:r>
          </a:p>
          <a:p>
            <a:pPr>
              <a:lnSpc>
                <a:spcPct val="150000"/>
              </a:lnSpc>
            </a:pPr>
            <a:r>
              <a:rPr lang="en-US" sz="1200" dirty="0"/>
              <a:t>In order to reach out to a large number of people, I would like my family, friends, church, and council to share my page on various social media platforms such as Facebook, Instagram, and WhatsApp.</a:t>
            </a:r>
          </a:p>
          <a:p>
            <a:pPr>
              <a:lnSpc>
                <a:spcPct val="150000"/>
              </a:lnSpc>
            </a:pPr>
            <a:r>
              <a:rPr lang="en-US" sz="1200" dirty="0"/>
              <a:t>I have high hopes that the community will get involved. The Pygmalion effect, as proposed in The Journal of Management Development (2010), usually implies that the perceiver's positive anticipation improves the target's achievement.</a:t>
            </a:r>
          </a:p>
          <a:p>
            <a:pPr>
              <a:lnSpc>
                <a:spcPct val="150000"/>
              </a:lnSpc>
            </a:pPr>
            <a:r>
              <a:rPr lang="en-US" sz="1200" dirty="0"/>
              <a:t>I'd like to conclude by encouraging everyone to get involved, to open our hearts and doors, to build happy and healthy communities, and to make great memories.</a:t>
            </a:r>
          </a:p>
          <a:p>
            <a:pPr>
              <a:lnSpc>
                <a:spcPct val="150000"/>
              </a:lnSpc>
            </a:pPr>
            <a:endParaRPr lang="en-US" sz="1350" dirty="0"/>
          </a:p>
          <a:p>
            <a:pPr>
              <a:lnSpc>
                <a:spcPct val="150000"/>
              </a:lnSpc>
            </a:pPr>
            <a:endParaRPr lang="en-US" sz="1350" dirty="0"/>
          </a:p>
        </p:txBody>
      </p:sp>
    </p:spTree>
    <p:extLst>
      <p:ext uri="{BB962C8B-B14F-4D97-AF65-F5344CB8AC3E}">
        <p14:creationId xmlns:p14="http://schemas.microsoft.com/office/powerpoint/2010/main" val="26134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BFC7F040-1D28-4E81-B07C-E430B8188194}"/>
              </a:ext>
            </a:extLst>
          </p:cNvPr>
          <p:cNvSpPr/>
          <p:nvPr/>
        </p:nvSpPr>
        <p:spPr>
          <a:xfrm>
            <a:off x="661198" y="857251"/>
            <a:ext cx="2638595" cy="5143499"/>
          </a:xfrm>
          <a:custGeom>
            <a:avLst/>
            <a:gdLst>
              <a:gd name="connsiteX0" fmla="*/ 0 w 3511826"/>
              <a:gd name="connsiteY0" fmla="*/ 0 h 6858000"/>
              <a:gd name="connsiteX1" fmla="*/ 3511826 w 3511826"/>
              <a:gd name="connsiteY1" fmla="*/ 0 h 6858000"/>
              <a:gd name="connsiteX2" fmla="*/ 3511826 w 3511826"/>
              <a:gd name="connsiteY2" fmla="*/ 6858000 h 6858000"/>
              <a:gd name="connsiteX3" fmla="*/ 0 w 351182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11826" h="6858000">
                <a:moveTo>
                  <a:pt x="0" y="0"/>
                </a:moveTo>
                <a:lnTo>
                  <a:pt x="3511826" y="0"/>
                </a:lnTo>
                <a:lnTo>
                  <a:pt x="3511826" y="6858000"/>
                </a:lnTo>
                <a:lnTo>
                  <a:pt x="0" y="6858000"/>
                </a:lnTo>
                <a:close/>
              </a:path>
            </a:pathLst>
          </a:custGeom>
          <a:gradFill>
            <a:gsLst>
              <a:gs pos="9000">
                <a:schemeClr val="bg1">
                  <a:lumMod val="8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23" name="Freeform: Shape 22">
            <a:extLst>
              <a:ext uri="{FF2B5EF4-FFF2-40B4-BE49-F238E27FC236}">
                <a16:creationId xmlns:a16="http://schemas.microsoft.com/office/drawing/2014/main" id="{FE8C4077-F0C4-4064-9851-92F474166006}"/>
              </a:ext>
            </a:extLst>
          </p:cNvPr>
          <p:cNvSpPr/>
          <p:nvPr/>
        </p:nvSpPr>
        <p:spPr>
          <a:xfrm>
            <a:off x="665924" y="3520938"/>
            <a:ext cx="2544416" cy="2479813"/>
          </a:xfrm>
          <a:custGeom>
            <a:avLst/>
            <a:gdLst>
              <a:gd name="connsiteX0" fmla="*/ 622850 w 3392555"/>
              <a:gd name="connsiteY0" fmla="*/ 0 h 3306417"/>
              <a:gd name="connsiteX1" fmla="*/ 3392555 w 3392555"/>
              <a:gd name="connsiteY1" fmla="*/ 1749287 h 3306417"/>
              <a:gd name="connsiteX2" fmla="*/ 1943056 w 3392555"/>
              <a:gd name="connsiteY2" fmla="*/ 3287445 h 3306417"/>
              <a:gd name="connsiteX3" fmla="*/ 1880698 w 3392555"/>
              <a:gd name="connsiteY3" fmla="*/ 3306417 h 3306417"/>
              <a:gd name="connsiteX4" fmla="*/ 0 w 3392555"/>
              <a:gd name="connsiteY4" fmla="*/ 3306417 h 3306417"/>
              <a:gd name="connsiteX5" fmla="*/ 0 w 3392555"/>
              <a:gd name="connsiteY5" fmla="*/ 46039 h 3306417"/>
              <a:gd name="connsiteX6" fmla="*/ 64658 w 3392555"/>
              <a:gd name="connsiteY6" fmla="*/ 35539 h 3306417"/>
              <a:gd name="connsiteX7" fmla="*/ 622850 w 3392555"/>
              <a:gd name="connsiteY7" fmla="*/ 0 h 3306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2555" h="3306417">
                <a:moveTo>
                  <a:pt x="622850" y="0"/>
                </a:moveTo>
                <a:cubicBezTo>
                  <a:pt x="2152516" y="0"/>
                  <a:pt x="3392555" y="783182"/>
                  <a:pt x="3392555" y="1749287"/>
                </a:cubicBezTo>
                <a:cubicBezTo>
                  <a:pt x="3392555" y="2413484"/>
                  <a:pt x="2806443" y="2991222"/>
                  <a:pt x="1943056" y="3287445"/>
                </a:cubicBezTo>
                <a:lnTo>
                  <a:pt x="1880698" y="3306417"/>
                </a:lnTo>
                <a:lnTo>
                  <a:pt x="0" y="3306417"/>
                </a:lnTo>
                <a:lnTo>
                  <a:pt x="0" y="46039"/>
                </a:lnTo>
                <a:lnTo>
                  <a:pt x="64658" y="35539"/>
                </a:lnTo>
                <a:cubicBezTo>
                  <a:pt x="244959" y="12237"/>
                  <a:pt x="431642" y="0"/>
                  <a:pt x="622850" y="0"/>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4" name="Rectangle 23">
            <a:extLst>
              <a:ext uri="{FF2B5EF4-FFF2-40B4-BE49-F238E27FC236}">
                <a16:creationId xmlns:a16="http://schemas.microsoft.com/office/drawing/2014/main" id="{10926EAD-EB70-460F-AB84-6FAD00464DAB}"/>
              </a:ext>
            </a:extLst>
          </p:cNvPr>
          <p:cNvSpPr/>
          <p:nvPr/>
        </p:nvSpPr>
        <p:spPr>
          <a:xfrm>
            <a:off x="3295068" y="857250"/>
            <a:ext cx="263387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blipFill>
                <a:blip r:embed="rId2"/>
                <a:stretch>
                  <a:fillRect/>
                </a:stretch>
              </a:blipFill>
            </a:endParaRPr>
          </a:p>
        </p:txBody>
      </p:sp>
      <p:sp>
        <p:nvSpPr>
          <p:cNvPr id="25" name="Rectangle 24">
            <a:extLst>
              <a:ext uri="{FF2B5EF4-FFF2-40B4-BE49-F238E27FC236}">
                <a16:creationId xmlns:a16="http://schemas.microsoft.com/office/drawing/2014/main" id="{16A9C97E-23D3-4AEA-B78E-7A0B3DAD743E}"/>
              </a:ext>
            </a:extLst>
          </p:cNvPr>
          <p:cNvSpPr/>
          <p:nvPr/>
        </p:nvSpPr>
        <p:spPr>
          <a:xfrm>
            <a:off x="5933662" y="857249"/>
            <a:ext cx="2631785" cy="5143500"/>
          </a:xfrm>
          <a:prstGeom prst="rect">
            <a:avLst/>
          </a:prstGeom>
          <a:blipFill dpi="0" rotWithShape="1">
            <a:blip r:embed="rId3"/>
            <a:srcRect/>
            <a:stretch>
              <a:fillRect l="-8783" t="37000" r="-5783" b="23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6" name="Freeform: Shape 25">
            <a:extLst>
              <a:ext uri="{FF2B5EF4-FFF2-40B4-BE49-F238E27FC236}">
                <a16:creationId xmlns:a16="http://schemas.microsoft.com/office/drawing/2014/main" id="{830DF0F3-A905-4EBD-A07D-E8B875BE75B5}"/>
              </a:ext>
            </a:extLst>
          </p:cNvPr>
          <p:cNvSpPr/>
          <p:nvPr/>
        </p:nvSpPr>
        <p:spPr>
          <a:xfrm>
            <a:off x="665922" y="3581464"/>
            <a:ext cx="2296408" cy="2419286"/>
          </a:xfrm>
          <a:custGeom>
            <a:avLst/>
            <a:gdLst>
              <a:gd name="connsiteX0" fmla="*/ 622850 w 3392555"/>
              <a:gd name="connsiteY0" fmla="*/ 0 h 3306417"/>
              <a:gd name="connsiteX1" fmla="*/ 3392555 w 3392555"/>
              <a:gd name="connsiteY1" fmla="*/ 1749287 h 3306417"/>
              <a:gd name="connsiteX2" fmla="*/ 1943056 w 3392555"/>
              <a:gd name="connsiteY2" fmla="*/ 3287445 h 3306417"/>
              <a:gd name="connsiteX3" fmla="*/ 1880698 w 3392555"/>
              <a:gd name="connsiteY3" fmla="*/ 3306417 h 3306417"/>
              <a:gd name="connsiteX4" fmla="*/ 0 w 3392555"/>
              <a:gd name="connsiteY4" fmla="*/ 3306417 h 3306417"/>
              <a:gd name="connsiteX5" fmla="*/ 0 w 3392555"/>
              <a:gd name="connsiteY5" fmla="*/ 46039 h 3306417"/>
              <a:gd name="connsiteX6" fmla="*/ 64658 w 3392555"/>
              <a:gd name="connsiteY6" fmla="*/ 35539 h 3306417"/>
              <a:gd name="connsiteX7" fmla="*/ 622850 w 3392555"/>
              <a:gd name="connsiteY7" fmla="*/ 0 h 3306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2555" h="3306417">
                <a:moveTo>
                  <a:pt x="622850" y="0"/>
                </a:moveTo>
                <a:cubicBezTo>
                  <a:pt x="2152516" y="0"/>
                  <a:pt x="3392555" y="783182"/>
                  <a:pt x="3392555" y="1749287"/>
                </a:cubicBezTo>
                <a:cubicBezTo>
                  <a:pt x="3392555" y="2413484"/>
                  <a:pt x="2806443" y="2991222"/>
                  <a:pt x="1943056" y="3287445"/>
                </a:cubicBezTo>
                <a:lnTo>
                  <a:pt x="1880698" y="3306417"/>
                </a:lnTo>
                <a:lnTo>
                  <a:pt x="0" y="3306417"/>
                </a:lnTo>
                <a:lnTo>
                  <a:pt x="0" y="46039"/>
                </a:lnTo>
                <a:lnTo>
                  <a:pt x="64658" y="35539"/>
                </a:lnTo>
                <a:cubicBezTo>
                  <a:pt x="244959" y="12237"/>
                  <a:pt x="431642" y="0"/>
                  <a:pt x="62285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7" name="Freeform: Shape 26">
            <a:extLst>
              <a:ext uri="{FF2B5EF4-FFF2-40B4-BE49-F238E27FC236}">
                <a16:creationId xmlns:a16="http://schemas.microsoft.com/office/drawing/2014/main" id="{CCED6C87-E636-4D88-A23D-11B0C115EC5B}"/>
              </a:ext>
            </a:extLst>
          </p:cNvPr>
          <p:cNvSpPr/>
          <p:nvPr/>
        </p:nvSpPr>
        <p:spPr>
          <a:xfrm>
            <a:off x="665922" y="3984720"/>
            <a:ext cx="2012580" cy="2016031"/>
          </a:xfrm>
          <a:custGeom>
            <a:avLst/>
            <a:gdLst>
              <a:gd name="connsiteX0" fmla="*/ 576930 w 3142436"/>
              <a:gd name="connsiteY0" fmla="*/ 0 h 2688041"/>
              <a:gd name="connsiteX1" fmla="*/ 3142436 w 3142436"/>
              <a:gd name="connsiteY1" fmla="*/ 1422130 h 2688041"/>
              <a:gd name="connsiteX2" fmla="*/ 1799803 w 3142436"/>
              <a:gd name="connsiteY2" fmla="*/ 2672617 h 2688041"/>
              <a:gd name="connsiteX3" fmla="*/ 1742042 w 3142436"/>
              <a:gd name="connsiteY3" fmla="*/ 2688041 h 2688041"/>
              <a:gd name="connsiteX4" fmla="*/ 0 w 3142436"/>
              <a:gd name="connsiteY4" fmla="*/ 2688041 h 2688041"/>
              <a:gd name="connsiteX5" fmla="*/ 0 w 3142436"/>
              <a:gd name="connsiteY5" fmla="*/ 37429 h 2688041"/>
              <a:gd name="connsiteX6" fmla="*/ 59891 w 3142436"/>
              <a:gd name="connsiteY6" fmla="*/ 28893 h 2688041"/>
              <a:gd name="connsiteX7" fmla="*/ 576930 w 3142436"/>
              <a:gd name="connsiteY7" fmla="*/ 0 h 2688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42436" h="2688041">
                <a:moveTo>
                  <a:pt x="576930" y="0"/>
                </a:moveTo>
                <a:cubicBezTo>
                  <a:pt x="1993820" y="0"/>
                  <a:pt x="3142436" y="636709"/>
                  <a:pt x="3142436" y="1422130"/>
                </a:cubicBezTo>
                <a:cubicBezTo>
                  <a:pt x="3142436" y="1962107"/>
                  <a:pt x="2599536" y="2431795"/>
                  <a:pt x="1799803" y="2672617"/>
                </a:cubicBezTo>
                <a:lnTo>
                  <a:pt x="1742042" y="2688041"/>
                </a:lnTo>
                <a:lnTo>
                  <a:pt x="0" y="2688041"/>
                </a:lnTo>
                <a:lnTo>
                  <a:pt x="0" y="37429"/>
                </a:lnTo>
                <a:lnTo>
                  <a:pt x="59891" y="28893"/>
                </a:lnTo>
                <a:cubicBezTo>
                  <a:pt x="226899" y="9949"/>
                  <a:pt x="399819" y="0"/>
                  <a:pt x="576930" y="0"/>
                </a:cubicBez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8" name="Oval 27">
            <a:extLst>
              <a:ext uri="{FF2B5EF4-FFF2-40B4-BE49-F238E27FC236}">
                <a16:creationId xmlns:a16="http://schemas.microsoft.com/office/drawing/2014/main" id="{AFCDF2E7-1F02-4C60-8943-A36A1EC58B09}"/>
              </a:ext>
            </a:extLst>
          </p:cNvPr>
          <p:cNvSpPr/>
          <p:nvPr/>
        </p:nvSpPr>
        <p:spPr>
          <a:xfrm>
            <a:off x="3443055" y="2100264"/>
            <a:ext cx="2257890" cy="217377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Oval 28">
            <a:extLst>
              <a:ext uri="{FF2B5EF4-FFF2-40B4-BE49-F238E27FC236}">
                <a16:creationId xmlns:a16="http://schemas.microsoft.com/office/drawing/2014/main" id="{541F2180-C43B-4306-99EA-AD3D0C9DFE5A}"/>
              </a:ext>
            </a:extLst>
          </p:cNvPr>
          <p:cNvSpPr/>
          <p:nvPr/>
        </p:nvSpPr>
        <p:spPr>
          <a:xfrm>
            <a:off x="3677246" y="2267937"/>
            <a:ext cx="1789509" cy="1838432"/>
          </a:xfrm>
          <a:prstGeom prst="ellipse">
            <a:avLst/>
          </a:prstGeom>
          <a:blipFill dpi="0" rotWithShape="1">
            <a:blip r:embed="rId4"/>
            <a:srcRect/>
            <a:stretch>
              <a:fillRect l="-7000"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blipFill>
                <a:blip r:embed="rId2"/>
                <a:stretch>
                  <a:fillRect/>
                </a:stretch>
              </a:blipFill>
            </a:endParaRPr>
          </a:p>
        </p:txBody>
      </p:sp>
      <p:sp>
        <p:nvSpPr>
          <p:cNvPr id="30" name="Flowchart: Document 26">
            <a:extLst>
              <a:ext uri="{FF2B5EF4-FFF2-40B4-BE49-F238E27FC236}">
                <a16:creationId xmlns:a16="http://schemas.microsoft.com/office/drawing/2014/main" id="{60AC16BA-46AC-4D7A-A803-28C9B5F5CC4B}"/>
              </a:ext>
            </a:extLst>
          </p:cNvPr>
          <p:cNvSpPr/>
          <p:nvPr/>
        </p:nvSpPr>
        <p:spPr>
          <a:xfrm>
            <a:off x="5933662" y="1184240"/>
            <a:ext cx="2633870" cy="1832048"/>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0 h 20976"/>
              <a:gd name="connsiteX1" fmla="*/ 21600 w 21600"/>
              <a:gd name="connsiteY1" fmla="*/ 0 h 20976"/>
              <a:gd name="connsiteX2" fmla="*/ 21498 w 21600"/>
              <a:gd name="connsiteY2" fmla="*/ 13348 h 20976"/>
              <a:gd name="connsiteX3" fmla="*/ 0 w 21600"/>
              <a:gd name="connsiteY3" fmla="*/ 20172 h 20976"/>
              <a:gd name="connsiteX4" fmla="*/ 0 w 21600"/>
              <a:gd name="connsiteY4" fmla="*/ 0 h 20976"/>
              <a:gd name="connsiteX0" fmla="*/ 0 w 21600"/>
              <a:gd name="connsiteY0" fmla="*/ 0 h 25097"/>
              <a:gd name="connsiteX1" fmla="*/ 21600 w 21600"/>
              <a:gd name="connsiteY1" fmla="*/ 0 h 25097"/>
              <a:gd name="connsiteX2" fmla="*/ 21498 w 21600"/>
              <a:gd name="connsiteY2" fmla="*/ 13348 h 25097"/>
              <a:gd name="connsiteX3" fmla="*/ 102 w 21600"/>
              <a:gd name="connsiteY3" fmla="*/ 24492 h 25097"/>
              <a:gd name="connsiteX4" fmla="*/ 0 w 21600"/>
              <a:gd name="connsiteY4" fmla="*/ 0 h 25097"/>
              <a:gd name="connsiteX0" fmla="*/ 0 w 21600"/>
              <a:gd name="connsiteY0" fmla="*/ 0 h 25389"/>
              <a:gd name="connsiteX1" fmla="*/ 21600 w 21600"/>
              <a:gd name="connsiteY1" fmla="*/ 0 h 25389"/>
              <a:gd name="connsiteX2" fmla="*/ 21498 w 21600"/>
              <a:gd name="connsiteY2" fmla="*/ 13348 h 25389"/>
              <a:gd name="connsiteX3" fmla="*/ 102 w 21600"/>
              <a:gd name="connsiteY3" fmla="*/ 24492 h 25389"/>
              <a:gd name="connsiteX4" fmla="*/ 0 w 21600"/>
              <a:gd name="connsiteY4" fmla="*/ 0 h 25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00" h="25389">
                <a:moveTo>
                  <a:pt x="0" y="0"/>
                </a:moveTo>
                <a:lnTo>
                  <a:pt x="21600" y="0"/>
                </a:lnTo>
                <a:cubicBezTo>
                  <a:pt x="21600" y="5774"/>
                  <a:pt x="21498" y="7574"/>
                  <a:pt x="21498" y="13348"/>
                </a:cubicBezTo>
                <a:cubicBezTo>
                  <a:pt x="10698" y="13348"/>
                  <a:pt x="13356" y="29279"/>
                  <a:pt x="102" y="24492"/>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Flowchart: Document 26">
            <a:extLst>
              <a:ext uri="{FF2B5EF4-FFF2-40B4-BE49-F238E27FC236}">
                <a16:creationId xmlns:a16="http://schemas.microsoft.com/office/drawing/2014/main" id="{FC9C4EF5-D13C-435A-9FCA-770FCE82B2B7}"/>
              </a:ext>
            </a:extLst>
          </p:cNvPr>
          <p:cNvSpPr/>
          <p:nvPr/>
        </p:nvSpPr>
        <p:spPr>
          <a:xfrm>
            <a:off x="5935747" y="857251"/>
            <a:ext cx="2632950" cy="201821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0 h 20976"/>
              <a:gd name="connsiteX1" fmla="*/ 21600 w 21600"/>
              <a:gd name="connsiteY1" fmla="*/ 0 h 20976"/>
              <a:gd name="connsiteX2" fmla="*/ 21498 w 21600"/>
              <a:gd name="connsiteY2" fmla="*/ 13348 h 20976"/>
              <a:gd name="connsiteX3" fmla="*/ 0 w 21600"/>
              <a:gd name="connsiteY3" fmla="*/ 20172 h 20976"/>
              <a:gd name="connsiteX4" fmla="*/ 0 w 21600"/>
              <a:gd name="connsiteY4" fmla="*/ 0 h 20976"/>
              <a:gd name="connsiteX0" fmla="*/ 0 w 21600"/>
              <a:gd name="connsiteY0" fmla="*/ 0 h 25097"/>
              <a:gd name="connsiteX1" fmla="*/ 21600 w 21600"/>
              <a:gd name="connsiteY1" fmla="*/ 0 h 25097"/>
              <a:gd name="connsiteX2" fmla="*/ 21498 w 21600"/>
              <a:gd name="connsiteY2" fmla="*/ 13348 h 25097"/>
              <a:gd name="connsiteX3" fmla="*/ 102 w 21600"/>
              <a:gd name="connsiteY3" fmla="*/ 24492 h 25097"/>
              <a:gd name="connsiteX4" fmla="*/ 0 w 21600"/>
              <a:gd name="connsiteY4" fmla="*/ 0 h 25097"/>
              <a:gd name="connsiteX0" fmla="*/ 0 w 21600"/>
              <a:gd name="connsiteY0" fmla="*/ 0 h 25389"/>
              <a:gd name="connsiteX1" fmla="*/ 21600 w 21600"/>
              <a:gd name="connsiteY1" fmla="*/ 0 h 25389"/>
              <a:gd name="connsiteX2" fmla="*/ 21498 w 21600"/>
              <a:gd name="connsiteY2" fmla="*/ 13348 h 25389"/>
              <a:gd name="connsiteX3" fmla="*/ 102 w 21600"/>
              <a:gd name="connsiteY3" fmla="*/ 24492 h 25389"/>
              <a:gd name="connsiteX4" fmla="*/ 0 w 21600"/>
              <a:gd name="connsiteY4" fmla="*/ 0 h 25389"/>
              <a:gd name="connsiteX0" fmla="*/ 967 w 22567"/>
              <a:gd name="connsiteY0" fmla="*/ 0 h 27874"/>
              <a:gd name="connsiteX1" fmla="*/ 22567 w 22567"/>
              <a:gd name="connsiteY1" fmla="*/ 0 h 27874"/>
              <a:gd name="connsiteX2" fmla="*/ 22465 w 22567"/>
              <a:gd name="connsiteY2" fmla="*/ 13348 h 27874"/>
              <a:gd name="connsiteX3" fmla="*/ 0 w 22567"/>
              <a:gd name="connsiteY3" fmla="*/ 27084 h 27874"/>
              <a:gd name="connsiteX4" fmla="*/ 967 w 22567"/>
              <a:gd name="connsiteY4" fmla="*/ 0 h 27874"/>
              <a:gd name="connsiteX0" fmla="*/ 967 w 22567"/>
              <a:gd name="connsiteY0" fmla="*/ 0 h 28375"/>
              <a:gd name="connsiteX1" fmla="*/ 22567 w 22567"/>
              <a:gd name="connsiteY1" fmla="*/ 0 h 28375"/>
              <a:gd name="connsiteX2" fmla="*/ 22465 w 22567"/>
              <a:gd name="connsiteY2" fmla="*/ 13348 h 28375"/>
              <a:gd name="connsiteX3" fmla="*/ 0 w 22567"/>
              <a:gd name="connsiteY3" fmla="*/ 27084 h 28375"/>
              <a:gd name="connsiteX4" fmla="*/ 967 w 22567"/>
              <a:gd name="connsiteY4" fmla="*/ 0 h 28375"/>
              <a:gd name="connsiteX0" fmla="*/ 112 w 22567"/>
              <a:gd name="connsiteY0" fmla="*/ 0 h 29930"/>
              <a:gd name="connsiteX1" fmla="*/ 22567 w 22567"/>
              <a:gd name="connsiteY1" fmla="*/ 1555 h 29930"/>
              <a:gd name="connsiteX2" fmla="*/ 22465 w 22567"/>
              <a:gd name="connsiteY2" fmla="*/ 14903 h 29930"/>
              <a:gd name="connsiteX3" fmla="*/ 0 w 22567"/>
              <a:gd name="connsiteY3" fmla="*/ 28639 h 29930"/>
              <a:gd name="connsiteX4" fmla="*/ 112 w 22567"/>
              <a:gd name="connsiteY4" fmla="*/ 0 h 29930"/>
              <a:gd name="connsiteX0" fmla="*/ 112 w 22465"/>
              <a:gd name="connsiteY0" fmla="*/ 0 h 29930"/>
              <a:gd name="connsiteX1" fmla="*/ 22353 w 22465"/>
              <a:gd name="connsiteY1" fmla="*/ 0 h 29930"/>
              <a:gd name="connsiteX2" fmla="*/ 22465 w 22465"/>
              <a:gd name="connsiteY2" fmla="*/ 14903 h 29930"/>
              <a:gd name="connsiteX3" fmla="*/ 0 w 22465"/>
              <a:gd name="connsiteY3" fmla="*/ 28639 h 29930"/>
              <a:gd name="connsiteX4" fmla="*/ 112 w 22465"/>
              <a:gd name="connsiteY4" fmla="*/ 0 h 29930"/>
              <a:gd name="connsiteX0" fmla="*/ 112 w 22465"/>
              <a:gd name="connsiteY0" fmla="*/ 0 h 29930"/>
              <a:gd name="connsiteX1" fmla="*/ 22353 w 22465"/>
              <a:gd name="connsiteY1" fmla="*/ 0 h 29930"/>
              <a:gd name="connsiteX2" fmla="*/ 22465 w 22465"/>
              <a:gd name="connsiteY2" fmla="*/ 14903 h 29930"/>
              <a:gd name="connsiteX3" fmla="*/ 0 w 22465"/>
              <a:gd name="connsiteY3" fmla="*/ 28639 h 29930"/>
              <a:gd name="connsiteX4" fmla="*/ 112 w 22465"/>
              <a:gd name="connsiteY4" fmla="*/ 0 h 29930"/>
              <a:gd name="connsiteX0" fmla="*/ 112 w 22465"/>
              <a:gd name="connsiteY0" fmla="*/ 0 h 31148"/>
              <a:gd name="connsiteX1" fmla="*/ 22353 w 22465"/>
              <a:gd name="connsiteY1" fmla="*/ 0 h 31148"/>
              <a:gd name="connsiteX2" fmla="*/ 22465 w 22465"/>
              <a:gd name="connsiteY2" fmla="*/ 14903 h 31148"/>
              <a:gd name="connsiteX3" fmla="*/ 0 w 22465"/>
              <a:gd name="connsiteY3" fmla="*/ 28639 h 31148"/>
              <a:gd name="connsiteX4" fmla="*/ 112 w 22465"/>
              <a:gd name="connsiteY4" fmla="*/ 0 h 31148"/>
              <a:gd name="connsiteX0" fmla="*/ 112 w 22679"/>
              <a:gd name="connsiteY0" fmla="*/ 0 h 31372"/>
              <a:gd name="connsiteX1" fmla="*/ 22353 w 22679"/>
              <a:gd name="connsiteY1" fmla="*/ 0 h 31372"/>
              <a:gd name="connsiteX2" fmla="*/ 22679 w 22679"/>
              <a:gd name="connsiteY2" fmla="*/ 17425 h 31372"/>
              <a:gd name="connsiteX3" fmla="*/ 0 w 22679"/>
              <a:gd name="connsiteY3" fmla="*/ 28639 h 31372"/>
              <a:gd name="connsiteX4" fmla="*/ 112 w 22679"/>
              <a:gd name="connsiteY4" fmla="*/ 0 h 31372"/>
              <a:gd name="connsiteX0" fmla="*/ 112 w 22679"/>
              <a:gd name="connsiteY0" fmla="*/ 0 h 32292"/>
              <a:gd name="connsiteX1" fmla="*/ 22353 w 22679"/>
              <a:gd name="connsiteY1" fmla="*/ 0 h 32292"/>
              <a:gd name="connsiteX2" fmla="*/ 22679 w 22679"/>
              <a:gd name="connsiteY2" fmla="*/ 17425 h 32292"/>
              <a:gd name="connsiteX3" fmla="*/ 9515 w 22679"/>
              <a:gd name="connsiteY3" fmla="*/ 30689 h 32292"/>
              <a:gd name="connsiteX4" fmla="*/ 0 w 22679"/>
              <a:gd name="connsiteY4" fmla="*/ 28639 h 32292"/>
              <a:gd name="connsiteX5" fmla="*/ 112 w 22679"/>
              <a:gd name="connsiteY5" fmla="*/ 0 h 32292"/>
              <a:gd name="connsiteX0" fmla="*/ 112 w 22572"/>
              <a:gd name="connsiteY0" fmla="*/ 0 h 32292"/>
              <a:gd name="connsiteX1" fmla="*/ 22353 w 22572"/>
              <a:gd name="connsiteY1" fmla="*/ 0 h 32292"/>
              <a:gd name="connsiteX2" fmla="*/ 22572 w 22572"/>
              <a:gd name="connsiteY2" fmla="*/ 23930 h 32292"/>
              <a:gd name="connsiteX3" fmla="*/ 9515 w 22572"/>
              <a:gd name="connsiteY3" fmla="*/ 30689 h 32292"/>
              <a:gd name="connsiteX4" fmla="*/ 0 w 22572"/>
              <a:gd name="connsiteY4" fmla="*/ 28639 h 32292"/>
              <a:gd name="connsiteX5" fmla="*/ 112 w 22572"/>
              <a:gd name="connsiteY5" fmla="*/ 0 h 32292"/>
              <a:gd name="connsiteX0" fmla="*/ 112 w 22572"/>
              <a:gd name="connsiteY0" fmla="*/ 0 h 30554"/>
              <a:gd name="connsiteX1" fmla="*/ 22353 w 22572"/>
              <a:gd name="connsiteY1" fmla="*/ 0 h 30554"/>
              <a:gd name="connsiteX2" fmla="*/ 22572 w 22572"/>
              <a:gd name="connsiteY2" fmla="*/ 23930 h 30554"/>
              <a:gd name="connsiteX3" fmla="*/ 6736 w 22572"/>
              <a:gd name="connsiteY3" fmla="*/ 25346 h 30554"/>
              <a:gd name="connsiteX4" fmla="*/ 0 w 22572"/>
              <a:gd name="connsiteY4" fmla="*/ 28639 h 30554"/>
              <a:gd name="connsiteX5" fmla="*/ 112 w 22572"/>
              <a:gd name="connsiteY5" fmla="*/ 0 h 30554"/>
              <a:gd name="connsiteX0" fmla="*/ 219 w 22679"/>
              <a:gd name="connsiteY0" fmla="*/ 0 h 35037"/>
              <a:gd name="connsiteX1" fmla="*/ 22460 w 22679"/>
              <a:gd name="connsiteY1" fmla="*/ 0 h 35037"/>
              <a:gd name="connsiteX2" fmla="*/ 22679 w 22679"/>
              <a:gd name="connsiteY2" fmla="*/ 23930 h 35037"/>
              <a:gd name="connsiteX3" fmla="*/ 6843 w 22679"/>
              <a:gd name="connsiteY3" fmla="*/ 25346 h 35037"/>
              <a:gd name="connsiteX4" fmla="*/ 0 w 22679"/>
              <a:gd name="connsiteY4" fmla="*/ 33750 h 35037"/>
              <a:gd name="connsiteX5" fmla="*/ 219 w 22679"/>
              <a:gd name="connsiteY5" fmla="*/ 0 h 35037"/>
              <a:gd name="connsiteX0" fmla="*/ 219 w 22679"/>
              <a:gd name="connsiteY0" fmla="*/ 0 h 37534"/>
              <a:gd name="connsiteX1" fmla="*/ 22460 w 22679"/>
              <a:gd name="connsiteY1" fmla="*/ 0 h 37534"/>
              <a:gd name="connsiteX2" fmla="*/ 22679 w 22679"/>
              <a:gd name="connsiteY2" fmla="*/ 23930 h 37534"/>
              <a:gd name="connsiteX3" fmla="*/ 7805 w 22679"/>
              <a:gd name="connsiteY3" fmla="*/ 36033 h 37534"/>
              <a:gd name="connsiteX4" fmla="*/ 0 w 22679"/>
              <a:gd name="connsiteY4" fmla="*/ 33750 h 37534"/>
              <a:gd name="connsiteX5" fmla="*/ 219 w 22679"/>
              <a:gd name="connsiteY5" fmla="*/ 0 h 37534"/>
              <a:gd name="connsiteX0" fmla="*/ 219 w 22679"/>
              <a:gd name="connsiteY0" fmla="*/ 0 h 37534"/>
              <a:gd name="connsiteX1" fmla="*/ 22460 w 22679"/>
              <a:gd name="connsiteY1" fmla="*/ 0 h 37534"/>
              <a:gd name="connsiteX2" fmla="*/ 22679 w 22679"/>
              <a:gd name="connsiteY2" fmla="*/ 23930 h 37534"/>
              <a:gd name="connsiteX3" fmla="*/ 7805 w 22679"/>
              <a:gd name="connsiteY3" fmla="*/ 36033 h 37534"/>
              <a:gd name="connsiteX4" fmla="*/ 0 w 22679"/>
              <a:gd name="connsiteY4" fmla="*/ 33750 h 37534"/>
              <a:gd name="connsiteX5" fmla="*/ 219 w 22679"/>
              <a:gd name="connsiteY5" fmla="*/ 0 h 37534"/>
              <a:gd name="connsiteX0" fmla="*/ 219 w 22572"/>
              <a:gd name="connsiteY0" fmla="*/ 0 h 37534"/>
              <a:gd name="connsiteX1" fmla="*/ 22460 w 22572"/>
              <a:gd name="connsiteY1" fmla="*/ 0 h 37534"/>
              <a:gd name="connsiteX2" fmla="*/ 22572 w 22572"/>
              <a:gd name="connsiteY2" fmla="*/ 22304 h 37534"/>
              <a:gd name="connsiteX3" fmla="*/ 7805 w 22572"/>
              <a:gd name="connsiteY3" fmla="*/ 36033 h 37534"/>
              <a:gd name="connsiteX4" fmla="*/ 0 w 22572"/>
              <a:gd name="connsiteY4" fmla="*/ 33750 h 37534"/>
              <a:gd name="connsiteX5" fmla="*/ 219 w 22572"/>
              <a:gd name="connsiteY5" fmla="*/ 0 h 37534"/>
              <a:gd name="connsiteX0" fmla="*/ 219 w 22572"/>
              <a:gd name="connsiteY0" fmla="*/ 0 h 37534"/>
              <a:gd name="connsiteX1" fmla="*/ 22460 w 22572"/>
              <a:gd name="connsiteY1" fmla="*/ 0 h 37534"/>
              <a:gd name="connsiteX2" fmla="*/ 22572 w 22572"/>
              <a:gd name="connsiteY2" fmla="*/ 22304 h 37534"/>
              <a:gd name="connsiteX3" fmla="*/ 7805 w 22572"/>
              <a:gd name="connsiteY3" fmla="*/ 36033 h 37534"/>
              <a:gd name="connsiteX4" fmla="*/ 0 w 22572"/>
              <a:gd name="connsiteY4" fmla="*/ 33750 h 37534"/>
              <a:gd name="connsiteX5" fmla="*/ 219 w 22572"/>
              <a:gd name="connsiteY5" fmla="*/ 0 h 37534"/>
              <a:gd name="connsiteX0" fmla="*/ 219 w 22572"/>
              <a:gd name="connsiteY0" fmla="*/ 0 h 35708"/>
              <a:gd name="connsiteX1" fmla="*/ 22460 w 22572"/>
              <a:gd name="connsiteY1" fmla="*/ 0 h 35708"/>
              <a:gd name="connsiteX2" fmla="*/ 22572 w 22572"/>
              <a:gd name="connsiteY2" fmla="*/ 22304 h 35708"/>
              <a:gd name="connsiteX3" fmla="*/ 7484 w 22572"/>
              <a:gd name="connsiteY3" fmla="*/ 30690 h 35708"/>
              <a:gd name="connsiteX4" fmla="*/ 0 w 22572"/>
              <a:gd name="connsiteY4" fmla="*/ 33750 h 35708"/>
              <a:gd name="connsiteX5" fmla="*/ 219 w 22572"/>
              <a:gd name="connsiteY5" fmla="*/ 0 h 35708"/>
              <a:gd name="connsiteX0" fmla="*/ 219 w 22572"/>
              <a:gd name="connsiteY0" fmla="*/ 0 h 34898"/>
              <a:gd name="connsiteX1" fmla="*/ 22460 w 22572"/>
              <a:gd name="connsiteY1" fmla="*/ 0 h 34898"/>
              <a:gd name="connsiteX2" fmla="*/ 22572 w 22572"/>
              <a:gd name="connsiteY2" fmla="*/ 22304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4898"/>
              <a:gd name="connsiteX1" fmla="*/ 22460 w 22572"/>
              <a:gd name="connsiteY1" fmla="*/ 0 h 34898"/>
              <a:gd name="connsiteX2" fmla="*/ 22572 w 22572"/>
              <a:gd name="connsiteY2" fmla="*/ 22304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4898"/>
              <a:gd name="connsiteX1" fmla="*/ 22460 w 22572"/>
              <a:gd name="connsiteY1" fmla="*/ 0 h 34898"/>
              <a:gd name="connsiteX2" fmla="*/ 22572 w 22572"/>
              <a:gd name="connsiteY2" fmla="*/ 23233 h 34898"/>
              <a:gd name="connsiteX3" fmla="*/ 7484 w 22572"/>
              <a:gd name="connsiteY3" fmla="*/ 30690 h 34898"/>
              <a:gd name="connsiteX4" fmla="*/ 0 w 22572"/>
              <a:gd name="connsiteY4" fmla="*/ 33750 h 34898"/>
              <a:gd name="connsiteX5" fmla="*/ 219 w 22572"/>
              <a:gd name="connsiteY5" fmla="*/ 0 h 34898"/>
              <a:gd name="connsiteX0" fmla="*/ 219 w 22572"/>
              <a:gd name="connsiteY0" fmla="*/ 0 h 35084"/>
              <a:gd name="connsiteX1" fmla="*/ 22460 w 22572"/>
              <a:gd name="connsiteY1" fmla="*/ 0 h 35084"/>
              <a:gd name="connsiteX2" fmla="*/ 22572 w 22572"/>
              <a:gd name="connsiteY2" fmla="*/ 23233 h 35084"/>
              <a:gd name="connsiteX3" fmla="*/ 7805 w 22572"/>
              <a:gd name="connsiteY3" fmla="*/ 33013 h 35084"/>
              <a:gd name="connsiteX4" fmla="*/ 0 w 22572"/>
              <a:gd name="connsiteY4" fmla="*/ 33750 h 35084"/>
              <a:gd name="connsiteX5" fmla="*/ 219 w 22572"/>
              <a:gd name="connsiteY5" fmla="*/ 0 h 3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572" h="35084">
                <a:moveTo>
                  <a:pt x="219" y="0"/>
                </a:moveTo>
                <a:lnTo>
                  <a:pt x="22460" y="0"/>
                </a:lnTo>
                <a:cubicBezTo>
                  <a:pt x="22567" y="5947"/>
                  <a:pt x="22572" y="17459"/>
                  <a:pt x="22572" y="23233"/>
                </a:cubicBezTo>
                <a:cubicBezTo>
                  <a:pt x="20129" y="24631"/>
                  <a:pt x="10837" y="25104"/>
                  <a:pt x="7805" y="33013"/>
                </a:cubicBezTo>
                <a:cubicBezTo>
                  <a:pt x="3704" y="27216"/>
                  <a:pt x="1478" y="38865"/>
                  <a:pt x="0" y="33750"/>
                </a:cubicBezTo>
                <a:cubicBezTo>
                  <a:pt x="322" y="24722"/>
                  <a:pt x="-103" y="9028"/>
                  <a:pt x="219" y="0"/>
                </a:cubicBezTo>
                <a:close/>
              </a:path>
            </a:pathLst>
          </a:cu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b="1" dirty="0">
              <a:ln/>
              <a:solidFill>
                <a:schemeClr val="accent4"/>
              </a:solidFill>
            </a:endParaRPr>
          </a:p>
        </p:txBody>
      </p:sp>
      <p:sp>
        <p:nvSpPr>
          <p:cNvPr id="32" name="Freeform: Shape 31">
            <a:extLst>
              <a:ext uri="{FF2B5EF4-FFF2-40B4-BE49-F238E27FC236}">
                <a16:creationId xmlns:a16="http://schemas.microsoft.com/office/drawing/2014/main" id="{2E3127E4-79FB-4FA7-8A32-F854220B7A69}"/>
              </a:ext>
            </a:extLst>
          </p:cNvPr>
          <p:cNvSpPr/>
          <p:nvPr/>
        </p:nvSpPr>
        <p:spPr>
          <a:xfrm>
            <a:off x="5932497" y="3581464"/>
            <a:ext cx="2632950" cy="2427650"/>
          </a:xfrm>
          <a:custGeom>
            <a:avLst/>
            <a:gdLst>
              <a:gd name="connsiteX0" fmla="*/ 2636219 w 3511826"/>
              <a:gd name="connsiteY0" fmla="*/ 0 h 5199612"/>
              <a:gd name="connsiteX1" fmla="*/ 3420150 w 3511826"/>
              <a:gd name="connsiteY1" fmla="*/ 116882 h 5199612"/>
              <a:gd name="connsiteX2" fmla="*/ 3511826 w 3511826"/>
              <a:gd name="connsiteY2" fmla="*/ 149973 h 5199612"/>
              <a:gd name="connsiteX3" fmla="*/ 3511826 w 3511826"/>
              <a:gd name="connsiteY3" fmla="*/ 149974 h 5199612"/>
              <a:gd name="connsiteX4" fmla="*/ 3511826 w 3511826"/>
              <a:gd name="connsiteY4" fmla="*/ 5049640 h 5199612"/>
              <a:gd name="connsiteX5" fmla="*/ 3420150 w 3511826"/>
              <a:gd name="connsiteY5" fmla="*/ 5082730 h 5199612"/>
              <a:gd name="connsiteX6" fmla="*/ 2636219 w 3511826"/>
              <a:gd name="connsiteY6" fmla="*/ 5199612 h 5199612"/>
              <a:gd name="connsiteX7" fmla="*/ 0 w 3511826"/>
              <a:gd name="connsiteY7" fmla="*/ 2599806 h 5199612"/>
              <a:gd name="connsiteX8" fmla="*/ 2636219 w 3511826"/>
              <a:gd name="connsiteY8" fmla="*/ 0 h 5199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1826" h="5199612">
                <a:moveTo>
                  <a:pt x="2636219" y="0"/>
                </a:moveTo>
                <a:cubicBezTo>
                  <a:pt x="2909208" y="0"/>
                  <a:pt x="3172507" y="40921"/>
                  <a:pt x="3420150" y="116882"/>
                </a:cubicBezTo>
                <a:lnTo>
                  <a:pt x="3511826" y="149973"/>
                </a:lnTo>
                <a:lnTo>
                  <a:pt x="3511826" y="149974"/>
                </a:lnTo>
                <a:lnTo>
                  <a:pt x="3511826" y="5049640"/>
                </a:lnTo>
                <a:lnTo>
                  <a:pt x="3420150" y="5082730"/>
                </a:lnTo>
                <a:cubicBezTo>
                  <a:pt x="3172507" y="5158691"/>
                  <a:pt x="2909208" y="5199612"/>
                  <a:pt x="2636219" y="5199612"/>
                </a:cubicBezTo>
                <a:cubicBezTo>
                  <a:pt x="1180275" y="5199612"/>
                  <a:pt x="0" y="4035639"/>
                  <a:pt x="0" y="2599806"/>
                </a:cubicBezTo>
                <a:cubicBezTo>
                  <a:pt x="0" y="1163973"/>
                  <a:pt x="1180275" y="0"/>
                  <a:pt x="2636219" y="0"/>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33" name="Freeform: Shape 32">
            <a:extLst>
              <a:ext uri="{FF2B5EF4-FFF2-40B4-BE49-F238E27FC236}">
                <a16:creationId xmlns:a16="http://schemas.microsoft.com/office/drawing/2014/main" id="{DC0010AD-3563-4B50-9154-C9155BA88591}"/>
              </a:ext>
            </a:extLst>
          </p:cNvPr>
          <p:cNvSpPr/>
          <p:nvPr/>
        </p:nvSpPr>
        <p:spPr>
          <a:xfrm>
            <a:off x="4183380" y="4351197"/>
            <a:ext cx="4382986" cy="1649554"/>
          </a:xfrm>
          <a:custGeom>
            <a:avLst/>
            <a:gdLst>
              <a:gd name="connsiteX0" fmla="*/ 4946137 w 5669345"/>
              <a:gd name="connsiteY0" fmla="*/ 0 h 3061031"/>
              <a:gd name="connsiteX1" fmla="*/ 5604969 w 5669345"/>
              <a:gd name="connsiteY1" fmla="*/ 78455 h 3061031"/>
              <a:gd name="connsiteX2" fmla="*/ 5669345 w 5669345"/>
              <a:gd name="connsiteY2" fmla="*/ 96144 h 3061031"/>
              <a:gd name="connsiteX3" fmla="*/ 5669345 w 5669345"/>
              <a:gd name="connsiteY3" fmla="*/ 3061030 h 3061031"/>
              <a:gd name="connsiteX4" fmla="*/ 1248937 w 5669345"/>
              <a:gd name="connsiteY4" fmla="*/ 3061030 h 3061031"/>
              <a:gd name="connsiteX5" fmla="*/ 1248937 w 5669345"/>
              <a:gd name="connsiteY5" fmla="*/ 3061031 h 3061031"/>
              <a:gd name="connsiteX6" fmla="*/ 0 w 5669345"/>
              <a:gd name="connsiteY6" fmla="*/ 3061031 h 3061031"/>
              <a:gd name="connsiteX7" fmla="*/ 0 w 5669345"/>
              <a:gd name="connsiteY7" fmla="*/ 3061029 h 3061031"/>
              <a:gd name="connsiteX8" fmla="*/ 2381642 w 5669345"/>
              <a:gd name="connsiteY8" fmla="*/ 3061029 h 3061031"/>
              <a:gd name="connsiteX9" fmla="*/ 2363477 w 5669345"/>
              <a:gd name="connsiteY9" fmla="*/ 2994249 h 3061031"/>
              <a:gd name="connsiteX10" fmla="*/ 2309918 w 5669345"/>
              <a:gd name="connsiteY10" fmla="*/ 2492020 h 3061031"/>
              <a:gd name="connsiteX11" fmla="*/ 4946137 w 5669345"/>
              <a:gd name="connsiteY11" fmla="*/ 0 h 3061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69345" h="3061031">
                <a:moveTo>
                  <a:pt x="4946137" y="0"/>
                </a:moveTo>
                <a:cubicBezTo>
                  <a:pt x="5173628" y="0"/>
                  <a:pt x="5394389" y="27239"/>
                  <a:pt x="5604969" y="78455"/>
                </a:cubicBezTo>
                <a:lnTo>
                  <a:pt x="5669345" y="96144"/>
                </a:lnTo>
                <a:lnTo>
                  <a:pt x="5669345" y="3061030"/>
                </a:lnTo>
                <a:lnTo>
                  <a:pt x="1248937" y="3061030"/>
                </a:lnTo>
                <a:lnTo>
                  <a:pt x="1248937" y="3061031"/>
                </a:lnTo>
                <a:lnTo>
                  <a:pt x="0" y="3061031"/>
                </a:lnTo>
                <a:lnTo>
                  <a:pt x="0" y="3061029"/>
                </a:lnTo>
                <a:lnTo>
                  <a:pt x="2381642" y="3061029"/>
                </a:lnTo>
                <a:lnTo>
                  <a:pt x="2363477" y="2994249"/>
                </a:lnTo>
                <a:cubicBezTo>
                  <a:pt x="2328360" y="2832024"/>
                  <a:pt x="2309918" y="2664058"/>
                  <a:pt x="2309918" y="2492020"/>
                </a:cubicBezTo>
                <a:cubicBezTo>
                  <a:pt x="2309918" y="1115715"/>
                  <a:pt x="3490193" y="0"/>
                  <a:pt x="494613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34" name="TextBox 33">
            <a:extLst>
              <a:ext uri="{FF2B5EF4-FFF2-40B4-BE49-F238E27FC236}">
                <a16:creationId xmlns:a16="http://schemas.microsoft.com/office/drawing/2014/main" id="{41837935-8DE4-4252-A5C5-1E0C1D111F53}"/>
              </a:ext>
            </a:extLst>
          </p:cNvPr>
          <p:cNvSpPr txBox="1"/>
          <p:nvPr/>
        </p:nvSpPr>
        <p:spPr>
          <a:xfrm>
            <a:off x="883798" y="1856558"/>
            <a:ext cx="2353504" cy="300082"/>
          </a:xfrm>
          <a:prstGeom prst="rect">
            <a:avLst/>
          </a:prstGeom>
          <a:noFill/>
        </p:spPr>
        <p:txBody>
          <a:bodyPr wrap="square" rtlCol="0">
            <a:spAutoFit/>
          </a:bodyPr>
          <a:lstStyle/>
          <a:p>
            <a:endParaRPr lang="en-US" sz="1350" dirty="0"/>
          </a:p>
        </p:txBody>
      </p:sp>
      <p:sp>
        <p:nvSpPr>
          <p:cNvPr id="35" name="Rectangle 34">
            <a:extLst>
              <a:ext uri="{FF2B5EF4-FFF2-40B4-BE49-F238E27FC236}">
                <a16:creationId xmlns:a16="http://schemas.microsoft.com/office/drawing/2014/main" id="{15335E36-0301-47CC-85F8-CCF09F8A63E6}"/>
              </a:ext>
            </a:extLst>
          </p:cNvPr>
          <p:cNvSpPr/>
          <p:nvPr/>
        </p:nvSpPr>
        <p:spPr>
          <a:xfrm>
            <a:off x="752127" y="1048195"/>
            <a:ext cx="2456738" cy="974915"/>
          </a:xfrm>
          <a:prstGeom prst="rect">
            <a:avLst/>
          </a:prstGeom>
          <a:solidFill>
            <a:schemeClr val="tx1">
              <a:lumMod val="50000"/>
              <a:lumOff val="5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350" b="1" dirty="0">
                <a:ln/>
                <a:solidFill>
                  <a:schemeClr val="accent4"/>
                </a:solidFill>
              </a:rPr>
              <a:t>CONTACT US AT</a:t>
            </a:r>
          </a:p>
          <a:p>
            <a:pPr algn="ctr"/>
            <a:r>
              <a:rPr lang="en-US" sz="1350" b="1" dirty="0">
                <a:ln/>
                <a:solidFill>
                  <a:schemeClr val="accent4"/>
                </a:solidFill>
              </a:rPr>
              <a:t>0121333555</a:t>
            </a:r>
          </a:p>
          <a:p>
            <a:pPr algn="ctr"/>
            <a:r>
              <a:rPr lang="en-US" sz="1350" b="1" dirty="0">
                <a:ln/>
                <a:solidFill>
                  <a:schemeClr val="accent4"/>
                </a:solidFill>
              </a:rPr>
              <a:t>HAPPYGRANNIES@YAHOO.COM</a:t>
            </a:r>
          </a:p>
        </p:txBody>
      </p:sp>
      <p:sp>
        <p:nvSpPr>
          <p:cNvPr id="36" name="Rectangle 35">
            <a:extLst>
              <a:ext uri="{FF2B5EF4-FFF2-40B4-BE49-F238E27FC236}">
                <a16:creationId xmlns:a16="http://schemas.microsoft.com/office/drawing/2014/main" id="{B5967013-7C18-4601-8351-66BBFBD0659B}"/>
              </a:ext>
            </a:extLst>
          </p:cNvPr>
          <p:cNvSpPr/>
          <p:nvPr/>
        </p:nvSpPr>
        <p:spPr>
          <a:xfrm>
            <a:off x="3385995" y="1048195"/>
            <a:ext cx="2438054" cy="974915"/>
          </a:xfrm>
          <a:prstGeom prst="rect">
            <a:avLst/>
          </a:prstGeom>
          <a:solidFill>
            <a:schemeClr val="bg2"/>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2100" b="1" dirty="0">
                <a:ln/>
                <a:solidFill>
                  <a:schemeClr val="accent4"/>
                </a:solidFill>
              </a:rPr>
              <a:t>MAKE A DIFFERENCE </a:t>
            </a:r>
          </a:p>
        </p:txBody>
      </p:sp>
      <p:sp>
        <p:nvSpPr>
          <p:cNvPr id="37" name="Rectangle 36">
            <a:extLst>
              <a:ext uri="{FF2B5EF4-FFF2-40B4-BE49-F238E27FC236}">
                <a16:creationId xmlns:a16="http://schemas.microsoft.com/office/drawing/2014/main" id="{6A4E0B52-1AF9-4D53-99F3-83A496E505B6}"/>
              </a:ext>
            </a:extLst>
          </p:cNvPr>
          <p:cNvSpPr/>
          <p:nvPr/>
        </p:nvSpPr>
        <p:spPr>
          <a:xfrm>
            <a:off x="6076924" y="1048195"/>
            <a:ext cx="2380994" cy="1052070"/>
          </a:xfrm>
          <a:prstGeom prst="rect">
            <a:avLst/>
          </a:prstGeom>
          <a:solidFill>
            <a:schemeClr val="tx1">
              <a:lumMod val="50000"/>
              <a:lumOff val="5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350" b="1" dirty="0">
                <a:ln/>
                <a:solidFill>
                  <a:schemeClr val="accent4"/>
                </a:solidFill>
              </a:rPr>
              <a:t>CHECK OUT OUR PAGE AND HAVE  A MATCH </a:t>
            </a:r>
          </a:p>
          <a:p>
            <a:pPr algn="ctr"/>
            <a:r>
              <a:rPr lang="en-US" sz="1350" b="1" dirty="0">
                <a:ln/>
                <a:solidFill>
                  <a:schemeClr val="accent4"/>
                </a:solidFill>
              </a:rPr>
              <a:t>WWW.HAPPYGRANNIES.CO.UK</a:t>
            </a:r>
          </a:p>
        </p:txBody>
      </p:sp>
      <p:sp>
        <p:nvSpPr>
          <p:cNvPr id="38" name="Rectangle 37">
            <a:extLst>
              <a:ext uri="{FF2B5EF4-FFF2-40B4-BE49-F238E27FC236}">
                <a16:creationId xmlns:a16="http://schemas.microsoft.com/office/drawing/2014/main" id="{F57E979C-3ECA-41C2-BC7A-88D8AF00A6D7}"/>
              </a:ext>
            </a:extLst>
          </p:cNvPr>
          <p:cNvSpPr/>
          <p:nvPr/>
        </p:nvSpPr>
        <p:spPr>
          <a:xfrm>
            <a:off x="3443056" y="4429238"/>
            <a:ext cx="2257890" cy="1174223"/>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200" b="1" dirty="0">
                <a:ln/>
                <a:solidFill>
                  <a:schemeClr val="accent4"/>
                </a:solidFill>
              </a:rPr>
              <a:t> </a:t>
            </a:r>
            <a:r>
              <a:rPr lang="en-US" sz="1500" b="1" dirty="0">
                <a:ln/>
                <a:solidFill>
                  <a:schemeClr val="accent4"/>
                </a:solidFill>
              </a:rPr>
              <a:t>MISSING OUT ON GRANDPARENTS?</a:t>
            </a:r>
          </a:p>
          <a:p>
            <a:pPr algn="ctr"/>
            <a:r>
              <a:rPr lang="en-US" sz="1500" b="1" dirty="0">
                <a:ln/>
                <a:solidFill>
                  <a:schemeClr val="accent4"/>
                </a:solidFill>
              </a:rPr>
              <a:t>CHECK OUT OUR PAGE!</a:t>
            </a:r>
          </a:p>
        </p:txBody>
      </p:sp>
      <p:sp>
        <p:nvSpPr>
          <p:cNvPr id="39" name="Rectangle 38">
            <a:extLst>
              <a:ext uri="{FF2B5EF4-FFF2-40B4-BE49-F238E27FC236}">
                <a16:creationId xmlns:a16="http://schemas.microsoft.com/office/drawing/2014/main" id="{64A6B4B5-C000-4ABF-B8F8-3168E0C120FD}"/>
              </a:ext>
            </a:extLst>
          </p:cNvPr>
          <p:cNvSpPr/>
          <p:nvPr/>
        </p:nvSpPr>
        <p:spPr>
          <a:xfrm>
            <a:off x="6985363" y="3731600"/>
            <a:ext cx="1467830" cy="542442"/>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1200" b="1" dirty="0">
                <a:ln/>
                <a:solidFill>
                  <a:schemeClr val="accent4"/>
                </a:solidFill>
              </a:rPr>
              <a:t>JUST A CLICK AWAY!</a:t>
            </a:r>
          </a:p>
        </p:txBody>
      </p:sp>
      <p:sp>
        <p:nvSpPr>
          <p:cNvPr id="40" name="Rectangle 39">
            <a:extLst>
              <a:ext uri="{FF2B5EF4-FFF2-40B4-BE49-F238E27FC236}">
                <a16:creationId xmlns:a16="http://schemas.microsoft.com/office/drawing/2014/main" id="{DAFE7701-545B-47E6-A3BC-0A84584FE795}"/>
              </a:ext>
            </a:extLst>
          </p:cNvPr>
          <p:cNvSpPr/>
          <p:nvPr/>
        </p:nvSpPr>
        <p:spPr>
          <a:xfrm>
            <a:off x="6584532" y="4839218"/>
            <a:ext cx="1893544" cy="901283"/>
          </a:xfrm>
          <a:prstGeom prst="rect">
            <a:avLst/>
          </a:prstGeom>
          <a:solidFill>
            <a:schemeClr val="accent1">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US" sz="1200" b="1" dirty="0">
                <a:ln/>
                <a:solidFill>
                  <a:schemeClr val="accent3"/>
                </a:solidFill>
              </a:rPr>
              <a:t>OVER 1 MILION PEOPLE OVER 65 LIVE ALONE </a:t>
            </a:r>
          </a:p>
        </p:txBody>
      </p:sp>
    </p:spTree>
    <p:extLst>
      <p:ext uri="{BB962C8B-B14F-4D97-AF65-F5344CB8AC3E}">
        <p14:creationId xmlns:p14="http://schemas.microsoft.com/office/powerpoint/2010/main" val="126018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9F65052-B9C4-42D4-884E-998CAB8B0A00}"/>
              </a:ext>
            </a:extLst>
          </p:cNvPr>
          <p:cNvSpPr/>
          <p:nvPr/>
        </p:nvSpPr>
        <p:spPr>
          <a:xfrm>
            <a:off x="1606730" y="1690007"/>
            <a:ext cx="1910443" cy="388946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a:t>By logging into our site, you can meet someone and form a long-term relationship</a:t>
            </a:r>
            <a:endParaRPr lang="en-US" sz="1350" dirty="0"/>
          </a:p>
        </p:txBody>
      </p:sp>
      <p:sp>
        <p:nvSpPr>
          <p:cNvPr id="7" name="Rectangle 6">
            <a:extLst>
              <a:ext uri="{FF2B5EF4-FFF2-40B4-BE49-F238E27FC236}">
                <a16:creationId xmlns:a16="http://schemas.microsoft.com/office/drawing/2014/main" id="{73BE87A9-86E4-41C5-A5FF-A2713F005380}"/>
              </a:ext>
            </a:extLst>
          </p:cNvPr>
          <p:cNvSpPr/>
          <p:nvPr/>
        </p:nvSpPr>
        <p:spPr>
          <a:xfrm>
            <a:off x="3546567" y="1690007"/>
            <a:ext cx="1910443" cy="388946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blipFill>
                <a:blip r:embed="rId2"/>
                <a:stretch>
                  <a:fillRect/>
                </a:stretch>
              </a:blipFill>
            </a:endParaRPr>
          </a:p>
        </p:txBody>
      </p:sp>
      <p:sp>
        <p:nvSpPr>
          <p:cNvPr id="8" name="Rectangle 7">
            <a:extLst>
              <a:ext uri="{FF2B5EF4-FFF2-40B4-BE49-F238E27FC236}">
                <a16:creationId xmlns:a16="http://schemas.microsoft.com/office/drawing/2014/main" id="{77699954-CB2F-47A0-91B9-0E17623148E3}"/>
              </a:ext>
            </a:extLst>
          </p:cNvPr>
          <p:cNvSpPr/>
          <p:nvPr/>
        </p:nvSpPr>
        <p:spPr>
          <a:xfrm>
            <a:off x="5457011" y="1690007"/>
            <a:ext cx="1889339" cy="388946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 </a:t>
            </a:r>
          </a:p>
        </p:txBody>
      </p:sp>
      <p:sp>
        <p:nvSpPr>
          <p:cNvPr id="9" name="TextBox 8">
            <a:extLst>
              <a:ext uri="{FF2B5EF4-FFF2-40B4-BE49-F238E27FC236}">
                <a16:creationId xmlns:a16="http://schemas.microsoft.com/office/drawing/2014/main" id="{D18E6FEE-6532-4AD0-BEF6-786A7A38528E}"/>
              </a:ext>
            </a:extLst>
          </p:cNvPr>
          <p:cNvSpPr txBox="1"/>
          <p:nvPr/>
        </p:nvSpPr>
        <p:spPr>
          <a:xfrm>
            <a:off x="1714253" y="2775536"/>
            <a:ext cx="1704703" cy="300082"/>
          </a:xfrm>
          <a:prstGeom prst="rect">
            <a:avLst/>
          </a:prstGeom>
          <a:solidFill>
            <a:schemeClr val="tx1">
              <a:lumMod val="50000"/>
              <a:lumOff val="50000"/>
            </a:schemeClr>
          </a:solidFill>
        </p:spPr>
        <p:txBody>
          <a:bodyPr wrap="square" rtlCol="0">
            <a:spAutoFit/>
          </a:bodyPr>
          <a:lstStyle/>
          <a:p>
            <a:r>
              <a:rPr lang="en-US" sz="1350" dirty="0"/>
              <a:t>How you can help</a:t>
            </a:r>
          </a:p>
        </p:txBody>
      </p:sp>
      <p:sp>
        <p:nvSpPr>
          <p:cNvPr id="10" name="Rectangle 9">
            <a:extLst>
              <a:ext uri="{FF2B5EF4-FFF2-40B4-BE49-F238E27FC236}">
                <a16:creationId xmlns:a16="http://schemas.microsoft.com/office/drawing/2014/main" id="{78889F79-D2B4-40F1-A5E5-1127DD899468}"/>
              </a:ext>
            </a:extLst>
          </p:cNvPr>
          <p:cNvSpPr/>
          <p:nvPr/>
        </p:nvSpPr>
        <p:spPr>
          <a:xfrm>
            <a:off x="1606729" y="1690007"/>
            <a:ext cx="5760724" cy="960120"/>
          </a:xfrm>
          <a:prstGeom prst="rect">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3600" b="1" dirty="0">
                <a:ln/>
                <a:solidFill>
                  <a:schemeClr val="accent4"/>
                </a:solidFill>
              </a:rPr>
              <a:t>Why do we need you?</a:t>
            </a:r>
          </a:p>
        </p:txBody>
      </p:sp>
      <p:sp>
        <p:nvSpPr>
          <p:cNvPr id="11" name="Oval 10">
            <a:extLst>
              <a:ext uri="{FF2B5EF4-FFF2-40B4-BE49-F238E27FC236}">
                <a16:creationId xmlns:a16="http://schemas.microsoft.com/office/drawing/2014/main" id="{932DA540-C978-48A9-A75D-1A4EA2A175A6}"/>
              </a:ext>
            </a:extLst>
          </p:cNvPr>
          <p:cNvSpPr/>
          <p:nvPr/>
        </p:nvSpPr>
        <p:spPr>
          <a:xfrm>
            <a:off x="1776547" y="4117611"/>
            <a:ext cx="1642409" cy="1461862"/>
          </a:xfrm>
          <a:prstGeom prst="ellipse">
            <a:avLst/>
          </a:prstGeom>
          <a:blipFill>
            <a:blip r:embed="rId3"/>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Scroll: Horizontal 11">
            <a:extLst>
              <a:ext uri="{FF2B5EF4-FFF2-40B4-BE49-F238E27FC236}">
                <a16:creationId xmlns:a16="http://schemas.microsoft.com/office/drawing/2014/main" id="{7A76FF06-A41A-4919-9AB1-6D897BEB4142}"/>
              </a:ext>
            </a:extLst>
          </p:cNvPr>
          <p:cNvSpPr/>
          <p:nvPr/>
        </p:nvSpPr>
        <p:spPr>
          <a:xfrm>
            <a:off x="3624696" y="2650128"/>
            <a:ext cx="1738036" cy="770441"/>
          </a:xfrm>
          <a:prstGeom prst="horizontalScroll">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Loneliness affects people.</a:t>
            </a:r>
          </a:p>
        </p:txBody>
      </p:sp>
      <p:sp>
        <p:nvSpPr>
          <p:cNvPr id="13" name="Scroll: Horizontal 12">
            <a:extLst>
              <a:ext uri="{FF2B5EF4-FFF2-40B4-BE49-F238E27FC236}">
                <a16:creationId xmlns:a16="http://schemas.microsoft.com/office/drawing/2014/main" id="{A78E80E7-11A2-4099-B68D-0894EE8CDB5C}"/>
              </a:ext>
            </a:extLst>
          </p:cNvPr>
          <p:cNvSpPr/>
          <p:nvPr/>
        </p:nvSpPr>
        <p:spPr>
          <a:xfrm>
            <a:off x="3624695" y="3429001"/>
            <a:ext cx="1738035" cy="688610"/>
          </a:xfrm>
          <a:prstGeom prst="horizont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Grandparents have a positive influence on the growth of children.</a:t>
            </a:r>
          </a:p>
        </p:txBody>
      </p:sp>
      <p:sp>
        <p:nvSpPr>
          <p:cNvPr id="14" name="Scroll: Horizontal 13">
            <a:extLst>
              <a:ext uri="{FF2B5EF4-FFF2-40B4-BE49-F238E27FC236}">
                <a16:creationId xmlns:a16="http://schemas.microsoft.com/office/drawing/2014/main" id="{8791B901-2EE3-4C78-A028-0E3426CF368C}"/>
              </a:ext>
            </a:extLst>
          </p:cNvPr>
          <p:cNvSpPr/>
          <p:nvPr/>
        </p:nvSpPr>
        <p:spPr>
          <a:xfrm>
            <a:off x="3588773" y="4117612"/>
            <a:ext cx="1773957" cy="688610"/>
          </a:xfrm>
          <a:prstGeom prst="horizontalScroll">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Anxiety, depression, and premature death can all result from loneliness.</a:t>
            </a:r>
          </a:p>
        </p:txBody>
      </p:sp>
      <p:sp>
        <p:nvSpPr>
          <p:cNvPr id="15" name="Scroll: Horizontal 14">
            <a:extLst>
              <a:ext uri="{FF2B5EF4-FFF2-40B4-BE49-F238E27FC236}">
                <a16:creationId xmlns:a16="http://schemas.microsoft.com/office/drawing/2014/main" id="{7866B17A-2667-428A-8076-34EBC91F41A6}"/>
              </a:ext>
            </a:extLst>
          </p:cNvPr>
          <p:cNvSpPr/>
          <p:nvPr/>
        </p:nvSpPr>
        <p:spPr>
          <a:xfrm>
            <a:off x="3588772" y="4814654"/>
            <a:ext cx="1773958" cy="68861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change someone's life for the better</a:t>
            </a:r>
          </a:p>
        </p:txBody>
      </p:sp>
      <p:sp>
        <p:nvSpPr>
          <p:cNvPr id="16" name="Oval 15">
            <a:extLst>
              <a:ext uri="{FF2B5EF4-FFF2-40B4-BE49-F238E27FC236}">
                <a16:creationId xmlns:a16="http://schemas.microsoft.com/office/drawing/2014/main" id="{4F9CD6C5-5A22-42A7-A477-4603657A0DD4}"/>
              </a:ext>
            </a:extLst>
          </p:cNvPr>
          <p:cNvSpPr/>
          <p:nvPr/>
        </p:nvSpPr>
        <p:spPr>
          <a:xfrm>
            <a:off x="5492932" y="2717584"/>
            <a:ext cx="1832315" cy="8024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b="1" dirty="0">
                <a:ln w="22225">
                  <a:solidFill>
                    <a:schemeClr val="accent2"/>
                  </a:solidFill>
                  <a:prstDash val="solid"/>
                </a:ln>
                <a:solidFill>
                  <a:schemeClr val="accent2">
                    <a:lumMod val="40000"/>
                    <a:lumOff val="60000"/>
                  </a:schemeClr>
                </a:solidFill>
              </a:rPr>
              <a:t>What do we hope to accomplish?</a:t>
            </a:r>
          </a:p>
        </p:txBody>
      </p:sp>
      <p:sp>
        <p:nvSpPr>
          <p:cNvPr id="17" name="Rectangle 16">
            <a:extLst>
              <a:ext uri="{FF2B5EF4-FFF2-40B4-BE49-F238E27FC236}">
                <a16:creationId xmlns:a16="http://schemas.microsoft.com/office/drawing/2014/main" id="{918261AA-DCD7-454B-A939-08FD4E5F47FA}"/>
              </a:ext>
            </a:extLst>
          </p:cNvPr>
          <p:cNvSpPr/>
          <p:nvPr/>
        </p:nvSpPr>
        <p:spPr>
          <a:xfrm>
            <a:off x="5535137" y="3587470"/>
            <a:ext cx="1741376" cy="33480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thriving communities</a:t>
            </a:r>
          </a:p>
        </p:txBody>
      </p:sp>
      <p:sp>
        <p:nvSpPr>
          <p:cNvPr id="18" name="Rectangle 17">
            <a:extLst>
              <a:ext uri="{FF2B5EF4-FFF2-40B4-BE49-F238E27FC236}">
                <a16:creationId xmlns:a16="http://schemas.microsoft.com/office/drawing/2014/main" id="{A7097781-D80C-49B7-A413-D91CBA529243}"/>
              </a:ext>
            </a:extLst>
          </p:cNvPr>
          <p:cNvSpPr/>
          <p:nvPr/>
        </p:nvSpPr>
        <p:spPr>
          <a:xfrm>
            <a:off x="5535137" y="3922272"/>
            <a:ext cx="1741376" cy="3348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happy grandparents and kids</a:t>
            </a:r>
          </a:p>
        </p:txBody>
      </p:sp>
      <p:sp>
        <p:nvSpPr>
          <p:cNvPr id="19" name="Rectangle 18">
            <a:extLst>
              <a:ext uri="{FF2B5EF4-FFF2-40B4-BE49-F238E27FC236}">
                <a16:creationId xmlns:a16="http://schemas.microsoft.com/office/drawing/2014/main" id="{7AA5ECC4-16FB-4429-986A-EC8648FA00BE}"/>
              </a:ext>
            </a:extLst>
          </p:cNvPr>
          <p:cNvSpPr/>
          <p:nvPr/>
        </p:nvSpPr>
        <p:spPr>
          <a:xfrm>
            <a:off x="5486405" y="4701310"/>
            <a:ext cx="1790109" cy="7195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n w="0"/>
                <a:solidFill>
                  <a:schemeClr val="tx1"/>
                </a:solidFill>
                <a:effectLst>
                  <a:outerShdw blurRad="38100" dist="19050" dir="2700000" algn="tl" rotWithShape="0">
                    <a:schemeClr val="dk1">
                      <a:alpha val="40000"/>
                    </a:schemeClr>
                  </a:outerShdw>
                </a:effectLst>
              </a:rPr>
              <a:t>For more information, please call 0121333555 or send an email to HAPPYGRANNIES@YAHOO.COM</a:t>
            </a:r>
            <a:r>
              <a:rPr lang="en-US" sz="1350" dirty="0"/>
              <a:t>.</a:t>
            </a:r>
          </a:p>
        </p:txBody>
      </p:sp>
      <p:sp>
        <p:nvSpPr>
          <p:cNvPr id="20" name="Oval 19">
            <a:extLst>
              <a:ext uri="{FF2B5EF4-FFF2-40B4-BE49-F238E27FC236}">
                <a16:creationId xmlns:a16="http://schemas.microsoft.com/office/drawing/2014/main" id="{808344AE-8C28-42DC-8903-98F85EBC6DA2}"/>
              </a:ext>
            </a:extLst>
          </p:cNvPr>
          <p:cNvSpPr/>
          <p:nvPr/>
        </p:nvSpPr>
        <p:spPr>
          <a:xfrm>
            <a:off x="5535137" y="4366508"/>
            <a:ext cx="1741376" cy="2253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dirty="0">
                <a:ln w="22225">
                  <a:solidFill>
                    <a:schemeClr val="accent2"/>
                  </a:solidFill>
                  <a:prstDash val="solid"/>
                </a:ln>
                <a:solidFill>
                  <a:schemeClr val="accent2">
                    <a:lumMod val="40000"/>
                    <a:lumOff val="60000"/>
                  </a:schemeClr>
                </a:solidFill>
              </a:rPr>
              <a:t>JUST A CLICK AWAY</a:t>
            </a:r>
          </a:p>
        </p:txBody>
      </p:sp>
    </p:spTree>
    <p:extLst>
      <p:ext uri="{BB962C8B-B14F-4D97-AF65-F5344CB8AC3E}">
        <p14:creationId xmlns:p14="http://schemas.microsoft.com/office/powerpoint/2010/main" val="4138854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FA730A-E489-4C48-90E3-FA56FE09EC38}"/>
              </a:ext>
            </a:extLst>
          </p:cNvPr>
          <p:cNvSpPr/>
          <p:nvPr/>
        </p:nvSpPr>
        <p:spPr>
          <a:xfrm>
            <a:off x="1603948" y="-1"/>
            <a:ext cx="7540052" cy="9893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n w="22225">
                  <a:solidFill>
                    <a:schemeClr val="accent2"/>
                  </a:solidFill>
                  <a:prstDash val="solid"/>
                </a:ln>
                <a:solidFill>
                  <a:schemeClr val="accent2">
                    <a:lumMod val="40000"/>
                    <a:lumOff val="60000"/>
                  </a:schemeClr>
                </a:solidFill>
              </a:rPr>
              <a:t>Let's work together to overcome loneliness.</a:t>
            </a:r>
          </a:p>
        </p:txBody>
      </p:sp>
      <p:sp>
        <p:nvSpPr>
          <p:cNvPr id="3" name="Rectangle 2">
            <a:extLst>
              <a:ext uri="{FF2B5EF4-FFF2-40B4-BE49-F238E27FC236}">
                <a16:creationId xmlns:a16="http://schemas.microsoft.com/office/drawing/2014/main" id="{76AF57CF-9021-4A79-9184-DEC20EB0CA0B}"/>
              </a:ext>
            </a:extLst>
          </p:cNvPr>
          <p:cNvSpPr/>
          <p:nvPr/>
        </p:nvSpPr>
        <p:spPr>
          <a:xfrm>
            <a:off x="0" y="269823"/>
            <a:ext cx="1918741" cy="4946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a:ln/>
                <a:solidFill>
                  <a:schemeClr val="accent4"/>
                </a:solidFill>
              </a:rPr>
              <a:t>HAPPYGRANNIES</a:t>
            </a:r>
            <a:endParaRPr lang="en-US"/>
          </a:p>
        </p:txBody>
      </p:sp>
      <p:sp>
        <p:nvSpPr>
          <p:cNvPr id="4" name="Oval 3">
            <a:extLst>
              <a:ext uri="{FF2B5EF4-FFF2-40B4-BE49-F238E27FC236}">
                <a16:creationId xmlns:a16="http://schemas.microsoft.com/office/drawing/2014/main" id="{12CF92FF-3DD2-4A9C-9053-1D7C0C7AC5D0}"/>
              </a:ext>
            </a:extLst>
          </p:cNvPr>
          <p:cNvSpPr/>
          <p:nvPr/>
        </p:nvSpPr>
        <p:spPr>
          <a:xfrm>
            <a:off x="194872" y="1259174"/>
            <a:ext cx="3537679" cy="3597639"/>
          </a:xfrm>
          <a:prstGeom prst="ellipse">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CD20102E-8487-4A5F-A96C-395F12CFC998}"/>
              </a:ext>
            </a:extLst>
          </p:cNvPr>
          <p:cNvSpPr/>
          <p:nvPr/>
        </p:nvSpPr>
        <p:spPr>
          <a:xfrm>
            <a:off x="5648793" y="1259174"/>
            <a:ext cx="3300335" cy="3597639"/>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B99A273C-2CDE-4216-8054-BA06AD894D03}"/>
              </a:ext>
            </a:extLst>
          </p:cNvPr>
          <p:cNvSpPr/>
          <p:nvPr/>
        </p:nvSpPr>
        <p:spPr>
          <a:xfrm>
            <a:off x="404735" y="1409075"/>
            <a:ext cx="3062989" cy="3162925"/>
          </a:xfrm>
          <a:prstGeom prst="ellipse">
            <a:avLst/>
          </a:prstGeom>
          <a:blipFill>
            <a:blip r:embed="rId2"/>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96EB114-5946-4BA3-BC70-D616286867EC}"/>
              </a:ext>
            </a:extLst>
          </p:cNvPr>
          <p:cNvSpPr/>
          <p:nvPr/>
        </p:nvSpPr>
        <p:spPr>
          <a:xfrm>
            <a:off x="5801192" y="1409076"/>
            <a:ext cx="2938073" cy="3162924"/>
          </a:xfrm>
          <a:prstGeom prst="ellipse">
            <a:avLst/>
          </a:prstGeom>
          <a:blipFill>
            <a:blip r:embed="rId3"/>
            <a:stretch>
              <a:fillRect l="-7000" t="1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9FCB3ED9-0537-460F-A7AC-ECEFB937C17D}"/>
              </a:ext>
            </a:extLst>
          </p:cNvPr>
          <p:cNvCxnSpPr>
            <a:cxnSpLocks/>
          </p:cNvCxnSpPr>
          <p:nvPr/>
        </p:nvCxnSpPr>
        <p:spPr>
          <a:xfrm flipV="1">
            <a:off x="3467724" y="1946516"/>
            <a:ext cx="359764" cy="197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2BD54FA-DC80-4C27-A930-711A8BDD088B}"/>
              </a:ext>
            </a:extLst>
          </p:cNvPr>
          <p:cNvSpPr/>
          <p:nvPr/>
        </p:nvSpPr>
        <p:spPr>
          <a:xfrm>
            <a:off x="3884950" y="1409076"/>
            <a:ext cx="1346617" cy="56962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 I feel lonely</a:t>
            </a:r>
          </a:p>
        </p:txBody>
      </p:sp>
      <p:cxnSp>
        <p:nvCxnSpPr>
          <p:cNvPr id="12" name="Straight Arrow Connector 11">
            <a:extLst>
              <a:ext uri="{FF2B5EF4-FFF2-40B4-BE49-F238E27FC236}">
                <a16:creationId xmlns:a16="http://schemas.microsoft.com/office/drawing/2014/main" id="{86F96190-5C1D-4F22-A6DE-BC9CDEB152A7}"/>
              </a:ext>
            </a:extLst>
          </p:cNvPr>
          <p:cNvCxnSpPr>
            <a:cxnSpLocks/>
            <a:stCxn id="4" idx="6"/>
            <a:endCxn id="14" idx="1"/>
          </p:cNvCxnSpPr>
          <p:nvPr/>
        </p:nvCxnSpPr>
        <p:spPr>
          <a:xfrm flipV="1">
            <a:off x="3732551" y="3043005"/>
            <a:ext cx="147404" cy="149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213686DF-9B56-4BBA-97B7-039223AD83CD}"/>
              </a:ext>
            </a:extLst>
          </p:cNvPr>
          <p:cNvSpPr/>
          <p:nvPr/>
        </p:nvSpPr>
        <p:spPr>
          <a:xfrm>
            <a:off x="3879955" y="2548329"/>
            <a:ext cx="1356609" cy="98935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n w="0"/>
                <a:solidFill>
                  <a:schemeClr val="tx1"/>
                </a:solidFill>
                <a:effectLst>
                  <a:outerShdw blurRad="38100" dist="19050" dir="2700000" algn="tl" rotWithShape="0">
                    <a:schemeClr val="dk1">
                      <a:alpha val="40000"/>
                    </a:schemeClr>
                  </a:outerShdw>
                </a:effectLst>
              </a:rPr>
              <a:t>I have no friends or family.</a:t>
            </a:r>
          </a:p>
        </p:txBody>
      </p:sp>
      <p:cxnSp>
        <p:nvCxnSpPr>
          <p:cNvPr id="16" name="Straight Arrow Connector 15">
            <a:extLst>
              <a:ext uri="{FF2B5EF4-FFF2-40B4-BE49-F238E27FC236}">
                <a16:creationId xmlns:a16="http://schemas.microsoft.com/office/drawing/2014/main" id="{EEC8E05E-0712-4FBA-AA3A-B6F75ABB85F2}"/>
              </a:ext>
            </a:extLst>
          </p:cNvPr>
          <p:cNvCxnSpPr>
            <a:cxnSpLocks/>
            <a:stCxn id="4" idx="3"/>
            <a:endCxn id="4" idx="3"/>
          </p:cNvCxnSpPr>
          <p:nvPr/>
        </p:nvCxnSpPr>
        <p:spPr>
          <a:xfrm>
            <a:off x="712953" y="4329951"/>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D7592A9-AB31-4849-A664-A1937771B5AB}"/>
              </a:ext>
            </a:extLst>
          </p:cNvPr>
          <p:cNvCxnSpPr>
            <a:cxnSpLocks/>
            <a:stCxn id="4" idx="5"/>
          </p:cNvCxnSpPr>
          <p:nvPr/>
        </p:nvCxnSpPr>
        <p:spPr>
          <a:xfrm>
            <a:off x="3214470" y="4329951"/>
            <a:ext cx="591783" cy="2870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BBFB504-A85C-4BE5-8100-7A4F907C9D7D}"/>
              </a:ext>
            </a:extLst>
          </p:cNvPr>
          <p:cNvSpPr/>
          <p:nvPr/>
        </p:nvSpPr>
        <p:spPr>
          <a:xfrm>
            <a:off x="3874958" y="3957407"/>
            <a:ext cx="1356609" cy="97436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I wish I could talk to someone.</a:t>
            </a:r>
          </a:p>
        </p:txBody>
      </p:sp>
      <p:sp>
        <p:nvSpPr>
          <p:cNvPr id="41" name="Rectangle 40">
            <a:extLst>
              <a:ext uri="{FF2B5EF4-FFF2-40B4-BE49-F238E27FC236}">
                <a16:creationId xmlns:a16="http://schemas.microsoft.com/office/drawing/2014/main" id="{E384FC84-E318-449D-818E-FBCD6C127062}"/>
              </a:ext>
            </a:extLst>
          </p:cNvPr>
          <p:cNvSpPr/>
          <p:nvPr/>
        </p:nvSpPr>
        <p:spPr>
          <a:xfrm>
            <a:off x="554636" y="5366479"/>
            <a:ext cx="2023672" cy="1109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can I help?</a:t>
            </a:r>
          </a:p>
        </p:txBody>
      </p:sp>
      <p:sp>
        <p:nvSpPr>
          <p:cNvPr id="42" name="Rectangle 41">
            <a:extLst>
              <a:ext uri="{FF2B5EF4-FFF2-40B4-BE49-F238E27FC236}">
                <a16:creationId xmlns:a16="http://schemas.microsoft.com/office/drawing/2014/main" id="{DCB9D534-5A80-408C-9B4E-1E3F430E5489}"/>
              </a:ext>
            </a:extLst>
          </p:cNvPr>
          <p:cNvSpPr/>
          <p:nvPr/>
        </p:nvSpPr>
        <p:spPr>
          <a:xfrm>
            <a:off x="2383436" y="5448924"/>
            <a:ext cx="2128603" cy="93689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Accept a new member in your family!</a:t>
            </a:r>
          </a:p>
        </p:txBody>
      </p:sp>
      <p:sp>
        <p:nvSpPr>
          <p:cNvPr id="43" name="Rectangle 42">
            <a:extLst>
              <a:ext uri="{FF2B5EF4-FFF2-40B4-BE49-F238E27FC236}">
                <a16:creationId xmlns:a16="http://schemas.microsoft.com/office/drawing/2014/main" id="{2B5A6F97-76AD-46D2-B16D-6687BD49D72F}"/>
              </a:ext>
            </a:extLst>
          </p:cNvPr>
          <p:cNvSpPr/>
          <p:nvPr/>
        </p:nvSpPr>
        <p:spPr>
          <a:xfrm>
            <a:off x="4242217" y="5523882"/>
            <a:ext cx="2023672" cy="75699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Save someone's life!</a:t>
            </a:r>
          </a:p>
        </p:txBody>
      </p:sp>
      <p:sp>
        <p:nvSpPr>
          <p:cNvPr id="44" name="Oval 43">
            <a:extLst>
              <a:ext uri="{FF2B5EF4-FFF2-40B4-BE49-F238E27FC236}">
                <a16:creationId xmlns:a16="http://schemas.microsoft.com/office/drawing/2014/main" id="{639AE142-53F8-43B3-A6E8-A8E8085FA5E8}"/>
              </a:ext>
            </a:extLst>
          </p:cNvPr>
          <p:cNvSpPr/>
          <p:nvPr/>
        </p:nvSpPr>
        <p:spPr>
          <a:xfrm>
            <a:off x="6175948" y="4122295"/>
            <a:ext cx="2715716" cy="1956216"/>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n w="0"/>
                <a:solidFill>
                  <a:schemeClr val="accent1"/>
                </a:solidFill>
                <a:effectLst>
                  <a:outerShdw blurRad="38100" dist="25400" dir="5400000" algn="ctr" rotWithShape="0">
                    <a:srgbClr val="6E747A">
                      <a:alpha val="43000"/>
                    </a:srgbClr>
                  </a:outerShdw>
                </a:effectLst>
              </a:rPr>
              <a:t>Grandparents play an important role in raising happy children.</a:t>
            </a:r>
          </a:p>
        </p:txBody>
      </p:sp>
    </p:spTree>
    <p:extLst>
      <p:ext uri="{BB962C8B-B14F-4D97-AF65-F5344CB8AC3E}">
        <p14:creationId xmlns:p14="http://schemas.microsoft.com/office/powerpoint/2010/main" val="389657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89255-9F84-4314-A589-3AAF801ED043}"/>
              </a:ext>
            </a:extLst>
          </p:cNvPr>
          <p:cNvSpPr txBox="1"/>
          <p:nvPr/>
        </p:nvSpPr>
        <p:spPr>
          <a:xfrm>
            <a:off x="134911" y="419725"/>
            <a:ext cx="8823352" cy="5563061"/>
          </a:xfrm>
          <a:prstGeom prst="rect">
            <a:avLst/>
          </a:prstGeom>
          <a:noFill/>
        </p:spPr>
        <p:txBody>
          <a:bodyPr wrap="square">
            <a:spAutoFit/>
          </a:bodyPr>
          <a:lstStyle/>
          <a:p>
            <a:pPr>
              <a:lnSpc>
                <a:spcPct val="150000"/>
              </a:lnSpc>
            </a:pPr>
            <a:r>
              <a:rPr lang="en-US" sz="1200" dirty="0" err="1">
                <a:solidFill>
                  <a:srgbClr val="333333"/>
                </a:solidFill>
                <a:latin typeface="arial" panose="020B0604020202020204" pitchFamily="34" charset="0"/>
              </a:rPr>
              <a:t>Bandinelli</a:t>
            </a:r>
            <a:r>
              <a:rPr lang="en-US" sz="1200" dirty="0">
                <a:solidFill>
                  <a:srgbClr val="333333"/>
                </a:solidFill>
                <a:latin typeface="arial" panose="020B0604020202020204" pitchFamily="34" charset="0"/>
              </a:rPr>
              <a:t>, C. and Arvidsson, A. (2013) ‘Brand Yourself a Changemaker!’, </a:t>
            </a:r>
            <a:r>
              <a:rPr lang="en-US" sz="1200" i="1" dirty="0">
                <a:solidFill>
                  <a:srgbClr val="333333"/>
                </a:solidFill>
                <a:latin typeface="arial" panose="020B0604020202020204" pitchFamily="34" charset="0"/>
              </a:rPr>
              <a:t>Journal of </a:t>
            </a:r>
            <a:r>
              <a:rPr lang="en-US" sz="1200" i="1" dirty="0" err="1">
                <a:solidFill>
                  <a:srgbClr val="333333"/>
                </a:solidFill>
                <a:latin typeface="arial" panose="020B0604020202020204" pitchFamily="34" charset="0"/>
              </a:rPr>
              <a:t>Macromarketing</a:t>
            </a:r>
            <a:r>
              <a:rPr lang="en-US" sz="1200" dirty="0">
                <a:solidFill>
                  <a:srgbClr val="333333"/>
                </a:solidFill>
                <a:latin typeface="arial" panose="020B0604020202020204" pitchFamily="34" charset="0"/>
              </a:rPr>
              <a:t>, 33(1), pp. 67–71. </a:t>
            </a:r>
            <a:r>
              <a:rPr lang="en-US" sz="1200" dirty="0" err="1">
                <a:solidFill>
                  <a:srgbClr val="333333"/>
                </a:solidFill>
                <a:latin typeface="arial" panose="020B0604020202020204" pitchFamily="34" charset="0"/>
              </a:rPr>
              <a:t>doi</a:t>
            </a:r>
            <a:r>
              <a:rPr lang="en-US" sz="1200" dirty="0">
                <a:solidFill>
                  <a:srgbClr val="333333"/>
                </a:solidFill>
                <a:latin typeface="arial" panose="020B0604020202020204" pitchFamily="34" charset="0"/>
              </a:rPr>
              <a:t>: </a:t>
            </a:r>
            <a:r>
              <a:rPr lang="en-US" sz="1200" dirty="0">
                <a:solidFill>
                  <a:srgbClr val="006ACC"/>
                </a:solidFill>
                <a:latin typeface="arial" panose="020B0604020202020204" pitchFamily="34" charset="0"/>
                <a:hlinkClick r:id="rId2"/>
              </a:rPr>
              <a:t>10.1177/0276146712465186</a:t>
            </a:r>
            <a:r>
              <a:rPr lang="en-US" sz="1200" dirty="0">
                <a:solidFill>
                  <a:srgbClr val="333333"/>
                </a:solidFill>
                <a:latin typeface="arial" panose="020B0604020202020204" pitchFamily="34" charset="0"/>
              </a:rPr>
              <a:t>.</a:t>
            </a:r>
            <a:r>
              <a:rPr lang="en-US" sz="1200" dirty="0">
                <a:solidFill>
                  <a:srgbClr val="555555"/>
                </a:solidFill>
                <a:latin typeface="verdana" panose="020B0604030504040204" pitchFamily="34" charset="0"/>
              </a:rPr>
              <a:t> (Accessed 20 M).</a:t>
            </a:r>
          </a:p>
          <a:p>
            <a:pPr>
              <a:lnSpc>
                <a:spcPct val="150000"/>
              </a:lnSpc>
            </a:pPr>
            <a:r>
              <a:rPr lang="en-US" sz="1200" b="0" i="0" u="none" strike="noStrike" dirty="0">
                <a:solidFill>
                  <a:srgbClr val="222222"/>
                </a:solidFill>
                <a:effectLst/>
                <a:latin typeface="Roboto"/>
                <a:hlinkClick r:id="rId3"/>
              </a:rPr>
              <a:t>Big happy family eating lunch together in living room cartoon vector illustration. Lunch family, father mother with children and parents</a:t>
            </a:r>
            <a:r>
              <a:rPr lang="en-US" sz="1200" dirty="0">
                <a:solidFill>
                  <a:srgbClr val="222222"/>
                </a:solidFill>
                <a:latin typeface="Roboto"/>
              </a:rPr>
              <a:t>, (</a:t>
            </a:r>
            <a:r>
              <a:rPr lang="en-US" sz="1200" dirty="0" err="1">
                <a:solidFill>
                  <a:srgbClr val="222222"/>
                </a:solidFill>
                <a:latin typeface="Roboto"/>
              </a:rPr>
              <a:t>nd</a:t>
            </a:r>
            <a:r>
              <a:rPr lang="en-US" sz="1200" dirty="0">
                <a:solidFill>
                  <a:srgbClr val="222222"/>
                </a:solidFill>
                <a:latin typeface="Roboto"/>
              </a:rPr>
              <a:t>). Available at: </a:t>
            </a:r>
            <a:r>
              <a:rPr lang="en-US" sz="1200" dirty="0">
                <a:solidFill>
                  <a:srgbClr val="222222"/>
                </a:solidFill>
                <a:latin typeface="Roboto"/>
                <a:hlinkClick r:id="rId4"/>
              </a:rPr>
              <a:t>https://www.dreamstime.com/big-happy-family-eating-lunch-together-living-room-cartoon-vector-illustration-big-happy-family-eating-lunch-together-living-image116073989</a:t>
            </a:r>
            <a:r>
              <a:rPr lang="en-US" sz="1200" dirty="0">
                <a:solidFill>
                  <a:srgbClr val="222222"/>
                </a:solidFill>
                <a:latin typeface="Roboto"/>
              </a:rPr>
              <a:t> (Accessed: 25 March 2021).</a:t>
            </a:r>
            <a:endParaRPr lang="en-US" sz="1200" b="0" i="0" dirty="0">
              <a:solidFill>
                <a:srgbClr val="222222"/>
              </a:solidFill>
              <a:effectLst/>
              <a:latin typeface="Roboto"/>
            </a:endParaRPr>
          </a:p>
          <a:p>
            <a:pPr>
              <a:lnSpc>
                <a:spcPct val="150000"/>
              </a:lnSpc>
            </a:pPr>
            <a:r>
              <a:rPr lang="en-US" sz="1200" dirty="0">
                <a:solidFill>
                  <a:srgbClr val="555555"/>
                </a:solidFill>
                <a:latin typeface="verdana" panose="020B0604030504040204" pitchFamily="34" charset="0"/>
              </a:rPr>
              <a:t>Branden, N., (1994). Our urgent need for self-esteem. </a:t>
            </a:r>
            <a:r>
              <a:rPr lang="en-US" sz="1200" i="1" dirty="0">
                <a:solidFill>
                  <a:srgbClr val="555555"/>
                </a:solidFill>
                <a:latin typeface="verdana" panose="020B0604030504040204" pitchFamily="34" charset="0"/>
              </a:rPr>
              <a:t>Executive Excellence, </a:t>
            </a:r>
            <a:r>
              <a:rPr lang="en-US" sz="1200" b="1" dirty="0">
                <a:solidFill>
                  <a:srgbClr val="555555"/>
                </a:solidFill>
                <a:latin typeface="verdana" panose="020B0604030504040204" pitchFamily="34" charset="0"/>
              </a:rPr>
              <a:t>11</a:t>
            </a:r>
            <a:r>
              <a:rPr lang="en-US" sz="1200" dirty="0">
                <a:solidFill>
                  <a:srgbClr val="555555"/>
                </a:solidFill>
                <a:latin typeface="verdana" panose="020B0604030504040204" pitchFamily="34" charset="0"/>
              </a:rPr>
              <a:t>(5), pp. 14. Available </a:t>
            </a:r>
            <a:r>
              <a:rPr lang="en-US" sz="1200" dirty="0" err="1">
                <a:solidFill>
                  <a:srgbClr val="555555"/>
                </a:solidFill>
                <a:latin typeface="verdana" panose="020B0604030504040204" pitchFamily="34" charset="0"/>
              </a:rPr>
              <a:t>at:http</a:t>
            </a:r>
            <a:r>
              <a:rPr lang="en-US" sz="1200" dirty="0">
                <a:solidFill>
                  <a:srgbClr val="555555"/>
                </a:solidFill>
                <a:latin typeface="verdana" panose="020B0604030504040204" pitchFamily="34" charset="0"/>
              </a:rPr>
              <a:t>://www.nathanielbranden.com/our-urgent-need-for-self-esteem. (Accessed: 21 March 2021).</a:t>
            </a:r>
          </a:p>
          <a:p>
            <a:pPr>
              <a:lnSpc>
                <a:spcPct val="150000"/>
              </a:lnSpc>
            </a:pPr>
            <a:r>
              <a:rPr lang="en-US" sz="1200" dirty="0">
                <a:solidFill>
                  <a:srgbClr val="2C2C2C"/>
                </a:solidFill>
                <a:latin typeface="PT Serif"/>
              </a:rPr>
              <a:t>Buchanan, A., (2021). University of Oxford. </a:t>
            </a:r>
            <a:r>
              <a:rPr lang="en-US" sz="1200" b="1" i="1" dirty="0">
                <a:solidFill>
                  <a:srgbClr val="2C2C2C"/>
                </a:solidFill>
                <a:latin typeface="PT Sans"/>
              </a:rPr>
              <a:t>Grandparents contribute to children's wellbeing. </a:t>
            </a:r>
            <a:r>
              <a:rPr lang="en-US" sz="1200" dirty="0">
                <a:solidFill>
                  <a:srgbClr val="2C2C2C"/>
                </a:solidFill>
                <a:latin typeface="PT Sans"/>
              </a:rPr>
              <a:t>Available at: https://www.ox.ac.uk/research/research-impact/grandparents-contribute-childrens-wellbeing#:~:text=Research%20at%20the%20University%20of,been%20informing%20UK%20family%20policy.&amp;text=A%20study%20of%20more%20than,fewer%20emotional%20and%20behavioural%20problems. (Accessed: 24 March 2021).</a:t>
            </a:r>
            <a:endParaRPr lang="en-US" sz="1200" dirty="0">
              <a:solidFill>
                <a:srgbClr val="555555"/>
              </a:solidFill>
              <a:latin typeface="verdana" panose="020B0604030504040204" pitchFamily="34" charset="0"/>
            </a:endParaRPr>
          </a:p>
          <a:p>
            <a:pPr>
              <a:lnSpc>
                <a:spcPct val="150000"/>
              </a:lnSpc>
            </a:pPr>
            <a:r>
              <a:rPr lang="en-US" sz="1200" dirty="0">
                <a:solidFill>
                  <a:srgbClr val="555555"/>
                </a:solidFill>
                <a:latin typeface="verdana" panose="020B0604030504040204" pitchFamily="34" charset="0"/>
              </a:rPr>
              <a:t>Eshleman, T., (2020). </a:t>
            </a:r>
            <a:r>
              <a:rPr lang="en-US" sz="1200" b="1" dirty="0">
                <a:solidFill>
                  <a:srgbClr val="262626"/>
                </a:solidFill>
                <a:latin typeface="Avenir Next W01"/>
              </a:rPr>
              <a:t>Helping hands:</a:t>
            </a:r>
            <a:r>
              <a:rPr lang="en-US" sz="1200" dirty="0">
                <a:solidFill>
                  <a:srgbClr val="262626"/>
                </a:solidFill>
                <a:latin typeface="Avenir Next W01"/>
              </a:rPr>
              <a:t>  Emergency funds support W&amp;M students and faculty during the COVID-19 outbreak.  Available at: </a:t>
            </a:r>
            <a:r>
              <a:rPr lang="en-US" sz="1200" dirty="0">
                <a:solidFill>
                  <a:srgbClr val="262626"/>
                </a:solidFill>
                <a:latin typeface="Avenir Next W01"/>
                <a:hlinkClick r:id="rId5"/>
              </a:rPr>
              <a:t>https://www.wm.edu/news/stories/2020/a-helping-hand-giving-amid-covid-19-crisis-supports-wm-family.php</a:t>
            </a:r>
            <a:r>
              <a:rPr lang="en-US" sz="1200" dirty="0">
                <a:solidFill>
                  <a:srgbClr val="262626"/>
                </a:solidFill>
                <a:latin typeface="Avenir Next W01"/>
              </a:rPr>
              <a:t>. (Accessed: 23 March 2021).</a:t>
            </a:r>
          </a:p>
          <a:p>
            <a:pPr>
              <a:lnSpc>
                <a:spcPct val="150000"/>
              </a:lnSpc>
            </a:pPr>
            <a:r>
              <a:rPr lang="en-US" sz="1200" dirty="0">
                <a:solidFill>
                  <a:srgbClr val="595959"/>
                </a:solidFill>
                <a:latin typeface="Helvetica" panose="020B0604020202020204" pitchFamily="34" charset="0"/>
              </a:rPr>
              <a:t>Garnett, L. R. (1996) ‘Taking emotions to heart’, </a:t>
            </a:r>
            <a:r>
              <a:rPr lang="en-US" sz="1200" i="1" dirty="0">
                <a:solidFill>
                  <a:srgbClr val="595959"/>
                </a:solidFill>
                <a:latin typeface="Helvetica" panose="020B0604020202020204" pitchFamily="34" charset="0"/>
              </a:rPr>
              <a:t>Harvard Health Letter</a:t>
            </a:r>
            <a:r>
              <a:rPr lang="en-US" sz="1200" dirty="0">
                <a:solidFill>
                  <a:srgbClr val="595959"/>
                </a:solidFill>
                <a:latin typeface="Helvetica" panose="020B0604020202020204" pitchFamily="34" charset="0"/>
              </a:rPr>
              <a:t>, 21(12), p. 1. Available at:</a:t>
            </a:r>
            <a:r>
              <a:rPr lang="en-US" sz="1200" dirty="0">
                <a:solidFill>
                  <a:srgbClr val="2C2C2C"/>
                </a:solidFill>
                <a:latin typeface="PT Sans"/>
              </a:rPr>
              <a:t> https://books.google.co.uk/books?id=J6BHQJtyi3IC&amp;pg=PA5&amp;lpg=PA5&amp;dq=Garnett,+Leah+R.+Taking+emotions+to+heart&amp;source=bl&amp;ots=mrIcj5ey3S&amp;sig=ACfU3U04j_XdvYUjyH6e5iqK030_yqBA-w&amp;hl=en&amp;sa=X&amp;ved=2ahUKEwjgp9DJmMrvAhUXHcAKHUX4C2sQ6AEwC3oECA4QAw#v=onepage&amp;q=Garnett%2C%20Leah%20R.%20Taking%20emotions%20to%20heart&amp;f=false (Accessed: 24 March 2021).</a:t>
            </a:r>
          </a:p>
          <a:p>
            <a:endParaRPr lang="en-US" sz="1350" dirty="0"/>
          </a:p>
        </p:txBody>
      </p:sp>
    </p:spTree>
    <p:extLst>
      <p:ext uri="{BB962C8B-B14F-4D97-AF65-F5344CB8AC3E}">
        <p14:creationId xmlns:p14="http://schemas.microsoft.com/office/powerpoint/2010/main" val="3813607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TextBox 100">
            <a:extLst>
              <a:ext uri="{FF2B5EF4-FFF2-40B4-BE49-F238E27FC236}">
                <a16:creationId xmlns:a16="http://schemas.microsoft.com/office/drawing/2014/main" id="{CA7AC1FE-703D-4346-8134-DD3BC93F39C1}"/>
              </a:ext>
            </a:extLst>
          </p:cNvPr>
          <p:cNvSpPr txBox="1"/>
          <p:nvPr/>
        </p:nvSpPr>
        <p:spPr>
          <a:xfrm>
            <a:off x="200025" y="1343025"/>
            <a:ext cx="8758238" cy="4637103"/>
          </a:xfrm>
          <a:prstGeom prst="rect">
            <a:avLst/>
          </a:prstGeom>
          <a:noFill/>
        </p:spPr>
        <p:txBody>
          <a:bodyPr wrap="square">
            <a:spAutoFit/>
          </a:bodyPr>
          <a:lstStyle/>
          <a:p>
            <a:pPr>
              <a:lnSpc>
                <a:spcPct val="150000"/>
              </a:lnSpc>
            </a:pPr>
            <a:r>
              <a:rPr lang="en-US" sz="1200" dirty="0">
                <a:solidFill>
                  <a:srgbClr val="212121"/>
                </a:solidFill>
                <a:latin typeface="BlinkMacSystemFont"/>
              </a:rPr>
              <a:t>Green, B. H., Copeland, J. R., Dewey, M. E., et al., (1992). Risk factors for depression in elderly people: a prospective study. </a:t>
            </a:r>
            <a:r>
              <a:rPr lang="en-US" sz="1200" i="1" dirty="0">
                <a:solidFill>
                  <a:srgbClr val="212121"/>
                </a:solidFill>
                <a:latin typeface="BlinkMacSystemFont"/>
              </a:rPr>
              <a:t>Acta </a:t>
            </a:r>
            <a:r>
              <a:rPr lang="en-US" sz="1200" i="1" dirty="0" err="1">
                <a:solidFill>
                  <a:srgbClr val="212121"/>
                </a:solidFill>
                <a:latin typeface="BlinkMacSystemFont"/>
              </a:rPr>
              <a:t>psychiatrica</a:t>
            </a:r>
            <a:r>
              <a:rPr lang="en-US" sz="1200" i="1" dirty="0">
                <a:solidFill>
                  <a:srgbClr val="212121"/>
                </a:solidFill>
                <a:latin typeface="BlinkMacSystemFont"/>
              </a:rPr>
              <a:t> Scandinavica</a:t>
            </a:r>
            <a:r>
              <a:rPr lang="en-US" sz="1200" dirty="0">
                <a:solidFill>
                  <a:srgbClr val="212121"/>
                </a:solidFill>
                <a:latin typeface="BlinkMacSystemFont"/>
              </a:rPr>
              <a:t>, </a:t>
            </a:r>
            <a:r>
              <a:rPr lang="en-US" sz="1200" i="1" dirty="0">
                <a:solidFill>
                  <a:srgbClr val="212121"/>
                </a:solidFill>
                <a:latin typeface="BlinkMacSystemFont"/>
              </a:rPr>
              <a:t>86</a:t>
            </a:r>
            <a:r>
              <a:rPr lang="en-US" sz="1200" dirty="0">
                <a:solidFill>
                  <a:srgbClr val="212121"/>
                </a:solidFill>
                <a:latin typeface="BlinkMacSystemFont"/>
              </a:rPr>
              <a:t>(3), 213–217. </a:t>
            </a:r>
            <a:r>
              <a:rPr lang="en-US" sz="1200" dirty="0">
                <a:solidFill>
                  <a:srgbClr val="212121"/>
                </a:solidFill>
                <a:latin typeface="BlinkMacSystemFont"/>
                <a:hlinkClick r:id="rId2"/>
              </a:rPr>
              <a:t>https://doi.org/10.1111/j.1600-0447.1992.tb03254.x</a:t>
            </a:r>
            <a:r>
              <a:rPr lang="en-US" sz="1200" dirty="0">
                <a:solidFill>
                  <a:srgbClr val="212121"/>
                </a:solidFill>
                <a:latin typeface="BlinkMacSystemFont"/>
              </a:rPr>
              <a:t>. (Accessed: 19 March 2021).</a:t>
            </a:r>
            <a:endParaRPr lang="en-US" sz="1200" dirty="0">
              <a:solidFill>
                <a:srgbClr val="555555"/>
              </a:solidFill>
              <a:latin typeface="verdana" panose="020B0604030504040204" pitchFamily="34" charset="0"/>
            </a:endParaRPr>
          </a:p>
          <a:p>
            <a:pPr>
              <a:lnSpc>
                <a:spcPct val="150000"/>
              </a:lnSpc>
            </a:pPr>
            <a:endParaRPr lang="en-US" sz="1200" dirty="0">
              <a:solidFill>
                <a:srgbClr val="333333"/>
              </a:solidFill>
              <a:latin typeface="-apple-system"/>
            </a:endParaRPr>
          </a:p>
          <a:p>
            <a:pPr>
              <a:lnSpc>
                <a:spcPct val="150000"/>
              </a:lnSpc>
            </a:pPr>
            <a:r>
              <a:rPr lang="en-US" sz="1200" dirty="0">
                <a:solidFill>
                  <a:srgbClr val="333333"/>
                </a:solidFill>
                <a:latin typeface="-apple-system"/>
              </a:rPr>
              <a:t>Happy family sitting in a rainbow, (n.d.). Available at: </a:t>
            </a:r>
            <a:r>
              <a:rPr lang="en-US" sz="1200" dirty="0">
                <a:solidFill>
                  <a:srgbClr val="333333"/>
                </a:solidFill>
                <a:latin typeface="-apple-system"/>
                <a:hlinkClick r:id="rId3"/>
              </a:rPr>
              <a:t>https://www.pixtastock.com/illustration/59838994</a:t>
            </a:r>
            <a:r>
              <a:rPr lang="en-US" sz="1200" dirty="0">
                <a:solidFill>
                  <a:srgbClr val="333333"/>
                </a:solidFill>
                <a:latin typeface="-apple-system"/>
              </a:rPr>
              <a:t> (Accessed: 24 March 2021).</a:t>
            </a:r>
            <a:endParaRPr lang="en-US" sz="1200" dirty="0">
              <a:solidFill>
                <a:srgbClr val="262626"/>
              </a:solidFill>
              <a:latin typeface="Avenir Next W01"/>
            </a:endParaRPr>
          </a:p>
          <a:p>
            <a:pPr>
              <a:lnSpc>
                <a:spcPct val="150000"/>
              </a:lnSpc>
            </a:pPr>
            <a:r>
              <a:rPr lang="en-US" sz="1200" b="1" dirty="0">
                <a:solidFill>
                  <a:srgbClr val="373737"/>
                </a:solidFill>
              </a:rPr>
              <a:t>Hill, A., (2019). </a:t>
            </a:r>
            <a:r>
              <a:rPr lang="en-US" sz="1200" b="1" dirty="0" err="1">
                <a:solidFill>
                  <a:srgbClr val="373737"/>
                </a:solidFill>
              </a:rPr>
              <a:t>TheGuardian</a:t>
            </a:r>
            <a:r>
              <a:rPr lang="en-US" sz="1200" b="1" dirty="0">
                <a:solidFill>
                  <a:srgbClr val="373737"/>
                </a:solidFill>
              </a:rPr>
              <a:t>. </a:t>
            </a:r>
            <a:r>
              <a:rPr lang="en-US" sz="1200" i="1" dirty="0">
                <a:solidFill>
                  <a:srgbClr val="121212"/>
                </a:solidFill>
                <a:latin typeface="Guardian Egyptian Web"/>
              </a:rPr>
              <a:t>Nearly one in seven Britons could live alone by 2039, study shows</a:t>
            </a:r>
            <a:r>
              <a:rPr lang="en-US" sz="1200" dirty="0">
                <a:solidFill>
                  <a:srgbClr val="121212"/>
                </a:solidFill>
                <a:latin typeface="Guardian Egyptian Web"/>
              </a:rPr>
              <a:t>. Available at: </a:t>
            </a:r>
            <a:r>
              <a:rPr lang="en-US" sz="1200" dirty="0">
                <a:solidFill>
                  <a:srgbClr val="121212"/>
                </a:solidFill>
                <a:latin typeface="Guardian Egyptian Web"/>
                <a:hlinkClick r:id="rId4"/>
              </a:rPr>
              <a:t>https://www.theguardian.com/society/2019/apr/04/nearly-one-in-seven-britons-could-live-alone-2039-study-shows</a:t>
            </a:r>
            <a:r>
              <a:rPr lang="en-US" sz="1200" dirty="0">
                <a:solidFill>
                  <a:srgbClr val="121212"/>
                </a:solidFill>
                <a:latin typeface="Guardian Egyptian Web"/>
              </a:rPr>
              <a:t> (Accessed: 24 March 2021).</a:t>
            </a:r>
          </a:p>
          <a:p>
            <a:pPr fontAlgn="base">
              <a:lnSpc>
                <a:spcPct val="150000"/>
              </a:lnSpc>
            </a:pPr>
            <a:r>
              <a:rPr lang="en-US" sz="1200" dirty="0">
                <a:solidFill>
                  <a:srgbClr val="333333"/>
                </a:solidFill>
                <a:latin typeface="-apple-system"/>
              </a:rPr>
              <a:t> </a:t>
            </a:r>
            <a:r>
              <a:rPr lang="en-US" sz="1200" dirty="0">
                <a:solidFill>
                  <a:srgbClr val="555555"/>
                </a:solidFill>
                <a:latin typeface="verdana" panose="020B0604030504040204" pitchFamily="34" charset="0"/>
              </a:rPr>
              <a:t>House, N., (2009). Collocated photo sharing, story-telling, and the performance of self. </a:t>
            </a:r>
            <a:r>
              <a:rPr lang="en-US" sz="1200" i="1" dirty="0">
                <a:solidFill>
                  <a:srgbClr val="555555"/>
                </a:solidFill>
                <a:latin typeface="verdana" panose="020B0604030504040204" pitchFamily="34" charset="0"/>
              </a:rPr>
              <a:t>International Journal of Human-Computer Studies</a:t>
            </a:r>
            <a:r>
              <a:rPr lang="en-US" sz="1200" dirty="0">
                <a:solidFill>
                  <a:srgbClr val="555555"/>
                </a:solidFill>
                <a:latin typeface="verdana" panose="020B0604030504040204" pitchFamily="34" charset="0"/>
              </a:rPr>
              <a:t>,</a:t>
            </a:r>
            <a:r>
              <a:rPr lang="en-US" sz="1200" b="1" dirty="0">
                <a:solidFill>
                  <a:srgbClr val="555555"/>
                </a:solidFill>
                <a:latin typeface="verdana" panose="020B0604030504040204" pitchFamily="34" charset="0"/>
              </a:rPr>
              <a:t> </a:t>
            </a:r>
            <a:r>
              <a:rPr lang="en-US" sz="1200" dirty="0">
                <a:solidFill>
                  <a:srgbClr val="555555"/>
                </a:solidFill>
                <a:latin typeface="verdana" panose="020B0604030504040204" pitchFamily="34" charset="0"/>
              </a:rPr>
              <a:t>67(12), pp. 1073-1086. Available at: </a:t>
            </a:r>
            <a:r>
              <a:rPr lang="en-US" sz="1200" dirty="0">
                <a:solidFill>
                  <a:srgbClr val="0C7DBB"/>
                </a:solidFill>
                <a:latin typeface="NexusSans"/>
                <a:hlinkClick r:id="rId5" tooltip="Persistent link using digital object identifier"/>
              </a:rPr>
              <a:t>https://doi.org/10.1016/j.ijhcs.2009.09.003</a:t>
            </a:r>
            <a:r>
              <a:rPr lang="en-US" sz="1200" dirty="0">
                <a:solidFill>
                  <a:srgbClr val="555555"/>
                </a:solidFill>
                <a:latin typeface="verdana" panose="020B0604030504040204" pitchFamily="34" charset="0"/>
              </a:rPr>
              <a:t>. (Accessed: 21 March 2021).</a:t>
            </a:r>
          </a:p>
          <a:p>
            <a:pPr>
              <a:lnSpc>
                <a:spcPct val="150000"/>
              </a:lnSpc>
            </a:pPr>
            <a:r>
              <a:rPr lang="en-US" sz="1200" dirty="0">
                <a:solidFill>
                  <a:srgbClr val="555555"/>
                </a:solidFill>
                <a:latin typeface="verdana" panose="020B0604030504040204" pitchFamily="34" charset="0"/>
              </a:rPr>
              <a:t>INAMORI, T. and ANALOUI, F., 2010. Beyond Pygmalion effect: the role of managerial perception. </a:t>
            </a:r>
            <a:r>
              <a:rPr lang="en-US" sz="1200" i="1" dirty="0">
                <a:solidFill>
                  <a:srgbClr val="555555"/>
                </a:solidFill>
                <a:latin typeface="verdana" panose="020B0604030504040204" pitchFamily="34" charset="0"/>
              </a:rPr>
              <a:t>The Journal of Management Development, </a:t>
            </a:r>
            <a:r>
              <a:rPr lang="en-US" sz="1200" b="1" dirty="0">
                <a:solidFill>
                  <a:srgbClr val="555555"/>
                </a:solidFill>
                <a:latin typeface="verdana" panose="020B0604030504040204" pitchFamily="34" charset="0"/>
              </a:rPr>
              <a:t>29</a:t>
            </a:r>
            <a:r>
              <a:rPr lang="en-US" sz="1200" dirty="0">
                <a:solidFill>
                  <a:srgbClr val="555555"/>
                </a:solidFill>
                <a:latin typeface="verdana" panose="020B0604030504040204" pitchFamily="34" charset="0"/>
              </a:rPr>
              <a:t>(4), pp. 306-321. Available at: </a:t>
            </a:r>
            <a:r>
              <a:rPr lang="en-US" sz="1200" dirty="0">
                <a:solidFill>
                  <a:srgbClr val="555555"/>
                </a:solidFill>
                <a:latin typeface="Roboto"/>
              </a:rPr>
              <a:t>DOI:10.1108/02621711011039132</a:t>
            </a:r>
            <a:r>
              <a:rPr lang="en-US" sz="1200" dirty="0">
                <a:solidFill>
                  <a:srgbClr val="555555"/>
                </a:solidFill>
                <a:latin typeface="verdana" panose="020B0604030504040204" pitchFamily="34" charset="0"/>
              </a:rPr>
              <a:t>. (Accessed: 22 March 2021).</a:t>
            </a:r>
          </a:p>
          <a:p>
            <a:pPr>
              <a:lnSpc>
                <a:spcPct val="150000"/>
              </a:lnSpc>
            </a:pPr>
            <a:r>
              <a:rPr lang="en-US" sz="1200" dirty="0" err="1">
                <a:solidFill>
                  <a:srgbClr val="262626"/>
                </a:solidFill>
                <a:latin typeface="Avenir Next W01"/>
              </a:rPr>
              <a:t>Vuong</a:t>
            </a:r>
            <a:r>
              <a:rPr lang="en-US" sz="1200" dirty="0">
                <a:solidFill>
                  <a:srgbClr val="262626"/>
                </a:solidFill>
                <a:latin typeface="Avenir Next W01"/>
              </a:rPr>
              <a:t>, Z., (2017). </a:t>
            </a:r>
            <a:r>
              <a:rPr lang="en-US" sz="1200" b="1" dirty="0">
                <a:solidFill>
                  <a:srgbClr val="373737"/>
                </a:solidFill>
              </a:rPr>
              <a:t>iPhone’s 10th birthday: Pros and cons of screen time addiction. Available at: https://pressroom.usc.edu/iphones-10th-birthday-pros-and-cons-of-screen-time-addiction/  (Accessed: 24 March 2021).</a:t>
            </a:r>
          </a:p>
          <a:p>
            <a:pPr>
              <a:lnSpc>
                <a:spcPct val="150000"/>
              </a:lnSpc>
            </a:pPr>
            <a:endParaRPr lang="en-US" sz="900" dirty="0">
              <a:solidFill>
                <a:srgbClr val="555555"/>
              </a:solidFill>
              <a:latin typeface="verdana" panose="020B0604030504040204" pitchFamily="34" charset="0"/>
            </a:endParaRPr>
          </a:p>
          <a:p>
            <a:pPr>
              <a:lnSpc>
                <a:spcPct val="150000"/>
              </a:lnSpc>
            </a:pPr>
            <a:endParaRPr lang="en-US" sz="900" dirty="0">
              <a:solidFill>
                <a:srgbClr val="2C2C2C"/>
              </a:solidFill>
              <a:latin typeface="PT Sans"/>
            </a:endParaRPr>
          </a:p>
        </p:txBody>
      </p:sp>
    </p:spTree>
    <p:extLst>
      <p:ext uri="{BB962C8B-B14F-4D97-AF65-F5344CB8AC3E}">
        <p14:creationId xmlns:p14="http://schemas.microsoft.com/office/powerpoint/2010/main" val="13020791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4984</TotalTime>
  <Words>1278</Words>
  <Application>Microsoft Office PowerPoint</Application>
  <PresentationFormat>On-screen Show (4:3)</PresentationFormat>
  <Paragraphs>57</Paragraphs>
  <Slides>7</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7</vt:i4>
      </vt:variant>
    </vt:vector>
  </HeadingPairs>
  <TitlesOfParts>
    <vt:vector size="22" baseType="lpstr">
      <vt:lpstr>-apple-system</vt:lpstr>
      <vt:lpstr>Arial</vt:lpstr>
      <vt:lpstr>Arial</vt:lpstr>
      <vt:lpstr>Avenir Next W01</vt:lpstr>
      <vt:lpstr>BlinkMacSystemFont</vt:lpstr>
      <vt:lpstr>Calibri</vt:lpstr>
      <vt:lpstr>Calibri Light</vt:lpstr>
      <vt:lpstr>Guardian Egyptian Web</vt:lpstr>
      <vt:lpstr>Helvetica</vt:lpstr>
      <vt:lpstr>NexusSans</vt:lpstr>
      <vt:lpstr>PT Sans</vt:lpstr>
      <vt:lpstr>PT Serif</vt:lpstr>
      <vt:lpstr>Roboto</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Adi</dc:creator>
  <cp:lastModifiedBy>Adi</cp:lastModifiedBy>
  <cp:revision>58</cp:revision>
  <dcterms:created xsi:type="dcterms:W3CDTF">2021-03-21T14:59:03Z</dcterms:created>
  <dcterms:modified xsi:type="dcterms:W3CDTF">2021-03-25T02:15:43Z</dcterms:modified>
</cp:coreProperties>
</file>