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16" r:id="rId3"/>
    <p:sldMasterId id="2147483837" r:id="rId4"/>
  </p:sldMasterIdLst>
  <p:notesMasterIdLst>
    <p:notesMasterId r:id="rId69"/>
  </p:notesMasterIdLst>
  <p:sldIdLst>
    <p:sldId id="474" r:id="rId5"/>
    <p:sldId id="258" r:id="rId6"/>
    <p:sldId id="260" r:id="rId7"/>
    <p:sldId id="475" r:id="rId8"/>
    <p:sldId id="261" r:id="rId9"/>
    <p:sldId id="262" r:id="rId10"/>
    <p:sldId id="1046" r:id="rId11"/>
    <p:sldId id="1045" r:id="rId12"/>
    <p:sldId id="267" r:id="rId13"/>
    <p:sldId id="269" r:id="rId14"/>
    <p:sldId id="270" r:id="rId15"/>
    <p:sldId id="1048" r:id="rId16"/>
    <p:sldId id="272" r:id="rId17"/>
    <p:sldId id="271" r:id="rId18"/>
    <p:sldId id="275" r:id="rId19"/>
    <p:sldId id="274" r:id="rId20"/>
    <p:sldId id="276" r:id="rId21"/>
    <p:sldId id="277" r:id="rId22"/>
    <p:sldId id="278" r:id="rId23"/>
    <p:sldId id="280" r:id="rId24"/>
    <p:sldId id="281" r:id="rId25"/>
    <p:sldId id="279" r:id="rId26"/>
    <p:sldId id="284" r:id="rId27"/>
    <p:sldId id="404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408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307" r:id="rId50"/>
    <p:sldId id="308" r:id="rId51"/>
    <p:sldId id="309" r:id="rId52"/>
    <p:sldId id="310" r:id="rId53"/>
    <p:sldId id="311" r:id="rId54"/>
    <p:sldId id="1050" r:id="rId55"/>
    <p:sldId id="1051" r:id="rId56"/>
    <p:sldId id="1052" r:id="rId57"/>
    <p:sldId id="1049" r:id="rId58"/>
    <p:sldId id="313" r:id="rId59"/>
    <p:sldId id="325" r:id="rId60"/>
    <p:sldId id="317" r:id="rId61"/>
    <p:sldId id="259" r:id="rId62"/>
    <p:sldId id="1053" r:id="rId63"/>
    <p:sldId id="327" r:id="rId64"/>
    <p:sldId id="324" r:id="rId65"/>
    <p:sldId id="365" r:id="rId66"/>
    <p:sldId id="266" r:id="rId67"/>
    <p:sldId id="265" r:id="rId6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553" autoAdjust="0"/>
    <p:restoredTop sz="94660"/>
  </p:normalViewPr>
  <p:slideViewPr>
    <p:cSldViewPr snapToGrid="0">
      <p:cViewPr varScale="1">
        <p:scale>
          <a:sx n="60" d="100"/>
          <a:sy n="60" d="100"/>
        </p:scale>
        <p:origin x="200" y="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10/3/24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Duolingo – app to help you learn Welsh with 5 minutes daily activities</a:t>
            </a:r>
          </a:p>
          <a:p>
            <a:endParaRPr lang="en-US" dirty="0"/>
          </a:p>
          <a:p>
            <a:r>
              <a:rPr lang="en-US" dirty="0"/>
              <a:t>Say Something in Welsh – aim is to get you speaking Welsh</a:t>
            </a:r>
          </a:p>
          <a:p>
            <a:endParaRPr lang="en-US" dirty="0"/>
          </a:p>
          <a:p>
            <a:r>
              <a:rPr lang="en-US" dirty="0" err="1"/>
              <a:t>Ap</a:t>
            </a:r>
            <a:r>
              <a:rPr lang="en-US" dirty="0"/>
              <a:t> </a:t>
            </a:r>
            <a:r>
              <a:rPr lang="en-US" dirty="0" err="1"/>
              <a:t>Geiriaduron</a:t>
            </a:r>
            <a:r>
              <a:rPr lang="en-US" dirty="0"/>
              <a:t> – Welsh dictionary to help you with translations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9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3967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>
            <a:extLst>
              <a:ext uri="{FF2B5EF4-FFF2-40B4-BE49-F238E27FC236}">
                <a16:creationId xmlns:a16="http://schemas.microsoft.com/office/drawing/2014/main" id="{6380F120-4F66-499F-B69D-3A165A1373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>
            <a:extLst>
              <a:ext uri="{FF2B5EF4-FFF2-40B4-BE49-F238E27FC236}">
                <a16:creationId xmlns:a16="http://schemas.microsoft.com/office/drawing/2014/main" id="{CC8233E0-9476-462D-AF30-7BDC6FE073A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Bart Simpson – America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Tywysog Charles – Lloegr/Llundain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Siôn Corn – Twrci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Tywysoges Anne – Lloegr/Llundain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David Beckam – Leytonstone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Dawn French – Caergybi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Gordon Ramsey – Glasgow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Catherine Zeta – Abertawe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Thierry Henry – Ffrainc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Rafael Nadal – Sbaen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Judy Murrray – Sterling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Paul McCartney - Lerpwl</a:t>
            </a:r>
          </a:p>
        </p:txBody>
      </p:sp>
      <p:sp>
        <p:nvSpPr>
          <p:cNvPr id="16387" name="Slide Number Placeholder 3">
            <a:extLst>
              <a:ext uri="{FF2B5EF4-FFF2-40B4-BE49-F238E27FC236}">
                <a16:creationId xmlns:a16="http://schemas.microsoft.com/office/drawing/2014/main" id="{1E094790-BF91-4D5F-80D7-08C592915B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91579D6-DF91-404C-9951-0097E6EDC8A7}" type="slidenum">
              <a:rPr lang="en-GB" altLang="en-US" smtClean="0"/>
              <a:pPr/>
              <a:t>51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2882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0095627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  <p:sldLayoutId id="214748391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image" Target="../media/image6.tif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tiff"/><Relationship Id="rId7" Type="http://schemas.openxmlformats.org/officeDocument/2006/relationships/image" Target="../media/image13.jpeg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2.jpeg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tiff"/><Relationship Id="rId13" Type="http://schemas.openxmlformats.org/officeDocument/2006/relationships/image" Target="../media/image27.tiff"/><Relationship Id="rId3" Type="http://schemas.openxmlformats.org/officeDocument/2006/relationships/image" Target="../media/image17.tiff"/><Relationship Id="rId7" Type="http://schemas.openxmlformats.org/officeDocument/2006/relationships/image" Target="../media/image21.tiff"/><Relationship Id="rId12" Type="http://schemas.openxmlformats.org/officeDocument/2006/relationships/image" Target="../media/image26.tiff"/><Relationship Id="rId2" Type="http://schemas.openxmlformats.org/officeDocument/2006/relationships/image" Target="../media/image16.tiff"/><Relationship Id="rId16" Type="http://schemas.openxmlformats.org/officeDocument/2006/relationships/image" Target="../media/image30.tif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0.tiff"/><Relationship Id="rId11" Type="http://schemas.openxmlformats.org/officeDocument/2006/relationships/image" Target="../media/image25.tiff"/><Relationship Id="rId5" Type="http://schemas.openxmlformats.org/officeDocument/2006/relationships/image" Target="../media/image19.tiff"/><Relationship Id="rId15" Type="http://schemas.openxmlformats.org/officeDocument/2006/relationships/image" Target="../media/image29.tiff"/><Relationship Id="rId10" Type="http://schemas.openxmlformats.org/officeDocument/2006/relationships/image" Target="../media/image24.tiff"/><Relationship Id="rId4" Type="http://schemas.openxmlformats.org/officeDocument/2006/relationships/image" Target="../media/image18.tiff"/><Relationship Id="rId9" Type="http://schemas.openxmlformats.org/officeDocument/2006/relationships/image" Target="../media/image23.tiff"/><Relationship Id="rId14" Type="http://schemas.openxmlformats.org/officeDocument/2006/relationships/image" Target="../media/image28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1.png"/><Relationship Id="rId3" Type="http://schemas.microsoft.com/office/2007/relationships/media" Target="../media/media2.m4a"/><Relationship Id="rId21" Type="http://schemas.openxmlformats.org/officeDocument/2006/relationships/image" Target="../media/image44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40.png"/><Relationship Id="rId2" Type="http://schemas.openxmlformats.org/officeDocument/2006/relationships/audio" Target="../media/media1.m4a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38.png"/><Relationship Id="rId10" Type="http://schemas.openxmlformats.org/officeDocument/2006/relationships/audio" Target="../media/media5.m4a"/><Relationship Id="rId19" Type="http://schemas.openxmlformats.org/officeDocument/2006/relationships/image" Target="../media/image42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tOyfub5kIYA" TargetMode="External"/><Relationship Id="rId2" Type="http://schemas.openxmlformats.org/officeDocument/2006/relationships/hyperlink" Target="https://youtu.be/mFWbUtnG6VE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6.png"/><Relationship Id="rId4" Type="http://schemas.openxmlformats.org/officeDocument/2006/relationships/hyperlink" Target="https://youtu.be/2DvoGZMcYOM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s8UTMyJeM8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5.tiff"/><Relationship Id="rId4" Type="http://schemas.openxmlformats.org/officeDocument/2006/relationships/image" Target="../media/image4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hyperlink" Target="https://wordwall.net/resource/25464575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44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tiff"/><Relationship Id="rId5" Type="http://schemas.openxmlformats.org/officeDocument/2006/relationships/image" Target="../media/image51.png"/><Relationship Id="rId4" Type="http://schemas.openxmlformats.org/officeDocument/2006/relationships/notesSlide" Target="../notesSlides/notesSlide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emf"/><Relationship Id="rId1" Type="http://schemas.openxmlformats.org/officeDocument/2006/relationships/slideLayout" Target="../slideLayouts/slideLayout18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9.pn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3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audio" Target="../media/media11.m4a"/><Relationship Id="rId13" Type="http://schemas.microsoft.com/office/2007/relationships/media" Target="../media/media14.m4a"/><Relationship Id="rId18" Type="http://schemas.openxmlformats.org/officeDocument/2006/relationships/audio" Target="../media/media16.m4a"/><Relationship Id="rId3" Type="http://schemas.microsoft.com/office/2007/relationships/media" Target="../media/media9.m4a"/><Relationship Id="rId21" Type="http://schemas.openxmlformats.org/officeDocument/2006/relationships/image" Target="../media/image44.png"/><Relationship Id="rId7" Type="http://schemas.microsoft.com/office/2007/relationships/media" Target="../media/media11.m4a"/><Relationship Id="rId12" Type="http://schemas.openxmlformats.org/officeDocument/2006/relationships/audio" Target="../media/media13.m4a"/><Relationship Id="rId17" Type="http://schemas.microsoft.com/office/2007/relationships/media" Target="../media/media16.m4a"/><Relationship Id="rId2" Type="http://schemas.openxmlformats.org/officeDocument/2006/relationships/audio" Target="../media/media8.m4a"/><Relationship Id="rId16" Type="http://schemas.openxmlformats.org/officeDocument/2006/relationships/audio" Target="../media/media15.m4a"/><Relationship Id="rId20" Type="http://schemas.openxmlformats.org/officeDocument/2006/relationships/image" Target="../media/image73.png"/><Relationship Id="rId1" Type="http://schemas.microsoft.com/office/2007/relationships/media" Target="../media/media8.m4a"/><Relationship Id="rId6" Type="http://schemas.openxmlformats.org/officeDocument/2006/relationships/audio" Target="../media/media10.m4a"/><Relationship Id="rId11" Type="http://schemas.microsoft.com/office/2007/relationships/media" Target="../media/media13.m4a"/><Relationship Id="rId5" Type="http://schemas.microsoft.com/office/2007/relationships/media" Target="../media/media10.m4a"/><Relationship Id="rId15" Type="http://schemas.microsoft.com/office/2007/relationships/media" Target="../media/media15.m4a"/><Relationship Id="rId10" Type="http://schemas.openxmlformats.org/officeDocument/2006/relationships/audio" Target="../media/media12.m4a"/><Relationship Id="rId19" Type="http://schemas.openxmlformats.org/officeDocument/2006/relationships/slideLayout" Target="../slideLayouts/slideLayout13.xml"/><Relationship Id="rId4" Type="http://schemas.openxmlformats.org/officeDocument/2006/relationships/audio" Target="../media/media9.m4a"/><Relationship Id="rId9" Type="http://schemas.microsoft.com/office/2007/relationships/media" Target="../media/media12.m4a"/><Relationship Id="rId14" Type="http://schemas.openxmlformats.org/officeDocument/2006/relationships/audio" Target="../media/media14.m4a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hyperlink" Target="https://www.wordwall.net/resource/22924231/ymatebion-defnyddiol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5.tiff"/><Relationship Id="rId4" Type="http://schemas.openxmlformats.org/officeDocument/2006/relationships/image" Target="../media/image75.pn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8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9.sv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1</a:t>
            </a:r>
          </a:p>
          <a:p>
            <a:pPr algn="ctr"/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Hydref 3ydd 2024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7118080" y="174765"/>
            <a:ext cx="4385992" cy="2350015"/>
          </a:xfrm>
          <a:prstGeom prst="wedgeEllipseCallout">
            <a:avLst>
              <a:gd name="adj1" fmla="val 78563"/>
              <a:gd name="adj2" fmla="val 27235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chemeClr val="bg1"/>
                </a:solidFill>
                <a:cs typeface="Calibri"/>
              </a:rPr>
              <a:t>Prynhawn</a:t>
            </a:r>
            <a:r>
              <a:rPr lang="en-US" sz="4800" b="1" dirty="0">
                <a:solidFill>
                  <a:schemeClr val="bg1"/>
                </a:solidFill>
                <a:cs typeface="Calibri"/>
              </a:rPr>
              <a:t> da!</a:t>
            </a:r>
          </a:p>
        </p:txBody>
      </p:sp>
      <p:sp>
        <p:nvSpPr>
          <p:cNvPr id="4" name="Oval Callout 5">
            <a:extLst>
              <a:ext uri="{FF2B5EF4-FFF2-40B4-BE49-F238E27FC236}">
                <a16:creationId xmlns:a16="http://schemas.microsoft.com/office/drawing/2014/main" id="{56202623-A16A-3C0B-28BE-49F8625868E5}"/>
              </a:ext>
            </a:extLst>
          </p:cNvPr>
          <p:cNvSpPr/>
          <p:nvPr/>
        </p:nvSpPr>
        <p:spPr>
          <a:xfrm>
            <a:off x="361483" y="476690"/>
            <a:ext cx="2861993" cy="1746166"/>
          </a:xfrm>
          <a:prstGeom prst="wedgeEllipseCallout">
            <a:avLst>
              <a:gd name="adj1" fmla="val 70359"/>
              <a:gd name="adj2" fmla="val 51933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chemeClr val="bg1"/>
                </a:solidFill>
                <a:ea typeface="Calibri"/>
                <a:cs typeface="Calibri"/>
              </a:rPr>
              <a:t>Croeso</a:t>
            </a:r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ea typeface="Calibri"/>
                <a:cs typeface="Calibri"/>
              </a:rPr>
              <a:t>nôl</a:t>
            </a:r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831793A-4ADC-E4C4-914D-2D0658A41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200" y="1349773"/>
            <a:ext cx="3361880" cy="3313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5375241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7BECF68B-F354-8A10-3872-2EACF513D23A}"/>
              </a:ext>
            </a:extLst>
          </p:cNvPr>
          <p:cNvSpPr txBox="1">
            <a:spLocks/>
          </p:cNvSpPr>
          <p:nvPr/>
        </p:nvSpPr>
        <p:spPr>
          <a:xfrm>
            <a:off x="6941182" y="2257747"/>
            <a:ext cx="4225415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3600" dirty="0" err="1">
                <a:latin typeface="+mj-lt"/>
                <a:cs typeface="Cavolini" panose="03000502040302020204" pitchFamily="66" charset="0"/>
              </a:rPr>
              <a:t>Adolygu</a:t>
            </a:r>
            <a:r>
              <a:rPr lang="en-US" sz="3600" dirty="0">
                <a:latin typeface="+mj-lt"/>
                <a:cs typeface="Cavolini" panose="03000502040302020204" pitchFamily="66" charset="0"/>
              </a:rPr>
              <a:t> / Revision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6A26281-8770-0249-A9A0-1B496DC23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7" y="1802689"/>
            <a:ext cx="3251200" cy="3251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63FAEF-F2B5-2144-9B0A-E36257D2D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41" y="2412289"/>
            <a:ext cx="2032000" cy="2032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AC3EE6-36F1-614C-86AF-3E1B007CFDEA}"/>
              </a:ext>
            </a:extLst>
          </p:cNvPr>
          <p:cNvSpPr txBox="1"/>
          <p:nvPr/>
        </p:nvSpPr>
        <p:spPr>
          <a:xfrm>
            <a:off x="3093456" y="197714"/>
            <a:ext cx="6326332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galla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i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helpu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fy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hun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br>
              <a:rPr lang="en-US" sz="4400" b="1" dirty="0"/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How can I help myself?</a:t>
            </a:r>
          </a:p>
        </p:txBody>
      </p:sp>
      <p:pic>
        <p:nvPicPr>
          <p:cNvPr id="5" name="Picture 4" descr="Diagram&#10;&#10;Description automatically generated with low confidence">
            <a:extLst>
              <a:ext uri="{FF2B5EF4-FFF2-40B4-BE49-F238E27FC236}">
                <a16:creationId xmlns:a16="http://schemas.microsoft.com/office/drawing/2014/main" id="{06F82556-D8A9-4545-A90D-53BA70477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88" y="2606519"/>
            <a:ext cx="3365967" cy="164353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74877F1-7740-C87B-DCF4-B84AB9034587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26544FEE-76D2-9568-CEFB-556490AEB8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8F4520AA-A2F7-9E7E-6ED0-65095CDF55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866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6550430-C7B2-1847-B6BD-65F3A5C59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794" y="3475890"/>
            <a:ext cx="4513006" cy="25348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70EFEC-0660-504A-8A6A-67E0FFEC9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906444">
            <a:off x="6339827" y="346381"/>
            <a:ext cx="2093730" cy="279163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1DB855-0384-2A4F-8D63-5FE3EC606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759" y="4810164"/>
            <a:ext cx="1445602" cy="14456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9D31B80-05A4-5143-AF2B-419EE3321E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998918">
            <a:off x="321651" y="2928704"/>
            <a:ext cx="1648930" cy="8483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FCE369-DF44-074A-8988-3728A32A258D}"/>
              </a:ext>
            </a:extLst>
          </p:cNvPr>
          <p:cNvSpPr txBox="1"/>
          <p:nvPr/>
        </p:nvSpPr>
        <p:spPr>
          <a:xfrm>
            <a:off x="426456" y="317150"/>
            <a:ext cx="5467351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galla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helpu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hun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endParaRPr lang="en-US" sz="3600" b="1" dirty="0"/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1C63D50E-0153-2746-B571-0217A17867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802259">
            <a:off x="8982016" y="1782258"/>
            <a:ext cx="1826313" cy="259665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CF6962-9EBA-3D46-8CD3-3EF6127F044D}"/>
              </a:ext>
            </a:extLst>
          </p:cNvPr>
          <p:cNvSpPr/>
          <p:nvPr/>
        </p:nvSpPr>
        <p:spPr>
          <a:xfrm>
            <a:off x="9208433" y="379989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Darllenwch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5" name="Speech Bubble: Rectangle with Corners Rounded 4">
            <a:extLst>
              <a:ext uri="{FF2B5EF4-FFF2-40B4-BE49-F238E27FC236}">
                <a16:creationId xmlns:a16="http://schemas.microsoft.com/office/drawing/2014/main" id="{2B333064-07ED-564F-9EC6-1A1C3CE09ED7}"/>
              </a:ext>
            </a:extLst>
          </p:cNvPr>
          <p:cNvSpPr/>
          <p:nvPr/>
        </p:nvSpPr>
        <p:spPr>
          <a:xfrm>
            <a:off x="1874424" y="1983720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Gwyliwch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teledu!</a:t>
            </a: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ED298719-D536-0745-8E64-0315B3457289}"/>
              </a:ext>
            </a:extLst>
          </p:cNvPr>
          <p:cNvSpPr/>
          <p:nvPr/>
        </p:nvSpPr>
        <p:spPr>
          <a:xfrm>
            <a:off x="5810250" y="3495856"/>
            <a:ext cx="2760291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Gwrandewch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radio!</a:t>
            </a: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7DBE673-DE14-814F-9828-BFC2ED0667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609097">
            <a:off x="6844645" y="4834118"/>
            <a:ext cx="1395505" cy="13955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AABDA83-4203-5A41-A0F1-23520217ED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19255">
            <a:off x="8275401" y="5118878"/>
            <a:ext cx="1456455" cy="14564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65245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C97555BF-83F1-FC4E-8A05-8EB232DE3751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/>
          <a:srcRect l="7031" r="7031"/>
          <a:stretch>
            <a:fillRect/>
          </a:stretch>
        </p:blipFill>
        <p:spPr>
          <a:xfrm>
            <a:off x="2460172" y="0"/>
            <a:ext cx="6858000" cy="68580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6200A1AC-11F3-C541-921A-0E1C084AC9CF}"/>
              </a:ext>
            </a:extLst>
          </p:cNvPr>
          <p:cNvSpPr/>
          <p:nvPr/>
        </p:nvSpPr>
        <p:spPr>
          <a:xfrm>
            <a:off x="2917372" y="896474"/>
            <a:ext cx="5943600" cy="4310742"/>
          </a:xfrm>
          <a:prstGeom prst="wedgeRoundRectCallout">
            <a:avLst>
              <a:gd name="adj1" fmla="val -46231"/>
              <a:gd name="adj2" fmla="val 7783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B0B21E3-8252-714F-8709-8D53019DC56C}"/>
              </a:ext>
            </a:extLst>
          </p:cNvPr>
          <p:cNvSpPr txBox="1">
            <a:spLocks/>
          </p:cNvSpPr>
          <p:nvPr/>
        </p:nvSpPr>
        <p:spPr>
          <a:xfrm>
            <a:off x="3113315" y="1552111"/>
            <a:ext cx="5551714" cy="1020762"/>
          </a:xfrm>
          <a:solidFill>
            <a:schemeClr val="bg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Segoe Print"/>
              </a:rPr>
              <a:t>Rydych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chi </a:t>
            </a:r>
            <a:r>
              <a:rPr lang="en-GB" b="1" u="sng" dirty="0" err="1">
                <a:solidFill>
                  <a:schemeClr val="tx1"/>
                </a:solidFill>
                <a:latin typeface="Segoe Print"/>
              </a:rPr>
              <a:t>gyd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yn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athrawon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iaith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.</a:t>
            </a:r>
          </a:p>
          <a:p>
            <a:pPr algn="ctr" fontAlgn="auto"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Segoe Print"/>
              </a:rPr>
              <a:t>You are </a:t>
            </a:r>
            <a:r>
              <a:rPr lang="en-GB" i="1" u="sng" dirty="0">
                <a:solidFill>
                  <a:schemeClr val="tx1"/>
                </a:solidFill>
                <a:latin typeface="Segoe Print"/>
              </a:rPr>
              <a:t>all</a:t>
            </a:r>
            <a:r>
              <a:rPr lang="en-GB" i="1" dirty="0">
                <a:solidFill>
                  <a:schemeClr val="tx1"/>
                </a:solidFill>
                <a:latin typeface="Segoe Print"/>
              </a:rPr>
              <a:t> language teachers. </a:t>
            </a:r>
          </a:p>
        </p:txBody>
      </p:sp>
    </p:spTree>
    <p:extLst>
      <p:ext uri="{BB962C8B-B14F-4D97-AF65-F5344CB8AC3E}">
        <p14:creationId xmlns:p14="http://schemas.microsoft.com/office/powerpoint/2010/main" val="4209293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4">
            <a:extLst>
              <a:ext uri="{FF2B5EF4-FFF2-40B4-BE49-F238E27FC236}">
                <a16:creationId xmlns:a16="http://schemas.microsoft.com/office/drawing/2014/main" id="{F1108AF6-4CE8-824F-BA3F-379061D69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88" y="3090863"/>
            <a:ext cx="1936750" cy="139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0" name="Picture 5">
            <a:extLst>
              <a:ext uri="{FF2B5EF4-FFF2-40B4-BE49-F238E27FC236}">
                <a16:creationId xmlns:a16="http://schemas.microsoft.com/office/drawing/2014/main" id="{787E62BD-0C12-0C45-8EC0-AB20C87FF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3525" y="1422400"/>
            <a:ext cx="1887538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6">
            <a:extLst>
              <a:ext uri="{FF2B5EF4-FFF2-40B4-BE49-F238E27FC236}">
                <a16:creationId xmlns:a16="http://schemas.microsoft.com/office/drawing/2014/main" id="{F8DCA7CF-FC43-6943-8177-2CF7F5FA8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525" y="136525"/>
            <a:ext cx="2438400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7">
            <a:extLst>
              <a:ext uri="{FF2B5EF4-FFF2-40B4-BE49-F238E27FC236}">
                <a16:creationId xmlns:a16="http://schemas.microsoft.com/office/drawing/2014/main" id="{8F9F320D-1127-A948-A12C-171085027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5348288"/>
            <a:ext cx="17303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Picture 9">
            <a:extLst>
              <a:ext uri="{FF2B5EF4-FFF2-40B4-BE49-F238E27FC236}">
                <a16:creationId xmlns:a16="http://schemas.microsoft.com/office/drawing/2014/main" id="{C731B1D4-A907-7D44-9FC5-9B87BAC794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175" y="914400"/>
            <a:ext cx="2303463" cy="139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4" name="Picture 10">
            <a:extLst>
              <a:ext uri="{FF2B5EF4-FFF2-40B4-BE49-F238E27FC236}">
                <a16:creationId xmlns:a16="http://schemas.microsoft.com/office/drawing/2014/main" id="{B0BAF972-5930-7B4E-9652-077FACA18B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425" y="4870450"/>
            <a:ext cx="2055813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11">
            <a:extLst>
              <a:ext uri="{FF2B5EF4-FFF2-40B4-BE49-F238E27FC236}">
                <a16:creationId xmlns:a16="http://schemas.microsoft.com/office/drawing/2014/main" id="{77C530C8-66EE-F74A-BB8E-CDCBBAB1D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663" y="4870450"/>
            <a:ext cx="2009775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6" name="Picture 12">
            <a:extLst>
              <a:ext uri="{FF2B5EF4-FFF2-40B4-BE49-F238E27FC236}">
                <a16:creationId xmlns:a16="http://schemas.microsoft.com/office/drawing/2014/main" id="{56E40E28-17CF-944C-BB12-6B873B5FB4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1225" y="3482975"/>
            <a:ext cx="1409700" cy="143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7" name="Picture 13">
            <a:extLst>
              <a:ext uri="{FF2B5EF4-FFF2-40B4-BE49-F238E27FC236}">
                <a16:creationId xmlns:a16="http://schemas.microsoft.com/office/drawing/2014/main" id="{FC70D71C-141D-0241-A31F-4506B41F8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13" y="4941888"/>
            <a:ext cx="1358900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8" name="Picture 16">
            <a:extLst>
              <a:ext uri="{FF2B5EF4-FFF2-40B4-BE49-F238E27FC236}">
                <a16:creationId xmlns:a16="http://schemas.microsoft.com/office/drawing/2014/main" id="{18E50560-582C-1149-AD52-037BA70F6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7113" y="5321300"/>
            <a:ext cx="1570037" cy="145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9" name="Picture 17">
            <a:extLst>
              <a:ext uri="{FF2B5EF4-FFF2-40B4-BE49-F238E27FC236}">
                <a16:creationId xmlns:a16="http://schemas.microsoft.com/office/drawing/2014/main" id="{414E8976-B4A8-0B41-8FF4-A459F1E4F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450" y="3876675"/>
            <a:ext cx="809625" cy="60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900" name="Picture 18">
            <a:extLst>
              <a:ext uri="{FF2B5EF4-FFF2-40B4-BE49-F238E27FC236}">
                <a16:creationId xmlns:a16="http://schemas.microsoft.com/office/drawing/2014/main" id="{0412DAB8-1975-0A45-96E1-DBC22D3F9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0" y="3459163"/>
            <a:ext cx="156845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1" name="TextBox 19">
            <a:extLst>
              <a:ext uri="{FF2B5EF4-FFF2-40B4-BE49-F238E27FC236}">
                <a16:creationId xmlns:a16="http://schemas.microsoft.com/office/drawing/2014/main" id="{F304758F-B9F7-AE41-9B15-92F102F48C5B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3200400" y="241300"/>
            <a:ext cx="2217738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gofyn cwestiynau</a:t>
            </a: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ask suitable questions</a:t>
            </a:r>
          </a:p>
        </p:txBody>
      </p:sp>
      <p:sp>
        <p:nvSpPr>
          <p:cNvPr id="37902" name="TextBox 20">
            <a:extLst>
              <a:ext uri="{FF2B5EF4-FFF2-40B4-BE49-F238E27FC236}">
                <a16:creationId xmlns:a16="http://schemas.microsoft.com/office/drawing/2014/main" id="{B7D39819-FEBD-F34E-B46B-A5EA82B7D110}"/>
              </a:ext>
            </a:extLst>
          </p:cNvPr>
          <p:cNvSpPr txBox="1">
            <a:spLocks noChangeArrowheads="1"/>
          </p:cNvSpPr>
          <p:nvPr/>
        </p:nvSpPr>
        <p:spPr bwMode="auto">
          <a:xfrm rot="1442543">
            <a:off x="9677400" y="149225"/>
            <a:ext cx="1600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canmoliaeth 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praise</a:t>
            </a:r>
          </a:p>
        </p:txBody>
      </p:sp>
      <p:sp>
        <p:nvSpPr>
          <p:cNvPr id="37903" name="TextBox 21">
            <a:extLst>
              <a:ext uri="{FF2B5EF4-FFF2-40B4-BE49-F238E27FC236}">
                <a16:creationId xmlns:a16="http://schemas.microsoft.com/office/drawing/2014/main" id="{4C55BB70-E3B2-694E-8622-19D8756BFA44}"/>
              </a:ext>
            </a:extLst>
          </p:cNvPr>
          <p:cNvSpPr txBox="1">
            <a:spLocks noChangeArrowheads="1"/>
          </p:cNvSpPr>
          <p:nvPr/>
        </p:nvSpPr>
        <p:spPr bwMode="auto">
          <a:xfrm rot="1425746">
            <a:off x="10558463" y="3171825"/>
            <a:ext cx="1600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amser i feddwl 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time to think</a:t>
            </a:r>
          </a:p>
        </p:txBody>
      </p:sp>
      <p:sp>
        <p:nvSpPr>
          <p:cNvPr id="37904" name="TextBox 22">
            <a:extLst>
              <a:ext uri="{FF2B5EF4-FFF2-40B4-BE49-F238E27FC236}">
                <a16:creationId xmlns:a16="http://schemas.microsoft.com/office/drawing/2014/main" id="{640BF527-0D16-244E-9B11-7C2B04A5C8D9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8758238" y="3149600"/>
            <a:ext cx="116205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drilio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drilling</a:t>
            </a:r>
          </a:p>
        </p:txBody>
      </p:sp>
      <p:sp>
        <p:nvSpPr>
          <p:cNvPr id="37905" name="TextBox 24">
            <a:extLst>
              <a:ext uri="{FF2B5EF4-FFF2-40B4-BE49-F238E27FC236}">
                <a16:creationId xmlns:a16="http://schemas.microsoft.com/office/drawing/2014/main" id="{B6A9FA84-1330-BE4D-B27F-C5CF537F52F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7089775" y="4503738"/>
            <a:ext cx="1489075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gwaith pâr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pair work</a:t>
            </a:r>
          </a:p>
        </p:txBody>
      </p:sp>
      <p:sp>
        <p:nvSpPr>
          <p:cNvPr id="37906" name="TextBox 25">
            <a:extLst>
              <a:ext uri="{FF2B5EF4-FFF2-40B4-BE49-F238E27FC236}">
                <a16:creationId xmlns:a16="http://schemas.microsoft.com/office/drawing/2014/main" id="{34B02A9E-7976-6847-BC2D-2BFDED0102DB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4175125" y="5772150"/>
            <a:ext cx="13970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Gwaith grwp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group work</a:t>
            </a:r>
          </a:p>
        </p:txBody>
      </p:sp>
      <p:sp>
        <p:nvSpPr>
          <p:cNvPr id="37907" name="TextBox 26">
            <a:extLst>
              <a:ext uri="{FF2B5EF4-FFF2-40B4-BE49-F238E27FC236}">
                <a16:creationId xmlns:a16="http://schemas.microsoft.com/office/drawing/2014/main" id="{DB918728-DACB-0F4F-8C8C-DFC2C5478DC6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389063" y="4956175"/>
            <a:ext cx="1160462" cy="116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chwarae gemau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playing games</a:t>
            </a:r>
          </a:p>
        </p:txBody>
      </p:sp>
      <p:sp>
        <p:nvSpPr>
          <p:cNvPr id="37908" name="TextBox 28">
            <a:extLst>
              <a:ext uri="{FF2B5EF4-FFF2-40B4-BE49-F238E27FC236}">
                <a16:creationId xmlns:a16="http://schemas.microsoft.com/office/drawing/2014/main" id="{A2E12F8D-B773-F648-87B3-6B33643CEC9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0029825" y="4783138"/>
            <a:ext cx="11604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asesu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assessing</a:t>
            </a:r>
          </a:p>
        </p:txBody>
      </p:sp>
      <p:sp>
        <p:nvSpPr>
          <p:cNvPr id="37909" name="TextBox 29">
            <a:extLst>
              <a:ext uri="{FF2B5EF4-FFF2-40B4-BE49-F238E27FC236}">
                <a16:creationId xmlns:a16="http://schemas.microsoft.com/office/drawing/2014/main" id="{5E37163F-E251-024A-AFF7-F1E248B0BF12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15888" y="2574925"/>
            <a:ext cx="15684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Siarad yr iaith darged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</p:txBody>
      </p:sp>
      <p:pic>
        <p:nvPicPr>
          <p:cNvPr id="37910" name="Picture 1">
            <a:extLst>
              <a:ext uri="{FF2B5EF4-FFF2-40B4-BE49-F238E27FC236}">
                <a16:creationId xmlns:a16="http://schemas.microsoft.com/office/drawing/2014/main" id="{50B6659C-F2DD-454F-9034-F9FC59A9B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525" y="484188"/>
            <a:ext cx="2184400" cy="1344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1" name="TextBox 27">
            <a:extLst>
              <a:ext uri="{FF2B5EF4-FFF2-40B4-BE49-F238E27FC236}">
                <a16:creationId xmlns:a16="http://schemas.microsoft.com/office/drawing/2014/main" id="{A0151C4E-CFF1-E94D-B82A-976C883B313A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5248275" y="7938"/>
            <a:ext cx="1598613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actio</a:t>
            </a: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acting</a:t>
            </a:r>
          </a:p>
        </p:txBody>
      </p:sp>
      <p:pic>
        <p:nvPicPr>
          <p:cNvPr id="37912" name="Picture 2">
            <a:extLst>
              <a:ext uri="{FF2B5EF4-FFF2-40B4-BE49-F238E27FC236}">
                <a16:creationId xmlns:a16="http://schemas.microsoft.com/office/drawing/2014/main" id="{E2AECA6D-415F-8E43-9BC0-082B071D4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375900" y="1341438"/>
            <a:ext cx="1658938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3" name="TextBox 30">
            <a:extLst>
              <a:ext uri="{FF2B5EF4-FFF2-40B4-BE49-F238E27FC236}">
                <a16:creationId xmlns:a16="http://schemas.microsoft.com/office/drawing/2014/main" id="{C9DBAD8A-5E8A-D04A-86A9-6CF7489F7B0A}"/>
              </a:ext>
            </a:extLst>
          </p:cNvPr>
          <p:cNvSpPr txBox="1">
            <a:spLocks noChangeArrowheads="1"/>
          </p:cNvSpPr>
          <p:nvPr/>
        </p:nvSpPr>
        <p:spPr bwMode="auto">
          <a:xfrm rot="1442543">
            <a:off x="10874375" y="787400"/>
            <a:ext cx="1598613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technoleg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technology</a:t>
            </a:r>
          </a:p>
        </p:txBody>
      </p:sp>
      <p:pic>
        <p:nvPicPr>
          <p:cNvPr id="37914" name="Picture 8">
            <a:extLst>
              <a:ext uri="{FF2B5EF4-FFF2-40B4-BE49-F238E27FC236}">
                <a16:creationId xmlns:a16="http://schemas.microsoft.com/office/drawing/2014/main" id="{3099F429-7C92-BC42-9808-863CB9959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13" y="95250"/>
            <a:ext cx="1562100" cy="221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5" name="TextBox 31">
            <a:extLst>
              <a:ext uri="{FF2B5EF4-FFF2-40B4-BE49-F238E27FC236}">
                <a16:creationId xmlns:a16="http://schemas.microsoft.com/office/drawing/2014/main" id="{9A913889-C7B7-4947-86CE-0DCACC6F215D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514475" y="479425"/>
            <a:ext cx="157638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ystumiau e.e. Pie Corbett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actions eg Pie Corbett</a:t>
            </a: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2733675" y="2089150"/>
            <a:ext cx="6332538" cy="2674938"/>
          </a:xfrm>
          <a:prstGeom prst="star12">
            <a:avLst/>
          </a:prstGeom>
          <a:pattFill prst="pct5">
            <a:fgClr>
              <a:schemeClr val="accent2">
                <a:lumMod val="20000"/>
                <a:lumOff val="80000"/>
              </a:schemeClr>
            </a:fgClr>
            <a:bgClr>
              <a:schemeClr val="bg1"/>
            </a:bgClr>
          </a:pattFill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SUT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addysgu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iaith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rgbClr val="FF0000"/>
                </a:solidFill>
                <a:latin typeface="Segoe Print" panose="02000800000000000000" pitchFamily="2" charset="0"/>
              </a:rPr>
              <a:t>HOW to teach languages? </a:t>
            </a:r>
          </a:p>
        </p:txBody>
      </p:sp>
      <p:sp>
        <p:nvSpPr>
          <p:cNvPr id="37917" name="TextBox 23">
            <a:extLst>
              <a:ext uri="{FF2B5EF4-FFF2-40B4-BE49-F238E27FC236}">
                <a16:creationId xmlns:a16="http://schemas.microsoft.com/office/drawing/2014/main" id="{56ACE842-2F7B-734E-AABD-C6C28CB3CBCC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7480300" y="2184400"/>
            <a:ext cx="11620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adolygu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revise</a:t>
            </a:r>
          </a:p>
        </p:txBody>
      </p:sp>
      <p:sp>
        <p:nvSpPr>
          <p:cNvPr id="37918" name="TextBox 32">
            <a:extLst>
              <a:ext uri="{FF2B5EF4-FFF2-40B4-BE49-F238E27FC236}">
                <a16:creationId xmlns:a16="http://schemas.microsoft.com/office/drawing/2014/main" id="{EC4C3926-AC7F-FA4B-B733-54292B27FE4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246188" y="2451100"/>
            <a:ext cx="176530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speak in the target language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5403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2A4AD-E317-83D7-0E56-3559562CD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927" y="4907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 </a:t>
            </a:r>
            <a:r>
              <a:rPr lang="en-GB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frechdan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iaith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4242CB-D445-0B91-0CA3-50AEC12968BE}"/>
              </a:ext>
            </a:extLst>
          </p:cNvPr>
          <p:cNvSpPr txBox="1"/>
          <p:nvPr/>
        </p:nvSpPr>
        <p:spPr>
          <a:xfrm>
            <a:off x="1408720" y="1330036"/>
            <a:ext cx="9387629" cy="526297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02060"/>
                </a:solidFill>
              </a:rPr>
              <a:t>The 'sandwich technique' or the 'language sandwich' is a method used in language teaching . </a:t>
            </a:r>
            <a:r>
              <a:rPr lang="en-GB" sz="2400" dirty="0">
                <a:solidFill>
                  <a:srgbClr val="002060"/>
                </a:solidFill>
              </a:rPr>
              <a:t>For example, if you’re trying to teach a new phrase in Welsh, it might sound something like this: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GB" sz="2400" b="1" i="1" dirty="0">
                <a:solidFill>
                  <a:srgbClr val="FF0000"/>
                </a:solidFill>
              </a:rPr>
              <a:t>Bore da, </a:t>
            </a:r>
            <a:r>
              <a:rPr lang="en-GB" sz="2400" b="1" i="1" err="1">
                <a:solidFill>
                  <a:srgbClr val="FF0000"/>
                </a:solidFill>
              </a:rPr>
              <a:t>bawb</a:t>
            </a:r>
            <a:r>
              <a:rPr lang="en-GB" sz="2400" b="1" i="1" dirty="0">
                <a:solidFill>
                  <a:srgbClr val="FF0000"/>
                </a:solidFill>
              </a:rPr>
              <a:t>!</a:t>
            </a:r>
            <a:endParaRPr lang="en-GB" sz="2400" b="1" i="1">
              <a:solidFill>
                <a:srgbClr val="FF0000"/>
              </a:solidFill>
              <a:ea typeface="Calibri"/>
              <a:cs typeface="Calibri"/>
            </a:endParaRPr>
          </a:p>
          <a:p>
            <a:pPr lvl="1"/>
            <a:r>
              <a:rPr lang="en-GB" sz="2400" b="1" dirty="0">
                <a:solidFill>
                  <a:srgbClr val="FF0000"/>
                </a:solidFill>
              </a:rPr>
              <a:t>Good morning, everybody!</a:t>
            </a:r>
            <a:endParaRPr lang="en-GB" sz="2400" b="1">
              <a:solidFill>
                <a:srgbClr val="FF0000"/>
              </a:solidFill>
              <a:ea typeface="Calibri"/>
              <a:cs typeface="Calibri"/>
            </a:endParaRPr>
          </a:p>
          <a:p>
            <a:pPr lvl="1"/>
            <a:r>
              <a:rPr lang="en-GB" sz="2400" b="1" i="1" dirty="0">
                <a:solidFill>
                  <a:srgbClr val="FF0000"/>
                </a:solidFill>
              </a:rPr>
              <a:t>Bore da, </a:t>
            </a:r>
            <a:r>
              <a:rPr lang="en-GB" sz="2400" b="1" i="1" err="1">
                <a:solidFill>
                  <a:srgbClr val="FF0000"/>
                </a:solidFill>
              </a:rPr>
              <a:t>bawb</a:t>
            </a:r>
            <a:r>
              <a:rPr lang="en-GB" sz="2400" b="1" i="1" dirty="0">
                <a:solidFill>
                  <a:srgbClr val="FF0000"/>
                </a:solidFill>
              </a:rPr>
              <a:t>!</a:t>
            </a:r>
            <a:endParaRPr lang="en-GB" sz="2400" b="1" i="1">
              <a:solidFill>
                <a:srgbClr val="FF0000"/>
              </a:solidFill>
              <a:ea typeface="Calibri"/>
              <a:cs typeface="Calibri"/>
            </a:endParaRPr>
          </a:p>
          <a:p>
            <a:endParaRPr lang="en-GB" sz="2400" i="1" dirty="0">
              <a:solidFill>
                <a:srgbClr val="FF0000"/>
              </a:solidFill>
              <a:ea typeface="Calibri"/>
              <a:cs typeface="Calibri"/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We can also use it to translate just one word of a longer phrase: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GB" sz="2400" b="1" i="1" dirty="0">
                <a:solidFill>
                  <a:srgbClr val="FF0000"/>
                </a:solidFill>
              </a:rPr>
              <a:t>Beth </a:t>
            </a:r>
            <a:r>
              <a:rPr lang="en-GB" sz="2400" b="1" i="1" dirty="0" err="1">
                <a:solidFill>
                  <a:srgbClr val="FF0000"/>
                </a:solidFill>
              </a:rPr>
              <a:t>ydy’r</a:t>
            </a:r>
            <a:r>
              <a:rPr lang="en-GB" sz="2400" b="1" i="1" dirty="0">
                <a:solidFill>
                  <a:srgbClr val="FF0000"/>
                </a:solidFill>
              </a:rPr>
              <a:t> </a:t>
            </a:r>
            <a:r>
              <a:rPr lang="en-GB" sz="2400" b="1" i="1" dirty="0" err="1">
                <a:solidFill>
                  <a:srgbClr val="FF0000"/>
                </a:solidFill>
              </a:rPr>
              <a:t>dyddiad</a:t>
            </a:r>
            <a:r>
              <a:rPr lang="en-GB" sz="2400" b="1" i="1" dirty="0">
                <a:solidFill>
                  <a:srgbClr val="FF0000"/>
                </a:solidFill>
              </a:rPr>
              <a:t> </a:t>
            </a:r>
            <a:r>
              <a:rPr lang="en-GB" sz="2400" b="1" i="1" dirty="0" err="1">
                <a:solidFill>
                  <a:srgbClr val="FF0000"/>
                </a:solidFill>
              </a:rPr>
              <a:t>heddiw</a:t>
            </a:r>
            <a:r>
              <a:rPr lang="en-GB" sz="2400" b="1" i="1" dirty="0">
                <a:solidFill>
                  <a:srgbClr val="FF0000"/>
                </a:solidFill>
              </a:rPr>
              <a:t>?  </a:t>
            </a:r>
            <a:r>
              <a:rPr lang="en-GB" sz="2400" b="1" dirty="0">
                <a:solidFill>
                  <a:srgbClr val="FF0000"/>
                </a:solidFill>
              </a:rPr>
              <a:t>Date? </a:t>
            </a:r>
            <a:endParaRPr lang="en-GB" sz="2400" b="1">
              <a:solidFill>
                <a:srgbClr val="FF0000"/>
              </a:solidFill>
              <a:ea typeface="Calibri"/>
              <a:cs typeface="Calibri"/>
            </a:endParaRPr>
          </a:p>
          <a:p>
            <a:pPr lvl="1"/>
            <a:endParaRPr lang="en-GB" sz="2400" b="1" i="1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When we “sandwich” the familiar phrase between the new phrases, it helps the child integrate new vocabulary and conveys meaning quickly.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We should use this method sparingly - most of what we say to children can be inferred from context and interpreted without translation.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5" name="Picture 4" descr="A sandwich on a plate&#10;&#10;Description automatically generated">
            <a:extLst>
              <a:ext uri="{FF2B5EF4-FFF2-40B4-BE49-F238E27FC236}">
                <a16:creationId xmlns:a16="http://schemas.microsoft.com/office/drawing/2014/main" id="{2574AE32-0EB7-A1F0-72D6-86A3800C06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">
            <a:off x="9739745" y="2636011"/>
            <a:ext cx="2022764" cy="229256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A red book cover with a dragon&#10;&#10;Description automatically generated">
            <a:extLst>
              <a:ext uri="{FF2B5EF4-FFF2-40B4-BE49-F238E27FC236}">
                <a16:creationId xmlns:a16="http://schemas.microsoft.com/office/drawing/2014/main" id="{73D4901C-0A8A-2FB5-6994-34E89348D9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5595" y="2153516"/>
            <a:ext cx="1167246" cy="162271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99696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365D0-A9AD-0594-6E1B-B348977B0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345" y="4907"/>
            <a:ext cx="10515600" cy="1325563"/>
          </a:xfrm>
        </p:spPr>
        <p:txBody>
          <a:bodyPr/>
          <a:lstStyle/>
          <a:p>
            <a:pPr algn="ctr"/>
            <a:r>
              <a:rPr lang="en-GB" b="1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Cwis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 - </a:t>
            </a:r>
            <a:r>
              <a:rPr lang="en-GB" b="1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Pwy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sy'n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cofio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?!</a:t>
            </a:r>
            <a:endParaRPr lang="en-GB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A8E50-82A7-035D-B84E-D434A4A82250}"/>
              </a:ext>
            </a:extLst>
          </p:cNvPr>
          <p:cNvSpPr txBox="1"/>
          <p:nvPr/>
        </p:nvSpPr>
        <p:spPr>
          <a:xfrm>
            <a:off x="891135" y="1756913"/>
            <a:ext cx="4946072" cy="44670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buAutoNum type="arabicPeriod"/>
            </a:pPr>
            <a:r>
              <a:rPr lang="en-US" sz="2400" dirty="0">
                <a:solidFill>
                  <a:srgbClr val="002060"/>
                </a:solidFill>
              </a:rPr>
              <a:t>  Sawl </a:t>
            </a:r>
            <a:r>
              <a:rPr lang="en-US" sz="2400" err="1">
                <a:solidFill>
                  <a:srgbClr val="002060"/>
                </a:solidFill>
              </a:rPr>
              <a:t>llythyren</a:t>
            </a:r>
            <a:r>
              <a:rPr lang="en-US" sz="2400" dirty="0">
                <a:solidFill>
                  <a:srgbClr val="002060"/>
                </a:solidFill>
              </a:rPr>
              <a:t> (</a:t>
            </a:r>
            <a:r>
              <a:rPr lang="en-US" sz="2400" err="1">
                <a:solidFill>
                  <a:srgbClr val="002060"/>
                </a:solidFill>
              </a:rPr>
              <a:t>a,b,c</a:t>
            </a:r>
            <a:r>
              <a:rPr lang="en-US" sz="2400" dirty="0">
                <a:solidFill>
                  <a:srgbClr val="002060"/>
                </a:solidFill>
              </a:rPr>
              <a:t>…) </a:t>
            </a:r>
            <a:r>
              <a:rPr lang="en-US" sz="2400" err="1">
                <a:solidFill>
                  <a:srgbClr val="002060"/>
                </a:solidFill>
              </a:rPr>
              <a:t>sy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 dirty="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</a:t>
            </a:r>
            <a:r>
              <a:rPr lang="en-US" sz="2400" dirty="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Gymraeg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2.  Sawl </a:t>
            </a:r>
            <a:r>
              <a:rPr lang="en-US" sz="2400" dirty="0" err="1">
                <a:solidFill>
                  <a:srgbClr val="002060"/>
                </a:solidFill>
              </a:rPr>
              <a:t>llythyren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ddwbl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sy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</a:t>
            </a:r>
            <a:r>
              <a:rPr lang="en-US" sz="240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Gymraeg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3.  Beth </a:t>
            </a:r>
            <a:r>
              <a:rPr lang="en-US" sz="2400" err="1">
                <a:solidFill>
                  <a:srgbClr val="002060"/>
                </a:solidFill>
              </a:rPr>
              <a:t>ydy’r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gair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Cymraeg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hiraf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(</a:t>
            </a:r>
            <a:r>
              <a:rPr lang="en-US" sz="2400" i="1" dirty="0">
                <a:solidFill>
                  <a:srgbClr val="002060"/>
                </a:solidFill>
              </a:rPr>
              <a:t>longest</a:t>
            </a:r>
            <a:r>
              <a:rPr lang="en-US" sz="2400" dirty="0">
                <a:solidFill>
                  <a:srgbClr val="002060"/>
                </a:solidFill>
              </a:rPr>
              <a:t>) </a:t>
            </a:r>
            <a:r>
              <a:rPr lang="en-US" sz="2400" dirty="0" err="1">
                <a:solidFill>
                  <a:srgbClr val="002060"/>
                </a:solidFill>
              </a:rPr>
              <a:t>rydych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chi’n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gallu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ei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gofio? (</a:t>
            </a:r>
            <a:r>
              <a:rPr lang="en-US" sz="2400" dirty="0" err="1">
                <a:solidFill>
                  <a:srgbClr val="002060"/>
                </a:solidFill>
              </a:rPr>
              <a:t>Rhaid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i</a:t>
            </a:r>
            <a:r>
              <a:rPr lang="en-US" sz="2400" dirty="0">
                <a:solidFill>
                  <a:srgbClr val="002060"/>
                </a:solidFill>
              </a:rPr>
              <a:t> chi </a:t>
            </a:r>
            <a:r>
              <a:rPr lang="en-US" sz="2400" dirty="0" err="1">
                <a:solidFill>
                  <a:srgbClr val="002060"/>
                </a:solidFill>
              </a:rPr>
              <a:t>ddweud</a:t>
            </a:r>
            <a:r>
              <a:rPr lang="en-US" sz="2400" dirty="0">
                <a:solidFill>
                  <a:srgbClr val="002060"/>
                </a:solidFill>
              </a:rPr>
              <a:t> y </a:t>
            </a:r>
            <a:r>
              <a:rPr lang="en-US" sz="2400" dirty="0" err="1">
                <a:solidFill>
                  <a:srgbClr val="002060"/>
                </a:solidFill>
              </a:rPr>
              <a:t>gair</a:t>
            </a:r>
            <a:r>
              <a:rPr lang="en-US" sz="2400" dirty="0">
                <a:solidFill>
                  <a:srgbClr val="002060"/>
                </a:solidFill>
              </a:rPr>
              <a:t>!) 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7698DE-2590-784B-D0B6-6CBB2F9F2954}"/>
              </a:ext>
            </a:extLst>
          </p:cNvPr>
          <p:cNvSpPr txBox="1"/>
          <p:nvPr/>
        </p:nvSpPr>
        <p:spPr>
          <a:xfrm>
            <a:off x="6356157" y="1750291"/>
            <a:ext cx="4668981" cy="33590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>
                <a:solidFill>
                  <a:srgbClr val="002060"/>
                </a:solidFill>
              </a:rPr>
              <a:t>4.  Beth </a:t>
            </a:r>
            <a:r>
              <a:rPr lang="en-US" sz="2400" err="1">
                <a:solidFill>
                  <a:srgbClr val="002060"/>
                </a:solidFill>
              </a:rPr>
              <a:t>ydy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cytsain</a:t>
            </a:r>
            <a:r>
              <a:rPr lang="en-US" sz="2400">
                <a:solidFill>
                  <a:srgbClr val="002060"/>
                </a:solidFill>
              </a:rPr>
              <a:t>? </a:t>
            </a:r>
            <a:r>
              <a:rPr lang="en-US" sz="2400" err="1">
                <a:solidFill>
                  <a:srgbClr val="002060"/>
                </a:solidFill>
              </a:rPr>
              <a:t>Cliw</a:t>
            </a:r>
            <a:r>
              <a:rPr lang="en-US" sz="2400">
                <a:solidFill>
                  <a:srgbClr val="002060"/>
                </a:solidFill>
              </a:rPr>
              <a:t> – </a:t>
            </a:r>
            <a:r>
              <a:rPr lang="en-US" sz="2400" err="1">
                <a:solidFill>
                  <a:srgbClr val="002060"/>
                </a:solidFill>
              </a:rPr>
              <a:t>mae</a:t>
            </a:r>
            <a:r>
              <a:rPr lang="en-US" sz="2400" dirty="0">
                <a:solidFill>
                  <a:srgbClr val="002060"/>
                </a:solidFill>
              </a:rPr>
              <a:t> 21</a:t>
            </a:r>
            <a:endParaRPr lang="en-US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 </a:t>
            </a:r>
            <a:r>
              <a:rPr lang="en-US" sz="2400" dirty="0" err="1">
                <a:solidFill>
                  <a:srgbClr val="002060"/>
                </a:solidFill>
              </a:rPr>
              <a:t>cytsain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Saesneg</a:t>
            </a:r>
            <a:r>
              <a:rPr lang="en-US" sz="2400" dirty="0">
                <a:solidFill>
                  <a:srgbClr val="002060"/>
                </a:solidFill>
              </a:rPr>
              <a:t>.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rgbClr val="002060"/>
                </a:solidFill>
              </a:rPr>
              <a:t>5.  Beth </a:t>
            </a:r>
            <a:r>
              <a:rPr lang="en-US" sz="2400" err="1">
                <a:solidFill>
                  <a:srgbClr val="002060"/>
                </a:solidFill>
              </a:rPr>
              <a:t>ydy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llafariad</a:t>
            </a:r>
            <a:r>
              <a:rPr lang="en-US" sz="2400" dirty="0">
                <a:solidFill>
                  <a:srgbClr val="002060"/>
                </a:solidFill>
              </a:rPr>
              <a:t>? </a:t>
            </a:r>
            <a:r>
              <a:rPr lang="en-US" sz="2400" err="1">
                <a:solidFill>
                  <a:srgbClr val="002060"/>
                </a:solidFill>
              </a:rPr>
              <a:t>Cliw</a:t>
            </a:r>
            <a:r>
              <a:rPr lang="en-US" sz="2400" dirty="0">
                <a:solidFill>
                  <a:srgbClr val="002060"/>
                </a:solidFill>
              </a:rPr>
              <a:t> – </a:t>
            </a:r>
            <a:r>
              <a:rPr lang="en-US" sz="2400" err="1">
                <a:solidFill>
                  <a:srgbClr val="002060"/>
                </a:solidFill>
              </a:rPr>
              <a:t>mae</a:t>
            </a:r>
            <a:r>
              <a:rPr lang="en-US" sz="2400" dirty="0">
                <a:solidFill>
                  <a:srgbClr val="002060"/>
                </a:solidFill>
              </a:rPr>
              <a:t> 5 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Saesneg</a:t>
            </a:r>
            <a:r>
              <a:rPr lang="en-US" sz="2400" dirty="0">
                <a:solidFill>
                  <a:srgbClr val="002060"/>
                </a:solidFill>
              </a:rPr>
              <a:t>.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6.  Ble </a:t>
            </a:r>
            <a:r>
              <a:rPr lang="en-US" sz="2400" dirty="0" err="1">
                <a:solidFill>
                  <a:srgbClr val="002060"/>
                </a:solidFill>
              </a:rPr>
              <a:t>mae’r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acen</a:t>
            </a:r>
            <a:r>
              <a:rPr lang="en-US" sz="2400" dirty="0">
                <a:solidFill>
                  <a:srgbClr val="002060"/>
                </a:solidFill>
              </a:rPr>
              <a:t> (</a:t>
            </a:r>
            <a:r>
              <a:rPr lang="en-US" sz="2400" i="1" dirty="0">
                <a:solidFill>
                  <a:srgbClr val="002060"/>
                </a:solidFill>
              </a:rPr>
              <a:t>accent</a:t>
            </a:r>
            <a:r>
              <a:rPr lang="en-US" sz="2400" dirty="0">
                <a:solidFill>
                  <a:srgbClr val="002060"/>
                </a:solidFill>
              </a:rPr>
              <a:t>) </a:t>
            </a:r>
            <a:r>
              <a:rPr lang="en-US" sz="2400" dirty="0" err="1">
                <a:solidFill>
                  <a:srgbClr val="002060"/>
                </a:solidFill>
              </a:rPr>
              <a:t>fel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arfer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Gymraeg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Brain Brainstorming Character · Free vector graphic on Pixabay">
            <a:extLst>
              <a:ext uri="{FF2B5EF4-FFF2-40B4-BE49-F238E27FC236}">
                <a16:creationId xmlns:a16="http://schemas.microsoft.com/office/drawing/2014/main" id="{7E76F911-DE2C-7AA9-0224-CF5E8AC2C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7564" y="4990031"/>
            <a:ext cx="1856509" cy="1643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821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166FE-4081-A14B-BE54-F8043D284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63" y="1323250"/>
            <a:ext cx="6620860" cy="4212621"/>
          </a:xfr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Yn </a:t>
            </a:r>
            <a:r>
              <a:rPr lang="en-GB" sz="2400" err="1">
                <a:solidFill>
                  <a:srgbClr val="002060"/>
                </a:solidFill>
                <a:latin typeface="Calibri"/>
                <a:cs typeface="Calibri"/>
              </a:rPr>
              <a:t>yr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GB" sz="2400" err="1">
                <a:solidFill>
                  <a:srgbClr val="002060"/>
                </a:solidFill>
                <a:latin typeface="Calibri"/>
                <a:cs typeface="Calibri"/>
              </a:rPr>
              <a:t>mae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29</a:t>
            </a:r>
            <a:r>
              <a:rPr lang="en-GB" sz="24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cs typeface="Calibri"/>
              </a:rPr>
              <a:t>llythyren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sz="18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7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llafariaid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  -    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a  e  i  o  u  w  y</a:t>
            </a:r>
          </a:p>
          <a:p>
            <a:pPr marL="0" indent="0">
              <a:buNone/>
            </a:pPr>
            <a:endParaRPr lang="en-GB" sz="18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8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llythrennau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dwbl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 - 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ch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dd  ff  ng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ll</a:t>
            </a:r>
            <a:endParaRPr lang="en-GB" sz="3600" b="1" dirty="0">
              <a:solidFill>
                <a:srgbClr val="FF000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                                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ph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rh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th</a:t>
            </a:r>
            <a:endParaRPr lang="en-GB" sz="3600" b="1" dirty="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27090E-0758-404A-81E6-C7A2683D78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55" y="285482"/>
            <a:ext cx="4436684" cy="6287571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622366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3">
            <a:extLst>
              <a:ext uri="{FF2B5EF4-FFF2-40B4-BE49-F238E27FC236}">
                <a16:creationId xmlns:a16="http://schemas.microsoft.com/office/drawing/2014/main" id="{50F7EBF1-7D4C-5C4F-A6D1-169E2ADF3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014DC52-AFE8-1741-9287-EF75CCC7FA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085" y="798286"/>
            <a:ext cx="8665029" cy="4936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2256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Box 4">
            <a:extLst>
              <a:ext uri="{FF2B5EF4-FFF2-40B4-BE49-F238E27FC236}">
                <a16:creationId xmlns:a16="http://schemas.microsoft.com/office/drawing/2014/main" id="{5A958843-5AAD-BB44-8448-E4A10EBB75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798" y="1027660"/>
            <a:ext cx="1909562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Da </a:t>
            </a:r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iawn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, </a:t>
            </a:r>
          </a:p>
          <a:p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diolch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Very well/</a:t>
            </a:r>
          </a:p>
          <a:p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good, thanks!</a:t>
            </a:r>
          </a:p>
        </p:txBody>
      </p:sp>
      <p:sp>
        <p:nvSpPr>
          <p:cNvPr id="67587" name="TextBox 6">
            <a:extLst>
              <a:ext uri="{FF2B5EF4-FFF2-40B4-BE49-F238E27FC236}">
                <a16:creationId xmlns:a16="http://schemas.microsoft.com/office/drawing/2014/main" id="{DF1A8717-BDED-1347-9965-B9B987BDCC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7525" y="4494795"/>
            <a:ext cx="179228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Gweddol</a:t>
            </a:r>
            <a:endParaRPr lang="en-US" altLang="cy-GB" sz="3600" dirty="0">
              <a:latin typeface="SASSOON PRIMARY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Fair / Not bad</a:t>
            </a:r>
          </a:p>
        </p:txBody>
      </p:sp>
      <p:sp>
        <p:nvSpPr>
          <p:cNvPr id="67588" name="TextBox 7">
            <a:extLst>
              <a:ext uri="{FF2B5EF4-FFF2-40B4-BE49-F238E27FC236}">
                <a16:creationId xmlns:a16="http://schemas.microsoft.com/office/drawing/2014/main" id="{368ADC36-DD9F-0847-B221-7B1A7DE4A9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2122" y="4796520"/>
            <a:ext cx="1844675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Ofnadwy</a:t>
            </a:r>
            <a:endParaRPr lang="en-US" altLang="cy-GB" sz="3600" dirty="0">
              <a:latin typeface="SASSOON PRIMARY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Terrible / Awful</a:t>
            </a:r>
          </a:p>
        </p:txBody>
      </p:sp>
      <p:sp>
        <p:nvSpPr>
          <p:cNvPr id="67589" name="TextBox 8">
            <a:extLst>
              <a:ext uri="{FF2B5EF4-FFF2-40B4-BE49-F238E27FC236}">
                <a16:creationId xmlns:a16="http://schemas.microsoft.com/office/drawing/2014/main" id="{5B16B176-61AD-554B-B493-260F6DCE28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29638" y="2197100"/>
            <a:ext cx="214471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>
                <a:latin typeface="SASSOON PRIMARY"/>
                <a:cs typeface="Arial Unicode MS" panose="020B0604020202020204" pitchFamily="34" charset="-128"/>
              </a:rPr>
              <a:t>Wedi blino</a:t>
            </a:r>
          </a:p>
          <a:p>
            <a:pPr algn="ctr"/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Tired</a:t>
            </a:r>
          </a:p>
        </p:txBody>
      </p:sp>
      <p:sp>
        <p:nvSpPr>
          <p:cNvPr id="67590" name="TextBox 9">
            <a:extLst>
              <a:ext uri="{FF2B5EF4-FFF2-40B4-BE49-F238E27FC236}">
                <a16:creationId xmlns:a16="http://schemas.microsoft.com/office/drawing/2014/main" id="{9DCF5851-2261-1E44-93BE-E7CA6D14A0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2559" y="4527550"/>
            <a:ext cx="154463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Gwych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Great</a:t>
            </a:r>
          </a:p>
        </p:txBody>
      </p:sp>
      <p:pic>
        <p:nvPicPr>
          <p:cNvPr id="67591" name="Picture 12">
            <a:extLst>
              <a:ext uri="{FF2B5EF4-FFF2-40B4-BE49-F238E27FC236}">
                <a16:creationId xmlns:a16="http://schemas.microsoft.com/office/drawing/2014/main" id="{C36F6EA2-2147-F743-8EF4-19DD29BD8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597" y="1653381"/>
            <a:ext cx="838200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2" name="Picture 14">
            <a:extLst>
              <a:ext uri="{FF2B5EF4-FFF2-40B4-BE49-F238E27FC236}">
                <a16:creationId xmlns:a16="http://schemas.microsoft.com/office/drawing/2014/main" id="{8909878C-D7ED-1341-803A-F5A672A751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61662" y="1268664"/>
            <a:ext cx="769937" cy="2701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3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2A93AB8E-559C-C041-9AB2-36EA44EA8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933" y="4293912"/>
            <a:ext cx="941387" cy="226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4" name="Picture 20" descr="Icon&#10;&#10;Description automatically generated">
            <a:extLst>
              <a:ext uri="{FF2B5EF4-FFF2-40B4-BE49-F238E27FC236}">
                <a16:creationId xmlns:a16="http://schemas.microsoft.com/office/drawing/2014/main" id="{2820583B-5AE0-974D-A026-0768C0626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8724" y="838732"/>
            <a:ext cx="620711" cy="953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5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967F6F9A-FDB8-F443-AE0B-292A4D04A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484" y="1801846"/>
            <a:ext cx="1481138" cy="202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96" name="TextBox 5">
            <a:extLst>
              <a:ext uri="{FF2B5EF4-FFF2-40B4-BE49-F238E27FC236}">
                <a16:creationId xmlns:a16="http://schemas.microsoft.com/office/drawing/2014/main" id="{A6061AEE-AB78-F649-86E1-9FE6E0922D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7355" y="1807830"/>
            <a:ext cx="24431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Bendigedig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Fantastic</a:t>
            </a:r>
          </a:p>
        </p:txBody>
      </p:sp>
      <p:pic>
        <p:nvPicPr>
          <p:cNvPr id="67597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48255CC6-680C-8C45-AB57-7E30E8ADA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8413" y="4527550"/>
            <a:ext cx="126682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8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8E7169C3-2C4A-B14D-BDA7-EC5F499605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975" y="4293912"/>
            <a:ext cx="134302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DE83DB-89F0-F142-9F36-870A87A614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704850" y="2882106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214151-547C-5E49-B0D0-BBD822420ED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4954092" y="281054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3F18FC-6FF2-AE48-97FF-F42FDA7295A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680797" y="3168318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B40454-5180-1A40-B8C9-C3707B39BCAA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092420" y="5818399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D29034-5109-4A49-AADD-967BF4B7669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138341" y="5616575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AD2224-E86E-4942-A6D8-B442BC4BB90E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228138" y="5616575"/>
            <a:ext cx="812800" cy="8128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429A63-5E82-8806-98AE-4C39725EB59B}"/>
              </a:ext>
            </a:extLst>
          </p:cNvPr>
          <p:cNvSpPr txBox="1"/>
          <p:nvPr/>
        </p:nvSpPr>
        <p:spPr>
          <a:xfrm>
            <a:off x="2342801" y="208789"/>
            <a:ext cx="7698137" cy="1200329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wyt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         Sut </a:t>
            </a:r>
            <a:r>
              <a:rPr lang="en-US" sz="4400" b="1" dirty="0" err="1">
                <a:solidFill>
                  <a:srgbClr val="002060"/>
                </a:solidFill>
              </a:rPr>
              <a:t>ydych</a:t>
            </a:r>
            <a:r>
              <a:rPr lang="en-US" sz="4400" b="1" dirty="0">
                <a:solidFill>
                  <a:srgbClr val="002060"/>
                </a:solidFill>
              </a:rPr>
              <a:t> chi?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How are you?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64510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09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E6B6A-7B6C-0637-2FEF-6A5750A6B4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784" t="1" r="7236" b="1"/>
          <a:stretch/>
        </p:blipFill>
        <p:spPr>
          <a:xfrm>
            <a:off x="-274320" y="0"/>
            <a:ext cx="12466319" cy="6857990"/>
          </a:xfrm>
          <a:prstGeom prst="rect">
            <a:avLst/>
          </a:prstGeom>
          <a:solidFill>
            <a:srgbClr val="FF40FF"/>
          </a:solidFill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BFFA0FF6-A93A-2EC5-7DB1-704A46EE69CB}"/>
              </a:ext>
            </a:extLst>
          </p:cNvPr>
          <p:cNvSpPr txBox="1"/>
          <p:nvPr/>
        </p:nvSpPr>
        <p:spPr>
          <a:xfrm>
            <a:off x="6884047" y="219466"/>
            <a:ext cx="4869041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Mae </a:t>
            </a:r>
            <a:r>
              <a:rPr lang="en-US" sz="4000" b="1" dirty="0" err="1">
                <a:latin typeface="+mj-lt"/>
                <a:ea typeface="+mj-ea"/>
                <a:cs typeface="+mj-cs"/>
              </a:rPr>
              <a:t>hi'n</a:t>
            </a:r>
            <a:r>
              <a:rPr lang="en-US" sz="4000" b="1" dirty="0">
                <a:latin typeface="+mj-lt"/>
                <a:ea typeface="+mj-ea"/>
                <a:cs typeface="+mj-cs"/>
              </a:rPr>
              <a:t> </a:t>
            </a:r>
            <a:r>
              <a:rPr lang="en-US" sz="4000" b="1" dirty="0" err="1">
                <a:latin typeface="+mj-lt"/>
                <a:ea typeface="+mj-ea"/>
                <a:cs typeface="+mj-cs"/>
              </a:rPr>
              <a:t>amser</a:t>
            </a:r>
            <a:r>
              <a:rPr lang="en-US" sz="4000" b="1" dirty="0">
                <a:latin typeface="+mj-lt"/>
                <a:ea typeface="+mj-ea"/>
                <a:cs typeface="+mj-cs"/>
              </a:rPr>
              <a:t> </a:t>
            </a:r>
            <a:r>
              <a:rPr lang="en-US" sz="4000" b="1" dirty="0" err="1">
                <a:latin typeface="+mj-lt"/>
                <a:ea typeface="+mj-ea"/>
                <a:cs typeface="+mj-cs"/>
              </a:rPr>
              <a:t>cofrestru</a:t>
            </a:r>
            <a:r>
              <a:rPr lang="en-US" sz="4000" b="1" dirty="0">
                <a:latin typeface="+mj-lt"/>
                <a:ea typeface="+mj-ea"/>
                <a:cs typeface="+mj-cs"/>
              </a:rPr>
              <a:t>!</a:t>
            </a:r>
            <a:endParaRPr lang="en-US" sz="4000" i="1" dirty="0">
              <a:latin typeface="+mj-lt"/>
              <a:ea typeface="+mj-ea"/>
              <a:cs typeface="+mj-cs"/>
            </a:endParaRP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i="1" dirty="0">
                <a:latin typeface="+mj-lt"/>
                <a:ea typeface="+mj-ea"/>
                <a:cs typeface="+mj-cs"/>
              </a:rPr>
              <a:t>It's registration time!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B34C52-5A8C-D909-390F-E92477491C21}"/>
              </a:ext>
            </a:extLst>
          </p:cNvPr>
          <p:cNvSpPr txBox="1"/>
          <p:nvPr/>
        </p:nvSpPr>
        <p:spPr>
          <a:xfrm>
            <a:off x="7930899" y="2617303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Faint </a:t>
            </a:r>
            <a:r>
              <a:rPr lang="en-US" sz="2000" b="1" dirty="0" err="1"/>
              <a:t>ydych</a:t>
            </a:r>
            <a:r>
              <a:rPr lang="en-US" sz="2000" b="1" dirty="0"/>
              <a:t> </a:t>
            </a:r>
            <a:r>
              <a:rPr lang="en-US" sz="2000" b="1" dirty="0" err="1"/>
              <a:t>chi’n</a:t>
            </a:r>
            <a:r>
              <a:rPr lang="en-US" sz="2000" b="1" dirty="0"/>
              <a:t> </a:t>
            </a:r>
            <a:r>
              <a:rPr lang="en-US" sz="2000" b="1" dirty="0" err="1"/>
              <a:t>cofio</a:t>
            </a:r>
            <a:r>
              <a:rPr lang="en-US" sz="2000" b="1" dirty="0"/>
              <a:t>?</a:t>
            </a:r>
          </a:p>
          <a:p>
            <a:pPr indent="-22860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/>
              <a:t>How much do you remember?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568685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1837586" y="2010581"/>
            <a:ext cx="2480094" cy="117048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Ydy</a:t>
            </a:r>
            <a:r>
              <a:rPr lang="en-US" sz="2400" b="1" dirty="0">
                <a:solidFill>
                  <a:srgbClr val="002060"/>
                </a:solidFill>
              </a:rPr>
              <a:t> … </a:t>
            </a:r>
            <a:r>
              <a:rPr lang="en-US" sz="2400" b="1" dirty="0" err="1">
                <a:solidFill>
                  <a:srgbClr val="002060"/>
                </a:solidFill>
              </a:rPr>
              <a:t>yma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133300" y="2632988"/>
            <a:ext cx="1700784" cy="1328780"/>
          </a:xfrm>
          <a:prstGeom prst="wedgeEllipseCallout">
            <a:avLst>
              <a:gd name="adj1" fmla="val 5689"/>
              <a:gd name="adj2" fmla="val 75591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Sut</a:t>
            </a: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ti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4469552" y="1306653"/>
            <a:ext cx="6216344" cy="116780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Beth </a:t>
            </a:r>
            <a:r>
              <a:rPr lang="en-US" sz="2400" b="1" dirty="0" err="1">
                <a:solidFill>
                  <a:srgbClr val="002060"/>
                </a:solidFill>
              </a:rPr>
              <a:t>ydy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hoff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fwyd</a:t>
            </a:r>
            <a:r>
              <a:rPr lang="en-US" sz="2400" b="1" dirty="0">
                <a:solidFill>
                  <a:srgbClr val="002060"/>
                </a:solidFill>
              </a:rPr>
              <a:t>/</a:t>
            </a:r>
            <a:r>
              <a:rPr lang="en-US" sz="2400" b="1" dirty="0" err="1">
                <a:solidFill>
                  <a:srgbClr val="002060"/>
                </a:solidFill>
              </a:rPr>
              <a:t>lyfr</a:t>
            </a:r>
            <a:r>
              <a:rPr lang="en-US" sz="2400" b="1" dirty="0">
                <a:solidFill>
                  <a:srgbClr val="002060"/>
                </a:solidFill>
              </a:rPr>
              <a:t>/</a:t>
            </a:r>
            <a:r>
              <a:rPr lang="en-US" sz="2400" b="1" dirty="0" err="1">
                <a:solidFill>
                  <a:srgbClr val="002060"/>
                </a:solidFill>
              </a:rPr>
              <a:t>raglen</a:t>
            </a:r>
            <a:r>
              <a:rPr lang="en-US" sz="2400" b="1" dirty="0">
                <a:solidFill>
                  <a:srgbClr val="002060"/>
                </a:solidFill>
              </a:rPr>
              <a:t>/</a:t>
            </a:r>
            <a:r>
              <a:rPr lang="en-US" sz="2400" b="1" dirty="0" err="1">
                <a:solidFill>
                  <a:srgbClr val="002060"/>
                </a:solidFill>
              </a:rPr>
              <a:t>liw</a:t>
            </a:r>
            <a:r>
              <a:rPr lang="en-US" sz="2400" b="1" dirty="0">
                <a:solidFill>
                  <a:srgbClr val="002060"/>
                </a:solidFill>
              </a:rPr>
              <a:t>/</a:t>
            </a:r>
            <a:r>
              <a:rPr lang="en-US" sz="2400" b="1" dirty="0" err="1">
                <a:solidFill>
                  <a:srgbClr val="002060"/>
                </a:solidFill>
              </a:rPr>
              <a:t>bwnc</a:t>
            </a:r>
            <a:r>
              <a:rPr lang="en-US" sz="2400" b="1" dirty="0">
                <a:solidFill>
                  <a:srgbClr val="002060"/>
                </a:solidFill>
              </a:rPr>
              <a:t> di?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371436" y="311676"/>
            <a:ext cx="4924446" cy="1274225"/>
          </a:xfrm>
          <a:prstGeom prst="wedgeEllipseCallout">
            <a:avLst>
              <a:gd name="adj1" fmla="val -28288"/>
              <a:gd name="adj2" fmla="val 95244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Bore da, </a:t>
            </a:r>
            <a:r>
              <a:rPr lang="en-US" sz="2400" b="1" dirty="0" err="1">
                <a:solidFill>
                  <a:srgbClr val="002060"/>
                </a:solidFill>
              </a:rPr>
              <a:t>bawb</a:t>
            </a:r>
            <a:r>
              <a:rPr lang="en-US" sz="2400" b="1" dirty="0">
                <a:solidFill>
                  <a:srgbClr val="002060"/>
                </a:solidFill>
              </a:rPr>
              <a:t>/</a:t>
            </a:r>
            <a:r>
              <a:rPr lang="en-US" sz="2400" b="1" dirty="0" err="1">
                <a:solidFill>
                  <a:srgbClr val="002060"/>
                </a:solidFill>
              </a:rPr>
              <a:t>blant</a:t>
            </a:r>
            <a:r>
              <a:rPr lang="en-US" sz="2400" b="1" dirty="0">
                <a:solidFill>
                  <a:srgbClr val="002060"/>
                </a:solidFill>
              </a:rPr>
              <a:t>/</a:t>
            </a:r>
            <a:r>
              <a:rPr lang="en-US" sz="2400" b="1" dirty="0" err="1">
                <a:solidFill>
                  <a:srgbClr val="002060"/>
                </a:solidFill>
              </a:rPr>
              <a:t>ddosbarth</a:t>
            </a:r>
            <a:r>
              <a:rPr lang="en-US" sz="2400" b="1" dirty="0">
                <a:solidFill>
                  <a:srgbClr val="002060"/>
                </a:solidFill>
              </a:rPr>
              <a:t>!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1909886" y="3430247"/>
            <a:ext cx="2066121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Pwy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sy'n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absennol</a:t>
            </a:r>
            <a:r>
              <a:rPr lang="en-US" sz="2400" b="1" dirty="0">
                <a:solidFill>
                  <a:srgbClr val="002060"/>
                </a:solidFill>
              </a:rPr>
              <a:t> 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Oval Callout 12">
            <a:extLst>
              <a:ext uri="{FF2B5EF4-FFF2-40B4-BE49-F238E27FC236}">
                <a16:creationId xmlns:a16="http://schemas.microsoft.com/office/drawing/2014/main" id="{21968474-A038-1D63-2BAB-775E4BBC6498}"/>
              </a:ext>
            </a:extLst>
          </p:cNvPr>
          <p:cNvSpPr/>
          <p:nvPr/>
        </p:nvSpPr>
        <p:spPr>
          <a:xfrm>
            <a:off x="8563133" y="2526423"/>
            <a:ext cx="3628867" cy="902577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ddydd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Oval Callout 12">
            <a:extLst>
              <a:ext uri="{FF2B5EF4-FFF2-40B4-BE49-F238E27FC236}">
                <a16:creationId xmlns:a16="http://schemas.microsoft.com/office/drawing/2014/main" id="{667BADF2-BB98-57FE-A0AB-6712F90B7504}"/>
              </a:ext>
            </a:extLst>
          </p:cNvPr>
          <p:cNvSpPr/>
          <p:nvPr/>
        </p:nvSpPr>
        <p:spPr>
          <a:xfrm>
            <a:off x="3840371" y="4288740"/>
            <a:ext cx="5071233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mae</a:t>
            </a:r>
            <a:r>
              <a:rPr lang="en-US" sz="2400" b="1" err="1">
                <a:solidFill>
                  <a:srgbClr val="002060"/>
                </a:solidFill>
              </a:rPr>
              <a:t>'r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4082281" y="2729186"/>
            <a:ext cx="4291073" cy="117048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Wyt 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eisiau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neu </a:t>
            </a:r>
            <a:r>
              <a:rPr lang="en-US" sz="2400" b="1" err="1">
                <a:solidFill>
                  <a:srgbClr val="002060"/>
                </a:solidFill>
              </a:rPr>
              <a:t>frechdanau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Oval Callout 12">
            <a:extLst>
              <a:ext uri="{FF2B5EF4-FFF2-40B4-BE49-F238E27FC236}">
                <a16:creationId xmlns:a16="http://schemas.microsoft.com/office/drawing/2014/main" id="{85B39513-105D-AE1D-8108-1E15E0B2010A}"/>
              </a:ext>
            </a:extLst>
          </p:cNvPr>
          <p:cNvSpPr/>
          <p:nvPr/>
        </p:nvSpPr>
        <p:spPr>
          <a:xfrm>
            <a:off x="2942946" y="5195215"/>
            <a:ext cx="4826818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oedd</a:t>
            </a:r>
            <a:r>
              <a:rPr lang="en-US" sz="2400" b="1">
                <a:solidFill>
                  <a:srgbClr val="002060"/>
                </a:solidFill>
              </a:rPr>
              <a:t> y 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ddoe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4" name="Oval Callout 12">
            <a:extLst>
              <a:ext uri="{FF2B5EF4-FFF2-40B4-BE49-F238E27FC236}">
                <a16:creationId xmlns:a16="http://schemas.microsoft.com/office/drawing/2014/main" id="{91EAE9D9-9304-0574-FEE6-91E7AD7EFA29}"/>
              </a:ext>
            </a:extLst>
          </p:cNvPr>
          <p:cNvSpPr/>
          <p:nvPr/>
        </p:nvSpPr>
        <p:spPr>
          <a:xfrm>
            <a:off x="4871583" y="6034197"/>
            <a:ext cx="4826818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bydd</a:t>
            </a:r>
            <a:r>
              <a:rPr lang="en-US" sz="2400" b="1">
                <a:solidFill>
                  <a:srgbClr val="FF0000"/>
                </a:solidFill>
              </a:rPr>
              <a:t> </a:t>
            </a:r>
            <a:r>
              <a:rPr lang="en-US" sz="2400" b="1">
                <a:solidFill>
                  <a:srgbClr val="002060"/>
                </a:solidFill>
              </a:rPr>
              <a:t>y 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FF0000"/>
                </a:solidFill>
              </a:rPr>
              <a:t>yfory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5" name="Oval Callout 12">
            <a:extLst>
              <a:ext uri="{FF2B5EF4-FFF2-40B4-BE49-F238E27FC236}">
                <a16:creationId xmlns:a16="http://schemas.microsoft.com/office/drawing/2014/main" id="{89EAB1B5-592C-9BB5-E3B4-D1327E7BB1C9}"/>
              </a:ext>
            </a:extLst>
          </p:cNvPr>
          <p:cNvSpPr/>
          <p:nvPr/>
        </p:nvSpPr>
        <p:spPr>
          <a:xfrm>
            <a:off x="9070970" y="3901093"/>
            <a:ext cx="2613192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Pa </a:t>
            </a:r>
            <a:r>
              <a:rPr lang="en-US" sz="2400" b="1" dirty="0" err="1">
                <a:solidFill>
                  <a:srgbClr val="002060"/>
                </a:solidFill>
              </a:rPr>
              <a:t>fis</a:t>
            </a:r>
            <a:r>
              <a:rPr lang="en-US" sz="2400" b="1" dirty="0">
                <a:solidFill>
                  <a:srgbClr val="002060"/>
                </a:solidFill>
              </a:rPr>
              <a:t> </a:t>
            </a:r>
            <a:r>
              <a:rPr lang="en-US" sz="2400" b="1" dirty="0" err="1">
                <a:solidFill>
                  <a:srgbClr val="002060"/>
                </a:solidFill>
              </a:rPr>
              <a:t>ydy</a:t>
            </a:r>
            <a:r>
              <a:rPr lang="en-US" sz="2400" b="1" dirty="0">
                <a:solidFill>
                  <a:srgbClr val="002060"/>
                </a:solidFill>
              </a:rPr>
              <a:t> hi?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2">
            <a:extLst>
              <a:ext uri="{FF2B5EF4-FFF2-40B4-BE49-F238E27FC236}">
                <a16:creationId xmlns:a16="http://schemas.microsoft.com/office/drawing/2014/main" id="{87B14B4C-92F2-9FF9-3268-481C4A645B79}"/>
              </a:ext>
            </a:extLst>
          </p:cNvPr>
          <p:cNvSpPr/>
          <p:nvPr/>
        </p:nvSpPr>
        <p:spPr>
          <a:xfrm>
            <a:off x="8109847" y="5077166"/>
            <a:ext cx="3346436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Pa </a:t>
            </a:r>
            <a:r>
              <a:rPr lang="en-US" sz="2400" b="1" dirty="0" err="1">
                <a:solidFill>
                  <a:srgbClr val="002060"/>
                </a:solidFill>
              </a:rPr>
              <a:t>dymor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ydy</a:t>
            </a:r>
            <a:r>
              <a:rPr lang="en-US" sz="2400" b="1" dirty="0">
                <a:solidFill>
                  <a:srgbClr val="002060"/>
                </a:solidFill>
              </a:rPr>
              <a:t> hi?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41B5FF-7E44-20CE-B553-D3F328281CB5}"/>
              </a:ext>
            </a:extLst>
          </p:cNvPr>
          <p:cNvSpPr txBox="1"/>
          <p:nvPr/>
        </p:nvSpPr>
        <p:spPr>
          <a:xfrm>
            <a:off x="4871583" y="98794"/>
            <a:ext cx="7632501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Pwy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Helpwr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Heddiw?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CB20F5-5D58-987A-D6E2-1E47628427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44" y="4428593"/>
            <a:ext cx="2343569" cy="2309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00530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A99ED-10D4-EC4C-9D40-89C25B435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236" y="245208"/>
            <a:ext cx="10379528" cy="6367583"/>
          </a:xfrm>
          <a:prstGeom prst="rect">
            <a:avLst/>
          </a:prstGeom>
          <a:solidFill>
            <a:srgbClr val="FF40FF"/>
          </a:solidFill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7566792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EA5632A-C825-0084-C0B5-9F0B8F22DEAB}"/>
              </a:ext>
            </a:extLst>
          </p:cNvPr>
          <p:cNvSpPr txBox="1">
            <a:spLocks/>
          </p:cNvSpPr>
          <p:nvPr/>
        </p:nvSpPr>
        <p:spPr>
          <a:xfrm>
            <a:off x="2908300" y="1919170"/>
            <a:ext cx="6375400" cy="232364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sz="4050" b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Dyddiau’r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wythnos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</a:rPr>
              <a:t>Days of the week</a:t>
            </a:r>
          </a:p>
        </p:txBody>
      </p:sp>
    </p:spTree>
    <p:extLst>
      <p:ext uri="{BB962C8B-B14F-4D97-AF65-F5344CB8AC3E}">
        <p14:creationId xmlns:p14="http://schemas.microsoft.com/office/powerpoint/2010/main" val="42590201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C70FE5B-12EA-134A-8C63-2FD0D62EA408}"/>
              </a:ext>
            </a:extLst>
          </p:cNvPr>
          <p:cNvSpPr txBox="1"/>
          <p:nvPr/>
        </p:nvSpPr>
        <p:spPr>
          <a:xfrm>
            <a:off x="304800" y="221787"/>
            <a:ext cx="4484370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Dyddiau’r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wythnos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Days of the week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3EE5FC-8EB3-334F-917A-96A0BF824E4C}"/>
              </a:ext>
            </a:extLst>
          </p:cNvPr>
          <p:cNvSpPr txBox="1"/>
          <p:nvPr/>
        </p:nvSpPr>
        <p:spPr>
          <a:xfrm>
            <a:off x="452756" y="1983462"/>
            <a:ext cx="510586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 err="1">
                <a:solidFill>
                  <a:srgbClr val="002060"/>
                </a:solidFill>
                <a:effectLst/>
              </a:rPr>
              <a:t>Gwrandewch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caneuon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hyn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er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mwyn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eich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helpu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i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ddysgu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enwau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dyddiau’r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wythnos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: </a:t>
            </a:r>
          </a:p>
          <a:p>
            <a:r>
              <a:rPr lang="en-GB" i="1" dirty="0">
                <a:solidFill>
                  <a:srgbClr val="002060"/>
                </a:solidFill>
              </a:rPr>
              <a:t>Listen to these songs to help you to learn the names of the days of the week:</a:t>
            </a:r>
          </a:p>
          <a:p>
            <a:endParaRPr lang="en-GB" sz="1800" i="1" dirty="0">
              <a:solidFill>
                <a:srgbClr val="002060"/>
              </a:solidFill>
              <a:effectLst/>
            </a:endParaRPr>
          </a:p>
          <a:p>
            <a:endParaRPr lang="en-GB" dirty="0">
              <a:effectLst/>
            </a:endParaRPr>
          </a:p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https://youtu.be/mFWbUtnG6VE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https://youtu.be/tOyfub5kIYA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br>
              <a:rPr lang="en-GB" sz="1800" b="1" dirty="0">
                <a:solidFill>
                  <a:srgbClr val="002060"/>
                </a:solidFill>
                <a:effectLst/>
                <a:latin typeface="GillSansMT"/>
              </a:rPr>
            </a:br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https://youtu.be/2DvoGZMcYOM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</p:txBody>
      </p:sp>
      <p:pic>
        <p:nvPicPr>
          <p:cNvPr id="6" name="Picture 5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295EE438-A301-25FC-F670-C9A360B93B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93" y="-804074"/>
            <a:ext cx="8239531" cy="7946732"/>
          </a:xfrm>
          <a:prstGeom prst="rect">
            <a:avLst/>
          </a:prstGeom>
        </p:spPr>
      </p:pic>
      <p:sp>
        <p:nvSpPr>
          <p:cNvPr id="10" name="TextBox 4">
            <a:extLst>
              <a:ext uri="{FF2B5EF4-FFF2-40B4-BE49-F238E27FC236}">
                <a16:creationId xmlns:a16="http://schemas.microsoft.com/office/drawing/2014/main" id="{01C3D29E-4E9B-70BE-CA76-FF606F2654F9}"/>
              </a:ext>
            </a:extLst>
          </p:cNvPr>
          <p:cNvSpPr txBox="1"/>
          <p:nvPr/>
        </p:nvSpPr>
        <p:spPr>
          <a:xfrm>
            <a:off x="6298835" y="1331489"/>
            <a:ext cx="2676254" cy="4448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Llun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Mawrth</a:t>
            </a: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Mercher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Iau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Gwener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Sadwrn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Sul</a:t>
            </a:r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2D62A14F-CAB5-617A-E123-3C537B09B5E3}"/>
              </a:ext>
            </a:extLst>
          </p:cNvPr>
          <p:cNvSpPr txBox="1"/>
          <p:nvPr/>
        </p:nvSpPr>
        <p:spPr>
          <a:xfrm>
            <a:off x="9421819" y="1331489"/>
            <a:ext cx="2158098" cy="44483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Monday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Tuesday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Wednesday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Thursday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Friday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Saturday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Sunday</a:t>
            </a:r>
          </a:p>
        </p:txBody>
      </p:sp>
    </p:spTree>
    <p:extLst>
      <p:ext uri="{BB962C8B-B14F-4D97-AF65-F5344CB8AC3E}">
        <p14:creationId xmlns:p14="http://schemas.microsoft.com/office/powerpoint/2010/main" val="5559953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    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 hi </a:t>
            </a:r>
            <a:r>
              <a:rPr lang="en-US" sz="6600" b="1" dirty="0" err="1">
                <a:solidFill>
                  <a:srgbClr val="002060"/>
                </a:solidFill>
              </a:rPr>
              <a:t>heddiw</a:t>
            </a:r>
            <a:r>
              <a:rPr lang="en-US" sz="6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Iau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84007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Gwener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 dirty="0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Friday today?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ea typeface="Calibri"/>
              <a:cs typeface="Calibri"/>
            </a:endParaRP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Gwener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Gwener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78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 Sadwrn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Saturday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Sadwrn </a:t>
            </a:r>
          </a:p>
          <a:p>
            <a:pPr algn="ctr"/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Sadwrn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40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Iau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 dirty="0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Thursday today?     </a:t>
            </a:r>
            <a:r>
              <a:rPr lang="en-US" sz="2800" b="1" i="1" dirty="0"/>
              <a:t>                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 Iau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 Iau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9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    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 hi </a:t>
            </a:r>
            <a:r>
              <a:rPr lang="en-US" sz="6600" b="1" dirty="0" err="1">
                <a:solidFill>
                  <a:srgbClr val="002060"/>
                </a:solidFill>
              </a:rPr>
              <a:t>heddiw</a:t>
            </a:r>
            <a:r>
              <a:rPr lang="en-US" sz="6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Iau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469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4" descr="Diagram&#10;&#10;Description automatically generated">
            <a:extLst>
              <a:ext uri="{FF2B5EF4-FFF2-40B4-BE49-F238E27FC236}">
                <a16:creationId xmlns:a16="http://schemas.microsoft.com/office/drawing/2014/main" id="{AC5F99D1-6C92-EA45-AA8F-428EBD867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186" y="2169041"/>
            <a:ext cx="7763628" cy="380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Graphical user interface&#10;&#10;Description automatically generated with medium confidence">
            <a:hlinkClick r:id="rId3"/>
            <a:extLst>
              <a:ext uri="{FF2B5EF4-FFF2-40B4-BE49-F238E27FC236}">
                <a16:creationId xmlns:a16="http://schemas.microsoft.com/office/drawing/2014/main" id="{E66EC63C-1205-B743-A3B9-270626A4E1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9946" y="265113"/>
            <a:ext cx="2878138" cy="1611010"/>
          </a:xfrm>
          <a:prstGeom prst="rect">
            <a:avLst/>
          </a:prstGeom>
        </p:spPr>
      </p:pic>
      <p:pic>
        <p:nvPicPr>
          <p:cNvPr id="8" name="Picture 1">
            <a:extLst>
              <a:ext uri="{FF2B5EF4-FFF2-40B4-BE49-F238E27FC236}">
                <a16:creationId xmlns:a16="http://schemas.microsoft.com/office/drawing/2014/main" id="{2B0E36E0-0C17-9F46-8AAC-774D91D4B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CCCB7CC-71B2-F8BA-C891-13AED4A7EC3E}"/>
              </a:ext>
            </a:extLst>
          </p:cNvPr>
          <p:cNvSpPr txBox="1">
            <a:spLocks/>
          </p:cNvSpPr>
          <p:nvPr/>
        </p:nvSpPr>
        <p:spPr>
          <a:xfrm>
            <a:off x="2269462" y="606568"/>
            <a:ext cx="6375400" cy="1260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sz="1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Misoedd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flwyddyn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</a:rPr>
              <a:t>Months of the year</a:t>
            </a:r>
          </a:p>
        </p:txBody>
      </p:sp>
    </p:spTree>
    <p:extLst>
      <p:ext uri="{BB962C8B-B14F-4D97-AF65-F5344CB8AC3E}">
        <p14:creationId xmlns:p14="http://schemas.microsoft.com/office/powerpoint/2010/main" val="172169420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82EABAC-C0A9-8A4F-8F20-1005F7166506}"/>
              </a:ext>
            </a:extLst>
          </p:cNvPr>
          <p:cNvSpPr txBox="1"/>
          <p:nvPr/>
        </p:nvSpPr>
        <p:spPr>
          <a:xfrm>
            <a:off x="7889345" y="6081449"/>
            <a:ext cx="43091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https://wordwall.net/resource/25464575</a:t>
            </a:r>
            <a:endParaRPr lang="en-US" b="1" dirty="0">
              <a:solidFill>
                <a:srgbClr val="002060"/>
              </a:solidFill>
            </a:endParaRPr>
          </a:p>
          <a:p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8" name="Picture 7" descr="Qr code&#10;&#10;Description automatically generated">
            <a:extLst>
              <a:ext uri="{FF2B5EF4-FFF2-40B4-BE49-F238E27FC236}">
                <a16:creationId xmlns:a16="http://schemas.microsoft.com/office/drawing/2014/main" id="{21E133F0-2EA1-3D41-989A-CE31DC09A3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2902" y="493451"/>
            <a:ext cx="1985972" cy="198597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55B2C6C9-AB23-E448-92FA-96CEF18D4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2328" y="1644460"/>
            <a:ext cx="6842434" cy="396907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8D0998-A2A2-B048-9745-628B5BF2B565}"/>
              </a:ext>
            </a:extLst>
          </p:cNvPr>
          <p:cNvSpPr txBox="1"/>
          <p:nvPr/>
        </p:nvSpPr>
        <p:spPr>
          <a:xfrm>
            <a:off x="403665" y="249411"/>
            <a:ext cx="5692335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Ydych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chi’n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cofio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8926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9926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382454" y="2786294"/>
            <a:ext cx="5257221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Hydref</a:t>
            </a:r>
          </a:p>
        </p:txBody>
      </p:sp>
    </p:spTree>
    <p:extLst>
      <p:ext uri="{BB962C8B-B14F-4D97-AF65-F5344CB8AC3E}">
        <p14:creationId xmlns:p14="http://schemas.microsoft.com/office/powerpoint/2010/main" val="313015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Mawrth?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March?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Mawrth.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Mawrth.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199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 Ebrill?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April?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Ebrill.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Ebrill.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225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January?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846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Rhagfyr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December?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Rhagfyr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Rhagfyr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90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 Hydref?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October?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Hydref.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Hydref.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0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9926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382454" y="2786294"/>
            <a:ext cx="5257221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Hydref</a:t>
            </a:r>
          </a:p>
        </p:txBody>
      </p:sp>
    </p:spTree>
    <p:extLst>
      <p:ext uri="{BB962C8B-B14F-4D97-AF65-F5344CB8AC3E}">
        <p14:creationId xmlns:p14="http://schemas.microsoft.com/office/powerpoint/2010/main" val="3415444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0F0BEF6-CB58-E2BC-83D1-1B6D42656A75}"/>
              </a:ext>
            </a:extLst>
          </p:cNvPr>
          <p:cNvSpPr txBox="1">
            <a:spLocks/>
          </p:cNvSpPr>
          <p:nvPr/>
        </p:nvSpPr>
        <p:spPr>
          <a:xfrm>
            <a:off x="2908300" y="1919170"/>
            <a:ext cx="6375400" cy="232364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sz="4050" b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dyddiad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</a:rPr>
              <a:t>The date</a:t>
            </a:r>
          </a:p>
        </p:txBody>
      </p:sp>
    </p:spTree>
    <p:extLst>
      <p:ext uri="{BB962C8B-B14F-4D97-AF65-F5344CB8AC3E}">
        <p14:creationId xmlns:p14="http://schemas.microsoft.com/office/powerpoint/2010/main" val="13882637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B3EA594-E13F-0E4D-89F2-3823D62B3321}"/>
              </a:ext>
            </a:extLst>
          </p:cNvPr>
          <p:cNvSpPr/>
          <p:nvPr/>
        </p:nvSpPr>
        <p:spPr>
          <a:xfrm>
            <a:off x="3154363" y="9366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Trefnolion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Ordinals</a:t>
            </a:r>
          </a:p>
        </p:txBody>
      </p:sp>
      <p:pic>
        <p:nvPicPr>
          <p:cNvPr id="47106" name="Picture 5" descr="Table&#10;&#10;Description automatically generated">
            <a:extLst>
              <a:ext uri="{FF2B5EF4-FFF2-40B4-BE49-F238E27FC236}">
                <a16:creationId xmlns:a16="http://schemas.microsoft.com/office/drawing/2014/main" id="{2CDB36EF-7B29-0F4F-B9B3-20CA8AC5B2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588" y="1471613"/>
            <a:ext cx="8632825" cy="538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7" name="Picture 6">
            <a:extLst>
              <a:ext uri="{FF2B5EF4-FFF2-40B4-BE49-F238E27FC236}">
                <a16:creationId xmlns:a16="http://schemas.microsoft.com/office/drawing/2014/main" id="{29D1ACE8-DA96-7C47-A07A-AEF4B13F05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190038" y="5657850"/>
            <a:ext cx="1014412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Recording 18 Oct 2021 at 19:51:31" descr="Audio Recording 18 Oct 2021 at 19:51:31">
            <a:hlinkClick r:id="" action="ppaction://media"/>
            <a:extLst>
              <a:ext uri="{FF2B5EF4-FFF2-40B4-BE49-F238E27FC236}">
                <a16:creationId xmlns:a16="http://schemas.microsoft.com/office/drawing/2014/main" id="{1420D39B-057C-B742-9FFD-0956FA8B8D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31049" y="239752"/>
            <a:ext cx="1014411" cy="1014411"/>
          </a:xfrm>
          <a:prstGeom prst="rect">
            <a:avLst/>
          </a:prstGeom>
          <a:solidFill>
            <a:schemeClr val="accent6"/>
          </a:solidFill>
        </p:spPr>
      </p:pic>
    </p:spTree>
    <p:extLst>
      <p:ext uri="{BB962C8B-B14F-4D97-AF65-F5344CB8AC3E}">
        <p14:creationId xmlns:p14="http://schemas.microsoft.com/office/powerpoint/2010/main" val="63093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0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-22129" y="1373791"/>
            <a:ext cx="3763235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</a:p>
          <a:p>
            <a:pPr algn="ctr"/>
            <a:r>
              <a:rPr lang="en-US" sz="5400" b="1" dirty="0" err="1">
                <a:solidFill>
                  <a:srgbClr val="002060"/>
                </a:solidFill>
              </a:rPr>
              <a:t>ydy’r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dyddiad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4861" y="5754427"/>
            <a:ext cx="9962277" cy="76944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Hydref y </a:t>
            </a:r>
            <a:r>
              <a:rPr lang="en-US" sz="4400" b="1" dirty="0" err="1">
                <a:solidFill>
                  <a:srgbClr val="002060"/>
                </a:solidFill>
              </a:rPr>
              <a:t>trydydd</a:t>
            </a:r>
            <a:endParaRPr lang="en-US" sz="4400" b="1" dirty="0" err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2" name="Picture 5" descr="Table&#10;&#10;Description automatically generated">
            <a:extLst>
              <a:ext uri="{FF2B5EF4-FFF2-40B4-BE49-F238E27FC236}">
                <a16:creationId xmlns:a16="http://schemas.microsoft.com/office/drawing/2014/main" id="{063575F9-D8DC-F6DA-836C-6DA21A06A2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362" y="166872"/>
            <a:ext cx="8632825" cy="538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597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76EC889-B315-C851-D0E7-1D3F0DB5D5FA}"/>
              </a:ext>
            </a:extLst>
          </p:cNvPr>
          <p:cNvSpPr txBox="1">
            <a:spLocks/>
          </p:cNvSpPr>
          <p:nvPr/>
        </p:nvSpPr>
        <p:spPr>
          <a:xfrm>
            <a:off x="2908300" y="1919170"/>
            <a:ext cx="6375400" cy="232364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sz="4050" b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tywydd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</a:rPr>
              <a:t>The weather</a:t>
            </a:r>
          </a:p>
        </p:txBody>
      </p:sp>
    </p:spTree>
    <p:extLst>
      <p:ext uri="{BB962C8B-B14F-4D97-AF65-F5344CB8AC3E}">
        <p14:creationId xmlns:p14="http://schemas.microsoft.com/office/powerpoint/2010/main" val="2703361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258294"/>
            <a:ext cx="6953249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glaw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is raining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0" y="1502827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167286"/>
            <a:ext cx="9001628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mae</a:t>
            </a:r>
            <a:r>
              <a:rPr lang="en-US" sz="6000" b="1" dirty="0" err="1">
                <a:solidFill>
                  <a:srgbClr val="002060"/>
                </a:solidFill>
              </a:rPr>
              <a:t>’r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heddiw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28893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030353" y="5604658"/>
            <a:ext cx="6131294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wyntog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167286"/>
            <a:ext cx="9001628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mae</a:t>
            </a:r>
            <a:r>
              <a:rPr lang="en-US" sz="6000" b="1" dirty="0" err="1">
                <a:solidFill>
                  <a:srgbClr val="002060"/>
                </a:solidFill>
              </a:rPr>
              <a:t>’r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heddiw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Icon&#10;&#10;Description automatically generated">
            <a:extLst>
              <a:ext uri="{FF2B5EF4-FFF2-40B4-BE49-F238E27FC236}">
                <a16:creationId xmlns:a16="http://schemas.microsoft.com/office/drawing/2014/main" id="{BADD3F8B-11DB-3E44-CC3E-7C58A35605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1055" y="1655390"/>
            <a:ext cx="3629890" cy="340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52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56807" y="5604658"/>
            <a:ext cx="6278386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stormus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167286"/>
            <a:ext cx="9001628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mae</a:t>
            </a:r>
            <a:r>
              <a:rPr lang="en-US" sz="6000" b="1" dirty="0" err="1">
                <a:solidFill>
                  <a:srgbClr val="002060"/>
                </a:solidFill>
              </a:rPr>
              <a:t>’r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heddiw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A1E1B039-D3D7-6F2E-4E2E-ECF068809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3455" y="1614432"/>
            <a:ext cx="3325091" cy="362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05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Is it fine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3600" b="1" err="1">
                <a:solidFill>
                  <a:srgbClr val="002060"/>
                </a:solidFill>
              </a:rPr>
              <a:t>braf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braf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7" descr="A picture containing chart&#10;&#10;Description automatically generated">
            <a:extLst>
              <a:ext uri="{FF2B5EF4-FFF2-40B4-BE49-F238E27FC236}">
                <a16:creationId xmlns:a16="http://schemas.microsoft.com/office/drawing/2014/main" id="{82F7C882-1795-8FC8-74C5-21BE013FE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242" y="271204"/>
            <a:ext cx="1480386" cy="126276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060960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717477" y="2344511"/>
            <a:ext cx="6822447" cy="769441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3600" b="1" err="1">
                <a:solidFill>
                  <a:srgbClr val="002060"/>
                </a:solidFill>
              </a:rPr>
              <a:t>bwrw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glaw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bwrw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glaw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7" descr="Icon&#10;&#10;Description automatically generated">
            <a:extLst>
              <a:ext uri="{FF2B5EF4-FFF2-40B4-BE49-F238E27FC236}">
                <a16:creationId xmlns:a16="http://schemas.microsoft.com/office/drawing/2014/main" id="{D43F13D1-9DD4-DABE-FC6C-3E56D9654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6362" y="288985"/>
            <a:ext cx="1693653" cy="169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40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717477" y="2344511"/>
            <a:ext cx="6822447" cy="769441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hi'n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heulog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620265" y="4781089"/>
            <a:ext cx="4937767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heulog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7" descr="Diagram, schematic&#10;&#10;Description automatically generated">
            <a:extLst>
              <a:ext uri="{FF2B5EF4-FFF2-40B4-BE49-F238E27FC236}">
                <a16:creationId xmlns:a16="http://schemas.microsoft.com/office/drawing/2014/main" id="{3D48CE11-2286-BD73-D26B-5AB717E4E1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3551" y="343704"/>
            <a:ext cx="1684031" cy="168403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18900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742769" y="656071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cofio'r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gorffennol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a'r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dyfodol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Do you remember the past and future tenses? </a:t>
            </a:r>
            <a:r>
              <a:rPr lang="en-US" sz="28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2800" dirty="0">
              <a:solidFill>
                <a:srgbClr val="002060"/>
              </a:solidFill>
              <a:latin typeface="+mj-lt"/>
              <a:ea typeface="Calibri Light" panose="020F0302020204030204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62322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mae</a:t>
            </a:r>
            <a:r>
              <a:rPr lang="en-GB" sz="2800" b="1" dirty="0" err="1">
                <a:solidFill>
                  <a:srgbClr val="002060"/>
                </a:solidFill>
              </a:rPr>
              <a:t>’r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heddiw</a:t>
            </a:r>
            <a:r>
              <a:rPr lang="en-GB" sz="2800" b="1" dirty="0"/>
              <a:t>?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Mae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wyntog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oedd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002060"/>
                </a:solidFill>
              </a:rPr>
              <a:t>y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ddoe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Roedd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braf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bydd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002060"/>
                </a:solidFill>
              </a:rPr>
              <a:t>y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yfory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Bydd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bwrw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eira</a:t>
            </a:r>
            <a:r>
              <a:rPr lang="en-GB" b="1" dirty="0">
                <a:solidFill>
                  <a:srgbClr val="002060"/>
                </a:solidFill>
              </a:rPr>
              <a:t>.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449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47049" y="5258294"/>
            <a:ext cx="5897898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heulog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was sunny yesterday.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oedd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ddoe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Diagram, schematic, icon&#10;&#10;Description automatically generated">
            <a:extLst>
              <a:ext uri="{FF2B5EF4-FFF2-40B4-BE49-F238E27FC236}">
                <a16:creationId xmlns:a16="http://schemas.microsoft.com/office/drawing/2014/main" id="{A14E62EB-423F-D3EF-68E1-4745E8D3F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9472" y="1567543"/>
            <a:ext cx="3233057" cy="323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634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552608" y="5521530"/>
            <a:ext cx="5086778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oer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oedd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ddoe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7B1AB57C-667E-71AC-685F-3026D8A06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1872" y="1846571"/>
            <a:ext cx="3102633" cy="3164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73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81888" y="5521530"/>
            <a:ext cx="5428217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wlyb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oedd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ddoe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Icon&#10;&#10;Description automatically generated">
            <a:extLst>
              <a:ext uri="{FF2B5EF4-FFF2-40B4-BE49-F238E27FC236}">
                <a16:creationId xmlns:a16="http://schemas.microsoft.com/office/drawing/2014/main" id="{6B0BF108-4F09-407B-E488-BC84359BA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1848950"/>
            <a:ext cx="2743200" cy="316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148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34288" y="5258294"/>
            <a:ext cx="5923417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B05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g</a:t>
            </a:r>
            <a:r>
              <a:rPr lang="en-US" sz="4400" b="1" err="1">
                <a:solidFill>
                  <a:srgbClr val="002060"/>
                </a:solidFill>
              </a:rPr>
              <a:t>ymylog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B05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will be cloudy tomorrow.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err="1">
                <a:solidFill>
                  <a:srgbClr val="00B050"/>
                </a:solidFill>
              </a:rPr>
              <a:t>bydd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B050"/>
                </a:solidFill>
              </a:rPr>
              <a:t>yfory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A picture containing light&#10;&#10;Description automatically generated">
            <a:extLst>
              <a:ext uri="{FF2B5EF4-FFF2-40B4-BE49-F238E27FC236}">
                <a16:creationId xmlns:a16="http://schemas.microsoft.com/office/drawing/2014/main" id="{0CE9449C-54C9-11DD-E24C-388B708FD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2509" y="1797734"/>
            <a:ext cx="3906981" cy="2833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918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33912" y="5493821"/>
            <a:ext cx="6324168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B05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eira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B05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err="1">
                <a:solidFill>
                  <a:srgbClr val="00B050"/>
                </a:solidFill>
              </a:rPr>
              <a:t>bydd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B050"/>
                </a:solidFill>
              </a:rPr>
              <a:t>yfory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F9E14123-EF65-8600-7252-1CD5A0AFD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7418" y="1817369"/>
            <a:ext cx="2937163" cy="3223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19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641830" y="5493821"/>
            <a:ext cx="4908331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B05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braf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B05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00B050"/>
                </a:solidFill>
              </a:rPr>
              <a:t>bydd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B050"/>
                </a:solidFill>
              </a:rPr>
              <a:t>yfory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A picture containing chart&#10;&#10;Description automatically generated">
            <a:extLst>
              <a:ext uri="{FF2B5EF4-FFF2-40B4-BE49-F238E27FC236}">
                <a16:creationId xmlns:a16="http://schemas.microsoft.com/office/drawing/2014/main" id="{67EC6722-40F7-BEFA-CF4E-F9FABE844F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8655" y="1715816"/>
            <a:ext cx="3934690" cy="3329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324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19">
            <a:extLst>
              <a:ext uri="{FF2B5EF4-FFF2-40B4-BE49-F238E27FC236}">
                <a16:creationId xmlns:a16="http://schemas.microsoft.com/office/drawing/2014/main" id="{3D0B86A6-59E8-40F8-BC6E-D09AB6B9F9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712" y="884238"/>
            <a:ext cx="397583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Mae </a:t>
            </a: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hi’n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… (</a:t>
            </a: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Mae’n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)</a:t>
            </a:r>
          </a:p>
          <a:p>
            <a:pPr>
              <a:defRPr/>
            </a:pP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Roedd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hi’n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…</a:t>
            </a:r>
          </a:p>
          <a:p>
            <a:pPr>
              <a:defRPr/>
            </a:pP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Bydd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hi’n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…</a:t>
            </a:r>
          </a:p>
        </p:txBody>
      </p:sp>
      <p:pic>
        <p:nvPicPr>
          <p:cNvPr id="15365" name="Picture 9" descr="http://weatherlabs.planet-science.com/media/242/erin%20roberts%20presenting%20s4c%20weather%20(2)_437x245.jpg">
            <a:extLst>
              <a:ext uri="{FF2B5EF4-FFF2-40B4-BE49-F238E27FC236}">
                <a16:creationId xmlns:a16="http://schemas.microsoft.com/office/drawing/2014/main" id="{062B1A22-CB1F-4C2E-B721-36F61DC93A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8" t="1749" r="46021" b="1627"/>
          <a:stretch>
            <a:fillRect/>
          </a:stretch>
        </p:blipFill>
        <p:spPr bwMode="auto">
          <a:xfrm>
            <a:off x="7181850" y="1582739"/>
            <a:ext cx="2946400" cy="4021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3" name="TextBox 10">
            <a:extLst>
              <a:ext uri="{FF2B5EF4-FFF2-40B4-BE49-F238E27FC236}">
                <a16:creationId xmlns:a16="http://schemas.microsoft.com/office/drawing/2014/main" id="{475A630D-CEC8-47A8-AFC6-7D7A2DACDB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950" y="884239"/>
            <a:ext cx="2349500" cy="550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braf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oer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3200" b="1" dirty="0" err="1">
                <a:cs typeface="Calibri" panose="020F0502020204030204" pitchFamily="34" charset="0"/>
              </a:rPr>
              <a:t>oeth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stormus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sych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solidFill>
                  <a:srgbClr val="FF0000"/>
                </a:solidFill>
                <a:cs typeface="Calibri" panose="020F0502020204030204" pitchFamily="34" charset="0"/>
              </a:rPr>
              <a:t>w</a:t>
            </a:r>
            <a:r>
              <a:rPr lang="en-GB" altLang="en-US" sz="3200" b="1" dirty="0" err="1">
                <a:cs typeface="Calibri" panose="020F0502020204030204" pitchFamily="34" charset="0"/>
              </a:rPr>
              <a:t>yntog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niwlog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solidFill>
                  <a:srgbClr val="FF0000"/>
                </a:solidFill>
                <a:cs typeface="Calibri" panose="020F0502020204030204" pitchFamily="34" charset="0"/>
              </a:rPr>
              <a:t>g</a:t>
            </a:r>
            <a:r>
              <a:rPr lang="en-GB" altLang="en-US" sz="3200" b="1" dirty="0" err="1">
                <a:cs typeface="Calibri" panose="020F0502020204030204" pitchFamily="34" charset="0"/>
              </a:rPr>
              <a:t>ymylog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solidFill>
                  <a:srgbClr val="FF0000"/>
                </a:solidFill>
                <a:cs typeface="Calibri" panose="020F0502020204030204" pitchFamily="34" charset="0"/>
              </a:rPr>
              <a:t>w</a:t>
            </a:r>
            <a:r>
              <a:rPr lang="en-GB" altLang="en-US" sz="3200" b="1" dirty="0" err="1">
                <a:cs typeface="Calibri" panose="020F0502020204030204" pitchFamily="34" charset="0"/>
              </a:rPr>
              <a:t>lyb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bwrw</a:t>
            </a:r>
            <a:r>
              <a:rPr lang="en-GB" altLang="en-US" sz="3200" b="1" dirty="0">
                <a:cs typeface="Calibri" panose="020F0502020204030204" pitchFamily="34" charset="0"/>
              </a:rPr>
              <a:t> </a:t>
            </a:r>
            <a:r>
              <a:rPr lang="en-GB" altLang="en-US" sz="3200" b="1" dirty="0" err="1">
                <a:cs typeface="Calibri" panose="020F0502020204030204" pitchFamily="34" charset="0"/>
              </a:rPr>
              <a:t>glaw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bwrw</a:t>
            </a:r>
            <a:r>
              <a:rPr lang="en-GB" altLang="en-US" sz="3200" b="1" dirty="0">
                <a:cs typeface="Calibri" panose="020F0502020204030204" pitchFamily="34" charset="0"/>
              </a:rPr>
              <a:t> </a:t>
            </a:r>
            <a:r>
              <a:rPr lang="en-GB" altLang="en-US" sz="3200" b="1" dirty="0" err="1">
                <a:cs typeface="Calibri" panose="020F0502020204030204" pitchFamily="34" charset="0"/>
              </a:rPr>
              <a:t>eira</a:t>
            </a:r>
            <a:endParaRPr lang="en-GB" altLang="en-US" sz="3200" b="1" dirty="0">
              <a:cs typeface="Calibri" panose="020F050202020403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584CB44-2773-4BC7-B313-E53072D6EC04}"/>
              </a:ext>
            </a:extLst>
          </p:cNvPr>
          <p:cNvCxnSpPr/>
          <p:nvPr/>
        </p:nvCxnSpPr>
        <p:spPr>
          <a:xfrm>
            <a:off x="1924051" y="776288"/>
            <a:ext cx="8169275" cy="0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863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1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1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991" y="63686"/>
            <a:ext cx="9604015" cy="648271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1093544" y="1991434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heulog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03531" y="1874624"/>
            <a:ext cx="223224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eitha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cymylog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63659" y="1827326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braf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390125" y="1822368"/>
            <a:ext cx="1872208" cy="461665"/>
          </a:xfrm>
          <a:prstGeom prst="rect">
            <a:avLst/>
          </a:prstGeom>
          <a:noFill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gawodlyd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06719" y="3996833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bwrw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glaw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359515" y="4021445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stormus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934342" y="3758704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bwrw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eira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400215" y="3679729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gymylog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106719" y="5923846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wyntog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359515" y="5937624"/>
            <a:ext cx="1872208" cy="461665"/>
          </a:xfrm>
          <a:prstGeom prst="rect">
            <a:avLst/>
          </a:prstGeom>
          <a:noFill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enfys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934342" y="5951402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wyntog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iawn</a:t>
            </a:r>
            <a:endParaRPr lang="en-US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444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9617" y="476672"/>
            <a:ext cx="6512511" cy="1143000"/>
          </a:xfrm>
          <a:solidFill>
            <a:srgbClr val="88E8E3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u="sng" dirty="0" err="1"/>
              <a:t>Bwrw</a:t>
            </a:r>
            <a:r>
              <a:rPr lang="en-GB" u="sng" dirty="0"/>
              <a:t> </a:t>
            </a:r>
            <a:r>
              <a:rPr lang="en-GB" u="sng" dirty="0" err="1"/>
              <a:t>Glaw</a:t>
            </a:r>
            <a:br>
              <a:rPr lang="en-GB" dirty="0"/>
            </a:br>
            <a:r>
              <a:rPr lang="en-GB" sz="3600" dirty="0"/>
              <a:t>(#</a:t>
            </a:r>
            <a:r>
              <a:rPr lang="en-GB" sz="3600" dirty="0" err="1"/>
              <a:t>Heno</a:t>
            </a:r>
            <a:r>
              <a:rPr lang="en-GB" sz="3600" dirty="0"/>
              <a:t>, </a:t>
            </a:r>
            <a:r>
              <a:rPr lang="en-GB" sz="3600" dirty="0" err="1"/>
              <a:t>Heno</a:t>
            </a:r>
            <a:r>
              <a:rPr lang="en-GB" sz="3600" dirty="0"/>
              <a:t>, Hen </a:t>
            </a:r>
            <a:r>
              <a:rPr lang="en-GB" sz="3600" dirty="0" err="1"/>
              <a:t>Blant</a:t>
            </a:r>
            <a:r>
              <a:rPr lang="en-GB" sz="3600" dirty="0"/>
              <a:t> Bach)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696" y="2337820"/>
            <a:ext cx="9036496" cy="482799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Gwisgo</a:t>
            </a:r>
            <a:r>
              <a:rPr lang="en-GB" sz="2400" dirty="0"/>
              <a:t> het a </a:t>
            </a:r>
            <a:r>
              <a:rPr lang="en-GB" sz="2400" dirty="0" err="1"/>
              <a:t>welis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Gwisgo</a:t>
            </a:r>
            <a:r>
              <a:rPr lang="en-GB" sz="2400" dirty="0"/>
              <a:t> het a </a:t>
            </a:r>
            <a:r>
              <a:rPr lang="en-GB" sz="2400" dirty="0" err="1"/>
              <a:t>welis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. 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876057" y="2337820"/>
            <a:ext cx="4200525" cy="226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br>
              <a:rPr lang="en-GB" sz="2400" dirty="0"/>
            </a:b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Neidio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pyllau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Neidio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pyllau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79776" y="4293096"/>
            <a:ext cx="48965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Sblasio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pyllau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Sblasio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pyllau</a:t>
            </a:r>
            <a:r>
              <a:rPr lang="en-GB" sz="2400" dirty="0"/>
              <a:t>, </a:t>
            </a:r>
            <a:r>
              <a:rPr lang="en-GB" sz="2400" dirty="0" err="1"/>
              <a:t>bwrw</a:t>
            </a:r>
            <a:r>
              <a:rPr lang="en-GB" sz="2400" dirty="0"/>
              <a:t> </a:t>
            </a:r>
            <a:r>
              <a:rPr lang="en-GB" sz="2400" dirty="0" err="1"/>
              <a:t>glaw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259955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546B95-2EEA-F203-DA42-E44A414F10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nd white logo&#10;&#10;Description automatically generated">
            <a:extLst>
              <a:ext uri="{FF2B5EF4-FFF2-40B4-BE49-F238E27FC236}">
                <a16:creationId xmlns:a16="http://schemas.microsoft.com/office/drawing/2014/main" id="{005FD7A9-7230-839C-29CA-8D6EEAD333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8" r="10916" b="-1"/>
          <a:stretch/>
        </p:blipFill>
        <p:spPr>
          <a:xfrm>
            <a:off x="6043777" y="524812"/>
            <a:ext cx="4723690" cy="170887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Picture 6" descr="A colorful circle with different symbols&#10;&#10;Description automatically generated">
            <a:extLst>
              <a:ext uri="{FF2B5EF4-FFF2-40B4-BE49-F238E27FC236}">
                <a16:creationId xmlns:a16="http://schemas.microsoft.com/office/drawing/2014/main" id="{D0115952-D46E-556E-EA20-33F5F35A63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3" r="2" b="2"/>
          <a:stretch/>
        </p:blipFill>
        <p:spPr>
          <a:xfrm>
            <a:off x="212650" y="2830968"/>
            <a:ext cx="4565779" cy="403126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12" name="Picture 1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7A2E7EA-06FF-29AA-B71E-38D8F98FF3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746" y="207986"/>
            <a:ext cx="3074223" cy="2342525"/>
          </a:xfrm>
          <a:prstGeom prst="rect">
            <a:avLst/>
          </a:prstGeom>
        </p:spPr>
      </p:pic>
      <p:sp>
        <p:nvSpPr>
          <p:cNvPr id="13" name="Content Placeholder 1">
            <a:extLst>
              <a:ext uri="{FF2B5EF4-FFF2-40B4-BE49-F238E27FC236}">
                <a16:creationId xmlns:a16="http://schemas.microsoft.com/office/drawing/2014/main" id="{E83F504C-5460-B3D2-3589-D2654389C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6637" y="3037432"/>
            <a:ext cx="5837960" cy="368831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Sut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FF0000"/>
                </a:solidFill>
              </a:rPr>
              <a:t>mae</a:t>
            </a:r>
            <a:r>
              <a:rPr lang="en-GB" sz="2400" b="1" dirty="0" err="1">
                <a:solidFill>
                  <a:srgbClr val="002060"/>
                </a:solidFill>
              </a:rPr>
              <a:t>’r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tywydd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heddiw</a:t>
            </a:r>
            <a:r>
              <a:rPr lang="en-GB" sz="2400" b="1" dirty="0"/>
              <a:t>?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Mae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hi’n</a:t>
            </a:r>
            <a:r>
              <a:rPr lang="en-GB" sz="2400" b="1" dirty="0">
                <a:solidFill>
                  <a:srgbClr val="002060"/>
                </a:solidFill>
              </a:rPr>
              <a:t> .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b="1" dirty="0">
                <a:solidFill>
                  <a:srgbClr val="002060"/>
                </a:solidFill>
              </a:rPr>
              <a:t>Sut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FF0000"/>
                </a:solidFill>
              </a:rPr>
              <a:t>oedd</a:t>
            </a:r>
            <a:r>
              <a:rPr lang="en-GB" sz="2400" b="1" dirty="0"/>
              <a:t> </a:t>
            </a:r>
            <a:r>
              <a:rPr lang="en-GB" sz="2400" b="1" dirty="0">
                <a:solidFill>
                  <a:srgbClr val="002060"/>
                </a:solidFill>
              </a:rPr>
              <a:t>y </a:t>
            </a:r>
            <a:r>
              <a:rPr lang="en-GB" sz="2400" b="1" dirty="0" err="1">
                <a:solidFill>
                  <a:srgbClr val="002060"/>
                </a:solidFill>
              </a:rPr>
              <a:t>tywydd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ddoe</a:t>
            </a:r>
            <a:r>
              <a:rPr lang="en-GB" sz="24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400" b="1" dirty="0" err="1">
                <a:solidFill>
                  <a:srgbClr val="FF0000"/>
                </a:solidFill>
              </a:rPr>
              <a:t>Roedd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hi’n</a:t>
            </a:r>
            <a:r>
              <a:rPr lang="en-GB" sz="2400" b="1" dirty="0">
                <a:solidFill>
                  <a:srgbClr val="002060"/>
                </a:solidFill>
              </a:rPr>
              <a:t> ...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b="1" dirty="0">
                <a:solidFill>
                  <a:srgbClr val="002060"/>
                </a:solidFill>
              </a:rPr>
              <a:t>Sut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FF0000"/>
                </a:solidFill>
              </a:rPr>
              <a:t>bydd</a:t>
            </a:r>
            <a:r>
              <a:rPr lang="en-GB" sz="2400" b="1" dirty="0"/>
              <a:t> </a:t>
            </a:r>
            <a:r>
              <a:rPr lang="en-GB" sz="2400" b="1" dirty="0">
                <a:solidFill>
                  <a:srgbClr val="002060"/>
                </a:solidFill>
              </a:rPr>
              <a:t>y </a:t>
            </a:r>
            <a:r>
              <a:rPr lang="en-GB" sz="2400" b="1" dirty="0" err="1">
                <a:solidFill>
                  <a:srgbClr val="002060"/>
                </a:solidFill>
              </a:rPr>
              <a:t>tywydd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yfory</a:t>
            </a:r>
            <a:r>
              <a:rPr lang="en-GB" sz="24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400" b="1" dirty="0" err="1">
                <a:solidFill>
                  <a:srgbClr val="FF0000"/>
                </a:solidFill>
              </a:rPr>
              <a:t>Bydd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hi’n</a:t>
            </a:r>
            <a:r>
              <a:rPr lang="en-GB" sz="2400" b="1" dirty="0">
                <a:solidFill>
                  <a:srgbClr val="002060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149092769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24975" y="4949350"/>
            <a:ext cx="5957322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Ymadroddion</a:t>
            </a:r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</a:p>
          <a:p>
            <a:pPr algn="ctr"/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Dosbarth</a:t>
            </a:r>
          </a:p>
        </p:txBody>
      </p:sp>
    </p:spTree>
    <p:extLst>
      <p:ext uri="{BB962C8B-B14F-4D97-AF65-F5344CB8AC3E}">
        <p14:creationId xmlns:p14="http://schemas.microsoft.com/office/powerpoint/2010/main" val="53338097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FBECC105-3A4D-F38E-2D05-2CFBB2D3D9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7" b="3636"/>
          <a:stretch/>
        </p:blipFill>
        <p:spPr>
          <a:xfrm>
            <a:off x="1150883" y="-1828"/>
            <a:ext cx="9126946" cy="6865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5972504" y="4172606"/>
            <a:ext cx="5791200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Faint o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chi’n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cofio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endParaRPr lang="en-US" sz="36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How many phrases do you remember?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711378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28298" y="336330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defnyddiol</a:t>
            </a:r>
            <a:endParaRPr lang="en-US" sz="36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i="1">
                <a:solidFill>
                  <a:srgbClr val="002060"/>
                </a:solidFill>
                <a:latin typeface="Calibri"/>
                <a:cs typeface="Calibri"/>
              </a:rPr>
              <a:t>Useful phrases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3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4AE6EC48-CF7A-B3C2-5ED1-7E6C60660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3848" y="1449569"/>
            <a:ext cx="4437993" cy="5404036"/>
          </a:xfrm>
          <a:prstGeom prst="rect">
            <a:avLst/>
          </a:prstGeom>
        </p:spPr>
      </p:pic>
      <p:sp>
        <p:nvSpPr>
          <p:cNvPr id="4" name="Oval Callout 15">
            <a:extLst>
              <a:ext uri="{FF2B5EF4-FFF2-40B4-BE49-F238E27FC236}">
                <a16:creationId xmlns:a16="http://schemas.microsoft.com/office/drawing/2014/main" id="{A56ED437-6CC2-D3A2-F2B0-E464B4EDF2A8}"/>
              </a:ext>
            </a:extLst>
          </p:cNvPr>
          <p:cNvSpPr/>
          <p:nvPr/>
        </p:nvSpPr>
        <p:spPr>
          <a:xfrm>
            <a:off x="5671776" y="300753"/>
            <a:ext cx="4553585" cy="1757602"/>
          </a:xfrm>
          <a:prstGeom prst="wedgeEllipseCallout">
            <a:avLst>
              <a:gd name="adj1" fmla="val -36844"/>
              <a:gd name="adj2" fmla="val 7665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Edrychwch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 arna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Look at me!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ACAC8C72-2436-64F6-B9CB-F59DF5C18146}"/>
              </a:ext>
            </a:extLst>
          </p:cNvPr>
          <p:cNvSpPr/>
          <p:nvPr/>
        </p:nvSpPr>
        <p:spPr>
          <a:xfrm>
            <a:off x="6210432" y="2389683"/>
            <a:ext cx="5289309" cy="1757602"/>
          </a:xfrm>
          <a:prstGeom prst="wedgeEllipseCallout">
            <a:avLst>
              <a:gd name="adj1" fmla="val -36844"/>
              <a:gd name="adj2" fmla="val 7665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Gwrandewch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blant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Listen, children!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6C774B36-0EBC-B172-AD99-8ED55AA8B27A}"/>
              </a:ext>
            </a:extLst>
          </p:cNvPr>
          <p:cNvSpPr/>
          <p:nvPr/>
        </p:nvSpPr>
        <p:spPr>
          <a:xfrm>
            <a:off x="7208915" y="4478614"/>
            <a:ext cx="4816343" cy="1757602"/>
          </a:xfrm>
          <a:prstGeom prst="wedgeEllipseCallout">
            <a:avLst>
              <a:gd name="adj1" fmla="val -36844"/>
              <a:gd name="adj2" fmla="val 7665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Eisteddwch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bawb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Sit down, everyone!</a:t>
            </a:r>
          </a:p>
        </p:txBody>
      </p:sp>
    </p:spTree>
    <p:extLst>
      <p:ext uri="{BB962C8B-B14F-4D97-AF65-F5344CB8AC3E}">
        <p14:creationId xmlns:p14="http://schemas.microsoft.com/office/powerpoint/2010/main" val="372606641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14313" y="25241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Useful Responses</a:t>
            </a:r>
          </a:p>
        </p:txBody>
      </p:sp>
      <p:pic>
        <p:nvPicPr>
          <p:cNvPr id="38914" name="Picture 7" descr="A person holding a light bulb&#10;&#10;Description automatically generated with low confidence">
            <a:extLst>
              <a:ext uri="{FF2B5EF4-FFF2-40B4-BE49-F238E27FC236}">
                <a16:creationId xmlns:a16="http://schemas.microsoft.com/office/drawing/2014/main" id="{83FD56AA-813E-1449-8D3B-B4724C3FD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735138"/>
            <a:ext cx="5105400" cy="4852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5" name="TextBox 8">
            <a:extLst>
              <a:ext uri="{FF2B5EF4-FFF2-40B4-BE49-F238E27FC236}">
                <a16:creationId xmlns:a16="http://schemas.microsoft.com/office/drawing/2014/main" id="{DDDBE0F1-07DA-B741-9C32-B124E84FE0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436563"/>
            <a:ext cx="5265737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Wrth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gwrs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Of course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Pam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?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Why not? </a:t>
            </a:r>
          </a:p>
          <a:p>
            <a:pPr eaLnBrk="1" hangingPunct="1"/>
            <a:endParaRPr lang="en-US" altLang="cy-GB" dirty="0">
              <a:solidFill>
                <a:srgbClr val="FF0000"/>
              </a:solidFill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Man a man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Might as well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Si</a:t>
            </a:r>
            <a:r>
              <a:rPr lang="en-GB" altLang="cy-GB" sz="2800" dirty="0" err="1">
                <a:latin typeface="SASSOON PRIMARY ALT"/>
                <a:cs typeface="Arial Unicode MS" panose="020B0604020202020204" pitchFamily="34" charset="-128"/>
              </a:rPr>
              <a:t>ŵ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r o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fod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Probably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Efallai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Maybe</a:t>
            </a:r>
          </a:p>
          <a:p>
            <a:pPr eaLnBrk="1" hangingPunct="1"/>
            <a:endParaRPr lang="en-US" altLang="cy-GB" sz="2400" dirty="0">
              <a:latin typeface="SASSOON PRIMARY"/>
              <a:cs typeface="Arial Unicode MS" panose="020B0604020202020204" pitchFamily="34" charset="-128"/>
            </a:endParaRPr>
          </a:p>
        </p:txBody>
      </p:sp>
      <p:sp>
        <p:nvSpPr>
          <p:cNvPr id="38916" name="TextBox 9">
            <a:extLst>
              <a:ext uri="{FF2B5EF4-FFF2-40B4-BE49-F238E27FC236}">
                <a16:creationId xmlns:a16="http://schemas.microsoft.com/office/drawing/2014/main" id="{BE4C3D80-EC54-9249-A3E2-1DDEBF61CC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3933825"/>
            <a:ext cx="5394325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Gobeithio 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I hope so / Hopefully      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O’r gorau!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Alright then! / Ok then!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Dim gobaith!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No chance! / No way!</a:t>
            </a:r>
            <a:endParaRPr lang="en-US" altLang="cy-GB" sz="20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Bendigedig        </a:t>
            </a:r>
            <a:r>
              <a:rPr lang="en-US" altLang="cy-GB" sz="28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Wonderful</a:t>
            </a:r>
            <a:endParaRPr lang="en-US" altLang="cy-GB" sz="28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8" name="Audio Recording 18 Oct 2021 at 19:28:35" descr="Audio Recording 18 Oct 2021 at 19:28:35">
            <a:hlinkClick r:id="" action="ppaction://media"/>
            <a:extLst>
              <a:ext uri="{FF2B5EF4-FFF2-40B4-BE49-F238E27FC236}">
                <a16:creationId xmlns:a16="http://schemas.microsoft.com/office/drawing/2014/main" id="{88B28EC7-4A6D-984F-8644-1D3C7435A8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252413"/>
            <a:ext cx="812800" cy="812800"/>
          </a:xfrm>
          <a:prstGeom prst="rect">
            <a:avLst/>
          </a:prstGeom>
        </p:spPr>
      </p:pic>
      <p:pic>
        <p:nvPicPr>
          <p:cNvPr id="9" name="Audio Recording 18 Oct 2021 at 19:30:34" descr="Audio Recording 18 Oct 2021 at 19:30:34">
            <a:hlinkClick r:id="" action="ppaction://media"/>
            <a:extLst>
              <a:ext uri="{FF2B5EF4-FFF2-40B4-BE49-F238E27FC236}">
                <a16:creationId xmlns:a16="http://schemas.microsoft.com/office/drawing/2014/main" id="{134D9AEC-89AF-3F45-BBEB-642B05370A1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980153"/>
            <a:ext cx="812800" cy="812800"/>
          </a:xfrm>
          <a:prstGeom prst="rect">
            <a:avLst/>
          </a:prstGeom>
        </p:spPr>
      </p:pic>
      <p:pic>
        <p:nvPicPr>
          <p:cNvPr id="10" name="Audio Recording 18 Oct 2021 at 19:30:52" descr="Audio Recording 18 Oct 2021 at 19:30:52">
            <a:hlinkClick r:id="" action="ppaction://media"/>
            <a:extLst>
              <a:ext uri="{FF2B5EF4-FFF2-40B4-BE49-F238E27FC236}">
                <a16:creationId xmlns:a16="http://schemas.microsoft.com/office/drawing/2014/main" id="{EF496D2A-EB84-754F-B21F-F615B8A2C1E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1735138"/>
            <a:ext cx="812800" cy="812800"/>
          </a:xfrm>
          <a:prstGeom prst="rect">
            <a:avLst/>
          </a:prstGeom>
        </p:spPr>
      </p:pic>
      <p:pic>
        <p:nvPicPr>
          <p:cNvPr id="15" name="Audio Recording 18 Oct 2021 at 19:31:09" descr="Audio Recording 18 Oct 2021 at 19:31:09">
            <a:hlinkClick r:id="" action="ppaction://media"/>
            <a:extLst>
              <a:ext uri="{FF2B5EF4-FFF2-40B4-BE49-F238E27FC236}">
                <a16:creationId xmlns:a16="http://schemas.microsoft.com/office/drawing/2014/main" id="{91FE26FC-D12B-F041-9759-7E46D036EF9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2446929"/>
            <a:ext cx="812800" cy="812800"/>
          </a:xfrm>
          <a:prstGeom prst="rect">
            <a:avLst/>
          </a:prstGeom>
        </p:spPr>
      </p:pic>
      <p:pic>
        <p:nvPicPr>
          <p:cNvPr id="16" name="Audio Recording 18 Oct 2021 at 19:31:25" descr="Audio Recording 18 Oct 2021 at 19:31:25">
            <a:hlinkClick r:id="" action="ppaction://media"/>
            <a:extLst>
              <a:ext uri="{FF2B5EF4-FFF2-40B4-BE49-F238E27FC236}">
                <a16:creationId xmlns:a16="http://schemas.microsoft.com/office/drawing/2014/main" id="{C8DDF803-8FC6-5048-B662-2D9A5C2A1C9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3110874"/>
            <a:ext cx="812800" cy="812800"/>
          </a:xfrm>
          <a:prstGeom prst="rect">
            <a:avLst/>
          </a:prstGeom>
        </p:spPr>
      </p:pic>
      <p:pic>
        <p:nvPicPr>
          <p:cNvPr id="17" name="Audio Recording 18 Oct 2021 at 19:31:39" descr="Audio Recording 18 Oct 2021 at 19:31:39">
            <a:hlinkClick r:id="" action="ppaction://media"/>
            <a:extLst>
              <a:ext uri="{FF2B5EF4-FFF2-40B4-BE49-F238E27FC236}">
                <a16:creationId xmlns:a16="http://schemas.microsoft.com/office/drawing/2014/main" id="{FC2B470E-4645-C24B-8755-9449BD26B68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3843930"/>
            <a:ext cx="812800" cy="812800"/>
          </a:xfrm>
          <a:prstGeom prst="rect">
            <a:avLst/>
          </a:prstGeom>
        </p:spPr>
      </p:pic>
      <p:pic>
        <p:nvPicPr>
          <p:cNvPr id="18" name="Audio Recording 18 Oct 2021 at 19:31:59" descr="Audio Recording 18 Oct 2021 at 19:31:59">
            <a:hlinkClick r:id="" action="ppaction://media"/>
            <a:extLst>
              <a:ext uri="{FF2B5EF4-FFF2-40B4-BE49-F238E27FC236}">
                <a16:creationId xmlns:a16="http://schemas.microsoft.com/office/drawing/2014/main" id="{E320CFB0-CD57-7A48-AB73-ED83D8E47819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98296" y="4513191"/>
            <a:ext cx="812800" cy="812800"/>
          </a:xfrm>
          <a:prstGeom prst="rect">
            <a:avLst/>
          </a:prstGeom>
        </p:spPr>
      </p:pic>
      <p:pic>
        <p:nvPicPr>
          <p:cNvPr id="19" name="Audio Recording 18 Oct 2021 at 19:32:15" descr="Audio Recording 18 Oct 2021 at 19:32:15">
            <a:hlinkClick r:id="" action="ppaction://media"/>
            <a:extLst>
              <a:ext uri="{FF2B5EF4-FFF2-40B4-BE49-F238E27FC236}">
                <a16:creationId xmlns:a16="http://schemas.microsoft.com/office/drawing/2014/main" id="{128A0316-3B22-9E43-BCD5-5F27133128D8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5161187"/>
            <a:ext cx="812800" cy="812800"/>
          </a:xfrm>
          <a:prstGeom prst="rect">
            <a:avLst/>
          </a:prstGeom>
        </p:spPr>
      </p:pic>
      <p:pic>
        <p:nvPicPr>
          <p:cNvPr id="20" name="Audio Recording 18 Oct 2021 at 19:32:26" descr="Audio Recording 18 Oct 2021 at 19:32:26">
            <a:hlinkClick r:id="" action="ppaction://media"/>
            <a:extLst>
              <a:ext uri="{FF2B5EF4-FFF2-40B4-BE49-F238E27FC236}">
                <a16:creationId xmlns:a16="http://schemas.microsoft.com/office/drawing/2014/main" id="{F7C13FC2-17C5-5841-9B96-C13BD2123F7D}"/>
              </a:ext>
            </a:extLst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312473" y="585769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56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6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56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1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56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81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49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43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29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837657" y="252413"/>
            <a:ext cx="5881687" cy="162718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YMARFER / </a:t>
            </a:r>
            <a:r>
              <a:rPr lang="cy-GB" sz="3200" dirty="0">
                <a:solidFill>
                  <a:srgbClr val="FF0000"/>
                </a:solidFill>
                <a:latin typeface="SASSOON PRIMARY" pitchFamily="2" charset="0"/>
              </a:rPr>
              <a:t>ACTIVITY</a:t>
            </a: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Adolygu 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Revising Useful Responses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C3E3A582-601C-824F-8A2F-A3F3649DF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756" y="2921001"/>
            <a:ext cx="4205844" cy="14279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F50AA3C-B66A-7B4C-8DCF-B4754C255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1" y="2131920"/>
            <a:ext cx="6223000" cy="4332380"/>
          </a:xfrm>
          <a:prstGeom prst="rect">
            <a:avLst/>
          </a:prstGeom>
        </p:spPr>
      </p:pic>
      <p:pic>
        <p:nvPicPr>
          <p:cNvPr id="18" name="Picture 3">
            <a:extLst>
              <a:ext uri="{FF2B5EF4-FFF2-40B4-BE49-F238E27FC236}">
                <a16:creationId xmlns:a16="http://schemas.microsoft.com/office/drawing/2014/main" id="{FA83E02C-7C16-B440-935A-44D8048E8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300" y="252413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530581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6091853" y="1028343"/>
            <a:ext cx="556872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</a:rPr>
              <a:t>Da </a:t>
            </a:r>
            <a:r>
              <a:rPr lang="en-US" sz="2800" b="1" err="1">
                <a:solidFill>
                  <a:srgbClr val="002060"/>
                </a:solidFill>
              </a:rPr>
              <a:t>iawn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  <a:r>
              <a:rPr lang="en-US" sz="2800" b="1"/>
              <a:t>            </a:t>
            </a:r>
            <a:r>
              <a:rPr lang="en-US" sz="2000" i="1">
                <a:solidFill>
                  <a:srgbClr val="FF0000"/>
                </a:solidFill>
              </a:rPr>
              <a:t>Well done everyone!</a:t>
            </a:r>
          </a:p>
          <a:p>
            <a:endParaRPr lang="en-US"/>
          </a:p>
          <a:p>
            <a:r>
              <a:rPr lang="en-US" sz="2800" b="1" err="1">
                <a:solidFill>
                  <a:srgbClr val="002060"/>
                </a:solidFill>
              </a:rPr>
              <a:t>Ardderchog</a:t>
            </a:r>
            <a:r>
              <a:rPr lang="en-US" sz="2800" b="1">
                <a:solidFill>
                  <a:srgbClr val="002060"/>
                </a:solidFill>
              </a:rPr>
              <a:t>!                 </a:t>
            </a:r>
            <a:r>
              <a:rPr lang="en-US" sz="2000" i="1">
                <a:solidFill>
                  <a:srgbClr val="FF0000"/>
                </a:solidFill>
              </a:rPr>
              <a:t>Excellent!</a:t>
            </a:r>
          </a:p>
          <a:p>
            <a:endParaRPr lang="en-US" sz="2000" i="1">
              <a:solidFill>
                <a:srgbClr val="FF000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Bendigedig</a:t>
            </a:r>
            <a:r>
              <a:rPr lang="en-US" sz="2800" b="1">
                <a:solidFill>
                  <a:srgbClr val="002060"/>
                </a:solidFill>
              </a:rPr>
              <a:t>!                  </a:t>
            </a:r>
            <a:r>
              <a:rPr lang="en-US" sz="2000" i="1">
                <a:solidFill>
                  <a:srgbClr val="FF0000"/>
                </a:solidFill>
              </a:rPr>
              <a:t>Wonderful!</a:t>
            </a:r>
          </a:p>
          <a:p>
            <a:endParaRPr lang="en-US">
              <a:solidFill>
                <a:srgbClr val="FF000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Da!                                 </a:t>
            </a:r>
            <a:r>
              <a:rPr lang="en-US" sz="2000" i="1">
                <a:solidFill>
                  <a:srgbClr val="FF0000"/>
                </a:solidFill>
              </a:rPr>
              <a:t>Good!</a:t>
            </a:r>
            <a:endParaRPr lang="en-US" sz="2800" b="1">
              <a:solidFill>
                <a:srgbClr val="002060"/>
              </a:solidFill>
            </a:endParaRPr>
          </a:p>
          <a:p>
            <a:endParaRPr lang="en-US" b="1">
              <a:solidFill>
                <a:srgbClr val="00206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Da </a:t>
            </a:r>
            <a:r>
              <a:rPr lang="en-US" sz="2800" b="1" err="1">
                <a:solidFill>
                  <a:srgbClr val="002060"/>
                </a:solidFill>
              </a:rPr>
              <a:t>iawn</a:t>
            </a:r>
            <a:r>
              <a:rPr lang="en-US" sz="2800" b="1">
                <a:solidFill>
                  <a:srgbClr val="002060"/>
                </a:solidFill>
              </a:rPr>
              <a:t>!</a:t>
            </a:r>
            <a:r>
              <a:rPr lang="en-US" sz="2800" b="1" i="1">
                <a:solidFill>
                  <a:srgbClr val="FF0000"/>
                </a:solidFill>
              </a:rPr>
              <a:t>                       </a:t>
            </a:r>
            <a:r>
              <a:rPr lang="en-US" sz="2000" i="1">
                <a:solidFill>
                  <a:srgbClr val="FF0000"/>
                </a:solidFill>
              </a:rPr>
              <a:t>Very good!</a:t>
            </a:r>
          </a:p>
          <a:p>
            <a:endParaRPr lang="en-US"/>
          </a:p>
          <a:p>
            <a:r>
              <a:rPr lang="en-US" sz="2800" b="1">
                <a:solidFill>
                  <a:srgbClr val="002060"/>
                </a:solidFill>
              </a:rPr>
              <a:t>Gwaith </a:t>
            </a:r>
            <a:r>
              <a:rPr lang="en-US" sz="2800" b="1" err="1">
                <a:solidFill>
                  <a:srgbClr val="002060"/>
                </a:solidFill>
              </a:rPr>
              <a:t>gwych</a:t>
            </a:r>
            <a:r>
              <a:rPr lang="en-US" sz="2800" b="1">
                <a:solidFill>
                  <a:srgbClr val="002060"/>
                </a:solidFill>
              </a:rPr>
              <a:t>!            </a:t>
            </a:r>
            <a:r>
              <a:rPr lang="en-US" sz="2000" i="1">
                <a:solidFill>
                  <a:srgbClr val="FF0000"/>
                </a:solidFill>
              </a:rPr>
              <a:t>Great work!</a:t>
            </a:r>
          </a:p>
          <a:p>
            <a:endParaRPr lang="en-US"/>
          </a:p>
          <a:p>
            <a:r>
              <a:rPr lang="en-US" sz="2800" b="1">
                <a:solidFill>
                  <a:srgbClr val="002060"/>
                </a:solidFill>
              </a:rPr>
              <a:t>Dal </a:t>
            </a:r>
            <a:r>
              <a:rPr lang="en-US" sz="2800" b="1" err="1">
                <a:solidFill>
                  <a:srgbClr val="002060"/>
                </a:solidFill>
              </a:rPr>
              <a:t>ati</a:t>
            </a:r>
            <a:r>
              <a:rPr lang="en-US" sz="2800" b="1">
                <a:solidFill>
                  <a:srgbClr val="002060"/>
                </a:solidFill>
              </a:rPr>
              <a:t>!                          </a:t>
            </a:r>
            <a:r>
              <a:rPr lang="en-US" sz="2000" i="1">
                <a:solidFill>
                  <a:srgbClr val="FF0000"/>
                </a:solidFill>
              </a:rPr>
              <a:t>Keep at it!</a:t>
            </a:r>
          </a:p>
        </p:txBody>
      </p:sp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FAA77C5-2AA7-2BD4-DBA9-6F4A272E5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12" y="684801"/>
            <a:ext cx="4977538" cy="5475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87299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56007" y="156221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defnyddiol</a:t>
            </a:r>
          </a:p>
          <a:p>
            <a:r>
              <a:rPr lang="en-US" sz="2800" i="1" dirty="0">
                <a:solidFill>
                  <a:srgbClr val="002060"/>
                </a:solidFill>
                <a:cs typeface="Calibri"/>
              </a:rPr>
              <a:t>Useful phrases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124301"/>
              </p:ext>
            </p:extLst>
          </p:nvPr>
        </p:nvGraphicFramePr>
        <p:xfrm>
          <a:off x="969817" y="1399309"/>
          <a:ext cx="10322501" cy="54379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99863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122638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42109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Gwaith da.</a:t>
                      </a:r>
                    </a:p>
                    <a:p>
                      <a:pPr fontAlgn="base"/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work.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Gorffennwch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gwaith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Finish your work.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Ymdrech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effort.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Caewch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Close your books.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Gwaith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ardderchog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Excellent work.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Sefwch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dawel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Stand quietly.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Syniad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idea.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Eisteddwch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llonydd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Sit still.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question.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Diolch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Thanks.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Ateb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answer.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Hwyl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fawr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Goodbye!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685017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hart&#10;&#10;Description automatically generated">
            <a:extLst>
              <a:ext uri="{FF2B5EF4-FFF2-40B4-BE49-F238E27FC236}">
                <a16:creationId xmlns:a16="http://schemas.microsoft.com/office/drawing/2014/main" id="{14820DD7-8784-250D-97C2-FA58E5F8C8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-2607"/>
            <a:ext cx="12202510" cy="6902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01131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97128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116</TotalTime>
  <Words>1903</Words>
  <Application>Microsoft Macintosh PowerPoint</Application>
  <PresentationFormat>Widescreen</PresentationFormat>
  <Paragraphs>484</Paragraphs>
  <Slides>64</Slides>
  <Notes>4</Notes>
  <HiddenSlides>0</HiddenSlides>
  <MMClips>16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64</vt:i4>
      </vt:variant>
    </vt:vector>
  </HeadingPairs>
  <TitlesOfParts>
    <vt:vector size="78" baseType="lpstr">
      <vt:lpstr>Arial</vt:lpstr>
      <vt:lpstr>Calibri</vt:lpstr>
      <vt:lpstr>Calibri Light</vt:lpstr>
      <vt:lpstr>Cavolini</vt:lpstr>
      <vt:lpstr>GillSansMT</vt:lpstr>
      <vt:lpstr>SASSOON PRIMARY</vt:lpstr>
      <vt:lpstr>SASSOON PRIMARY ALT</vt:lpstr>
      <vt:lpstr>Segoe Print</vt:lpstr>
      <vt:lpstr>Tw Cen MT</vt:lpstr>
      <vt:lpstr>Twinkl SemiBold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frechdan iaith!</vt:lpstr>
      <vt:lpstr>Cwis - Pwy sy'n cofio?!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Bwrw Glaw (#Heno, Heno, Hen Blant Bach)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241</cp:revision>
  <dcterms:created xsi:type="dcterms:W3CDTF">2023-10-02T11:32:54Z</dcterms:created>
  <dcterms:modified xsi:type="dcterms:W3CDTF">2024-10-03T11:49:32Z</dcterms:modified>
</cp:coreProperties>
</file>